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4" r:id="rId3"/>
    <p:sldId id="275" r:id="rId4"/>
    <p:sldId id="257" r:id="rId5"/>
    <p:sldId id="277" r:id="rId6"/>
    <p:sldId id="258" r:id="rId7"/>
    <p:sldId id="271" r:id="rId8"/>
    <p:sldId id="273" r:id="rId9"/>
    <p:sldId id="281" r:id="rId10"/>
    <p:sldId id="284" r:id="rId11"/>
    <p:sldId id="285" r:id="rId12"/>
    <p:sldId id="286" r:id="rId13"/>
    <p:sldId id="287" r:id="rId14"/>
    <p:sldId id="278" r:id="rId15"/>
    <p:sldId id="279" r:id="rId16"/>
    <p:sldId id="280" r:id="rId17"/>
    <p:sldId id="282" r:id="rId18"/>
    <p:sldId id="262" r:id="rId19"/>
  </p:sldIdLst>
  <p:sldSz cx="12384088" cy="698341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>
          <p15:clr>
            <a:srgbClr val="A4A3A4"/>
          </p15:clr>
        </p15:guide>
        <p15:guide id="2" pos="3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538" y="82"/>
      </p:cViewPr>
      <p:guideLst>
        <p:guide orient="horz" pos="2199"/>
        <p:guide pos="39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C3E233-C2A7-4EB4-BCDE-18BD78C6AAA4}" type="slidenum">
              <a:t>‹#›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25363" y="812517"/>
            <a:ext cx="710892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de-D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838B809-8910-4C3F-9998-EEAC9A68DE5F}" type="slidenum"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de-DE" sz="2000" b="0" i="0" u="none" strike="noStrike" kern="1200" cap="none" spc="0" baseline="0">
        <a:solidFill>
          <a:srgbClr val="000000"/>
        </a:solidFill>
        <a:uFillTx/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10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3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11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1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12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05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13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3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9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3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17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4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4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5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11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6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40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7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90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8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42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9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0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47814" y="1143000"/>
            <a:ext cx="9288466" cy="2430466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47814" y="3667128"/>
            <a:ext cx="9288466" cy="1687516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BD6BD37C-3060-49D2-93BD-3A8AAEA5A50E}" type="slidenum"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99999555-A8AA-4FCA-A06E-BB063AB55FFE}" type="slidenum"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9328151" y="279404"/>
            <a:ext cx="2436811" cy="5405439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2016123" y="279404"/>
            <a:ext cx="7159623" cy="540543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883DF374-CB6A-4368-AB38-46DB7FF59B6A}" type="slidenum"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nb-NO"/>
            </a:lvl1pPr>
          </a:lstStyle>
          <a:p>
            <a:pPr lvl="0"/>
            <a:endParaRPr lang="nb-NO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nb-NO"/>
            </a:lvl1pPr>
          </a:lstStyle>
          <a:p>
            <a:pPr lvl="0"/>
            <a:endParaRPr lang="nb-NO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A240E3D8-9E35-4495-BF38-2F82D374D6E8}" type="slidenum">
              <a:t>‹#›</a:t>
            </a:fld>
            <a:endParaRPr lang="de-DE"/>
          </a:p>
        </p:txBody>
      </p:sp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619204" y="278279"/>
            <a:ext cx="11145237" cy="1165677"/>
          </a:xfrm>
        </p:spPr>
        <p:txBody>
          <a:bodyPr/>
          <a:lstStyle>
            <a:lvl1pPr>
              <a:defRPr lang="nb-NO"/>
            </a:lvl1pPr>
          </a:lstStyle>
          <a:p>
            <a:pPr lvl="0"/>
            <a:endParaRPr lang="nb-NO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619204" y="1634041"/>
            <a:ext cx="11145237" cy="4049639"/>
          </a:xfrm>
        </p:spPr>
        <p:txBody>
          <a:bodyPr/>
          <a:lstStyle>
            <a:lvl1pPr>
              <a:spcBef>
                <a:spcPts val="1415"/>
              </a:spcBef>
              <a:spcAft>
                <a:spcPts val="0"/>
              </a:spcAft>
              <a:defRPr lang="nb-NO" sz="320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endParaRPr lang="nb-NO"/>
          </a:p>
        </p:txBody>
      </p:sp>
    </p:spTree>
  </p:cSld>
  <p:clrMapOvr>
    <a:masterClrMapping/>
  </p:clrMapOvr>
  <p:transition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08749B5C-9D0D-490F-BAED-05F5DD51585D}" type="slidenum"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4548" y="1741483"/>
            <a:ext cx="10682285" cy="290512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4548" y="4673598"/>
            <a:ext cx="10682285" cy="152717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A3C8DAB8-8E75-4344-80BA-CDDA74188AF9}" type="slidenum"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2016123" y="1633539"/>
            <a:ext cx="4673598" cy="40513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842126" y="1633539"/>
            <a:ext cx="4675190" cy="40513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58083F74-FFB8-42A4-AD10-080C19BF4BD7}" type="slidenum"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52485" y="371475"/>
            <a:ext cx="10682285" cy="134937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52485" y="1711327"/>
            <a:ext cx="5240334" cy="83978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52485" y="2551111"/>
            <a:ext cx="5240334" cy="375126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269034" y="1711327"/>
            <a:ext cx="5265736" cy="83978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269034" y="2551111"/>
            <a:ext cx="5265736" cy="375126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0BFC3E37-6B0D-43D3-99DC-FC74710BCEA0}" type="slidenum"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4662A72C-7B23-4A45-AC71-68C6D7B3CC07}" type="slidenum"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785F58CE-5BAD-43BC-BCE5-20B65003C230}" type="slidenum">
              <a:t>‹#›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52485" y="465136"/>
            <a:ext cx="3994154" cy="1630366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264145" y="1004889"/>
            <a:ext cx="6270626" cy="4964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52485" y="2095503"/>
            <a:ext cx="3994154" cy="388143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AE4E9CE1-6BC8-4A7F-AC90-416226CD64E9}" type="slidenum"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52485" y="465136"/>
            <a:ext cx="3994154" cy="1630366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264145" y="1004889"/>
            <a:ext cx="6270626" cy="4964113"/>
          </a:xfrm>
        </p:spPr>
        <p:txBody>
          <a:bodyPr/>
          <a:lstStyle>
            <a:lvl1pPr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52485" y="2095503"/>
            <a:ext cx="3994154" cy="388143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7CD5F5B2-003E-40DD-BE98-D91D20B45FE3}" type="slidenum"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12416399" cy="69839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015995" y="278635"/>
            <a:ext cx="9748436" cy="11656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endParaRPr lang="de-D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2015995" y="1634041"/>
            <a:ext cx="9500762" cy="40507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619204" y="6362276"/>
            <a:ext cx="2885041" cy="4813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4235043" y="6362276"/>
            <a:ext cx="3925080" cy="4813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8879043" y="6362276"/>
            <a:ext cx="2885041" cy="4813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de-DE"/>
              <a:t>Slide </a:t>
            </a:r>
            <a:fld id="{3F11B8B0-43D1-455C-A00C-97AC4B323493}" type="slidenum"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060" b="0" i="0" u="none" strike="noStrike" kern="1200" cap="none" spc="0" baseline="0">
          <a:solidFill>
            <a:srgbClr val="050505"/>
          </a:solidFill>
          <a:uFillTx/>
          <a:latin typeface="Raleway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305"/>
        </a:spcAft>
        <a:buNone/>
        <a:tabLst/>
        <a:defRPr lang="en-US" sz="2960" b="0" i="0" u="none" strike="noStrike" kern="1200" cap="none" spc="0" baseline="0">
          <a:solidFill>
            <a:srgbClr val="050505"/>
          </a:solidFill>
          <a:uFillTx/>
          <a:latin typeface="TlwgTypewriter" pitchFamily="50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4ds.had.co.nz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wrangle-intro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idyverse.org/packag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ibble.tidyverse.org/" TargetMode="External"/><Relationship Id="rId4" Type="http://schemas.openxmlformats.org/officeDocument/2006/relationships/hyperlink" Target="https://cran.r-project.org/web/packages/tibble/vignettes/tibb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05844" y="1891506"/>
            <a:ext cx="8991600" cy="3443246"/>
          </a:xfrm>
        </p:spPr>
        <p:txBody>
          <a:bodyPr anchorCtr="1"/>
          <a:lstStyle/>
          <a:p>
            <a:pPr algn="ctr"/>
            <a:r>
              <a:rPr lang="de-DE" sz="3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Group Workshop</a:t>
            </a:r>
            <a:r>
              <a:rPr lang="zh-CN" altLang="en-US" sz="3600" dirty="0" smtClean="0">
                <a:latin typeface="Segoe UI Emoji" panose="020B0502040204020203" pitchFamily="34" charset="0"/>
              </a:rPr>
              <a:t>（</a:t>
            </a:r>
            <a:r>
              <a:rPr lang="en-US" altLang="zh-CN" sz="3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1</a:t>
            </a:r>
            <a:r>
              <a:rPr lang="zh-CN" altLang="en-US" sz="3600" dirty="0" smtClean="0">
                <a:latin typeface="Segoe UI Emoji" panose="020B0502040204020203" pitchFamily="34" charset="0"/>
              </a:rPr>
              <a:t>）</a:t>
            </a:r>
            <a:endParaRPr lang="de-DE" sz="3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en-US" altLang="zh-CN" sz="3600" b="1" dirty="0" smtClean="0"/>
              <a:t>           </a:t>
            </a:r>
            <a:r>
              <a:rPr lang="en-US" altLang="zh-CN" sz="3600" b="1" dirty="0" smtClean="0">
                <a:latin typeface="Segoe UI Semilight" panose="020B0402040204020203" pitchFamily="34" charset="0"/>
                <a:ea typeface="Segoe UI Historic" panose="020B0502040204020203" pitchFamily="34" charset="0"/>
                <a:cs typeface="Segoe UI Semilight" panose="020B0402040204020203" pitchFamily="34" charset="0"/>
              </a:rPr>
              <a:t>——</a:t>
            </a:r>
            <a:r>
              <a:rPr lang="en-US" sz="3600" b="1" dirty="0" smtClean="0">
                <a:latin typeface="Segoe UI Semilight" panose="020B0402040204020203" pitchFamily="34" charset="0"/>
                <a:ea typeface="Segoe UI Historic" panose="020B0502040204020203" pitchFamily="34" charset="0"/>
                <a:cs typeface="Segoe UI Semilight" panose="020B0402040204020203" pitchFamily="34" charset="0"/>
              </a:rPr>
              <a:t>The </a:t>
            </a:r>
            <a:r>
              <a:rPr lang="en-US" sz="3600" b="1" dirty="0" err="1" smtClean="0">
                <a:latin typeface="Segoe UI Semilight" panose="020B0402040204020203" pitchFamily="34" charset="0"/>
                <a:ea typeface="Segoe UI Historic" panose="020B0502040204020203" pitchFamily="34" charset="0"/>
                <a:cs typeface="Segoe UI Semilight" panose="020B0402040204020203" pitchFamily="34" charset="0"/>
              </a:rPr>
              <a:t>Tidyverse</a:t>
            </a:r>
            <a:endParaRPr lang="en-US" sz="3600" b="1" dirty="0" smtClean="0">
              <a:latin typeface="Segoe UI Semilight" panose="020B0402040204020203" pitchFamily="34" charset="0"/>
              <a:ea typeface="Segoe UI Historic" panose="020B0502040204020203" pitchFamily="34" charset="0"/>
              <a:cs typeface="Segoe UI Semilight" panose="020B0402040204020203" pitchFamily="34" charset="0"/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2400" dirty="0" err="1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Chengshu</a:t>
            </a:r>
            <a:endParaRPr lang="en-US" sz="24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en-US" sz="2400" b="1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</a:t>
            </a:r>
            <a:r>
              <a:rPr lang="en-US" altLang="zh-CN" sz="2400" b="1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ora Lab</a:t>
            </a:r>
            <a:endParaRPr lang="de-DE" sz="2400" b="1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lvl="0" algn="ctr"/>
            <a:r>
              <a:rPr lang="de-DE" sz="24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24/05/2019</a:t>
            </a:r>
            <a:endParaRPr lang="de-DE" sz="2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8773" y="1358106"/>
            <a:ext cx="784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%&gt;% : forward-pipe operator</a:t>
            </a:r>
          </a:p>
          <a:p>
            <a:r>
              <a:rPr lang="en-US" dirty="0" smtClean="0"/>
              <a:t>                 A %&gt;% B %&gt;% C </a:t>
            </a:r>
          </a:p>
          <a:p>
            <a:r>
              <a:rPr lang="en-US" dirty="0" smtClean="0"/>
              <a:t> %T&gt;% : tee operator</a:t>
            </a:r>
          </a:p>
          <a:p>
            <a:r>
              <a:rPr lang="en-US" dirty="0" smtClean="0"/>
              <a:t>                   A %T&gt;% B %&gt;% 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%$% : exposition pipe-operator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%&lt;&gt;%: compound assignment pipe-operator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A %&lt;&gt;% </a:t>
            </a:r>
            <a:r>
              <a:rPr lang="en-US" dirty="0"/>
              <a:t>B %&gt;% C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4844" y="413663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magrittr</a:t>
            </a:r>
            <a:endParaRPr lang="en-US" sz="2000" b="1" dirty="0" smtClean="0"/>
          </a:p>
          <a:p>
            <a:r>
              <a:rPr lang="en-US" sz="2000" dirty="0" smtClean="0"/>
              <a:t>Basic piping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973" y="3906698"/>
            <a:ext cx="9458325" cy="21621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027373" y="3906698"/>
            <a:ext cx="4191000" cy="304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91574" y="361596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27973" y="123969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1. Find the file to read, file path. Can be changed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070303" y="1379990"/>
            <a:ext cx="4191000" cy="62170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322773" y="4211498"/>
            <a:ext cx="381000" cy="24026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478494" y="4211498"/>
            <a:ext cx="381000" cy="24026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948" y="5020674"/>
            <a:ext cx="6038850" cy="94297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4541973" y="4331632"/>
            <a:ext cx="152400" cy="120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19452" y="2019537"/>
            <a:ext cx="510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Differences:</a:t>
            </a:r>
          </a:p>
          <a:p>
            <a:r>
              <a:rPr lang="en-US" dirty="0" smtClean="0"/>
              <a:t>Any </a:t>
            </a:r>
            <a:r>
              <a:rPr lang="en-US" dirty="0"/>
              <a:t>pipeline starting with the . will return a function which can later be used to apply the pipeline to values. </a:t>
            </a:r>
          </a:p>
        </p:txBody>
      </p:sp>
      <p:sp>
        <p:nvSpPr>
          <p:cNvPr id="25" name="Oval 24"/>
          <p:cNvSpPr/>
          <p:nvPr/>
        </p:nvSpPr>
        <p:spPr>
          <a:xfrm>
            <a:off x="5913573" y="5205340"/>
            <a:ext cx="152400" cy="120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534444" y="6309141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Codes meaning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import data and show the first 6 rows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72444" y="35725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How to use </a:t>
            </a:r>
            <a:r>
              <a:rPr lang="en-US" sz="2800" b="1" i="1" dirty="0" err="1"/>
              <a:t>Tidyverse</a:t>
            </a:r>
            <a:r>
              <a:rPr lang="en-US" sz="2800" b="1" i="1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57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animBg="1"/>
      <p:bldP spid="14" grpId="0"/>
      <p:bldP spid="15" grpId="0"/>
      <p:bldP spid="16" grpId="0" animBg="1"/>
      <p:bldP spid="17" grpId="0" animBg="1"/>
      <p:bldP spid="18" grpId="0" animBg="1"/>
      <p:bldP spid="23" grpId="0" animBg="1"/>
      <p:bldP spid="24" grpId="0"/>
      <p:bldP spid="25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8644" y="1224988"/>
            <a:ext cx="784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%&gt;% : forward-pipe operator</a:t>
            </a:r>
          </a:p>
          <a:p>
            <a:r>
              <a:rPr lang="en-US" dirty="0" smtClean="0"/>
              <a:t>                 A %&gt;% B %&gt;% 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%T&gt;% : tee operator</a:t>
            </a:r>
          </a:p>
          <a:p>
            <a:r>
              <a:rPr lang="en-US" dirty="0" smtClean="0"/>
              <a:t>                   A %T&gt;% B %&gt;% 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%$% : exposition pipe-operator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%&lt;&gt;%: compound assignment pipe-operator</a:t>
            </a:r>
          </a:p>
          <a:p>
            <a:r>
              <a:rPr lang="en-US" dirty="0" smtClean="0"/>
              <a:t>                  A </a:t>
            </a:r>
            <a:r>
              <a:rPr lang="en-US" dirty="0"/>
              <a:t>%&lt;&gt;% B %&gt;% 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82044" y="5472906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The data used to plot boxplot is the result of `</a:t>
            </a:r>
            <a:r>
              <a:rPr lang="en-US" dirty="0" err="1" smtClean="0">
                <a:solidFill>
                  <a:srgbClr val="00B050"/>
                </a:solidFill>
              </a:rPr>
              <a:t>as.matrix</a:t>
            </a:r>
            <a:r>
              <a:rPr lang="en-US" dirty="0" smtClean="0">
                <a:solidFill>
                  <a:srgbClr val="00B050"/>
                </a:solidFill>
              </a:rPr>
              <a:t>()`,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while the </a:t>
            </a:r>
            <a:r>
              <a:rPr lang="en-US" dirty="0" err="1" smtClean="0">
                <a:solidFill>
                  <a:srgbClr val="00B050"/>
                </a:solidFill>
              </a:rPr>
              <a:t>imput</a:t>
            </a:r>
            <a:r>
              <a:rPr lang="en-US" dirty="0" smtClean="0">
                <a:solidFill>
                  <a:srgbClr val="00B050"/>
                </a:solidFill>
              </a:rPr>
              <a:t> of `head()` is the output of `</a:t>
            </a:r>
            <a:r>
              <a:rPr lang="en-US" dirty="0" err="1" smtClean="0">
                <a:solidFill>
                  <a:srgbClr val="00B050"/>
                </a:solidFill>
              </a:rPr>
              <a:t>as.matrix</a:t>
            </a:r>
            <a:r>
              <a:rPr lang="en-US" dirty="0" smtClean="0">
                <a:solidFill>
                  <a:srgbClr val="00B050"/>
                </a:solidFill>
              </a:rPr>
              <a:t>()`, rather than `boxplot()`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924844" y="1735758"/>
            <a:ext cx="4191000" cy="62170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244" y="3491706"/>
            <a:ext cx="7603623" cy="179820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3372644" y="3591146"/>
            <a:ext cx="3047999" cy="2286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610644" y="6234906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Codes meaning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import data and have a boxplot of these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629" y="1929629"/>
            <a:ext cx="4454032" cy="33953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52535" y="51548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magrittr</a:t>
            </a:r>
            <a:endParaRPr lang="en-US" sz="2000" b="1" dirty="0" smtClean="0"/>
          </a:p>
          <a:p>
            <a:r>
              <a:rPr lang="en-US" sz="2000" dirty="0" smtClean="0"/>
              <a:t>Basic piping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772444" y="35725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How to use </a:t>
            </a:r>
            <a:r>
              <a:rPr lang="en-US" sz="2800" b="1" i="1" dirty="0" err="1"/>
              <a:t>Tidyverse</a:t>
            </a:r>
            <a:r>
              <a:rPr lang="en-US" sz="2800" b="1" i="1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82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 animBg="1"/>
      <p:bldP spid="21" grpId="0" animBg="1"/>
      <p:bldP spid="2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44" y="3325528"/>
            <a:ext cx="6707850" cy="14054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1044" y="1205706"/>
            <a:ext cx="784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%&gt;% : forward-pipe operator</a:t>
            </a:r>
          </a:p>
          <a:p>
            <a:r>
              <a:rPr lang="en-US" dirty="0" smtClean="0"/>
              <a:t>                 A %&gt;% B %&gt;% 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%T&gt;% : tee operator</a:t>
            </a:r>
          </a:p>
          <a:p>
            <a:r>
              <a:rPr lang="en-US" dirty="0" smtClean="0"/>
              <a:t>                   A %T&gt;% B %&gt;% 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%$% : exposition pipe-operator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%&lt;&gt;%: compound assignment pipe-operator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A </a:t>
            </a:r>
            <a:r>
              <a:rPr lang="en-US" dirty="0"/>
              <a:t>%&lt;&gt;% B %&gt;% 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3444" y="4849528"/>
            <a:ext cx="10417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&gt; data = read.csv(file, header = TRUE, row.name = 1 )    ###read data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&gt; data = </a:t>
            </a:r>
            <a:r>
              <a:rPr lang="en-US" dirty="0" err="1" smtClean="0">
                <a:solidFill>
                  <a:srgbClr val="00B050"/>
                </a:solidFill>
              </a:rPr>
              <a:t>as.matrix</a:t>
            </a:r>
            <a:r>
              <a:rPr lang="en-US" dirty="0" smtClean="0">
                <a:solidFill>
                  <a:srgbClr val="00B050"/>
                </a:solidFill>
              </a:rPr>
              <a:t>(data)    ### change data type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&gt; data1 </a:t>
            </a:r>
            <a:r>
              <a:rPr lang="en-US" dirty="0">
                <a:solidFill>
                  <a:srgbClr val="00B050"/>
                </a:solidFill>
              </a:rPr>
              <a:t>= </a:t>
            </a:r>
            <a:r>
              <a:rPr lang="en-US" dirty="0" err="1" smtClean="0">
                <a:solidFill>
                  <a:srgbClr val="00B050"/>
                </a:solidFill>
              </a:rPr>
              <a:t>as.data.frame</a:t>
            </a:r>
            <a:r>
              <a:rPr lang="en-US" dirty="0" smtClean="0">
                <a:solidFill>
                  <a:srgbClr val="00B050"/>
                </a:solidFill>
              </a:rPr>
              <a:t>(data)   ### </a:t>
            </a:r>
            <a:r>
              <a:rPr lang="en-US" dirty="0">
                <a:solidFill>
                  <a:srgbClr val="00B050"/>
                </a:solidFill>
              </a:rPr>
              <a:t>change data type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&gt; data1 = subset(data1, data1$GSM3356872 &gt; mean(data1$GSM3356873))  ####subset two columns of data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&gt; </a:t>
            </a:r>
            <a:r>
              <a:rPr lang="en-US" dirty="0" err="1" smtClean="0">
                <a:solidFill>
                  <a:srgbClr val="00B050"/>
                </a:solidFill>
              </a:rPr>
              <a:t>cor</a:t>
            </a:r>
            <a:r>
              <a:rPr lang="en-US" dirty="0" smtClean="0">
                <a:solidFill>
                  <a:srgbClr val="00B050"/>
                </a:solidFill>
              </a:rPr>
              <a:t>(data1$GSM3356872 , 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smtClean="0">
                <a:solidFill>
                  <a:srgbClr val="00B050"/>
                </a:solidFill>
              </a:rPr>
              <a:t>data1$GSM3356873)   ###calculate correlation of data chosen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924844" y="2270488"/>
            <a:ext cx="4191000" cy="3727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77744" y="3935128"/>
            <a:ext cx="533400" cy="27920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340734" y="5992528"/>
            <a:ext cx="4572000" cy="304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24844" y="413663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magrittr</a:t>
            </a:r>
            <a:endParaRPr lang="en-US" sz="2000" b="1" dirty="0" smtClean="0"/>
          </a:p>
          <a:p>
            <a:r>
              <a:rPr lang="en-US" sz="2000" dirty="0" smtClean="0"/>
              <a:t>Basic piping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772444" y="35725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How to use </a:t>
            </a:r>
            <a:r>
              <a:rPr lang="en-US" sz="2800" b="1" i="1" dirty="0" err="1"/>
              <a:t>Tidyverse</a:t>
            </a:r>
            <a:r>
              <a:rPr lang="en-US" sz="2800" b="1" i="1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55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 animBg="1"/>
      <p:bldP spid="12" grpId="0" animBg="1"/>
      <p:bldP spid="13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6154" y="1007394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%&gt;% : forward-pipe operator</a:t>
            </a:r>
          </a:p>
          <a:p>
            <a:r>
              <a:rPr lang="en-US" dirty="0" smtClean="0"/>
              <a:t>                 A %&gt;% B %&gt;% 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%T&gt;% : tee operator</a:t>
            </a:r>
          </a:p>
          <a:p>
            <a:r>
              <a:rPr lang="en-US" dirty="0" smtClean="0"/>
              <a:t>                   A %T&gt;% B %&gt;% 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%$% : exposition pipe-operator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%&lt;&gt;%: compound assignment pipe-operator</a:t>
            </a:r>
          </a:p>
          <a:p>
            <a:r>
              <a:rPr lang="en-US" dirty="0" smtClean="0"/>
              <a:t>                  A %&lt;&gt;% </a:t>
            </a:r>
            <a:r>
              <a:rPr lang="en-US" dirty="0"/>
              <a:t>B %&gt;% C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229644" y="2944264"/>
            <a:ext cx="4343400" cy="62170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154" y="3716338"/>
            <a:ext cx="9782175" cy="32670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53444" y="4101307"/>
            <a:ext cx="990600" cy="1524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126905" y="6615906"/>
            <a:ext cx="990600" cy="1524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24844" y="413663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magrittr</a:t>
            </a:r>
            <a:endParaRPr lang="en-US" sz="2000" b="1" dirty="0" smtClean="0"/>
          </a:p>
          <a:p>
            <a:r>
              <a:rPr lang="en-US" sz="2000" dirty="0" smtClean="0"/>
              <a:t>Basic piping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772444" y="35725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How to use </a:t>
            </a:r>
            <a:r>
              <a:rPr lang="en-US" sz="2800" b="1" i="1" dirty="0" err="1"/>
              <a:t>Tidyverse</a:t>
            </a:r>
            <a:r>
              <a:rPr lang="en-US" sz="2800" b="1" i="1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14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10" grpId="0" animBg="1"/>
      <p:bldP spid="11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8644" y="62706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How to use </a:t>
            </a:r>
            <a:r>
              <a:rPr lang="en-US" sz="2800" b="1" i="1" dirty="0" err="1"/>
              <a:t>Tidyverse</a:t>
            </a:r>
            <a:r>
              <a:rPr lang="en-US" sz="2800" b="1" i="1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4844" y="540527"/>
            <a:ext cx="1007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readr</a:t>
            </a:r>
            <a:r>
              <a:rPr lang="en-US" dirty="0" smtClean="0"/>
              <a:t>  </a:t>
            </a:r>
            <a:r>
              <a:rPr lang="en-US" dirty="0"/>
              <a:t>used to read format data into R, data import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4844" y="995324"/>
            <a:ext cx="1074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`</a:t>
            </a:r>
            <a:r>
              <a:rPr lang="en-US" altLang="zh-CN" sz="1400" dirty="0" err="1" smtClean="0"/>
              <a:t>read_csv</a:t>
            </a:r>
            <a:r>
              <a:rPr lang="en-US" altLang="zh-CN" sz="1400" dirty="0" smtClean="0"/>
              <a:t>()` for comma </a:t>
            </a:r>
            <a:r>
              <a:rPr lang="en-US" altLang="zh-CN" sz="1400" dirty="0"/>
              <a:t>delimited </a:t>
            </a:r>
            <a:r>
              <a:rPr lang="en-US" altLang="zh-CN" sz="1400" dirty="0" smtClean="0"/>
              <a:t>files</a:t>
            </a:r>
            <a:endParaRPr lang="zh-CN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`read_csv2()` for semicolon </a:t>
            </a:r>
            <a:r>
              <a:rPr lang="en-US" altLang="zh-CN" sz="1400" dirty="0"/>
              <a:t>separated </a:t>
            </a:r>
            <a:r>
              <a:rPr lang="en-US" altLang="zh-CN" sz="1400" dirty="0" smtClean="0"/>
              <a:t>files</a:t>
            </a:r>
            <a:endParaRPr lang="zh-CN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`</a:t>
            </a:r>
            <a:r>
              <a:rPr lang="en-US" altLang="zh-CN" sz="1400" dirty="0" err="1" smtClean="0"/>
              <a:t>read_tsv</a:t>
            </a:r>
            <a:r>
              <a:rPr lang="en-US" altLang="zh-CN" sz="1400" dirty="0" smtClean="0"/>
              <a:t>()` for tab </a:t>
            </a:r>
            <a:r>
              <a:rPr lang="en-US" altLang="zh-CN" sz="1400" dirty="0"/>
              <a:t>delimited </a:t>
            </a:r>
            <a:r>
              <a:rPr lang="en-US" altLang="zh-CN" sz="1400" dirty="0" smtClean="0"/>
              <a:t>files</a:t>
            </a:r>
            <a:endParaRPr lang="zh-CN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`</a:t>
            </a:r>
            <a:r>
              <a:rPr lang="en-US" altLang="zh-CN" sz="1400" dirty="0" err="1" smtClean="0"/>
              <a:t>read_fwf</a:t>
            </a:r>
            <a:r>
              <a:rPr lang="en-US" altLang="zh-CN" sz="1400" dirty="0" smtClean="0"/>
              <a:t>()` for fixed </a:t>
            </a:r>
            <a:r>
              <a:rPr lang="en-US" altLang="zh-CN" sz="1400" dirty="0"/>
              <a:t>width </a:t>
            </a:r>
            <a:r>
              <a:rPr lang="en-US" altLang="zh-CN" sz="1400" dirty="0" smtClean="0"/>
              <a:t>files, and `</a:t>
            </a:r>
            <a:r>
              <a:rPr lang="en-US" altLang="zh-CN" sz="1400" dirty="0" err="1" smtClean="0"/>
              <a:t>fwf_widths</a:t>
            </a:r>
            <a:r>
              <a:rPr lang="en-US" altLang="zh-CN" sz="1400" dirty="0" smtClean="0"/>
              <a:t>()`, `</a:t>
            </a:r>
            <a:r>
              <a:rPr lang="en-US" altLang="zh-CN" sz="1400" dirty="0" err="1" smtClean="0"/>
              <a:t>fwf_positions</a:t>
            </a:r>
            <a:r>
              <a:rPr lang="en-US" altLang="zh-CN" sz="1400" dirty="0" smtClean="0"/>
              <a:t>()`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two important parameters</a:t>
            </a:r>
            <a:endParaRPr lang="zh-CN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`</a:t>
            </a:r>
            <a:r>
              <a:rPr lang="en-US" altLang="zh-CN" sz="1400" dirty="0" err="1" smtClean="0"/>
              <a:t>read_table</a:t>
            </a:r>
            <a:r>
              <a:rPr lang="en-US" altLang="zh-CN" sz="1400" dirty="0" smtClean="0"/>
              <a:t>()` for common </a:t>
            </a:r>
            <a:r>
              <a:rPr lang="en-US" altLang="zh-CN" sz="1400" dirty="0"/>
              <a:t>variation of fixed width files where columns are separated by white </a:t>
            </a:r>
            <a:r>
              <a:rPr lang="en-US" altLang="zh-CN" sz="1400" dirty="0" smtClean="0"/>
              <a:t>space</a:t>
            </a:r>
            <a:endParaRPr lang="zh-CN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`</a:t>
            </a:r>
            <a:r>
              <a:rPr lang="en-US" altLang="zh-CN" sz="1400" dirty="0" err="1" smtClean="0"/>
              <a:t>read_log</a:t>
            </a:r>
            <a:r>
              <a:rPr lang="en-US" altLang="zh-CN" sz="1400" dirty="0" smtClean="0"/>
              <a:t>()` for Apache </a:t>
            </a:r>
            <a:r>
              <a:rPr lang="en-US" altLang="zh-CN" sz="1400" dirty="0"/>
              <a:t>style log </a:t>
            </a:r>
            <a:r>
              <a:rPr lang="en-US" altLang="zh-CN" sz="1400" dirty="0" smtClean="0"/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After using </a:t>
            </a:r>
            <a:r>
              <a:rPr lang="en-US" altLang="zh-CN" sz="1400" dirty="0" err="1" smtClean="0"/>
              <a:t>readr</a:t>
            </a:r>
            <a:r>
              <a:rPr lang="en-US" altLang="zh-CN" sz="1400" dirty="0" smtClean="0"/>
              <a:t>, the data will come to a </a:t>
            </a:r>
            <a:r>
              <a:rPr lang="en-US" altLang="zh-CN" sz="1400" dirty="0" err="1" smtClean="0"/>
              <a:t>tibble</a:t>
            </a:r>
            <a:r>
              <a:rPr lang="en-US" altLang="zh-CN" sz="1400" dirty="0" smtClean="0"/>
              <a:t>.</a:t>
            </a:r>
            <a:endParaRPr lang="zh-CN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963444" y="3096600"/>
            <a:ext cx="5669822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If we have some annotation of our data in a `</a:t>
            </a:r>
            <a:r>
              <a:rPr lang="en-US" altLang="zh-CN" dirty="0" err="1" smtClean="0"/>
              <a:t>tibble</a:t>
            </a:r>
            <a:r>
              <a:rPr lang="en-US" altLang="zh-CN" dirty="0" smtClean="0"/>
              <a:t>` frame,</a:t>
            </a:r>
          </a:p>
          <a:p>
            <a:r>
              <a:rPr lang="en-US" altLang="zh-CN" dirty="0" smtClean="0"/>
              <a:t>We can skip those words via the following parameters:</a:t>
            </a:r>
          </a:p>
          <a:p>
            <a:r>
              <a:rPr lang="en-US" altLang="zh-CN" dirty="0" smtClean="0"/>
              <a:t>`comment = “…”` or `skip = 1` </a:t>
            </a:r>
          </a:p>
          <a:p>
            <a:endParaRPr lang="en-US" altLang="zh-CN" dirty="0"/>
          </a:p>
          <a:p>
            <a:r>
              <a:rPr lang="en-US" altLang="zh-CN" dirty="0" smtClean="0"/>
              <a:t>As it shown:</a:t>
            </a:r>
          </a:p>
          <a:p>
            <a:endParaRPr lang="en-US" altLang="zh-CN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634" y="4787106"/>
            <a:ext cx="3957441" cy="1191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44" y="2872677"/>
            <a:ext cx="3429000" cy="401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61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8644" y="291306"/>
            <a:ext cx="6324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How to use </a:t>
            </a:r>
            <a:r>
              <a:rPr lang="en-US" sz="2800" b="1" i="1" dirty="0" err="1"/>
              <a:t>Tidyverse</a:t>
            </a:r>
            <a:r>
              <a:rPr lang="en-US" sz="2800" b="1" i="1" dirty="0"/>
              <a:t>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7244" y="1010577"/>
            <a:ext cx="100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altLang="zh-CN" dirty="0" err="1"/>
              <a:t>tidyr</a:t>
            </a:r>
            <a:r>
              <a:rPr lang="en-US" altLang="zh-CN" dirty="0"/>
              <a:t>: tidy data, make it more suitable to further </a:t>
            </a:r>
            <a:r>
              <a:rPr lang="en-US" altLang="zh-CN" dirty="0" smtClean="0"/>
              <a:t>process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2044" y="1586706"/>
            <a:ext cx="1074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`gather()`: handle “values of one variable are in multi-columns”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`spread()`: “values of one observation are in multi-rows”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`separate()`: “one value means two or more variables”, separate one column into multi-columns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`unite()`: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“one value means two or more variables</a:t>
            </a:r>
            <a:r>
              <a:rPr lang="en-US" altLang="zh-CN" sz="1400" dirty="0" smtClean="0"/>
              <a:t>”, combine multi-columns into one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For `NA` value :</a:t>
            </a:r>
          </a:p>
          <a:p>
            <a:r>
              <a:rPr lang="en-US" altLang="zh-CN" sz="1400" dirty="0" smtClean="0"/>
              <a:t>                 complete(data</a:t>
            </a:r>
            <a:r>
              <a:rPr lang="en-US" altLang="zh-CN" sz="1400" dirty="0"/>
              <a:t>, ..., fill = list</a:t>
            </a:r>
            <a:r>
              <a:rPr lang="en-US" altLang="zh-CN" sz="1400" dirty="0" smtClean="0"/>
              <a:t>())  </a:t>
            </a:r>
            <a:r>
              <a:rPr lang="en-US" altLang="zh-CN" sz="1400" dirty="0"/>
              <a:t>### </a:t>
            </a:r>
            <a:r>
              <a:rPr lang="en-US" altLang="zh-CN" sz="1400" dirty="0" smtClean="0"/>
              <a:t>show up all data, including the `NA` value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 fill(data</a:t>
            </a:r>
            <a:r>
              <a:rPr lang="en-US" altLang="zh-CN" sz="1400" dirty="0"/>
              <a:t>, ..., .direction = c("down", "up</a:t>
            </a:r>
            <a:r>
              <a:rPr lang="en-US" altLang="zh-CN" sz="1400" dirty="0" smtClean="0"/>
              <a:t>")) 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 ### fill in the `NA` value using the former one(`direction = up`) or later one</a:t>
            </a:r>
            <a:r>
              <a:rPr lang="en-US" altLang="zh-CN" sz="1400" dirty="0"/>
              <a:t> (`direction = </a:t>
            </a:r>
            <a:r>
              <a:rPr lang="en-US" altLang="zh-CN" sz="1400" dirty="0" smtClean="0"/>
              <a:t>down`) 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818" y="4013526"/>
            <a:ext cx="7591425" cy="20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0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8644" y="291306"/>
            <a:ext cx="6324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How to use </a:t>
            </a:r>
            <a:r>
              <a:rPr lang="en-US" sz="2800" b="1" i="1" dirty="0" err="1"/>
              <a:t>Tidyverse</a:t>
            </a:r>
            <a:r>
              <a:rPr lang="en-US" sz="2800" b="1" i="1" dirty="0"/>
              <a:t>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3444" y="1286420"/>
            <a:ext cx="100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dplyr</a:t>
            </a:r>
            <a:r>
              <a:rPr lang="en-US" altLang="zh-CN" dirty="0" smtClean="0"/>
              <a:t>: </a:t>
            </a:r>
            <a:r>
              <a:rPr lang="en-US" altLang="zh-CN" dirty="0"/>
              <a:t>manipulate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8244" y="1809541"/>
            <a:ext cx="1074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`mutate()` </a:t>
            </a:r>
            <a:r>
              <a:rPr lang="en-US" altLang="zh-CN" sz="1400" dirty="0"/>
              <a:t>adds new variables that are functions of existing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`select()` </a:t>
            </a:r>
            <a:r>
              <a:rPr lang="en-US" altLang="zh-CN" sz="1400" dirty="0"/>
              <a:t>picks variables based on their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`filter()` </a:t>
            </a:r>
            <a:r>
              <a:rPr lang="en-US" altLang="zh-CN" sz="1400" dirty="0"/>
              <a:t>picks cases based on their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`</a:t>
            </a:r>
            <a:r>
              <a:rPr lang="en-US" altLang="zh-CN" sz="1400" dirty="0" err="1" smtClean="0"/>
              <a:t>summarise</a:t>
            </a:r>
            <a:r>
              <a:rPr lang="en-US" altLang="zh-CN" sz="1400" dirty="0" smtClean="0"/>
              <a:t>()` </a:t>
            </a:r>
            <a:r>
              <a:rPr lang="en-US" altLang="zh-CN" sz="1400" dirty="0"/>
              <a:t>reduces multiple values down to a single summary.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`arrange()` </a:t>
            </a:r>
            <a:r>
              <a:rPr lang="en-US" altLang="zh-CN" sz="1400" dirty="0"/>
              <a:t>changes the ordering of the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44" y="3442912"/>
            <a:ext cx="9067800" cy="24479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544844" y="6590648"/>
            <a:ext cx="2438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hlinkClick r:id="rId3"/>
              </a:rPr>
              <a:t>https://dplyr.tidyverse.org/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41932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3444" y="596106"/>
            <a:ext cx="6324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Exercises</a:t>
            </a:r>
            <a:endParaRPr lang="en-US" sz="2800" b="1" i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63244" y="1891506"/>
            <a:ext cx="45156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Exercise 1 : </a:t>
            </a:r>
            <a:r>
              <a:rPr lang="en-US" altLang="zh-CN" dirty="0" err="1" smtClean="0"/>
              <a:t>magrittr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Exercise </a:t>
            </a:r>
            <a:r>
              <a:rPr lang="en-US" altLang="zh-CN" dirty="0" smtClean="0"/>
              <a:t>2 </a:t>
            </a:r>
            <a:r>
              <a:rPr lang="en-US" altLang="zh-CN" dirty="0"/>
              <a:t>: </a:t>
            </a:r>
            <a:r>
              <a:rPr lang="en-US" altLang="zh-CN" dirty="0" err="1" smtClean="0"/>
              <a:t>tibble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readr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Exercise 3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tidyr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Exercise 4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dplyr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3354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7044" y="2958306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28101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4844" y="291306"/>
            <a:ext cx="838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D</a:t>
            </a:r>
            <a:r>
              <a:rPr lang="en-US" altLang="zh-CN" sz="2800" b="1" i="1" dirty="0" smtClean="0"/>
              <a:t>ata science</a:t>
            </a:r>
            <a:endParaRPr lang="en-US" sz="2800" b="1" i="1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44" y="2424906"/>
            <a:ext cx="7686675" cy="287655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534444" y="3415506"/>
            <a:ext cx="3657600" cy="381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8244" y="3796506"/>
            <a:ext cx="962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Wrangle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20824" y="1091525"/>
            <a:ext cx="61912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Here </a:t>
            </a:r>
            <a:r>
              <a:rPr lang="en-US" i="1" dirty="0"/>
              <a:t>Wickham</a:t>
            </a:r>
            <a:r>
              <a:rPr lang="en-US" dirty="0" smtClean="0"/>
              <a:t> shows the model </a:t>
            </a:r>
            <a:r>
              <a:rPr lang="en-US" dirty="0"/>
              <a:t>of the tools needed in a typical data science </a:t>
            </a:r>
            <a:r>
              <a:rPr lang="en-US" dirty="0" smtClean="0"/>
              <a:t>project: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773444" y="6387306"/>
            <a:ext cx="236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https://r4ds.had.co.nz/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4444" y="2690237"/>
            <a:ext cx="1066800" cy="381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66408" y="4050512"/>
            <a:ext cx="926940" cy="30628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173244" y="3358414"/>
            <a:ext cx="1524000" cy="43809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340668" y="4923580"/>
            <a:ext cx="990600" cy="2667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534444" y="3415506"/>
            <a:ext cx="3657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58244" y="3815900"/>
            <a:ext cx="259080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Data handling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817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/>
      <p:bldP spid="6" grpId="1"/>
      <p:bldP spid="7" grpId="0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7244" y="215106"/>
            <a:ext cx="6324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D</a:t>
            </a:r>
            <a:r>
              <a:rPr lang="en-US" altLang="zh-CN" sz="3200" b="1" i="1" dirty="0"/>
              <a:t>ata </a:t>
            </a:r>
            <a:r>
              <a:rPr lang="en-US" altLang="zh-CN" sz="3200" b="1" i="1" dirty="0" smtClean="0"/>
              <a:t>Handling</a:t>
            </a:r>
            <a:endParaRPr lang="en-US" sz="3200" b="1" i="1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9644" y="1586706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Import: to </a:t>
            </a:r>
            <a:r>
              <a:rPr lang="en-US" sz="2400" dirty="0"/>
              <a:t>get your data from disk and into R</a:t>
            </a: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Tidy:  </a:t>
            </a:r>
            <a:r>
              <a:rPr lang="en-US" sz="2400" dirty="0" smtClean="0"/>
              <a:t>to store your </a:t>
            </a:r>
            <a:r>
              <a:rPr lang="en-US" sz="2400" dirty="0"/>
              <a:t>data that makes transformation, </a:t>
            </a:r>
            <a:r>
              <a:rPr lang="en-US" sz="2400" dirty="0" smtClean="0"/>
              <a:t>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visualization</a:t>
            </a:r>
            <a:r>
              <a:rPr lang="en-US" sz="2400" dirty="0"/>
              <a:t>, and modelling easier</a:t>
            </a: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Transform: filter rows</a:t>
            </a:r>
            <a:r>
              <a:rPr lang="zh-CN" altLang="en-US" sz="2400" dirty="0" smtClean="0"/>
              <a:t>、</a:t>
            </a:r>
            <a:endParaRPr lang="en-US" altLang="zh-CN" sz="2400" dirty="0" smtClean="0"/>
          </a:p>
          <a:p>
            <a:r>
              <a:rPr lang="en-US" sz="2400" dirty="0" smtClean="0"/>
              <a:t>                           arrange rows</a:t>
            </a:r>
            <a:r>
              <a:rPr lang="zh-CN" altLang="en-US" sz="2400" dirty="0" smtClean="0"/>
              <a:t>、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s</a:t>
            </a:r>
            <a:r>
              <a:rPr lang="en-US" sz="2400" dirty="0" smtClean="0"/>
              <a:t>elect columns</a:t>
            </a:r>
            <a:r>
              <a:rPr lang="zh-CN" altLang="en-US" sz="2400" dirty="0" smtClean="0"/>
              <a:t>、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add </a:t>
            </a:r>
            <a:r>
              <a:rPr lang="en-US" sz="2400" dirty="0" smtClean="0"/>
              <a:t>new variables……</a:t>
            </a:r>
            <a:endParaRPr lang="en-US" dirty="0"/>
          </a:p>
        </p:txBody>
      </p:sp>
      <p:sp>
        <p:nvSpPr>
          <p:cNvPr id="2" name="Right Brace 1"/>
          <p:cNvSpPr/>
          <p:nvPr/>
        </p:nvSpPr>
        <p:spPr>
          <a:xfrm>
            <a:off x="9520036" y="1815305"/>
            <a:ext cx="609600" cy="1524000"/>
          </a:xfrm>
          <a:prstGeom prst="rightBrac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459244" y="2346472"/>
            <a:ext cx="1396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/>
              <a:t>Tidyverse</a:t>
            </a:r>
            <a:endParaRPr lang="en-US" sz="2400" b="1" i="1" dirty="0"/>
          </a:p>
        </p:txBody>
      </p:sp>
      <p:sp>
        <p:nvSpPr>
          <p:cNvPr id="4" name="Rectangle 3"/>
          <p:cNvSpPr/>
          <p:nvPr/>
        </p:nvSpPr>
        <p:spPr>
          <a:xfrm>
            <a:off x="8259561" y="6463506"/>
            <a:ext cx="4124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hlinkClick r:id="rId3"/>
              </a:rPr>
              <a:t>https://r4ds.had.co.nz/wrangle-intro.html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80616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05844" y="824706"/>
            <a:ext cx="6324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/>
              <a:t>Tidyverse</a:t>
            </a:r>
            <a:endParaRPr lang="en-US" sz="3200" b="1" i="1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8444" y="2348706"/>
            <a:ext cx="6324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Why </a:t>
            </a:r>
            <a:r>
              <a:rPr lang="en-US" sz="2400" dirty="0"/>
              <a:t>to use </a:t>
            </a:r>
            <a:r>
              <a:rPr lang="en-US" sz="2400" dirty="0" err="1"/>
              <a:t>Tidyverse</a:t>
            </a:r>
            <a:r>
              <a:rPr lang="en-US" sz="2400" dirty="0"/>
              <a:t>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What is </a:t>
            </a:r>
            <a:r>
              <a:rPr lang="en-US" sz="2400" dirty="0" err="1" smtClean="0"/>
              <a:t>Tidyverse</a:t>
            </a:r>
            <a:r>
              <a:rPr lang="en-US" sz="2400" dirty="0" smtClean="0"/>
              <a:t>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How to use </a:t>
            </a:r>
            <a:r>
              <a:rPr lang="en-US" sz="2400" dirty="0" err="1" smtClean="0"/>
              <a:t>Tidyverse</a:t>
            </a:r>
            <a:r>
              <a:rPr lang="en-US" sz="2400" dirty="0" smtClean="0"/>
              <a:t>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7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6844" y="1129506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make </a:t>
            </a:r>
            <a:r>
              <a:rPr lang="en-US" dirty="0"/>
              <a:t>data science fast, fluent and </a:t>
            </a:r>
            <a:r>
              <a:rPr lang="en-US" dirty="0" smtClean="0"/>
              <a:t>fun…</a:t>
            </a:r>
          </a:p>
          <a:p>
            <a:endParaRPr lang="en-US" dirty="0" smtClean="0"/>
          </a:p>
          <a:p>
            <a:r>
              <a:rPr lang="en-US" dirty="0" smtClean="0"/>
              <a:t>Simplify R codes(like basic pipes in `</a:t>
            </a:r>
            <a:r>
              <a:rPr lang="en-US" dirty="0" err="1" smtClean="0"/>
              <a:t>magrittr</a:t>
            </a:r>
            <a:r>
              <a:rPr lang="en-US" dirty="0" smtClean="0"/>
              <a:t>`): %&gt;%</a:t>
            </a:r>
            <a:r>
              <a:rPr lang="zh-CN" altLang="en-US" dirty="0" smtClean="0"/>
              <a:t>、</a:t>
            </a:r>
            <a:r>
              <a:rPr lang="en-US" dirty="0" smtClean="0"/>
              <a:t>%$%   </a:t>
            </a:r>
            <a:r>
              <a:rPr lang="en-US" dirty="0" smtClean="0">
                <a:solidFill>
                  <a:srgbClr val="00B050"/>
                </a:solidFill>
              </a:rPr>
              <a:t>(Details in “</a:t>
            </a:r>
            <a:r>
              <a:rPr lang="en-US" dirty="0" err="1" smtClean="0">
                <a:solidFill>
                  <a:srgbClr val="00B050"/>
                </a:solidFill>
              </a:rPr>
              <a:t>magrittr</a:t>
            </a:r>
            <a:r>
              <a:rPr lang="en-US" dirty="0" smtClean="0">
                <a:solidFill>
                  <a:srgbClr val="00B050"/>
                </a:solidFill>
              </a:rPr>
              <a:t>”)</a:t>
            </a:r>
          </a:p>
          <a:p>
            <a:r>
              <a:rPr lang="en-US" dirty="0" smtClean="0"/>
              <a:t>A</a:t>
            </a:r>
            <a:r>
              <a:rPr lang="en-US" altLang="zh-CN" dirty="0" smtClean="0"/>
              <a:t>void repeated codes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7244" y="443706"/>
            <a:ext cx="838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Why to use </a:t>
            </a:r>
            <a:r>
              <a:rPr lang="en-US" sz="2800" b="1" i="1" dirty="0" err="1" smtClean="0"/>
              <a:t>Tidyverse</a:t>
            </a:r>
            <a:r>
              <a:rPr lang="en-US" sz="2800" b="1" i="1" dirty="0" smtClean="0"/>
              <a:t>?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844" y="2883832"/>
            <a:ext cx="9267825" cy="19973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48844" y="3263106"/>
            <a:ext cx="304800" cy="152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39644" y="3415506"/>
            <a:ext cx="304800" cy="152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07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844" y="2829906"/>
            <a:ext cx="7088861" cy="3758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5844" y="1091525"/>
            <a:ext cx="975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"</a:t>
            </a:r>
            <a:r>
              <a:rPr lang="en-US" sz="2000" dirty="0" smtClean="0"/>
              <a:t>The </a:t>
            </a:r>
            <a:r>
              <a:rPr lang="en-US" sz="2000" dirty="0" err="1" smtClean="0"/>
              <a:t>tidyverse</a:t>
            </a:r>
            <a:r>
              <a:rPr lang="en-US" sz="2000" dirty="0" smtClean="0"/>
              <a:t> is an opinionated collection of R packages designed for data science. All packages share an underlying design philosophy, grammar, and data structures. ”</a:t>
            </a:r>
          </a:p>
          <a:p>
            <a:r>
              <a:rPr lang="en-US" sz="2000" dirty="0" smtClean="0"/>
              <a:t>                                                                                                            </a:t>
            </a:r>
            <a:r>
              <a:rPr lang="en-US" altLang="zh-CN" sz="2000" dirty="0" smtClean="0"/>
              <a:t>—</a:t>
            </a:r>
            <a:r>
              <a:rPr lang="en-US" altLang="zh-CN" sz="2000" dirty="0" err="1" smtClean="0"/>
              <a:t>wickham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“R for data science”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collection of R packages designed to work together to make data science fast, fluent and fun</a:t>
            </a:r>
            <a:r>
              <a:rPr lang="en-US" sz="2000" dirty="0" smtClean="0"/>
              <a:t>.                                                                                                 </a:t>
            </a:r>
            <a:r>
              <a:rPr lang="en-US" altLang="zh-CN" sz="2000" dirty="0" smtClean="0"/>
              <a:t>— Official website “tidyverse.org”</a:t>
            </a:r>
            <a:endParaRPr lang="en-US" sz="2000" dirty="0"/>
          </a:p>
          <a:p>
            <a:r>
              <a:rPr lang="en-US" sz="2000" dirty="0" smtClean="0"/>
              <a:t>                                                                                                     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24844" y="291306"/>
            <a:ext cx="838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What is </a:t>
            </a:r>
            <a:r>
              <a:rPr lang="en-US" sz="2800" b="1" i="1" dirty="0" err="1" smtClean="0"/>
              <a:t>Tidyverse</a:t>
            </a:r>
            <a:r>
              <a:rPr lang="en-US" sz="2800" b="1" i="1" dirty="0" smtClean="0"/>
              <a:t>?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935244" y="6387306"/>
            <a:ext cx="33215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https://www.tidyverse.org/packages/</a:t>
            </a:r>
            <a:endParaRPr lang="en-US" sz="1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20244" y="3165473"/>
            <a:ext cx="990600" cy="6096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87279" y="4863306"/>
            <a:ext cx="1221348" cy="6096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31516" y="3101607"/>
            <a:ext cx="1565527" cy="6096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02209" y="3061358"/>
            <a:ext cx="990600" cy="6096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7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7244" y="358576"/>
            <a:ext cx="838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What is </a:t>
            </a:r>
            <a:r>
              <a:rPr lang="en-US" sz="2800" b="1" i="1" dirty="0" err="1" smtClean="0"/>
              <a:t>Tidyverse</a:t>
            </a:r>
            <a:r>
              <a:rPr lang="en-US" sz="2800" b="1" i="1" dirty="0" smtClean="0"/>
              <a:t>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044" y="1586706"/>
            <a:ext cx="7088861" cy="375801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153444" y="1922273"/>
            <a:ext cx="990600" cy="6096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31992" y="1858407"/>
            <a:ext cx="990600" cy="6096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64716" y="1858407"/>
            <a:ext cx="1565527" cy="6096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92444" y="1460608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readr</a:t>
            </a:r>
            <a:r>
              <a:rPr lang="en-US" altLang="zh-CN" dirty="0"/>
              <a:t>: used to read format data into R, data import</a:t>
            </a:r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077244" y="5491918"/>
            <a:ext cx="9384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tibble</a:t>
            </a:r>
            <a:r>
              <a:rPr lang="en-US" altLang="zh-CN" dirty="0"/>
              <a:t>: a new data frame used to process data </a:t>
            </a:r>
            <a:r>
              <a:rPr lang="en-US" altLang="zh-CN" dirty="0" smtClean="0"/>
              <a:t>better</a:t>
            </a:r>
            <a:endParaRPr lang="zh-CN" altLang="en-US" dirty="0"/>
          </a:p>
          <a:p>
            <a:r>
              <a:rPr lang="en-US" altLang="zh-CN" dirty="0" err="1" smtClean="0"/>
              <a:t>tidyr</a:t>
            </a:r>
            <a:r>
              <a:rPr lang="en-US" altLang="zh-CN" dirty="0"/>
              <a:t>: tidy data, make it more suitable to further process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9468644" y="2577306"/>
            <a:ext cx="231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dplyr</a:t>
            </a:r>
            <a:r>
              <a:rPr lang="en-US" altLang="zh-CN" dirty="0"/>
              <a:t>: manipulate data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677444" y="3609678"/>
            <a:ext cx="1295400" cy="6096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91070" y="6255260"/>
            <a:ext cx="961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agrittr</a:t>
            </a:r>
            <a:r>
              <a:rPr lang="en-US" dirty="0" smtClean="0"/>
              <a:t>: offers </a:t>
            </a:r>
            <a:r>
              <a:rPr lang="en-US" dirty="0"/>
              <a:t>a set of operators which make codes more readable by</a:t>
            </a:r>
          </a:p>
        </p:txBody>
      </p:sp>
    </p:spTree>
    <p:extLst>
      <p:ext uri="{BB962C8B-B14F-4D97-AF65-F5344CB8AC3E}">
        <p14:creationId xmlns:p14="http://schemas.microsoft.com/office/powerpoint/2010/main" val="1997206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2" grpId="0"/>
      <p:bldP spid="10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82"/>
          <a:stretch/>
        </p:blipFill>
        <p:spPr>
          <a:xfrm>
            <a:off x="2001044" y="1510506"/>
            <a:ext cx="4895850" cy="41481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701" y="3810627"/>
            <a:ext cx="4032786" cy="2824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7244" y="358576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Tibble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27494" y="1739106"/>
            <a:ext cx="49634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Data type can be changed into what we want, </a:t>
            </a:r>
          </a:p>
          <a:p>
            <a:r>
              <a:rPr lang="en-US" altLang="zh-CN" sz="2000" dirty="0" smtClean="0"/>
              <a:t>through “</a:t>
            </a:r>
            <a:r>
              <a:rPr lang="en-US" altLang="zh-CN" sz="2000" dirty="0" err="1" smtClean="0"/>
              <a:t>col_types</a:t>
            </a:r>
            <a:r>
              <a:rPr lang="en-US" altLang="zh-CN" sz="2000" dirty="0" smtClean="0"/>
              <a:t>” parameter.</a:t>
            </a:r>
          </a:p>
          <a:p>
            <a:endParaRPr lang="en-US" altLang="zh-CN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243294" y="3508375"/>
            <a:ext cx="3733800" cy="152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2 (Border and Accent Bar) 6"/>
          <p:cNvSpPr/>
          <p:nvPr/>
        </p:nvSpPr>
        <p:spPr>
          <a:xfrm>
            <a:off x="6639971" y="3127375"/>
            <a:ext cx="1307918" cy="3810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3804"/>
              <a:gd name="adj6" fmla="val -5773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48011" y="3127375"/>
            <a:ext cx="1091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63044" y="976168"/>
            <a:ext cx="4916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a </a:t>
            </a:r>
            <a:r>
              <a:rPr lang="en-US" altLang="zh-CN" sz="2000" dirty="0"/>
              <a:t>new data frame used to process data </a:t>
            </a:r>
            <a:r>
              <a:rPr lang="en-US" altLang="zh-CN" sz="2000" dirty="0" smtClean="0"/>
              <a:t>better.</a:t>
            </a:r>
            <a:endParaRPr lang="zh-CN" alt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960701" y="5732296"/>
            <a:ext cx="3298143" cy="8729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910988" y="4371638"/>
            <a:ext cx="46362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Notes:</a:t>
            </a:r>
          </a:p>
          <a:p>
            <a:r>
              <a:rPr lang="en-US" dirty="0"/>
              <a:t>If meet problems, while it doesn’t show up the track, using `problems()`</a:t>
            </a:r>
          </a:p>
        </p:txBody>
      </p:sp>
    </p:spTree>
    <p:extLst>
      <p:ext uri="{BB962C8B-B14F-4D97-AF65-F5344CB8AC3E}">
        <p14:creationId xmlns:p14="http://schemas.microsoft.com/office/powerpoint/2010/main" val="1948730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/>
      <p:bldP spid="9" grpId="0"/>
      <p:bldP spid="10" grpId="1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1044" y="126996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Tibble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76445" y="833605"/>
            <a:ext cx="52541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Create own data frame by `</a:t>
            </a:r>
            <a:r>
              <a:rPr lang="en-US" altLang="zh-CN" sz="2000" dirty="0" err="1" smtClean="0"/>
              <a:t>tribble</a:t>
            </a:r>
            <a:r>
              <a:rPr lang="en-US" altLang="zh-CN" sz="2000" dirty="0" smtClean="0"/>
              <a:t>()` or `</a:t>
            </a:r>
            <a:r>
              <a:rPr lang="en-US" altLang="zh-CN" sz="2000" dirty="0" err="1" smtClean="0"/>
              <a:t>tibble</a:t>
            </a:r>
            <a:r>
              <a:rPr lang="en-US" altLang="zh-CN" sz="2000" dirty="0" smtClean="0"/>
              <a:t>()`.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45" y="1356825"/>
            <a:ext cx="4905375" cy="36099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84057" y="2043906"/>
            <a:ext cx="1752600" cy="24261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58244" y="4392091"/>
            <a:ext cx="1752600" cy="24261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82444" y="6234906"/>
            <a:ext cx="7562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hlinkClick r:id="rId4"/>
              </a:rPr>
              <a:t>1. https</a:t>
            </a:r>
            <a:r>
              <a:rPr lang="en-US" i="1" dirty="0">
                <a:hlinkClick r:id="rId4"/>
              </a:rPr>
              <a:t>://</a:t>
            </a:r>
            <a:r>
              <a:rPr lang="en-US" i="1" dirty="0" smtClean="0">
                <a:hlinkClick r:id="rId4"/>
              </a:rPr>
              <a:t>cran.r-project.org/web/packages/tibble/vignettes/tibble.html</a:t>
            </a:r>
            <a:endParaRPr lang="en-US" i="1" dirty="0" smtClean="0"/>
          </a:p>
          <a:p>
            <a:r>
              <a:rPr lang="en-US" i="1" dirty="0">
                <a:hlinkClick r:id="rId5"/>
              </a:rPr>
              <a:t>2. https://tibble.tidyverse.org/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09644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dna fi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1058</Words>
  <Application>Microsoft Office PowerPoint</Application>
  <PresentationFormat>Custom</PresentationFormat>
  <Paragraphs>173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DejaVu Sans</vt:lpstr>
      <vt:lpstr>Droid Sans Fallback</vt:lpstr>
      <vt:lpstr>Liberation Sans</vt:lpstr>
      <vt:lpstr>Lohit Hindi</vt:lpstr>
      <vt:lpstr>Microsoft YaHei</vt:lpstr>
      <vt:lpstr>Raleway</vt:lpstr>
      <vt:lpstr>宋体</vt:lpstr>
      <vt:lpstr>TlwgTypewriter</vt:lpstr>
      <vt:lpstr>Arial</vt:lpstr>
      <vt:lpstr>Calibri</vt:lpstr>
      <vt:lpstr>Segoe UI Emoji</vt:lpstr>
      <vt:lpstr>Segoe UI Historic</vt:lpstr>
      <vt:lpstr>Segoe UI Semilight</vt:lpstr>
      <vt:lpstr>Times New Roman</vt:lpstr>
      <vt:lpstr>Wingdings</vt:lpstr>
      <vt:lpstr>dna fix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admin</dc:creator>
  <cp:lastModifiedBy>Master1</cp:lastModifiedBy>
  <cp:revision>89</cp:revision>
  <dcterms:created xsi:type="dcterms:W3CDTF">2012-05-20T03:16:32Z</dcterms:created>
  <dcterms:modified xsi:type="dcterms:W3CDTF">2019-07-02T06:04:08Z</dcterms:modified>
</cp:coreProperties>
</file>