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1" r:id="rId2"/>
    <p:sldId id="302" r:id="rId3"/>
    <p:sldId id="303" r:id="rId4"/>
    <p:sldId id="304" r:id="rId5"/>
    <p:sldId id="396" r:id="rId6"/>
    <p:sldId id="382" r:id="rId7"/>
    <p:sldId id="379" r:id="rId8"/>
    <p:sldId id="384" r:id="rId9"/>
    <p:sldId id="389" r:id="rId10"/>
    <p:sldId id="390" r:id="rId11"/>
    <p:sldId id="391" r:id="rId12"/>
    <p:sldId id="385" r:id="rId13"/>
    <p:sldId id="380" r:id="rId14"/>
    <p:sldId id="386" r:id="rId15"/>
    <p:sldId id="393" r:id="rId16"/>
    <p:sldId id="381" r:id="rId17"/>
    <p:sldId id="394" r:id="rId18"/>
    <p:sldId id="395" r:id="rId19"/>
    <p:sldId id="388" r:id="rId20"/>
    <p:sldId id="387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6" d="100"/>
          <a:sy n="146" d="100"/>
        </p:scale>
        <p:origin x="226" y="101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Sheet1!$A$1:$A$41</c:f>
              <c:numCache>
                <c:formatCode>General</c:formatCode>
                <c:ptCount val="41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54</c:v>
                </c:pt>
                <c:pt idx="12">
                  <c:v>7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15</c:v>
                </c:pt>
                <c:pt idx="17">
                  <c:v>5</c:v>
                </c:pt>
                <c:pt idx="18">
                  <c:v>7</c:v>
                </c:pt>
                <c:pt idx="19">
                  <c:v>15</c:v>
                </c:pt>
                <c:pt idx="20">
                  <c:v>21</c:v>
                </c:pt>
                <c:pt idx="21">
                  <c:v>65</c:v>
                </c:pt>
                <c:pt idx="22">
                  <c:v>96</c:v>
                </c:pt>
                <c:pt idx="23">
                  <c:v>45</c:v>
                </c:pt>
                <c:pt idx="24">
                  <c:v>21</c:v>
                </c:pt>
                <c:pt idx="25">
                  <c:v>12</c:v>
                </c:pt>
                <c:pt idx="26">
                  <c:v>32</c:v>
                </c:pt>
                <c:pt idx="27">
                  <c:v>73</c:v>
                </c:pt>
                <c:pt idx="28">
                  <c:v>52</c:v>
                </c:pt>
                <c:pt idx="29">
                  <c:v>91</c:v>
                </c:pt>
                <c:pt idx="30">
                  <c:v>42</c:v>
                </c:pt>
                <c:pt idx="31">
                  <c:v>26</c:v>
                </c:pt>
                <c:pt idx="32">
                  <c:v>32</c:v>
                </c:pt>
                <c:pt idx="33">
                  <c:v>41</c:v>
                </c:pt>
                <c:pt idx="34">
                  <c:v>26</c:v>
                </c:pt>
                <c:pt idx="35">
                  <c:v>8</c:v>
                </c:pt>
                <c:pt idx="36">
                  <c:v>45</c:v>
                </c:pt>
                <c:pt idx="37">
                  <c:v>12</c:v>
                </c:pt>
                <c:pt idx="38">
                  <c:v>2</c:v>
                </c:pt>
                <c:pt idx="39">
                  <c:v>46</c:v>
                </c:pt>
                <c:pt idx="40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96-4094-B3EE-579CE20CC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190192"/>
        <c:axId val="974192272"/>
      </c:scatterChart>
      <c:valAx>
        <c:axId val="974190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192272"/>
        <c:crosses val="autoZero"/>
        <c:crossBetween val="midCat"/>
      </c:valAx>
      <c:valAx>
        <c:axId val="9741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190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4193993248848"/>
          <c:y val="7.8214448677716722E-2"/>
          <c:w val="0.79197072125270074"/>
          <c:h val="0.7568364858925656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Sheet1!$B$1:$B$41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77-4799-82D6-CA1A38CD1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716352"/>
        <c:axId val="983721760"/>
      </c:scatterChart>
      <c:valAx>
        <c:axId val="98371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721760"/>
        <c:crosses val="autoZero"/>
        <c:crossBetween val="midCat"/>
      </c:valAx>
      <c:valAx>
        <c:axId val="98372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71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2019/6/10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9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77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43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79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38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03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1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90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168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1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63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36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1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1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72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58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conductor.org/packages/singsco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1816040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656256" y="35892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67249" y="2638479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0833" y="789855"/>
            <a:ext cx="2537510" cy="23803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275251" y="1667614"/>
            <a:ext cx="2113377" cy="769441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2019</a:t>
            </a:r>
            <a:endParaRPr lang="en-US" altLang="zh-CN" sz="4400" dirty="0">
              <a:solidFill>
                <a:schemeClr val="accent2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3563888" y="725745"/>
            <a:ext cx="4824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Group meeting</a:t>
            </a:r>
          </a:p>
          <a:p>
            <a:r>
              <a:rPr lang="en-US" altLang="zh-CN" sz="44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    ——</a:t>
            </a:r>
            <a:r>
              <a:rPr lang="en-US" altLang="zh-CN" sz="4400" b="1" dirty="0" err="1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Singscore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76388" y="2567083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Mora Lab</a:t>
            </a: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圆角矩形 76"/>
          <p:cNvSpPr/>
          <p:nvPr/>
        </p:nvSpPr>
        <p:spPr>
          <a:xfrm>
            <a:off x="4370939" y="304551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chengshu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76"/>
          <p:cNvSpPr/>
          <p:nvPr/>
        </p:nvSpPr>
        <p:spPr>
          <a:xfrm>
            <a:off x="4370939" y="3523952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11-06-2019</a:t>
            </a:r>
          </a:p>
        </p:txBody>
      </p:sp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64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64" grpId="0" animBg="1"/>
          <p:bldP spid="6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4074717" y="659073"/>
            <a:ext cx="922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workflows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3029425" y="992400"/>
            <a:ext cx="597616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“simulations”:</a:t>
            </a:r>
          </a:p>
          <a:p>
            <a:r>
              <a:rPr lang="en-US" altLang="zh-CN" sz="1400" dirty="0" smtClean="0"/>
              <a:t>3. Gene-set recall</a:t>
            </a:r>
          </a:p>
          <a:p>
            <a:r>
              <a:rPr lang="en-US" altLang="zh-CN" sz="1400" dirty="0" smtClean="0"/>
              <a:t>          Data: RNA-</a:t>
            </a:r>
            <a:r>
              <a:rPr lang="en-US" altLang="zh-CN" sz="1400" dirty="0" err="1" smtClean="0"/>
              <a:t>seq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data were again simulated using the method of Law et </a:t>
            </a:r>
            <a:r>
              <a:rPr lang="en-US" altLang="zh-CN" sz="1400" dirty="0" smtClean="0"/>
              <a:t>al, with </a:t>
            </a:r>
            <a:r>
              <a:rPr lang="en-US" altLang="zh-CN" sz="1400" dirty="0"/>
              <a:t>NS = 30 and NG = 10,000, representing two biological conditions (NS =15 in each group) with 2000 DEGs (</a:t>
            </a:r>
            <a:r>
              <a:rPr lang="en-US" altLang="zh-CN" sz="1400" dirty="0" err="1"/>
              <a:t>logFC</a:t>
            </a:r>
            <a:r>
              <a:rPr lang="en-US" altLang="zh-CN" sz="1400" dirty="0"/>
              <a:t> or effect size = 1.1). </a:t>
            </a:r>
            <a:r>
              <a:rPr lang="en-US" altLang="zh-CN" sz="1400" dirty="0" smtClean="0"/>
              <a:t>Repeated </a:t>
            </a:r>
            <a:r>
              <a:rPr lang="en-US" altLang="zh-CN" sz="1400" dirty="0"/>
              <a:t>this simulation 100 times, each time </a:t>
            </a:r>
            <a:r>
              <a:rPr lang="en-US" altLang="zh-CN" sz="1400" dirty="0" smtClean="0"/>
              <a:t>creating:</a:t>
            </a:r>
          </a:p>
          <a:p>
            <a:pPr marL="400050" indent="-400050">
              <a:buAutoNum type="romanLcParenBoth"/>
            </a:pPr>
            <a:r>
              <a:rPr lang="en-US" altLang="zh-CN" sz="1400" dirty="0" smtClean="0"/>
              <a:t>500 </a:t>
            </a:r>
            <a:r>
              <a:rPr lang="en-US" altLang="zh-CN" sz="1400" dirty="0"/>
              <a:t>gene sets (of size 30) where 50% of genes were DE, </a:t>
            </a:r>
            <a:endParaRPr lang="en-US" altLang="zh-CN" sz="1400" dirty="0" smtClean="0"/>
          </a:p>
          <a:p>
            <a:r>
              <a:rPr lang="en-US" altLang="zh-CN" sz="1400" dirty="0" smtClean="0"/>
              <a:t>(</a:t>
            </a:r>
            <a:r>
              <a:rPr lang="en-US" altLang="zh-CN" sz="1400" dirty="0"/>
              <a:t>ii) </a:t>
            </a:r>
            <a:r>
              <a:rPr lang="en-US" altLang="zh-CN" sz="1400" dirty="0" smtClean="0"/>
              <a:t>     500 </a:t>
            </a:r>
            <a:r>
              <a:rPr lang="en-US" altLang="zh-CN" sz="1400" dirty="0"/>
              <a:t>gene sets where 80% of genes were DE, </a:t>
            </a:r>
          </a:p>
          <a:p>
            <a:pPr marL="400050" indent="-400050">
              <a:buAutoNum type="romanLcParenBoth" startAt="3"/>
            </a:pPr>
            <a:r>
              <a:rPr lang="en-US" altLang="zh-CN" sz="1400" dirty="0" smtClean="0"/>
              <a:t>500 </a:t>
            </a:r>
            <a:r>
              <a:rPr lang="en-US" altLang="zh-CN" sz="1400" dirty="0"/>
              <a:t>gene sets where genes were randomly </a:t>
            </a:r>
            <a:r>
              <a:rPr lang="en-US" altLang="zh-CN" sz="1400" dirty="0" err="1" smtClean="0"/>
              <a:t>sam</a:t>
            </a:r>
            <a:r>
              <a:rPr lang="en-US" altLang="zh-CN" sz="1400" dirty="0" smtClean="0"/>
              <a:t>-pled</a:t>
            </a:r>
            <a:r>
              <a:rPr lang="en-US" altLang="zh-CN" sz="1400" dirty="0"/>
              <a:t>, representing gene sets with no signal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         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Scored </a:t>
            </a:r>
            <a:r>
              <a:rPr lang="en-US" altLang="zh-CN" sz="1400" dirty="0"/>
              <a:t>samples </a:t>
            </a:r>
            <a:r>
              <a:rPr lang="en-US" altLang="zh-CN" sz="1400" dirty="0" smtClean="0"/>
              <a:t>and </a:t>
            </a:r>
            <a:r>
              <a:rPr lang="en-US" altLang="zh-CN" sz="1400" dirty="0"/>
              <a:t>performed a t-test between the group </a:t>
            </a:r>
            <a:r>
              <a:rPr lang="en-US" altLang="zh-CN" sz="1400" dirty="0" smtClean="0"/>
              <a:t>scores to get p-values.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en-US" altLang="zh-CN" sz="1400" dirty="0" smtClean="0">
                <a:solidFill>
                  <a:srgbClr val="0070C0"/>
                </a:solidFill>
              </a:rPr>
              <a:t>p-values </a:t>
            </a:r>
            <a:r>
              <a:rPr lang="en-US" altLang="zh-CN" sz="1400" dirty="0">
                <a:solidFill>
                  <a:srgbClr val="0070C0"/>
                </a:solidFill>
              </a:rPr>
              <a:t>from the 50% DEG set (500 p-values) and non-DEG set (500 p-values) were combined</a:t>
            </a:r>
            <a:r>
              <a:rPr lang="en-US" altLang="zh-CN" sz="1400" dirty="0"/>
              <a:t> and </a:t>
            </a:r>
            <a:r>
              <a:rPr lang="en-US" altLang="zh-CN" sz="1400" dirty="0" smtClean="0"/>
              <a:t>adjusted </a:t>
            </a:r>
            <a:r>
              <a:rPr lang="en-US" altLang="zh-CN" sz="1400" dirty="0"/>
              <a:t>for multiple hypothesis testing to produce </a:t>
            </a:r>
            <a:r>
              <a:rPr lang="en-US" altLang="zh-CN" sz="1400" dirty="0" smtClean="0"/>
              <a:t>estimated </a:t>
            </a:r>
            <a:r>
              <a:rPr lang="en-US" altLang="zh-CN" sz="1400" dirty="0"/>
              <a:t>q-values </a:t>
            </a:r>
            <a:r>
              <a:rPr lang="en-US" altLang="zh-CN" sz="1400" b="1" dirty="0"/>
              <a:t>[FDR = 0.05</a:t>
            </a:r>
            <a:r>
              <a:rPr lang="en-US" altLang="zh-CN" sz="1400" b="1" dirty="0" smtClean="0"/>
              <a:t>].</a:t>
            </a: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F1 score(</a:t>
            </a:r>
            <a:r>
              <a:rPr lang="en-US" altLang="zh-CN" sz="1400" dirty="0">
                <a:solidFill>
                  <a:srgbClr val="0070C0"/>
                </a:solidFill>
              </a:rPr>
              <a:t>Performance of these predictions was </a:t>
            </a:r>
            <a:r>
              <a:rPr lang="en-US" altLang="zh-CN" sz="1400" dirty="0" smtClean="0">
                <a:solidFill>
                  <a:srgbClr val="0070C0"/>
                </a:solidFill>
              </a:rPr>
              <a:t>quantified) accounts </a:t>
            </a:r>
            <a:r>
              <a:rPr lang="en-US" altLang="zh-CN" sz="1400" dirty="0">
                <a:solidFill>
                  <a:srgbClr val="0070C0"/>
                </a:solidFill>
              </a:rPr>
              <a:t>for </a:t>
            </a:r>
            <a:r>
              <a:rPr lang="en-US" altLang="zh-CN" sz="1400" dirty="0" smtClean="0">
                <a:solidFill>
                  <a:srgbClr val="0070C0"/>
                </a:solidFill>
              </a:rPr>
              <a:t>both the </a:t>
            </a:r>
            <a:r>
              <a:rPr lang="en-US" altLang="zh-CN" sz="1400" dirty="0">
                <a:solidFill>
                  <a:srgbClr val="0070C0"/>
                </a:solidFill>
              </a:rPr>
              <a:t>precision and recall of each method. </a:t>
            </a:r>
            <a:r>
              <a:rPr lang="en-US" altLang="zh-CN" sz="1400" dirty="0"/>
              <a:t>This was </a:t>
            </a:r>
            <a:r>
              <a:rPr lang="en-US" altLang="zh-CN" sz="1400" dirty="0" smtClean="0"/>
              <a:t>repeated </a:t>
            </a:r>
            <a:r>
              <a:rPr lang="en-US" altLang="zh-CN" sz="1400" dirty="0"/>
              <a:t>for p-values from the 80% DEG sets and non-DEG sets</a:t>
            </a:r>
            <a:r>
              <a:rPr lang="en-US" altLang="zh-CN" sz="1400" dirty="0" smtClean="0"/>
              <a:t>.</a:t>
            </a:r>
            <a:r>
              <a:rPr lang="en-US" altLang="zh-CN" sz="1400" dirty="0"/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71600" y="113159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1265562" y="182792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75556" y="213970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process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1229571" y="2836040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74669" y="3146932"/>
            <a:ext cx="144014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Simulations 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5400000">
            <a:off x="658670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>
            <a:off x="994459" y="3854374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1330247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1672942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63588" y="4250510"/>
            <a:ext cx="1980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1    2   3    4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49035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4074717" y="659073"/>
            <a:ext cx="922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workflows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3048655" y="1696065"/>
            <a:ext cx="59761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“simulations”:</a:t>
            </a:r>
          </a:p>
          <a:p>
            <a:r>
              <a:rPr lang="en-US" altLang="zh-CN" sz="1400" dirty="0"/>
              <a:t>4. </a:t>
            </a:r>
            <a:r>
              <a:rPr lang="en-US" altLang="zh-CN" sz="1400" dirty="0" smtClean="0"/>
              <a:t>Compare </a:t>
            </a:r>
            <a:r>
              <a:rPr lang="en-US" altLang="zh-CN" sz="1400" dirty="0"/>
              <a:t>the computational time of each scoring method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randomly </a:t>
            </a:r>
            <a:r>
              <a:rPr lang="en-US" altLang="zh-CN" sz="1400" dirty="0"/>
              <a:t>selected 10,000 gene sets from </a:t>
            </a:r>
            <a:r>
              <a:rPr lang="en-US" altLang="zh-CN" sz="1400" dirty="0" err="1"/>
              <a:t>MSigDB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signatures</a:t>
            </a:r>
          </a:p>
          <a:p>
            <a:r>
              <a:rPr lang="en-US" altLang="zh-CN" sz="1400" dirty="0" smtClean="0"/>
              <a:t>          all </a:t>
            </a:r>
            <a:r>
              <a:rPr lang="en-US" altLang="zh-CN" sz="1400" dirty="0"/>
              <a:t>methods were used to score subsets of the TCGA breast cancer RNA-</a:t>
            </a:r>
            <a:r>
              <a:rPr lang="en-US" altLang="zh-CN" sz="1400" dirty="0" err="1"/>
              <a:t>seq</a:t>
            </a:r>
            <a:r>
              <a:rPr lang="en-US" altLang="zh-CN" sz="1400" dirty="0"/>
              <a:t> data with either 25 samples or 500 samples.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This </a:t>
            </a:r>
            <a:r>
              <a:rPr lang="en-US" altLang="zh-CN" sz="1400" dirty="0"/>
              <a:t>was </a:t>
            </a:r>
            <a:r>
              <a:rPr lang="en-US" altLang="zh-CN" sz="1400" dirty="0" smtClean="0"/>
              <a:t>repeated </a:t>
            </a:r>
            <a:r>
              <a:rPr lang="en-US" altLang="zh-CN" sz="1400" dirty="0"/>
              <a:t>20 times to improve coverage of signatures on </a:t>
            </a:r>
            <a:r>
              <a:rPr lang="en-US" altLang="zh-CN" sz="1400" dirty="0" err="1"/>
              <a:t>MSigDB</a:t>
            </a:r>
            <a:r>
              <a:rPr lang="en-US" altLang="zh-CN" sz="1400" dirty="0"/>
              <a:t> and allow variance estimates for the </a:t>
            </a:r>
            <a:r>
              <a:rPr lang="en-US" altLang="zh-CN" sz="1400" dirty="0" smtClean="0"/>
              <a:t>computation </a:t>
            </a:r>
            <a:r>
              <a:rPr lang="en-US" altLang="zh-CN" sz="1400" dirty="0"/>
              <a:t>times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971600" y="113159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1265562" y="182792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75556" y="213970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process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1229571" y="2836040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74669" y="3146932"/>
            <a:ext cx="144014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Simulations 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5400000">
            <a:off x="658670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>
            <a:off x="994459" y="3854374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1330247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1672942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63588" y="4250510"/>
            <a:ext cx="1980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1    2   3    4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83362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0847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233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3336670" y="457546"/>
            <a:ext cx="1523362" cy="52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9552" y="1779662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dirty="0" smtClean="0"/>
              <a:t>highly </a:t>
            </a:r>
            <a:r>
              <a:rPr lang="en-US" dirty="0" smtClean="0"/>
              <a:t>stable</a:t>
            </a:r>
          </a:p>
          <a:p>
            <a:r>
              <a:rPr lang="en-US" altLang="zh-CN" dirty="0" smtClean="0"/>
              <a:t>2. </a:t>
            </a:r>
            <a:r>
              <a:rPr lang="en-US" dirty="0" smtClean="0"/>
              <a:t>high </a:t>
            </a:r>
            <a:r>
              <a:rPr lang="en-US" dirty="0"/>
              <a:t>power and gene-set recall </a:t>
            </a:r>
            <a:r>
              <a:rPr lang="en-US" dirty="0" smtClean="0"/>
              <a:t>ability</a:t>
            </a:r>
          </a:p>
          <a:p>
            <a:r>
              <a:rPr lang="en-US" altLang="zh-CN" dirty="0" smtClean="0"/>
              <a:t>3. </a:t>
            </a:r>
            <a:r>
              <a:rPr lang="en-US" dirty="0" smtClean="0"/>
              <a:t>computationally </a:t>
            </a:r>
            <a:r>
              <a:rPr lang="en-US" dirty="0"/>
              <a:t>fast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03" y="-7199"/>
            <a:ext cx="3794645" cy="50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53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>
          <a:xfrm>
            <a:off x="2024094" y="17941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1922" y="1579722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 R functions</a:t>
            </a:r>
            <a:endParaRPr lang="en-US" altLang="zh-CN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3478" y="2238805"/>
            <a:ext cx="10516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4058337" y="2875866"/>
            <a:ext cx="43300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 function in the package “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singscore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55998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15816" y="339504"/>
            <a:ext cx="2664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 R functions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47664" y="467031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424902" y="469259"/>
            <a:ext cx="1523362" cy="5272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11560" y="2283718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data</a:t>
            </a:r>
            <a:endParaRPr lang="zh-CN" altLang="en-US" dirty="0"/>
          </a:p>
        </p:txBody>
      </p:sp>
      <p:sp>
        <p:nvSpPr>
          <p:cNvPr id="19" name="Rectangle 1"/>
          <p:cNvSpPr/>
          <p:nvPr/>
        </p:nvSpPr>
        <p:spPr>
          <a:xfrm>
            <a:off x="287524" y="2931790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Up-regulated gene sets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Down-regulated gene sets 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347864" y="987574"/>
            <a:ext cx="432048" cy="3024336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"/>
          <p:cNvSpPr/>
          <p:nvPr/>
        </p:nvSpPr>
        <p:spPr>
          <a:xfrm>
            <a:off x="3990339" y="869106"/>
            <a:ext cx="4392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rankGenes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</a:t>
            </a:r>
            <a:r>
              <a:rPr lang="en-US" dirty="0" smtClean="0"/>
              <a:t>ne </a:t>
            </a:r>
            <a:r>
              <a:rPr lang="en-US" dirty="0"/>
              <a:t>expression dataset first needs to be ranked using the  </a:t>
            </a:r>
            <a:r>
              <a:rPr lang="en-US" dirty="0" smtClean="0"/>
              <a:t>function </a:t>
            </a:r>
            <a:r>
              <a:rPr lang="en-US" dirty="0"/>
              <a:t>which returns </a:t>
            </a:r>
            <a:r>
              <a:rPr lang="en-US" dirty="0" smtClean="0"/>
              <a:t>a </a:t>
            </a:r>
            <a:r>
              <a:rPr lang="en-US" altLang="zh-CN" dirty="0"/>
              <a:t>rank matrix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SummarizedExperiment</a:t>
            </a:r>
            <a:r>
              <a:rPr lang="en-US" altLang="zh-CN" dirty="0" smtClean="0"/>
              <a:t>” class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err="1"/>
              <a:t>simpleScore</a:t>
            </a:r>
            <a:r>
              <a:rPr lang="en-US" altLang="zh-CN" dirty="0"/>
              <a:t>() </a:t>
            </a:r>
            <a:r>
              <a:rPr lang="zh-CN" altLang="en-US" dirty="0" smtClean="0"/>
              <a:t>：</a:t>
            </a:r>
            <a:r>
              <a:rPr lang="en-US" dirty="0" smtClean="0"/>
              <a:t>This </a:t>
            </a:r>
            <a:r>
              <a:rPr lang="en-US" altLang="zh-CN" dirty="0"/>
              <a:t>rank matrix </a:t>
            </a:r>
            <a:r>
              <a:rPr lang="en-US" dirty="0" smtClean="0"/>
              <a:t>along </a:t>
            </a:r>
            <a:r>
              <a:rPr lang="en-US" dirty="0"/>
              <a:t>with the signatures are then passed to the </a:t>
            </a:r>
            <a:r>
              <a:rPr lang="en-US" dirty="0" smtClean="0"/>
              <a:t>function </a:t>
            </a:r>
            <a:r>
              <a:rPr lang="en-US" dirty="0"/>
              <a:t>which returns a </a:t>
            </a:r>
            <a:r>
              <a:rPr lang="en-US" dirty="0" err="1"/>
              <a:t>data.frame</a:t>
            </a:r>
            <a:r>
              <a:rPr lang="en-US" dirty="0"/>
              <a:t> containing the scores for each sample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96996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15816" y="339504"/>
            <a:ext cx="2664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 R functions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47664" y="467031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424902" y="469259"/>
            <a:ext cx="1523362" cy="52721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232307" y="1019449"/>
            <a:ext cx="432048" cy="3024336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"/>
          <p:cNvSpPr/>
          <p:nvPr/>
        </p:nvSpPr>
        <p:spPr>
          <a:xfrm>
            <a:off x="874782" y="900981"/>
            <a:ext cx="4392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rankGenes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</a:t>
            </a:r>
            <a:r>
              <a:rPr lang="en-US" dirty="0" smtClean="0"/>
              <a:t>ne </a:t>
            </a:r>
            <a:r>
              <a:rPr lang="en-US" dirty="0"/>
              <a:t>expression dataset first needs to be ranked using the  </a:t>
            </a:r>
            <a:r>
              <a:rPr lang="en-US" dirty="0" smtClean="0"/>
              <a:t>function </a:t>
            </a:r>
            <a:r>
              <a:rPr lang="en-US" dirty="0"/>
              <a:t>which returns </a:t>
            </a:r>
            <a:r>
              <a:rPr lang="en-US" dirty="0" smtClean="0"/>
              <a:t>a </a:t>
            </a:r>
            <a:r>
              <a:rPr lang="en-US" altLang="zh-CN" dirty="0"/>
              <a:t>rank matrix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err="1"/>
              <a:t>simpleScore</a:t>
            </a:r>
            <a:r>
              <a:rPr lang="en-US" altLang="zh-CN" dirty="0"/>
              <a:t>() </a:t>
            </a:r>
            <a:r>
              <a:rPr lang="zh-CN" altLang="en-US" dirty="0" smtClean="0"/>
              <a:t>：</a:t>
            </a:r>
            <a:r>
              <a:rPr lang="en-US" dirty="0" smtClean="0"/>
              <a:t>This </a:t>
            </a:r>
            <a:r>
              <a:rPr lang="en-US" altLang="zh-CN" dirty="0"/>
              <a:t>rank matrix </a:t>
            </a:r>
            <a:r>
              <a:rPr lang="en-US" dirty="0" smtClean="0"/>
              <a:t>along </a:t>
            </a:r>
            <a:r>
              <a:rPr lang="en-US" dirty="0"/>
              <a:t>with the signatures are then passed to the </a:t>
            </a:r>
            <a:r>
              <a:rPr lang="en-US" dirty="0" smtClean="0"/>
              <a:t>function </a:t>
            </a:r>
            <a:r>
              <a:rPr lang="en-US" dirty="0"/>
              <a:t>which returns a </a:t>
            </a:r>
            <a:r>
              <a:rPr lang="en-US" dirty="0" err="1"/>
              <a:t>data.frame</a:t>
            </a:r>
            <a:r>
              <a:rPr lang="en-US" dirty="0"/>
              <a:t> containing the scores for each sample</a:t>
            </a:r>
            <a:r>
              <a:rPr lang="en-US" dirty="0" smtClean="0"/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3" y="175890"/>
            <a:ext cx="5522106" cy="51435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951039" y="2371663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r>
              <a:rPr lang="en-US" altLang="zh-CN" dirty="0" smtClean="0"/>
              <a:t>put data</a:t>
            </a:r>
            <a:endParaRPr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5424902" y="1019449"/>
            <a:ext cx="371234" cy="3136477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3210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>
          <a:xfrm>
            <a:off x="2024094" y="17941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1920" y="213108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3478" y="2238805"/>
            <a:ext cx="10516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 04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8645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9592" y="993605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Obtaining </a:t>
            </a:r>
            <a:r>
              <a:rPr lang="en-US" dirty="0"/>
              <a:t>landscapes of molecular </a:t>
            </a:r>
            <a:r>
              <a:rPr lang="en-US" dirty="0" smtClean="0"/>
              <a:t>phenotypes</a:t>
            </a:r>
          </a:p>
          <a:p>
            <a:pPr marL="342900" indent="-342900">
              <a:buAutoNum type="arabicPeriod"/>
            </a:pPr>
            <a:r>
              <a:rPr lang="en-US" dirty="0"/>
              <a:t>Comparing consistency of scores from independent data </a:t>
            </a:r>
            <a:r>
              <a:rPr lang="en-US" dirty="0" smtClean="0"/>
              <a:t>sets</a:t>
            </a:r>
          </a:p>
          <a:p>
            <a:pPr marL="342900" indent="-342900">
              <a:buAutoNum type="arabicPeriod"/>
            </a:pPr>
            <a:r>
              <a:rPr lang="en-US" dirty="0"/>
              <a:t>Assessment of scores: beyond a single value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64732"/>
            <a:ext cx="7686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2384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9592" y="734941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Obtaining </a:t>
            </a:r>
            <a:r>
              <a:rPr lang="en-US" dirty="0"/>
              <a:t>landscapes of molecular </a:t>
            </a:r>
            <a:r>
              <a:rPr lang="en-US" dirty="0" smtClean="0"/>
              <a:t>phenotypes</a:t>
            </a:r>
          </a:p>
          <a:p>
            <a:pPr marL="342900" indent="-342900">
              <a:buAutoNum type="arabicPeriod"/>
            </a:pPr>
            <a:r>
              <a:rPr lang="en-US" dirty="0"/>
              <a:t>Comparing consistency of scores from independent data </a:t>
            </a:r>
            <a:r>
              <a:rPr lang="en-US" dirty="0" smtClean="0"/>
              <a:t>sets</a:t>
            </a:r>
          </a:p>
          <a:p>
            <a:pPr marL="342900" indent="-342900">
              <a:buAutoNum type="arabicPeriod"/>
            </a:pPr>
            <a:r>
              <a:rPr lang="en-US" dirty="0"/>
              <a:t>Assessment of scores: beyond a single value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67108"/>
            <a:ext cx="5760640" cy="32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3654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onclusion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3608" y="1275606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r>
              <a:rPr lang="en-US" dirty="0"/>
              <a:t>1. </a:t>
            </a:r>
            <a:r>
              <a:rPr lang="en-US" dirty="0" smtClean="0"/>
              <a:t>Easily </a:t>
            </a:r>
            <a:r>
              <a:rPr lang="en-US" dirty="0"/>
              <a:t>be applied on any high throughput transcriptional data from </a:t>
            </a:r>
            <a:r>
              <a:rPr lang="en-US" dirty="0" smtClean="0"/>
              <a:t>microarray </a:t>
            </a:r>
            <a:r>
              <a:rPr lang="en-US" dirty="0"/>
              <a:t>or RNA-</a:t>
            </a:r>
            <a:r>
              <a:rPr lang="en-US" dirty="0" err="1"/>
              <a:t>seq</a:t>
            </a:r>
            <a:r>
              <a:rPr lang="en-US" dirty="0"/>
              <a:t> experiments.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/>
              <a:t>Stable scores across a range of sample sizes and numbers of measured </a:t>
            </a:r>
            <a:r>
              <a:rPr lang="en-US" dirty="0" smtClean="0"/>
              <a:t>genes</a:t>
            </a:r>
          </a:p>
          <a:p>
            <a:r>
              <a:rPr lang="en-US" dirty="0" smtClean="0"/>
              <a:t>3. A non-parametric</a:t>
            </a:r>
            <a:r>
              <a:rPr lang="en-US" dirty="0"/>
              <a:t>, rank-based, and truly single sample </a:t>
            </a:r>
            <a:r>
              <a:rPr lang="en-US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678961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628189" y="112958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427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38661" y="2699651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842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R function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28189" y="3484685"/>
            <a:ext cx="4101695" cy="599235"/>
            <a:chOff x="3710491" y="3590249"/>
            <a:chExt cx="4101695" cy="599235"/>
          </a:xfrm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13195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8189" y="1914617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9228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Results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72214" y="2480513"/>
            <a:ext cx="12573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71800" y="1995686"/>
            <a:ext cx="3241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32092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>
          <a:xfrm>
            <a:off x="2024094" y="17941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1922" y="1579722"/>
            <a:ext cx="241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en-US" altLang="zh-CN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3478" y="2238805"/>
            <a:ext cx="10516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4058337" y="2875866"/>
            <a:ext cx="299269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Why to use this method?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34682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544" y="108872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Now,  we can search so many methods used to score individual sample from all samples, such as :</a:t>
            </a:r>
          </a:p>
          <a:p>
            <a:r>
              <a:rPr lang="en-US" dirty="0" smtClean="0"/>
              <a:t>PLAGE(2005</a:t>
            </a:r>
            <a:r>
              <a:rPr lang="en-US" dirty="0" smtClean="0"/>
              <a:t>), Z-score(2008), </a:t>
            </a:r>
            <a:r>
              <a:rPr lang="en-US" altLang="zh-CN" dirty="0" err="1" smtClean="0"/>
              <a:t>ssGSEA</a:t>
            </a:r>
            <a:r>
              <a:rPr lang="en-US" altLang="zh-CN" dirty="0" smtClean="0"/>
              <a:t>(2009), </a:t>
            </a:r>
            <a:r>
              <a:rPr lang="en-US" dirty="0" smtClean="0"/>
              <a:t>GSVA(2013</a:t>
            </a:r>
            <a:r>
              <a:rPr lang="en-US" dirty="0" smtClean="0"/>
              <a:t>)…… </a:t>
            </a:r>
            <a:endParaRPr lang="en-US" dirty="0"/>
          </a:p>
        </p:txBody>
      </p:sp>
      <p:sp>
        <p:nvSpPr>
          <p:cNvPr id="7" name="Rectangle 1"/>
          <p:cNvSpPr/>
          <p:nvPr/>
        </p:nvSpPr>
        <p:spPr>
          <a:xfrm>
            <a:off x="502667" y="2025500"/>
            <a:ext cx="6840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However, there are some disadvantages of using these methods: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 in unstable scores in small data sets</a:t>
            </a:r>
          </a:p>
          <a:p>
            <a:pPr marL="342900" indent="-342900">
              <a:buAutoNum type="arabicPeriod"/>
            </a:pPr>
            <a:r>
              <a:rPr lang="en-US" dirty="0" smtClean="0"/>
              <a:t>Introduce </a:t>
            </a:r>
            <a:r>
              <a:rPr lang="en-US" dirty="0" smtClean="0"/>
              <a:t>biases </a:t>
            </a:r>
            <a:r>
              <a:rPr lang="en-US" dirty="0" smtClean="0"/>
              <a:t>from sample composition(various samples for different cancer types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unstable </a:t>
            </a:r>
            <a:r>
              <a:rPr lang="en-US" dirty="0" smtClean="0"/>
              <a:t>scores: without linear fitting or other type fitting like normal distribution and so on  </a:t>
            </a:r>
          </a:p>
        </p:txBody>
      </p:sp>
      <p:sp>
        <p:nvSpPr>
          <p:cNvPr id="8" name="ZoneTexte 17"/>
          <p:cNvSpPr txBox="1"/>
          <p:nvPr/>
        </p:nvSpPr>
        <p:spPr>
          <a:xfrm>
            <a:off x="3560150" y="659073"/>
            <a:ext cx="1951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to use this method?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80164"/>
              </p:ext>
            </p:extLst>
          </p:nvPr>
        </p:nvGraphicFramePr>
        <p:xfrm>
          <a:off x="6660232" y="1491630"/>
          <a:ext cx="2413218" cy="178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48108"/>
              </p:ext>
            </p:extLst>
          </p:nvPr>
        </p:nvGraphicFramePr>
        <p:xfrm>
          <a:off x="6605751" y="3357385"/>
          <a:ext cx="2413218" cy="178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Graphic spid="10" grpId="0">
        <p:bldAsOne/>
      </p:bldGraphic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Rectangle 1"/>
          <p:cNvSpPr/>
          <p:nvPr/>
        </p:nvSpPr>
        <p:spPr>
          <a:xfrm>
            <a:off x="755576" y="1053495"/>
            <a:ext cx="6840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However, there are some disadvantages of using these methods: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 in unstable scores in small data sets</a:t>
            </a:r>
          </a:p>
          <a:p>
            <a:pPr marL="342900" indent="-342900">
              <a:buAutoNum type="arabicPeriod"/>
            </a:pPr>
            <a:r>
              <a:rPr lang="en-US" dirty="0" smtClean="0"/>
              <a:t>Introduce </a:t>
            </a:r>
            <a:r>
              <a:rPr lang="en-US" dirty="0" smtClean="0"/>
              <a:t>biases </a:t>
            </a:r>
            <a:r>
              <a:rPr lang="en-US" dirty="0" smtClean="0"/>
              <a:t>from sample composition(various samples for different cancer types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Biases </a:t>
            </a:r>
            <a:r>
              <a:rPr lang="en-US" dirty="0"/>
              <a:t>means the deviation of all measurements from the true value</a:t>
            </a:r>
            <a:r>
              <a:rPr lang="en-US" dirty="0" smtClean="0"/>
              <a:t>. Sometimes called “systematic error”.</a:t>
            </a:r>
          </a:p>
          <a:p>
            <a:r>
              <a:rPr lang="en-US" dirty="0" smtClean="0"/>
              <a:t>Except for the considering features, there will exist other differences of samples between two or more conditions.   </a:t>
            </a:r>
          </a:p>
        </p:txBody>
      </p:sp>
      <p:sp>
        <p:nvSpPr>
          <p:cNvPr id="8" name="ZoneTexte 17"/>
          <p:cNvSpPr txBox="1"/>
          <p:nvPr/>
        </p:nvSpPr>
        <p:spPr>
          <a:xfrm>
            <a:off x="3560150" y="659073"/>
            <a:ext cx="1951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to use this method?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37238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560150" y="659073"/>
            <a:ext cx="1951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to use this method?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Rectangle 1"/>
          <p:cNvSpPr/>
          <p:nvPr/>
        </p:nvSpPr>
        <p:spPr>
          <a:xfrm>
            <a:off x="1233364" y="1491630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To deal with these issues, the author developed a</a:t>
            </a:r>
            <a:r>
              <a:rPr lang="en-US" altLang="zh-CN" dirty="0"/>
              <a:t> </a:t>
            </a:r>
            <a:r>
              <a:rPr lang="en-US" altLang="zh-CN" dirty="0" smtClean="0"/>
              <a:t>single </a:t>
            </a:r>
            <a:r>
              <a:rPr lang="en-US" altLang="zh-CN" dirty="0"/>
              <a:t>sample scoring method,</a:t>
            </a:r>
            <a:r>
              <a:rPr lang="en-US" dirty="0" smtClean="0"/>
              <a:t>  </a:t>
            </a:r>
            <a:r>
              <a:rPr lang="en-US" dirty="0" err="1" smtClean="0"/>
              <a:t>singscore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Its associated </a:t>
            </a:r>
            <a:r>
              <a:rPr lang="en-US" altLang="zh-CN" dirty="0"/>
              <a:t>R/Bioconductor package “</a:t>
            </a:r>
            <a:r>
              <a:rPr lang="en-US" altLang="zh-CN" dirty="0" err="1"/>
              <a:t>singscore</a:t>
            </a:r>
            <a:r>
              <a:rPr lang="en-US" altLang="zh-CN" dirty="0"/>
              <a:t>”: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>
                <a:hlinkClick r:id="rId4"/>
              </a:rPr>
              <a:t>https://bioconductor.org/packages/singscore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140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>
          <a:xfrm>
            <a:off x="2024094" y="17941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22265" y="2131083"/>
            <a:ext cx="1476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en-US" altLang="zh-CN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3478" y="2238805"/>
            <a:ext cx="10516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42614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966365"/>
            <a:ext cx="6214280" cy="155180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4074717" y="659073"/>
            <a:ext cx="922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workflows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1600" y="113159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rot="5400000">
            <a:off x="1265562" y="182792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75556" y="213970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process</a:t>
            </a:r>
            <a:endParaRPr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3227997" y="2871758"/>
            <a:ext cx="58611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process:</a:t>
            </a:r>
          </a:p>
          <a:p>
            <a:r>
              <a:rPr lang="en-US" sz="1400" dirty="0" smtClean="0"/>
              <a:t> “</a:t>
            </a:r>
            <a:r>
              <a:rPr lang="en-US" sz="1400" dirty="0" err="1" smtClean="0"/>
              <a:t>edgeR</a:t>
            </a:r>
            <a:r>
              <a:rPr lang="en-US" sz="1400" dirty="0" smtClean="0"/>
              <a:t>” used to calculate RPKM values;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all RNA-</a:t>
            </a:r>
            <a:r>
              <a:rPr lang="en-US" sz="1400" dirty="0" err="1" smtClean="0"/>
              <a:t>Seq</a:t>
            </a:r>
            <a:r>
              <a:rPr lang="en-US" sz="1400" dirty="0" smtClean="0"/>
              <a:t> data: remove low counts in </a:t>
            </a:r>
            <a:r>
              <a:rPr lang="en-US" sz="1400" dirty="0" err="1" smtClean="0"/>
              <a:t>mmost</a:t>
            </a:r>
            <a:r>
              <a:rPr lang="en-US" sz="1400" dirty="0" smtClean="0"/>
              <a:t> samples for example: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TCGA RNA-</a:t>
            </a:r>
            <a:r>
              <a:rPr lang="en-US" sz="1400" dirty="0" err="1" smtClean="0"/>
              <a:t>Seq</a:t>
            </a:r>
            <a:r>
              <a:rPr lang="en-US" sz="1400" dirty="0" smtClean="0"/>
              <a:t> data, RSEM </a:t>
            </a:r>
            <a:r>
              <a:rPr lang="en-US" sz="1400" dirty="0" smtClean="0"/>
              <a:t>abundance </a:t>
            </a:r>
            <a:r>
              <a:rPr lang="en-US" sz="1400" dirty="0" smtClean="0"/>
              <a:t>&gt; 2 in more than 90% samples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4426379" y="4496731"/>
            <a:ext cx="4716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RSEM, an user-friendly software package for quantifying gene and isoform abundances from single-end or paired-end RNA-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data. </a:t>
            </a:r>
            <a:endParaRPr lang="en-US" altLang="zh-CN" sz="1200" dirty="0" smtClean="0"/>
          </a:p>
          <a:p>
            <a:r>
              <a:rPr lang="en-US" altLang="zh-CN" sz="1200" i="1" u="sng" dirty="0">
                <a:hlinkClick r:id="rId5" tooltip="BMC bioinformatics."/>
              </a:rPr>
              <a:t>BMC Bioinformatics.</a:t>
            </a:r>
            <a:r>
              <a:rPr lang="en-US" altLang="zh-CN" sz="1200" i="1" dirty="0"/>
              <a:t> 2011 Aug 4;12:323. </a:t>
            </a:r>
            <a:r>
              <a:rPr lang="en-US" altLang="zh-CN" sz="1200" i="1" dirty="0" err="1"/>
              <a:t>doi</a:t>
            </a:r>
            <a:r>
              <a:rPr lang="en-US" altLang="zh-CN" sz="1200" i="1" dirty="0"/>
              <a:t>: 10.1186/1471-2105-12-323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  <p:sp>
        <p:nvSpPr>
          <p:cNvPr id="17" name="右箭头 16"/>
          <p:cNvSpPr/>
          <p:nvPr/>
        </p:nvSpPr>
        <p:spPr>
          <a:xfrm rot="5400000">
            <a:off x="1229571" y="2836040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74669" y="3146932"/>
            <a:ext cx="144014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Simulations 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658670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994459" y="3854374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>
            <a:off x="1330247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1672942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588" y="4250510"/>
            <a:ext cx="1980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1    2   3    4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70247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4074717" y="659073"/>
            <a:ext cx="922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workflows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985922" y="1412349"/>
            <a:ext cx="59761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“simulations”:</a:t>
            </a:r>
          </a:p>
          <a:p>
            <a:pPr marL="342900" indent="-342900">
              <a:buAutoNum type="arabicPeriod"/>
            </a:pPr>
            <a:r>
              <a:rPr lang="en-US" altLang="zh-CN" sz="1400" b="1" dirty="0" smtClean="0"/>
              <a:t>Stability: </a:t>
            </a:r>
          </a:p>
          <a:p>
            <a:r>
              <a:rPr lang="en-US" altLang="zh-CN" sz="1400" dirty="0" smtClean="0"/>
              <a:t>          500 TCGA samples used;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the </a:t>
            </a:r>
            <a:r>
              <a:rPr lang="en-US" altLang="zh-CN" sz="1400" dirty="0"/>
              <a:t>Spearman’s rank correlation </a:t>
            </a:r>
            <a:r>
              <a:rPr lang="en-US" altLang="zh-CN" sz="1400" dirty="0" smtClean="0"/>
              <a:t>coefficient </a:t>
            </a:r>
            <a:r>
              <a:rPr lang="en-US" altLang="zh-CN" sz="1400" dirty="0"/>
              <a:t>and concordance </a:t>
            </a:r>
            <a:r>
              <a:rPr lang="en-US" altLang="zh-CN" sz="1400" dirty="0" smtClean="0"/>
              <a:t>index</a:t>
            </a:r>
          </a:p>
          <a:p>
            <a:r>
              <a:rPr lang="en-US" altLang="zh-CN" sz="1400" b="1" dirty="0" smtClean="0"/>
              <a:t>2.     Power analysis and type I error</a:t>
            </a:r>
          </a:p>
          <a:p>
            <a:r>
              <a:rPr lang="en-US" altLang="zh-CN" sz="1400" dirty="0" smtClean="0"/>
              <a:t>          Data : Simulated RNA-</a:t>
            </a:r>
            <a:r>
              <a:rPr lang="en-US" altLang="zh-CN" sz="1400" dirty="0" err="1" smtClean="0"/>
              <a:t>seq</a:t>
            </a:r>
            <a:r>
              <a:rPr lang="en-US" altLang="zh-CN" sz="1400" dirty="0" smtClean="0"/>
              <a:t> data using methods from Law et al</a:t>
            </a:r>
          </a:p>
          <a:p>
            <a:r>
              <a:rPr lang="en-US" altLang="zh-CN" sz="1400" dirty="0" smtClean="0"/>
              <a:t>(30 </a:t>
            </a:r>
            <a:r>
              <a:rPr lang="en-US" altLang="zh-CN" sz="1400" dirty="0"/>
              <a:t>samples </a:t>
            </a:r>
            <a:r>
              <a:rPr lang="en-US" altLang="zh-CN" sz="1400" dirty="0" smtClean="0"/>
              <a:t>x 1000 </a:t>
            </a:r>
            <a:r>
              <a:rPr lang="en-US" altLang="zh-CN" sz="1400" dirty="0"/>
              <a:t>genes, </a:t>
            </a:r>
            <a:r>
              <a:rPr lang="en-US" altLang="zh-CN" sz="1400" dirty="0" smtClean="0"/>
              <a:t>2 </a:t>
            </a:r>
            <a:r>
              <a:rPr lang="en-US" altLang="zh-CN" sz="1400" dirty="0"/>
              <a:t>biological conditions (</a:t>
            </a:r>
            <a:r>
              <a:rPr lang="en-US" altLang="zh-CN" sz="1400" dirty="0" smtClean="0"/>
              <a:t> 15 samples in each group)with 30 </a:t>
            </a:r>
            <a:r>
              <a:rPr lang="en-US" altLang="zh-CN" sz="1400" dirty="0"/>
              <a:t>differentially expressed genes (DEGs) between </a:t>
            </a:r>
            <a:r>
              <a:rPr lang="en-US" altLang="zh-CN" sz="1400" dirty="0" smtClean="0"/>
              <a:t>them)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Process : An inverse chi-Squared </a:t>
            </a:r>
            <a:r>
              <a:rPr lang="en-US" altLang="zh-CN" sz="1400" dirty="0"/>
              <a:t>distribution </a:t>
            </a:r>
            <a:r>
              <a:rPr lang="en-US" altLang="zh-CN" sz="1400" dirty="0" smtClean="0"/>
              <a:t>used </a:t>
            </a:r>
            <a:r>
              <a:rPr lang="en-US" altLang="zh-CN" sz="1400" dirty="0"/>
              <a:t>to model </a:t>
            </a:r>
            <a:r>
              <a:rPr lang="en-US" altLang="zh-CN" sz="1400" dirty="0" smtClean="0"/>
              <a:t>dispersion.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The </a:t>
            </a:r>
            <a:r>
              <a:rPr lang="en-US" altLang="zh-CN" sz="1400" dirty="0"/>
              <a:t>library size was left constant at 1.1 × </a:t>
            </a:r>
            <a:r>
              <a:rPr lang="en-US" altLang="zh-CN" sz="1400" dirty="0" smtClean="0"/>
              <a:t>10</a:t>
            </a:r>
            <a:r>
              <a:rPr lang="en-US" altLang="zh-CN" sz="1100" dirty="0" smtClean="0"/>
              <a:t>7</a:t>
            </a:r>
          </a:p>
          <a:p>
            <a:r>
              <a:rPr lang="en-US" altLang="zh-CN" sz="1400" dirty="0"/>
              <a:t> This simulation was repeated 100 times, each time creating three gene sets of size 30 to represent the three scenarios </a:t>
            </a:r>
            <a:r>
              <a:rPr lang="en-US" altLang="zh-CN" sz="1400" dirty="0" smtClean="0"/>
              <a:t>: 50%DEGs(15 X 15) , 80%DEGs(24 X 6) , non-DEGs(30 non-DEGs) </a:t>
            </a:r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smtClean="0">
                <a:solidFill>
                  <a:srgbClr val="0070C0"/>
                </a:solidFill>
              </a:rPr>
              <a:t>Type I error is the proportion of simulations that non-</a:t>
            </a:r>
            <a:r>
              <a:rPr lang="en-US" altLang="zh-CN" sz="1400" dirty="0">
                <a:solidFill>
                  <a:srgbClr val="0070C0"/>
                </a:solidFill>
              </a:rPr>
              <a:t>DEGs </a:t>
            </a:r>
            <a:r>
              <a:rPr lang="en-US" altLang="zh-CN" sz="1400" dirty="0" smtClean="0">
                <a:solidFill>
                  <a:srgbClr val="0070C0"/>
                </a:solidFill>
              </a:rPr>
              <a:t>sets tested positive, like false positive</a:t>
            </a:r>
            <a:endParaRPr lang="en-US" altLang="zh-CN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971600" y="113159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5400000">
            <a:off x="1265562" y="182792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5556" y="213970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process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1229571" y="2836040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74669" y="3146932"/>
            <a:ext cx="144014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Simulations 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5400000">
            <a:off x="658670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994459" y="3854374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1330247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1672942" y="3843271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63588" y="4250510"/>
            <a:ext cx="1980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1    2   3    4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44286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8147</TotalTime>
  <Words>999</Words>
  <Application>Microsoft Office PowerPoint</Application>
  <PresentationFormat>On-screen Show (16:9)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微软雅黑</vt:lpstr>
      <vt:lpstr>宋体</vt:lpstr>
      <vt:lpstr>方正兰亭粗黑_GBK</vt:lpstr>
      <vt:lpstr>Arial</vt:lpstr>
      <vt:lpstr>Calibri</vt:lpstr>
      <vt:lpstr>Impact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Master1</cp:lastModifiedBy>
  <cp:revision>26</cp:revision>
  <dcterms:created xsi:type="dcterms:W3CDTF">2015-04-24T01:01:13Z</dcterms:created>
  <dcterms:modified xsi:type="dcterms:W3CDTF">2019-06-10T12:06:13Z</dcterms:modified>
</cp:coreProperties>
</file>