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257" r:id="rId4"/>
    <p:sldId id="335" r:id="rId5"/>
    <p:sldId id="354" r:id="rId6"/>
    <p:sldId id="355" r:id="rId7"/>
    <p:sldId id="357" r:id="rId8"/>
    <p:sldId id="358" r:id="rId9"/>
    <p:sldId id="353" r:id="rId10"/>
    <p:sldId id="361" r:id="rId11"/>
    <p:sldId id="362" r:id="rId12"/>
    <p:sldId id="363" r:id="rId13"/>
    <p:sldId id="364" r:id="rId14"/>
    <p:sldId id="366" r:id="rId15"/>
    <p:sldId id="365" r:id="rId16"/>
    <p:sldId id="367" r:id="rId17"/>
    <p:sldId id="282" r:id="rId18"/>
  </p:sldIdLst>
  <p:sldSz cx="12384088" cy="698341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0" autoAdjust="0"/>
    <p:restoredTop sz="94660"/>
  </p:normalViewPr>
  <p:slideViewPr>
    <p:cSldViewPr>
      <p:cViewPr varScale="1">
        <p:scale>
          <a:sx n="118" d="100"/>
          <a:sy n="118" d="100"/>
        </p:scale>
        <p:origin x="1003" y="82"/>
      </p:cViewPr>
      <p:guideLst>
        <p:guide orient="horz" pos="2199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C3E233-C2A7-4EB4-BCDE-18BD78C6AAA4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25363" y="812517"/>
            <a:ext cx="710892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38B809-8910-4C3F-9998-EEAC9A68DE5F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10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16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7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8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t>9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47814" y="1143000"/>
            <a:ext cx="9288466" cy="24304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47814" y="3667128"/>
            <a:ext cx="9288466" cy="1687516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BD6BD37C-3060-49D2-93BD-3A8AAEA5A50E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99999555-A8AA-4FCA-A06E-BB063AB55FFE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328151" y="279404"/>
            <a:ext cx="2436811" cy="540543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2016123" y="279404"/>
            <a:ext cx="7159623" cy="54054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883DF374-CB6A-4368-AB38-46DB7FF59B6A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240E3D8-9E35-4495-BF38-2F82D374D6E8}" type="slidenum">
              <a:t>‹#›</a:t>
            </a:fld>
            <a:endParaRPr lang="de-DE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19204" y="278279"/>
            <a:ext cx="11145237" cy="1165677"/>
          </a:xfrm>
        </p:spPr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9204" y="1634041"/>
            <a:ext cx="11145237" cy="4049639"/>
          </a:xfrm>
        </p:spPr>
        <p:txBody>
          <a:bodyPr/>
          <a:lstStyle>
            <a:lvl1pPr>
              <a:spcBef>
                <a:spcPts val="1415"/>
              </a:spcBef>
              <a:spcAft>
                <a:spcPts val="0"/>
              </a:spcAft>
              <a:defRPr lang="nb-NO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endParaRPr lang="nb-NO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8749B5C-9D0D-490F-BAED-05F5DD51585D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4548" y="1741483"/>
            <a:ext cx="10682285" cy="290512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4548" y="4673598"/>
            <a:ext cx="10682285" cy="152717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3C8DAB8-8E75-4344-80BA-CDDA74188AF9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16123" y="1633539"/>
            <a:ext cx="4673598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126" y="1633539"/>
            <a:ext cx="4675190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58083F74-FFB8-42A4-AD10-080C19BF4BD7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371475"/>
            <a:ext cx="10682285" cy="134937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52485" y="1711327"/>
            <a:ext cx="5240334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52485" y="2551111"/>
            <a:ext cx="5240334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69034" y="1711327"/>
            <a:ext cx="5265736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69034" y="2551111"/>
            <a:ext cx="5265736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BFC3E37-6B0D-43D3-99DC-FC74710BCEA0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4662A72C-7B23-4A45-AC71-68C6D7B3CC07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85F58CE-5BAD-43BC-BCE5-20B65003C230}" type="slidenum">
              <a:t>‹#›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E4E9CE1-6BC8-4A7F-AC90-416226CD64E9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CD5F5B2-003E-40DD-BE98-D91D20B45FE3}" type="slidenum"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416399" cy="69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015995" y="278635"/>
            <a:ext cx="9748436" cy="11656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015995" y="1634041"/>
            <a:ext cx="9500762" cy="40507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619204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35043" y="6362276"/>
            <a:ext cx="3925080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879043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DE"/>
              <a:t>Slide </a:t>
            </a:r>
            <a:fld id="{3F11B8B0-43D1-455C-A00C-97AC4B32349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60" b="0" i="0" u="none" strike="noStrike" kern="1200" cap="none" spc="0" baseline="0">
          <a:solidFill>
            <a:srgbClr val="050505"/>
          </a:solidFill>
          <a:uFillTx/>
          <a:latin typeface="Raleway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305"/>
        </a:spcAft>
        <a:buNone/>
        <a:tabLst/>
        <a:defRPr lang="en-US" sz="2960" b="0" i="0" u="none" strike="noStrike" kern="1200" cap="none" spc="0" baseline="0">
          <a:solidFill>
            <a:srgbClr val="050505"/>
          </a:solidFill>
          <a:uFillTx/>
          <a:latin typeface="TlwgTypewriter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reference/index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ggplot2/ggplot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bble.tidyvers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ggplot2/ggplot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tibble.tidyvers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5844" y="1510506"/>
            <a:ext cx="8991600" cy="3443246"/>
          </a:xfrm>
        </p:spPr>
        <p:txBody>
          <a:bodyPr anchorCtr="1"/>
          <a:lstStyle/>
          <a:p>
            <a:pPr algn="ctr"/>
            <a:r>
              <a:rPr lang="de-DE" sz="3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Group Workshop</a:t>
            </a:r>
            <a:r>
              <a:rPr lang="zh-CN" altLang="en-US" sz="3600" dirty="0" smtClean="0">
                <a:latin typeface="Segoe UI Emoji" panose="020B0502040204020203" pitchFamily="34" charset="0"/>
              </a:rPr>
              <a:t>（</a:t>
            </a:r>
            <a:r>
              <a:rPr lang="en-US" altLang="zh-CN" sz="3600" dirty="0" smtClean="0">
                <a:latin typeface="Segoe UI Emoji" panose="020B0502040204020203" pitchFamily="34" charset="0"/>
              </a:rPr>
              <a:t>2</a:t>
            </a:r>
            <a:r>
              <a:rPr lang="zh-CN" altLang="en-US" sz="3600" dirty="0" smtClean="0">
                <a:latin typeface="Segoe UI Emoji" panose="020B0502040204020203" pitchFamily="34" charset="0"/>
              </a:rPr>
              <a:t>）</a:t>
            </a:r>
            <a:endParaRPr lang="de-DE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US" altLang="zh-CN" sz="3600" b="1" dirty="0" smtClean="0"/>
              <a:t>           </a:t>
            </a:r>
            <a:r>
              <a:rPr lang="en-US" altLang="zh-CN" sz="3600" b="1" dirty="0" smtClean="0">
                <a:latin typeface="Segoe UI Semilight" panose="020B0402040204020203" pitchFamily="34" charset="0"/>
                <a:ea typeface="Segoe UI Historic" panose="020B0502040204020203" pitchFamily="34" charset="0"/>
                <a:cs typeface="Segoe UI Semilight" panose="020B0402040204020203" pitchFamily="34" charset="0"/>
              </a:rPr>
              <a:t>——   ggplot2</a:t>
            </a:r>
            <a:endParaRPr lang="en-US" sz="3600" b="1" dirty="0" smtClean="0">
              <a:latin typeface="Segoe UI Semilight" panose="020B0402040204020203" pitchFamily="34" charset="0"/>
              <a:ea typeface="Segoe UI Historic" panose="020B05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400" dirty="0" err="1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Chengshu</a:t>
            </a:r>
            <a:endParaRPr lang="en-US" sz="24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</a:t>
            </a:r>
            <a:r>
              <a:rPr lang="en-US" altLang="zh-CN" sz="2400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ora Lab</a:t>
            </a:r>
            <a:endParaRPr lang="de-DE" sz="24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0" algn="ctr"/>
            <a:r>
              <a:rPr lang="de-DE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27/06/2019</a:t>
            </a:r>
            <a:endParaRPr lang="de-DE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Layer: position adjustment</a:t>
            </a:r>
            <a:endParaRPr lang="zh-CN" alt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1938804" y="742347"/>
            <a:ext cx="9725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layers have a position adjustment that resolves overlapping </a:t>
            </a:r>
            <a:r>
              <a:rPr lang="en-US" dirty="0" err="1"/>
              <a:t>geoms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001044" y="1498838"/>
            <a:ext cx="6191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95008"/>
              </p:ext>
            </p:extLst>
          </p:nvPr>
        </p:nvGraphicFramePr>
        <p:xfrm>
          <a:off x="2042387" y="2009946"/>
          <a:ext cx="57150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1944">
                  <a:extLst>
                    <a:ext uri="{9D8B030D-6E8A-4147-A177-3AD203B41FA5}">
                      <a16:colId xmlns:a16="http://schemas.microsoft.com/office/drawing/2014/main" val="3760248816"/>
                    </a:ext>
                  </a:extLst>
                </a:gridCol>
                <a:gridCol w="3303056">
                  <a:extLst>
                    <a:ext uri="{9D8B030D-6E8A-4147-A177-3AD203B41FA5}">
                      <a16:colId xmlns:a16="http://schemas.microsoft.com/office/drawing/2014/main" val="184301978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4236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position_dodge</a:t>
                      </a:r>
                      <a:r>
                        <a:rPr lang="en-US" sz="1100" u="none" strike="noStrike" dirty="0" smtClean="0">
                          <a:effectLst/>
                        </a:rPr>
                        <a:t>()/position_dodge2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Dodge overlapping objects side-to-side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7180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position_identity()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Don't adjust 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187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position_jitter()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Jitter points to avoid overplotting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44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position_jitterdodge()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Simultaneously dodge and jitter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5323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position_nudge()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Nudge points a fixed distance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361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position_stack</a:t>
                      </a:r>
                      <a:r>
                        <a:rPr lang="en-US" sz="1100" u="none" strike="noStrike" dirty="0" smtClean="0">
                          <a:effectLst/>
                        </a:rPr>
                        <a:t>()/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position_fill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Stack overlapping objects on top of each another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29846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94" y="2672556"/>
            <a:ext cx="4019550" cy="4019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29454" y="4210208"/>
            <a:ext cx="972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Examples :</a:t>
            </a:r>
          </a:p>
          <a:p>
            <a:r>
              <a:rPr lang="en-US" dirty="0" smtClean="0"/>
              <a:t>Plot with function about dodge and dodge2. </a:t>
            </a:r>
          </a:p>
        </p:txBody>
      </p:sp>
    </p:spTree>
    <p:extLst>
      <p:ext uri="{BB962C8B-B14F-4D97-AF65-F5344CB8AC3E}">
        <p14:creationId xmlns:p14="http://schemas.microsoft.com/office/powerpoint/2010/main" val="287951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Layer: annotations</a:t>
            </a:r>
            <a:endParaRPr lang="zh-CN" alt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1938804" y="742347"/>
            <a:ext cx="972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Annotations are a special type of layer that don’t inherit global settings from the plot.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used to add fixed reference data to plots.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29644" y="1384709"/>
            <a:ext cx="6191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70027"/>
              </p:ext>
            </p:extLst>
          </p:nvPr>
        </p:nvGraphicFramePr>
        <p:xfrm>
          <a:off x="2051844" y="1872389"/>
          <a:ext cx="61087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019460719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6878020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11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geom_abline()/geom_hline()/geom_vline()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Reference lines: horizontal, vertical, and diagonal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766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annotate()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an annotation layer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0701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annotation_custom()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Annotation: Custom grob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986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annotation_logticks()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Annotation: log tick marks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50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annotation_map()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Annotation: a maps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64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annotation_raster()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Annotation: high-performance rectangular tiling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11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borders()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 a layer of map borders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992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44" y="2958306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0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Facetting</a:t>
            </a:r>
            <a:endParaRPr lang="zh-CN" alt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1938804" y="742347"/>
            <a:ext cx="972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Facetting</a:t>
            </a:r>
            <a:r>
              <a:rPr lang="en-US" dirty="0"/>
              <a:t> generates small multiples, each displaying a different subset of the data. </a:t>
            </a:r>
            <a:endParaRPr lang="en-US" dirty="0" smtClean="0"/>
          </a:p>
          <a:p>
            <a:r>
              <a:rPr lang="en-US" dirty="0" smtClean="0"/>
              <a:t>                  Facets </a:t>
            </a:r>
            <a:r>
              <a:rPr lang="en-US" dirty="0"/>
              <a:t>are an alternative to aesthetics for displaying additional discrete variables.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077244" y="1630640"/>
            <a:ext cx="271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88905"/>
              </p:ext>
            </p:extLst>
          </p:nvPr>
        </p:nvGraphicFramePr>
        <p:xfrm>
          <a:off x="2263572" y="1999972"/>
          <a:ext cx="3687172" cy="1263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789">
                  <a:extLst>
                    <a:ext uri="{9D8B030D-6E8A-4147-A177-3AD203B41FA5}">
                      <a16:colId xmlns:a16="http://schemas.microsoft.com/office/drawing/2014/main" val="2183057293"/>
                    </a:ext>
                  </a:extLst>
                </a:gridCol>
                <a:gridCol w="2411383">
                  <a:extLst>
                    <a:ext uri="{9D8B030D-6E8A-4147-A177-3AD203B41FA5}">
                      <a16:colId xmlns:a16="http://schemas.microsoft.com/office/drawing/2014/main" val="2447886832"/>
                    </a:ext>
                  </a:extLst>
                </a:gridCol>
              </a:tblGrid>
              <a:tr h="31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0850162"/>
                  </a:ext>
                </a:extLst>
              </a:tr>
              <a:tr h="31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facet_grid()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Lay out panels in a grid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046451"/>
                  </a:ext>
                </a:extLst>
              </a:tr>
              <a:tr h="31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facet_wrap()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Wrap a 1d ribbon of panels into 2d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803525"/>
                  </a:ext>
                </a:extLst>
              </a:tr>
              <a:tr h="31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vars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Quote faceting variables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03428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44" y="1815306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Scales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5844" y="1523901"/>
            <a:ext cx="6191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8644" y="6005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Scales </a:t>
            </a:r>
            <a:r>
              <a:rPr lang="en-US" dirty="0"/>
              <a:t>control the details of how data values are translated to visual properties. </a:t>
            </a:r>
            <a:endParaRPr lang="en-US" dirty="0" smtClean="0"/>
          </a:p>
          <a:p>
            <a:r>
              <a:rPr lang="en-US" dirty="0" smtClean="0"/>
              <a:t>“labs()”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dirty="0" err="1" smtClean="0"/>
              <a:t>lims</a:t>
            </a:r>
            <a:r>
              <a:rPr lang="en-US" dirty="0" smtClean="0"/>
              <a:t>()” </a:t>
            </a:r>
            <a:r>
              <a:rPr lang="en-US" dirty="0"/>
              <a:t>are convenient helpers for the most common adjustments to the labels and limits.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33848"/>
              </p:ext>
            </p:extLst>
          </p:nvPr>
        </p:nvGraphicFramePr>
        <p:xfrm>
          <a:off x="5125244" y="1246900"/>
          <a:ext cx="4343400" cy="559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311">
                  <a:extLst>
                    <a:ext uri="{9D8B030D-6E8A-4147-A177-3AD203B41FA5}">
                      <a16:colId xmlns:a16="http://schemas.microsoft.com/office/drawing/2014/main" val="1733960304"/>
                    </a:ext>
                  </a:extLst>
                </a:gridCol>
                <a:gridCol w="3043089">
                  <a:extLst>
                    <a:ext uri="{9D8B030D-6E8A-4147-A177-3AD203B41FA5}">
                      <a16:colId xmlns:a16="http://schemas.microsoft.com/office/drawing/2014/main" val="3173612289"/>
                    </a:ext>
                  </a:extLst>
                </a:gridCol>
              </a:tblGrid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Function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extLst>
                  <a:ext uri="{0D108BD9-81ED-4DB2-BD59-A6C34878D82A}">
                    <a16:rowId xmlns:a16="http://schemas.microsoft.com/office/drawing/2014/main" val="283776980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labs()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Modify axis, legend, and plot labels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376069753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xlab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62548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ylab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73913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ggtitle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96680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lims</a:t>
                      </a:r>
                      <a:r>
                        <a:rPr lang="en-US" sz="800" u="none" strike="noStrike" dirty="0">
                          <a:effectLst/>
                        </a:rPr>
                        <a:t>()/ </a:t>
                      </a:r>
                      <a:r>
                        <a:rPr lang="en-US" sz="800" u="none" strike="noStrike" dirty="0" err="1">
                          <a:effectLst/>
                        </a:rPr>
                        <a:t>xlim</a:t>
                      </a:r>
                      <a:r>
                        <a:rPr lang="en-US" sz="800" u="none" strike="noStrike" dirty="0">
                          <a:effectLst/>
                        </a:rPr>
                        <a:t>()/ </a:t>
                      </a:r>
                      <a:r>
                        <a:rPr lang="en-US" sz="800" u="none" strike="noStrike" dirty="0" err="1">
                          <a:effectLst/>
                        </a:rPr>
                        <a:t>ylim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Set scale limits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2362738036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expand_limits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Expand the plot limits, using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249644905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expand_scale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Generate expansion vector for scales.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313845709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scale_alpha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Alpha transparency scales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2928681899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scale_alpha_continuous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087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scale_alpha_discrete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02987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scale_alpha_ordinal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2013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scale_colour_brewer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Sequential, diverging and qualitative colour scales from colorbrewer.org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1060556312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scale_fill_brewer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4305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scale_colour_distiller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1580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scale_fill_distiller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5520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scale_colour_continuous()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Continuous colour scales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1861866219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scale_fill_continuous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36426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scale_x_continuous()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Position scales for continuous data (x &amp; y)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298736374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scale_y_continuous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7123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scale_x_log10()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905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scale_y_log10()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40552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scale_x_reverse()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1903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scale_y_reverse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73965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scale_x_sqrt()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81673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scale_y_sqrt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36840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scale_x_date()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Position scales for date/time 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2463634072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scale_y_date()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32216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scale_x_datetime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25013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scale_y_datetime()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15554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scale_x_time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1607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scale_y_time()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2141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scale_x_discrete()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Position scales for discrete 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917309261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scale_y_discrete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9092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scale_colour_gradient()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Gradient </a:t>
                      </a:r>
                      <a:r>
                        <a:rPr lang="en-US" sz="800" u="none" strike="noStrike" dirty="0" err="1">
                          <a:effectLst/>
                        </a:rPr>
                        <a:t>colour</a:t>
                      </a:r>
                      <a:r>
                        <a:rPr lang="en-US" sz="800" u="none" strike="noStrike" dirty="0">
                          <a:effectLst/>
                        </a:rPr>
                        <a:t> scales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/>
                </a:tc>
                <a:extLst>
                  <a:ext uri="{0D108BD9-81ED-4DB2-BD59-A6C34878D82A}">
                    <a16:rowId xmlns:a16="http://schemas.microsoft.com/office/drawing/2014/main" val="841750277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scale_fill_gradient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42822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scale_colour_gradient2()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5048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scale_fill_gradient2()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86926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scale_colour_gradientn</a:t>
                      </a:r>
                      <a:r>
                        <a:rPr lang="en-US" sz="800" u="none" strike="noStrike" dirty="0">
                          <a:effectLst/>
                        </a:rPr>
                        <a:t>()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57474"/>
                  </a:ext>
                </a:extLst>
              </a:tr>
              <a:tr h="1399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scale_fill_gradientn</a:t>
                      </a:r>
                      <a:r>
                        <a:rPr lang="en-US" sz="800" u="none" strike="noStrike" dirty="0">
                          <a:effectLst/>
                        </a:rPr>
                        <a:t>()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6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30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Guides: axes and legends</a:t>
            </a:r>
            <a:endParaRPr lang="zh-CN" altLang="en-US" sz="2400" b="1" i="1" dirty="0"/>
          </a:p>
        </p:txBody>
      </p:sp>
      <p:sp>
        <p:nvSpPr>
          <p:cNvPr id="9" name="Rectangle 8"/>
          <p:cNvSpPr/>
          <p:nvPr/>
        </p:nvSpPr>
        <p:spPr>
          <a:xfrm>
            <a:off x="2153444" y="1434306"/>
            <a:ext cx="271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1044" y="748506"/>
            <a:ext cx="956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guides (the axes and legends) help readers interpret your plots.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10129"/>
              </p:ext>
            </p:extLst>
          </p:nvPr>
        </p:nvGraphicFramePr>
        <p:xfrm>
          <a:off x="2123872" y="2272506"/>
          <a:ext cx="37211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598809588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1507864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520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guide_colorbar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Continuous </a:t>
                      </a:r>
                      <a:r>
                        <a:rPr lang="en-US" sz="1100" u="none" strike="noStrike" dirty="0" err="1">
                          <a:effectLst/>
                        </a:rPr>
                        <a:t>colour</a:t>
                      </a:r>
                      <a:r>
                        <a:rPr lang="en-US" sz="1100" u="none" strike="noStrike" dirty="0">
                          <a:effectLst/>
                        </a:rPr>
                        <a:t> bar guide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789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guide_colourbar()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69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guide_legend()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Legend guide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1762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guides()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 guides for each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947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sec_axis()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Specify a secondary axis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6908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dup_axis</a:t>
                      </a:r>
                      <a:r>
                        <a:rPr lang="en-US" sz="1100" u="none" strike="noStrike" dirty="0">
                          <a:effectLst/>
                        </a:rPr>
                        <a:t>()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13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derive()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5173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44" y="1803638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5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Coordinate systems</a:t>
            </a:r>
            <a:endParaRPr lang="zh-CN" altLang="en-US" sz="2400" b="1" i="1" dirty="0"/>
          </a:p>
        </p:txBody>
      </p:sp>
      <p:sp>
        <p:nvSpPr>
          <p:cNvPr id="9" name="Rectangle 8"/>
          <p:cNvSpPr/>
          <p:nvPr/>
        </p:nvSpPr>
        <p:spPr>
          <a:xfrm>
            <a:off x="2001044" y="2653506"/>
            <a:ext cx="271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38274"/>
              </p:ext>
            </p:extLst>
          </p:nvPr>
        </p:nvGraphicFramePr>
        <p:xfrm>
          <a:off x="2109484" y="3186906"/>
          <a:ext cx="47244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178489056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30673192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9682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coord_cartesian()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Cartesian coordinates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317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coord_fixed()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Cartesian coordinates with fixed "aspect ratio"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2669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coord_flip()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Cartesian coordinates with x and y flipped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29142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coord_quickmap()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 projections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152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coord_map()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1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coord_polar()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Polar coordinates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1902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coord_trans()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Transformed Cartesian coordinate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636563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58212" y="764639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coordinate system determines how the x and y aesthetics combine to position elements in the plot.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43" y="1872635"/>
            <a:ext cx="4576769" cy="4576769"/>
          </a:xfrm>
          <a:prstGeom prst="rect">
            <a:avLst/>
          </a:prstGeom>
        </p:spPr>
      </p:pic>
      <p:sp>
        <p:nvSpPr>
          <p:cNvPr id="14" name="AutoShape 4" descr="data:image/png;base64,iVBORw0KGgoAAAANSUhEUgAAA0gAAANICAMAAADKOT/pAAAAZlBMVEUAAAAzMzMzZv89PT1HR0dNTU1gYGBoaGhycnJ8fHyBgYGMjIyOjo6ampqkpKSnp6eurq6ysrK3t7e9vb3AwMDHx8fIyMjKysrPz8/Q0NDW1tbZ2dnd3d3h4eHp6enr6+vw8PD///9YErIYAAAACXBIWXMAABJ0AAASdAHeZh94AAAgAElEQVR4nO3dibbbNg4GYNWO02TaTNJlqtZdXL//S453UxJIgptAQD/OmWmc/JcmRX6XsrwNZxQKVVyDdAdQKAsFSChUhQIkFKpCARIKVaEACYWqUICEQlUoQEKhKhQgoVAVKhXSiVvspKlgzSaz57Sg++rjK/cGkBoFNwJpGIbKrU9aTOtMUR6Q+gwCkqd+jMQBqbiHpoKARNZvH955QAKkdZs0BMnN4zESIK3bJCBlxDuAdBns+eth+P5/gJQfVAbpry8fhuHTr49b3z4Nw8f/PuPPW9e6rI3jx+E/lz/9/HH48N8ZpEkr3z5e/vE/v7k/Ntzr+jfHHz8MH74cH3d+i/78jFI/fvp2uDT9W/RYMcbaJO6B9Pk24K+AlB3UBen3D/cl/uV64/i48eF4nty6/tvlD5cF/u10+nL7y08TSH+7rXx6qPnV+bE3pF+df33ew/DpEaV+/HE7QVIXkA5/n/++/Ab4G5Byg7ogXXaH309/fbqv28u6vmwOP18W73ly6xq8Lum/Lv/9bbj+xM3fu5WD08q3W+7b7MeeTP66/vj58uMf/rqZufi4/ty3V2Lx4x9+PZ9+fNzkVReQ/rj854/LrxZAyg2qgnRhcj11uyzvj7cb1wV9XcX/m9y6nno994gf7//91YU0aeXj8NzBTs6PPW9/ud4+Xzn+9/WP9597JIgfP18Tnit65FHjRyvEPZD+vfzn38vGBEi5QVWQLg9efndv3BbxcRh+mNy6PjK6rI3bzvLhtbMMdCvXf/ztv5/eEm4/9pTx8fqf8/Xmp9uNS+Pf7o+X3o+6pj/+iGuDNPkvIGUEVUGaLNDXjdsfprdeN+f/XbRy+u35KGfZ5u0/w+uff3v86aO7CS1/HJA2Gdw6pOtJ348/HzmQ7pcMn1cW3hcjZj+uEtI/59up3feAlBtUBSnp1O4W+ng/V/Of2n283/BAep7aver48xXTh1eC+HGVkH453y42hK5/1++hqaAqSD/fL1nzLjbcfuLLffv4eXax4d3K/R98O9KX19WDTy+Ukz2P+HGVkA5/Epe/D5cCJIEmE+hE5sh/+Xv47XUBOnL5+/YDv08ufz/+9uC0cnu26fdPc0jXixR/3S9//3b+637h+3Ia9+l4u4sfT86ONP9xlZDuT8j+NJ2j1/8B0rpNJjiKzJHvvp6P9ydPyH6cPCE7uRQwe0L28bd/Oq08Wpyeot0um9+4/Ore4ZfHjeuTSo8o8eMqIZ1/OQyf/0ybpOIemgrqgnQ6Xh+i/Md9idCnb8/489a13kv5+hKhL9NLEGe3letlt0+/Ht1t5lr/uT/WOv3+o3OHv159Pe5ieF+1m/64Tki+SXpX/R6aCgpCCszRuotLNN4zpNf593eX4s8uarXCHMlXHNJ1hnBqJ9AkfxJjc9TVnrHdHQmQuocUmaOuljogAdK6TQJSRrwDSJmTVNxDU0FAEo4Dko0gIAnH+4WEVzakBGUg5b6yoXQMHcY7hjSt+j00FRSCFJmjrpY6IAHSuk0CUkYckGwEAUk4Dkg2goAkHAckG0FAEo4Dko0gIAnHAclGEJCE44BkIwhIwnFAshEEJOE4INkIApJwHJBsBAFJOA5INoKAJBwHJBtBQBKOs/NjVvOAtFIQkITjgGQjCEjCcW5+BKSugwVNjosEIKXHAclGEJCE48z8CEh9BwFJOA5INoKAJBwHJBtBQBKO8/IjIHUezG9yBKQacUCyEQQk4TgrPwJS70FAEo4Dko0gIAnHOfkRkLoPApJwHJBsBLObHAGpShyQbAQBSTjOyI+A1H8QkITjgGQjCEjC8Xh+BCQFQUASjgOSjWBukyMg1YlH8yMgaQgCknAckGwEAUk4HsuPgKQiCEjCcUCyEQQk4XgkPwKSjmBmkyMgVYoDko0gIAnHw/kRkJQEAUk4Dkg2goAkHA/mR0DSEgQk4Tgg2QjmNTkCUq14KD8CkpogIAnHAclGEJCE44H8CEh6goAkHAckG0FAEo778yMgKQpmNTkCUrU4INkIApJw3JufOwKkroOAJBwHJBtBQBKO+/ILR4DUdTCnyRGQ6sU9+aUjQOo6CEjCcUCyEQQk4TidJxwBUtdBQBKOA5KNYEaTIyBVjJN5yhEgdR0EJOE4INkIApJwnMqTjgCp6yAgCccByUYwvcn5zDoJQEqPE3naESB1HQQk4Tgg2QgCknB8mfc4AqSug4AkHAckG8HkJhcz6yQAKT2+yPscAVLXQUASjgOSjSAgCcfnea8jQOo6CEjCcUCyEUxtcjmzTgKQ0uOzvN8RIHUdBCThOCDZCAKScHyaDzgCpK6DiU0SM+skACk9PsmHHAFS10FAEo4Dko0gIAnH1UBC1ayjW9KdMVfHYFW+M+xIVYPYkYTjbj64IUnvSNl3uY1gWpPUzDoJQEqPO/mwI0DqOghIwnFAshEEJOH4Ox9xBEhdBwsg7RYJQEqPsyHtqvQGkBoFSyDtZpQAKSP+ysccPQ43IPUZTGqSnFknAUjp8QRINXoDSI2CRZDmCUBKjz/zzA0JkDoNJkPa7/eAVDG+hPQ6wuSvLUDqM5gKab9/zjMgVYk/8hNHS0k7QOo8mAhpv3/O8/IhEiDlxOeQ3kd4BgmXv7sOpjQ5ziAtEoCUHr/nxzCkHSD1HgQk4TgH0s0RIHUdTIT0PoMHpDrxW95VQ29IIyD1HUyF9LqmBEh14gtIy6t2O0DqP5jQ5GJyFwlASo8/n1YI1N0RIHUdLICEF63WiMch7QBJQRCQhOPPU+bohgRIXQcBSTgehbQDJA3BTEg7QKoUn/2C8m9IgNR1MJochuH+h+NidhdNAVIk/jqYbp65IQFS18FYchiekw9IxfH3wXTqSPEhNiRA6joYSQ7Da/IBqTTuHMx3jWFIO0DSEcyDtAOkjHgGJMcRIHUdZEMaZ5BGQEqNU5DGKKTXn6v0BpAaBdmPkQCpPE5tSEFIO0DSEmRftQOkCnHCUQzS+0aV3gBSoyA76U74DpDqxMcwpB0gqQlyk+MM0ntmnaYAKTEehjR1BEhdBwFJMD5GIbk3q/QGkBoFAUkwHoa0AyRFwRxIO0CqEh+DkOaOAKnrIDM5ziA5M+s0BUgp8TEKafoXVXoDSI2CgCQWD0NabEiA1HWwANJ+/qQIIKXEn0fTD2n6F4/DDUh9BjMgPX5X7vfzpxcBKSUehrTYkJ6HG5D6DOZBuk3sfv6CF0BKiL+EkJAIR4/DDUh9BnnJyYQDUo14FNL0LwCp82A6pB0gVYi/iVCQllcaAKnzYBakx9TiMVJ+PAhp6QiPkXoP5kPCVbuCuCOEhrT8S1y16zrISroTvnjvs9MUIHHjQUjUhjTieaS+gzmQpjPrNAVIzLjrYwHJ4wiQug4CkkQ8BolyBEhdB1MhLT+Nw2kKkHjxiY85JN+GBEhdB/nz/oI0m1mnKUDixUOQvI4AqesgIK0fn/pYQqIdAVLXwURIxMfaOE0BEiseguTfkACp62A6pPnMOk0BEic+8zH/BFufI0DqOsj/BQpIdeJzH8uPggYkhcE0SNTnQzlNARIjHoIU2pAAqetgMqTFzDpNAVI8vvCx/LxAQFIYBKSV4xFIfkeA1HWQ/9gYkGrElz6Wn84ESAqDSZDIj/50mgKkWJzwMX8LPyCpDKZCWs6s0xQgxeIRSCFHgNR1EJDWjFM+Zu88BiSdQf7VWkAqjpM+Fm+YBCSNwRRI9IdRO00BUjgeghTdkACp62AiJGJmnaYAKRinfSzfngJICoOAtF48AiniCJC6DvKfPzx6vh7BaQqQQnGPj+Wr6gFJYTANEjWzTlOAFIj7fCxfDAxICoOAtFY8BImzIQFS10FAWinu9bF8xQggKQxGks48+r6wx2kKkLxxv4/l83OApDCYBImcWacpQPLGQ5B4GxIgdR0EpFXiAR/LpxUASWEwnHTnEZAK4iFIzA0JkLoOsiER071oCpA88ZAPriNA6jqYAomeWacpQKLjQR9cR4DUdTCYjMz3oilAouMRR71COlwLkCok20GKzFHvMtLidRwJQJrcKjgAWwhyIVETvmgqAVJ4jjqXkRiPQEpyBEidBkPJ2IQvmgIkKh5xlHRityak6RwBUn4yAmnZVKYj25BijshvNe8C0vv0+7tL8WcXNavju24zPquClrc0R/PD5hZxVD1Vv1+8HQkXG8qTs1+di9+cy6bYFZujrreYtHhsQ6K+jNm/H61++RuQypMRSERTabV5SPcHSIBkIghIbeMhHffHnRxI9TqfAAmndilBf3L+u7MmpM2c2kUcMSFV7HwiJOeqUPZdbiPIhjSfcKqpJEihOepXRmI87qhfSOfJk+aAlJtsCSk2R/3KSIuHdDyfUIhDqtn5FEjTyr7LbQSFIEXmqFsZafGIIyakqp0HpEZBb3Ix6cfA7D6aAqQTF9L7JQ0xSHU7D0iNglxI8wknmwKkSTzE4/1KEUAyEQSkZvGIIyakyp0HpEZBDiTiiUO6KUA68SC5r1UNQ6rdeUBqFPQlZ9M+n3C6KUBy4iEe7kuAg5Cqdx6QGgUBqVE84ogHqX7nAalRMA+SpylAOnEhvW8EIDXoPCA1CjIgES9l8TQFSK94xBEgWQt6ksTvT0BKiPMdBSC16DwgNQpmQfI1BUgnHiT3phdSk84DUqNgHBLx4kpfU4D0iEccsSC16TwgNQrSSeoXKCCx4ymOfJAadR6QGgVzIHmbAqQTB9L0L2hIrToPSI2CgFQ/nuQIkGwEo5CIl/t7mwKkazziiAWpWecBqVGQTJK/Qo/RSQaka4VeqUB9HiSVb9d5QGoUBKTa8Qikxd8R+YadB6RGwRik5RvQAk0B0uXYBSCRn0+8zLfsPCA1ClJJeu4BiVOhVyrQH/Qd/+DNmp0HpEZBQKoaJ3eYoCNAshGMQFq+kzPUFCBFIFF/Hf+8wJqdB6RGQSLpmXxAihe5w4QdMT6dqWbnAalRMBVSsKmtQyJ3mPeR5EBq3XlAahQMQ1p+tkCwqY1DIneYmCPGO49rdh6QGgWXydn0Tyc83NS2IZE7TNQR431eNTsPSI2CgFQtHoHkcQRINoJBSMsP6Qg3tWlIFAzyQPohrdB5QGoUjEGaTnikqS1DIncYhiPGi4Frdh6QGgUXydkCAKQ6kLyOGK9hrNl5QGoUDEFaftpNpKkNQ6J2GPo4ApLJYATSdMJjTW0XEgWD54jx0quanQekRsF50r8AAClQAUgRR4xXjNTsPCA1CoYhzSY81tRmIVE7jOcweiCt1XlAahRMgRRtaquQqB3GOYqAtIHgLBlYAYDkrQCkqCPG83M1Ow9IjYJBSLMJjza1UUjUDuM7ijSk9ToPSI2CCZDiTW0TErXDOAeRAWnFzgNSo+A0GVoCgEQXtcMkOAIkG8EQpNmEx5sCpCWkmCPGKXPNzgNSoyAfUrzJTUKidpgUR4xfUDU7D0iNgj5Iy5MSQKKK2mH8x5CqdTsPSI2Ck6Qzvcs1AEhEUTtMmqOVOw9IjYJsSIwmAWkOieEIkGwEPZCWv00BiSiKxhMS0xEg2Qi6SWeCl6sAkJZF2jj6fhXRjgDJRpALidPk1iDROI5pjgDJRpCGRJzZAdKiIpB4jgDJRtBJOlNMOAKkeXl4HNMcAZKNICDlxn0+jmPKiR0gGQmSkKgzO0CaltfHMc0RINkIvpPOHFOOAGlSfiDHNEeAZCMISHnxCCS+I0CyEaQgkWd2gORWgMiR+0ysSOcBqVHwlXQmmXQESE6FiKSd2AGSkSAgZcRrOgIkG0ECEn1mB0jvqukIkGwEn8npWqDmHZCeVeoIkAwGASk5HiJyOXbeL2OmHQGSjeASkufMDpAeFXHk/1Zz2hEg2Qg+krPFQE08IN0r7CgOSbTzgNQqCEiJ8ZgjQNKw7FeA5DuzA6RbRR3FIEl2/gRIzYL35HQ50DMPSCfWBbswJMnO324DUpsgICXFw5DGKCTRzt9uA1Kb4ByS98wOkE4sR0FIop2/3wakNsFbkloPi7kHJN4zsQFIop1/3AakNkFA4sdZjgKQRDv/vA1IbYLXJL0gAGkW5znyQxLt/Os2ILUJLiH5Zn/rkAKOJofNB0m08+/bgNQmeEn6VgQguXGuIx8k0c47t7MhoWJ1fNf1FOXolnTfuqljoBZHjSjp/i8LO1LV4OnM3JC2vSNF9iP3qNE7kmTnJ7cBqU0wDCmtSbuQEhzRkCQ7P70NSG2Cp+BXnqY1aRZSiiMSkmTnZ7cBqU1wDsk//4DkgzT9CwKSaOdntwGpTfA0/cpTQCLiSY4ISKKdn98GpDbB0HcHpzZpFFLoxXPEZzQs4qKdB6SVgoAUq9CL56jPOpnHRTsPSCsFQ1/CndykSUihF8+Rnxk0i4t2HpDWCs4ghZbANiERW0zY0Swu2nkiDkhtggFI6U0ahERsMRNIxN9O4qKdp+KA1CToznvkzG6TkIgtJuYIkPpf9s0hjaE1sEFIhIyJoygkyc7TcUBqEZzMe2RD2iAkaouJOnLjkp33xAGpRdCd99iZ3fYgUVtM3JETl+y8Lw5ILYIzSJP1kNGkLUjUFsNw9I5Ldt4bB6QGwcm8xzakrUGitpgJJI+jV1yy8/44IDUIuvMePbPbGCRqi2E5esYlOx+IA1L94GTeo2d224JEbTETRzFIkp0PxQGpfjAEKatJO5CoLYbp6B6X7HwwDkj1g+4yiZ/ZbQkStcVwHd3ikp0PxwGpenCyTOKONgSJ2mLYjq5xyc5H4oBUPeguE8aGtB1I1BbDd3SJS3Y+Fgek2sHJMolfatgOJGqLSXA0HtM6A0jKgyFImU2agERtMSmOxsTOAJLyoLtMOGd2G4FEbTFJjlI7A0i6g5NlwnG0DUgUDf97iClHgNTzsq8fdJcJa0PaBCTShvcdW6QjQOp52VcPTpYJ51LDJiDROHyvj6cdAVLHy75+0F0mvA1pA5A8OjyvRvQ4AqSOl3314GSZ8DYk+5B8POjXfvgcAVK/y75+0F0mzA3JPCSvD/Ipa68jQOp32VcPTpYJc0MyDikAhHqCAJAq9FB/0J3+8Ad+J923YkghIMR1zYAjQOp22dcPziCxHJmGFBSyvBwTcgRI3S776sGZI0AKE1k8igw6AqRel3394AwSz5FhSBEji0eRQUeA1Ouyrx6cOdo8pBiSNEeA1Omyrx8MLpKS+9YJieGIeeE7qzOApDUY/G1bdN8qIdV2BEh9Lvv6weAqKbpvjZCqOwKkPpd99eB8mbC/PMEkJI6j0FdfEscMkLYRDC6TsvvWB4njKPTVl9QhA6RtBGfrhP91PgYhsRyFIRV3BpB0BucLhf91PvYg8RwFIZV3BpB0BhcLZbuQmI5CkCp0BpBUBucrJeF7saxB4joKQKrRGUBSGVyulK1CYjvyQ6rSGUDSGJwvlXGzkPiOvJDqdAaQNAaDkIrvWxGkBEc+SJU6A0gKg9Ra2SKkGKPp6xloSLU6A0gKg/PFMlkm5fetBVLkpQrz1wWR8WqdASR9QXKxbA9S5KUKi9fXARIgTWu+WqbLpPy+dUCKvFRh+TpVKl6rM+l5QBIPLpbLZJlUuG8VkHxbjNcRFa/VmYw8IEkHPctlY5B8W4zfERGv1ZmcPCBJBxfrZbJMaty3Aki+LSbgaBmv1ZmsPCAJB33rZVOQfFtMyNEiXqszeXlAkg0uF8x0mdS4794hebeYoKN5vFJncvOAJBv0Lpgj05F+SN4tJuxoFq/Umew8IIkGlytmukyq3HffkLxbTMQR/62PWX0HJFXBCKQ6990zJP8WE3PEf8dWVt8BSVMwsGS2Acm/xUQd8V8fn9V3QGocHIahXovLNTNZJtmdnCV6hRTYYuKO+C/rzeo7ILUNDgMlKbPF0JrZAKTAFuMeEt/n17FfRJXVd0BqGhwGUlJei8SqmSyT3E4uEl1CCm0xHEf8135k9R2QmgZbQlq8SSC3k4tEj5BCWwx9RDzxGp2pkAekpGBNSMSymSyT7E4uEh1CCm0xPEf8Jwiy+g5IbYMVHyOFl41tSKEthumIf10zq++A1DhY7ardfF3M321T0slZojdIIRlsR/zLMVl9ByQtwaWjybqpeN+9QQrJ4Dvi79lZfQckJcH5spivG7uQAjJSHAESIJ1IR9uAFJThHo3o91qyT36z+t43pAMgPYqANLld877T9ITmqHxxBWUkOeL/qsnqe9eQDoD0+C/hqBNIwTkqXlxBGU9ILEYJRyir7z1DOmBHCkCarhIpSOE5KlwtERrHJEfbhXTAqd0zSDjqA1JkjspWS8zGMckRIJ3P310qYXbt1XFW16+6nJRUxxrO0XzMntotjgVVVXvWV0UhHc7YkR7Bxe/X5YYksyPF5qjg1258k7ntSOz9aLM70uH1f5uHRDnqAlJ0jrJXC4PRDVKCo81Cuhcg8TYkGUixOcpdLSxHF0gpjrYK6T5T7z/W76GWIOWoD0jROcpbLTxG3KePxlnriZ1plQektYPkAlouFTOQuIxSHQESIC0X0HKpWIGU5IgRK+pMw/y6kJyq30MdQcYCqn3fiTNTExKbUbojQNo0JHIFUWvFAqToV/BNHTHiBZ0BJEtB+vM9jEKKfgXf7CjE4wWdASQNPrhB+oNyyMWiHtIY/Qq+maN4PL8z6XFA6jjI+qCc+vctAek2FC6kx0GIxbM7kxMHpH6DxFrxOtIN6TEWHqTXZe9wPLszeXFA6jZIrZXlpaoG9702pNdYWJDeTx8F4zkDL4kDUrdBYq34NyS9kJzBMCC5z8KG4lkDL4kDUq9Baq34NyStkCaDiUOavJohEM8beEkckDoNUmslsCHphDRb/lFI01cFeeO5Ay+JA1KfQWqtEE/mN7nvtSAtAEQgzV9c54tnD7wkDkhdBsm1EnKkDxIhIAxp8SJVTzx/4CVxQKobjE4nq0VyrQQ3JG2QSAIhSLvli73peMHAS+KAVDNYaU7ptRJ0pAuSB0sAEvWeCSpeNPCSOCDVC/Jnlv3YwWkxvCGRn9Wfcd+3RGNIXi1+SOR7j4h4YFT8IxTqe7U8IHkr4dFvsEXnB/f7vbuW/O3S3x6TOZqmkLxWpqONM6IOd2BQCUfI2/eaeUDyFTmznhlmPgjf799rK7gheb7PLHM0DSEFGE1Gy3G0PNyBMaUcIe5xKsoDEl30zPomOdDifGU91ha1lt4/pANS4OjMRjsp71vK54c7NCZA0gGJnlnvPPOuZs0gBdrTACl4bEY/JP9bYWeHOzgmQFIBiZ7ZRcVb9C2t8IbU/2OkyIGZjdap0CecTA93ZFB4jNQ/JM/MEhVrkVpbz/Xka+teXV+1ix2W+WjfFfykoMnhjo4KV+16h+SZWbLCLVJr67WePE3VHs2pOqToQZmP9lXEk7BuuYe7ysBL4oBUGvTMrKdCLfrXStxRt5Dih8R7/GIfXOfE6wy8JA5IZcHQQiDL36J/rTA2pD4hJXws0PL4RT8A8h2vNPCSOCAVBUML4V6L8xVfi/61wnHUI6SETzNZHj/G56i+4rUGXhIHpJJgYCE8inoEnfCM/xPS4h9ajOaVqAHJd0BCNXtBVPxryj3HInfgJXFAKggGFsKj6Gu6RIuBtcLakDqD5D0gwZp+u3L8a8o9hyJ74CVxQMoOBhbCqzzPMi5aDK0V1obUE6TQAQmW86WwnM8jPtJHIn/gJXFAyg36F4JTHkjHMdrWq0XehtQNpMgBCdb70grrc72P9JHIH3hJHJAyg/6FMCn6ZS/HyQoIrhVyUbUddj4kxgEJ1fNElsVofhQrDLwkDkh5Qe9CmBf5Okz3d2lkrTAddQGJdUBio+UyusS5Q048QllxQMoK+hYCe8Vwg9wNyQakJEfLR5qlAy+JA1JO0LcQiL/z7kisYjuyACmNEXXts3DgJXFAygj6pjblMRKr6IXVetgykBIZ0c/GlQ28JA5I6UHv3CZctWOvLWoFNR62BKRduiNAUg7JP7mVIaU4Ug7pzihhA0sacuIRyooDUmowMLt1IXmWVvthrw7puRvxIaUNOfEIZcUBKTEYmt6qj5Fua4v/QTl6Ib1P6tiQEoe8RhyQ0oLB+a161Y7+Hb3GsFeF5D44YkJKHvIacUBKCoZnuObzSDv62x3XGPaKkKbXGHjHL33Ia8QBKSUYmeKKkHY0pFWGvRqk+aU61vHLGPIacUBKCMbmuB4k36OGVYa9EqTlFW/2W/UTh7xGHJD4wegsV4Pke9SwzrBXgUQ9ccT+8JjEIa8R7wXS8Lh9OHQLKTrL1SC9V1hXkKJzxB8n/fwr+3MBE4e8RrwLSIfBqV4hRSaZsxCYQe/D75WGTR5/zhwxx7nzvYwhcvyyh7xGvAtIvzhz9EunkMJzzFoIzKC7xvifgdgaEmeOWOP0MoocloIhrxHvAtL5fdrgrfo9TAqGppi3ELhB/3WstYbtm4LoHDHGGWCU8CUEiUNeI94PpC9/dAwpMMPMhcANTlcZ/8NEV4EUmaPYOIOKwoelaMhrxHuB9MP1lOGH//3bJyT/BHMXAjcYuCC82rB9UxCdo/A4Y4xCh6VsyGvEe4F0Pv/9y3WiPv+vQ0j+qecuBG5wvtD4n8q7yuXvyBwFxrmLM/IfltIhrxHvB9K1vnZ51a7BO8g9fx96ZmW9YfshRebIO06OIv9hKR7yGvGOIP359TAM3//UHaQcH+6q4T9hsky+gysOO6AoPEeeA8Jk5Dss5UNeI94LpD+uM9TlY6TUjWbnq+iKCYlbc9i+KYjOEXVA2Io8h6XGkNeI9wLpcr7w1T9DaiB5Ffkvxr2KWm5dQYrO0fKApDAiD0uVIa8R7wXSn/ffdv90B8m37H0U3guH+HNgxdBvLH8GVx22bwqic+Q7Htzjx38bY9qQ14j3Auk5T99/7QuSb9l7JARWjfuvRIv0j3YFKTpH1OFI+DyThNe6pw15jXhHkM7nf3/q7aqdb9nTEMLLxknQz/j7l9a6ww5ACs/RcrApjFJeops25DXi/QCffg4AABciSURBVED6+6fPQ+C58/o9ZATJ+aWKt2xeKfLbUgNLi/FNwus8jxSeo9k4kz4WyBntY8zXCo4bkAhIXw6hGeoc0hMI742vu93iE1G8CO8tcr7bfgVI0TlyDwb9TvlwLV7HER43IBGQunytHTG/XhzcdUNICmxmtxZPjxddrzVs3xQwXms3u0SZDenekci4AYmAFJ4hGUjL+fXBSFo3T0qT26Gl1Quk6BxNFbEPyHS0txHfC5C8cS+kaNXvYSy4nF8PisRPwXme3xENkEsruqDqDjtysSEOiZLBq/mlFUDyxhVBYiyHuQLuutnNKri0rn3p4zESBxIpg1v3/dcpPEbyxU1Byv8FvGc6ekLq5apdpGgZ/Lrvv27hqp0nrgdSdDkQCFJelOcgIj+M9Rlcedi3RAGk6ViSIXEHkTbkNeKARFfMB7mX5L2Ngv548Edw5WHfE/mQZmNJhNSVDECqEfQv+1t5zsmyIHm+sCJ1aXUBaT6WNEh9yQCkCkH/sr+V76FNdUgJh1s9pJQxJA55jTggURX24b1CUBtSyuFWDiltDIlDXiMOSESFfUReh8Ap3mOklMH0ASn3MVLqGDqMq4G0Zh1DdXUUDCTXZe1Rfy19FNLLP5ZgSXdbd3W8IwX3j9jrEFjFCiYNppMdKWOcOWPoMK5mR6rfwyxIwSdQq0JKG4xWSHlj6DAOSIsKLIf4C3p4xQgmDkYnpNwxdBgHpHkFlr3jKPurYZnB1MFohJQ/hg7jgDQv/7KfOsr8snJeMHkw+iCVjKHDOCDNyr/sndM6z3M/1SClD0YbpLIxdBgHpHs9X2bsX/buw6PGkJZ9NPbqb3bX8OpvT7xXSK83vniX/eQyQwVIgZd8L/uo5P1I9JELjS/SNbwfyRfvFNLrrZi+ZT+/7F38GCnwQtVlH7W8Q5ZzQFK6hnfIeuOdQ/It++XTR4VX7YIvsFv00Q6ktK4BkjfeNyTfsg8/DRtYN96gHxLVRyOQkrsGSN54p5BOoQ3p/lHwLB+c0C3ohUT30cJjpJyu4TGSL94rpFPAEXc/qvEYyddH7VftcruGq3aeeLeQruVZ9WxH5Vft8gfTNaTqY+gwDkiv8ix6vqPi55EKBtMxJPYQ+pIBSLlBenEnOCqFVDKYbiGxB5Ayhg7jgPQsz5rfJXynQlmwaDB9QupqqQOSJKQd60smQj64wbLB9Aips6UOSKtA8jpaCVLhYLqDlNh99XFAepTfUTmkRfvLYOlgOoOU3H31cUB6lN9RxWsI3mDxYHqClNN99XFAuhdJYOf7xlcmJPJu2cGkwXQDKbP76uOAdC+Po3xIgTtOeA2aMkj53VcfB6RbhRzlQIrcNfs1aLogFXRffRyQbuWBtNxoOJB4d83KApKWOCDdinaUAalhH1drEpAy4oB0raCjBEgt+7hek4CUEQeka9GQnI2GVQ18AJKWOCCdYhtSgw8YBqSyMXQYB6QTBSnpy8pL7rpWEJCE44B08kB632B/XiggZXdffRyQohsS//NCASm7++rjgERAmr2Zr/77WQGpbAwdxgEpdmLX4k0PgFQ2hg7jgBTdkBq8VhuQysbQYRyQFpAWn9Iwg1TxrusFAUk4DkixE7sWr9UGpLIxdBgHpOiGNIVU864rBgFJOL55SHFHLqSqd10zCEjCcUCKndglvM0IkLK7rz4OSNENif8J1oCU3X318a1DYjh6QWLedfwD7wGpcAwdxgEpdmKX+MZXzlewAFLhGDqMbxwSZ0N6QGK2yPlSMEAqHEOH8Y1Cui51GtLSEf87FQApu/vq49uEdFvrS0ieb544Mh0BUn731cc3CcnzJea+b3BJ+0wTPEbK6b76OCDFTuyukJLuGlftMrqvPr5pSLwNSfLDgRgo69+3HCT+cHNabxrfJKTnYyTehsT/uqzqQc5pYv37FoOUMNyM1gGpPqTHVTvehtRgo2EGWRcu6t+3FKSU4aa3DkiVIb2mavYFc15HgARI4s33B+k9V+e5I0B6JAApPb41SM5kLSB5HMlBwmOkcD/TWgekRpCOM0ckpKQx46pdbqcecVy148Z7huRzJAkJzyNpiW8NknP6cJw6oiCxWmTfdcsgIAnHNwfpdbY0ziB5NyRAAiTx5juE9CwXUnBDAiRAEm++X0jjDJLfESABknjzOiCFNyRAAiTx5tVACjgCJEASb75bSKMDid6QUluUDQKScByQohsSIAGSePO9QhodSLENCZAASbx5JZCCGxIgAZJ4851CGh1I0Q0JkABJvHkdkMIbEiABknjzfUIao5BSWxQPApJwfPOQyDO75BbFg4AkHN8ipHEGKbIhARIgiTffPSTGhgRIgCTevAZIsQ0JkABJvPkSSIdLtYA0OpA4GxIgZc9RV0t9q5AOr/9rCym6IQFS9hx1tdQBaWVI6S12EAQk4Xi/kN4zVRfS6ECizuzSW+whKPgYCZBWaL4OpO8ulTi7/jo6dXF0nFe1O9pKNZgjFL8YkNpcbHB2JN6GhB0pe4662jOwI1WFNE4hMRwBUvYcdbXUAQmQ1m0SkDLi/UJqdNXOgUSc2eW02EUQV+2E41uDNE4hcRwBEiCJN19yatfklQ2OmuWGlNViH0GhUzu8smGl5ksfIzWGxNqQACl7jrpa6oBUEdIYgpTVYidBQBKObxcS+8wOkABJvPm+IfEcARIgiTffGaSsDQmQAEm8+a4hMR0BEiCJNw9IKwUBSTi+KUihM7u8FrsJApJwfMOQjoDkSQBSenxLkGYb0gPSfr8POwIkQBJvvmNIj8+12+9vkvJa7CcISMLxbULavSDt75XZYj9BQBKObwjS/EoDIPkSgJQe3yqkcQJpyGuxoyAgCce3CGnnQBrjjgAJkMSb7wjS4rnY91W7zBZ7CgKScHyDkHZTSJFr34EWewoCknB8m5DGCaTcFnsKApJwfDOQFhsSIHkTgJQe3ySkcQIpt8WugoAkHAckQFokACk9vhVIyzO7J6TcFvsKApJwfIuQRkAKJwApPb55SNkt9hUEJOG4fUjDMJBndoDkTQBSetw8pOFa1IZ0h5QziB6DgCQctw5puNcM0u0tSIDkSwBSenwbkPbTM7v7m/mOTEeABEjizXcI6fUeJEDyJQApPW4d0mlyZrebQcobRI9BQBKOm4d0Ih8hAVIoAUjpcfuQTssnkZ6PkfJb7C4ISMLxTUF6PYn0uGqX32J3QUASjm8BEvUk0ghI/gQgpce3DCm/xf6CgCQc3xKkHSCxgoCUEd8YJMfRqMEHIGmJbwCS58wOkLwJQEqPbwjS7MxOhQ9A0hLfFqQRkACpTdw+JN+GpMIHIGmJbwrSCEiA1Ci+VUgpQ9EQBCThuHlI3jM7FT4ASUt8S5CmjlT4ACQtcUBKH0SPQUASjluHRJ/ZpQ1FQxCQhOMbgjQCEi8ISBnxTUJKHIqGICAJx41DIs/spsHbB0gmDaLHICAJx7cDab4hPYL3D5BMGkSPQUASjtuGFLjU8Ag+PkAyaRA9BgFJOL4ZSAtHgORNAFJ6HJAAaZEApPS4aUihSw14jORPAFJ6fCuQlhsSrtp5E4CUHrcMaaQgZQxFQxCQhONbgESf2anwAUha4oYhRTYkFT4ASUsckNIH0WMQkITjG4DkObNT4QOQtMTtQoptSCp8AJKWuH1Ivg1JhQ9A0hLfBCTSkQofgKQlbhZS9MxOhQ9A0hI3D8l7ZqfCByBpiW8BEu1IhQ9A0hK3Cil+ZqfCByBpiVuH5J7Z5Q5FQxCQhOMbgOTZkFT4ACQtcTWQ0ur4rAuk15+b3iMKJVJtdyTGmZ2KjQY7kpa4mh0p7S4ZZ3YqfACSlrhNSO41u/2edqTCByBpiduGtLtB2gNSUhCQMuLmIe33D0n5Q9EQBCThuElIIwGpYCgagoAkHDcNaQdIOUFAyohbh+R3pMIHIGmJW4Q0eRLJ9whJhw9A0hI3Dsn7JFLKUDQEAUk4bhhS6FUNSUPREAQk4bhBSMwNSYUPQNISB6T0QfQYBCThuF1IsTM7FT4ASUvcHqQjc0NS4QOQtMQBKX0QPQYBSThuFlL0zE6FD0DSEjcHaTwyNyQVPgBJS3wLkEqHoiEISMJxq5DiZ3YqfACSlrg1SOMbUuTMToUPQNIS3wCk4qFoCAKScNwYpPEBiXFmp8IHIGmJ24UUO7NT4QOQtMTtQyofioYgIAnHbUEaH5Bu7zEHpMwgIGXETULaO5/CBUjJQUDKiJuHVGEoGoKAJBw3BWkEpBpBQMqIm4S0e39ScY2haAgCknDcKqToIyQdPgBJS9wSpNGBFL34rcMHIGmJW4TkvKyhylA0BAFJOG4I0uhAYmxIKnwAkpY4IKUPoscgIAnHDUJintmp8AFIWuJ2II0OJM6GpMIHIGmJm4ZUaSgagoAkHDcD6fWuCe6ZnQofgKQlbhIS68xOhQ9A0hK3AmkkINUaioYgIAnHASl9ED0GAUk4bgTSxNGO5UiFD0DSElcOaRiG238zNiQVPgBJS1w3pGG4SxoBCZBk46ohDcNDEnVmB0i5QUDKiBuExHSkwgcgaYmbgJR1ZqfCByBpiauGdCo5s1PhA5C0xHVDOs0cXSEdmY5U+AAkLXHlkG4FSHWbBKSMuC1IO0CqEASkjLgBSLNLDcepo+dTtgVD0RAEJOG4dUjPp2xLhqIhCEjCcf2QxhCk1zNNJUPREAQk4bgpSLsXpOc/AlJGEJAy4tYgjYBUHASkjLh6SPMzuykkPEbKCAJSRtwSpB0BCVft0oOAlBE3Bmm8Q6o7FA1BQBKOa4e0OLMDpOIgIGXEAclGEJCE44Yg7V6QKg9FQxCQhOPKIS03JEAqDgJSRhyQbAQBSTiuG9LMESBVCQJSRtwUpPEOqfZQNAQBSTgOSDaCgCQcVw2JOrMDpOIgIGXELUG6/+FYfSgagoAkHNcMaQSkJk0CUkbcCqQdIFULAlJG3BCkEZDqBAEpI94xpMOlQpDoM7tRw7I3AykyR10t9a1COrz+jwFpB0j1ggmOInPU1VIHJHqSPBsSIBUHASkj3i+k90wB0rpN8iHF5qirpQ5I5+8utfino1O3T1i9V+IqQBVXYI5Q7YsFKfRA1rMhqdg/LO1IuNiwRvOFOxIgcYOAJBzvGpIzR0FIO0ASgxSco66W+nYhuXMUg/RypGLZ24EUnqOulvpmIU3mCJDWazLXESCtF0+AdDhMnjZfNO05s1Ox7K1Ais1RV0t9q5BmtWj65ma/3082JECqEEycmcAcdbXUAckPaX+t6ZmdimUPSGVj6DCuGtL+XoBUt0lAyogbgLQDpLpNAlJG3AakEZAASTauGtIISC2aBKSMuG5I4/LMTsWyB6SyMXQYVw5pnF/81rHsAalsDB3GAclGEJCE44BkIwhIwnH1kOYPkVQse0AqG0OHcQuQRkACJOk4INkIApJwHJBsBAFJOK4d0uIhkoplD0hlY+gwrhbScH0DBbEhqVj2gFQ2hg7jWiENw+2tSIDUoElAyogrhTTcIC3e1JfUQ1NBQBKOK4e0fIikYtkDUtkYOozrhzQCUuUmASkjrhTS8zESIDVoEpAy4loh3a/a7QCpQZOAlBFXC+lEX/zWsewBqWwMHcYByUYQkITjgGQjCEjCcdWQiIvfOpY9IJWNocO4dkiLDUnFsgeksjF0GAckG0FAEo4Dko0gIAnHNUMiHyKpWPaAVDaGDuPKIS03JBXLHpDKxtBhHJBsBAFJOG4EUk4PTQUBSTiuGBL9EEnFsgeksjF0GNcNiTizU7HsAalsDB3GbUDK6qGpICAJx/VC8pzZqVj2gFQ2hg7jqiFRZ3Yqlj0glY2hwzgg2QgCknAckGwEAUk4rhaS7yGSimUPSGVj6DCuGRK5IalY9oBUNoYO42ohnQCpVZOAlBHXC2kcAalNk4CUEQckG0FAEo5bgJTZQ1NBQBKOA5KNICAJxwHJRhCQhOOAZCMISMJx1ZDu3zUGSJWbBKSMuGZI+/t3jeX20FQQkITjiiHt7wVItZsEpIw4INkIApJwHJBsBAFJOK4Y0kg6UrHsAalsDB3GNUMaqWsNKpY9IJWNocO4akjEs0g6lj0glY2hwzgg2QgCknAckGwEAUk4rh5Sfg9NBQFJOA5INoKAJBwHJBtBQBKOA5KNICAJxwHJRhCQhOPaIRX00FQQkITjpiANw6Bj2QNS2Rg6jFuCNFxLxbIHpLIxdBg3BGm4l4ZlD0hlY+gwDkg2goAkHFcOyf0LQKoUBKSMuBpIizpea/I3d0co1Jaq/o6Eq3aVgtlzWtB99XE1O9Kiac/TSCqWPSCVjaHDuG5IRT00FQQk4Tgg2QgCknAckGwEAUk4Dkg2goAkHAckG0FAEo4Dko0gIAnHVUMq66GpICAJxwHJRhCQhOOAZCMISMJxQLIRBCThOCDZCAKScFwzpMIemgoCknAckGwEAUk4Dkg2goAkHAckG0FAEo4Dko0gIAnHFUMq7aGpICAJxwHJRhCQhOOAZCMISMJxQLIRBCThOCDZCAKScFwvpOIemgoCknAckGwEAUk4Dkg2goAkHAckG0FAEo4Dko0gIAnHAclGEJCE44BkIwhIwnFAshEEJOE4INkIApJwHJBsBAFJOA5INoKAJBwHJBtBQBKOA5KNICAJxwHJRhCQhOOAZCMISMJxQLIRBCThOCDZCAKScByQbAQBSTgOSDaCgCQcByQbQUASjgOSjSAgCccByUYQkITjgGQjCEjCcUCyEQQk4Tgg2QgCknAckGwEAUk4Dkg2goAkHAckG0FAEo4Dko0gIAnHAclGEJCE44BkIwhIwnFAshEEJOE4INkIApJwHJBsBAFJOA5INoKAJBxXA4ld322yxRZNrl7fKW5drPOA1H2Tq9d3ilsHJBstApJw64Bko0VAEm4dkGy0CEjCrduDhEJtqQAJhapQgIRCVShAQqEqFCChUBWqOqTD/f8v5f63oL1ZSz22eGulfpPrltv3w7nBGBofoYadn7dKtV4b0uOeHv/3vpHd3qylHlu8NXAgmtZUrz4fZrer3UHbI3Rwm6zc/KxVsvXKkA7OvXS67JtAOpzbLpP21RpS4yN0mDSpH5J7L/WOV/X9o3aLh3PbZbJWHd7drr8WWx4ht/lz7ebnrQJSsxYtQXo+Hjifa45hJUhNOj9vVS2k2jPAOCyJDZ7bLpN1qvphcds+Nz1CbZuftwpIkybrtfhqQTek8+QkpuoYGh+haWttJsAApAY0K0M6PDZ/QPK12/YIvZo/N2l+3qpSSIdJs/X2j/o0VUNqdFhm99DwCOHUjtEeIDUvt+/uWOrewwqQ6nd+3uqKkOo9gf3atPHKhsbV5rC4d9C09ZbNcw4NXmuHQlUoQEKhKhQgoVAVCpBQqAoFSChUhQIkFKpCARIKVaEACYWqUICEQlUoy5CG4f4/VL9lZo4sjMFXZibJcJmZIwtj8JWJCTJeZubIyjhm9c/n4Yf3b7ufDsP3v5xvN34YPv8j3TnUrWzNkU1I/x6GYfjhOUlfh2v9cr3x5fKHw7/S3UOdzc2RTUhfh8/nfz8/J2kY/jn/ORyuf/j87/nz8FW6e6izuTmyCen7y7Sc/3lO0mH48sftr4fh7+tffy/cO9S1jM2RTUj3h7DPSfrjchLx/T+Tv0aJl7E5UtdhVk0n6Xz++/vh8KfeSTJZxuZIXYdZNT1tuNYvzxPxy19/lu0c6lbG5sgmpJ/uj1hf599/nv9+PJC9Pr79Sbp7qLO5ObIJibq0+tNtkq6XVqV7h7qWsTmyCen8zw/uk31fD8Ph+ivuctrwefii78k+m2VrjoxCokvfQ9jtldY5UtrtvNI6SVsqrXOktNt5pXWStlRa50hpt/NK6yRtqbTOkdJuo1B9FSChUBUKkFCoCgVIKFSFAiQUqkIBEgpVoQAJhapQgIRCVShAQqEq1P8BNgk7XkhbU9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Theme</a:t>
            </a:r>
            <a:endParaRPr lang="zh-CN" altLang="en-US" sz="2400" b="1" i="1" dirty="0"/>
          </a:p>
        </p:txBody>
      </p:sp>
      <p:sp>
        <p:nvSpPr>
          <p:cNvPr id="9" name="Rectangle 8"/>
          <p:cNvSpPr/>
          <p:nvPr/>
        </p:nvSpPr>
        <p:spPr>
          <a:xfrm>
            <a:off x="2077244" y="2043906"/>
            <a:ext cx="271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29644" y="792057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Themes control the display of all non-data elements of the plot. </a:t>
            </a:r>
          </a:p>
        </p:txBody>
      </p:sp>
      <p:sp>
        <p:nvSpPr>
          <p:cNvPr id="14" name="AutoShape 4" descr="data:image/png;base64,iVBORw0KGgoAAAANSUhEUgAAA0gAAANICAMAAADKOT/pAAAAZlBMVEUAAAAzMzMzZv89PT1HR0dNTU1gYGBoaGhycnJ8fHyBgYGMjIyOjo6ampqkpKSnp6eurq6ysrK3t7e9vb3AwMDHx8fIyMjKysrPz8/Q0NDW1tbZ2dnd3d3h4eHp6enr6+vw8PD///9YErIYAAAACXBIWXMAABJ0AAASdAHeZh94AAAgAElEQVR4nO3dibbbNg4GYNWO02TaTNJlqtZdXL//S453UxJIgptAQD/OmWmc/JcmRX6XsrwNZxQKVVyDdAdQKAsFSChUhQIkFKpCARIKVaEACYWqUICEQlUoQEKhKhQgoVAVKhXSiVvspKlgzSaz57Sg++rjK/cGkBoFNwJpGIbKrU9aTOtMUR6Q+gwCkqd+jMQBqbiHpoKARNZvH955QAKkdZs0BMnN4zESIK3bJCBlxDuAdBns+eth+P5/gJQfVAbpry8fhuHTr49b3z4Nw8f/PuPPW9e6rI3jx+E/lz/9/HH48N8ZpEkr3z5e/vE/v7k/Ntzr+jfHHz8MH74cH3d+i/78jFI/fvp2uDT9W/RYMcbaJO6B9Pk24K+AlB3UBen3D/cl/uV64/i48eF4nty6/tvlD5cF/u10+nL7y08TSH+7rXx6qPnV+bE3pF+df33ew/DpEaV+/HE7QVIXkA5/n/++/Ab4G5Byg7ogXXaH309/fbqv28u6vmwOP18W73ly6xq8Lum/Lv/9bbj+xM3fu5WD08q3W+7b7MeeTP66/vj58uMf/rqZufi4/ty3V2Lx4x9+PZ9+fNzkVReQ/rj854/LrxZAyg2qgnRhcj11uyzvj7cb1wV9XcX/m9y6nno994gf7//91YU0aeXj8NzBTs6PPW9/ud4+Xzn+9/WP9597JIgfP18Tnit65FHjRyvEPZD+vfzn38vGBEi5QVWQLg9efndv3BbxcRh+mNy6PjK6rI3bzvLhtbMMdCvXf/ztv5/eEm4/9pTx8fqf8/Xmp9uNS+Pf7o+X3o+6pj/+iGuDNPkvIGUEVUGaLNDXjdsfprdeN+f/XbRy+u35KGfZ5u0/w+uff3v86aO7CS1/HJA2Gdw6pOtJ348/HzmQ7pcMn1cW3hcjZj+uEtI/59up3feAlBtUBSnp1O4W+ng/V/Of2n283/BAep7aver48xXTh1eC+HGVkH453y42hK5/1++hqaAqSD/fL1nzLjbcfuLLffv4eXax4d3K/R98O9KX19WDTy+Ukz2P+HGVkA5/Epe/D5cCJIEmE+hE5sh/+Xv47XUBOnL5+/YDv08ufz/+9uC0cnu26fdPc0jXixR/3S9//3b+637h+3Ia9+l4u4sfT86ONP9xlZDuT8j+NJ2j1/8B0rpNJjiKzJHvvp6P9ydPyH6cPCE7uRQwe0L28bd/Oq08Wpyeot0um9+4/Ore4ZfHjeuTSo8o8eMqIZ1/OQyf/0ybpOIemgrqgnQ6Xh+i/Md9idCnb8/489a13kv5+hKhL9NLEGe3letlt0+/Ht1t5lr/uT/WOv3+o3OHv159Pe5ieF+1m/64Tki+SXpX/R6aCgpCCszRuotLNN4zpNf593eX4s8uarXCHMlXHNJ1hnBqJ9AkfxJjc9TVnrHdHQmQuocUmaOuljogAdK6TQJSRrwDSJmTVNxDU0FAEo4Dko0gIAnH+4WEVzakBGUg5b6yoXQMHcY7hjSt+j00FRSCFJmjrpY6IAHSuk0CUkYckGwEAUk4Dkg2goAkHAckG0FAEo4Dko0gIAnHAclGEJCE44BkIwhIwnFAshEEJOE4INkIApJwHJBsBAFJOA5INoKAJBwHJBtBQBKOs/NjVvOAtFIQkITjgGQjCEjCcW5+BKSugwVNjosEIKXHAclGEJCE48z8CEh9BwFJOA5INoKAJBwHJBtBQBKO8/IjIHUezG9yBKQacUCyEQQk4TgrPwJS70FAEo4Dko0gIAnHOfkRkLoPApJwHJBsBLObHAGpShyQbAQBSTjOyI+A1H8QkITjgGQjCEjC8Xh+BCQFQUASjgOSjWBukyMg1YlH8yMgaQgCknAckGwEAUk4HsuPgKQiCEjCcUCyEQQk4XgkPwKSjmBmkyMgVYoDko0gIAnHw/kRkJQEAUk4Dkg2goAkHA/mR0DSEgQk4Tgg2QjmNTkCUq14KD8CkpogIAnHAclGEJCE44H8CEh6goAkHAckG0FAEo778yMgKQpmNTkCUrU4INkIApJw3JufOwKkroOAJBwHJBtBQBKO+/ILR4DUdTCnyRGQ6sU9+aUjQOo6CEjCcUCyEQQk4TidJxwBUtdBQBKOA5KNYEaTIyBVjJN5yhEgdR0EJOE4INkIApJwnMqTjgCp6yAgCccByUYwvcn5zDoJQEqPE3naESB1HQQk4Tgg2QgCknB8mfc4AqSug4AkHAckG8HkJhcz6yQAKT2+yPscAVLXQUASjgOSjSAgCcfnea8jQOo6CEjCcUCyEUxtcjmzTgKQ0uOzvN8RIHUdBCThOCDZCAKScHyaDzgCpK6DiU0SM+skACk9PsmHHAFS10FAEo4Dko0gIAnH1UBC1ayjW9KdMVfHYFW+M+xIVYPYkYTjbj64IUnvSNl3uY1gWpPUzDoJQEqPO/mwI0DqOghIwnFAshEEJOH4Ox9xBEhdBwsg7RYJQEqPsyHtqvQGkBoFSyDtZpQAKSP+ysccPQ43IPUZTGqSnFknAUjp8QRINXoDSI2CRZDmCUBKjz/zzA0JkDoNJkPa7/eAVDG+hPQ6wuSvLUDqM5gKab9/zjMgVYk/8hNHS0k7QOo8mAhpv3/O8/IhEiDlxOeQ3kd4BgmXv7sOpjQ5ziAtEoCUHr/nxzCkHSD1HgQk4TgH0s0RIHUdTIT0PoMHpDrxW95VQ29IIyD1HUyF9LqmBEh14gtIy6t2O0DqP5jQ5GJyFwlASo8/n1YI1N0RIHUdLICEF63WiMch7QBJQRCQhOPPU+bohgRIXQcBSTgehbQDJA3BTEg7QKoUn/2C8m9IgNR1MJochuH+h+NidhdNAVIk/jqYbp65IQFS18FYchiekw9IxfH3wXTqSPEhNiRA6joYSQ7Da/IBqTTuHMx3jWFIO0DSEcyDtAOkjHgGJMcRIHUdZEMaZ5BGQEqNU5DGKKTXn6v0BpAaBdmPkQCpPE5tSEFIO0DSEmRftQOkCnHCUQzS+0aV3gBSoyA76U74DpDqxMcwpB0gqQlyk+MM0ntmnaYAKTEehjR1BEhdBwFJMD5GIbk3q/QGkBoFAUkwHoa0AyRFwRxIO0CqEh+DkOaOAKnrIDM5ziA5M+s0BUgp8TEKafoXVXoDSI2CgCQWD0NabEiA1HWwANJ+/qQIIKXEn0fTD2n6F4/DDUh9BjMgPX5X7vfzpxcBKSUehrTYkJ6HG5D6DOZBuk3sfv6CF0BKiL+EkJAIR4/DDUh9BnnJyYQDUo14FNL0LwCp82A6pB0gVYi/iVCQllcaAKnzYBakx9TiMVJ+PAhp6QiPkXoP5kPCVbuCuCOEhrT8S1y16zrISroTvnjvs9MUIHHjQUjUhjTieaS+gzmQpjPrNAVIzLjrYwHJ4wiQug4CkkQ8BolyBEhdB1MhLT+Nw2kKkHjxiY85JN+GBEhdB/nz/oI0m1mnKUDixUOQvI4AqesgIK0fn/pYQqIdAVLXwURIxMfaOE0BEiseguTfkACp62A6pPnMOk0BEic+8zH/BFufI0DqOsj/BQpIdeJzH8uPggYkhcE0SNTnQzlNARIjHoIU2pAAqetgMqTFzDpNAVI8vvCx/LxAQFIYBKSV4xFIfkeA1HWQ/9gYkGrElz6Wn84ESAqDSZDIj/50mgKkWJzwMX8LPyCpDKZCWs6s0xQgxeIRSCFHgNR1EJDWjFM+Zu88BiSdQf7VWkAqjpM+Fm+YBCSNwRRI9IdRO00BUjgeghTdkACp62AiJGJmnaYAKRinfSzfngJICoOAtF48AiniCJC6DvKfPzx6vh7BaQqQQnGPj+Wr6gFJYTANEjWzTlOAFIj7fCxfDAxICoOAtFY8BImzIQFS10FAWinu9bF8xQggKQxGks48+r6wx2kKkLxxv4/l83OApDCYBImcWacpQPLGQ5B4GxIgdR0EpFXiAR/LpxUASWEwnHTnEZAK4iFIzA0JkLoOsiER071oCpA88ZAPriNA6jqYAomeWacpQKLjQR9cR4DUdTCYjMz3oilAouMRR71COlwLkCok20GKzFHvMtLidRwJQJrcKjgAWwhyIVETvmgqAVJ4jjqXkRiPQEpyBEidBkPJ2IQvmgIkKh5xlHRityak6RwBUn4yAmnZVKYj25BijshvNe8C0vv0+7tL8WcXNavju24zPquClrc0R/PD5hZxVD1Vv1+8HQkXG8qTs1+di9+cy6bYFZujrreYtHhsQ6K+jNm/H61++RuQypMRSERTabV5SPcHSIBkIghIbeMhHffHnRxI9TqfAAmndilBf3L+u7MmpM2c2kUcMSFV7HwiJOeqUPZdbiPIhjSfcKqpJEihOepXRmI87qhfSOfJk+aAlJtsCSk2R/3KSIuHdDyfUIhDqtn5FEjTyr7LbQSFIEXmqFsZafGIIyakqp0HpEZBb3Ix6cfA7D6aAqQTF9L7JQ0xSHU7D0iNglxI8wknmwKkSTzE4/1KEUAyEQSkZvGIIyakyp0HpEZBDiTiiUO6KUA68SC5r1UNQ6rdeUBqFPQlZ9M+n3C6KUBy4iEe7kuAg5Cqdx6QGgUBqVE84ogHqX7nAalRMA+SpylAOnEhvW8EIDXoPCA1CjIgES9l8TQFSK94xBEgWQt6ksTvT0BKiPMdBSC16DwgNQpmQfI1BUgnHiT3phdSk84DUqNgHBLx4kpfU4D0iEccsSC16TwgNQrSSeoXKCCx4ymOfJAadR6QGgVzIHmbAqQTB9L0L2hIrToPSI2CgFQ/nuQIkGwEo5CIl/t7mwKkazziiAWpWecBqVGQTJK/Qo/RSQaka4VeqUB9HiSVb9d5QGoUBKTa8Qikxd8R+YadB6RGwRik5RvQAk0B0uXYBSCRn0+8zLfsPCA1ClJJeu4BiVOhVyrQH/Qd/+DNmp0HpEZBQKoaJ3eYoCNAshGMQFq+kzPUFCBFIFF/Hf+8wJqdB6RGQSLpmXxAihe5w4QdMT6dqWbnAalRMBVSsKmtQyJ3mPeR5EBq3XlAahQMQ1p+tkCwqY1DIneYmCPGO49rdh6QGgWXydn0Tyc83NS2IZE7TNQR431eNTsPSI2CgFQtHoHkcQRINoJBSMsP6Qg3tWlIFAzyQPohrdB5QGoUjEGaTnikqS1DIncYhiPGi4Frdh6QGgUXydkCAKQ6kLyOGK9hrNl5QGoUDEFaftpNpKkNQ6J2GPo4ApLJYATSdMJjTW0XEgWD54jx0quanQekRsF50r8AAClQAUgRR4xXjNTsPCA1CoYhzSY81tRmIVE7jOcweiCt1XlAahRMgRRtaquQqB3GOYqAtIHgLBlYAYDkrQCkqCPG83M1Ow9IjYJBSLMJjza1UUjUDuM7ijSk9ToPSI2CCZDiTW0TErXDOAeRAWnFzgNSo+A0GVoCgEQXtcMkOAIkG8EQpNmEx5sCpCWkmCPGKXPNzgNSoyAfUrzJTUKidpgUR4xfUDU7D0iNgj5Iy5MSQKKK2mH8x5CqdTsPSI2Ck6Qzvcs1AEhEUTtMmqOVOw9IjYJsSIwmAWkOieEIkGwEPZCWv00BiSiKxhMS0xEg2Qi6SWeCl6sAkJZF2jj6fhXRjgDJRpALidPk1iDROI5pjgDJRpCGRJzZAdKiIpB4jgDJRtBJOlNMOAKkeXl4HNMcAZKNICDlxn0+jmPKiR0gGQmSkKgzO0CaltfHMc0RINkIvpPOHFOOAGlSfiDHNEeAZCMISHnxCCS+I0CyEaQgkWd2gORWgMiR+0ysSOcBqVHwlXQmmXQESE6FiKSd2AGSkSAgZcRrOgIkG0ECEn1mB0jvqukIkGwEn8npWqDmHZCeVeoIkAwGASk5HiJyOXbeL2OmHQGSjeASkufMDpAeFXHk/1Zz2hEg2Qg+krPFQE08IN0r7CgOSbTzgNQqCEiJ8ZgjQNKw7FeA5DuzA6RbRR3FIEl2/gRIzYL35HQ50DMPSCfWBbswJMnO324DUpsgICXFw5DGKCTRzt9uA1Kb4ByS98wOkE4sR0FIop2/3wakNsFbkloPi7kHJN4zsQFIop1/3AakNkFA4sdZjgKQRDv/vA1IbYLXJL0gAGkW5znyQxLt/Os2ILUJLiH5Zn/rkAKOJofNB0m08+/bgNQmeEn6VgQguXGuIx8k0c47t7MhoWJ1fNf1FOXolnTfuqljoBZHjSjp/i8LO1LV4OnM3JC2vSNF9iP3qNE7kmTnJ7cBqU0wDCmtSbuQEhzRkCQ7P70NSG2Cp+BXnqY1aRZSiiMSkmTnZ7cBqU1wDsk//4DkgzT9CwKSaOdntwGpTfA0/cpTQCLiSY4ISKKdn98GpDbB0HcHpzZpFFLoxXPEZzQs4qKdB6SVgoAUq9CL56jPOpnHRTsPSCsFQ1/CndykSUihF8+Rnxk0i4t2HpDWCs4ghZbANiERW0zY0Swu2nkiDkhtggFI6U0ahERsMRNIxN9O4qKdp+KA1CToznvkzG6TkIgtJuYIkPpf9s0hjaE1sEFIhIyJoygkyc7TcUBqEZzMe2RD2iAkaouJOnLjkp33xAGpRdCd99iZ3fYgUVtM3JETl+y8Lw5ILYIzSJP1kNGkLUjUFsNw9I5Ldt4bB6QGwcm8xzakrUGitpgJJI+jV1yy8/44IDUIuvMePbPbGCRqi2E5esYlOx+IA1L94GTeo2d224JEbTETRzFIkp0PxQGpfjAEKatJO5CoLYbp6B6X7HwwDkj1g+4yiZ/ZbQkStcVwHd3ikp0PxwGpenCyTOKONgSJ2mLYjq5xyc5H4oBUPeguE8aGtB1I1BbDd3SJS3Y+Fgek2sHJMolfatgOJGqLSXA0HtM6A0jKgyFImU2agERtMSmOxsTOAJLyoLtMOGd2G4FEbTFJjlI7A0i6g5NlwnG0DUgUDf97iClHgNTzsq8fdJcJa0PaBCTShvcdW6QjQOp52VcPTpYJ51LDJiDROHyvj6cdAVLHy75+0F0mvA1pA5A8OjyvRvQ4AqSOl3314GSZ8DYk+5B8POjXfvgcAVK/y75+0F0mzA3JPCSvD/Ipa68jQOp32VcPTpYJc0MyDikAhHqCAJAq9FB/0J3+8Ad+J923YkghIMR1zYAjQOp22dcPziCxHJmGFBSyvBwTcgRI3S776sGZI0AKE1k8igw6AqRel3394AwSz5FhSBEji0eRQUeA1Ouyrx6cOdo8pBiSNEeA1Omyrx8MLpKS+9YJieGIeeE7qzOApDUY/G1bdN8qIdV2BEh9Lvv6weAqKbpvjZCqOwKkPpd99eB8mbC/PMEkJI6j0FdfEscMkLYRDC6TsvvWB4njKPTVl9QhA6RtBGfrhP91PgYhsRyFIRV3BpB0BucLhf91PvYg8RwFIZV3BpB0BhcLZbuQmI5CkCp0BpBUBucrJeF7saxB4joKQKrRGUBSGVyulK1CYjvyQ6rSGUDSGJwvlXGzkPiOvJDqdAaQNAaDkIrvWxGkBEc+SJU6A0gKg9Ra2SKkGKPp6xloSLU6A0gKg/PFMlkm5fetBVLkpQrz1wWR8WqdASR9QXKxbA9S5KUKi9fXARIgTWu+WqbLpPy+dUCKvFRh+TpVKl6rM+l5QBIPLpbLZJlUuG8VkHxbjNcRFa/VmYw8IEkHPctlY5B8W4zfERGv1ZmcPCBJBxfrZbJMaty3Aki+LSbgaBmv1ZmsPCAJB33rZVOQfFtMyNEiXqszeXlAkg0uF8x0mdS4794hebeYoKN5vFJncvOAJBv0Lpgj05F+SN4tJuxoFq/Umew8IIkGlytmukyq3HffkLxbTMQR/62PWX0HJFXBCKQ6990zJP8WE3PEf8dWVt8BSVMwsGS2Acm/xUQd8V8fn9V3QGocHIahXovLNTNZJtmdnCV6hRTYYuKO+C/rzeo7ILUNDgMlKbPF0JrZAKTAFuMeEt/n17FfRJXVd0BqGhwGUlJei8SqmSyT3E4uEl1CCm0xHEf8135k9R2QmgZbQlq8SSC3k4tEj5BCWwx9RDzxGp2pkAekpGBNSMSymSyT7E4uEh1CCm0xPEf8Jwiy+g5IbYMVHyOFl41tSKEthumIf10zq++A1DhY7ardfF3M321T0slZojdIIRlsR/zLMVl9ByQtwaWjybqpeN+9QQrJ4Dvi79lZfQckJcH5spivG7uQAjJSHAESIJ1IR9uAFJThHo3o91qyT36z+t43pAMgPYqANLld877T9ITmqHxxBWUkOeL/qsnqe9eQDoD0+C/hqBNIwTkqXlxBGU9ILEYJRyir7z1DOmBHCkCarhIpSOE5KlwtERrHJEfbhXTAqd0zSDjqA1JkjspWS8zGMckRIJ3P310qYXbt1XFW16+6nJRUxxrO0XzMntotjgVVVXvWV0UhHc7YkR7Bxe/X5YYksyPF5qjg1258k7ntSOz9aLM70uH1f5uHRDnqAlJ0jrJXC4PRDVKCo81Cuhcg8TYkGUixOcpdLSxHF0gpjrYK6T5T7z/W76GWIOWoD0jROcpbLTxG3KePxlnriZ1plQektYPkAlouFTOQuIxSHQESIC0X0HKpWIGU5IgRK+pMw/y6kJyq30MdQcYCqn3fiTNTExKbUbojQNo0JHIFUWvFAqToV/BNHTHiBZ0BJEtB+vM9jEKKfgXf7CjE4wWdASQNPrhB+oNyyMWiHtIY/Qq+maN4PL8z6XFA6jjI+qCc+vctAek2FC6kx0GIxbM7kxMHpH6DxFrxOtIN6TEWHqTXZe9wPLszeXFA6jZIrZXlpaoG9702pNdYWJDeTx8F4zkDL4kDUrdBYq34NyS9kJzBMCC5z8KG4lkDL4kDUq9Baq34NyStkCaDiUOavJohEM8beEkckDoNUmslsCHphDRb/lFI01cFeeO5Ay+JA1KfQWqtEE/mN7nvtSAtAEQgzV9c54tnD7wkDkhdBsm1EnKkDxIhIAxp8SJVTzx/4CVxQKobjE4nq0VyrQQ3JG2QSAIhSLvli73peMHAS+KAVDNYaU7ptRJ0pAuSB0sAEvWeCSpeNPCSOCDVC/Jnlv3YwWkxvCGRn9Wfcd+3RGNIXi1+SOR7j4h4YFT8IxTqe7U8IHkr4dFvsEXnB/f7vbuW/O3S3x6TOZqmkLxWpqONM6IOd2BQCUfI2/eaeUDyFTmznhlmPgjf799rK7gheb7PLHM0DSEFGE1Gy3G0PNyBMaUcIe5xKsoDEl30zPomOdDifGU91ha1lt4/pANS4OjMRjsp71vK54c7NCZA0gGJnlnvPPOuZs0gBdrTACl4bEY/JP9bYWeHOzgmQFIBiZ7ZRcVb9C2t8IbU/2OkyIGZjdap0CecTA93ZFB4jNQ/JM/MEhVrkVpbz/Xka+teXV+1ix2W+WjfFfykoMnhjo4KV+16h+SZWbLCLVJr67WePE3VHs2pOqToQZmP9lXEk7BuuYe7ysBL4oBUGvTMrKdCLfrXStxRt5Dih8R7/GIfXOfE6wy8JA5IZcHQQiDL36J/rTA2pD4hJXws0PL4RT8A8h2vNPCSOCAVBUML4V6L8xVfi/61wnHUI6SETzNZHj/G56i+4rUGXhIHpJJgYCE8inoEnfCM/xPS4h9ajOaVqAHJd0BCNXtBVPxryj3HInfgJXFAKggGFsKj6Gu6RIuBtcLakDqD5D0gwZp+u3L8a8o9hyJ74CVxQMoOBhbCqzzPMi5aDK0V1obUE6TQAQmW86WwnM8jPtJHIn/gJXFAyg36F4JTHkjHMdrWq0XehtQNpMgBCdb70grrc72P9JHIH3hJHJAyg/6FMCn6ZS/HyQoIrhVyUbUddj4kxgEJ1fNElsVofhQrDLwkDkh5Qe9CmBf5Okz3d2lkrTAddQGJdUBio+UyusS5Q048QllxQMoK+hYCe8Vwg9wNyQakJEfLR5qlAy+JA1JO0LcQiL/z7kisYjuyACmNEXXts3DgJXFAygj6pjblMRKr6IXVetgykBIZ0c/GlQ28JA5I6UHv3CZctWOvLWoFNR62BKRduiNAUg7JP7mVIaU4Ug7pzihhA0sacuIRyooDUmowMLt1IXmWVvthrw7puRvxIaUNOfEIZcUBKTEYmt6qj5Fua4v/QTl6Ib1P6tiQEoe8RhyQ0oLB+a161Y7+Hb3GsFeF5D44YkJKHvIacUBKCoZnuObzSDv62x3XGPaKkKbXGHjHL33Ia8QBKSUYmeKKkHY0pFWGvRqk+aU61vHLGPIacUBKCMbmuB4k36OGVYa9EqTlFW/2W/UTh7xGHJD4wegsV4Pke9SwzrBXgUQ9ccT+8JjEIa8R7wXS8Lh9OHQLKTrL1SC9V1hXkKJzxB8n/fwr+3MBE4e8RrwLSIfBqV4hRSaZsxCYQe/D75WGTR5/zhwxx7nzvYwhcvyyh7xGvAtIvzhz9EunkMJzzFoIzKC7xvifgdgaEmeOWOP0MoocloIhrxHvAtL5fdrgrfo9TAqGppi3ELhB/3WstYbtm4LoHDHGGWCU8CUEiUNeI94PpC9/dAwpMMPMhcANTlcZ/8NEV4EUmaPYOIOKwoelaMhrxHuB9MP1lOGH//3bJyT/BHMXAjcYuCC82rB9UxCdo/A4Y4xCh6VsyGvEe4F0Pv/9y3WiPv+vQ0j+qecuBG5wvtD4n8q7yuXvyBwFxrmLM/IfltIhrxHvB9K1vnZ51a7BO8g9fx96ZmW9YfshRebIO06OIv9hKR7yGvGOIP359TAM3//UHaQcH+6q4T9hsky+gysOO6AoPEeeA8Jk5Dss5UNeI94LpD+uM9TlY6TUjWbnq+iKCYlbc9i+KYjOEXVA2Io8h6XGkNeI9wLpcr7w1T9DaiB5Ffkvxr2KWm5dQYrO0fKApDAiD0uVIa8R7wXSn/ffdv90B8m37H0U3guH+HNgxdBvLH8GVx22bwqic+Q7Htzjx38bY9qQ14j3Auk5T99/7QuSb9l7JARWjfuvRIv0j3YFKTpH1OFI+DyThNe6pw15jXhHkM7nf3/q7aqdb9nTEMLLxknQz/j7l9a6ww5ACs/RcrApjFJeops25DXi/QCffg4AABciSURBVED6+6fPQ+C58/o9ZATJ+aWKt2xeKfLbUgNLi/FNwus8jxSeo9k4kz4WyBntY8zXCo4bkAhIXw6hGeoc0hMI742vu93iE1G8CO8tcr7bfgVI0TlyDwb9TvlwLV7HER43IBGQunytHTG/XhzcdUNICmxmtxZPjxddrzVs3xQwXms3u0SZDenekci4AYmAFJ4hGUjL+fXBSFo3T0qT26Gl1Quk6BxNFbEPyHS0txHfC5C8cS+kaNXvYSy4nF8PisRPwXme3xENkEsruqDqDjtysSEOiZLBq/mlFUDyxhVBYiyHuQLuutnNKri0rn3p4zESBxIpg1v3/dcpPEbyxU1Byv8FvGc6ekLq5apdpGgZ/Lrvv27hqp0nrgdSdDkQCFJelOcgIj+M9Rlcedi3RAGk6ViSIXEHkTbkNeKARFfMB7mX5L2Ngv548Edw5WHfE/mQZmNJhNSVDECqEfQv+1t5zsmyIHm+sCJ1aXUBaT6WNEh9yQCkCkH/sr+V76FNdUgJh1s9pJQxJA55jTggURX24b1CUBtSyuFWDiltDIlDXiMOSESFfUReh8Ap3mOklMH0ASn3MVLqGDqMq4G0Zh1DdXUUDCTXZe1Rfy19FNLLP5ZgSXdbd3W8IwX3j9jrEFjFCiYNppMdKWOcOWPoMK5mR6rfwyxIwSdQq0JKG4xWSHlj6DAOSIsKLIf4C3p4xQgmDkYnpNwxdBgHpHkFlr3jKPurYZnB1MFohJQ/hg7jgDQv/7KfOsr8snJeMHkw+iCVjKHDOCDNyr/sndM6z3M/1SClD0YbpLIxdBgHpHs9X2bsX/buw6PGkJZ9NPbqb3bX8OpvT7xXSK83vniX/eQyQwVIgZd8L/uo5P1I9JELjS/SNbwfyRfvFNLrrZi+ZT+/7F38GCnwQtVlH7W8Q5ZzQFK6hnfIeuOdQ/It++XTR4VX7YIvsFv00Q6ktK4BkjfeNyTfsg8/DRtYN96gHxLVRyOQkrsGSN54p5BOoQ3p/lHwLB+c0C3ohUT30cJjpJyu4TGSL94rpFPAEXc/qvEYyddH7VftcruGq3aeeLeQruVZ9WxH5Vft8gfTNaTqY+gwDkiv8ix6vqPi55EKBtMxJPYQ+pIBSLlBenEnOCqFVDKYbiGxB5Ayhg7jgPQsz5rfJXynQlmwaDB9QupqqQOSJKQd60smQj64wbLB9Aips6UOSKtA8jpaCVLhYLqDlNh99XFAepTfUTmkRfvLYOlgOoOU3H31cUB6lN9RxWsI3mDxYHqClNN99XFAuhdJYOf7xlcmJPJu2cGkwXQDKbP76uOAdC+Po3xIgTtOeA2aMkj53VcfB6RbhRzlQIrcNfs1aLogFXRffRyQbuWBtNxoOJB4d83KApKWOCDdinaUAalhH1drEpAy4oB0raCjBEgt+7hek4CUEQeka9GQnI2GVQ18AJKWOCCdYhtSgw8YBqSyMXQYB6QTBSnpy8pL7rpWEJCE44B08kB632B/XiggZXdffRyQohsS//NCASm7++rjgERAmr2Zr/77WQGpbAwdxgEpdmLX4k0PgFQ2hg7jgBTdkBq8VhuQysbQYRyQFpAWn9Iwg1TxrusFAUk4DkixE7sWr9UGpLIxdBgHpOiGNIVU864rBgFJOL55SHFHLqSqd10zCEjCcUCKndglvM0IkLK7rz4OSNENif8J1oCU3X318a1DYjh6QWLedfwD7wGpcAwdxgEpdmKX+MZXzlewAFLhGDqMbxwSZ0N6QGK2yPlSMEAqHEOH8Y1Cui51GtLSEf87FQApu/vq49uEdFvrS0ieb544Mh0BUn731cc3CcnzJea+b3BJ+0wTPEbK6b76OCDFTuyukJLuGlftMrqvPr5pSLwNSfLDgRgo69+3HCT+cHNabxrfJKTnYyTehsT/uqzqQc5pYv37FoOUMNyM1gGpPqTHVTvehtRgo2EGWRcu6t+3FKSU4aa3DkiVIb2mavYFc15HgARI4s33B+k9V+e5I0B6JAApPb41SM5kLSB5HMlBwmOkcD/TWgekRpCOM0ckpKQx46pdbqcecVy148Z7huRzJAkJzyNpiW8NknP6cJw6oiCxWmTfdcsgIAnHNwfpdbY0ziB5NyRAAiTx5juE9CwXUnBDAiRAEm++X0jjDJLfESABknjzOiCFNyRAAiTx5tVACjgCJEASb75bSKMDid6QUluUDQKScByQohsSIAGSePO9QhodSLENCZAASbx5JZCCGxIgAZJ4851CGh1I0Q0JkABJvHkdkMIbEiABknjzfUIao5BSWxQPApJwfPOQyDO75BbFg4AkHN8ipHEGKbIhARIgiTffPSTGhgRIgCTevAZIsQ0JkABJvPkSSIdLtYA0OpA4GxIgZc9RV0t9q5AOr/9rCym6IQFS9hx1tdQBaWVI6S12EAQk4Xi/kN4zVRfS6ECizuzSW+whKPgYCZBWaL4OpO8ulTi7/jo6dXF0nFe1O9pKNZgjFL8YkNpcbHB2JN6GhB0pe4662jOwI1WFNE4hMRwBUvYcdbXUAQmQ1m0SkDLi/UJqdNXOgUSc2eW02EUQV+2E41uDNE4hcRwBEiCJN19yatfklQ2OmuWGlNViH0GhUzu8smGl5ksfIzWGxNqQACl7jrpa6oBUEdIYgpTVYidBQBKObxcS+8wOkABJvPm+IfEcARIgiTffGaSsDQmQAEm8+a4hMR0BEiCJNw9IKwUBSTi+KUihM7u8FrsJApJwfMOQjoDkSQBSenxLkGYb0gPSfr8POwIkQBJvvmNIj8+12+9vkvJa7CcISMLxbULavSDt75XZYj9BQBKObwjS/EoDIPkSgJQe3yqkcQJpyGuxoyAgCce3CGnnQBrjjgAJkMSb7wjS4rnY91W7zBZ7CgKScHyDkHZTSJFr34EWewoCknB8m5DGCaTcFnsKApJwfDOQFhsSIHkTgJQe3ySkcQIpt8WugoAkHAckQFokACk9vhVIyzO7J6TcFvsKApJwfIuQRkAKJwApPb55SNkt9hUEJOG4fUjDMJBndoDkTQBSetw8pOFa1IZ0h5QziB6DgCQctw5puNcM0u0tSIDkSwBSenwbkPbTM7v7m/mOTEeABEjizXcI6fUeJEDyJQApPW4d0mlyZrebQcobRI9BQBKOm4d0Ih8hAVIoAUjpcfuQTssnkZ6PkfJb7C4ISMLxTUF6PYn0uGqX32J3QUASjm8BEvUk0ghI/gQgpce3DCm/xf6CgCQc3xKkHSCxgoCUEd8YJMfRqMEHIGmJbwCS58wOkLwJQEqPbwjS7MxOhQ9A0hLfFqQRkACpTdw+JN+GpMIHIGmJbwrSCEiA1Ci+VUgpQ9EQBCThuHlI3jM7FT4ASUt8S5CmjlT4ACQtcUBKH0SPQUASjluHRJ/ZpQ1FQxCQhOMbgjQCEi8ISBnxTUJKHIqGICAJx41DIs/spsHbB0gmDaLHICAJx7cDab4hPYL3D5BMGkSPQUASjtuGFLjU8Ag+PkAyaRA9BgFJOL4ZSAtHgORNAFJ6HJAAaZEApPS4aUihSw14jORPAFJ6fCuQlhsSrtp5E4CUHrcMaaQgZQxFQxCQhONbgESf2anwAUha4oYhRTYkFT4ASUsckNIH0WMQkITjG4DkObNT4QOQtMTtQoptSCp8AJKWuH1Ivg1JhQ9A0hLfBCTSkQofgKQlbhZS9MxOhQ9A0hI3D8l7ZqfCByBpiW8BEu1IhQ9A0hK3Cil+ZqfCByBpiVuH5J7Z5Q5FQxCQhOMbgOTZkFT4ACQtcTWQ0ur4rAuk15+b3iMKJVJtdyTGmZ2KjQY7kpa4mh0p7S4ZZ3YqfACSlrhNSO41u/2edqTCByBpiduGtLtB2gNSUhCQMuLmIe33D0n5Q9EQBCThuElIIwGpYCgagoAkHDcNaQdIOUFAyohbh+R3pMIHIGmJW4Q0eRLJ9whJhw9A0hI3Dsn7JFLKUDQEAUk4bhhS6FUNSUPREAQk4bhBSMwNSYUPQNISB6T0QfQYBCThuF1IsTM7FT4ASUvcHqQjc0NS4QOQtMQBKX0QPQYBSThuFlL0zE6FD0DSEjcHaTwyNyQVPgBJS3wLkEqHoiEISMJxq5DiZ3YqfACSlrg1SOMbUuTMToUPQNIS3wCk4qFoCAKScNwYpPEBiXFmp8IHIGmJ24UUO7NT4QOQtMTtQyofioYgIAnHbUEaH5Bu7zEHpMwgIGXETULaO5/CBUjJQUDKiJuHVGEoGoKAJBw3BWkEpBpBQMqIm4S0e39ScY2haAgCknDcKqToIyQdPgBJS9wSpNGBFL34rcMHIGmJW4TkvKyhylA0BAFJOG4I0uhAYmxIKnwAkpY4IKUPoscgIAnHDUJintmp8AFIWuJ2II0OJM6GpMIHIGmJm4ZUaSgagoAkHDcD6fWuCe6ZnQofgKQlbhIS68xOhQ9A0hK3AmkkINUaioYgIAnHASl9ED0GAUk4bgTSxNGO5UiFD0DSElcOaRiG238zNiQVPgBJS1w3pGG4SxoBCZBk46ohDcNDEnVmB0i5QUDKiBuExHSkwgcgaYmbgJR1ZqfCByBpiauGdCo5s1PhA5C0xHVDOs0cXSEdmY5U+AAkLXHlkG4FSHWbBKSMuC1IO0CqEASkjLgBSLNLDcepo+dTtgVD0RAEJOG4dUjPp2xLhqIhCEjCcf2QxhCk1zNNJUPREAQk4bgpSLsXpOc/AlJGEJAy4tYgjYBUHASkjLh6SPMzuykkPEbKCAJSRtwSpB0BCVft0oOAlBE3Bmm8Q6o7FA1BQBKOa4e0OLMDpOIgIGXEAclGEJCE44Yg7V6QKg9FQxCQhOPKIS03JEAqDgJSRhyQbAQBSTiuG9LMESBVCQJSRtwUpPEOqfZQNAQBSTgOSDaCgCQcVw2JOrMDpOIgIGXELUG6/+FYfSgagoAkHNcMaQSkJk0CUkbcCqQdIFULAlJG3BCkEZDqBAEpI94xpMOlQpDoM7tRw7I3AykyR10t9a1COrz+jwFpB0j1ggmOInPU1VIHJHqSPBsSIBUHASkj3i+k90wB0rpN8iHF5qirpQ5I5+8utfino1O3T1i9V+IqQBVXYI5Q7YsFKfRA1rMhqdg/LO1IuNiwRvOFOxIgcYOAJBzvGpIzR0FIO0ASgxSco66W+nYhuXMUg/RypGLZ24EUnqOulvpmIU3mCJDWazLXESCtF0+AdDhMnjZfNO05s1Ox7K1Ais1RV0t9q5BmtWj65ma/3082JECqEEycmcAcdbXUAckPaX+t6ZmdimUPSGVj6DCuGtL+XoBUt0lAyogbgLQDpLpNAlJG3AakEZAASTauGtIISC2aBKSMuG5I4/LMTsWyB6SyMXQYVw5pnF/81rHsAalsDB3GAclGEJCE44BkIwhIwnH1kOYPkVQse0AqG0OHcQuQRkACJOk4INkIApJwHJBsBAFJOK4d0uIhkoplD0hlY+gwrhbScH0DBbEhqVj2gFQ2hg7jWiENw+2tSIDUoElAyogrhTTcIC3e1JfUQ1NBQBKOK4e0fIikYtkDUtkYOozrhzQCUuUmASkjrhTS8zESIDVoEpAy4loh3a/a7QCpQZOAlBFXC+lEX/zWsewBqWwMHcYByUYQkITjgGQjCEjCcdWQiIvfOpY9IJWNocO4dkiLDUnFsgeksjF0GAckG0FAEo4Dko0gIAnHNUMiHyKpWPaAVDaGDuPKIS03JBXLHpDKxtBhHJBsBAFJOG4EUk4PTQUBSTiuGBL9EEnFsgeksjF0GNcNiTizU7HsAalsDB3GbUDK6qGpICAJx/VC8pzZqVj2gFQ2hg7jqiFRZ3Yqlj0glY2hwzgg2QgCknAckGwEAUk4rhaS7yGSimUPSGVj6DCuGRK5IalY9oBUNoYO42ohnQCpVZOAlBHXC2kcAalNk4CUEQckG0FAEo5bgJTZQ1NBQBKOA5KNICAJxwHJRhCQhOOAZCMISMJx1ZDu3zUGSJWbBKSMuGZI+/t3jeX20FQQkITjiiHt7wVItZsEpIw4INkIApJwHJBsBAFJOK4Y0kg6UrHsAalsDB3GNUMaqWsNKpY9IJWNocO4akjEs0g6lj0glY2hwzgg2QgCknAckGwEAUk4rh5Sfg9NBQFJOA5INoKAJBwHJBtBQBKOA5KNICAJxwHJRhCQhOPaIRX00FQQkITjpiANw6Bj2QNS2Rg6jFuCNFxLxbIHpLIxdBg3BGm4l4ZlD0hlY+gwDkg2goAkHFcOyf0LQKoUBKSMuBpIizpea/I3d0co1Jaq/o6Eq3aVgtlzWtB99XE1O9Kiac/TSCqWPSCVjaHDuG5IRT00FQQk4Tgg2QgCknAckGwEAUk4Dkg2goAkHAckG0FAEo4Dko0gIAnHVUMq66GpICAJxwHJRhCQhOOAZCMISMJxQLIRBCThOCDZCAKScFwzpMIemgoCknAckGwEAUk4Dkg2goAkHAckG0FAEo4Dko0gIAnHFUMq7aGpICAJxwHJRhCQhOOAZCMISMJxQLIRBCThOCDZCAKScFwvpOIemgoCknAckGwEAUk4Dkg2goAkHAckG0FAEo4Dko0gIAnHAclGEJCE44BkIwhIwnFAshEEJOE4INkIApJwHJBsBAFJOA5INoKAJBwHJBtBQBKOA5KNICAJxwHJRhCQhOOAZCMISMJxQLIRBCThOCDZCAKScByQbAQBSTgOSDaCgCQcByQbQUASjgOSjSAgCccByUYQkITjgGQjCEjCcUCyEQQk4Tgg2QgCknAckGwEAUk4Dkg2goAkHAckG0FAEo4Dko0gIAnHAclGEJCE44BkIwhIwnFAshEEJOE4INkIApJwHJBsBAFJOA5INoKAJBxXA4ld322yxRZNrl7fKW5drPOA1H2Tq9d3ilsHJBstApJw64Bko0VAEm4dkGy0CEjCrduDhEJtqQAJhapQgIRCVShAQqEqFCChUBWqOqTD/f8v5f63oL1ZSz22eGulfpPrltv3w7nBGBofoYadn7dKtV4b0uOeHv/3vpHd3qylHlu8NXAgmtZUrz4fZrer3UHbI3Rwm6zc/KxVsvXKkA7OvXS67JtAOpzbLpP21RpS4yN0mDSpH5J7L/WOV/X9o3aLh3PbZbJWHd7drr8WWx4ht/lz7ebnrQJSsxYtQXo+Hjifa45hJUhNOj9vVS2k2jPAOCyJDZ7bLpN1qvphcds+Nz1CbZuftwpIkybrtfhqQTek8+QkpuoYGh+haWttJsAApAY0K0M6PDZ/QPK12/YIvZo/N2l+3qpSSIdJs/X2j/o0VUNqdFhm99DwCOHUjtEeIDUvt+/uWOrewwqQ6nd+3uqKkOo9gf3atPHKhsbV5rC4d9C09ZbNcw4NXmuHQlUoQEKhKhQgoVAVCpBQqAoFSChUhQIkFKpCARIKVaEACYWqUICEQlUoy5CG4f4/VL9lZo4sjMFXZibJcJmZIwtj8JWJCTJeZubIyjhm9c/n4Yf3b7ufDsP3v5xvN34YPv8j3TnUrWzNkU1I/x6GYfjhOUlfh2v9cr3x5fKHw7/S3UOdzc2RTUhfh8/nfz8/J2kY/jn/ORyuf/j87/nz8FW6e6izuTmyCen7y7Sc/3lO0mH48sftr4fh7+tffy/cO9S1jM2RTUj3h7DPSfrjchLx/T+Tv0aJl7E5UtdhVk0n6Xz++/vh8KfeSTJZxuZIXYdZNT1tuNYvzxPxy19/lu0c6lbG5sgmpJ/uj1hf599/nv9+PJC9Pr79Sbp7qLO5ObIJibq0+tNtkq6XVqV7h7qWsTmyCen8zw/uk31fD8Ph+ivuctrwefii78k+m2VrjoxCokvfQ9jtldY5UtrtvNI6SVsqrXOktNt5pXWStlRa50hpt/NK6yRtqbTOkdJuo1B9FSChUBUKkFCoCgVIKFSFAiQUqkIBEgpVoQAJhapQgIRCVShAQqEq1P8BNgk7XkhbU9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35623"/>
              </p:ext>
            </p:extLst>
          </p:nvPr>
        </p:nvGraphicFramePr>
        <p:xfrm>
          <a:off x="2114533" y="2413238"/>
          <a:ext cx="47244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573993859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37179402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8183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Modify components of a theme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78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theme_gray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Complete themes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368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theme_grey()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422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theme_bw()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15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theme_linedraw()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87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theme_light()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11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theme_dark()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46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theme_minimal()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83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theme_classic()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2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theme_void()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31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theme_test()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71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theme_get()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Get, set, and modify the active theme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7702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theme_set()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95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theme_update()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76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theme_replace()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0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`%+replace%`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51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margin()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Theme elements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0591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element_blank()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08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element_rect()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56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element_line()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414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element_text</a:t>
                      </a:r>
                      <a:r>
                        <a:rPr lang="en-US" sz="1100" u="none" strike="noStrike" dirty="0">
                          <a:effectLst/>
                        </a:rPr>
                        <a:t>() </a:t>
                      </a:r>
                      <a:r>
                        <a:rPr lang="en-US" sz="1100" u="none" strike="noStrike" dirty="0" err="1">
                          <a:effectLst/>
                        </a:rPr>
                        <a:t>rel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943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44" y="2918867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1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9644" y="596106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Exercises</a:t>
            </a:r>
            <a:endParaRPr lang="en-US" sz="2800" b="1" i="1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10644" y="2348706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Exercises seen in </a:t>
            </a:r>
            <a:r>
              <a:rPr lang="en-US" dirty="0" err="1" smtClean="0"/>
              <a:t>jupyter</a:t>
            </a:r>
            <a:r>
              <a:rPr lang="en-US" dirty="0" smtClean="0"/>
              <a:t> notebook  : ggplot2.ipython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 fact, there are many functions contributing on creating a complex plot via ggplot2, to get more information, turn to: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ggplot2.tidyverse.org/reference/index.html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354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7244" y="215106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Visualization</a:t>
            </a: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44" y="977106"/>
            <a:ext cx="7088861" cy="375801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80513" y="1735240"/>
            <a:ext cx="9906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2044" y="4912342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en-US" altLang="zh-CN" dirty="0"/>
              <a:t>sed to </a:t>
            </a:r>
            <a:r>
              <a:rPr lang="en-US" altLang="zh-CN" dirty="0" smtClean="0"/>
              <a:t>explore </a:t>
            </a:r>
            <a:r>
              <a:rPr lang="en-US" altLang="zh-CN" dirty="0"/>
              <a:t>data in a systematic </a:t>
            </a:r>
            <a:r>
              <a:rPr lang="en-US" altLang="zh-CN" dirty="0" smtClean="0"/>
              <a:t>way.</a:t>
            </a:r>
          </a:p>
        </p:txBody>
      </p:sp>
      <p:sp>
        <p:nvSpPr>
          <p:cNvPr id="9" name="矩形 8"/>
          <p:cNvSpPr/>
          <p:nvPr/>
        </p:nvSpPr>
        <p:spPr>
          <a:xfrm>
            <a:off x="2534444" y="5517857"/>
            <a:ext cx="907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“ggplot2” is a </a:t>
            </a:r>
            <a:r>
              <a:rPr lang="en-US" altLang="zh-CN" b="1" i="1" dirty="0"/>
              <a:t>system for declaratively creating graphics, based on The Grammar of Graphics. 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                                                                                                                          -</a:t>
            </a:r>
            <a:r>
              <a:rPr lang="en-US" altLang="zh-CN" b="1" i="1" dirty="0" err="1" smtClean="0"/>
              <a:t>Tidyverse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5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1044" y="215106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Main function in ggplot2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44" y="977107"/>
            <a:ext cx="6629400" cy="2236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63" y="3567906"/>
            <a:ext cx="7239000" cy="24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Key points in plots</a:t>
            </a:r>
            <a:endParaRPr lang="zh-CN" alt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363244" y="890669"/>
            <a:ext cx="619125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LMRoman10-Regular-Identity-H"/>
              </a:rPr>
              <a:t>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LMRoman10-Regular-Identity-H"/>
              </a:rPr>
              <a:t>Aesthetic mappings.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  <a:latin typeface="LMRoman10-Regular-Identity-H"/>
              </a:rPr>
              <a:t>A geometric object (</a:t>
            </a:r>
            <a:r>
              <a:rPr lang="en-US" dirty="0" err="1" smtClean="0">
                <a:solidFill>
                  <a:srgbClr val="00B0F0"/>
                </a:solidFill>
                <a:latin typeface="LMRoman10-Regular-Identity-H"/>
              </a:rPr>
              <a:t>geom</a:t>
            </a:r>
            <a:r>
              <a:rPr lang="en-US" dirty="0" smtClean="0">
                <a:solidFill>
                  <a:srgbClr val="00B0F0"/>
                </a:solidFill>
                <a:latin typeface="LMRoman10-Regular-Identity-H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Roman10-Regular-Identity-H"/>
              </a:rPr>
              <a:t>A statistical transformation (stat).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Roman10-Regular-Identity-H"/>
              </a:rPr>
              <a:t>A position adjustment.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Roman10-Regular-Identity-H"/>
              </a:rPr>
              <a:t>A</a:t>
            </a:r>
            <a:r>
              <a:rPr lang="en-US" altLang="zh-CN" dirty="0" smtClean="0">
                <a:latin typeface="LMRoman10-Regular-Identity-H"/>
              </a:rPr>
              <a:t>nnotation</a:t>
            </a:r>
            <a:endParaRPr lang="en-US" dirty="0" smtClean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LMRoman10-Regular-Identity-H"/>
              </a:rPr>
              <a:t>Facetting</a:t>
            </a:r>
            <a:endParaRPr lang="en-US" dirty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Roman10-Regular-Identity-H"/>
              </a:rPr>
              <a:t>Scales</a:t>
            </a:r>
            <a:endParaRPr lang="en-US" dirty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MRoman10-Regular-Identity-H"/>
              </a:rPr>
              <a:t>Guides: axes and legends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Roman10-Regular-Identity-H"/>
              </a:rPr>
              <a:t>Coordinate </a:t>
            </a:r>
            <a:r>
              <a:rPr lang="en-US" dirty="0">
                <a:latin typeface="LMRoman10-Regular-Identity-H"/>
              </a:rPr>
              <a:t>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MRoman10-Regular-Identity-H"/>
              </a:rPr>
              <a:t>Themes</a:t>
            </a:r>
            <a:endParaRPr lang="en-US" dirty="0" smtClean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LMRoman10-Regular-Identity-H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8208895" y="1271670"/>
            <a:ext cx="457200" cy="6858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59044" y="14299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2044" y="5137986"/>
            <a:ext cx="982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Roman10-Regular-Identity-H"/>
              </a:rPr>
              <a:t>Layers are responsible for creating the objects that we perceive on the plot.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layer combines data, aesthetic mapping, a </a:t>
            </a:r>
            <a:r>
              <a:rPr lang="en-US" dirty="0" err="1"/>
              <a:t>geom</a:t>
            </a:r>
            <a:r>
              <a:rPr lang="en-US" dirty="0"/>
              <a:t> (geometric object), a stat (statistical transformation), and a position adjustment. 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3410744" y="1347868"/>
            <a:ext cx="457200" cy="1447800"/>
          </a:xfrm>
          <a:prstGeom prst="rightBrace">
            <a:avLst>
              <a:gd name="adj1" fmla="val 15000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8244" y="18812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8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6906" y="748506"/>
            <a:ext cx="10459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should be the section of data frame that you want to visualize, and </a:t>
            </a:r>
          </a:p>
          <a:p>
            <a:r>
              <a:rPr lang="en-US" dirty="0" smtClean="0"/>
              <a:t>the data </a:t>
            </a:r>
            <a:r>
              <a:rPr lang="en-US" dirty="0"/>
              <a:t>must </a:t>
            </a:r>
            <a:r>
              <a:rPr lang="en-US" dirty="0" smtClean="0"/>
              <a:t>be </a:t>
            </a:r>
            <a:r>
              <a:rPr lang="it-IT" dirty="0" smtClean="0"/>
              <a:t>in </a:t>
            </a:r>
            <a:r>
              <a:rPr lang="it-IT" dirty="0"/>
              <a:t>a tidy data frame.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77244" y="1662906"/>
            <a:ext cx="9512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 want to visualize the </a:t>
            </a:r>
            <a:r>
              <a:rPr lang="en-US" dirty="0" err="1" smtClean="0"/>
              <a:t>displ~cyl</a:t>
            </a:r>
            <a:r>
              <a:rPr lang="en-US" dirty="0" smtClean="0"/>
              <a:t>, only to choose the two columns of data like:</a:t>
            </a:r>
          </a:p>
          <a:p>
            <a:r>
              <a:rPr lang="en-US" dirty="0" smtClean="0"/>
              <a:t>“ </a:t>
            </a:r>
            <a:r>
              <a:rPr lang="en-US" dirty="0" err="1" smtClean="0">
                <a:solidFill>
                  <a:srgbClr val="00B0F0"/>
                </a:solidFill>
              </a:rPr>
              <a:t>mpg$displ</a:t>
            </a:r>
            <a:r>
              <a:rPr lang="en-US" dirty="0" smtClean="0">
                <a:solidFill>
                  <a:srgbClr val="00B0F0"/>
                </a:solidFill>
              </a:rPr>
              <a:t> ~ </a:t>
            </a:r>
            <a:r>
              <a:rPr lang="en-US" dirty="0" err="1" smtClean="0">
                <a:solidFill>
                  <a:srgbClr val="00B0F0"/>
                </a:solidFill>
              </a:rPr>
              <a:t>mpg$cyl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 begin with :  “</a:t>
            </a:r>
            <a:r>
              <a:rPr lang="en-US" dirty="0" err="1" smtClean="0">
                <a:solidFill>
                  <a:srgbClr val="00B0F0"/>
                </a:solidFill>
              </a:rPr>
              <a:t>ggplot</a:t>
            </a:r>
            <a:r>
              <a:rPr lang="en-US" dirty="0" smtClean="0">
                <a:solidFill>
                  <a:srgbClr val="00B0F0"/>
                </a:solidFill>
              </a:rPr>
              <a:t>(mpg,…)</a:t>
            </a:r>
            <a:r>
              <a:rPr lang="en-US" dirty="0" smtClean="0"/>
              <a:t>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44" y="2859861"/>
            <a:ext cx="56959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5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14839" y="40835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Aesthetic mappings 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229644" y="753401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Aesthetic mappings describe how variables in the data are mapped to visual properties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aesthetics</a:t>
            </a:r>
            <a:r>
              <a:rPr lang="en-US" altLang="zh-CN" dirty="0" smtClean="0"/>
              <a:t>) of </a:t>
            </a:r>
            <a:r>
              <a:rPr lang="en-US" altLang="zh-CN" dirty="0" err="1" smtClean="0"/>
              <a:t>geoms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48844" y="1691328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Could be </a:t>
            </a:r>
            <a:r>
              <a:rPr lang="en-US" altLang="zh-CN" dirty="0"/>
              <a:t>set in </a:t>
            </a:r>
            <a:r>
              <a:rPr lang="en-US" altLang="zh-CN" dirty="0" smtClean="0"/>
              <a:t>`ggplot2()` </a:t>
            </a:r>
            <a:r>
              <a:rPr lang="en-US" altLang="zh-CN" dirty="0"/>
              <a:t>and in individual layers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ggplot</a:t>
            </a:r>
            <a:r>
              <a:rPr lang="en-US" altLang="zh-CN" dirty="0" smtClean="0">
                <a:solidFill>
                  <a:srgbClr val="0070C0"/>
                </a:solidFill>
              </a:rPr>
              <a:t>(.., </a:t>
            </a:r>
            <a:r>
              <a:rPr lang="en-US" altLang="zh-CN" dirty="0" err="1" smtClean="0">
                <a:solidFill>
                  <a:srgbClr val="0070C0"/>
                </a:solidFill>
              </a:rPr>
              <a:t>aes</a:t>
            </a:r>
            <a:r>
              <a:rPr lang="en-US" altLang="zh-CN" dirty="0" smtClean="0">
                <a:solidFill>
                  <a:srgbClr val="0070C0"/>
                </a:solidFill>
              </a:rPr>
              <a:t>()) or </a:t>
            </a:r>
            <a:r>
              <a:rPr lang="en-US" altLang="zh-CN" dirty="0" err="1" smtClean="0">
                <a:solidFill>
                  <a:srgbClr val="0070C0"/>
                </a:solidFill>
              </a:rPr>
              <a:t>ggplot</a:t>
            </a:r>
            <a:r>
              <a:rPr lang="en-US" altLang="zh-CN" dirty="0" smtClean="0">
                <a:solidFill>
                  <a:srgbClr val="0070C0"/>
                </a:solidFill>
              </a:rPr>
              <a:t>(…) </a:t>
            </a:r>
            <a:r>
              <a:rPr lang="en-US" altLang="zh-CN" dirty="0" smtClean="0"/>
              <a:t>+ </a:t>
            </a:r>
            <a:r>
              <a:rPr lang="en-US" altLang="zh-CN" dirty="0" err="1" smtClean="0">
                <a:solidFill>
                  <a:srgbClr val="0070C0"/>
                </a:solidFill>
              </a:rPr>
              <a:t>geom_point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aes</a:t>
            </a:r>
            <a:r>
              <a:rPr lang="en-US" altLang="zh-CN" dirty="0" smtClean="0">
                <a:solidFill>
                  <a:srgbClr val="0070C0"/>
                </a:solidFill>
              </a:rPr>
              <a:t>())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00755"/>
              </p:ext>
            </p:extLst>
          </p:nvPr>
        </p:nvGraphicFramePr>
        <p:xfrm>
          <a:off x="3296444" y="3563013"/>
          <a:ext cx="6553200" cy="160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838">
                  <a:extLst>
                    <a:ext uri="{9D8B030D-6E8A-4147-A177-3AD203B41FA5}">
                      <a16:colId xmlns:a16="http://schemas.microsoft.com/office/drawing/2014/main" val="1219301511"/>
                    </a:ext>
                  </a:extLst>
                </a:gridCol>
                <a:gridCol w="5080362">
                  <a:extLst>
                    <a:ext uri="{9D8B030D-6E8A-4147-A177-3AD203B41FA5}">
                      <a16:colId xmlns:a16="http://schemas.microsoft.com/office/drawing/2014/main" val="4289619246"/>
                    </a:ext>
                  </a:extLst>
                </a:gridCol>
              </a:tblGrid>
              <a:tr h="236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707145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Construct aesthetic mappings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145899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aes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Define aesthetic mappings programmatically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7444586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aes_colour_fill_alpha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Colour related aesthetics: colour, fill and alpha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440070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aes_group_order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Aesthetics: </a:t>
                      </a:r>
                      <a:r>
                        <a:rPr lang="en-US" sz="1100" u="none" strike="noStrike" dirty="0" err="1">
                          <a:effectLst/>
                        </a:rPr>
                        <a:t>groupin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60985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aes_linetype_size_shape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Differentiation related aesthetics: linetype, size, shape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5468652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aes_position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Position related aesthetics: x, y, </a:t>
                      </a:r>
                      <a:r>
                        <a:rPr lang="en-US" sz="1100" u="none" strike="noStrike" dirty="0" err="1">
                          <a:effectLst/>
                        </a:rPr>
                        <a:t>xmin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xmax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ymin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ymax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xend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yend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0486412"/>
                  </a:ext>
                </a:extLst>
              </a:tr>
            </a:tbl>
          </a:graphicData>
        </a:graphic>
      </p:graphicFrame>
      <p:sp>
        <p:nvSpPr>
          <p:cNvPr id="9" name="矩形 4"/>
          <p:cNvSpPr/>
          <p:nvPr/>
        </p:nvSpPr>
        <p:spPr>
          <a:xfrm>
            <a:off x="2305844" y="3110706"/>
            <a:ext cx="3667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Main functions in aesthetic mapping: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5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1044" y="12699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Layer : geometrics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97044" y="6523868"/>
            <a:ext cx="7562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cran.r-project.org/web/packages/ggplot2/ggplot2.pdf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en-US" sz="1200" i="1" dirty="0" smtClean="0">
                <a:hlinkClick r:id="rId4"/>
              </a:rPr>
              <a:t>2</a:t>
            </a:r>
            <a:r>
              <a:rPr lang="en-US" sz="1200" i="1" dirty="0">
                <a:hlinkClick r:id="rId4"/>
              </a:rPr>
              <a:t>. https</a:t>
            </a:r>
            <a:r>
              <a:rPr lang="en-US" sz="1200" i="1" dirty="0" smtClean="0">
                <a:hlinkClick r:id="rId4"/>
              </a:rPr>
              <a:t>://ggplot2.tidyverse.org</a:t>
            </a:r>
            <a:r>
              <a:rPr lang="en-US" sz="1200" i="1" dirty="0">
                <a:hlinkClick r:id="rId4"/>
              </a:rPr>
              <a:t>/</a:t>
            </a:r>
            <a:endParaRPr lang="en-US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2153444" y="669758"/>
            <a:ext cx="104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Geometric objects, </a:t>
            </a:r>
            <a:r>
              <a:rPr lang="en-US" dirty="0" err="1"/>
              <a:t>geoms</a:t>
            </a:r>
            <a:r>
              <a:rPr lang="en-US" dirty="0"/>
              <a:t> for short, describes how to render each </a:t>
            </a:r>
            <a:r>
              <a:rPr lang="en-US" dirty="0" smtClean="0"/>
              <a:t>observation.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09670"/>
              </p:ext>
            </p:extLst>
          </p:nvPr>
        </p:nvGraphicFramePr>
        <p:xfrm>
          <a:off x="2305844" y="1051536"/>
          <a:ext cx="8534400" cy="5289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154">
                  <a:extLst>
                    <a:ext uri="{9D8B030D-6E8A-4147-A177-3AD203B41FA5}">
                      <a16:colId xmlns:a16="http://schemas.microsoft.com/office/drawing/2014/main" val="3767350183"/>
                    </a:ext>
                  </a:extLst>
                </a:gridCol>
                <a:gridCol w="6218246">
                  <a:extLst>
                    <a:ext uri="{9D8B030D-6E8A-4147-A177-3AD203B41FA5}">
                      <a16:colId xmlns:a16="http://schemas.microsoft.com/office/drawing/2014/main" val="3213360886"/>
                    </a:ext>
                  </a:extLst>
                </a:gridCol>
              </a:tblGrid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843050597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geom_point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Points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841222773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geom_density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Smoothed density estimates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534452345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geom_abline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()	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Reference lines: horizontal, vertical, and diagonal</a:t>
                      </a: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123004171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geom_smooth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()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Smoothed conditional means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529484473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geom_bar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Bar charts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1903942569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geom_boxplot()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box and whiskers plot (in the style of Tukey)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381414052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geom_freqpoly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()/</a:t>
                      </a:r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geom_histgram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Histograms and frequency polygons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120403097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geom_violin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Violin plot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353494712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geom_bin2d()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Heatmap of 2d bin counts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1735870281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geom_blank()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Draw nothing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818321774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geom_contour()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2d contours of a 3d surface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1890280337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geom_count()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overlapping points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674483193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geom_crossbar()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Vertical intervals: lines, crossbars &amp; errorbars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1622839624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geom_density_2d()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Contours of a 2d density estimate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703323070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geom_jitter()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Jittered point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818228860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geom_label()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626290406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geom_quantile()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Quantile 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4043489127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geom_map()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Polygons from a reference map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051131160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geom_polygon()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Polygons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873541099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geom_qq_line()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quantile-quantile plot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077118252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geom_raster()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Rectangles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610149105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geom_segment()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Line segments and curves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307040745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geom_errorbarh()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Horizontal error bars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424274311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geom_hex()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Hexagonal heatmap of 2d bin counts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2208933815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geom_path()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Connect observations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875364195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geom_ribbon()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Ribbons and area plots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3866827713"/>
                  </a:ext>
                </a:extLst>
              </a:tr>
              <a:tr h="153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geom_rug</a:t>
                      </a:r>
                      <a:r>
                        <a:rPr lang="en-US" sz="1200" u="none" strike="noStrike" dirty="0"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Rug plots in the margins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9" marR="6029" marT="6029" marB="0" anchor="b"/>
                </a:tc>
                <a:extLst>
                  <a:ext uri="{0D108BD9-81ED-4DB2-BD59-A6C34878D82A}">
                    <a16:rowId xmlns:a16="http://schemas.microsoft.com/office/drawing/2014/main" val="4136982327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8020844" y="1281906"/>
            <a:ext cx="228600" cy="13716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54244" y="173910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2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844" y="14653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</a:t>
            </a:r>
            <a:r>
              <a:rPr lang="en-US" altLang="zh-CN" sz="2800" b="1" i="1" dirty="0" smtClean="0"/>
              <a:t>xamples of </a:t>
            </a:r>
            <a:r>
              <a:rPr lang="en-US" sz="2800" b="1" i="1" dirty="0" smtClean="0"/>
              <a:t>geometrics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097044" y="6523868"/>
            <a:ext cx="7562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cran.r-project.org/web/packages/ggplot2/ggplot2.pdf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en-US" sz="1200" i="1" dirty="0" smtClean="0">
                <a:hlinkClick r:id="rId4"/>
              </a:rPr>
              <a:t>2</a:t>
            </a:r>
            <a:r>
              <a:rPr lang="en-US" sz="1200" i="1" dirty="0">
                <a:hlinkClick r:id="rId4"/>
              </a:rPr>
              <a:t>. https</a:t>
            </a:r>
            <a:r>
              <a:rPr lang="en-US" sz="1200" i="1" dirty="0" smtClean="0">
                <a:hlinkClick r:id="rId4"/>
              </a:rPr>
              <a:t>://ggplot2.tidyverse.org</a:t>
            </a:r>
            <a:r>
              <a:rPr lang="en-US" sz="1200" i="1" dirty="0">
                <a:hlinkClick r:id="rId4"/>
              </a:rPr>
              <a:t>/</a:t>
            </a: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50649" t="64935"/>
          <a:stretch/>
        </p:blipFill>
        <p:spPr>
          <a:xfrm>
            <a:off x="439738" y="3505200"/>
            <a:ext cx="3198342" cy="2272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244" y="367506"/>
            <a:ext cx="5669923" cy="5669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65942"/>
          <a:stretch/>
        </p:blipFill>
        <p:spPr>
          <a:xfrm>
            <a:off x="477044" y="1662906"/>
            <a:ext cx="6480850" cy="22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644" y="13890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Layer : stat</a:t>
            </a:r>
            <a:endParaRPr lang="zh-CN" alt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1938804" y="742347"/>
            <a:ext cx="9725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“stat”, a </a:t>
            </a:r>
            <a:r>
              <a:rPr lang="en-US" dirty="0"/>
              <a:t>statistical transformation, </a:t>
            </a:r>
            <a:r>
              <a:rPr lang="en-US" dirty="0" smtClean="0"/>
              <a:t>transforms </a:t>
            </a:r>
            <a:r>
              <a:rPr lang="en-US" dirty="0"/>
              <a:t>the </a:t>
            </a:r>
            <a:r>
              <a:rPr lang="en-US" dirty="0" smtClean="0"/>
              <a:t>data, typically </a:t>
            </a:r>
            <a:r>
              <a:rPr lang="en-US" dirty="0"/>
              <a:t>by </a:t>
            </a:r>
            <a:r>
              <a:rPr lang="en-US" dirty="0" smtClean="0"/>
              <a:t>summarizing it </a:t>
            </a:r>
            <a:r>
              <a:rPr lang="en-US" dirty="0"/>
              <a:t>in some manner.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44" y="4088741"/>
            <a:ext cx="4464369" cy="2761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1044" y="1843277"/>
            <a:ext cx="6191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More functions: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82116"/>
              </p:ext>
            </p:extLst>
          </p:nvPr>
        </p:nvGraphicFramePr>
        <p:xfrm>
          <a:off x="2093913" y="2236275"/>
          <a:ext cx="61087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3328904706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6048731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75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stat_ecdf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 empirical cumulative distribution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620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stat_ellipse()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 normal confidence ellipses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7916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stat_function()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 function for each x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54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stat_identity()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Leave data as 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5926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stat_summary_2d() stat_summary_hex()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Bin and summarise in 2d (rectangle &amp; hexagons)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248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stat_summary_bin() stat_summary()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Summarise y values at unique/binned 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591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stat_unique()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Remove duplicates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006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stat_sf_coordinates()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Extract coordinates from 'sf' objects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122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Calculated aesthetics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38587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6607" y="5007841"/>
            <a:ext cx="4180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stat_ecdf</a:t>
            </a:r>
            <a:r>
              <a:rPr lang="en-US" dirty="0"/>
              <a:t>()” to compute empirical cumulative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536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/>
    </p:bldLst>
  </p:timing>
</p:sld>
</file>

<file path=ppt/theme/theme1.xml><?xml version="1.0" encoding="utf-8"?>
<a:theme xmlns:a="http://schemas.openxmlformats.org/drawingml/2006/main" name="dna f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16738</TotalTime>
  <Words>1257</Words>
  <Application>Microsoft Office PowerPoint</Application>
  <PresentationFormat>Custom</PresentationFormat>
  <Paragraphs>337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DejaVu Sans</vt:lpstr>
      <vt:lpstr>Droid Sans Fallback</vt:lpstr>
      <vt:lpstr>Liberation Sans</vt:lpstr>
      <vt:lpstr>LMRoman10-Regular-Identity-H</vt:lpstr>
      <vt:lpstr>Lohit Hindi</vt:lpstr>
      <vt:lpstr>Microsoft YaHei</vt:lpstr>
      <vt:lpstr>Raleway</vt:lpstr>
      <vt:lpstr>宋体</vt:lpstr>
      <vt:lpstr>TlwgTypewriter</vt:lpstr>
      <vt:lpstr>Arial</vt:lpstr>
      <vt:lpstr>Calibri</vt:lpstr>
      <vt:lpstr>Courier New</vt:lpstr>
      <vt:lpstr>Segoe UI Emoji</vt:lpstr>
      <vt:lpstr>Segoe UI Historic</vt:lpstr>
      <vt:lpstr>Segoe UI Semilight</vt:lpstr>
      <vt:lpstr>Times New Roman</vt:lpstr>
      <vt:lpstr>dna 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Master1</cp:lastModifiedBy>
  <cp:revision>175</cp:revision>
  <dcterms:created xsi:type="dcterms:W3CDTF">2012-05-20T03:16:32Z</dcterms:created>
  <dcterms:modified xsi:type="dcterms:W3CDTF">2019-07-02T06:10:11Z</dcterms:modified>
</cp:coreProperties>
</file>