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80" r:id="rId3"/>
    <p:sldId id="259" r:id="rId4"/>
    <p:sldId id="283" r:id="rId5"/>
    <p:sldId id="268" r:id="rId6"/>
    <p:sldId id="284" r:id="rId7"/>
    <p:sldId id="266" r:id="rId8"/>
    <p:sldId id="290" r:id="rId9"/>
    <p:sldId id="292" r:id="rId10"/>
    <p:sldId id="288" r:id="rId11"/>
    <p:sldId id="264" r:id="rId12"/>
    <p:sldId id="29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潘 颖卓" initials="潘" lastIdx="1" clrIdx="0">
    <p:extLst>
      <p:ext uri="{19B8F6BF-5375-455C-9EA6-DF929625EA0E}">
        <p15:presenceInfo xmlns:p15="http://schemas.microsoft.com/office/powerpoint/2012/main" userId="7e1c976ad4d4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542"/>
    <a:srgbClr val="FFC000"/>
    <a:srgbClr val="899BB3"/>
    <a:srgbClr val="333F5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110" d="100"/>
          <a:sy n="110" d="100"/>
        </p:scale>
        <p:origin x="882" y="-114"/>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t>2022/7/1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t>‹#›</a:t>
            </a:fld>
            <a:endParaRPr lang="zh-CN" altLang="en-US"/>
          </a:p>
        </p:txBody>
      </p:sp>
    </p:spTree>
    <p:extLst>
      <p:ext uri="{BB962C8B-B14F-4D97-AF65-F5344CB8AC3E}">
        <p14:creationId xmlns:p14="http://schemas.microsoft.com/office/powerpoint/2010/main" val="57326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B68E5-EFBF-482F-9AC2-4332C0FB9631}" type="slidenum">
              <a:rPr lang="zh-CN" altLang="en-US" smtClean="0"/>
              <a:t>2</a:t>
            </a:fld>
            <a:endParaRPr lang="zh-CN" altLang="en-US"/>
          </a:p>
        </p:txBody>
      </p:sp>
    </p:spTree>
    <p:extLst>
      <p:ext uri="{BB962C8B-B14F-4D97-AF65-F5344CB8AC3E}">
        <p14:creationId xmlns:p14="http://schemas.microsoft.com/office/powerpoint/2010/main" val="3987670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23269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155434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32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7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0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68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70562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75513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t>2022/7/1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04983" y="3814079"/>
            <a:ext cx="6524169" cy="707886"/>
          </a:xfrm>
          <a:prstGeom prst="rect">
            <a:avLst/>
          </a:prstGeom>
          <a:noFill/>
        </p:spPr>
        <p:txBody>
          <a:bodyPr wrap="square" rtlCol="0">
            <a:spAutoFit/>
          </a:bodyPr>
          <a:lstStyle/>
          <a:p>
            <a:r>
              <a:rPr lang="en-US" altLang="zh-CN" sz="2000" b="1" dirty="0">
                <a:solidFill>
                  <a:schemeClr val="bg1">
                    <a:lumMod val="75000"/>
                  </a:schemeClr>
                </a:solidFill>
                <a:latin typeface="+mj-ea"/>
                <a:ea typeface="+mj-ea"/>
              </a:rPr>
              <a:t>Visual storytelling of Song Ci and the poets in the social–cultural context of Song dynasty</a:t>
            </a:r>
            <a:endParaRPr lang="zh-CN" altLang="en-US" sz="2000" b="1" dirty="0">
              <a:solidFill>
                <a:schemeClr val="bg1">
                  <a:lumMod val="75000"/>
                </a:schemeClr>
              </a:solidFill>
              <a:latin typeface="+mj-ea"/>
              <a:ea typeface="+mj-ea"/>
            </a:endParaRPr>
          </a:p>
        </p:txBody>
      </p:sp>
      <p:cxnSp>
        <p:nvCxnSpPr>
          <p:cNvPr id="4" name="直接连接符 3"/>
          <p:cNvCxnSpPr/>
          <p:nvPr/>
        </p:nvCxnSpPr>
        <p:spPr>
          <a:xfrm>
            <a:off x="4556427" y="2279786"/>
            <a:ext cx="0" cy="17972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75739" y="2335544"/>
            <a:ext cx="5442506" cy="1323439"/>
          </a:xfrm>
          <a:prstGeom prst="rect">
            <a:avLst/>
          </a:prstGeom>
        </p:spPr>
        <p:txBody>
          <a:bodyPr wrap="square">
            <a:spAutoFit/>
          </a:bodyPr>
          <a:lstStyle/>
          <a:p>
            <a:r>
              <a:rPr kumimoji="1" lang="zh-CN" altLang="en-US" sz="4000" b="1" dirty="0">
                <a:solidFill>
                  <a:schemeClr val="accent4">
                    <a:lumMod val="60000"/>
                    <a:lumOff val="40000"/>
                  </a:schemeClr>
                </a:solidFill>
                <a:ea typeface="微软雅黑" panose="020B0503020204020204" pitchFamily="34" charset="-122"/>
              </a:rPr>
              <a:t>宋词的视觉叙事</a:t>
            </a:r>
            <a:r>
              <a:rPr kumimoji="1" lang="zh-CN" altLang="en-US" sz="4000" b="1" dirty="0">
                <a:solidFill>
                  <a:schemeClr val="bg1"/>
                </a:solidFill>
                <a:ea typeface="微软雅黑" panose="020B0503020204020204" pitchFamily="34" charset="-122"/>
              </a:rPr>
              <a:t>与宋代社会文化语境中的诗人</a:t>
            </a:r>
          </a:p>
        </p:txBody>
      </p:sp>
      <p:sp>
        <p:nvSpPr>
          <p:cNvPr id="11" name="矩形 10">
            <a:extLst>
              <a:ext uri="{FF2B5EF4-FFF2-40B4-BE49-F238E27FC236}">
                <a16:creationId xmlns:a16="http://schemas.microsoft.com/office/drawing/2014/main" id="{4F39A6E9-BC27-0332-ACC9-960DA42C202A}"/>
              </a:ext>
            </a:extLst>
          </p:cNvPr>
          <p:cNvSpPr/>
          <p:nvPr/>
        </p:nvSpPr>
        <p:spPr>
          <a:xfrm>
            <a:off x="2343000" y="2335544"/>
            <a:ext cx="2057401" cy="1754326"/>
          </a:xfrm>
          <a:prstGeom prst="rect">
            <a:avLst/>
          </a:prstGeom>
        </p:spPr>
        <p:txBody>
          <a:bodyPr wrap="square">
            <a:spAutoFit/>
          </a:bodyPr>
          <a:lstStyle/>
          <a:p>
            <a:r>
              <a:rPr kumimoji="1" lang="en-US" altLang="zh-CN" sz="3600" b="1" dirty="0">
                <a:solidFill>
                  <a:schemeClr val="accent1">
                    <a:lumMod val="20000"/>
                    <a:lumOff val="80000"/>
                  </a:schemeClr>
                </a:solidFill>
                <a:latin typeface="+mj-ea"/>
                <a:ea typeface="+mj-ea"/>
              </a:rPr>
              <a:t>TITLE OF PAPER</a:t>
            </a:r>
            <a:endParaRPr kumimoji="1" lang="zh-CN" altLang="en-US" sz="3600" b="1" dirty="0">
              <a:solidFill>
                <a:schemeClr val="accent1">
                  <a:lumMod val="20000"/>
                  <a:lumOff val="80000"/>
                </a:schemeClr>
              </a:solidFill>
              <a:latin typeface="+mj-ea"/>
              <a:ea typeface="+mj-ea"/>
            </a:endParaRPr>
          </a:p>
        </p:txBody>
      </p:sp>
      <p:sp>
        <p:nvSpPr>
          <p:cNvPr id="3" name="文本框 2">
            <a:extLst>
              <a:ext uri="{FF2B5EF4-FFF2-40B4-BE49-F238E27FC236}">
                <a16:creationId xmlns:a16="http://schemas.microsoft.com/office/drawing/2014/main" id="{26F570C4-D338-2FB4-161C-B6D18FAD37DD}"/>
              </a:ext>
            </a:extLst>
          </p:cNvPr>
          <p:cNvSpPr txBox="1"/>
          <p:nvPr/>
        </p:nvSpPr>
        <p:spPr>
          <a:xfrm>
            <a:off x="8674380" y="5424756"/>
            <a:ext cx="3287730" cy="461665"/>
          </a:xfrm>
          <a:prstGeom prst="rect">
            <a:avLst/>
          </a:prstGeom>
          <a:noFill/>
        </p:spPr>
        <p:txBody>
          <a:bodyPr wrap="square" rtlCol="0">
            <a:spAutoFit/>
          </a:bodyPr>
          <a:lstStyle/>
          <a:p>
            <a:r>
              <a:rPr lang="zh-CN" altLang="en-US" sz="2400" b="1" dirty="0">
                <a:solidFill>
                  <a:schemeClr val="accent1">
                    <a:lumMod val="20000"/>
                    <a:lumOff val="80000"/>
                  </a:schemeClr>
                </a:solidFill>
              </a:rPr>
              <a:t>潘颖卓 </a:t>
            </a:r>
            <a:r>
              <a:rPr lang="en-US" altLang="zh-CN" sz="2400" b="1" dirty="0">
                <a:solidFill>
                  <a:schemeClr val="accent1">
                    <a:lumMod val="20000"/>
                    <a:lumOff val="80000"/>
                  </a:schemeClr>
                </a:solidFill>
              </a:rPr>
              <a:t>20</a:t>
            </a:r>
            <a:r>
              <a:rPr lang="zh-CN" altLang="en-US" sz="2400" b="1" dirty="0">
                <a:solidFill>
                  <a:schemeClr val="accent1">
                    <a:lumMod val="20000"/>
                    <a:lumOff val="80000"/>
                  </a:schemeClr>
                </a:solidFill>
              </a:rPr>
              <a:t>届 </a:t>
            </a:r>
            <a:r>
              <a:rPr lang="en-US" altLang="zh-CN" sz="2400" b="1" dirty="0" err="1">
                <a:solidFill>
                  <a:schemeClr val="accent1">
                    <a:lumMod val="20000"/>
                    <a:lumOff val="80000"/>
                  </a:schemeClr>
                </a:solidFill>
              </a:rPr>
              <a:t>dmt</a:t>
            </a:r>
            <a:endParaRPr lang="zh-CN" altLang="en-US" sz="2400" b="1" dirty="0">
              <a:solidFill>
                <a:schemeClr val="accent1">
                  <a:lumMod val="20000"/>
                  <a:lumOff val="80000"/>
                </a:schemeClr>
              </a:solidFill>
            </a:endParaRPr>
          </a:p>
        </p:txBody>
      </p:sp>
    </p:spTree>
    <p:extLst>
      <p:ext uri="{BB962C8B-B14F-4D97-AF65-F5344CB8AC3E}">
        <p14:creationId xmlns:p14="http://schemas.microsoft.com/office/powerpoint/2010/main" val="2765352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a:extLst>
              <a:ext uri="{FF2B5EF4-FFF2-40B4-BE49-F238E27FC236}">
                <a16:creationId xmlns:a16="http://schemas.microsoft.com/office/drawing/2014/main" id="{636716C0-E491-D37F-CF8B-747356586C75}"/>
              </a:ext>
            </a:extLst>
          </p:cNvPr>
          <p:cNvPicPr>
            <a:picLocks noChangeAspect="1"/>
          </p:cNvPicPr>
          <p:nvPr/>
        </p:nvPicPr>
        <p:blipFill>
          <a:blip r:embed="rId2" cstate="print"/>
          <a:stretch>
            <a:fillRect/>
          </a:stretch>
        </p:blipFill>
        <p:spPr>
          <a:xfrm>
            <a:off x="2730650" y="277801"/>
            <a:ext cx="9277720" cy="4225187"/>
          </a:xfrm>
          <a:prstGeom prst="rect">
            <a:avLst/>
          </a:prstGeom>
        </p:spPr>
      </p:pic>
      <p:grpSp>
        <p:nvGrpSpPr>
          <p:cNvPr id="3" name="docshapegroup14">
            <a:extLst>
              <a:ext uri="{FF2B5EF4-FFF2-40B4-BE49-F238E27FC236}">
                <a16:creationId xmlns:a16="http://schemas.microsoft.com/office/drawing/2014/main" id="{F3CE4074-09E9-903C-2B39-29D3C5D5115E}"/>
              </a:ext>
            </a:extLst>
          </p:cNvPr>
          <p:cNvGrpSpPr>
            <a:grpSpLocks/>
          </p:cNvGrpSpPr>
          <p:nvPr/>
        </p:nvGrpSpPr>
        <p:grpSpPr bwMode="auto">
          <a:xfrm>
            <a:off x="2477607" y="4774175"/>
            <a:ext cx="8920762" cy="1921043"/>
            <a:chOff x="1528" y="328"/>
            <a:chExt cx="8789" cy="1724"/>
          </a:xfrm>
        </p:grpSpPr>
        <p:pic>
          <p:nvPicPr>
            <p:cNvPr id="4" name="docshape15">
              <a:extLst>
                <a:ext uri="{FF2B5EF4-FFF2-40B4-BE49-F238E27FC236}">
                  <a16:creationId xmlns:a16="http://schemas.microsoft.com/office/drawing/2014/main" id="{7E1438CC-AE3D-4CFC-DAD6-D7E6DBA17E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 y="329"/>
              <a:ext cx="8789" cy="1723"/>
            </a:xfrm>
            <a:prstGeom prst="rect">
              <a:avLst/>
            </a:prstGeom>
            <a:noFill/>
            <a:extLst>
              <a:ext uri="{909E8E84-426E-40DD-AFC4-6F175D3DCCD1}">
                <a14:hiddenFill xmlns:a14="http://schemas.microsoft.com/office/drawing/2010/main">
                  <a:solidFill>
                    <a:srgbClr val="FFFFFF"/>
                  </a:solidFill>
                </a14:hiddenFill>
              </a:ext>
            </a:extLst>
          </p:spPr>
        </p:pic>
        <p:pic>
          <p:nvPicPr>
            <p:cNvPr id="5" name="docshape16">
              <a:extLst>
                <a:ext uri="{FF2B5EF4-FFF2-40B4-BE49-F238E27FC236}">
                  <a16:creationId xmlns:a16="http://schemas.microsoft.com/office/drawing/2014/main" id="{101F445E-F09C-8716-961D-F93E46FE3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 y="341"/>
              <a:ext cx="3657" cy="145"/>
            </a:xfrm>
            <a:prstGeom prst="rect">
              <a:avLst/>
            </a:prstGeom>
            <a:noFill/>
            <a:extLst>
              <a:ext uri="{909E8E84-426E-40DD-AFC4-6F175D3DCCD1}">
                <a14:hiddenFill xmlns:a14="http://schemas.microsoft.com/office/drawing/2010/main">
                  <a:solidFill>
                    <a:srgbClr val="FFFFFF"/>
                  </a:solidFill>
                </a14:hiddenFill>
              </a:ext>
            </a:extLst>
          </p:spPr>
        </p:pic>
        <p:sp>
          <p:nvSpPr>
            <p:cNvPr id="6" name="docshape17">
              <a:extLst>
                <a:ext uri="{FF2B5EF4-FFF2-40B4-BE49-F238E27FC236}">
                  <a16:creationId xmlns:a16="http://schemas.microsoft.com/office/drawing/2014/main" id="{9477279C-B072-D8E1-DB9C-545C5EF3D18C}"/>
                </a:ext>
              </a:extLst>
            </p:cNvPr>
            <p:cNvSpPr>
              <a:spLocks/>
            </p:cNvSpPr>
            <p:nvPr/>
          </p:nvSpPr>
          <p:spPr bwMode="auto">
            <a:xfrm>
              <a:off x="8875" y="1279"/>
              <a:ext cx="206" cy="99"/>
            </a:xfrm>
            <a:custGeom>
              <a:avLst/>
              <a:gdLst>
                <a:gd name="T0" fmla="+- 0 8876 8876"/>
                <a:gd name="T1" fmla="*/ T0 w 206"/>
                <a:gd name="T2" fmla="+- 0 1286 1280"/>
                <a:gd name="T3" fmla="*/ 1286 h 99"/>
                <a:gd name="T4" fmla="+- 0 8887 8876"/>
                <a:gd name="T5" fmla="*/ T4 w 206"/>
                <a:gd name="T6" fmla="+- 0 1289 1280"/>
                <a:gd name="T7" fmla="*/ 1289 h 99"/>
                <a:gd name="T8" fmla="+- 0 8889 8876"/>
                <a:gd name="T9" fmla="*/ T8 w 206"/>
                <a:gd name="T10" fmla="+- 0 1296 1280"/>
                <a:gd name="T11" fmla="*/ 1296 h 99"/>
                <a:gd name="T12" fmla="+- 0 8886 8876"/>
                <a:gd name="T13" fmla="*/ T12 w 206"/>
                <a:gd name="T14" fmla="+- 0 1372 1280"/>
                <a:gd name="T15" fmla="*/ 1372 h 99"/>
                <a:gd name="T16" fmla="+- 0 8876 8876"/>
                <a:gd name="T17" fmla="*/ T16 w 206"/>
                <a:gd name="T18" fmla="+- 0 1376 1280"/>
                <a:gd name="T19" fmla="*/ 1376 h 99"/>
                <a:gd name="T20" fmla="+- 0 8910 8876"/>
                <a:gd name="T21" fmla="*/ T20 w 206"/>
                <a:gd name="T22" fmla="+- 0 1373 1280"/>
                <a:gd name="T23" fmla="*/ 1373 h 99"/>
                <a:gd name="T24" fmla="+- 0 8903 8876"/>
                <a:gd name="T25" fmla="*/ T24 w 206"/>
                <a:gd name="T26" fmla="+- 0 1370 1280"/>
                <a:gd name="T27" fmla="*/ 1370 h 99"/>
                <a:gd name="T28" fmla="+- 0 8902 8876"/>
                <a:gd name="T29" fmla="*/ T28 w 206"/>
                <a:gd name="T30" fmla="+- 0 1295 1280"/>
                <a:gd name="T31" fmla="*/ 1295 h 99"/>
                <a:gd name="T32" fmla="+- 0 8908 8876"/>
                <a:gd name="T33" fmla="*/ T32 w 206"/>
                <a:gd name="T34" fmla="+- 0 1286 1280"/>
                <a:gd name="T35" fmla="*/ 1286 h 99"/>
                <a:gd name="T36" fmla="+- 0 9002 8876"/>
                <a:gd name="T37" fmla="*/ T36 w 206"/>
                <a:gd name="T38" fmla="+- 0 1352 1280"/>
                <a:gd name="T39" fmla="*/ 1352 h 99"/>
                <a:gd name="T40" fmla="+- 0 8972 8876"/>
                <a:gd name="T41" fmla="*/ T40 w 206"/>
                <a:gd name="T42" fmla="+- 0 1332 1280"/>
                <a:gd name="T43" fmla="*/ 1332 h 99"/>
                <a:gd name="T44" fmla="+- 0 8968 8876"/>
                <a:gd name="T45" fmla="*/ T44 w 206"/>
                <a:gd name="T46" fmla="+- 0 1322 1280"/>
                <a:gd name="T47" fmla="*/ 1322 h 99"/>
                <a:gd name="T48" fmla="+- 0 8976 8876"/>
                <a:gd name="T49" fmla="*/ T48 w 206"/>
                <a:gd name="T50" fmla="+- 0 1316 1280"/>
                <a:gd name="T51" fmla="*/ 1316 h 99"/>
                <a:gd name="T52" fmla="+- 0 8992 8876"/>
                <a:gd name="T53" fmla="*/ T52 w 206"/>
                <a:gd name="T54" fmla="+- 0 1322 1280"/>
                <a:gd name="T55" fmla="*/ 1322 h 99"/>
                <a:gd name="T56" fmla="+- 0 8998 8876"/>
                <a:gd name="T57" fmla="*/ T56 w 206"/>
                <a:gd name="T58" fmla="+- 0 1333 1280"/>
                <a:gd name="T59" fmla="*/ 1333 h 99"/>
                <a:gd name="T60" fmla="+- 0 8995 8876"/>
                <a:gd name="T61" fmla="*/ T60 w 206"/>
                <a:gd name="T62" fmla="+- 0 1313 1280"/>
                <a:gd name="T63" fmla="*/ 1313 h 99"/>
                <a:gd name="T64" fmla="+- 0 8993 8876"/>
                <a:gd name="T65" fmla="*/ T64 w 206"/>
                <a:gd name="T66" fmla="+- 0 1315 1280"/>
                <a:gd name="T67" fmla="*/ 1315 h 99"/>
                <a:gd name="T68" fmla="+- 0 8984 8876"/>
                <a:gd name="T69" fmla="*/ T68 w 206"/>
                <a:gd name="T70" fmla="+- 0 1313 1280"/>
                <a:gd name="T71" fmla="*/ 1313 h 99"/>
                <a:gd name="T72" fmla="+- 0 8969 8876"/>
                <a:gd name="T73" fmla="*/ T72 w 206"/>
                <a:gd name="T74" fmla="+- 0 1314 1280"/>
                <a:gd name="T75" fmla="*/ 1314 h 99"/>
                <a:gd name="T76" fmla="+- 0 8960 8876"/>
                <a:gd name="T77" fmla="*/ T76 w 206"/>
                <a:gd name="T78" fmla="+- 0 1334 1280"/>
                <a:gd name="T79" fmla="*/ 1334 h 99"/>
                <a:gd name="T80" fmla="+- 0 8969 8876"/>
                <a:gd name="T81" fmla="*/ T80 w 206"/>
                <a:gd name="T82" fmla="+- 0 1345 1280"/>
                <a:gd name="T83" fmla="*/ 1345 h 99"/>
                <a:gd name="T84" fmla="+- 0 8991 8876"/>
                <a:gd name="T85" fmla="*/ T84 w 206"/>
                <a:gd name="T86" fmla="+- 0 1359 1280"/>
                <a:gd name="T87" fmla="*/ 1359 h 99"/>
                <a:gd name="T88" fmla="+- 0 8991 8876"/>
                <a:gd name="T89" fmla="*/ T88 w 206"/>
                <a:gd name="T90" fmla="+- 0 1369 1280"/>
                <a:gd name="T91" fmla="*/ 1369 h 99"/>
                <a:gd name="T92" fmla="+- 0 8977 8876"/>
                <a:gd name="T93" fmla="*/ T92 w 206"/>
                <a:gd name="T94" fmla="+- 0 1374 1280"/>
                <a:gd name="T95" fmla="*/ 1374 h 99"/>
                <a:gd name="T96" fmla="+- 0 8964 8876"/>
                <a:gd name="T97" fmla="*/ T96 w 206"/>
                <a:gd name="T98" fmla="+- 0 1361 1280"/>
                <a:gd name="T99" fmla="*/ 1361 h 99"/>
                <a:gd name="T100" fmla="+- 0 8960 8876"/>
                <a:gd name="T101" fmla="*/ T100 w 206"/>
                <a:gd name="T102" fmla="+- 0 1377 1280"/>
                <a:gd name="T103" fmla="*/ 1377 h 99"/>
                <a:gd name="T104" fmla="+- 0 8964 8876"/>
                <a:gd name="T105" fmla="*/ T104 w 206"/>
                <a:gd name="T106" fmla="+- 0 1375 1280"/>
                <a:gd name="T107" fmla="*/ 1375 h 99"/>
                <a:gd name="T108" fmla="+- 0 8974 8876"/>
                <a:gd name="T109" fmla="*/ T108 w 206"/>
                <a:gd name="T110" fmla="+- 0 1377 1280"/>
                <a:gd name="T111" fmla="*/ 1377 h 99"/>
                <a:gd name="T112" fmla="+- 0 8992 8876"/>
                <a:gd name="T113" fmla="*/ T112 w 206"/>
                <a:gd name="T114" fmla="+- 0 1376 1280"/>
                <a:gd name="T115" fmla="*/ 1376 h 99"/>
                <a:gd name="T116" fmla="+- 0 9002 8876"/>
                <a:gd name="T117" fmla="*/ T116 w 206"/>
                <a:gd name="T118" fmla="+- 0 1352 1280"/>
                <a:gd name="T119" fmla="*/ 1352 h 99"/>
                <a:gd name="T120" fmla="+- 0 9043 8876"/>
                <a:gd name="T121" fmla="*/ T120 w 206"/>
                <a:gd name="T122" fmla="+- 0 1365 1280"/>
                <a:gd name="T123" fmla="*/ 1365 h 99"/>
                <a:gd name="T124" fmla="+- 0 9037 8876"/>
                <a:gd name="T125" fmla="*/ T124 w 206"/>
                <a:gd name="T126" fmla="+- 0 1369 1280"/>
                <a:gd name="T127" fmla="*/ 1369 h 99"/>
                <a:gd name="T128" fmla="+- 0 9030 8876"/>
                <a:gd name="T129" fmla="*/ T128 w 206"/>
                <a:gd name="T130" fmla="+- 0 1366 1280"/>
                <a:gd name="T131" fmla="*/ 1366 h 99"/>
                <a:gd name="T132" fmla="+- 0 9044 8876"/>
                <a:gd name="T133" fmla="*/ T132 w 206"/>
                <a:gd name="T134" fmla="+- 0 1318 1280"/>
                <a:gd name="T135" fmla="*/ 1318 h 99"/>
                <a:gd name="T136" fmla="+- 0 9030 8876"/>
                <a:gd name="T137" fmla="*/ T136 w 206"/>
                <a:gd name="T138" fmla="+- 0 1293 1280"/>
                <a:gd name="T139" fmla="*/ 1293 h 99"/>
                <a:gd name="T140" fmla="+- 0 9021 8876"/>
                <a:gd name="T141" fmla="*/ T140 w 206"/>
                <a:gd name="T142" fmla="+- 0 1306 1280"/>
                <a:gd name="T143" fmla="*/ 1306 h 99"/>
                <a:gd name="T144" fmla="+- 0 9011 8876"/>
                <a:gd name="T145" fmla="*/ T144 w 206"/>
                <a:gd name="T146" fmla="+- 0 1315 1280"/>
                <a:gd name="T147" fmla="*/ 1315 h 99"/>
                <a:gd name="T148" fmla="+- 0 9019 8876"/>
                <a:gd name="T149" fmla="*/ T148 w 206"/>
                <a:gd name="T150" fmla="+- 0 1318 1280"/>
                <a:gd name="T151" fmla="*/ 1318 h 99"/>
                <a:gd name="T152" fmla="+- 0 9021 8876"/>
                <a:gd name="T153" fmla="*/ T152 w 206"/>
                <a:gd name="T154" fmla="+- 0 1372 1280"/>
                <a:gd name="T155" fmla="*/ 1372 h 99"/>
                <a:gd name="T156" fmla="+- 0 9028 8876"/>
                <a:gd name="T157" fmla="*/ T156 w 206"/>
                <a:gd name="T158" fmla="+- 0 1377 1280"/>
                <a:gd name="T159" fmla="*/ 1377 h 99"/>
                <a:gd name="T160" fmla="+- 0 9042 8876"/>
                <a:gd name="T161" fmla="*/ T160 w 206"/>
                <a:gd name="T162" fmla="+- 0 1371 1280"/>
                <a:gd name="T163" fmla="*/ 1371 h 99"/>
                <a:gd name="T164" fmla="+- 0 9073 8876"/>
                <a:gd name="T165" fmla="*/ T164 w 206"/>
                <a:gd name="T166" fmla="+- 0 1285 1280"/>
                <a:gd name="T167" fmla="*/ 1285 h 99"/>
                <a:gd name="T168" fmla="+- 0 9068 8876"/>
                <a:gd name="T169" fmla="*/ T168 w 206"/>
                <a:gd name="T170" fmla="+- 0 1280 1280"/>
                <a:gd name="T171" fmla="*/ 1280 h 99"/>
                <a:gd name="T172" fmla="+- 0 9060 8876"/>
                <a:gd name="T173" fmla="*/ T172 w 206"/>
                <a:gd name="T174" fmla="+- 0 1283 1280"/>
                <a:gd name="T175" fmla="*/ 1283 h 99"/>
                <a:gd name="T176" fmla="+- 0 9060 8876"/>
                <a:gd name="T177" fmla="*/ T176 w 206"/>
                <a:gd name="T178" fmla="+- 0 1290 1280"/>
                <a:gd name="T179" fmla="*/ 1290 h 99"/>
                <a:gd name="T180" fmla="+- 0 9068 8876"/>
                <a:gd name="T181" fmla="*/ T180 w 206"/>
                <a:gd name="T182" fmla="+- 0 1293 1280"/>
                <a:gd name="T183" fmla="*/ 1293 h 99"/>
                <a:gd name="T184" fmla="+- 0 9073 8876"/>
                <a:gd name="T185" fmla="*/ T184 w 206"/>
                <a:gd name="T186" fmla="+- 0 1288 1280"/>
                <a:gd name="T187" fmla="*/ 1288 h 99"/>
                <a:gd name="T188" fmla="+- 0 9078 8876"/>
                <a:gd name="T189" fmla="*/ T188 w 206"/>
                <a:gd name="T190" fmla="+- 0 1374 1280"/>
                <a:gd name="T191" fmla="*/ 1374 h 99"/>
                <a:gd name="T192" fmla="+- 0 9073 8876"/>
                <a:gd name="T193" fmla="*/ T192 w 206"/>
                <a:gd name="T194" fmla="+- 0 1371 1280"/>
                <a:gd name="T195" fmla="*/ 1371 h 99"/>
                <a:gd name="T196" fmla="+- 0 9072 8876"/>
                <a:gd name="T197" fmla="*/ T196 w 206"/>
                <a:gd name="T198" fmla="+- 0 1321 1280"/>
                <a:gd name="T199" fmla="*/ 1321 h 99"/>
                <a:gd name="T200" fmla="+- 0 9050 8876"/>
                <a:gd name="T201" fmla="*/ T200 w 206"/>
                <a:gd name="T202" fmla="+- 0 1320 1280"/>
                <a:gd name="T203" fmla="*/ 1320 h 99"/>
                <a:gd name="T204" fmla="+- 0 9054 8876"/>
                <a:gd name="T205" fmla="*/ T204 w 206"/>
                <a:gd name="T206" fmla="+- 0 1321 1280"/>
                <a:gd name="T207" fmla="*/ 1321 h 99"/>
                <a:gd name="T208" fmla="+- 0 9059 8876"/>
                <a:gd name="T209" fmla="*/ T208 w 206"/>
                <a:gd name="T210" fmla="+- 0 1323 1280"/>
                <a:gd name="T211" fmla="*/ 1323 h 99"/>
                <a:gd name="T212" fmla="+- 0 9060 8876"/>
                <a:gd name="T213" fmla="*/ T212 w 206"/>
                <a:gd name="T214" fmla="+- 0 1366 1280"/>
                <a:gd name="T215" fmla="*/ 1366 h 99"/>
                <a:gd name="T216" fmla="+- 0 9058 8876"/>
                <a:gd name="T217" fmla="*/ T216 w 206"/>
                <a:gd name="T218" fmla="+- 0 1372 1280"/>
                <a:gd name="T219" fmla="*/ 1372 h 99"/>
                <a:gd name="T220" fmla="+- 0 9051 8876"/>
                <a:gd name="T221" fmla="*/ T220 w 206"/>
                <a:gd name="T222" fmla="+- 0 1374 1280"/>
                <a:gd name="T223" fmla="*/ 1374 h 99"/>
                <a:gd name="T224" fmla="+- 0 9081 8876"/>
                <a:gd name="T225" fmla="*/ T224 w 206"/>
                <a:gd name="T226" fmla="+- 0 1374 1280"/>
                <a:gd name="T227" fmla="*/ 1374 h 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206" h="99">
                  <a:moveTo>
                    <a:pt x="39" y="4"/>
                  </a:moveTo>
                  <a:lnTo>
                    <a:pt x="0" y="4"/>
                  </a:lnTo>
                  <a:lnTo>
                    <a:pt x="0" y="6"/>
                  </a:lnTo>
                  <a:lnTo>
                    <a:pt x="5" y="6"/>
                  </a:lnTo>
                  <a:lnTo>
                    <a:pt x="7" y="7"/>
                  </a:lnTo>
                  <a:lnTo>
                    <a:pt x="11" y="9"/>
                  </a:lnTo>
                  <a:lnTo>
                    <a:pt x="12" y="10"/>
                  </a:lnTo>
                  <a:lnTo>
                    <a:pt x="13" y="13"/>
                  </a:lnTo>
                  <a:lnTo>
                    <a:pt x="13" y="16"/>
                  </a:lnTo>
                  <a:lnTo>
                    <a:pt x="13" y="85"/>
                  </a:lnTo>
                  <a:lnTo>
                    <a:pt x="12" y="89"/>
                  </a:lnTo>
                  <a:lnTo>
                    <a:pt x="10" y="92"/>
                  </a:lnTo>
                  <a:lnTo>
                    <a:pt x="7" y="93"/>
                  </a:lnTo>
                  <a:lnTo>
                    <a:pt x="0" y="93"/>
                  </a:lnTo>
                  <a:lnTo>
                    <a:pt x="0" y="96"/>
                  </a:lnTo>
                  <a:lnTo>
                    <a:pt x="39" y="96"/>
                  </a:lnTo>
                  <a:lnTo>
                    <a:pt x="39" y="93"/>
                  </a:lnTo>
                  <a:lnTo>
                    <a:pt x="34" y="93"/>
                  </a:lnTo>
                  <a:lnTo>
                    <a:pt x="32" y="93"/>
                  </a:lnTo>
                  <a:lnTo>
                    <a:pt x="28" y="91"/>
                  </a:lnTo>
                  <a:lnTo>
                    <a:pt x="27" y="90"/>
                  </a:lnTo>
                  <a:lnTo>
                    <a:pt x="26" y="87"/>
                  </a:lnTo>
                  <a:lnTo>
                    <a:pt x="26" y="84"/>
                  </a:lnTo>
                  <a:lnTo>
                    <a:pt x="26" y="15"/>
                  </a:lnTo>
                  <a:lnTo>
                    <a:pt x="27" y="11"/>
                  </a:lnTo>
                  <a:lnTo>
                    <a:pt x="29" y="8"/>
                  </a:lnTo>
                  <a:lnTo>
                    <a:pt x="32" y="6"/>
                  </a:lnTo>
                  <a:lnTo>
                    <a:pt x="39" y="6"/>
                  </a:lnTo>
                  <a:lnTo>
                    <a:pt x="39" y="4"/>
                  </a:lnTo>
                  <a:close/>
                  <a:moveTo>
                    <a:pt x="126" y="72"/>
                  </a:moveTo>
                  <a:lnTo>
                    <a:pt x="122" y="66"/>
                  </a:lnTo>
                  <a:lnTo>
                    <a:pt x="98" y="54"/>
                  </a:lnTo>
                  <a:lnTo>
                    <a:pt x="96" y="52"/>
                  </a:lnTo>
                  <a:lnTo>
                    <a:pt x="93" y="49"/>
                  </a:lnTo>
                  <a:lnTo>
                    <a:pt x="92" y="47"/>
                  </a:lnTo>
                  <a:lnTo>
                    <a:pt x="92" y="42"/>
                  </a:lnTo>
                  <a:lnTo>
                    <a:pt x="93" y="40"/>
                  </a:lnTo>
                  <a:lnTo>
                    <a:pt x="97" y="37"/>
                  </a:lnTo>
                  <a:lnTo>
                    <a:pt x="100" y="36"/>
                  </a:lnTo>
                  <a:lnTo>
                    <a:pt x="107" y="36"/>
                  </a:lnTo>
                  <a:lnTo>
                    <a:pt x="110" y="37"/>
                  </a:lnTo>
                  <a:lnTo>
                    <a:pt x="116" y="42"/>
                  </a:lnTo>
                  <a:lnTo>
                    <a:pt x="118" y="47"/>
                  </a:lnTo>
                  <a:lnTo>
                    <a:pt x="119" y="53"/>
                  </a:lnTo>
                  <a:lnTo>
                    <a:pt x="122" y="53"/>
                  </a:lnTo>
                  <a:lnTo>
                    <a:pt x="122" y="32"/>
                  </a:lnTo>
                  <a:lnTo>
                    <a:pt x="119" y="32"/>
                  </a:lnTo>
                  <a:lnTo>
                    <a:pt x="119" y="33"/>
                  </a:lnTo>
                  <a:lnTo>
                    <a:pt x="118" y="34"/>
                  </a:lnTo>
                  <a:lnTo>
                    <a:pt x="118" y="35"/>
                  </a:lnTo>
                  <a:lnTo>
                    <a:pt x="117" y="35"/>
                  </a:lnTo>
                  <a:lnTo>
                    <a:pt x="116" y="35"/>
                  </a:lnTo>
                  <a:lnTo>
                    <a:pt x="114" y="34"/>
                  </a:lnTo>
                  <a:lnTo>
                    <a:pt x="108" y="33"/>
                  </a:lnTo>
                  <a:lnTo>
                    <a:pt x="105" y="32"/>
                  </a:lnTo>
                  <a:lnTo>
                    <a:pt x="97" y="32"/>
                  </a:lnTo>
                  <a:lnTo>
                    <a:pt x="93" y="34"/>
                  </a:lnTo>
                  <a:lnTo>
                    <a:pt x="86" y="41"/>
                  </a:lnTo>
                  <a:lnTo>
                    <a:pt x="84" y="45"/>
                  </a:lnTo>
                  <a:lnTo>
                    <a:pt x="84" y="54"/>
                  </a:lnTo>
                  <a:lnTo>
                    <a:pt x="85" y="57"/>
                  </a:lnTo>
                  <a:lnTo>
                    <a:pt x="89" y="62"/>
                  </a:lnTo>
                  <a:lnTo>
                    <a:pt x="93" y="65"/>
                  </a:lnTo>
                  <a:lnTo>
                    <a:pt x="107" y="72"/>
                  </a:lnTo>
                  <a:lnTo>
                    <a:pt x="111" y="74"/>
                  </a:lnTo>
                  <a:lnTo>
                    <a:pt x="115" y="79"/>
                  </a:lnTo>
                  <a:lnTo>
                    <a:pt x="116" y="81"/>
                  </a:lnTo>
                  <a:lnTo>
                    <a:pt x="116" y="87"/>
                  </a:lnTo>
                  <a:lnTo>
                    <a:pt x="115" y="89"/>
                  </a:lnTo>
                  <a:lnTo>
                    <a:pt x="111" y="93"/>
                  </a:lnTo>
                  <a:lnTo>
                    <a:pt x="109" y="94"/>
                  </a:lnTo>
                  <a:lnTo>
                    <a:pt x="101" y="94"/>
                  </a:lnTo>
                  <a:lnTo>
                    <a:pt x="97" y="92"/>
                  </a:lnTo>
                  <a:lnTo>
                    <a:pt x="90" y="86"/>
                  </a:lnTo>
                  <a:lnTo>
                    <a:pt x="88" y="81"/>
                  </a:lnTo>
                  <a:lnTo>
                    <a:pt x="87" y="75"/>
                  </a:lnTo>
                  <a:lnTo>
                    <a:pt x="84" y="75"/>
                  </a:lnTo>
                  <a:lnTo>
                    <a:pt x="84" y="97"/>
                  </a:lnTo>
                  <a:lnTo>
                    <a:pt x="87" y="97"/>
                  </a:lnTo>
                  <a:lnTo>
                    <a:pt x="87" y="96"/>
                  </a:lnTo>
                  <a:lnTo>
                    <a:pt x="88" y="95"/>
                  </a:lnTo>
                  <a:lnTo>
                    <a:pt x="90" y="95"/>
                  </a:lnTo>
                  <a:lnTo>
                    <a:pt x="91" y="95"/>
                  </a:lnTo>
                  <a:lnTo>
                    <a:pt x="98" y="97"/>
                  </a:lnTo>
                  <a:lnTo>
                    <a:pt x="102" y="98"/>
                  </a:lnTo>
                  <a:lnTo>
                    <a:pt x="111" y="98"/>
                  </a:lnTo>
                  <a:lnTo>
                    <a:pt x="116" y="96"/>
                  </a:lnTo>
                  <a:lnTo>
                    <a:pt x="124" y="89"/>
                  </a:lnTo>
                  <a:lnTo>
                    <a:pt x="126" y="85"/>
                  </a:lnTo>
                  <a:lnTo>
                    <a:pt x="126" y="72"/>
                  </a:lnTo>
                  <a:close/>
                  <a:moveTo>
                    <a:pt x="170" y="83"/>
                  </a:moveTo>
                  <a:lnTo>
                    <a:pt x="167" y="83"/>
                  </a:lnTo>
                  <a:lnTo>
                    <a:pt x="167" y="85"/>
                  </a:lnTo>
                  <a:lnTo>
                    <a:pt x="166" y="87"/>
                  </a:lnTo>
                  <a:lnTo>
                    <a:pt x="163" y="89"/>
                  </a:lnTo>
                  <a:lnTo>
                    <a:pt x="161" y="89"/>
                  </a:lnTo>
                  <a:lnTo>
                    <a:pt x="158" y="89"/>
                  </a:lnTo>
                  <a:lnTo>
                    <a:pt x="157" y="88"/>
                  </a:lnTo>
                  <a:lnTo>
                    <a:pt x="154" y="86"/>
                  </a:lnTo>
                  <a:lnTo>
                    <a:pt x="154" y="83"/>
                  </a:lnTo>
                  <a:lnTo>
                    <a:pt x="154" y="39"/>
                  </a:lnTo>
                  <a:lnTo>
                    <a:pt x="168" y="38"/>
                  </a:lnTo>
                  <a:lnTo>
                    <a:pt x="168" y="34"/>
                  </a:lnTo>
                  <a:lnTo>
                    <a:pt x="154" y="34"/>
                  </a:lnTo>
                  <a:lnTo>
                    <a:pt x="154" y="13"/>
                  </a:lnTo>
                  <a:lnTo>
                    <a:pt x="152" y="13"/>
                  </a:lnTo>
                  <a:lnTo>
                    <a:pt x="148" y="21"/>
                  </a:lnTo>
                  <a:lnTo>
                    <a:pt x="145" y="26"/>
                  </a:lnTo>
                  <a:lnTo>
                    <a:pt x="143" y="29"/>
                  </a:lnTo>
                  <a:lnTo>
                    <a:pt x="138" y="34"/>
                  </a:lnTo>
                  <a:lnTo>
                    <a:pt x="135" y="35"/>
                  </a:lnTo>
                  <a:lnTo>
                    <a:pt x="133" y="36"/>
                  </a:lnTo>
                  <a:lnTo>
                    <a:pt x="133" y="38"/>
                  </a:lnTo>
                  <a:lnTo>
                    <a:pt x="143" y="38"/>
                  </a:lnTo>
                  <a:lnTo>
                    <a:pt x="143" y="85"/>
                  </a:lnTo>
                  <a:lnTo>
                    <a:pt x="143" y="88"/>
                  </a:lnTo>
                  <a:lnTo>
                    <a:pt x="145" y="92"/>
                  </a:lnTo>
                  <a:lnTo>
                    <a:pt x="146" y="94"/>
                  </a:lnTo>
                  <a:lnTo>
                    <a:pt x="150" y="96"/>
                  </a:lnTo>
                  <a:lnTo>
                    <a:pt x="152" y="97"/>
                  </a:lnTo>
                  <a:lnTo>
                    <a:pt x="158" y="97"/>
                  </a:lnTo>
                  <a:lnTo>
                    <a:pt x="161" y="96"/>
                  </a:lnTo>
                  <a:lnTo>
                    <a:pt x="166" y="91"/>
                  </a:lnTo>
                  <a:lnTo>
                    <a:pt x="169" y="88"/>
                  </a:lnTo>
                  <a:lnTo>
                    <a:pt x="170" y="83"/>
                  </a:lnTo>
                  <a:close/>
                  <a:moveTo>
                    <a:pt x="197" y="5"/>
                  </a:moveTo>
                  <a:lnTo>
                    <a:pt x="196" y="3"/>
                  </a:lnTo>
                  <a:lnTo>
                    <a:pt x="194" y="0"/>
                  </a:lnTo>
                  <a:lnTo>
                    <a:pt x="192" y="0"/>
                  </a:lnTo>
                  <a:lnTo>
                    <a:pt x="188" y="0"/>
                  </a:lnTo>
                  <a:lnTo>
                    <a:pt x="186" y="0"/>
                  </a:lnTo>
                  <a:lnTo>
                    <a:pt x="184" y="3"/>
                  </a:lnTo>
                  <a:lnTo>
                    <a:pt x="183" y="5"/>
                  </a:lnTo>
                  <a:lnTo>
                    <a:pt x="183" y="8"/>
                  </a:lnTo>
                  <a:lnTo>
                    <a:pt x="184" y="10"/>
                  </a:lnTo>
                  <a:lnTo>
                    <a:pt x="186" y="13"/>
                  </a:lnTo>
                  <a:lnTo>
                    <a:pt x="188" y="13"/>
                  </a:lnTo>
                  <a:lnTo>
                    <a:pt x="192" y="13"/>
                  </a:lnTo>
                  <a:lnTo>
                    <a:pt x="194" y="13"/>
                  </a:lnTo>
                  <a:lnTo>
                    <a:pt x="196" y="10"/>
                  </a:lnTo>
                  <a:lnTo>
                    <a:pt x="197" y="8"/>
                  </a:lnTo>
                  <a:lnTo>
                    <a:pt x="197" y="5"/>
                  </a:lnTo>
                  <a:close/>
                  <a:moveTo>
                    <a:pt x="205" y="94"/>
                  </a:moveTo>
                  <a:lnTo>
                    <a:pt x="202" y="94"/>
                  </a:lnTo>
                  <a:lnTo>
                    <a:pt x="200" y="93"/>
                  </a:lnTo>
                  <a:lnTo>
                    <a:pt x="198" y="92"/>
                  </a:lnTo>
                  <a:lnTo>
                    <a:pt x="197" y="91"/>
                  </a:lnTo>
                  <a:lnTo>
                    <a:pt x="196" y="88"/>
                  </a:lnTo>
                  <a:lnTo>
                    <a:pt x="196" y="86"/>
                  </a:lnTo>
                  <a:lnTo>
                    <a:pt x="196" y="41"/>
                  </a:lnTo>
                  <a:lnTo>
                    <a:pt x="196" y="32"/>
                  </a:lnTo>
                  <a:lnTo>
                    <a:pt x="193" y="32"/>
                  </a:lnTo>
                  <a:lnTo>
                    <a:pt x="174" y="40"/>
                  </a:lnTo>
                  <a:lnTo>
                    <a:pt x="175" y="42"/>
                  </a:lnTo>
                  <a:lnTo>
                    <a:pt x="177" y="41"/>
                  </a:lnTo>
                  <a:lnTo>
                    <a:pt x="178" y="41"/>
                  </a:lnTo>
                  <a:lnTo>
                    <a:pt x="181" y="41"/>
                  </a:lnTo>
                  <a:lnTo>
                    <a:pt x="182" y="41"/>
                  </a:lnTo>
                  <a:lnTo>
                    <a:pt x="183" y="43"/>
                  </a:lnTo>
                  <a:lnTo>
                    <a:pt x="183" y="44"/>
                  </a:lnTo>
                  <a:lnTo>
                    <a:pt x="184" y="47"/>
                  </a:lnTo>
                  <a:lnTo>
                    <a:pt x="184" y="86"/>
                  </a:lnTo>
                  <a:lnTo>
                    <a:pt x="184" y="88"/>
                  </a:lnTo>
                  <a:lnTo>
                    <a:pt x="183" y="91"/>
                  </a:lnTo>
                  <a:lnTo>
                    <a:pt x="182" y="92"/>
                  </a:lnTo>
                  <a:lnTo>
                    <a:pt x="180" y="93"/>
                  </a:lnTo>
                  <a:lnTo>
                    <a:pt x="178" y="94"/>
                  </a:lnTo>
                  <a:lnTo>
                    <a:pt x="175" y="94"/>
                  </a:lnTo>
                  <a:lnTo>
                    <a:pt x="175" y="96"/>
                  </a:lnTo>
                  <a:lnTo>
                    <a:pt x="205" y="96"/>
                  </a:lnTo>
                  <a:lnTo>
                    <a:pt x="205"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a:p>
          </p:txBody>
        </p:sp>
        <p:pic>
          <p:nvPicPr>
            <p:cNvPr id="7" name="docshape18">
              <a:extLst>
                <a:ext uri="{FF2B5EF4-FFF2-40B4-BE49-F238E27FC236}">
                  <a16:creationId xmlns:a16="http://schemas.microsoft.com/office/drawing/2014/main" id="{41B6645A-9308-F404-9A9A-21016445C9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8" y="1279"/>
              <a:ext cx="493" cy="99"/>
            </a:xfrm>
            <a:prstGeom prst="rect">
              <a:avLst/>
            </a:prstGeom>
            <a:noFill/>
            <a:extLst>
              <a:ext uri="{909E8E84-426E-40DD-AFC4-6F175D3DCCD1}">
                <a14:hiddenFill xmlns:a14="http://schemas.microsoft.com/office/drawing/2010/main">
                  <a:solidFill>
                    <a:srgbClr val="FFFFFF"/>
                  </a:solidFill>
                </a14:hiddenFill>
              </a:ext>
            </a:extLst>
          </p:spPr>
        </p:pic>
        <p:sp>
          <p:nvSpPr>
            <p:cNvPr id="8" name="docshape19">
              <a:extLst>
                <a:ext uri="{FF2B5EF4-FFF2-40B4-BE49-F238E27FC236}">
                  <a16:creationId xmlns:a16="http://schemas.microsoft.com/office/drawing/2014/main" id="{1BC6FD5D-EC9D-0344-67DA-D13B2C5835E5}"/>
                </a:ext>
              </a:extLst>
            </p:cNvPr>
            <p:cNvSpPr>
              <a:spLocks/>
            </p:cNvSpPr>
            <p:nvPr/>
          </p:nvSpPr>
          <p:spPr bwMode="auto">
            <a:xfrm>
              <a:off x="9591" y="1362"/>
              <a:ext cx="15" cy="15"/>
            </a:xfrm>
            <a:custGeom>
              <a:avLst/>
              <a:gdLst>
                <a:gd name="T0" fmla="+- 0 9601 9591"/>
                <a:gd name="T1" fmla="*/ T0 w 15"/>
                <a:gd name="T2" fmla="+- 0 1363 1363"/>
                <a:gd name="T3" fmla="*/ 1363 h 15"/>
                <a:gd name="T4" fmla="+- 0 9599 9591"/>
                <a:gd name="T5" fmla="*/ T4 w 15"/>
                <a:gd name="T6" fmla="+- 0 1363 1363"/>
                <a:gd name="T7" fmla="*/ 1363 h 15"/>
                <a:gd name="T8" fmla="+- 0 9597 9591"/>
                <a:gd name="T9" fmla="*/ T8 w 15"/>
                <a:gd name="T10" fmla="+- 0 1363 1363"/>
                <a:gd name="T11" fmla="*/ 1363 h 15"/>
                <a:gd name="T12" fmla="+- 0 9595 9591"/>
                <a:gd name="T13" fmla="*/ T12 w 15"/>
                <a:gd name="T14" fmla="+- 0 1364 1363"/>
                <a:gd name="T15" fmla="*/ 1364 h 15"/>
                <a:gd name="T16" fmla="+- 0 9592 9591"/>
                <a:gd name="T17" fmla="*/ T16 w 15"/>
                <a:gd name="T18" fmla="+- 0 1366 1363"/>
                <a:gd name="T19" fmla="*/ 1366 h 15"/>
                <a:gd name="T20" fmla="+- 0 9591 9591"/>
                <a:gd name="T21" fmla="*/ T20 w 15"/>
                <a:gd name="T22" fmla="+- 0 1368 1363"/>
                <a:gd name="T23" fmla="*/ 1368 h 15"/>
                <a:gd name="T24" fmla="+- 0 9591 9591"/>
                <a:gd name="T25" fmla="*/ T24 w 15"/>
                <a:gd name="T26" fmla="+- 0 1372 1363"/>
                <a:gd name="T27" fmla="*/ 1372 h 15"/>
                <a:gd name="T28" fmla="+- 0 9592 9591"/>
                <a:gd name="T29" fmla="*/ T28 w 15"/>
                <a:gd name="T30" fmla="+- 0 1374 1363"/>
                <a:gd name="T31" fmla="*/ 1374 h 15"/>
                <a:gd name="T32" fmla="+- 0 9595 9591"/>
                <a:gd name="T33" fmla="*/ T32 w 15"/>
                <a:gd name="T34" fmla="+- 0 1377 1363"/>
                <a:gd name="T35" fmla="*/ 1377 h 15"/>
                <a:gd name="T36" fmla="+- 0 9597 9591"/>
                <a:gd name="T37" fmla="*/ T36 w 15"/>
                <a:gd name="T38" fmla="+- 0 1378 1363"/>
                <a:gd name="T39" fmla="*/ 1378 h 15"/>
                <a:gd name="T40" fmla="+- 0 9601 9591"/>
                <a:gd name="T41" fmla="*/ T40 w 15"/>
                <a:gd name="T42" fmla="+- 0 1378 1363"/>
                <a:gd name="T43" fmla="*/ 1378 h 15"/>
                <a:gd name="T44" fmla="+- 0 9603 9591"/>
                <a:gd name="T45" fmla="*/ T44 w 15"/>
                <a:gd name="T46" fmla="+- 0 1377 1363"/>
                <a:gd name="T47" fmla="*/ 1377 h 15"/>
                <a:gd name="T48" fmla="+- 0 9605 9591"/>
                <a:gd name="T49" fmla="*/ T48 w 15"/>
                <a:gd name="T50" fmla="+- 0 1374 1363"/>
                <a:gd name="T51" fmla="*/ 1374 h 15"/>
                <a:gd name="T52" fmla="+- 0 9606 9591"/>
                <a:gd name="T53" fmla="*/ T52 w 15"/>
                <a:gd name="T54" fmla="+- 0 1372 1363"/>
                <a:gd name="T55" fmla="*/ 1372 h 15"/>
                <a:gd name="T56" fmla="+- 0 9606 9591"/>
                <a:gd name="T57" fmla="*/ T56 w 15"/>
                <a:gd name="T58" fmla="+- 0 1368 1363"/>
                <a:gd name="T59" fmla="*/ 1368 h 15"/>
                <a:gd name="T60" fmla="+- 0 9606 9591"/>
                <a:gd name="T61" fmla="*/ T60 w 15"/>
                <a:gd name="T62" fmla="+- 0 1366 1363"/>
                <a:gd name="T63" fmla="*/ 1366 h 15"/>
                <a:gd name="T64" fmla="+- 0 9603 9591"/>
                <a:gd name="T65" fmla="*/ T64 w 15"/>
                <a:gd name="T66" fmla="+- 0 1364 1363"/>
                <a:gd name="T67" fmla="*/ 1364 h 15"/>
                <a:gd name="T68" fmla="+- 0 9601 9591"/>
                <a:gd name="T69" fmla="*/ T68 w 15"/>
                <a:gd name="T70" fmla="+- 0 1363 1363"/>
                <a:gd name="T71" fmla="*/ 1363 h 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 h="15">
                  <a:moveTo>
                    <a:pt x="10" y="0"/>
                  </a:moveTo>
                  <a:lnTo>
                    <a:pt x="8" y="0"/>
                  </a:lnTo>
                  <a:lnTo>
                    <a:pt x="6" y="0"/>
                  </a:lnTo>
                  <a:lnTo>
                    <a:pt x="4" y="1"/>
                  </a:lnTo>
                  <a:lnTo>
                    <a:pt x="1" y="3"/>
                  </a:lnTo>
                  <a:lnTo>
                    <a:pt x="0" y="5"/>
                  </a:lnTo>
                  <a:lnTo>
                    <a:pt x="0" y="9"/>
                  </a:lnTo>
                  <a:lnTo>
                    <a:pt x="1" y="11"/>
                  </a:lnTo>
                  <a:lnTo>
                    <a:pt x="4" y="14"/>
                  </a:lnTo>
                  <a:lnTo>
                    <a:pt x="6" y="15"/>
                  </a:lnTo>
                  <a:lnTo>
                    <a:pt x="10" y="15"/>
                  </a:lnTo>
                  <a:lnTo>
                    <a:pt x="12" y="14"/>
                  </a:lnTo>
                  <a:lnTo>
                    <a:pt x="14" y="11"/>
                  </a:lnTo>
                  <a:lnTo>
                    <a:pt x="15" y="9"/>
                  </a:lnTo>
                  <a:lnTo>
                    <a:pt x="15" y="5"/>
                  </a:lnTo>
                  <a:lnTo>
                    <a:pt x="15" y="3"/>
                  </a:lnTo>
                  <a:lnTo>
                    <a:pt x="12" y="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a:p>
          </p:txBody>
        </p:sp>
        <p:pic>
          <p:nvPicPr>
            <p:cNvPr id="9" name="docshape20">
              <a:extLst>
                <a:ext uri="{FF2B5EF4-FFF2-40B4-BE49-F238E27FC236}">
                  <a16:creationId xmlns:a16="http://schemas.microsoft.com/office/drawing/2014/main" id="{00A55371-645B-97CB-B024-5D27A9D0AF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7" y="1098"/>
              <a:ext cx="6877" cy="308"/>
            </a:xfrm>
            <a:prstGeom prst="rect">
              <a:avLst/>
            </a:prstGeom>
            <a:noFill/>
            <a:extLst>
              <a:ext uri="{909E8E84-426E-40DD-AFC4-6F175D3DCCD1}">
                <a14:hiddenFill xmlns:a14="http://schemas.microsoft.com/office/drawing/2010/main">
                  <a:solidFill>
                    <a:srgbClr val="FFFFFF"/>
                  </a:solidFill>
                </a14:hiddenFill>
              </a:ext>
            </a:extLst>
          </p:spPr>
        </p:pic>
        <p:sp>
          <p:nvSpPr>
            <p:cNvPr id="10" name="docshape21">
              <a:extLst>
                <a:ext uri="{FF2B5EF4-FFF2-40B4-BE49-F238E27FC236}">
                  <a16:creationId xmlns:a16="http://schemas.microsoft.com/office/drawing/2014/main" id="{07B0228B-B3D4-D7E5-F49D-5F1795AB019D}"/>
                </a:ext>
              </a:extLst>
            </p:cNvPr>
            <p:cNvSpPr>
              <a:spLocks/>
            </p:cNvSpPr>
            <p:nvPr/>
          </p:nvSpPr>
          <p:spPr bwMode="auto">
            <a:xfrm>
              <a:off x="7926" y="863"/>
              <a:ext cx="32" cy="97"/>
            </a:xfrm>
            <a:custGeom>
              <a:avLst/>
              <a:gdLst>
                <a:gd name="T0" fmla="+- 0 7948 7927"/>
                <a:gd name="T1" fmla="*/ T0 w 32"/>
                <a:gd name="T2" fmla="+- 0 863 863"/>
                <a:gd name="T3" fmla="*/ 863 h 97"/>
                <a:gd name="T4" fmla="+- 0 7945 7927"/>
                <a:gd name="T5" fmla="*/ T4 w 32"/>
                <a:gd name="T6" fmla="+- 0 863 863"/>
                <a:gd name="T7" fmla="*/ 863 h 97"/>
                <a:gd name="T8" fmla="+- 0 7927 7927"/>
                <a:gd name="T9" fmla="*/ T8 w 32"/>
                <a:gd name="T10" fmla="+- 0 871 863"/>
                <a:gd name="T11" fmla="*/ 871 h 97"/>
                <a:gd name="T12" fmla="+- 0 7928 7927"/>
                <a:gd name="T13" fmla="*/ T12 w 32"/>
                <a:gd name="T14" fmla="+- 0 873 863"/>
                <a:gd name="T15" fmla="*/ 873 h 97"/>
                <a:gd name="T16" fmla="+- 0 7930 7927"/>
                <a:gd name="T17" fmla="*/ T16 w 32"/>
                <a:gd name="T18" fmla="+- 0 873 863"/>
                <a:gd name="T19" fmla="*/ 873 h 97"/>
                <a:gd name="T20" fmla="+- 0 7931 7927"/>
                <a:gd name="T21" fmla="*/ T20 w 32"/>
                <a:gd name="T22" fmla="+- 0 872 863"/>
                <a:gd name="T23" fmla="*/ 872 h 97"/>
                <a:gd name="T24" fmla="+- 0 7933 7927"/>
                <a:gd name="T25" fmla="*/ T24 w 32"/>
                <a:gd name="T26" fmla="+- 0 872 863"/>
                <a:gd name="T27" fmla="*/ 872 h 97"/>
                <a:gd name="T28" fmla="+- 0 7934 7927"/>
                <a:gd name="T29" fmla="*/ T28 w 32"/>
                <a:gd name="T30" fmla="+- 0 873 863"/>
                <a:gd name="T31" fmla="*/ 873 h 97"/>
                <a:gd name="T32" fmla="+- 0 7936 7927"/>
                <a:gd name="T33" fmla="*/ T32 w 32"/>
                <a:gd name="T34" fmla="+- 0 874 863"/>
                <a:gd name="T35" fmla="*/ 874 h 97"/>
                <a:gd name="T36" fmla="+- 0 7936 7927"/>
                <a:gd name="T37" fmla="*/ T36 w 32"/>
                <a:gd name="T38" fmla="+- 0 875 863"/>
                <a:gd name="T39" fmla="*/ 875 h 97"/>
                <a:gd name="T40" fmla="+- 0 7937 7927"/>
                <a:gd name="T41" fmla="*/ T40 w 32"/>
                <a:gd name="T42" fmla="+- 0 878 863"/>
                <a:gd name="T43" fmla="*/ 878 h 97"/>
                <a:gd name="T44" fmla="+- 0 7937 7927"/>
                <a:gd name="T45" fmla="*/ T44 w 32"/>
                <a:gd name="T46" fmla="+- 0 882 863"/>
                <a:gd name="T47" fmla="*/ 882 h 97"/>
                <a:gd name="T48" fmla="+- 0 7937 7927"/>
                <a:gd name="T49" fmla="*/ T48 w 32"/>
                <a:gd name="T50" fmla="+- 0 950 863"/>
                <a:gd name="T51" fmla="*/ 950 h 97"/>
                <a:gd name="T52" fmla="+- 0 7931 7927"/>
                <a:gd name="T53" fmla="*/ T52 w 32"/>
                <a:gd name="T54" fmla="+- 0 957 863"/>
                <a:gd name="T55" fmla="*/ 957 h 97"/>
                <a:gd name="T56" fmla="+- 0 7928 7927"/>
                <a:gd name="T57" fmla="*/ T56 w 32"/>
                <a:gd name="T58" fmla="+- 0 957 863"/>
                <a:gd name="T59" fmla="*/ 957 h 97"/>
                <a:gd name="T60" fmla="+- 0 7928 7927"/>
                <a:gd name="T61" fmla="*/ T60 w 32"/>
                <a:gd name="T62" fmla="+- 0 960 863"/>
                <a:gd name="T63" fmla="*/ 960 h 97"/>
                <a:gd name="T64" fmla="+- 0 7958 7927"/>
                <a:gd name="T65" fmla="*/ T64 w 32"/>
                <a:gd name="T66" fmla="+- 0 960 863"/>
                <a:gd name="T67" fmla="*/ 960 h 97"/>
                <a:gd name="T68" fmla="+- 0 7958 7927"/>
                <a:gd name="T69" fmla="*/ T68 w 32"/>
                <a:gd name="T70" fmla="+- 0 957 863"/>
                <a:gd name="T71" fmla="*/ 957 h 97"/>
                <a:gd name="T72" fmla="+- 0 7955 7927"/>
                <a:gd name="T73" fmla="*/ T72 w 32"/>
                <a:gd name="T74" fmla="+- 0 957 863"/>
                <a:gd name="T75" fmla="*/ 957 h 97"/>
                <a:gd name="T76" fmla="+- 0 7953 7927"/>
                <a:gd name="T77" fmla="*/ T76 w 32"/>
                <a:gd name="T78" fmla="+- 0 957 863"/>
                <a:gd name="T79" fmla="*/ 957 h 97"/>
                <a:gd name="T80" fmla="+- 0 7950 7927"/>
                <a:gd name="T81" fmla="*/ T80 w 32"/>
                <a:gd name="T82" fmla="+- 0 956 863"/>
                <a:gd name="T83" fmla="*/ 956 h 97"/>
                <a:gd name="T84" fmla="+- 0 7949 7927"/>
                <a:gd name="T85" fmla="*/ T84 w 32"/>
                <a:gd name="T86" fmla="+- 0 955 863"/>
                <a:gd name="T87" fmla="*/ 955 h 97"/>
                <a:gd name="T88" fmla="+- 0 7948 7927"/>
                <a:gd name="T89" fmla="*/ T88 w 32"/>
                <a:gd name="T90" fmla="+- 0 952 863"/>
                <a:gd name="T91" fmla="*/ 952 h 97"/>
                <a:gd name="T92" fmla="+- 0 7948 7927"/>
                <a:gd name="T93" fmla="*/ T92 w 32"/>
                <a:gd name="T94" fmla="+- 0 950 863"/>
                <a:gd name="T95" fmla="*/ 950 h 97"/>
                <a:gd name="T96" fmla="+- 0 7948 7927"/>
                <a:gd name="T97" fmla="*/ T96 w 32"/>
                <a:gd name="T98" fmla="+- 0 863 863"/>
                <a:gd name="T99" fmla="*/ 863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32" h="97">
                  <a:moveTo>
                    <a:pt x="21" y="0"/>
                  </a:moveTo>
                  <a:lnTo>
                    <a:pt x="18" y="0"/>
                  </a:lnTo>
                  <a:lnTo>
                    <a:pt x="0" y="8"/>
                  </a:lnTo>
                  <a:lnTo>
                    <a:pt x="1" y="10"/>
                  </a:lnTo>
                  <a:lnTo>
                    <a:pt x="3" y="10"/>
                  </a:lnTo>
                  <a:lnTo>
                    <a:pt x="4" y="9"/>
                  </a:lnTo>
                  <a:lnTo>
                    <a:pt x="6" y="9"/>
                  </a:lnTo>
                  <a:lnTo>
                    <a:pt x="7" y="10"/>
                  </a:lnTo>
                  <a:lnTo>
                    <a:pt x="9" y="11"/>
                  </a:lnTo>
                  <a:lnTo>
                    <a:pt x="9" y="12"/>
                  </a:lnTo>
                  <a:lnTo>
                    <a:pt x="10" y="15"/>
                  </a:lnTo>
                  <a:lnTo>
                    <a:pt x="10" y="19"/>
                  </a:lnTo>
                  <a:lnTo>
                    <a:pt x="10" y="87"/>
                  </a:lnTo>
                  <a:lnTo>
                    <a:pt x="4" y="94"/>
                  </a:lnTo>
                  <a:lnTo>
                    <a:pt x="1" y="94"/>
                  </a:lnTo>
                  <a:lnTo>
                    <a:pt x="1" y="97"/>
                  </a:lnTo>
                  <a:lnTo>
                    <a:pt x="31" y="97"/>
                  </a:lnTo>
                  <a:lnTo>
                    <a:pt x="31" y="94"/>
                  </a:lnTo>
                  <a:lnTo>
                    <a:pt x="28" y="94"/>
                  </a:lnTo>
                  <a:lnTo>
                    <a:pt x="26" y="94"/>
                  </a:lnTo>
                  <a:lnTo>
                    <a:pt x="23" y="93"/>
                  </a:lnTo>
                  <a:lnTo>
                    <a:pt x="22" y="92"/>
                  </a:lnTo>
                  <a:lnTo>
                    <a:pt x="21" y="89"/>
                  </a:lnTo>
                  <a:lnTo>
                    <a:pt x="21" y="87"/>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a:p>
          </p:txBody>
        </p:sp>
        <p:pic>
          <p:nvPicPr>
            <p:cNvPr id="11" name="docshape22">
              <a:extLst>
                <a:ext uri="{FF2B5EF4-FFF2-40B4-BE49-F238E27FC236}">
                  <a16:creationId xmlns:a16="http://schemas.microsoft.com/office/drawing/2014/main" id="{282C3A51-E49C-7EE8-4505-1F7A289EB1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 y="693"/>
              <a:ext cx="5963" cy="297"/>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23">
              <a:extLst>
                <a:ext uri="{FF2B5EF4-FFF2-40B4-BE49-F238E27FC236}">
                  <a16:creationId xmlns:a16="http://schemas.microsoft.com/office/drawing/2014/main" id="{AFEC08CC-AC3A-2A0C-205E-A4C6CA1562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5" y="863"/>
              <a:ext cx="2294" cy="127"/>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24">
              <a:extLst>
                <a:ext uri="{FF2B5EF4-FFF2-40B4-BE49-F238E27FC236}">
                  <a16:creationId xmlns:a16="http://schemas.microsoft.com/office/drawing/2014/main" id="{26D0C27F-1E56-E506-27AA-060D80B035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3" y="329"/>
              <a:ext cx="474" cy="151"/>
            </a:xfrm>
            <a:prstGeom prst="rect">
              <a:avLst/>
            </a:prstGeom>
            <a:noFill/>
            <a:extLst>
              <a:ext uri="{909E8E84-426E-40DD-AFC4-6F175D3DCCD1}">
                <a14:hiddenFill xmlns:a14="http://schemas.microsoft.com/office/drawing/2010/main">
                  <a:solidFill>
                    <a:srgbClr val="FFFFFF"/>
                  </a:solidFill>
                </a14:hiddenFill>
              </a:ext>
            </a:extLst>
          </p:spPr>
        </p:pic>
        <p:pic>
          <p:nvPicPr>
            <p:cNvPr id="14" name="docshape25">
              <a:extLst>
                <a:ext uri="{FF2B5EF4-FFF2-40B4-BE49-F238E27FC236}">
                  <a16:creationId xmlns:a16="http://schemas.microsoft.com/office/drawing/2014/main" id="{C572C0E9-3815-B65A-EBFE-F87BCF36F1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 y="328"/>
              <a:ext cx="1235" cy="1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组合 14">
            <a:extLst>
              <a:ext uri="{FF2B5EF4-FFF2-40B4-BE49-F238E27FC236}">
                <a16:creationId xmlns:a16="http://schemas.microsoft.com/office/drawing/2014/main" id="{91A3AB16-00EB-2A7E-0B27-971D5A92C047}"/>
              </a:ext>
            </a:extLst>
          </p:cNvPr>
          <p:cNvGrpSpPr/>
          <p:nvPr/>
        </p:nvGrpSpPr>
        <p:grpSpPr>
          <a:xfrm>
            <a:off x="183630" y="1879737"/>
            <a:ext cx="2795010" cy="902491"/>
            <a:chOff x="1022941" y="2807692"/>
            <a:chExt cx="3408557" cy="950270"/>
          </a:xfrm>
        </p:grpSpPr>
        <p:pic>
          <p:nvPicPr>
            <p:cNvPr id="16" name="图片 15">
              <a:extLst>
                <a:ext uri="{FF2B5EF4-FFF2-40B4-BE49-F238E27FC236}">
                  <a16:creationId xmlns:a16="http://schemas.microsoft.com/office/drawing/2014/main" id="{545A6495-9AFC-6E16-35F0-6148690E9321}"/>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b="25209"/>
            <a:stretch/>
          </p:blipFill>
          <p:spPr>
            <a:xfrm>
              <a:off x="1022941" y="2807692"/>
              <a:ext cx="2258790" cy="950270"/>
            </a:xfrm>
            <a:prstGeom prst="rect">
              <a:avLst/>
            </a:prstGeom>
          </p:spPr>
        </p:pic>
        <p:sp>
          <p:nvSpPr>
            <p:cNvPr id="17" name="文本框 16">
              <a:extLst>
                <a:ext uri="{FF2B5EF4-FFF2-40B4-BE49-F238E27FC236}">
                  <a16:creationId xmlns:a16="http://schemas.microsoft.com/office/drawing/2014/main" id="{9755DB91-BC88-E340-DA3A-D89BF12407ED}"/>
                </a:ext>
              </a:extLst>
            </p:cNvPr>
            <p:cNvSpPr txBox="1"/>
            <p:nvPr/>
          </p:nvSpPr>
          <p:spPr>
            <a:xfrm>
              <a:off x="1168736" y="3104461"/>
              <a:ext cx="3262762" cy="421292"/>
            </a:xfrm>
            <a:prstGeom prst="rect">
              <a:avLst/>
            </a:prstGeom>
            <a:noFill/>
          </p:spPr>
          <p:txBody>
            <a:bodyPr wrap="square" rtlCol="0">
              <a:spAutoFit/>
            </a:bodyPr>
            <a:lstStyle/>
            <a:p>
              <a:r>
                <a:rPr lang="zh-CN" altLang="en-US" sz="20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表意和情感观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673E2D01-B086-3DEE-BF67-19A22BAE49FC}"/>
              </a:ext>
            </a:extLst>
          </p:cNvPr>
          <p:cNvGrpSpPr/>
          <p:nvPr/>
        </p:nvGrpSpPr>
        <p:grpSpPr>
          <a:xfrm>
            <a:off x="183629" y="4973119"/>
            <a:ext cx="1852203" cy="902491"/>
            <a:chOff x="1022941" y="2807692"/>
            <a:chExt cx="2258790" cy="950270"/>
          </a:xfrm>
        </p:grpSpPr>
        <p:pic>
          <p:nvPicPr>
            <p:cNvPr id="22" name="图片 21">
              <a:extLst>
                <a:ext uri="{FF2B5EF4-FFF2-40B4-BE49-F238E27FC236}">
                  <a16:creationId xmlns:a16="http://schemas.microsoft.com/office/drawing/2014/main" id="{BA7D639E-27B8-5A70-6FB4-5A9D4976F57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b="25209"/>
            <a:stretch/>
          </p:blipFill>
          <p:spPr>
            <a:xfrm>
              <a:off x="1022941" y="2807692"/>
              <a:ext cx="2258790" cy="950270"/>
            </a:xfrm>
            <a:prstGeom prst="rect">
              <a:avLst/>
            </a:prstGeom>
          </p:spPr>
        </p:pic>
        <p:sp>
          <p:nvSpPr>
            <p:cNvPr id="23" name="文本框 22">
              <a:extLst>
                <a:ext uri="{FF2B5EF4-FFF2-40B4-BE49-F238E27FC236}">
                  <a16:creationId xmlns:a16="http://schemas.microsoft.com/office/drawing/2014/main" id="{A097FAF3-4F95-61E5-635F-B7A5A6E08E23}"/>
                </a:ext>
              </a:extLst>
            </p:cNvPr>
            <p:cNvSpPr txBox="1"/>
            <p:nvPr/>
          </p:nvSpPr>
          <p:spPr>
            <a:xfrm>
              <a:off x="1168736" y="3104461"/>
              <a:ext cx="2038289" cy="421292"/>
            </a:xfrm>
            <a:prstGeom prst="rect">
              <a:avLst/>
            </a:prstGeom>
            <a:noFill/>
          </p:spPr>
          <p:txBody>
            <a:bodyPr wrap="square" rtlCol="0">
              <a:spAutoFit/>
            </a:bodyPr>
            <a:lstStyle/>
            <a:p>
              <a:pPr algn="ctr"/>
              <a:r>
                <a:rPr lang="zh-CN" altLang="en-US" sz="20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词牌视图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4094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6873949"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59">
            <a:extLst>
              <a:ext uri="{FF2B5EF4-FFF2-40B4-BE49-F238E27FC236}">
                <a16:creationId xmlns:a16="http://schemas.microsoft.com/office/drawing/2014/main" id="{DA9C8658-22E8-F666-88E3-E2052E0D117F}"/>
              </a:ext>
            </a:extLst>
          </p:cNvPr>
          <p:cNvSpPr txBox="1"/>
          <p:nvPr/>
        </p:nvSpPr>
        <p:spPr>
          <a:xfrm>
            <a:off x="637953" y="632637"/>
            <a:ext cx="2099932" cy="461665"/>
          </a:xfrm>
          <a:prstGeom prst="rect">
            <a:avLst/>
          </a:prstGeom>
          <a:solidFill>
            <a:srgbClr val="2B3542"/>
          </a:solidFill>
        </p:spPr>
        <p:txBody>
          <a:bodyPr wrap="square" rtlCol="0">
            <a:spAutoFit/>
          </a:bodyPr>
          <a:lstStyle/>
          <a:p>
            <a:pPr algn="ctr"/>
            <a:r>
              <a:rPr lang="zh-CN" altLang="en-US" sz="2400" b="1" dirty="0">
                <a:solidFill>
                  <a:schemeClr val="bg1"/>
                </a:solidFill>
              </a:rPr>
              <a:t>用户反馈</a:t>
            </a:r>
          </a:p>
        </p:txBody>
      </p:sp>
      <p:sp>
        <p:nvSpPr>
          <p:cNvPr id="62" name="文本框 61">
            <a:extLst>
              <a:ext uri="{FF2B5EF4-FFF2-40B4-BE49-F238E27FC236}">
                <a16:creationId xmlns:a16="http://schemas.microsoft.com/office/drawing/2014/main" id="{EEB802D1-9581-CE9B-70A4-BA62C3D53522}"/>
              </a:ext>
            </a:extLst>
          </p:cNvPr>
          <p:cNvSpPr txBox="1"/>
          <p:nvPr/>
        </p:nvSpPr>
        <p:spPr>
          <a:xfrm>
            <a:off x="571622" y="1421322"/>
            <a:ext cx="4816550" cy="2295052"/>
          </a:xfrm>
          <a:prstGeom prst="rect">
            <a:avLst/>
          </a:prstGeom>
          <a:noFill/>
        </p:spPr>
        <p:txBody>
          <a:bodyPr wrap="square" rtlCol="0">
            <a:spAutoFit/>
          </a:bodyPr>
          <a:lstStyle/>
          <a:p>
            <a:pPr marL="159385" marR="69850">
              <a:lnSpc>
                <a:spcPct val="113000"/>
              </a:lnSpc>
              <a:spcBef>
                <a:spcPts val="5"/>
              </a:spcBef>
              <a:spcAft>
                <a:spcPts val="0"/>
              </a:spcAft>
            </a:pPr>
            <a:r>
              <a:rPr lang="zh-CN" altLang="en-US" sz="2000" b="1" dirty="0">
                <a:effectLst/>
                <a:latin typeface="+mn-ea"/>
                <a:cs typeface="Cambria" panose="02040503050406030204" pitchFamily="18" charset="0"/>
              </a:rPr>
              <a:t> 参与者 </a:t>
            </a:r>
            <a:endParaRPr lang="en-US" altLang="zh-CN" sz="2000" b="1" dirty="0">
              <a:effectLst/>
              <a:latin typeface="+mn-ea"/>
              <a:cs typeface="Cambria" panose="02040503050406030204" pitchFamily="18" charset="0"/>
            </a:endParaRPr>
          </a:p>
          <a:p>
            <a:pPr marL="159385" marR="69850">
              <a:lnSpc>
                <a:spcPct val="113000"/>
              </a:lnSpc>
              <a:spcBef>
                <a:spcPts val="5"/>
              </a:spcBef>
              <a:spcAft>
                <a:spcPts val="0"/>
              </a:spcAft>
            </a:pPr>
            <a:endParaRPr lang="en-US" altLang="zh-CN" dirty="0">
              <a:effectLst/>
              <a:latin typeface="+mn-ea"/>
              <a:cs typeface="Cambria" panose="02040503050406030204" pitchFamily="18" charset="0"/>
            </a:endParaRPr>
          </a:p>
          <a:p>
            <a:pPr marL="159385" marR="69850">
              <a:lnSpc>
                <a:spcPct val="113000"/>
              </a:lnSpc>
              <a:spcBef>
                <a:spcPts val="5"/>
              </a:spcBef>
              <a:spcAft>
                <a:spcPts val="0"/>
              </a:spcAft>
            </a:pPr>
            <a:r>
              <a:rPr lang="en-US" altLang="zh-CN" dirty="0">
                <a:effectLst/>
                <a:latin typeface="+mn-ea"/>
                <a:cs typeface="Cambria" panose="02040503050406030204" pitchFamily="18" charset="0"/>
              </a:rPr>
              <a:t>U1:</a:t>
            </a:r>
            <a:r>
              <a:rPr lang="zh-CN" altLang="zh-CN" dirty="0">
                <a:effectLst/>
                <a:latin typeface="+mn-ea"/>
                <a:cs typeface="Cambria" panose="02040503050406030204" pitchFamily="18" charset="0"/>
              </a:rPr>
              <a:t>女，</a:t>
            </a:r>
            <a:r>
              <a:rPr lang="en-US" altLang="zh-CN" dirty="0">
                <a:effectLst/>
                <a:latin typeface="+mn-ea"/>
                <a:cs typeface="Cambria" panose="02040503050406030204" pitchFamily="18" charset="0"/>
              </a:rPr>
              <a:t>34</a:t>
            </a:r>
            <a:r>
              <a:rPr lang="zh-CN" altLang="zh-CN" dirty="0">
                <a:effectLst/>
                <a:latin typeface="+mn-ea"/>
                <a:cs typeface="Cambria" panose="02040503050406030204" pitchFamily="18" charset="0"/>
              </a:rPr>
              <a:t>岁，会计专业，财务分析师。</a:t>
            </a:r>
            <a:endParaRPr lang="en-US" altLang="zh-CN" dirty="0">
              <a:effectLst/>
              <a:latin typeface="+mn-ea"/>
              <a:cs typeface="Cambria" panose="02040503050406030204" pitchFamily="18" charset="0"/>
            </a:endParaRPr>
          </a:p>
          <a:p>
            <a:pPr marL="159385" marR="69850">
              <a:lnSpc>
                <a:spcPct val="113000"/>
              </a:lnSpc>
              <a:spcBef>
                <a:spcPts val="5"/>
              </a:spcBef>
              <a:spcAft>
                <a:spcPts val="0"/>
              </a:spcAft>
            </a:pPr>
            <a:endParaRPr lang="en-US" altLang="zh-CN" dirty="0">
              <a:effectLst/>
              <a:latin typeface="+mn-ea"/>
              <a:cs typeface="Cambria" panose="02040503050406030204" pitchFamily="18" charset="0"/>
            </a:endParaRPr>
          </a:p>
          <a:p>
            <a:pPr marL="159385" marR="69850">
              <a:lnSpc>
                <a:spcPct val="113000"/>
              </a:lnSpc>
              <a:spcBef>
                <a:spcPts val="5"/>
              </a:spcBef>
              <a:spcAft>
                <a:spcPts val="0"/>
              </a:spcAft>
            </a:pPr>
            <a:r>
              <a:rPr lang="en-US" altLang="zh-CN" dirty="0">
                <a:effectLst/>
                <a:latin typeface="+mn-ea"/>
                <a:cs typeface="Cambria" panose="02040503050406030204" pitchFamily="18" charset="0"/>
              </a:rPr>
              <a:t>U2:</a:t>
            </a:r>
            <a:r>
              <a:rPr lang="zh-CN" altLang="zh-CN" dirty="0">
                <a:effectLst/>
                <a:latin typeface="+mn-ea"/>
                <a:cs typeface="Cambria" panose="02040503050406030204" pitchFamily="18" charset="0"/>
              </a:rPr>
              <a:t>男，</a:t>
            </a:r>
            <a:r>
              <a:rPr lang="en-US" altLang="zh-CN" dirty="0">
                <a:effectLst/>
                <a:latin typeface="+mn-ea"/>
                <a:cs typeface="Cambria" panose="02040503050406030204" pitchFamily="18" charset="0"/>
              </a:rPr>
              <a:t>24</a:t>
            </a:r>
            <a:r>
              <a:rPr lang="zh-CN" altLang="zh-CN" dirty="0">
                <a:effectLst/>
                <a:latin typeface="+mn-ea"/>
                <a:cs typeface="Cambria" panose="02040503050406030204" pitchFamily="18" charset="0"/>
              </a:rPr>
              <a:t>岁，金融专业，投资分析师。</a:t>
            </a:r>
            <a:endParaRPr lang="en-US" altLang="zh-CN" dirty="0">
              <a:effectLst/>
              <a:latin typeface="+mn-ea"/>
              <a:cs typeface="Cambria" panose="02040503050406030204" pitchFamily="18" charset="0"/>
            </a:endParaRPr>
          </a:p>
          <a:p>
            <a:pPr marL="159385" marR="69850">
              <a:lnSpc>
                <a:spcPct val="113000"/>
              </a:lnSpc>
              <a:spcBef>
                <a:spcPts val="5"/>
              </a:spcBef>
              <a:spcAft>
                <a:spcPts val="0"/>
              </a:spcAft>
            </a:pPr>
            <a:endParaRPr lang="en-US" altLang="zh-CN" dirty="0">
              <a:latin typeface="+mn-ea"/>
              <a:cs typeface="Cambria" panose="02040503050406030204" pitchFamily="18" charset="0"/>
            </a:endParaRPr>
          </a:p>
          <a:p>
            <a:pPr marL="159385" marR="69850">
              <a:lnSpc>
                <a:spcPct val="113000"/>
              </a:lnSpc>
              <a:spcBef>
                <a:spcPts val="5"/>
              </a:spcBef>
              <a:spcAft>
                <a:spcPts val="0"/>
              </a:spcAft>
            </a:pPr>
            <a:r>
              <a:rPr lang="en-US" altLang="zh-CN" dirty="0">
                <a:effectLst/>
                <a:latin typeface="+mn-ea"/>
                <a:cs typeface="Cambria" panose="02040503050406030204" pitchFamily="18" charset="0"/>
              </a:rPr>
              <a:t>U3:</a:t>
            </a:r>
            <a:r>
              <a:rPr lang="zh-CN" altLang="zh-CN" dirty="0">
                <a:effectLst/>
                <a:latin typeface="+mn-ea"/>
                <a:cs typeface="Cambria" panose="02040503050406030204" pitchFamily="18" charset="0"/>
              </a:rPr>
              <a:t>女，</a:t>
            </a:r>
            <a:r>
              <a:rPr lang="en-US" altLang="zh-CN" dirty="0">
                <a:effectLst/>
                <a:latin typeface="+mn-ea"/>
                <a:cs typeface="Cambria" panose="02040503050406030204" pitchFamily="18" charset="0"/>
              </a:rPr>
              <a:t>22</a:t>
            </a:r>
            <a:r>
              <a:rPr lang="zh-CN" altLang="zh-CN" dirty="0">
                <a:effectLst/>
                <a:latin typeface="+mn-ea"/>
                <a:cs typeface="Cambria" panose="02040503050406030204" pitchFamily="18" charset="0"/>
              </a:rPr>
              <a:t>岁，数字媒体专业，博士</a:t>
            </a:r>
            <a:r>
              <a:rPr lang="zh-CN" altLang="en-US" dirty="0">
                <a:effectLst/>
                <a:latin typeface="+mn-ea"/>
                <a:cs typeface="Cambria" panose="02040503050406030204" pitchFamily="18" charset="0"/>
              </a:rPr>
              <a:t>。</a:t>
            </a:r>
            <a:endParaRPr lang="zh-CN" altLang="en-US" dirty="0">
              <a:latin typeface="+mn-ea"/>
            </a:endParaRPr>
          </a:p>
        </p:txBody>
      </p:sp>
      <p:sp>
        <p:nvSpPr>
          <p:cNvPr id="63" name="文本框 62">
            <a:extLst>
              <a:ext uri="{FF2B5EF4-FFF2-40B4-BE49-F238E27FC236}">
                <a16:creationId xmlns:a16="http://schemas.microsoft.com/office/drawing/2014/main" id="{CD316B47-393F-D147-B3EE-574DE9CCE74D}"/>
              </a:ext>
            </a:extLst>
          </p:cNvPr>
          <p:cNvSpPr txBox="1"/>
          <p:nvPr/>
        </p:nvSpPr>
        <p:spPr>
          <a:xfrm>
            <a:off x="7568610" y="2089298"/>
            <a:ext cx="4534786" cy="2862322"/>
          </a:xfrm>
          <a:prstGeom prst="rect">
            <a:avLst/>
          </a:prstGeom>
          <a:noFill/>
        </p:spPr>
        <p:txBody>
          <a:bodyPr wrap="square" rtlCol="0">
            <a:spAutoFit/>
          </a:bodyPr>
          <a:lstStyle/>
          <a:p>
            <a:r>
              <a:rPr lang="zh-CN" altLang="en-US" dirty="0">
                <a:solidFill>
                  <a:schemeClr val="bg1"/>
                </a:solidFill>
              </a:rPr>
              <a:t>所有参与者都被要求填写人口统计学问卷。</a:t>
            </a:r>
            <a:endParaRPr lang="en-US" altLang="zh-CN" dirty="0">
              <a:solidFill>
                <a:schemeClr val="bg1"/>
              </a:solidFill>
            </a:endParaRPr>
          </a:p>
          <a:p>
            <a:endParaRPr lang="zh-CN" altLang="en-US" dirty="0">
              <a:solidFill>
                <a:schemeClr val="bg1"/>
              </a:solidFill>
            </a:endParaRPr>
          </a:p>
          <a:p>
            <a:endParaRPr lang="en-US" altLang="zh-CN" dirty="0">
              <a:solidFill>
                <a:schemeClr val="bg1"/>
              </a:solidFill>
            </a:endParaRPr>
          </a:p>
          <a:p>
            <a:r>
              <a:rPr lang="zh-CN" altLang="en-US" dirty="0">
                <a:solidFill>
                  <a:schemeClr val="bg1"/>
                </a:solidFill>
              </a:rPr>
              <a:t>参与者浏览网页，说出他们在此过程中的想法、感受、行为或所见。</a:t>
            </a: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用户从设计、交互和信息传递的有效性方面审查和评估每一个可视化。</a:t>
            </a:r>
          </a:p>
          <a:p>
            <a:endParaRPr lang="zh-CN" altLang="en-US" dirty="0">
              <a:solidFill>
                <a:schemeClr val="bg1"/>
              </a:solidFill>
            </a:endParaRPr>
          </a:p>
        </p:txBody>
      </p:sp>
      <p:sp>
        <p:nvSpPr>
          <p:cNvPr id="64" name="文本框 63">
            <a:extLst>
              <a:ext uri="{FF2B5EF4-FFF2-40B4-BE49-F238E27FC236}">
                <a16:creationId xmlns:a16="http://schemas.microsoft.com/office/drawing/2014/main" id="{3AA23354-6C8D-6F0C-5F4A-AD7797A1B3B3}"/>
              </a:ext>
            </a:extLst>
          </p:cNvPr>
          <p:cNvSpPr txBox="1"/>
          <p:nvPr/>
        </p:nvSpPr>
        <p:spPr>
          <a:xfrm>
            <a:off x="5964864" y="2089298"/>
            <a:ext cx="1354642" cy="417358"/>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背景调查</a:t>
            </a:r>
            <a:endParaRPr lang="en-US" altLang="zh-CN" b="1" dirty="0">
              <a:solidFill>
                <a:srgbClr val="2B3542"/>
              </a:solidFill>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6852DEDE-52F5-7DD6-C6F7-338F96D3E927}"/>
              </a:ext>
            </a:extLst>
          </p:cNvPr>
          <p:cNvSpPr txBox="1"/>
          <p:nvPr/>
        </p:nvSpPr>
        <p:spPr>
          <a:xfrm>
            <a:off x="5986130" y="3051545"/>
            <a:ext cx="1354642" cy="417358"/>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大声思考</a:t>
            </a:r>
            <a:endParaRPr lang="en-US" altLang="zh-CN" b="1" dirty="0">
              <a:solidFill>
                <a:srgbClr val="2B3542"/>
              </a:solidFill>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67FFF4D5-0DE6-67A1-CB30-670C73989FB3}"/>
              </a:ext>
            </a:extLst>
          </p:cNvPr>
          <p:cNvSpPr txBox="1"/>
          <p:nvPr/>
        </p:nvSpPr>
        <p:spPr>
          <a:xfrm>
            <a:off x="6096000" y="4110569"/>
            <a:ext cx="1354642" cy="417358"/>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参与访谈</a:t>
            </a:r>
            <a:endParaRPr lang="en-US" altLang="zh-CN" b="1" dirty="0">
              <a:solidFill>
                <a:srgbClr val="2B3542"/>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48AB0F83-14E7-9D71-20E1-C89DAE841DF7}"/>
              </a:ext>
            </a:extLst>
          </p:cNvPr>
          <p:cNvSpPr txBox="1"/>
          <p:nvPr/>
        </p:nvSpPr>
        <p:spPr>
          <a:xfrm>
            <a:off x="5746898" y="632637"/>
            <a:ext cx="1572608" cy="461665"/>
          </a:xfrm>
          <a:prstGeom prst="rect">
            <a:avLst/>
          </a:prstGeom>
          <a:solidFill>
            <a:schemeClr val="bg1">
              <a:lumMod val="85000"/>
            </a:schemeClr>
          </a:solidFill>
        </p:spPr>
        <p:txBody>
          <a:bodyPr wrap="square" rtlCol="0">
            <a:spAutoFit/>
          </a:bodyPr>
          <a:lstStyle/>
          <a:p>
            <a:pPr algn="ctr"/>
            <a:r>
              <a:rPr lang="zh-CN" altLang="en-US" sz="2400" b="1" dirty="0">
                <a:solidFill>
                  <a:srgbClr val="2B3542"/>
                </a:solidFill>
              </a:rPr>
              <a:t>程序</a:t>
            </a:r>
          </a:p>
        </p:txBody>
      </p:sp>
      <p:sp>
        <p:nvSpPr>
          <p:cNvPr id="67" name="文本框 66">
            <a:extLst>
              <a:ext uri="{FF2B5EF4-FFF2-40B4-BE49-F238E27FC236}">
                <a16:creationId xmlns:a16="http://schemas.microsoft.com/office/drawing/2014/main" id="{64205FED-51D4-5C06-5350-967865B1EA73}"/>
              </a:ext>
            </a:extLst>
          </p:cNvPr>
          <p:cNvSpPr txBox="1"/>
          <p:nvPr/>
        </p:nvSpPr>
        <p:spPr>
          <a:xfrm>
            <a:off x="324293" y="5169593"/>
            <a:ext cx="6134728" cy="1477328"/>
          </a:xfrm>
          <a:prstGeom prst="rect">
            <a:avLst/>
          </a:prstGeom>
          <a:noFill/>
        </p:spPr>
        <p:txBody>
          <a:bodyPr wrap="square" rtlCol="0">
            <a:spAutoFit/>
          </a:bodyPr>
          <a:lstStyle/>
          <a:p>
            <a:r>
              <a:rPr lang="zh-CN" altLang="zh-CN" sz="1800" dirty="0">
                <a:effectLst/>
                <a:latin typeface="+mn-ea"/>
                <a:cs typeface="Cambria" panose="02040503050406030204" pitchFamily="18" charset="0"/>
              </a:rPr>
              <a:t>高度赞赏了整件作品的设计风格，与传达的内容高度一致。</a:t>
            </a:r>
            <a:endParaRPr lang="en-US" altLang="zh-CN" sz="1800" dirty="0">
              <a:effectLst/>
              <a:latin typeface="+mn-ea"/>
              <a:cs typeface="Cambria" panose="02040503050406030204" pitchFamily="18" charset="0"/>
            </a:endParaRPr>
          </a:p>
          <a:p>
            <a:endParaRPr lang="en-US" altLang="zh-CN" sz="1800" dirty="0">
              <a:effectLst/>
              <a:latin typeface="+mn-ea"/>
              <a:cs typeface="Cambria" panose="02040503050406030204" pitchFamily="18" charset="0"/>
            </a:endParaRPr>
          </a:p>
          <a:p>
            <a:r>
              <a:rPr lang="zh-CN" altLang="zh-CN" sz="1800" dirty="0">
                <a:effectLst/>
                <a:latin typeface="+mn-ea"/>
                <a:cs typeface="Cambria" panose="02040503050406030204" pitchFamily="18" charset="0"/>
              </a:rPr>
              <a:t>局限性。</a:t>
            </a:r>
            <a:r>
              <a:rPr lang="zh-CN" altLang="zh-CN" sz="1800" dirty="0">
                <a:solidFill>
                  <a:schemeClr val="accent2">
                    <a:lumMod val="75000"/>
                  </a:schemeClr>
                </a:solidFill>
                <a:effectLst/>
                <a:latin typeface="+mn-ea"/>
                <a:cs typeface="Cambria" panose="02040503050406030204" pitchFamily="18" charset="0"/>
              </a:rPr>
              <a:t>生命轨迹可视化的编码是复杂的</a:t>
            </a:r>
            <a:r>
              <a:rPr lang="zh-CN" altLang="zh-CN" sz="1800" dirty="0">
                <a:effectLst/>
                <a:latin typeface="+mn-ea"/>
                <a:cs typeface="Cambria" panose="02040503050406030204" pitchFamily="18" charset="0"/>
              </a:rPr>
              <a:t>。对于没有数据可视化背景的一般用户来说，需要一定的时间去理解。</a:t>
            </a:r>
          </a:p>
          <a:p>
            <a:endParaRPr lang="zh-CN" altLang="en-US" dirty="0"/>
          </a:p>
        </p:txBody>
      </p:sp>
      <p:sp>
        <p:nvSpPr>
          <p:cNvPr id="71" name="文本框 70">
            <a:extLst>
              <a:ext uri="{FF2B5EF4-FFF2-40B4-BE49-F238E27FC236}">
                <a16:creationId xmlns:a16="http://schemas.microsoft.com/office/drawing/2014/main" id="{93F80F6E-BF6C-C289-79CF-EE19372D4207}"/>
              </a:ext>
            </a:extLst>
          </p:cNvPr>
          <p:cNvSpPr txBox="1"/>
          <p:nvPr/>
        </p:nvSpPr>
        <p:spPr>
          <a:xfrm>
            <a:off x="637953" y="4181373"/>
            <a:ext cx="2099932" cy="461665"/>
          </a:xfrm>
          <a:prstGeom prst="rect">
            <a:avLst/>
          </a:prstGeom>
          <a:solidFill>
            <a:srgbClr val="2B3542"/>
          </a:solidFill>
        </p:spPr>
        <p:txBody>
          <a:bodyPr wrap="square" rtlCol="0">
            <a:spAutoFit/>
          </a:bodyPr>
          <a:lstStyle/>
          <a:p>
            <a:pPr algn="ctr"/>
            <a:r>
              <a:rPr lang="zh-CN" altLang="en-US" sz="2400" b="1" dirty="0">
                <a:solidFill>
                  <a:schemeClr val="bg1"/>
                </a:solidFill>
              </a:rPr>
              <a:t>总体评价</a:t>
            </a:r>
          </a:p>
        </p:txBody>
      </p:sp>
      <p:sp>
        <p:nvSpPr>
          <p:cNvPr id="15" name="文本框 14">
            <a:extLst>
              <a:ext uri="{FF2B5EF4-FFF2-40B4-BE49-F238E27FC236}">
                <a16:creationId xmlns:a16="http://schemas.microsoft.com/office/drawing/2014/main" id="{397D0D11-9017-A5BD-6F1B-BFB8AD1DC016}"/>
              </a:ext>
            </a:extLst>
          </p:cNvPr>
          <p:cNvSpPr txBox="1"/>
          <p:nvPr/>
        </p:nvSpPr>
        <p:spPr>
          <a:xfrm>
            <a:off x="210780" y="6467512"/>
            <a:ext cx="6322422" cy="369332"/>
          </a:xfrm>
          <a:prstGeom prst="rect">
            <a:avLst/>
          </a:prstGeom>
          <a:noFill/>
        </p:spPr>
        <p:txBody>
          <a:bodyPr wrap="square">
            <a:spAutoFit/>
          </a:bodyPr>
          <a:lstStyle/>
          <a:p>
            <a:r>
              <a:rPr lang="zh-CN" altLang="en-US" dirty="0"/>
              <a:t>http://fms.news.cn/swf/2018_sjxw/quansongci_en/index.html#/</a:t>
            </a:r>
          </a:p>
        </p:txBody>
      </p:sp>
    </p:spTree>
    <p:extLst>
      <p:ext uri="{BB962C8B-B14F-4D97-AF65-F5344CB8AC3E}">
        <p14:creationId xmlns:p14="http://schemas.microsoft.com/office/powerpoint/2010/main" val="1884052063"/>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FF4973-EBD8-E97D-957F-6DE2559568CA}"/>
              </a:ext>
            </a:extLst>
          </p:cNvPr>
          <p:cNvSpPr txBox="1"/>
          <p:nvPr/>
        </p:nvSpPr>
        <p:spPr>
          <a:xfrm>
            <a:off x="3467819" y="2317630"/>
            <a:ext cx="4623758" cy="1323439"/>
          </a:xfrm>
          <a:prstGeom prst="rect">
            <a:avLst/>
          </a:prstGeom>
          <a:noFill/>
        </p:spPr>
        <p:txBody>
          <a:bodyPr wrap="square" rtlCol="0">
            <a:spAutoFit/>
          </a:bodyPr>
          <a:lstStyle/>
          <a:p>
            <a:pPr algn="ctr"/>
            <a:r>
              <a:rPr lang="en-US" altLang="zh-CN" sz="4000" b="1" dirty="0">
                <a:solidFill>
                  <a:schemeClr val="bg1"/>
                </a:solidFill>
              </a:rPr>
              <a:t>THE END</a:t>
            </a:r>
          </a:p>
          <a:p>
            <a:pPr algn="ctr"/>
            <a:r>
              <a:rPr lang="zh-CN" altLang="en-US" sz="4000" b="1" dirty="0">
                <a:solidFill>
                  <a:schemeClr val="bg1"/>
                </a:solidFill>
              </a:rPr>
              <a:t>谢谢大家</a:t>
            </a:r>
          </a:p>
        </p:txBody>
      </p:sp>
      <p:pic>
        <p:nvPicPr>
          <p:cNvPr id="3" name="图片 2">
            <a:extLst>
              <a:ext uri="{FF2B5EF4-FFF2-40B4-BE49-F238E27FC236}">
                <a16:creationId xmlns:a16="http://schemas.microsoft.com/office/drawing/2014/main" id="{689D1E45-A00B-2719-951C-D825708A6E0A}"/>
              </a:ext>
            </a:extLst>
          </p:cNvPr>
          <p:cNvPicPr>
            <a:picLocks noChangeAspect="1"/>
          </p:cNvPicPr>
          <p:nvPr/>
        </p:nvPicPr>
        <p:blipFill>
          <a:blip r:embed="rId2"/>
          <a:stretch>
            <a:fillRect/>
          </a:stretch>
        </p:blipFill>
        <p:spPr>
          <a:xfrm>
            <a:off x="7851475" y="3641069"/>
            <a:ext cx="2258683" cy="2258683"/>
          </a:xfrm>
          <a:prstGeom prst="rect">
            <a:avLst/>
          </a:prstGeom>
        </p:spPr>
      </p:pic>
    </p:spTree>
    <p:extLst>
      <p:ext uri="{BB962C8B-B14F-4D97-AF65-F5344CB8AC3E}">
        <p14:creationId xmlns:p14="http://schemas.microsoft.com/office/powerpoint/2010/main" val="372121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0" y="0"/>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461076" y="551944"/>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目的</a:t>
            </a:r>
          </a:p>
        </p:txBody>
      </p:sp>
      <p:sp>
        <p:nvSpPr>
          <p:cNvPr id="29" name="文本框 28"/>
          <p:cNvSpPr txBox="1"/>
          <p:nvPr/>
        </p:nvSpPr>
        <p:spPr>
          <a:xfrm>
            <a:off x="5598596" y="601448"/>
            <a:ext cx="4170736" cy="453441"/>
          </a:xfrm>
          <a:prstGeom prst="rect">
            <a:avLst/>
          </a:prstGeom>
          <a:noFill/>
        </p:spPr>
        <p:txBody>
          <a:bodyPr wrap="square" lIns="91424" tIns="45712" rIns="91424" bIns="45712" rtlCol="0">
            <a:spAutoFit/>
          </a:bodyPr>
          <a:lstStyle/>
          <a:p>
            <a:pPr>
              <a:lnSpc>
                <a:spcPct val="130000"/>
              </a:lnSpc>
            </a:pPr>
            <a:r>
              <a:rPr lang="zh-CN" altLang="zh-CN" sz="2000" b="1" dirty="0">
                <a:effectLst/>
                <a:latin typeface="微软雅黑" panose="020B0503020204020204" pitchFamily="34" charset="-122"/>
                <a:ea typeface="微软雅黑" panose="020B0503020204020204" pitchFamily="34" charset="-122"/>
                <a:cs typeface="Cambria" panose="02040503050406030204" pitchFamily="18" charset="0"/>
              </a:rPr>
              <a:t>公共领域有效地传播和推广宋词</a:t>
            </a:r>
            <a:endParaRPr kumimoji="1" lang="en-US" altLang="zh-CN" sz="1200" b="1" dirty="0">
              <a:latin typeface="微软雅黑" panose="020B0503020204020204" pitchFamily="34" charset="-122"/>
              <a:ea typeface="微软雅黑" panose="020B0503020204020204" pitchFamily="34" charset="-122"/>
              <a:cs typeface="Arial"/>
            </a:endParaRPr>
          </a:p>
        </p:txBody>
      </p:sp>
      <p:sp>
        <p:nvSpPr>
          <p:cNvPr id="3" name="箭头: 下 2">
            <a:extLst>
              <a:ext uri="{FF2B5EF4-FFF2-40B4-BE49-F238E27FC236}">
                <a16:creationId xmlns:a16="http://schemas.microsoft.com/office/drawing/2014/main" id="{3F645AE3-50D5-CF4C-6E79-6A37BAB88C80}"/>
              </a:ext>
            </a:extLst>
          </p:cNvPr>
          <p:cNvSpPr/>
          <p:nvPr/>
        </p:nvSpPr>
        <p:spPr>
          <a:xfrm>
            <a:off x="5847298" y="1330329"/>
            <a:ext cx="497404" cy="453441"/>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29A400B8-77D3-AB56-6230-9C88A5B2ABC8}"/>
              </a:ext>
            </a:extLst>
          </p:cNvPr>
          <p:cNvGrpSpPr/>
          <p:nvPr/>
        </p:nvGrpSpPr>
        <p:grpSpPr>
          <a:xfrm>
            <a:off x="3461076" y="1957679"/>
            <a:ext cx="6308256" cy="552450"/>
            <a:chOff x="3461076" y="2229278"/>
            <a:chExt cx="6308256" cy="552450"/>
          </a:xfrm>
        </p:grpSpPr>
        <p:sp>
          <p:nvSpPr>
            <p:cNvPr id="31" name="矩形 30">
              <a:extLst>
                <a:ext uri="{FF2B5EF4-FFF2-40B4-BE49-F238E27FC236}">
                  <a16:creationId xmlns:a16="http://schemas.microsoft.com/office/drawing/2014/main" id="{B7D01A57-D9EF-C4F6-FFFA-F0DE2E715F92}"/>
                </a:ext>
              </a:extLst>
            </p:cNvPr>
            <p:cNvSpPr/>
            <p:nvPr/>
          </p:nvSpPr>
          <p:spPr>
            <a:xfrm>
              <a:off x="3461076" y="2229278"/>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问题</a:t>
              </a:r>
            </a:p>
          </p:txBody>
        </p:sp>
        <p:sp>
          <p:nvSpPr>
            <p:cNvPr id="33" name="文本框 32">
              <a:extLst>
                <a:ext uri="{FF2B5EF4-FFF2-40B4-BE49-F238E27FC236}">
                  <a16:creationId xmlns:a16="http://schemas.microsoft.com/office/drawing/2014/main" id="{97211389-80B1-83FC-71A7-3111FAA8A02F}"/>
                </a:ext>
              </a:extLst>
            </p:cNvPr>
            <p:cNvSpPr txBox="1"/>
            <p:nvPr/>
          </p:nvSpPr>
          <p:spPr>
            <a:xfrm>
              <a:off x="5598596" y="2278783"/>
              <a:ext cx="4170736" cy="453441"/>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复杂性，抽象性</a:t>
              </a:r>
              <a:endParaRPr kumimoji="1" lang="en-US" altLang="zh-CN" sz="1200" b="1" dirty="0">
                <a:latin typeface="微软雅黑" panose="020B0503020204020204" pitchFamily="34" charset="-122"/>
                <a:ea typeface="微软雅黑" panose="020B0503020204020204" pitchFamily="34" charset="-122"/>
                <a:cs typeface="Arial"/>
              </a:endParaRPr>
            </a:p>
          </p:txBody>
        </p:sp>
      </p:grpSp>
      <p:sp>
        <p:nvSpPr>
          <p:cNvPr id="44" name="矩形 43">
            <a:extLst>
              <a:ext uri="{FF2B5EF4-FFF2-40B4-BE49-F238E27FC236}">
                <a16:creationId xmlns:a16="http://schemas.microsoft.com/office/drawing/2014/main" id="{D77E630A-23FD-6AB1-09FB-9656D730B903}"/>
              </a:ext>
            </a:extLst>
          </p:cNvPr>
          <p:cNvSpPr/>
          <p:nvPr/>
        </p:nvSpPr>
        <p:spPr>
          <a:xfrm>
            <a:off x="3461076" y="3946248"/>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解决方法</a:t>
            </a:r>
          </a:p>
        </p:txBody>
      </p:sp>
      <p:sp>
        <p:nvSpPr>
          <p:cNvPr id="45" name="文本框 44">
            <a:extLst>
              <a:ext uri="{FF2B5EF4-FFF2-40B4-BE49-F238E27FC236}">
                <a16:creationId xmlns:a16="http://schemas.microsoft.com/office/drawing/2014/main" id="{758CCE51-873B-5326-8DFE-4718ED2C8FE7}"/>
              </a:ext>
            </a:extLst>
          </p:cNvPr>
          <p:cNvSpPr txBox="1"/>
          <p:nvPr/>
        </p:nvSpPr>
        <p:spPr>
          <a:xfrm>
            <a:off x="5598596" y="3299765"/>
            <a:ext cx="4170736" cy="1101439"/>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视觉分析方法</a:t>
            </a:r>
            <a:endParaRPr lang="en-US" altLang="zh-CN" sz="2000" b="1" dirty="0">
              <a:effectLst/>
              <a:latin typeface="微软雅黑" panose="020B0503020204020204" pitchFamily="34" charset="-122"/>
              <a:ea typeface="微软雅黑" panose="020B0503020204020204" pitchFamily="34" charset="-122"/>
              <a:cs typeface="Cambria" panose="02040503050406030204" pitchFamily="18" charset="0"/>
            </a:endParaRPr>
          </a:p>
          <a:p>
            <a:pPr>
              <a:lnSpc>
                <a:spcPct val="130000"/>
              </a:lnSpc>
            </a:pPr>
            <a:r>
              <a:rPr kumimoji="1" lang="zh-CN" altLang="en-US" sz="1600" b="1" u="sng" dirty="0">
                <a:solidFill>
                  <a:schemeClr val="accent5">
                    <a:lumMod val="75000"/>
                  </a:schemeClr>
                </a:solidFill>
                <a:latin typeface="微软雅黑" panose="020B0503020204020204" pitchFamily="34" charset="-122"/>
                <a:ea typeface="微软雅黑" panose="020B0503020204020204" pitchFamily="34" charset="-122"/>
                <a:cs typeface="Arial"/>
              </a:rPr>
              <a:t>时空视觉化</a:t>
            </a:r>
            <a:r>
              <a:rPr kumimoji="1" lang="zh-CN" altLang="en-US" sz="1600" b="1" dirty="0">
                <a:solidFill>
                  <a:schemeClr val="accent5">
                    <a:lumMod val="75000"/>
                  </a:schemeClr>
                </a:solidFill>
                <a:latin typeface="微软雅黑" panose="020B0503020204020204" pitchFamily="34" charset="-122"/>
                <a:ea typeface="微软雅黑" panose="020B0503020204020204" pitchFamily="34" charset="-122"/>
                <a:cs typeface="Arial"/>
              </a:rPr>
              <a:t>，</a:t>
            </a:r>
            <a:r>
              <a:rPr kumimoji="1" lang="zh-CN" altLang="en-US" sz="1600" dirty="0">
                <a:solidFill>
                  <a:schemeClr val="accent5">
                    <a:lumMod val="75000"/>
                  </a:schemeClr>
                </a:solidFill>
                <a:latin typeface="微软雅黑" panose="020B0503020204020204" pitchFamily="34" charset="-122"/>
                <a:ea typeface="微软雅黑" panose="020B0503020204020204" pitchFamily="34" charset="-122"/>
                <a:cs typeface="Arial"/>
              </a:rPr>
              <a:t>我们利用视觉故事化的方式来呈现宋词潜在的、抽象的特质。</a:t>
            </a:r>
            <a:endParaRPr kumimoji="1" lang="en-US" altLang="zh-CN" sz="1600" dirty="0">
              <a:solidFill>
                <a:schemeClr val="accent5">
                  <a:lumMod val="75000"/>
                </a:schemeClr>
              </a:solidFill>
              <a:latin typeface="微软雅黑" panose="020B0503020204020204" pitchFamily="34" charset="-122"/>
              <a:ea typeface="微软雅黑" panose="020B0503020204020204" pitchFamily="34" charset="-122"/>
              <a:cs typeface="Arial"/>
            </a:endParaRPr>
          </a:p>
        </p:txBody>
      </p:sp>
      <p:sp>
        <p:nvSpPr>
          <p:cNvPr id="4" name="左大括号 3">
            <a:extLst>
              <a:ext uri="{FF2B5EF4-FFF2-40B4-BE49-F238E27FC236}">
                <a16:creationId xmlns:a16="http://schemas.microsoft.com/office/drawing/2014/main" id="{8FFEBC10-5CD5-666B-BB82-2B0C9CDD9709}"/>
              </a:ext>
            </a:extLst>
          </p:cNvPr>
          <p:cNvSpPr/>
          <p:nvPr/>
        </p:nvSpPr>
        <p:spPr>
          <a:xfrm>
            <a:off x="5334935" y="3485873"/>
            <a:ext cx="263661" cy="147320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CE15BCE4-6014-BEA4-B13B-CE788624D02F}"/>
              </a:ext>
            </a:extLst>
          </p:cNvPr>
          <p:cNvSpPr txBox="1"/>
          <p:nvPr/>
        </p:nvSpPr>
        <p:spPr>
          <a:xfrm>
            <a:off x="5598596" y="4654122"/>
            <a:ext cx="4170736" cy="453441"/>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应用直观的图表</a:t>
            </a:r>
            <a:endParaRPr kumimoji="1" lang="en-US" altLang="zh-CN" sz="1200" b="1" dirty="0">
              <a:latin typeface="微软雅黑" panose="020B0503020204020204" pitchFamily="34" charset="-122"/>
              <a:ea typeface="微软雅黑" panose="020B0503020204020204" pitchFamily="34" charset="-122"/>
              <a:cs typeface="Arial"/>
            </a:endParaRPr>
          </a:p>
        </p:txBody>
      </p:sp>
      <p:sp>
        <p:nvSpPr>
          <p:cNvPr id="48" name="箭头: 下 47">
            <a:extLst>
              <a:ext uri="{FF2B5EF4-FFF2-40B4-BE49-F238E27FC236}">
                <a16:creationId xmlns:a16="http://schemas.microsoft.com/office/drawing/2014/main" id="{271373E3-BEB8-ED10-2067-7ABABD3E3817}"/>
              </a:ext>
            </a:extLst>
          </p:cNvPr>
          <p:cNvSpPr/>
          <p:nvPr/>
        </p:nvSpPr>
        <p:spPr>
          <a:xfrm>
            <a:off x="5847298" y="2660814"/>
            <a:ext cx="497404" cy="453441"/>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下 48">
            <a:extLst>
              <a:ext uri="{FF2B5EF4-FFF2-40B4-BE49-F238E27FC236}">
                <a16:creationId xmlns:a16="http://schemas.microsoft.com/office/drawing/2014/main" id="{45FEB830-0723-FDA3-690B-94C262D3E3EB}"/>
              </a:ext>
            </a:extLst>
          </p:cNvPr>
          <p:cNvSpPr/>
          <p:nvPr/>
        </p:nvSpPr>
        <p:spPr>
          <a:xfrm>
            <a:off x="5851038" y="5240344"/>
            <a:ext cx="497404" cy="453441"/>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5720A85C-7D1C-0D93-7729-EB57AB85F74F}"/>
              </a:ext>
            </a:extLst>
          </p:cNvPr>
          <p:cNvSpPr/>
          <p:nvPr/>
        </p:nvSpPr>
        <p:spPr>
          <a:xfrm>
            <a:off x="3461076" y="5658592"/>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反馈</a:t>
            </a:r>
          </a:p>
        </p:txBody>
      </p:sp>
      <p:sp>
        <p:nvSpPr>
          <p:cNvPr id="52" name="文本框 51">
            <a:extLst>
              <a:ext uri="{FF2B5EF4-FFF2-40B4-BE49-F238E27FC236}">
                <a16:creationId xmlns:a16="http://schemas.microsoft.com/office/drawing/2014/main" id="{A1F6B972-B524-B48B-E127-B79B6A265A7A}"/>
              </a:ext>
            </a:extLst>
          </p:cNvPr>
          <p:cNvSpPr txBox="1"/>
          <p:nvPr/>
        </p:nvSpPr>
        <p:spPr>
          <a:xfrm>
            <a:off x="5598596" y="5693785"/>
            <a:ext cx="4170736" cy="453441"/>
          </a:xfrm>
          <a:prstGeom prst="rect">
            <a:avLst/>
          </a:prstGeom>
          <a:noFill/>
        </p:spPr>
        <p:txBody>
          <a:bodyPr wrap="square" lIns="91424" tIns="45712" rIns="91424" bIns="45712" rtlCol="0">
            <a:spAutoFit/>
          </a:bodyPr>
          <a:lstStyle/>
          <a:p>
            <a:pPr>
              <a:lnSpc>
                <a:spcPct val="130000"/>
              </a:lnSpc>
            </a:pPr>
            <a:r>
              <a:rPr lang="zh-CN" altLang="en-US" sz="2000" b="1" dirty="0">
                <a:effectLst/>
                <a:latin typeface="微软雅黑" panose="020B0503020204020204" pitchFamily="34" charset="-122"/>
                <a:ea typeface="微软雅黑" panose="020B0503020204020204" pitchFamily="34" charset="-122"/>
                <a:cs typeface="Cambria" panose="02040503050406030204" pitchFamily="18" charset="0"/>
              </a:rPr>
              <a:t>推广有效性和美观性</a:t>
            </a:r>
            <a:endParaRPr kumimoji="1" lang="en-US" altLang="zh-CN" sz="1200" b="1" dirty="0">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111311238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637925" y="407490"/>
            <a:ext cx="1061260" cy="1212057"/>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831452" y="612788"/>
            <a:ext cx="867733" cy="769441"/>
          </a:xfrm>
          <a:prstGeom prst="rect">
            <a:avLst/>
          </a:prstGeom>
          <a:noFill/>
        </p:spPr>
        <p:txBody>
          <a:bodyPr wrap="square" rtlCol="0">
            <a:spAutoFit/>
          </a:bodyPr>
          <a:lstStyle/>
          <a:p>
            <a:r>
              <a:rPr lang="en-US" altLang="zh-CN" sz="4400" b="1" dirty="0"/>
              <a:t>1</a:t>
            </a:r>
            <a:endParaRPr lang="zh-CN" altLang="en-US" sz="4400" b="1" dirty="0"/>
          </a:p>
        </p:txBody>
      </p:sp>
      <p:grpSp>
        <p:nvGrpSpPr>
          <p:cNvPr id="57" name="组合 56">
            <a:extLst>
              <a:ext uri="{FF2B5EF4-FFF2-40B4-BE49-F238E27FC236}">
                <a16:creationId xmlns:a16="http://schemas.microsoft.com/office/drawing/2014/main" id="{99180850-EA14-5A0F-E945-9719A051309E}"/>
              </a:ext>
            </a:extLst>
          </p:cNvPr>
          <p:cNvGrpSpPr/>
          <p:nvPr/>
        </p:nvGrpSpPr>
        <p:grpSpPr>
          <a:xfrm>
            <a:off x="4170781" y="467567"/>
            <a:ext cx="6577724" cy="3390689"/>
            <a:chOff x="4205177" y="697973"/>
            <a:chExt cx="6577724" cy="3390689"/>
          </a:xfrm>
        </p:grpSpPr>
        <p:grpSp>
          <p:nvGrpSpPr>
            <p:cNvPr id="55" name="组合 54">
              <a:extLst>
                <a:ext uri="{FF2B5EF4-FFF2-40B4-BE49-F238E27FC236}">
                  <a16:creationId xmlns:a16="http://schemas.microsoft.com/office/drawing/2014/main" id="{E4A6A8E2-FEE8-88FF-87DA-A6606E433993}"/>
                </a:ext>
              </a:extLst>
            </p:cNvPr>
            <p:cNvGrpSpPr/>
            <p:nvPr/>
          </p:nvGrpSpPr>
          <p:grpSpPr>
            <a:xfrm>
              <a:off x="4205177" y="697973"/>
              <a:ext cx="4929197" cy="617950"/>
              <a:chOff x="4205177" y="697973"/>
              <a:chExt cx="4929197" cy="617950"/>
            </a:xfrm>
          </p:grpSpPr>
          <p:sp>
            <p:nvSpPr>
              <p:cNvPr id="50" name="矩形 49">
                <a:extLst>
                  <a:ext uri="{FF2B5EF4-FFF2-40B4-BE49-F238E27FC236}">
                    <a16:creationId xmlns:a16="http://schemas.microsoft.com/office/drawing/2014/main" id="{AD6048A2-29EF-1064-F226-D8B46E17374F}"/>
                  </a:ext>
                </a:extLst>
              </p:cNvPr>
              <p:cNvSpPr/>
              <p:nvPr/>
            </p:nvSpPr>
            <p:spPr>
              <a:xfrm>
                <a:off x="4450264" y="697973"/>
                <a:ext cx="3875027" cy="61795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517760" y="786882"/>
                <a:ext cx="4616614" cy="400110"/>
              </a:xfrm>
              <a:prstGeom prst="rect">
                <a:avLst/>
              </a:prstGeom>
              <a:noFill/>
              <a:ln w="28575">
                <a:noFill/>
              </a:ln>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宋词在公共领域传播面临的挑战</a:t>
                </a:r>
              </a:p>
            </p:txBody>
          </p:sp>
          <p:cxnSp>
            <p:nvCxnSpPr>
              <p:cNvPr id="26" name="直接连接符 25">
                <a:extLst>
                  <a:ext uri="{FF2B5EF4-FFF2-40B4-BE49-F238E27FC236}">
                    <a16:creationId xmlns:a16="http://schemas.microsoft.com/office/drawing/2014/main" id="{2925A405-30EA-3BBA-E9FF-ACD8D2A8A6A5}"/>
                  </a:ext>
                </a:extLst>
              </p:cNvPr>
              <p:cNvCxnSpPr>
                <a:cxnSpLocks/>
              </p:cNvCxnSpPr>
              <p:nvPr/>
            </p:nvCxnSpPr>
            <p:spPr>
              <a:xfrm>
                <a:off x="4205177" y="1237915"/>
                <a:ext cx="49228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CF232EC7-E61B-F66A-3A88-5D2F9E0731D8}"/>
                </a:ext>
              </a:extLst>
            </p:cNvPr>
            <p:cNvGrpSpPr/>
            <p:nvPr/>
          </p:nvGrpSpPr>
          <p:grpSpPr>
            <a:xfrm>
              <a:off x="4517760" y="1489876"/>
              <a:ext cx="6265141" cy="2598786"/>
              <a:chOff x="4686873" y="1699565"/>
              <a:chExt cx="6265141" cy="2598786"/>
            </a:xfrm>
          </p:grpSpPr>
          <p:grpSp>
            <p:nvGrpSpPr>
              <p:cNvPr id="51" name="组合 50">
                <a:extLst>
                  <a:ext uri="{FF2B5EF4-FFF2-40B4-BE49-F238E27FC236}">
                    <a16:creationId xmlns:a16="http://schemas.microsoft.com/office/drawing/2014/main" id="{0F769211-CA89-5503-794B-1203DEBC8E15}"/>
                  </a:ext>
                </a:extLst>
              </p:cNvPr>
              <p:cNvGrpSpPr/>
              <p:nvPr/>
            </p:nvGrpSpPr>
            <p:grpSpPr>
              <a:xfrm>
                <a:off x="4686873" y="1880266"/>
                <a:ext cx="95250" cy="591028"/>
                <a:chOff x="4686873" y="1880266"/>
                <a:chExt cx="95250" cy="591028"/>
              </a:xfrm>
            </p:grpSpPr>
            <p:cxnSp>
              <p:nvCxnSpPr>
                <p:cNvPr id="32" name="直接连接符 31"/>
                <p:cNvCxnSpPr>
                  <a:cxnSpLocks/>
                </p:cNvCxnSpPr>
                <p:nvPr/>
              </p:nvCxnSpPr>
              <p:spPr>
                <a:xfrm>
                  <a:off x="4782123" y="1880266"/>
                  <a:ext cx="0" cy="59102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p:nvCxnSpPr>
              <p:spPr>
                <a:xfrm>
                  <a:off x="4686873" y="1880266"/>
                  <a:ext cx="0" cy="591028"/>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grpSp>
          <p:sp>
            <p:nvSpPr>
              <p:cNvPr id="48" name="矩形 47">
                <a:extLst>
                  <a:ext uri="{FF2B5EF4-FFF2-40B4-BE49-F238E27FC236}">
                    <a16:creationId xmlns:a16="http://schemas.microsoft.com/office/drawing/2014/main" id="{6CB65260-F461-931D-DEB9-AE4F89F317A3}"/>
                  </a:ext>
                </a:extLst>
              </p:cNvPr>
              <p:cNvSpPr/>
              <p:nvPr/>
            </p:nvSpPr>
            <p:spPr>
              <a:xfrm>
                <a:off x="5051417" y="1699565"/>
                <a:ext cx="5900597" cy="2598786"/>
              </a:xfrm>
              <a:prstGeom prst="rect">
                <a:avLst/>
              </a:prstGeom>
            </p:spPr>
            <p:txBody>
              <a:bodyPr wrap="square" lIns="68570" tIns="34289" rIns="68570" bIns="34289">
                <a:spAutoFit/>
              </a:bodyPr>
              <a:lstStyle/>
              <a:p>
                <a:pPr marL="342900" indent="-342900" defTabSz="685681">
                  <a:lnSpc>
                    <a:spcPct val="130000"/>
                  </a:lnSpc>
                  <a:buFont typeface="+mj-lt"/>
                  <a:buAutoNum type="arabicPeriod"/>
                </a:pPr>
                <a:r>
                  <a:rPr lang="zh-CN" altLang="en-US" sz="1600" b="1" dirty="0">
                    <a:solidFill>
                      <a:srgbClr val="2B3542"/>
                    </a:solidFill>
                    <a:latin typeface="+mn-ea"/>
                  </a:rPr>
                  <a:t>通常情况下用</a:t>
                </a:r>
                <a:r>
                  <a:rPr lang="zh-CN" altLang="en-US" sz="1600" b="1" dirty="0">
                    <a:solidFill>
                      <a:schemeClr val="accent2">
                        <a:lumMod val="75000"/>
                      </a:schemeClr>
                    </a:solidFill>
                    <a:latin typeface="+mn-ea"/>
                  </a:rPr>
                  <a:t>个案研究的方法</a:t>
                </a:r>
                <a:r>
                  <a:rPr lang="zh-CN" altLang="en-US" sz="1600" b="1" dirty="0">
                    <a:solidFill>
                      <a:srgbClr val="333F50"/>
                    </a:solidFill>
                    <a:latin typeface="+mn-ea"/>
                  </a:rPr>
                  <a:t>，大众传播中并不具有可操作性</a:t>
                </a:r>
                <a:endParaRPr lang="en-US" altLang="zh-CN" sz="1600" b="1" dirty="0">
                  <a:solidFill>
                    <a:srgbClr val="333F50"/>
                  </a:solidFill>
                  <a:latin typeface="+mn-ea"/>
                </a:endParaRPr>
              </a:p>
              <a:p>
                <a:pPr marL="342900" indent="-342900" defTabSz="685681">
                  <a:lnSpc>
                    <a:spcPct val="130000"/>
                  </a:lnSpc>
                  <a:buFont typeface="+mj-lt"/>
                  <a:buAutoNum type="arabicPeriod"/>
                </a:pPr>
                <a:endParaRPr lang="en-US"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defTabSz="685681">
                  <a:lnSpc>
                    <a:spcPct val="130000"/>
                  </a:lnSpc>
                  <a:buFont typeface="+mj-lt"/>
                  <a:buAutoNum type="arabicPeriod"/>
                </a:pPr>
                <a:r>
                  <a:rPr lang="zh-CN"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rPr>
                  <a:t>宋词是一个信息文化系统</a:t>
                </a:r>
                <a:r>
                  <a:rPr lang="zh-CN" altLang="en-US"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rPr>
                  <a:t>。在视觉上</a:t>
                </a:r>
                <a:r>
                  <a:rPr lang="zh-CN" altLang="en-US" sz="1600" b="1" dirty="0">
                    <a:solidFill>
                      <a:schemeClr val="accent2">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呈现符合公众偏好的多维数据</a:t>
                </a:r>
                <a:r>
                  <a:rPr lang="zh-CN" altLang="en-US"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rPr>
                  <a:t>是具有挑战性的。</a:t>
                </a:r>
                <a:endParaRPr lang="en-US"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defTabSz="685681">
                  <a:lnSpc>
                    <a:spcPct val="130000"/>
                  </a:lnSpc>
                  <a:buFont typeface="+mj-lt"/>
                  <a:buAutoNum type="arabicPeriod"/>
                </a:pPr>
                <a:endParaRPr lang="en-US" altLang="zh-CN" sz="1600" b="1" dirty="0">
                  <a:solidFill>
                    <a:srgbClr val="2B3542"/>
                  </a:solidFill>
                  <a:latin typeface="微软雅黑" panose="020B0503020204020204" pitchFamily="34" charset="-122"/>
                  <a:ea typeface="微软雅黑" panose="020B0503020204020204" pitchFamily="34" charset="-122"/>
                </a:endParaRPr>
              </a:p>
              <a:p>
                <a:pPr marL="342900" indent="-342900" defTabSz="685681">
                  <a:lnSpc>
                    <a:spcPct val="130000"/>
                  </a:lnSpc>
                  <a:buFont typeface="+mj-lt"/>
                  <a:buAutoNum type="arabicPeriod"/>
                </a:pPr>
                <a:r>
                  <a:rPr lang="zh-CN" altLang="en-US" sz="1600" b="1" dirty="0">
                    <a:solidFill>
                      <a:srgbClr val="2B3542"/>
                    </a:solidFill>
                    <a:latin typeface="微软雅黑" panose="020B0503020204020204" pitchFamily="34" charset="-122"/>
                    <a:ea typeface="微软雅黑" panose="020B0503020204020204" pitchFamily="34" charset="-122"/>
                  </a:rPr>
                  <a:t>词人在创作宋词时，往往受到其生活经历和生前所处历史语境的影响。</a:t>
                </a:r>
                <a:r>
                  <a:rPr lang="zh-CN" altLang="zh-CN" sz="1600" b="1" dirty="0">
                    <a:solidFill>
                      <a:schemeClr val="accent2">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复杂的数据准备和分析</a:t>
                </a:r>
                <a:r>
                  <a:rPr lang="zh-CN" altLang="en-US" sz="1600" b="1" dirty="0">
                    <a:solidFill>
                      <a:schemeClr val="accent2">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过程很冗杂。</a:t>
                </a:r>
                <a:endParaRPr lang="en-US" altLang="zh-CN" sz="1600" b="1" dirty="0">
                  <a:solidFill>
                    <a:schemeClr val="accent2">
                      <a:lumMod val="75000"/>
                    </a:schemeClr>
                  </a:solidFill>
                  <a:latin typeface="微软雅黑" panose="020B0503020204020204" pitchFamily="34" charset="-122"/>
                  <a:ea typeface="微软雅黑" panose="020B0503020204020204" pitchFamily="34" charset="-122"/>
                </a:endParaRPr>
              </a:p>
            </p:txBody>
          </p:sp>
        </p:grpSp>
      </p:grpSp>
      <p:grpSp>
        <p:nvGrpSpPr>
          <p:cNvPr id="69" name="组合 68">
            <a:extLst>
              <a:ext uri="{FF2B5EF4-FFF2-40B4-BE49-F238E27FC236}">
                <a16:creationId xmlns:a16="http://schemas.microsoft.com/office/drawing/2014/main" id="{0EB13758-F9EE-C425-8E11-4391BFCAFA55}"/>
              </a:ext>
            </a:extLst>
          </p:cNvPr>
          <p:cNvGrpSpPr/>
          <p:nvPr/>
        </p:nvGrpSpPr>
        <p:grpSpPr>
          <a:xfrm>
            <a:off x="4205942" y="4481230"/>
            <a:ext cx="6914730" cy="1470165"/>
            <a:chOff x="4205177" y="697973"/>
            <a:chExt cx="6914730" cy="1470165"/>
          </a:xfrm>
        </p:grpSpPr>
        <p:grpSp>
          <p:nvGrpSpPr>
            <p:cNvPr id="70" name="组合 69">
              <a:extLst>
                <a:ext uri="{FF2B5EF4-FFF2-40B4-BE49-F238E27FC236}">
                  <a16:creationId xmlns:a16="http://schemas.microsoft.com/office/drawing/2014/main" id="{0209F370-7EF1-0D6C-DCE6-1CFA474F30E4}"/>
                </a:ext>
              </a:extLst>
            </p:cNvPr>
            <p:cNvGrpSpPr/>
            <p:nvPr/>
          </p:nvGrpSpPr>
          <p:grpSpPr>
            <a:xfrm>
              <a:off x="4205177" y="697973"/>
              <a:ext cx="4929197" cy="617950"/>
              <a:chOff x="4205177" y="697973"/>
              <a:chExt cx="4929197" cy="617950"/>
            </a:xfrm>
          </p:grpSpPr>
          <p:sp>
            <p:nvSpPr>
              <p:cNvPr id="76" name="矩形 75">
                <a:extLst>
                  <a:ext uri="{FF2B5EF4-FFF2-40B4-BE49-F238E27FC236}">
                    <a16:creationId xmlns:a16="http://schemas.microsoft.com/office/drawing/2014/main" id="{81EEBED4-AAFA-7DD9-09AA-80DE515629A5}"/>
                  </a:ext>
                </a:extLst>
              </p:cNvPr>
              <p:cNvSpPr/>
              <p:nvPr/>
            </p:nvSpPr>
            <p:spPr>
              <a:xfrm>
                <a:off x="4450264" y="697973"/>
                <a:ext cx="3887839" cy="61795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a:extLst>
                  <a:ext uri="{FF2B5EF4-FFF2-40B4-BE49-F238E27FC236}">
                    <a16:creationId xmlns:a16="http://schemas.microsoft.com/office/drawing/2014/main" id="{EBA91EDF-D099-D2AE-EE9C-5533493A82CC}"/>
                  </a:ext>
                </a:extLst>
              </p:cNvPr>
              <p:cNvSpPr txBox="1"/>
              <p:nvPr/>
            </p:nvSpPr>
            <p:spPr>
              <a:xfrm>
                <a:off x="4517760" y="786882"/>
                <a:ext cx="4616614" cy="400110"/>
              </a:xfrm>
              <a:prstGeom prst="rect">
                <a:avLst/>
              </a:prstGeom>
              <a:noFill/>
              <a:ln w="28575">
                <a:noFill/>
              </a:ln>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时空多媒体叙事面临的挑战</a:t>
                </a:r>
              </a:p>
            </p:txBody>
          </p:sp>
          <p:cxnSp>
            <p:nvCxnSpPr>
              <p:cNvPr id="78" name="直接连接符 77">
                <a:extLst>
                  <a:ext uri="{FF2B5EF4-FFF2-40B4-BE49-F238E27FC236}">
                    <a16:creationId xmlns:a16="http://schemas.microsoft.com/office/drawing/2014/main" id="{81E406B8-9495-7EF5-C79C-40C266057475}"/>
                  </a:ext>
                </a:extLst>
              </p:cNvPr>
              <p:cNvCxnSpPr>
                <a:cxnSpLocks/>
              </p:cNvCxnSpPr>
              <p:nvPr/>
            </p:nvCxnSpPr>
            <p:spPr>
              <a:xfrm>
                <a:off x="4205177" y="1237915"/>
                <a:ext cx="49228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14E18EEE-533B-18A3-89EA-D5C797575A96}"/>
                </a:ext>
              </a:extLst>
            </p:cNvPr>
            <p:cNvGrpSpPr/>
            <p:nvPr/>
          </p:nvGrpSpPr>
          <p:grpSpPr>
            <a:xfrm>
              <a:off x="4519058" y="1489877"/>
              <a:ext cx="6600849" cy="678261"/>
              <a:chOff x="4688171" y="1699566"/>
              <a:chExt cx="6600849" cy="678261"/>
            </a:xfrm>
          </p:grpSpPr>
          <p:grpSp>
            <p:nvGrpSpPr>
              <p:cNvPr id="72" name="组合 71">
                <a:extLst>
                  <a:ext uri="{FF2B5EF4-FFF2-40B4-BE49-F238E27FC236}">
                    <a16:creationId xmlns:a16="http://schemas.microsoft.com/office/drawing/2014/main" id="{6FD76C86-0405-6D1E-02E4-CBBEF8D738B8}"/>
                  </a:ext>
                </a:extLst>
              </p:cNvPr>
              <p:cNvGrpSpPr/>
              <p:nvPr/>
            </p:nvGrpSpPr>
            <p:grpSpPr>
              <a:xfrm>
                <a:off x="4688171" y="1786799"/>
                <a:ext cx="95250" cy="591028"/>
                <a:chOff x="4688171" y="1786799"/>
                <a:chExt cx="95250" cy="591028"/>
              </a:xfrm>
            </p:grpSpPr>
            <p:cxnSp>
              <p:nvCxnSpPr>
                <p:cNvPr id="74" name="直接连接符 73">
                  <a:extLst>
                    <a:ext uri="{FF2B5EF4-FFF2-40B4-BE49-F238E27FC236}">
                      <a16:creationId xmlns:a16="http://schemas.microsoft.com/office/drawing/2014/main" id="{46F59AC3-AEE7-281A-8944-F07FF6C7E7F3}"/>
                    </a:ext>
                  </a:extLst>
                </p:cNvPr>
                <p:cNvCxnSpPr>
                  <a:cxnSpLocks/>
                </p:cNvCxnSpPr>
                <p:nvPr/>
              </p:nvCxnSpPr>
              <p:spPr>
                <a:xfrm>
                  <a:off x="4783421" y="1786799"/>
                  <a:ext cx="0" cy="59102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37CF4D12-58D1-3A00-D4BC-2ED607394812}"/>
                    </a:ext>
                  </a:extLst>
                </p:cNvPr>
                <p:cNvCxnSpPr>
                  <a:cxnSpLocks/>
                </p:cNvCxnSpPr>
                <p:nvPr/>
              </p:nvCxnSpPr>
              <p:spPr>
                <a:xfrm>
                  <a:off x="4688171" y="1786799"/>
                  <a:ext cx="0" cy="591028"/>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a:extLst>
                  <a:ext uri="{FF2B5EF4-FFF2-40B4-BE49-F238E27FC236}">
                    <a16:creationId xmlns:a16="http://schemas.microsoft.com/office/drawing/2014/main" id="{6575801D-5977-5450-ABD0-DE47A18FFF11}"/>
                  </a:ext>
                </a:extLst>
              </p:cNvPr>
              <p:cNvSpPr/>
              <p:nvPr/>
            </p:nvSpPr>
            <p:spPr>
              <a:xfrm>
                <a:off x="5388425" y="1699566"/>
                <a:ext cx="5900595" cy="678261"/>
              </a:xfrm>
              <a:prstGeom prst="rect">
                <a:avLst/>
              </a:prstGeom>
            </p:spPr>
            <p:txBody>
              <a:bodyPr wrap="square" lIns="68570" tIns="34289" rIns="68570" bIns="34289">
                <a:spAutoFit/>
              </a:bodyPr>
              <a:lstStyle/>
              <a:p>
                <a:pPr defTabSz="685681">
                  <a:lnSpc>
                    <a:spcPct val="130000"/>
                  </a:lnSpc>
                </a:pPr>
                <a:r>
                  <a:rPr lang="zh-CN" altLang="en-US" sz="1600" b="1" dirty="0">
                    <a:solidFill>
                      <a:srgbClr val="2B3542"/>
                    </a:solidFill>
                    <a:latin typeface="+mn-ea"/>
                  </a:rPr>
                  <a:t>在</a:t>
                </a:r>
                <a:r>
                  <a:rPr lang="zh-CN" altLang="en-US" sz="1600" b="1" dirty="0">
                    <a:solidFill>
                      <a:schemeClr val="accent2">
                        <a:lumMod val="75000"/>
                      </a:schemeClr>
                    </a:solidFill>
                    <a:latin typeface="+mn-ea"/>
                  </a:rPr>
                  <a:t>中国语境</a:t>
                </a:r>
                <a:r>
                  <a:rPr lang="zh-CN" altLang="en-US" sz="1600" b="1" dirty="0">
                    <a:solidFill>
                      <a:srgbClr val="2B3542"/>
                    </a:solidFill>
                    <a:latin typeface="+mn-ea"/>
                  </a:rPr>
                  <a:t>下，将各种</a:t>
                </a:r>
                <a:r>
                  <a:rPr lang="zh-CN" altLang="en-US" sz="1600" b="1" dirty="0">
                    <a:solidFill>
                      <a:schemeClr val="accent2">
                        <a:lumMod val="75000"/>
                      </a:schemeClr>
                    </a:solidFill>
                    <a:latin typeface="+mn-ea"/>
                  </a:rPr>
                  <a:t>社会文化事实和来源</a:t>
                </a:r>
                <a:r>
                  <a:rPr lang="zh-CN" altLang="en-US" sz="1600" b="1" dirty="0">
                    <a:solidFill>
                      <a:srgbClr val="2B3542"/>
                    </a:solidFill>
                    <a:latin typeface="+mn-ea"/>
                  </a:rPr>
                  <a:t>整合到时空叙事中，还没有得到充分的探索。</a:t>
                </a:r>
                <a:endParaRPr lang="en-US" altLang="zh-CN" sz="1600" b="1" dirty="0">
                  <a:solidFill>
                    <a:srgbClr val="2B3542"/>
                  </a:solidFill>
                  <a:effectLst/>
                  <a:latin typeface="微软雅黑" panose="020B0503020204020204" pitchFamily="34" charset="-122"/>
                  <a:ea typeface="微软雅黑" panose="020B0503020204020204" pitchFamily="34" charset="-122"/>
                  <a:cs typeface="Cambria" panose="02040503050406030204" pitchFamily="18" charset="0"/>
                </a:endParaRPr>
              </a:p>
            </p:txBody>
          </p:sp>
        </p:grpSp>
      </p:grpSp>
    </p:spTree>
    <p:extLst>
      <p:ext uri="{BB962C8B-B14F-4D97-AF65-F5344CB8AC3E}">
        <p14:creationId xmlns:p14="http://schemas.microsoft.com/office/powerpoint/2010/main" val="222251400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19291" y="0"/>
            <a:ext cx="73727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DAB78B44-6FA3-9CEB-9EA0-4CE415ECF155}"/>
              </a:ext>
            </a:extLst>
          </p:cNvPr>
          <p:cNvSpPr txBox="1"/>
          <p:nvPr/>
        </p:nvSpPr>
        <p:spPr>
          <a:xfrm>
            <a:off x="401583" y="2513299"/>
            <a:ext cx="1354642" cy="1021433"/>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sz="1600" b="1" dirty="0">
                <a:solidFill>
                  <a:srgbClr val="2B3542"/>
                </a:solidFill>
                <a:latin typeface="微软雅黑" panose="020B0503020204020204" pitchFamily="34" charset="-122"/>
                <a:ea typeface="微软雅黑" panose="020B0503020204020204" pitchFamily="34" charset="-122"/>
              </a:rPr>
              <a:t>远距离阅读</a:t>
            </a:r>
            <a:endParaRPr lang="en-US" altLang="zh-CN" sz="1600" b="1" dirty="0">
              <a:solidFill>
                <a:srgbClr val="2B3542"/>
              </a:solidFill>
              <a:latin typeface="微软雅黑" panose="020B0503020204020204" pitchFamily="34" charset="-122"/>
              <a:ea typeface="微软雅黑" panose="020B0503020204020204" pitchFamily="34" charset="-122"/>
            </a:endParaRPr>
          </a:p>
          <a:p>
            <a:pPr algn="ctr" defTabSz="685681">
              <a:lnSpc>
                <a:spcPct val="130000"/>
              </a:lnSpc>
            </a:pPr>
            <a:r>
              <a:rPr lang="en-US" altLang="zh-CN" sz="1600" b="1" dirty="0">
                <a:solidFill>
                  <a:srgbClr val="2B3542"/>
                </a:solidFill>
                <a:latin typeface="微软雅黑" panose="020B0503020204020204" pitchFamily="34" charset="-122"/>
                <a:ea typeface="微软雅黑" panose="020B0503020204020204" pitchFamily="34" charset="-122"/>
              </a:rPr>
              <a:t>&amp;</a:t>
            </a:r>
          </a:p>
          <a:p>
            <a:pPr algn="ctr" defTabSz="685681">
              <a:lnSpc>
                <a:spcPct val="130000"/>
              </a:lnSpc>
            </a:pPr>
            <a:r>
              <a:rPr lang="zh-CN" altLang="en-US" sz="1600" b="1" dirty="0">
                <a:solidFill>
                  <a:srgbClr val="2B3542"/>
                </a:solidFill>
                <a:latin typeface="微软雅黑" panose="020B0503020204020204" pitchFamily="34" charset="-122"/>
                <a:ea typeface="微软雅黑" panose="020B0503020204020204" pitchFamily="34" charset="-122"/>
              </a:rPr>
              <a:t>近距离阅读</a:t>
            </a:r>
            <a:endParaRPr lang="en-US" altLang="zh-CN" sz="1600" b="1" dirty="0">
              <a:solidFill>
                <a:srgbClr val="2B3542"/>
              </a:solidFill>
              <a:latin typeface="微软雅黑" panose="020B0503020204020204" pitchFamily="34" charset="-122"/>
              <a:ea typeface="微软雅黑" panose="020B0503020204020204" pitchFamily="34" charset="-122"/>
            </a:endParaRPr>
          </a:p>
        </p:txBody>
      </p:sp>
      <p:sp>
        <p:nvSpPr>
          <p:cNvPr id="27" name="左大括号 26">
            <a:extLst>
              <a:ext uri="{FF2B5EF4-FFF2-40B4-BE49-F238E27FC236}">
                <a16:creationId xmlns:a16="http://schemas.microsoft.com/office/drawing/2014/main" id="{6222F3CA-10EE-ABB0-41AD-C389602E9C7E}"/>
              </a:ext>
            </a:extLst>
          </p:cNvPr>
          <p:cNvSpPr/>
          <p:nvPr/>
        </p:nvSpPr>
        <p:spPr>
          <a:xfrm>
            <a:off x="2073504" y="2111080"/>
            <a:ext cx="145403" cy="1745478"/>
          </a:xfrm>
          <a:prstGeom prst="leftBrace">
            <a:avLst/>
          </a:prstGeom>
          <a:ln w="2857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461A215F-BDD7-9EC8-4500-FAD2005CDF7D}"/>
              </a:ext>
            </a:extLst>
          </p:cNvPr>
          <p:cNvSpPr txBox="1"/>
          <p:nvPr/>
        </p:nvSpPr>
        <p:spPr>
          <a:xfrm>
            <a:off x="101600" y="3807847"/>
            <a:ext cx="2117307" cy="549061"/>
          </a:xfrm>
          <a:prstGeom prst="rect">
            <a:avLst/>
          </a:prstGeom>
          <a:noFill/>
        </p:spPr>
        <p:txBody>
          <a:bodyPr wrap="square" rtlCol="0">
            <a:spAutoFit/>
          </a:bodyPr>
          <a:lstStyle/>
          <a:p>
            <a:pPr defTabSz="685681">
              <a:lnSpc>
                <a:spcPct val="130000"/>
              </a:lnSpc>
            </a:pPr>
            <a:r>
              <a:rPr lang="zh-CN" altLang="en-US" sz="1200" b="1" dirty="0">
                <a:solidFill>
                  <a:schemeClr val="bg1">
                    <a:lumMod val="85000"/>
                  </a:schemeClr>
                </a:solidFill>
                <a:latin typeface="微软雅黑" panose="020B0503020204020204" pitchFamily="34" charset="-122"/>
                <a:ea typeface="微软雅黑" panose="020B0503020204020204" pitchFamily="34" charset="-122"/>
              </a:rPr>
              <a:t>目的：从不同的角度对宋词文本资料进行分析和阐释</a:t>
            </a:r>
            <a:endParaRPr lang="en-US" altLang="zh-CN" sz="12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9AD2C9F-DA7C-CEDC-7215-5889B5A62384}"/>
              </a:ext>
            </a:extLst>
          </p:cNvPr>
          <p:cNvSpPr txBox="1"/>
          <p:nvPr/>
        </p:nvSpPr>
        <p:spPr>
          <a:xfrm>
            <a:off x="2338420" y="2146842"/>
            <a:ext cx="2352318" cy="1745478"/>
          </a:xfrm>
          <a:prstGeom prst="rect">
            <a:avLst/>
          </a:prstGeom>
          <a:noFill/>
        </p:spPr>
        <p:txBody>
          <a:bodyPr wrap="square" rtlCol="0">
            <a:spAutoFit/>
          </a:bodyPr>
          <a:lstStyle/>
          <a:p>
            <a:pPr defTabSz="685681">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诗人生命轨迹与历史语境的时空可视化分析</a:t>
            </a: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文字与表意的联动可视化</a:t>
            </a: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400" b="1" dirty="0">
              <a:solidFill>
                <a:schemeClr val="bg1"/>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b="1" dirty="0">
                <a:solidFill>
                  <a:schemeClr val="bg1"/>
                </a:solidFill>
                <a:latin typeface="微软雅黑" panose="020B0503020204020204" pitchFamily="34" charset="-122"/>
                <a:ea typeface="微软雅黑" panose="020B0503020204020204" pitchFamily="34" charset="-122"/>
              </a:rPr>
              <a:t>宋词名称与曲调的可视化</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C94049F-D162-1244-2317-B20B19C71F5D}"/>
              </a:ext>
            </a:extLst>
          </p:cNvPr>
          <p:cNvSpPr txBox="1"/>
          <p:nvPr/>
        </p:nvSpPr>
        <p:spPr>
          <a:xfrm>
            <a:off x="468915" y="375879"/>
            <a:ext cx="3386470" cy="523220"/>
          </a:xfrm>
          <a:prstGeom prst="rect">
            <a:avLst/>
          </a:prstGeom>
          <a:noFill/>
        </p:spPr>
        <p:txBody>
          <a:bodyPr wrap="square" rtlCol="0">
            <a:spAutoFit/>
          </a:bodyPr>
          <a:lstStyle/>
          <a:p>
            <a:r>
              <a:rPr lang="zh-CN" altLang="en-US" sz="2800" b="1" u="sng" dirty="0">
                <a:solidFill>
                  <a:schemeClr val="bg1"/>
                </a:solidFill>
              </a:rPr>
              <a:t>解决方法</a:t>
            </a:r>
          </a:p>
        </p:txBody>
      </p:sp>
      <p:sp>
        <p:nvSpPr>
          <p:cNvPr id="42" name="矩形 41">
            <a:extLst>
              <a:ext uri="{FF2B5EF4-FFF2-40B4-BE49-F238E27FC236}">
                <a16:creationId xmlns:a16="http://schemas.microsoft.com/office/drawing/2014/main" id="{EC137AEC-5ED9-3081-4A55-6A46A8A850A6}"/>
              </a:ext>
            </a:extLst>
          </p:cNvPr>
          <p:cNvSpPr/>
          <p:nvPr/>
        </p:nvSpPr>
        <p:spPr>
          <a:xfrm>
            <a:off x="5344457" y="513926"/>
            <a:ext cx="7293143" cy="6563718"/>
          </a:xfrm>
          <a:prstGeom prst="rect">
            <a:avLst/>
          </a:prstGeom>
        </p:spPr>
        <p:txBody>
          <a:bodyPr wrap="square" lIns="68570" tIns="34289" rIns="68570" bIns="34289">
            <a:spAutoFit/>
          </a:bodyPr>
          <a:lstStyle/>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r>
              <a:rPr lang="zh-CN" altLang="en-US" sz="1600" b="1" dirty="0">
                <a:latin typeface="微软雅黑" panose="020B0503020204020204" pitchFamily="34" charset="-122"/>
                <a:ea typeface="微软雅黑" panose="020B0503020204020204" pitchFamily="34" charset="-122"/>
              </a:rPr>
              <a:t>数字人类可视化：  </a:t>
            </a:r>
            <a:r>
              <a:rPr lang="zh-CN" altLang="en-US" sz="1400" dirty="0">
                <a:latin typeface="微软雅黑" panose="020B0503020204020204" pitchFamily="34" charset="-122"/>
                <a:ea typeface="微软雅黑" panose="020B0503020204020204" pitchFamily="34" charset="-122"/>
              </a:rPr>
              <a:t>跨学科合作的讨论</a:t>
            </a:r>
            <a:endParaRPr lang="en-US" altLang="zh-CN" sz="1400"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r>
              <a:rPr lang="zh-CN" altLang="en-US" sz="1600" b="1" dirty="0">
                <a:latin typeface="微软雅黑" panose="020B0503020204020204" pitchFamily="34" charset="-122"/>
                <a:ea typeface="微软雅黑" panose="020B0503020204020204" pitchFamily="34" charset="-122"/>
              </a:rPr>
              <a:t>文化历史语境中的数字故事</a:t>
            </a:r>
            <a:r>
              <a:rPr lang="en-US" altLang="zh-CN" sz="1600" b="1" dirty="0">
                <a:latin typeface="微软雅黑" panose="020B0503020204020204" pitchFamily="34" charset="-122"/>
                <a:ea typeface="微软雅黑" panose="020B0503020204020204" pitchFamily="34" charset="-122"/>
              </a:rPr>
              <a:t>: </a:t>
            </a:r>
          </a:p>
          <a:p>
            <a:pPr defTabSz="685681">
              <a:lnSpc>
                <a:spcPct val="13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交互性、情节非线性和结果灵活性</a:t>
            </a:r>
            <a:endParaRPr lang="en-US" altLang="zh-CN" sz="1400" dirty="0">
              <a:solidFill>
                <a:schemeClr val="accent2">
                  <a:lumMod val="75000"/>
                </a:schemeClr>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600" b="1" dirty="0">
              <a:latin typeface="微软雅黑" panose="020B0503020204020204" pitchFamily="34" charset="-122"/>
              <a:ea typeface="微软雅黑" panose="020B0503020204020204" pitchFamily="34" charset="-122"/>
            </a:endParaRPr>
          </a:p>
          <a:p>
            <a:pPr defTabSz="685681">
              <a:lnSpc>
                <a:spcPct val="130000"/>
              </a:lnSpc>
            </a:pPr>
            <a:r>
              <a:rPr lang="zh-CN" altLang="en-US" sz="1600" b="1" dirty="0">
                <a:latin typeface="微软雅黑" panose="020B0503020204020204" pitchFamily="34" charset="-122"/>
                <a:ea typeface="微软雅黑" panose="020B0503020204020204" pitchFamily="34" charset="-122"/>
              </a:rPr>
              <a:t>时空视觉分析和文本视觉分析</a:t>
            </a:r>
            <a:r>
              <a:rPr lang="en-US" altLang="zh-CN" sz="1600" b="1" dirty="0">
                <a:latin typeface="微软雅黑" panose="020B0503020204020204" pitchFamily="34" charset="-122"/>
                <a:ea typeface="微软雅黑" panose="020B0503020204020204" pitchFamily="34" charset="-122"/>
              </a:rPr>
              <a:t>:</a:t>
            </a:r>
          </a:p>
          <a:p>
            <a:pPr defTabSz="685681">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(SpaceTimeCube</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，帮助用户理解语义的空间和时间变化）</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dirty="0">
                <a:solidFill>
                  <a:srgbClr val="2B3542"/>
                </a:solidFill>
                <a:latin typeface="微软雅黑" panose="020B0503020204020204" pitchFamily="34" charset="-122"/>
                <a:ea typeface="微软雅黑" panose="020B0503020204020204" pitchFamily="34" charset="-122"/>
              </a:rPr>
              <a:t>研究结合诗人的</a:t>
            </a:r>
            <a:r>
              <a:rPr lang="zh-CN" altLang="en-US" sz="1400" b="1" dirty="0">
                <a:solidFill>
                  <a:schemeClr val="accent2">
                    <a:lumMod val="75000"/>
                  </a:schemeClr>
                </a:solidFill>
                <a:latin typeface="微软雅黑" panose="020B0503020204020204" pitchFamily="34" charset="-122"/>
                <a:ea typeface="微软雅黑" panose="020B0503020204020204" pitchFamily="34" charset="-122"/>
              </a:rPr>
              <a:t>迁徙轨迹</a:t>
            </a:r>
            <a:r>
              <a:rPr lang="zh-CN" altLang="en-US" sz="1400" dirty="0">
                <a:solidFill>
                  <a:srgbClr val="2B3542"/>
                </a:solidFill>
                <a:latin typeface="微软雅黑" panose="020B0503020204020204" pitchFamily="34" charset="-122"/>
                <a:ea typeface="微软雅黑" panose="020B0503020204020204" pitchFamily="34" charset="-122"/>
              </a:rPr>
              <a:t>，呈现了诗人生活经历中的起起落落</a:t>
            </a:r>
            <a:endParaRPr lang="en-US" altLang="zh-CN" sz="1400" dirty="0">
              <a:solidFill>
                <a:srgbClr val="2B3542"/>
              </a:solidFill>
              <a:latin typeface="微软雅黑" panose="020B0503020204020204" pitchFamily="34" charset="-122"/>
              <a:ea typeface="微软雅黑" panose="020B0503020204020204" pitchFamily="34" charset="-122"/>
            </a:endParaRPr>
          </a:p>
          <a:p>
            <a:pPr defTabSz="685681">
              <a:lnSpc>
                <a:spcPct val="130000"/>
              </a:lnSpc>
            </a:pPr>
            <a:r>
              <a:rPr lang="zh-CN" altLang="en-US" sz="1400" b="1" dirty="0">
                <a:solidFill>
                  <a:schemeClr val="accent2">
                    <a:lumMod val="75000"/>
                  </a:schemeClr>
                </a:solidFill>
                <a:latin typeface="+mn-ea"/>
              </a:rPr>
              <a:t>时间的过滤和比较</a:t>
            </a:r>
            <a:r>
              <a:rPr lang="zh-CN" altLang="en-US" sz="1400" dirty="0">
                <a:solidFill>
                  <a:srgbClr val="2B3542"/>
                </a:solidFill>
                <a:latin typeface="+mn-ea"/>
              </a:rPr>
              <a:t>，允许对不同时期和不同地点的词人进行比较</a:t>
            </a:r>
            <a:endParaRPr lang="en-US" altLang="zh-CN" sz="1400" dirty="0">
              <a:solidFill>
                <a:srgbClr val="2B3542"/>
              </a:solidFill>
              <a:latin typeface="+mn-ea"/>
            </a:endParaRPr>
          </a:p>
          <a:p>
            <a:pPr defTabSz="685681">
              <a:lnSpc>
                <a:spcPct val="130000"/>
              </a:lnSpc>
            </a:pPr>
            <a:endParaRPr lang="en-US" altLang="zh-CN" sz="1400" dirty="0">
              <a:solidFill>
                <a:srgbClr val="2B3542"/>
              </a:solidFill>
              <a:latin typeface="+mn-ea"/>
            </a:endParaRPr>
          </a:p>
          <a:p>
            <a:pPr defTabSz="685681">
              <a:lnSpc>
                <a:spcPct val="130000"/>
              </a:lnSpc>
            </a:pPr>
            <a:r>
              <a:rPr lang="zh-CN" altLang="en-US" sz="1400" dirty="0">
                <a:solidFill>
                  <a:srgbClr val="2B3542"/>
                </a:solidFill>
                <a:latin typeface="+mn-ea"/>
              </a:rPr>
              <a:t>对古汉语文本进行</a:t>
            </a:r>
            <a:r>
              <a:rPr lang="zh-CN" altLang="en-US" sz="1400" b="1" dirty="0">
                <a:solidFill>
                  <a:schemeClr val="accent2">
                    <a:lumMod val="75000"/>
                  </a:schemeClr>
                </a:solidFill>
                <a:latin typeface="+mn-ea"/>
              </a:rPr>
              <a:t>分词</a:t>
            </a:r>
            <a:endParaRPr lang="en-US" altLang="zh-CN" sz="1400" b="1" dirty="0">
              <a:solidFill>
                <a:schemeClr val="accent2">
                  <a:lumMod val="75000"/>
                </a:schemeClr>
              </a:solidFill>
              <a:latin typeface="+mn-ea"/>
            </a:endParaRPr>
          </a:p>
          <a:p>
            <a:pPr defTabSz="685681">
              <a:lnSpc>
                <a:spcPct val="130000"/>
              </a:lnSpc>
            </a:pPr>
            <a:r>
              <a:rPr lang="zh-CN" altLang="en-US" sz="1400" b="1" dirty="0">
                <a:solidFill>
                  <a:schemeClr val="accent2">
                    <a:lumMod val="75000"/>
                  </a:schemeClr>
                </a:solidFill>
                <a:latin typeface="+mn-ea"/>
              </a:rPr>
              <a:t>词云和主题</a:t>
            </a:r>
            <a:r>
              <a:rPr lang="zh-CN" altLang="en-US" sz="1400" dirty="0">
                <a:solidFill>
                  <a:srgbClr val="2B3542"/>
                </a:solidFill>
                <a:latin typeface="+mn-ea"/>
              </a:rPr>
              <a:t>可视化</a:t>
            </a:r>
            <a:r>
              <a:rPr lang="en-US" altLang="zh-CN" sz="1400" dirty="0">
                <a:solidFill>
                  <a:srgbClr val="2B3542"/>
                </a:solidFill>
                <a:latin typeface="+mn-ea"/>
              </a:rPr>
              <a:t>: </a:t>
            </a:r>
            <a:r>
              <a:rPr lang="zh-CN" altLang="en-US" sz="1400" dirty="0">
                <a:solidFill>
                  <a:srgbClr val="2B3542"/>
                </a:solidFill>
                <a:latin typeface="+mn-ea"/>
              </a:rPr>
              <a:t>标签云是一种经典的基于词频的文本可视化分析方法。</a:t>
            </a:r>
            <a:endParaRPr lang="en-US" altLang="zh-CN" sz="1400" dirty="0">
              <a:solidFill>
                <a:srgbClr val="2B3542"/>
              </a:solidFill>
              <a:latin typeface="+mn-ea"/>
            </a:endParaRPr>
          </a:p>
          <a:p>
            <a:pPr defTabSz="685681">
              <a:lnSpc>
                <a:spcPct val="130000"/>
              </a:lnSpc>
            </a:pPr>
            <a:r>
              <a:rPr lang="en-US" altLang="zh-CN" sz="1400" dirty="0">
                <a:effectLst/>
                <a:latin typeface="微软雅黑" panose="020B0503020204020204" pitchFamily="34" charset="-122"/>
                <a:ea typeface="微软雅黑" panose="020B0503020204020204" pitchFamily="34" charset="-122"/>
                <a:cs typeface="Cambria" panose="02040503050406030204" pitchFamily="18" charset="0"/>
              </a:rPr>
              <a:t> </a:t>
            </a:r>
            <a:r>
              <a:rPr lang="en-US" altLang="zh-CN" sz="1400" dirty="0" err="1">
                <a:effectLst/>
                <a:latin typeface="微软雅黑" panose="020B0503020204020204" pitchFamily="34" charset="-122"/>
                <a:ea typeface="微软雅黑" panose="020B0503020204020204" pitchFamily="34" charset="-122"/>
                <a:cs typeface="Cambria" panose="02040503050406030204" pitchFamily="18" charset="0"/>
              </a:rPr>
              <a:t>TagCloudz</a:t>
            </a:r>
            <a:r>
              <a:rPr lang="zh-CN" altLang="en-US" sz="1400" dirty="0">
                <a:latin typeface="微软雅黑" panose="020B0503020204020204" pitchFamily="34" charset="-122"/>
                <a:ea typeface="微软雅黑" panose="020B0503020204020204" pitchFamily="34" charset="-122"/>
                <a:cs typeface="Cambria" panose="02040503050406030204" pitchFamily="18" charset="0"/>
              </a:rPr>
              <a:t>：基于词频的文本可视化方法</a:t>
            </a:r>
            <a:endParaRPr lang="en-US" altLang="zh-CN" sz="1400" dirty="0">
              <a:effectLst/>
              <a:latin typeface="微软雅黑" panose="020B0503020204020204" pitchFamily="34" charset="-122"/>
              <a:ea typeface="微软雅黑" panose="020B0503020204020204" pitchFamily="34" charset="-122"/>
              <a:cs typeface="Cambria" panose="02040503050406030204" pitchFamily="18" charset="0"/>
            </a:endParaRPr>
          </a:p>
          <a:p>
            <a:pPr defTabSz="685681">
              <a:lnSpc>
                <a:spcPct val="130000"/>
              </a:lnSpc>
            </a:pPr>
            <a:r>
              <a:rPr lang="en-US" altLang="zh-CN" sz="1400" dirty="0">
                <a:effectLst/>
                <a:latin typeface="微软雅黑" panose="020B0503020204020204" pitchFamily="34" charset="-122"/>
                <a:ea typeface="微软雅黑" panose="020B0503020204020204" pitchFamily="34" charset="-122"/>
                <a:cs typeface="Cambria" panose="02040503050406030204" pitchFamily="18" charset="0"/>
              </a:rPr>
              <a:t>Word Cloud Explorer:</a:t>
            </a:r>
            <a:r>
              <a:rPr lang="zh-CN" altLang="en-US" sz="1400" dirty="0">
                <a:effectLst/>
                <a:latin typeface="微软雅黑" panose="020B0503020204020204" pitchFamily="34" charset="-122"/>
                <a:ea typeface="微软雅黑" panose="020B0503020204020204" pitchFamily="34" charset="-122"/>
                <a:cs typeface="Cambria" panose="02040503050406030204" pitchFamily="18" charset="0"/>
              </a:rPr>
              <a:t>文本分析</a:t>
            </a:r>
            <a:endParaRPr lang="en-US" altLang="zh-CN" sz="1400" dirty="0">
              <a:effectLst/>
              <a:latin typeface="微软雅黑" panose="020B0503020204020204" pitchFamily="34" charset="-122"/>
              <a:ea typeface="微软雅黑" panose="020B0503020204020204" pitchFamily="34" charset="-122"/>
              <a:cs typeface="Cambria" panose="02040503050406030204" pitchFamily="18" charset="0"/>
            </a:endParaRPr>
          </a:p>
          <a:p>
            <a:pPr defTabSz="685681">
              <a:lnSpc>
                <a:spcPct val="130000"/>
              </a:lnSpc>
            </a:pPr>
            <a:r>
              <a:rPr lang="en-US" altLang="zh-CN" sz="1400" dirty="0" err="1">
                <a:latin typeface="微软雅黑" panose="020B0503020204020204" pitchFamily="34" charset="-122"/>
                <a:ea typeface="微软雅黑" panose="020B0503020204020204" pitchFamily="34" charset="-122"/>
              </a:rPr>
              <a:t>InfoSky</a:t>
            </a:r>
            <a:r>
              <a:rPr lang="zh-CN" altLang="en-US" sz="1400" dirty="0">
                <a:latin typeface="微软雅黑" panose="020B0503020204020204" pitchFamily="34" charset="-122"/>
                <a:ea typeface="微软雅黑" panose="020B0503020204020204" pitchFamily="34" charset="-122"/>
              </a:rPr>
              <a:t>：</a:t>
            </a:r>
            <a:r>
              <a:rPr lang="en-US" altLang="zh-CN" sz="1400" dirty="0">
                <a:effectLst/>
                <a:latin typeface="微软雅黑" panose="020B0503020204020204" pitchFamily="34" charset="-122"/>
                <a:ea typeface="微软雅黑" panose="020B0503020204020204" pitchFamily="34" charset="-122"/>
                <a:cs typeface="Cambria" panose="02040503050406030204" pitchFamily="18" charset="0"/>
              </a:rPr>
              <a:t> </a:t>
            </a:r>
            <a:r>
              <a:rPr lang="en-US" altLang="zh-CN" sz="1400" dirty="0" err="1">
                <a:effectLst/>
                <a:latin typeface="微软雅黑" panose="020B0503020204020204" pitchFamily="34" charset="-122"/>
                <a:ea typeface="微软雅黑" panose="020B0503020204020204" pitchFamily="34" charset="-122"/>
                <a:cs typeface="Cambria" panose="02040503050406030204" pitchFamily="18" charset="0"/>
              </a:rPr>
              <a:t>静态可视化</a:t>
            </a:r>
            <a:endParaRPr lang="en-US" altLang="zh-CN" sz="1400" dirty="0">
              <a:effectLst/>
              <a:latin typeface="微软雅黑" panose="020B0503020204020204" pitchFamily="34" charset="-122"/>
              <a:ea typeface="微软雅黑" panose="020B0503020204020204" pitchFamily="34" charset="-122"/>
              <a:cs typeface="Cambria" panose="02040503050406030204" pitchFamily="18" charset="0"/>
            </a:endParaRPr>
          </a:p>
          <a:p>
            <a:pPr defTabSz="685681">
              <a:lnSpc>
                <a:spcPct val="130000"/>
              </a:lnSpc>
            </a:pPr>
            <a:r>
              <a:rPr lang="en-US" altLang="zh-CN" sz="1400" dirty="0" err="1">
                <a:latin typeface="微软雅黑" panose="020B0503020204020204" pitchFamily="34" charset="-122"/>
                <a:ea typeface="微软雅黑" panose="020B0503020204020204" pitchFamily="34" charset="-122"/>
              </a:rPr>
              <a:t>ThemeRiver</a:t>
            </a:r>
            <a:r>
              <a:rPr lang="en-US" altLang="zh-CN" sz="1400" dirty="0">
                <a:latin typeface="微软雅黑" panose="020B0503020204020204" pitchFamily="34" charset="-122"/>
                <a:ea typeface="微软雅黑" panose="020B0503020204020204" pitchFamily="34" charset="-122"/>
              </a:rPr>
              <a:t>: </a:t>
            </a:r>
            <a:r>
              <a:rPr lang="zh-CN" altLang="zh-CN" sz="1400" dirty="0">
                <a:effectLst/>
                <a:latin typeface="微软雅黑" panose="020B0503020204020204" pitchFamily="34" charset="-122"/>
                <a:ea typeface="微软雅黑" panose="020B0503020204020204" pitchFamily="34" charset="-122"/>
                <a:cs typeface="Cambria" panose="02040503050406030204" pitchFamily="18" charset="0"/>
              </a:rPr>
              <a:t>态表示时态动态信息</a:t>
            </a:r>
            <a:endParaRPr lang="en-US" altLang="zh-CN" sz="1400" dirty="0">
              <a:solidFill>
                <a:srgbClr val="2B3542"/>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400" dirty="0">
              <a:solidFill>
                <a:srgbClr val="2B3542"/>
              </a:solidFill>
              <a:latin typeface="+mn-ea"/>
            </a:endParaRPr>
          </a:p>
        </p:txBody>
      </p:sp>
      <p:sp>
        <p:nvSpPr>
          <p:cNvPr id="43" name="文本框 42">
            <a:extLst>
              <a:ext uri="{FF2B5EF4-FFF2-40B4-BE49-F238E27FC236}">
                <a16:creationId xmlns:a16="http://schemas.microsoft.com/office/drawing/2014/main" id="{D77269B9-181A-A032-CFB7-014D28AF92A3}"/>
              </a:ext>
            </a:extLst>
          </p:cNvPr>
          <p:cNvSpPr txBox="1"/>
          <p:nvPr/>
        </p:nvSpPr>
        <p:spPr>
          <a:xfrm>
            <a:off x="5196726" y="335330"/>
            <a:ext cx="2156400" cy="417358"/>
          </a:xfrm>
          <a:prstGeom prst="rect">
            <a:avLst/>
          </a:prstGeom>
          <a:solidFill>
            <a:schemeClr val="accent1">
              <a:lumMod val="75000"/>
            </a:schemeClr>
          </a:solidFill>
        </p:spPr>
        <p:txBody>
          <a:bodyPr wrap="square" rtlCol="0">
            <a:spAutoFit/>
          </a:bodyPr>
          <a:lstStyle/>
          <a:p>
            <a:pPr algn="ctr" defTabSz="685681">
              <a:lnSpc>
                <a:spcPct val="130000"/>
              </a:lnSpc>
            </a:pPr>
            <a:r>
              <a:rPr lang="zh-CN" altLang="en-US" b="1" dirty="0">
                <a:solidFill>
                  <a:schemeClr val="bg1"/>
                </a:solidFill>
                <a:latin typeface="微软雅黑" panose="020B0503020204020204" pitchFamily="34" charset="-122"/>
                <a:ea typeface="微软雅黑" panose="020B0503020204020204" pitchFamily="34" charset="-122"/>
              </a:rPr>
              <a:t>现有相关研究分析</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44" name="左大括号 43">
            <a:extLst>
              <a:ext uri="{FF2B5EF4-FFF2-40B4-BE49-F238E27FC236}">
                <a16:creationId xmlns:a16="http://schemas.microsoft.com/office/drawing/2014/main" id="{4406BD37-76BB-7FE7-D976-BE2EDB313565}"/>
              </a:ext>
            </a:extLst>
          </p:cNvPr>
          <p:cNvSpPr/>
          <p:nvPr/>
        </p:nvSpPr>
        <p:spPr>
          <a:xfrm>
            <a:off x="5026734" y="1107528"/>
            <a:ext cx="317723" cy="348747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5" name="左大括号 44">
            <a:extLst>
              <a:ext uri="{FF2B5EF4-FFF2-40B4-BE49-F238E27FC236}">
                <a16:creationId xmlns:a16="http://schemas.microsoft.com/office/drawing/2014/main" id="{9EA82123-34AE-E748-AF2A-CD07406C043E}"/>
              </a:ext>
            </a:extLst>
          </p:cNvPr>
          <p:cNvSpPr/>
          <p:nvPr/>
        </p:nvSpPr>
        <p:spPr>
          <a:xfrm>
            <a:off x="8877091" y="656509"/>
            <a:ext cx="176133" cy="90617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329EC4D6-F64B-B437-A43D-604CE3674517}"/>
              </a:ext>
            </a:extLst>
          </p:cNvPr>
          <p:cNvSpPr txBox="1"/>
          <p:nvPr/>
        </p:nvSpPr>
        <p:spPr>
          <a:xfrm>
            <a:off x="9168507" y="524820"/>
            <a:ext cx="1866014" cy="1169551"/>
          </a:xfrm>
          <a:prstGeom prst="rect">
            <a:avLst/>
          </a:prstGeom>
          <a:noFill/>
        </p:spPr>
        <p:txBody>
          <a:bodyPr wrap="squar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分析协作的现状</a:t>
            </a:r>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总结合作经验</a:t>
            </a:r>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总结合作经验等</a:t>
            </a:r>
            <a:endParaRPr lang="en-US"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7" name="箭头: 右 46">
            <a:extLst>
              <a:ext uri="{FF2B5EF4-FFF2-40B4-BE49-F238E27FC236}">
                <a16:creationId xmlns:a16="http://schemas.microsoft.com/office/drawing/2014/main" id="{FFBA1642-37A6-5F93-CA35-A3135CFA250A}"/>
              </a:ext>
            </a:extLst>
          </p:cNvPr>
          <p:cNvSpPr/>
          <p:nvPr/>
        </p:nvSpPr>
        <p:spPr>
          <a:xfrm>
            <a:off x="10495559" y="910004"/>
            <a:ext cx="334845" cy="197524"/>
          </a:xfrm>
          <a:prstGeom prst="rightArrow">
            <a:avLst/>
          </a:prstGeom>
          <a:solidFill>
            <a:srgbClr val="2B3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5888F8F8-2783-1BE0-223C-70D9F69D3A22}"/>
              </a:ext>
            </a:extLst>
          </p:cNvPr>
          <p:cNvSpPr txBox="1"/>
          <p:nvPr/>
        </p:nvSpPr>
        <p:spPr>
          <a:xfrm>
            <a:off x="7034743" y="1733330"/>
            <a:ext cx="4755674" cy="1200329"/>
          </a:xfrm>
          <a:prstGeom prst="rect">
            <a:avLst/>
          </a:prstGeom>
          <a:noFill/>
        </p:spPr>
        <p:txBody>
          <a:bodyPr wrap="square" rtlCol="0">
            <a:spAutoFit/>
          </a:bodyPr>
          <a:lstStyle/>
          <a:p>
            <a:r>
              <a:rPr lang="zh-CN" altLang="en-US" sz="1400" dirty="0">
                <a:solidFill>
                  <a:srgbClr val="2B3542"/>
                </a:solidFill>
                <a:latin typeface="微软雅黑" panose="020B0503020204020204" pitchFamily="34" charset="-122"/>
                <a:ea typeface="微软雅黑" panose="020B0503020204020204" pitchFamily="34" charset="-122"/>
              </a:rPr>
              <a:t>人文学科和计算机科学领域效率目标的不一致性</a:t>
            </a:r>
            <a:endParaRPr lang="en-US" altLang="zh-CN" sz="1400" dirty="0">
              <a:solidFill>
                <a:srgbClr val="2B3542"/>
              </a:solidFill>
              <a:latin typeface="微软雅黑" panose="020B0503020204020204" pitchFamily="34" charset="-122"/>
              <a:ea typeface="微软雅黑" panose="020B0503020204020204" pitchFamily="34" charset="-122"/>
            </a:endParaRPr>
          </a:p>
          <a:p>
            <a:r>
              <a:rPr lang="en-US" altLang="zh-CN" sz="1400" dirty="0">
                <a:solidFill>
                  <a:srgbClr val="2B3542"/>
                </a:solidFill>
                <a:latin typeface="微软雅黑" panose="020B0503020204020204" pitchFamily="34" charset="-122"/>
                <a:ea typeface="微软雅黑" panose="020B0503020204020204" pitchFamily="34" charset="-122"/>
              </a:rPr>
              <a:t> </a:t>
            </a:r>
          </a:p>
          <a:p>
            <a:r>
              <a:rPr lang="zh-CN" altLang="en-US" sz="1400" dirty="0">
                <a:solidFill>
                  <a:srgbClr val="2B3542"/>
                </a:solidFill>
                <a:latin typeface="+mn-ea"/>
              </a:rPr>
              <a:t>用案例分析法分析最新的可视化工具</a:t>
            </a:r>
            <a:r>
              <a:rPr lang="en-US" altLang="zh-CN" sz="1400" dirty="0">
                <a:solidFill>
                  <a:srgbClr val="2B3542"/>
                </a:solidFill>
                <a:latin typeface="+mn-ea"/>
              </a:rPr>
              <a:t>——tion</a:t>
            </a:r>
            <a:r>
              <a:rPr lang="en-US" altLang="zh-CN" sz="1400" spc="165" dirty="0">
                <a:solidFill>
                  <a:srgbClr val="2B3542"/>
                </a:solidFill>
                <a:effectLst/>
                <a:latin typeface="+mn-ea"/>
                <a:cs typeface="Cambria" panose="02040503050406030204" pitchFamily="18" charset="0"/>
              </a:rPr>
              <a:t>数字人文作品</a:t>
            </a:r>
            <a:r>
              <a:rPr lang="en-US" altLang="zh-CN" sz="1400" dirty="0">
                <a:solidFill>
                  <a:srgbClr val="2B3542"/>
                </a:solidFill>
                <a:latin typeface="+mn-ea"/>
              </a:rPr>
              <a:t>,</a:t>
            </a:r>
            <a:r>
              <a:rPr lang="zh-CN" altLang="en-US" sz="1400" dirty="0">
                <a:solidFill>
                  <a:srgbClr val="2B3542"/>
                </a:solidFill>
                <a:latin typeface="+mn-ea"/>
              </a:rPr>
              <a:t>图形可视化和分析技术对于数字人文分析很重要。</a:t>
            </a:r>
            <a:endParaRPr lang="en-US" altLang="zh-CN" sz="1400" dirty="0">
              <a:solidFill>
                <a:srgbClr val="2B3542"/>
              </a:solidFill>
              <a:latin typeface="微软雅黑" panose="020B0503020204020204" pitchFamily="34" charset="-122"/>
              <a:ea typeface="微软雅黑" panose="020B0503020204020204" pitchFamily="34" charset="-122"/>
            </a:endParaRPr>
          </a:p>
          <a:p>
            <a:endParaRPr lang="zh-CN" altLang="en-US" sz="1600" b="1" dirty="0">
              <a:solidFill>
                <a:srgbClr val="2B3542"/>
              </a:solidFill>
            </a:endParaRPr>
          </a:p>
        </p:txBody>
      </p:sp>
      <p:sp>
        <p:nvSpPr>
          <p:cNvPr id="51" name="左大括号 50">
            <a:extLst>
              <a:ext uri="{FF2B5EF4-FFF2-40B4-BE49-F238E27FC236}">
                <a16:creationId xmlns:a16="http://schemas.microsoft.com/office/drawing/2014/main" id="{2E17E957-4A8D-0CE9-1FFF-C58837B17F79}"/>
              </a:ext>
            </a:extLst>
          </p:cNvPr>
          <p:cNvSpPr/>
          <p:nvPr/>
        </p:nvSpPr>
        <p:spPr>
          <a:xfrm>
            <a:off x="6877000" y="1059528"/>
            <a:ext cx="176133" cy="1350117"/>
          </a:xfrm>
          <a:prstGeom prst="leftBrace">
            <a:avLst/>
          </a:prstGeom>
          <a:ln w="28575">
            <a:solidFill>
              <a:srgbClr val="2B354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7C0D319B-D11D-38A0-A4DF-57B1FDA6156F}"/>
              </a:ext>
            </a:extLst>
          </p:cNvPr>
          <p:cNvSpPr txBox="1"/>
          <p:nvPr/>
        </p:nvSpPr>
        <p:spPr>
          <a:xfrm>
            <a:off x="10906859" y="394315"/>
            <a:ext cx="1350933" cy="1169551"/>
          </a:xfrm>
          <a:prstGeom prst="rect">
            <a:avLst/>
          </a:prstGeom>
          <a:noFill/>
        </p:spPr>
        <p:txBody>
          <a:bodyPr wrap="square" rtlCol="0">
            <a:spAutoFit/>
          </a:bodyPr>
          <a:lstStyle/>
          <a:p>
            <a:r>
              <a:rPr lang="zh-CN" altLang="en-US" sz="1400" dirty="0"/>
              <a:t>要集中于领域专家之间的合作，而我们的研究主要集中于</a:t>
            </a:r>
            <a:r>
              <a:rPr lang="zh-CN" altLang="en-US" sz="1400" b="1" dirty="0">
                <a:solidFill>
                  <a:schemeClr val="accent2">
                    <a:lumMod val="75000"/>
                  </a:schemeClr>
                </a:solidFill>
              </a:rPr>
              <a:t>普通用户</a:t>
            </a:r>
          </a:p>
        </p:txBody>
      </p:sp>
      <p:sp>
        <p:nvSpPr>
          <p:cNvPr id="53" name="文本框 52">
            <a:extLst>
              <a:ext uri="{FF2B5EF4-FFF2-40B4-BE49-F238E27FC236}">
                <a16:creationId xmlns:a16="http://schemas.microsoft.com/office/drawing/2014/main" id="{09799AF8-EDC9-8D85-DB4C-11632030DFAA}"/>
              </a:ext>
            </a:extLst>
          </p:cNvPr>
          <p:cNvSpPr txBox="1"/>
          <p:nvPr/>
        </p:nvSpPr>
        <p:spPr>
          <a:xfrm>
            <a:off x="371274" y="4630023"/>
            <a:ext cx="4289155" cy="1892826"/>
          </a:xfrm>
          <a:prstGeom prst="rect">
            <a:avLst/>
          </a:prstGeom>
          <a:noFill/>
        </p:spPr>
        <p:txBody>
          <a:bodyPr wrap="square" rtlCol="0">
            <a:spAutoFit/>
          </a:bodyPr>
          <a:lstStyle/>
          <a:p>
            <a:r>
              <a:rPr lang="en-US" altLang="zh-CN" sz="1300" b="1" dirty="0">
                <a:solidFill>
                  <a:schemeClr val="accent5">
                    <a:lumMod val="20000"/>
                    <a:lumOff val="80000"/>
                  </a:schemeClr>
                </a:solidFill>
                <a:latin typeface="微软雅黑" panose="020B0503020204020204" pitchFamily="34" charset="-122"/>
                <a:ea typeface="微软雅黑" panose="020B0503020204020204" pitchFamily="34" charset="-122"/>
              </a:rPr>
              <a:t>Close reading:</a:t>
            </a:r>
          </a:p>
          <a:p>
            <a:r>
              <a:rPr lang="zh-CN" altLang="en-US" sz="1300" b="1" dirty="0">
                <a:solidFill>
                  <a:schemeClr val="accent5">
                    <a:lumMod val="20000"/>
                    <a:lumOff val="80000"/>
                  </a:schemeClr>
                </a:solidFill>
                <a:latin typeface="微软雅黑" panose="020B0503020204020204" pitchFamily="34" charset="-122"/>
                <a:ea typeface="微软雅黑" panose="020B0503020204020204" pitchFamily="34" charset="-122"/>
              </a:rPr>
              <a:t>以文本为中心、注重文本内部的语言和结构、挖掘文本内部所产生的意义的“细读” </a:t>
            </a:r>
            <a:endParaRPr lang="en-US" altLang="zh-CN" sz="1300" b="1" dirty="0">
              <a:solidFill>
                <a:schemeClr val="accent5">
                  <a:lumMod val="20000"/>
                  <a:lumOff val="80000"/>
                </a:schemeClr>
              </a:solidFill>
              <a:latin typeface="微软雅黑" panose="020B0503020204020204" pitchFamily="34" charset="-122"/>
              <a:ea typeface="微软雅黑" panose="020B0503020204020204" pitchFamily="34" charset="-122"/>
            </a:endParaRPr>
          </a:p>
          <a:p>
            <a:endParaRPr lang="en-US"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Distant reading:</a:t>
            </a:r>
          </a:p>
          <a:p>
            <a:r>
              <a:rPr lang="zh-CN"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可以依托电脑技术进行数据处理，去获得不同的见解，通过找到可以揭示这些文本中的特质和模式的数字抽象来研究不可读的大量历史文本。</a:t>
            </a:r>
            <a:br>
              <a:rPr lang="en-US" altLang="zh-CN" sz="1300" b="1" dirty="0">
                <a:solidFill>
                  <a:schemeClr val="accent5">
                    <a:lumMod val="20000"/>
                    <a:lumOff val="80000"/>
                  </a:schemeClr>
                </a:solidFill>
                <a:effectLst/>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1300" b="1"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057840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97205" y="2442187"/>
            <a:ext cx="701675" cy="2062103"/>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数据描述</a:t>
            </a:r>
          </a:p>
        </p:txBody>
      </p:sp>
      <p:sp>
        <p:nvSpPr>
          <p:cNvPr id="25" name="矩形 24">
            <a:extLst>
              <a:ext uri="{FF2B5EF4-FFF2-40B4-BE49-F238E27FC236}">
                <a16:creationId xmlns:a16="http://schemas.microsoft.com/office/drawing/2014/main" id="{DF192BDC-5EC2-D841-4AEF-3841F09EF179}"/>
              </a:ext>
            </a:extLst>
          </p:cNvPr>
          <p:cNvSpPr/>
          <p:nvPr/>
        </p:nvSpPr>
        <p:spPr>
          <a:xfrm>
            <a:off x="4635974" y="1663046"/>
            <a:ext cx="1760896"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a:t>
            </a:r>
            <a:r>
              <a:rPr lang="zh-CN" altLang="en-US" sz="2400" b="1" dirty="0"/>
              <a:t>全宋词</a:t>
            </a:r>
            <a:r>
              <a:rPr lang="en-US" altLang="zh-CN" sz="2400" b="1" dirty="0"/>
              <a:t>》</a:t>
            </a:r>
            <a:endParaRPr lang="zh-CN" altLang="en-US" sz="2400" b="1" dirty="0"/>
          </a:p>
        </p:txBody>
      </p:sp>
      <p:sp>
        <p:nvSpPr>
          <p:cNvPr id="26" name="文本框 25">
            <a:extLst>
              <a:ext uri="{FF2B5EF4-FFF2-40B4-BE49-F238E27FC236}">
                <a16:creationId xmlns:a16="http://schemas.microsoft.com/office/drawing/2014/main" id="{6586EB75-5057-3279-AE3A-9CD085CC3BEC}"/>
              </a:ext>
            </a:extLst>
          </p:cNvPr>
          <p:cNvSpPr txBox="1"/>
          <p:nvPr/>
        </p:nvSpPr>
        <p:spPr>
          <a:xfrm>
            <a:off x="6709699" y="1312441"/>
            <a:ext cx="5262562" cy="1253660"/>
          </a:xfrm>
          <a:prstGeom prst="rect">
            <a:avLst/>
          </a:prstGeom>
          <a:noFill/>
        </p:spPr>
        <p:txBody>
          <a:bodyPr wrap="square" lIns="91424" tIns="45712" rIns="91424" bIns="45712" rtlCol="0">
            <a:spAutoFit/>
          </a:bodyPr>
          <a:lstStyle/>
          <a:p>
            <a:pPr>
              <a:lnSpc>
                <a:spcPct val="130000"/>
              </a:lnSpc>
            </a:pPr>
            <a:r>
              <a:rPr lang="zh-CN" altLang="en-US" sz="2000" dirty="0">
                <a:effectLst/>
                <a:latin typeface="微软雅黑" panose="020B0503020204020204" pitchFamily="34" charset="-122"/>
                <a:ea typeface="微软雅黑" panose="020B0503020204020204" pitchFamily="34" charset="-122"/>
                <a:cs typeface="Cambria" panose="02040503050406030204" pitchFamily="18" charset="0"/>
              </a:rPr>
              <a:t>包含了宋代</a:t>
            </a:r>
            <a:r>
              <a:rPr lang="en-US" altLang="zh-CN" sz="2000" dirty="0">
                <a:effectLst/>
                <a:latin typeface="微软雅黑" panose="020B0503020204020204" pitchFamily="34" charset="-122"/>
                <a:ea typeface="微软雅黑" panose="020B0503020204020204" pitchFamily="34" charset="-122"/>
                <a:cs typeface="Cambria" panose="02040503050406030204" pitchFamily="18" charset="0"/>
              </a:rPr>
              <a:t>319</a:t>
            </a:r>
            <a:r>
              <a:rPr lang="zh-CN" altLang="en-US" sz="2000" dirty="0">
                <a:effectLst/>
                <a:latin typeface="微软雅黑" panose="020B0503020204020204" pitchFamily="34" charset="-122"/>
                <a:ea typeface="微软雅黑" panose="020B0503020204020204" pitchFamily="34" charset="-122"/>
                <a:cs typeface="Cambria" panose="02040503050406030204" pitchFamily="18" charset="0"/>
              </a:rPr>
              <a:t>年间所有的宋词文本资料。它收录了</a:t>
            </a:r>
            <a:r>
              <a:rPr lang="en-US" altLang="zh-CN" sz="2000" dirty="0">
                <a:effectLst/>
                <a:latin typeface="微软雅黑" panose="020B0503020204020204" pitchFamily="34" charset="-122"/>
                <a:ea typeface="微软雅黑" panose="020B0503020204020204" pitchFamily="34" charset="-122"/>
                <a:cs typeface="Cambria" panose="02040503050406030204" pitchFamily="18" charset="0"/>
              </a:rPr>
              <a:t>21000</a:t>
            </a:r>
            <a:r>
              <a:rPr lang="zh-CN" altLang="en-US" sz="2000" dirty="0">
                <a:effectLst/>
                <a:latin typeface="微软雅黑" panose="020B0503020204020204" pitchFamily="34" charset="-122"/>
                <a:ea typeface="微软雅黑" panose="020B0503020204020204" pitchFamily="34" charset="-122"/>
                <a:cs typeface="Cambria" panose="02040503050406030204" pitchFamily="18" charset="0"/>
              </a:rPr>
              <a:t>首词，</a:t>
            </a:r>
            <a:r>
              <a:rPr lang="en-US" altLang="zh-CN" sz="2000" dirty="0">
                <a:effectLst/>
                <a:latin typeface="微软雅黑" panose="020B0503020204020204" pitchFamily="34" charset="-122"/>
                <a:ea typeface="微软雅黑" panose="020B0503020204020204" pitchFamily="34" charset="-122"/>
                <a:cs typeface="Cambria" panose="02040503050406030204" pitchFamily="18" charset="0"/>
              </a:rPr>
              <a:t>1300</a:t>
            </a:r>
            <a:r>
              <a:rPr lang="zh-CN" altLang="en-US" sz="2000" dirty="0">
                <a:effectLst/>
                <a:latin typeface="微软雅黑" panose="020B0503020204020204" pitchFamily="34" charset="-122"/>
                <a:ea typeface="微软雅黑" panose="020B0503020204020204" pitchFamily="34" charset="-122"/>
                <a:cs typeface="Cambria" panose="02040503050406030204" pitchFamily="18" charset="0"/>
              </a:rPr>
              <a:t>个词曲名称，</a:t>
            </a:r>
            <a:r>
              <a:rPr lang="en-US" altLang="zh-CN" sz="2000" dirty="0">
                <a:effectLst/>
                <a:latin typeface="微软雅黑" panose="020B0503020204020204" pitchFamily="34" charset="-122"/>
                <a:ea typeface="微软雅黑" panose="020B0503020204020204" pitchFamily="34" charset="-122"/>
                <a:cs typeface="Cambria" panose="02040503050406030204" pitchFamily="18" charset="0"/>
              </a:rPr>
              <a:t>1330</a:t>
            </a:r>
            <a:r>
              <a:rPr lang="zh-CN" altLang="en-US" sz="2000" dirty="0">
                <a:effectLst/>
                <a:latin typeface="微软雅黑" panose="020B0503020204020204" pitchFamily="34" charset="-122"/>
                <a:ea typeface="微软雅黑" panose="020B0503020204020204" pitchFamily="34" charset="-122"/>
                <a:cs typeface="Cambria" panose="02040503050406030204" pitchFamily="18" charset="0"/>
              </a:rPr>
              <a:t>位词人，与表意、抒情一起构成了数据维度。</a:t>
            </a:r>
            <a:endParaRPr kumimoji="1" lang="en-US" altLang="zh-CN" sz="1200" dirty="0">
              <a:latin typeface="微软雅黑" panose="020B0503020204020204" pitchFamily="34" charset="-122"/>
              <a:ea typeface="微软雅黑" panose="020B0503020204020204" pitchFamily="34" charset="-122"/>
              <a:cs typeface="Arial"/>
            </a:endParaRPr>
          </a:p>
        </p:txBody>
      </p:sp>
      <p:sp>
        <p:nvSpPr>
          <p:cNvPr id="27" name="矩形 26">
            <a:extLst>
              <a:ext uri="{FF2B5EF4-FFF2-40B4-BE49-F238E27FC236}">
                <a16:creationId xmlns:a16="http://schemas.microsoft.com/office/drawing/2014/main" id="{FAFFEA58-E415-2D67-26DD-3334504D355D}"/>
              </a:ext>
            </a:extLst>
          </p:cNvPr>
          <p:cNvSpPr/>
          <p:nvPr/>
        </p:nvSpPr>
        <p:spPr>
          <a:xfrm>
            <a:off x="4635974" y="4001344"/>
            <a:ext cx="2269873"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a:t>
            </a:r>
            <a:r>
              <a:rPr lang="zh-CN" altLang="en-US" sz="2400" b="1" dirty="0"/>
              <a:t>诗词人生图</a:t>
            </a:r>
            <a:r>
              <a:rPr lang="en-US" altLang="zh-CN" sz="2400" b="1" dirty="0"/>
              <a:t>》</a:t>
            </a:r>
            <a:endParaRPr lang="zh-CN" altLang="en-US" sz="2400" b="1" dirty="0"/>
          </a:p>
        </p:txBody>
      </p:sp>
      <p:sp>
        <p:nvSpPr>
          <p:cNvPr id="28" name="文本框 27">
            <a:extLst>
              <a:ext uri="{FF2B5EF4-FFF2-40B4-BE49-F238E27FC236}">
                <a16:creationId xmlns:a16="http://schemas.microsoft.com/office/drawing/2014/main" id="{B740FBE6-46F1-F4DA-D908-3F41D51194D8}"/>
              </a:ext>
            </a:extLst>
          </p:cNvPr>
          <p:cNvSpPr txBox="1"/>
          <p:nvPr/>
        </p:nvSpPr>
        <p:spPr>
          <a:xfrm>
            <a:off x="7145633" y="4001344"/>
            <a:ext cx="4170736" cy="853551"/>
          </a:xfrm>
          <a:prstGeom prst="rect">
            <a:avLst/>
          </a:prstGeom>
          <a:noFill/>
        </p:spPr>
        <p:txBody>
          <a:bodyPr wrap="square" lIns="91424" tIns="45712" rIns="91424" bIns="45712" rtlCol="0">
            <a:spAutoFit/>
          </a:bodyPr>
          <a:lstStyle/>
          <a:p>
            <a:pPr>
              <a:lnSpc>
                <a:spcPct val="130000"/>
              </a:lnSpc>
            </a:pPr>
            <a:r>
              <a:rPr lang="zh-CN" altLang="en-US" sz="2000" dirty="0">
                <a:effectLst/>
                <a:latin typeface="微软雅黑" panose="020B0503020204020204" pitchFamily="34" charset="-122"/>
                <a:ea typeface="微软雅黑" panose="020B0503020204020204" pitchFamily="34" charset="-122"/>
                <a:cs typeface="Cambria" panose="02040503050406030204" pitchFamily="18" charset="0"/>
              </a:rPr>
              <a:t>收录了唐宋</a:t>
            </a:r>
            <a:r>
              <a:rPr lang="en-US" altLang="zh-CN" sz="2000" dirty="0">
                <a:effectLst/>
                <a:latin typeface="微软雅黑" panose="020B0503020204020204" pitchFamily="34" charset="-122"/>
                <a:ea typeface="微软雅黑" panose="020B0503020204020204" pitchFamily="34" charset="-122"/>
                <a:cs typeface="Cambria" panose="02040503050406030204" pitchFamily="18" charset="0"/>
              </a:rPr>
              <a:t>70</a:t>
            </a:r>
            <a:r>
              <a:rPr lang="zh-CN" altLang="en-US" sz="2000" dirty="0">
                <a:effectLst/>
                <a:latin typeface="微软雅黑" panose="020B0503020204020204" pitchFamily="34" charset="-122"/>
                <a:ea typeface="微软雅黑" panose="020B0503020204020204" pitchFamily="34" charset="-122"/>
                <a:cs typeface="Cambria" panose="02040503050406030204" pitchFamily="18" charset="0"/>
              </a:rPr>
              <a:t>位文学家的详细年表、轨迹、作品、创作时间和地点。</a:t>
            </a:r>
            <a:endParaRPr kumimoji="1" lang="en-US" altLang="zh-CN" sz="1200" dirty="0">
              <a:latin typeface="微软雅黑" panose="020B0503020204020204" pitchFamily="34" charset="-122"/>
              <a:ea typeface="微软雅黑" panose="020B0503020204020204" pitchFamily="34" charset="-122"/>
              <a:cs typeface="Arial"/>
            </a:endParaRPr>
          </a:p>
        </p:txBody>
      </p:sp>
      <p:sp>
        <p:nvSpPr>
          <p:cNvPr id="29" name="左大括号 28">
            <a:extLst>
              <a:ext uri="{FF2B5EF4-FFF2-40B4-BE49-F238E27FC236}">
                <a16:creationId xmlns:a16="http://schemas.microsoft.com/office/drawing/2014/main" id="{C5193E8F-C204-FA3F-F32B-0B41C02AACB5}"/>
              </a:ext>
            </a:extLst>
          </p:cNvPr>
          <p:cNvSpPr/>
          <p:nvPr/>
        </p:nvSpPr>
        <p:spPr>
          <a:xfrm>
            <a:off x="3874980" y="1939271"/>
            <a:ext cx="362094" cy="234033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1390515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2BD015-40F4-0C92-9EC8-848C7761DF1F}"/>
              </a:ext>
            </a:extLst>
          </p:cNvPr>
          <p:cNvSpPr txBox="1"/>
          <p:nvPr/>
        </p:nvSpPr>
        <p:spPr>
          <a:xfrm>
            <a:off x="6009736" y="1006415"/>
            <a:ext cx="534837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目标用户：</a:t>
            </a:r>
            <a:r>
              <a:rPr lang="zh-CN" altLang="zh-CN" sz="2000"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对宋词感兴趣，没有专业背景的人</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4DBAB89-85E9-644C-EFB2-A76DC1632837}"/>
              </a:ext>
            </a:extLst>
          </p:cNvPr>
          <p:cNvSpPr txBox="1"/>
          <p:nvPr/>
        </p:nvSpPr>
        <p:spPr>
          <a:xfrm>
            <a:off x="6009736" y="2826929"/>
            <a:ext cx="5618671" cy="2308324"/>
          </a:xfrm>
          <a:prstGeom prst="rect">
            <a:avLst/>
          </a:prstGeom>
          <a:noFill/>
        </p:spPr>
        <p:txBody>
          <a:bodyPr wrap="square" rtlCol="0">
            <a:spAutoFit/>
          </a:bodyPr>
          <a:lstStyle/>
          <a:p>
            <a:pPr marL="342900" indent="-342900">
              <a:buFont typeface="+mj-lt"/>
              <a:buAutoNum type="arabicPeriod"/>
            </a:pPr>
            <a:r>
              <a:rPr lang="zh-CN" altLang="en-US" b="1" dirty="0">
                <a:solidFill>
                  <a:schemeClr val="accent5">
                    <a:lumMod val="40000"/>
                    <a:lumOff val="60000"/>
                  </a:schemeClr>
                </a:solidFill>
                <a:effectLst/>
                <a:latin typeface="微软雅黑" panose="020B0503020204020204" pitchFamily="34" charset="-122"/>
                <a:ea typeface="微软雅黑" panose="020B0503020204020204" pitchFamily="34" charset="-122"/>
                <a:cs typeface="Cambria" panose="02040503050406030204" pitchFamily="18" charset="0"/>
              </a:rPr>
              <a:t>与诗歌相关的各种文化和历史事实的可视化</a:t>
            </a: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，显示了背景环境如何影响诗人及其诗歌。</a:t>
            </a:r>
            <a:endParaRPr lang="en-US" altLang="zh-CN" dirty="0">
              <a:solidFill>
                <a:schemeClr val="bg1"/>
              </a:solidFill>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形象化了诗人的时空轨迹，展示了诗人的</a:t>
            </a:r>
            <a:r>
              <a:rPr lang="zh-CN" altLang="en-US" b="1" dirty="0">
                <a:solidFill>
                  <a:schemeClr val="accent5">
                    <a:lumMod val="40000"/>
                    <a:lumOff val="60000"/>
                  </a:schemeClr>
                </a:solidFill>
                <a:effectLst/>
                <a:latin typeface="微软雅黑" panose="020B0503020204020204" pitchFamily="34" charset="-122"/>
                <a:ea typeface="微软雅黑" panose="020B0503020204020204" pitchFamily="34" charset="-122"/>
                <a:cs typeface="Cambria" panose="02040503050406030204" pitchFamily="18" charset="0"/>
              </a:rPr>
              <a:t>人生轨迹和不同时期不同地点的作品数量</a:t>
            </a: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a:t>
            </a: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诗人</a:t>
            </a:r>
            <a:r>
              <a:rPr lang="zh-CN" altLang="en-US" b="1" dirty="0">
                <a:solidFill>
                  <a:schemeClr val="accent5">
                    <a:lumMod val="40000"/>
                    <a:lumOff val="60000"/>
                  </a:schemeClr>
                </a:solidFill>
                <a:effectLst/>
                <a:latin typeface="微软雅黑" panose="020B0503020204020204" pitchFamily="34" charset="-122"/>
                <a:ea typeface="微软雅黑" panose="020B0503020204020204" pitchFamily="34" charset="-122"/>
                <a:cs typeface="Cambria" panose="02040503050406030204" pitchFamily="18" charset="0"/>
              </a:rPr>
              <a:t>生活背景的可视化</a:t>
            </a:r>
            <a:r>
              <a:rPr lang="zh-CN" altLang="en-US"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，呈现诗人生活的跌宕起伏和相应的历史背景。</a:t>
            </a:r>
            <a:endParaRPr lang="en-US" altLang="zh-CN"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p:txBody>
      </p:sp>
      <p:sp>
        <p:nvSpPr>
          <p:cNvPr id="4" name="文本框 3">
            <a:extLst>
              <a:ext uri="{FF2B5EF4-FFF2-40B4-BE49-F238E27FC236}">
                <a16:creationId xmlns:a16="http://schemas.microsoft.com/office/drawing/2014/main" id="{D94C4910-5CCE-A53C-1841-542231C54E26}"/>
              </a:ext>
            </a:extLst>
          </p:cNvPr>
          <p:cNvSpPr txBox="1"/>
          <p:nvPr/>
        </p:nvSpPr>
        <p:spPr>
          <a:xfrm>
            <a:off x="6181282" y="1921628"/>
            <a:ext cx="1354642" cy="453457"/>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sz="2000" b="1" dirty="0">
                <a:solidFill>
                  <a:srgbClr val="2B3542"/>
                </a:solidFill>
                <a:latin typeface="微软雅黑" panose="020B0503020204020204" pitchFamily="34" charset="-122"/>
                <a:ea typeface="微软雅黑" panose="020B0503020204020204" pitchFamily="34" charset="-122"/>
              </a:rPr>
              <a:t>设计任务</a:t>
            </a:r>
            <a:endParaRPr lang="en-US" altLang="zh-CN" sz="2000" b="1" dirty="0">
              <a:solidFill>
                <a:srgbClr val="2B3542"/>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796ACDE-C1F7-6187-0427-28BC6CAC44A1}"/>
              </a:ext>
            </a:extLst>
          </p:cNvPr>
          <p:cNvSpPr txBox="1"/>
          <p:nvPr/>
        </p:nvSpPr>
        <p:spPr>
          <a:xfrm>
            <a:off x="161028" y="2274838"/>
            <a:ext cx="3824376" cy="2308324"/>
          </a:xfrm>
          <a:prstGeom prst="rect">
            <a:avLst/>
          </a:prstGeom>
          <a:noFill/>
        </p:spPr>
        <p:txBody>
          <a:bodyPr wrap="square" rtlCol="0">
            <a:spAutoFit/>
          </a:bodyPr>
          <a:lstStyle/>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多媒体故事应该由包含</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各种社会文化事实和材料的诗歌数据驱动</a:t>
            </a:r>
            <a:endParaRPr lang="en-US" altLang="zh-CN"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呈现数据的</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维度不应过于复杂</a:t>
            </a:r>
            <a:endParaRPr lang="en-US" altLang="zh-CN"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可视化应该</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简单易懂</a:t>
            </a:r>
            <a:endParaRPr lang="en-US" altLang="zh-CN"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endParaRPr lang="en-US" altLang="zh-CN"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endParaRPr>
          </a:p>
          <a:p>
            <a:pPr marL="342900" indent="-342900">
              <a:buFont typeface="+mj-lt"/>
              <a:buAutoNum type="arabicPeriod"/>
            </a:pPr>
            <a:r>
              <a:rPr lang="zh-CN" altLang="en-US"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整体设计应该</a:t>
            </a:r>
            <a:r>
              <a:rPr lang="zh-CN" altLang="en-US"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具有吸引力</a:t>
            </a:r>
          </a:p>
        </p:txBody>
      </p:sp>
      <p:sp>
        <p:nvSpPr>
          <p:cNvPr id="6" name="文本框 5">
            <a:extLst>
              <a:ext uri="{FF2B5EF4-FFF2-40B4-BE49-F238E27FC236}">
                <a16:creationId xmlns:a16="http://schemas.microsoft.com/office/drawing/2014/main" id="{95F9FDE2-132D-1693-D7D1-D2B3E78B1B3B}"/>
              </a:ext>
            </a:extLst>
          </p:cNvPr>
          <p:cNvSpPr txBox="1"/>
          <p:nvPr/>
        </p:nvSpPr>
        <p:spPr>
          <a:xfrm>
            <a:off x="161028" y="1406525"/>
            <a:ext cx="1354642" cy="453457"/>
          </a:xfrm>
          <a:prstGeom prst="rect">
            <a:avLst/>
          </a:prstGeom>
          <a:solidFill>
            <a:schemeClr val="accent4">
              <a:lumMod val="60000"/>
              <a:lumOff val="40000"/>
            </a:schemeClr>
          </a:solidFill>
        </p:spPr>
        <p:txBody>
          <a:bodyPr wrap="square" rtlCol="0">
            <a:spAutoFit/>
          </a:bodyPr>
          <a:lstStyle/>
          <a:p>
            <a:pPr algn="ctr" defTabSz="685681">
              <a:lnSpc>
                <a:spcPct val="130000"/>
              </a:lnSpc>
            </a:pPr>
            <a:r>
              <a:rPr lang="zh-CN" altLang="en-US" sz="2000" b="1" dirty="0">
                <a:solidFill>
                  <a:schemeClr val="accent1">
                    <a:lumMod val="75000"/>
                  </a:schemeClr>
                </a:solidFill>
                <a:effectLst/>
                <a:latin typeface="微软雅黑" panose="020B0503020204020204" pitchFamily="34" charset="-122"/>
                <a:ea typeface="微软雅黑" panose="020B0503020204020204" pitchFamily="34" charset="-122"/>
                <a:cs typeface="Cambria" panose="02040503050406030204" pitchFamily="18" charset="0"/>
              </a:rPr>
              <a:t>设计原则</a:t>
            </a:r>
            <a:endParaRPr lang="en-US" altLang="zh-CN" sz="2000" b="1" dirty="0">
              <a:solidFill>
                <a:srgbClr val="2B354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998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pic>
        <p:nvPicPr>
          <p:cNvPr id="16" name="image3.jpeg">
            <a:extLst>
              <a:ext uri="{FF2B5EF4-FFF2-40B4-BE49-F238E27FC236}">
                <a16:creationId xmlns:a16="http://schemas.microsoft.com/office/drawing/2014/main" id="{F53EC03E-EC86-CF36-32A3-A342579FB081}"/>
              </a:ext>
            </a:extLst>
          </p:cNvPr>
          <p:cNvPicPr>
            <a:picLocks noChangeAspect="1"/>
          </p:cNvPicPr>
          <p:nvPr/>
        </p:nvPicPr>
        <p:blipFill>
          <a:blip r:embed="rId3" cstate="print"/>
          <a:stretch>
            <a:fillRect/>
          </a:stretch>
        </p:blipFill>
        <p:spPr>
          <a:xfrm>
            <a:off x="5080318" y="843684"/>
            <a:ext cx="6237505" cy="5170632"/>
          </a:xfrm>
          <a:prstGeom prst="rect">
            <a:avLst/>
          </a:prstGeom>
        </p:spPr>
      </p:pic>
      <p:grpSp>
        <p:nvGrpSpPr>
          <p:cNvPr id="19" name="组合 18">
            <a:extLst>
              <a:ext uri="{FF2B5EF4-FFF2-40B4-BE49-F238E27FC236}">
                <a16:creationId xmlns:a16="http://schemas.microsoft.com/office/drawing/2014/main" id="{B4BFBB87-BCA8-5E3E-5B81-D827D3E970EC}"/>
              </a:ext>
            </a:extLst>
          </p:cNvPr>
          <p:cNvGrpSpPr/>
          <p:nvPr/>
        </p:nvGrpSpPr>
        <p:grpSpPr>
          <a:xfrm>
            <a:off x="1022941" y="2807692"/>
            <a:ext cx="3675490" cy="1233675"/>
            <a:chOff x="1022941" y="2807692"/>
            <a:chExt cx="3675490" cy="1233675"/>
          </a:xfrm>
        </p:grpSpPr>
        <p:pic>
          <p:nvPicPr>
            <p:cNvPr id="18" name="图片 17">
              <a:extLst>
                <a:ext uri="{FF2B5EF4-FFF2-40B4-BE49-F238E27FC236}">
                  <a16:creationId xmlns:a16="http://schemas.microsoft.com/office/drawing/2014/main" id="{7B9A4803-BB9D-5DBD-26A9-01CCB987C6A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5209"/>
            <a:stretch/>
          </p:blipFill>
          <p:spPr>
            <a:xfrm>
              <a:off x="1022941" y="2807692"/>
              <a:ext cx="2621708" cy="1102950"/>
            </a:xfrm>
            <a:prstGeom prst="rect">
              <a:avLst/>
            </a:prstGeom>
          </p:spPr>
        </p:pic>
        <p:sp>
          <p:nvSpPr>
            <p:cNvPr id="17" name="文本框 16">
              <a:extLst>
                <a:ext uri="{FF2B5EF4-FFF2-40B4-BE49-F238E27FC236}">
                  <a16:creationId xmlns:a16="http://schemas.microsoft.com/office/drawing/2014/main" id="{99C5618F-4B0B-5AF3-FFB7-57CE5CAEB162}"/>
                </a:ext>
              </a:extLst>
            </p:cNvPr>
            <p:cNvSpPr txBox="1"/>
            <p:nvPr/>
          </p:nvSpPr>
          <p:spPr>
            <a:xfrm>
              <a:off x="1435669" y="3087260"/>
              <a:ext cx="3262762" cy="954107"/>
            </a:xfrm>
            <a:prstGeom prst="rect">
              <a:avLst/>
            </a:prstGeom>
            <a:noFill/>
          </p:spPr>
          <p:txBody>
            <a:bodyPr wrap="square" rtlCol="0">
              <a:spAutoFit/>
            </a:bodyPr>
            <a:lstStyle/>
            <a:p>
              <a:r>
                <a:rPr lang="en-US" altLang="zh-CN" sz="2800" b="1" dirty="0" err="1">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地图视图</a:t>
              </a:r>
              <a:endParaRPr lang="zh-CN" altLang="zh-CN" sz="28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endParaRPr>
            </a:p>
            <a:p>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528993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pic>
        <p:nvPicPr>
          <p:cNvPr id="7" name="image4.jpeg">
            <a:extLst>
              <a:ext uri="{FF2B5EF4-FFF2-40B4-BE49-F238E27FC236}">
                <a16:creationId xmlns:a16="http://schemas.microsoft.com/office/drawing/2014/main" id="{DDF3E338-EDFA-D737-2625-E200FCC3E217}"/>
              </a:ext>
            </a:extLst>
          </p:cNvPr>
          <p:cNvPicPr>
            <a:picLocks noChangeAspect="1"/>
          </p:cNvPicPr>
          <p:nvPr/>
        </p:nvPicPr>
        <p:blipFill>
          <a:blip r:embed="rId3" cstate="print"/>
          <a:stretch>
            <a:fillRect/>
          </a:stretch>
        </p:blipFill>
        <p:spPr>
          <a:xfrm>
            <a:off x="255448" y="1701859"/>
            <a:ext cx="11681104" cy="2973658"/>
          </a:xfrm>
          <a:prstGeom prst="rect">
            <a:avLst/>
          </a:prstGeom>
        </p:spPr>
      </p:pic>
      <p:grpSp>
        <p:nvGrpSpPr>
          <p:cNvPr id="8" name="组合 7">
            <a:extLst>
              <a:ext uri="{FF2B5EF4-FFF2-40B4-BE49-F238E27FC236}">
                <a16:creationId xmlns:a16="http://schemas.microsoft.com/office/drawing/2014/main" id="{07B6532F-61AD-E5F7-5666-A0B4055D3BB8}"/>
              </a:ext>
            </a:extLst>
          </p:cNvPr>
          <p:cNvGrpSpPr/>
          <p:nvPr/>
        </p:nvGrpSpPr>
        <p:grpSpPr>
          <a:xfrm>
            <a:off x="4732299" y="5215283"/>
            <a:ext cx="3675490" cy="1102950"/>
            <a:chOff x="1022941" y="2807692"/>
            <a:chExt cx="3675490" cy="1102950"/>
          </a:xfrm>
        </p:grpSpPr>
        <p:pic>
          <p:nvPicPr>
            <p:cNvPr id="9" name="图片 8">
              <a:extLst>
                <a:ext uri="{FF2B5EF4-FFF2-40B4-BE49-F238E27FC236}">
                  <a16:creationId xmlns:a16="http://schemas.microsoft.com/office/drawing/2014/main" id="{0DCF8BEF-AD3D-1107-094F-B86DD64A1F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5209"/>
            <a:stretch/>
          </p:blipFill>
          <p:spPr>
            <a:xfrm>
              <a:off x="1022941" y="2807692"/>
              <a:ext cx="2621708" cy="1102950"/>
            </a:xfrm>
            <a:prstGeom prst="rect">
              <a:avLst/>
            </a:prstGeom>
          </p:spPr>
        </p:pic>
        <p:sp>
          <p:nvSpPr>
            <p:cNvPr id="10" name="文本框 9">
              <a:extLst>
                <a:ext uri="{FF2B5EF4-FFF2-40B4-BE49-F238E27FC236}">
                  <a16:creationId xmlns:a16="http://schemas.microsoft.com/office/drawing/2014/main" id="{E5D9BC10-8D6B-415F-3893-3A3DF1B2072C}"/>
                </a:ext>
              </a:extLst>
            </p:cNvPr>
            <p:cNvSpPr txBox="1"/>
            <p:nvPr/>
          </p:nvSpPr>
          <p:spPr>
            <a:xfrm>
              <a:off x="1435669" y="3087260"/>
              <a:ext cx="3262762" cy="523220"/>
            </a:xfrm>
            <a:prstGeom prst="rect">
              <a:avLst/>
            </a:prstGeom>
            <a:noFill/>
          </p:spPr>
          <p:txBody>
            <a:bodyPr wrap="square" rtlCol="0">
              <a:spAutoFit/>
            </a:bodyPr>
            <a:lstStyle/>
            <a:p>
              <a:r>
                <a:rPr lang="zh-CN" altLang="en-US" sz="28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人生变迁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065375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pic>
        <p:nvPicPr>
          <p:cNvPr id="7" name="image5.jpeg">
            <a:extLst>
              <a:ext uri="{FF2B5EF4-FFF2-40B4-BE49-F238E27FC236}">
                <a16:creationId xmlns:a16="http://schemas.microsoft.com/office/drawing/2014/main" id="{543E7EEA-85B8-66CE-70E1-0ADEAAE248FC}"/>
              </a:ext>
            </a:extLst>
          </p:cNvPr>
          <p:cNvPicPr>
            <a:picLocks noChangeAspect="1"/>
          </p:cNvPicPr>
          <p:nvPr/>
        </p:nvPicPr>
        <p:blipFill>
          <a:blip r:embed="rId3" cstate="print"/>
          <a:stretch>
            <a:fillRect/>
          </a:stretch>
        </p:blipFill>
        <p:spPr>
          <a:xfrm>
            <a:off x="4952442" y="1452407"/>
            <a:ext cx="6457430" cy="3997069"/>
          </a:xfrm>
          <a:prstGeom prst="rect">
            <a:avLst/>
          </a:prstGeom>
        </p:spPr>
      </p:pic>
      <p:grpSp>
        <p:nvGrpSpPr>
          <p:cNvPr id="8" name="组合 7">
            <a:extLst>
              <a:ext uri="{FF2B5EF4-FFF2-40B4-BE49-F238E27FC236}">
                <a16:creationId xmlns:a16="http://schemas.microsoft.com/office/drawing/2014/main" id="{CC39C6F6-0D10-1164-1BD2-D163CD951499}"/>
              </a:ext>
            </a:extLst>
          </p:cNvPr>
          <p:cNvGrpSpPr/>
          <p:nvPr/>
        </p:nvGrpSpPr>
        <p:grpSpPr>
          <a:xfrm>
            <a:off x="1022941" y="2807692"/>
            <a:ext cx="3675490" cy="1102950"/>
            <a:chOff x="1022941" y="2807692"/>
            <a:chExt cx="3675490" cy="1102950"/>
          </a:xfrm>
        </p:grpSpPr>
        <p:pic>
          <p:nvPicPr>
            <p:cNvPr id="9" name="图片 8">
              <a:extLst>
                <a:ext uri="{FF2B5EF4-FFF2-40B4-BE49-F238E27FC236}">
                  <a16:creationId xmlns:a16="http://schemas.microsoft.com/office/drawing/2014/main" id="{DA451321-36A7-F8F0-C8A2-AC0D05BD5F1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5209"/>
            <a:stretch/>
          </p:blipFill>
          <p:spPr>
            <a:xfrm>
              <a:off x="1022941" y="2807692"/>
              <a:ext cx="2621708" cy="1102950"/>
            </a:xfrm>
            <a:prstGeom prst="rect">
              <a:avLst/>
            </a:prstGeom>
          </p:spPr>
        </p:pic>
        <p:sp>
          <p:nvSpPr>
            <p:cNvPr id="10" name="文本框 9">
              <a:extLst>
                <a:ext uri="{FF2B5EF4-FFF2-40B4-BE49-F238E27FC236}">
                  <a16:creationId xmlns:a16="http://schemas.microsoft.com/office/drawing/2014/main" id="{A210B525-1752-B77F-AA34-EF96F9C5552C}"/>
                </a:ext>
              </a:extLst>
            </p:cNvPr>
            <p:cNvSpPr txBox="1"/>
            <p:nvPr/>
          </p:nvSpPr>
          <p:spPr>
            <a:xfrm>
              <a:off x="1435669" y="3087260"/>
              <a:ext cx="3262762" cy="523220"/>
            </a:xfrm>
            <a:prstGeom prst="rect">
              <a:avLst/>
            </a:prstGeom>
            <a:noFill/>
          </p:spPr>
          <p:txBody>
            <a:bodyPr wrap="square" rtlCol="0">
              <a:spAutoFit/>
            </a:bodyPr>
            <a:lstStyle/>
            <a:p>
              <a:r>
                <a:rPr lang="zh-CN" altLang="en-US" sz="2800" b="1" dirty="0">
                  <a:solidFill>
                    <a:schemeClr val="bg1"/>
                  </a:solidFill>
                  <a:effectLst/>
                  <a:latin typeface="微软雅黑" panose="020B0503020204020204" pitchFamily="34" charset="-122"/>
                  <a:ea typeface="微软雅黑" panose="020B0503020204020204" pitchFamily="34" charset="-122"/>
                  <a:cs typeface="Cambria" panose="02040503050406030204" pitchFamily="18" charset="0"/>
                </a:rPr>
                <a:t>单词云视图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56870953"/>
      </p:ext>
    </p:extLst>
  </p:cSld>
  <p:clrMapOvr>
    <a:masterClrMapping/>
  </p:clrMapOvr>
  <p:transition spd="slow">
    <p:push dir="u"/>
  </p:transition>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859</Words>
  <Application>Microsoft Office PowerPoint</Application>
  <PresentationFormat>宽屏</PresentationFormat>
  <Paragraphs>121</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微软雅黑</vt:lpstr>
      <vt:lpstr>Arial</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Chengtao Ji</cp:lastModifiedBy>
  <cp:revision>47</cp:revision>
  <dcterms:created xsi:type="dcterms:W3CDTF">2015-07-30T03:49:32Z</dcterms:created>
  <dcterms:modified xsi:type="dcterms:W3CDTF">2022-07-01T07:51:34Z</dcterms:modified>
</cp:coreProperties>
</file>