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60" r:id="rId3"/>
    <p:sldId id="257" r:id="rId4"/>
    <p:sldId id="263" r:id="rId5"/>
    <p:sldId id="264" r:id="rId6"/>
    <p:sldId id="265" r:id="rId7"/>
    <p:sldId id="266" r:id="rId8"/>
    <p:sldId id="267" r:id="rId9"/>
    <p:sldId id="258" r:id="rId10"/>
    <p:sldId id="259" r:id="rId11"/>
    <p:sldId id="269" r:id="rId12"/>
    <p:sldId id="268" r:id="rId13"/>
    <p:sldId id="270" r:id="rId14"/>
    <p:sldId id="271" r:id="rId15"/>
    <p:sldId id="276" r:id="rId16"/>
    <p:sldId id="274" r:id="rId17"/>
    <p:sldId id="277" r:id="rId18"/>
    <p:sldId id="278" r:id="rId19"/>
    <p:sldId id="262" r:id="rId20"/>
    <p:sldId id="279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>
        <p:scale>
          <a:sx n="93" d="100"/>
          <a:sy n="93" d="100"/>
        </p:scale>
        <p:origin x="132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CE34-DAF2-504F-B43D-E2793EBF3105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D4EF-7F7C-0241-9ACB-02B8D19F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5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CE34-DAF2-504F-B43D-E2793EBF3105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D4EF-7F7C-0241-9ACB-02B8D19F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2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CE34-DAF2-504F-B43D-E2793EBF3105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D4EF-7F7C-0241-9ACB-02B8D19F360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588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CE34-DAF2-504F-B43D-E2793EBF3105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D4EF-7F7C-0241-9ACB-02B8D19F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14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CE34-DAF2-504F-B43D-E2793EBF3105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D4EF-7F7C-0241-9ACB-02B8D19F360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5538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CE34-DAF2-504F-B43D-E2793EBF3105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D4EF-7F7C-0241-9ACB-02B8D19F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85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CE34-DAF2-504F-B43D-E2793EBF3105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D4EF-7F7C-0241-9ACB-02B8D19F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9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CE34-DAF2-504F-B43D-E2793EBF3105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D4EF-7F7C-0241-9ACB-02B8D19F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7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CE34-DAF2-504F-B43D-E2793EBF3105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D4EF-7F7C-0241-9ACB-02B8D19F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8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CE34-DAF2-504F-B43D-E2793EBF3105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D4EF-7F7C-0241-9ACB-02B8D19F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9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CE34-DAF2-504F-B43D-E2793EBF3105}" type="datetimeFigureOut">
              <a:rPr lang="en-US" smtClean="0"/>
              <a:t>6/11/22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D4EF-7F7C-0241-9ACB-02B8D19F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8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CE34-DAF2-504F-B43D-E2793EBF3105}" type="datetimeFigureOut">
              <a:rPr lang="en-US" smtClean="0"/>
              <a:t>6/11/22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D4EF-7F7C-0241-9ACB-02B8D19F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1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CE34-DAF2-504F-B43D-E2793EBF3105}" type="datetimeFigureOut">
              <a:rPr lang="en-US" smtClean="0"/>
              <a:t>6/11/22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D4EF-7F7C-0241-9ACB-02B8D19F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CE34-DAF2-504F-B43D-E2793EBF3105}" type="datetimeFigureOut">
              <a:rPr lang="en-US" smtClean="0"/>
              <a:t>6/11/22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D4EF-7F7C-0241-9ACB-02B8D19F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3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CE34-DAF2-504F-B43D-E2793EBF3105}" type="datetimeFigureOut">
              <a:rPr lang="en-US" smtClean="0"/>
              <a:t>6/11/22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D4EF-7F7C-0241-9ACB-02B8D19F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8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D4EF-7F7C-0241-9ACB-02B8D19F360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CE34-DAF2-504F-B43D-E2793EBF3105}" type="datetimeFigureOut">
              <a:rPr lang="en-US" smtClean="0"/>
              <a:t>6/11/22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4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ACE34-DAF2-504F-B43D-E2793EBF3105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06D4EF-7F7C-0241-9ACB-02B8D19F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8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SVG/shape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eveloper.mozilla.org/en-US/docs/Web/SVG/Attribut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3js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79BA3-26F3-F39D-7F3E-223ABDF5D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1526228"/>
            <a:ext cx="7766936" cy="1646302"/>
          </a:xfrm>
        </p:spPr>
        <p:txBody>
          <a:bodyPr/>
          <a:lstStyle/>
          <a:p>
            <a:pPr algn="ctr"/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D3.js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Presentation</a:t>
            </a:r>
            <a:endParaRPr lang="en-US" b="1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590DE4-CF49-48B8-36E2-F52C1E685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532" y="3685470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王程源</a:t>
            </a:r>
            <a:endParaRPr 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2022.06.12</a:t>
            </a:r>
          </a:p>
        </p:txBody>
      </p:sp>
    </p:spTree>
    <p:extLst>
      <p:ext uri="{BB962C8B-B14F-4D97-AF65-F5344CB8AC3E}">
        <p14:creationId xmlns:p14="http://schemas.microsoft.com/office/powerpoint/2010/main" val="3059102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9ACF8-16A2-059A-69EB-C5686280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44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HTML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53ABC-64A1-C1FD-0429-E6EC05528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3147"/>
            <a:ext cx="8596668" cy="4885253"/>
          </a:xfrm>
        </p:spPr>
        <p:txBody>
          <a:bodyPr>
            <a:norm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用于构造网页的内容。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当前最新的版本为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 5。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它存储在扩展名为“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html”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的文本文件中。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HTML-Tags</a:t>
            </a:r>
          </a:p>
          <a:p>
            <a:pPr marL="0" indent="0">
              <a:buNone/>
            </a:pP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• &lt;html&gt;: </a:t>
            </a:r>
            <a:r>
              <a:rPr lang="en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Main Tag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 Necessary for every HTML file.</a:t>
            </a:r>
          </a:p>
          <a:p>
            <a:pPr marL="0" indent="0">
              <a:buNone/>
            </a:pP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• &lt;head&gt;: May contains </a:t>
            </a:r>
            <a:r>
              <a:rPr lang="en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title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links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</a:p>
          <a:p>
            <a:pPr marL="0" indent="0">
              <a:buNone/>
            </a:pP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• &lt;body&gt;:</a:t>
            </a:r>
            <a:r>
              <a:rPr lang="en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main part 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 html</a:t>
            </a:r>
          </a:p>
          <a:p>
            <a:pPr marL="0" indent="0">
              <a:buNone/>
            </a:pP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• &lt;script&gt;: For JavaScript codes</a:t>
            </a:r>
          </a:p>
          <a:p>
            <a:pPr marL="0" indent="0">
              <a:buNone/>
            </a:pP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• &lt;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svg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&gt;: For SVG elements</a:t>
            </a:r>
          </a:p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DOM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41F09EE-B609-1CBD-66B3-C59A4A9A5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00" y="622300"/>
            <a:ext cx="54356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35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2EC6D57F-7814-72C6-5E09-21DAE48A5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842" y="609600"/>
            <a:ext cx="7759700" cy="3454400"/>
          </a:xfrm>
        </p:spPr>
      </p:pic>
      <p:pic>
        <p:nvPicPr>
          <p:cNvPr id="7" name="图片 6" descr="图形用户界面, 应用程序&#10;&#10;描述已自动生成">
            <a:extLst>
              <a:ext uri="{FF2B5EF4-FFF2-40B4-BE49-F238E27FC236}">
                <a16:creationId xmlns:a16="http://schemas.microsoft.com/office/drawing/2014/main" id="{37A0580D-34AE-C4DD-ECCE-D8964C96A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42" y="4453082"/>
            <a:ext cx="9105900" cy="1193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0530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8D5A2-4046-B5B3-F1CA-E23C42DD4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262302" cy="692727"/>
          </a:xfrm>
        </p:spPr>
        <p:txBody>
          <a:bodyPr/>
          <a:lstStyle/>
          <a:p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</a:p>
        </p:txBody>
      </p:sp>
      <p:pic>
        <p:nvPicPr>
          <p:cNvPr id="5" name="内容占位符 4" descr="图形用户界面, 应用程序&#10;&#10;描述已自动生成">
            <a:extLst>
              <a:ext uri="{FF2B5EF4-FFF2-40B4-BE49-F238E27FC236}">
                <a16:creationId xmlns:a16="http://schemas.microsoft.com/office/drawing/2014/main" id="{075652EE-D263-42D5-38E6-0687BF30C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019" y="3701473"/>
            <a:ext cx="8382000" cy="1422400"/>
          </a:xfrm>
          <a:ln>
            <a:solidFill>
              <a:schemeClr val="tx1"/>
            </a:solidFill>
          </a:ln>
        </p:spPr>
      </p:pic>
      <p:pic>
        <p:nvPicPr>
          <p:cNvPr id="7" name="图片 6" descr="图形用户界面, 应用程序&#10;&#10;描述已自动生成">
            <a:extLst>
              <a:ext uri="{FF2B5EF4-FFF2-40B4-BE49-F238E27FC236}">
                <a16:creationId xmlns:a16="http://schemas.microsoft.com/office/drawing/2014/main" id="{786AF934-A7E6-1BCD-F7AF-E09F2CA23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19" y="1574800"/>
            <a:ext cx="37465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22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68DDE-CF70-854B-E3B4-8E197823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691793" cy="678873"/>
          </a:xfrm>
        </p:spPr>
        <p:txBody>
          <a:bodyPr/>
          <a:lstStyle/>
          <a:p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SVG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157C9-D693-5617-C0FA-A0D69A827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8473"/>
            <a:ext cx="9228666" cy="495992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可缩放矢量图形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，是用于描述二维矢量图形的一种图形格式。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SVG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XML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格式来定义图形，绝大部分浏览器都支持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SVG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可将</a:t>
            </a:r>
            <a:r>
              <a:rPr lang="en-US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SVG</a:t>
            </a:r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文本直接嵌入</a:t>
            </a:r>
            <a:r>
              <a:rPr lang="en-US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中显示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SVG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是一种在网页上呈现图像的方法。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SVG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不是一个直接的图像，而是一种使用文本创建图像的方法。它会根据浏览器的大小自行缩放，因此调整浏览器大小不会扭曲图像。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可以在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以下网址中找到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SVG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支持的所有图形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en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(circle</a:t>
            </a:r>
            <a:r>
              <a:rPr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ellipse</a:t>
            </a:r>
            <a:r>
              <a:rPr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line</a:t>
            </a:r>
            <a:r>
              <a:rPr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path</a:t>
            </a:r>
            <a:r>
              <a:rPr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polygon</a:t>
            </a:r>
            <a:r>
              <a:rPr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polyline</a:t>
            </a:r>
            <a:r>
              <a:rPr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" altLang="zh-CN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rect</a:t>
            </a:r>
            <a:r>
              <a:rPr lang="en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) </a:t>
            </a:r>
            <a:r>
              <a:rPr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en" altLang="zh-CN" b="1" u="sng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https://www.w3.org/TR/SVG/shapes.html</a:t>
            </a:r>
            <a:r>
              <a:rPr lang="zh-CN" altLang="en-US" b="1" u="sng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" altLang="zh-CN" b="1" u="sng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" altLang="zh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3475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5BA32-D3A7-F0BA-D762-47057126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6691"/>
          </a:xfrm>
        </p:spPr>
        <p:txBody>
          <a:bodyPr>
            <a:normAutofit/>
          </a:bodyPr>
          <a:lstStyle/>
          <a:p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SVG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7A7FF0-CC5D-81E2-CE40-D248D4EB8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30036"/>
            <a:ext cx="10475575" cy="5527963"/>
          </a:xfrm>
        </p:spPr>
        <p:txBody>
          <a:bodyPr/>
          <a:lstStyle/>
          <a:p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创建一个svg画布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" altLang="zh-CN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en" altLang="zh-CN" dirty="0" err="1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svg</a:t>
            </a:r>
            <a:r>
              <a:rPr lang="en" altLang="zh-CN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width="500" height="500"&gt;&lt;/</a:t>
            </a:r>
            <a:r>
              <a:rPr lang="en" altLang="zh-CN" dirty="0" err="1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svg</a:t>
            </a:r>
            <a:r>
              <a:rPr lang="en" altLang="zh-CN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&gt; </a:t>
            </a:r>
          </a:p>
          <a:p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在画布中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添加元素：</a:t>
            </a:r>
            <a:r>
              <a:rPr lang="en-US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绘制都是在画布基础上进行的</a:t>
            </a:r>
            <a:r>
              <a:rPr lang="en-US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</a:p>
          <a:p>
            <a:pPr marL="0" indent="0">
              <a:buNone/>
            </a:pP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svg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width="500" height="500"&gt;</a:t>
            </a:r>
          </a:p>
          <a:p>
            <a:pPr marL="0" indent="0"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en" altLang="zh-CN" b="1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rect</a:t>
            </a:r>
            <a:r>
              <a:rPr lang="en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b="1" dirty="0">
                <a:solidFill>
                  <a:schemeClr val="accent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x="0" y="0" </a:t>
            </a:r>
            <a:r>
              <a:rPr lang="en" altLang="zh-CN" b="1" dirty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width="300" height="200"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&gt;&lt;</a:t>
            </a:r>
            <a:r>
              <a:rPr lang="en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" altLang="zh-CN" b="1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rect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</a:p>
          <a:p>
            <a:pPr marL="0" indent="0">
              <a:buNone/>
            </a:pP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&lt;/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svg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</a:p>
          <a:p>
            <a:endParaRPr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 descr="形状&#10;&#10;描述已自动生成">
            <a:extLst>
              <a:ext uri="{FF2B5EF4-FFF2-40B4-BE49-F238E27FC236}">
                <a16:creationId xmlns:a16="http://schemas.microsoft.com/office/drawing/2014/main" id="{18695E31-8F4E-E4FD-DADB-34A97074A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915" y="3616543"/>
            <a:ext cx="5058999" cy="27573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6325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AE6A1-7612-694E-6FAD-7D8B9BD3A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7147"/>
            <a:ext cx="8596668" cy="858982"/>
          </a:xfrm>
        </p:spPr>
        <p:txBody>
          <a:bodyPr>
            <a:normAutofit/>
          </a:bodyPr>
          <a:lstStyle/>
          <a:p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SVG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18366-64BF-F56B-1D59-235DC41E2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6129"/>
            <a:ext cx="8596668" cy="5833544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调整元素的样式（属性）：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CN" b="1" u="sng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https://developer.mozilla.org/en-US/docs/Web/SVG/Attribute</a:t>
            </a:r>
            <a:r>
              <a:rPr lang="zh-CN" altLang="en-US" b="1" u="sng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b="1" u="sng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b="1" u="sng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b="1" u="sng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b="1" u="sng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b="1" u="sng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b="1" u="sng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b="1" u="sng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b="1" u="sng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b="1" u="sng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b="1" u="sng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b="1" u="sng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b="1" u="sng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b="1" u="sng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（部分）</a:t>
            </a:r>
            <a:endParaRPr lang="en" altLang="zh-CN" b="1" u="sng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F93042EB-3262-AE8F-73D2-477104331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05111"/>
            <a:ext cx="9961418" cy="4173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2104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AE6A1-7612-694E-6FAD-7D8B9BD3A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7147"/>
            <a:ext cx="8596668" cy="858982"/>
          </a:xfrm>
        </p:spPr>
        <p:txBody>
          <a:bodyPr>
            <a:normAutofit/>
          </a:bodyPr>
          <a:lstStyle/>
          <a:p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SVG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18366-64BF-F56B-1D59-235DC41E2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46129"/>
            <a:ext cx="11680922" cy="3880773"/>
          </a:xfrm>
        </p:spPr>
        <p:txBody>
          <a:bodyPr/>
          <a:lstStyle/>
          <a:p>
            <a:pPr marL="0" indent="0">
              <a:buNone/>
            </a:pP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svg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width = "500" height = "500"&gt;</a:t>
            </a:r>
          </a:p>
          <a:p>
            <a:pPr marL="0" indent="0">
              <a:buNone/>
            </a:pP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&lt;circle cx = "50" cy = "50" r = "50" </a:t>
            </a:r>
            <a:r>
              <a:rPr lang="en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stroke = "black" fill = "red"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&gt;&lt;/circle&gt;</a:t>
            </a:r>
          </a:p>
          <a:p>
            <a:pPr marL="0" indent="0">
              <a:buNone/>
            </a:pP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&lt;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rect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x = "0" y = "100" width = "200" height = "50" </a:t>
            </a:r>
            <a:r>
              <a:rPr lang="en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stroke = "black" fill = "green"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&gt;&lt;/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rect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</a:p>
          <a:p>
            <a:pPr marL="0" indent="0">
              <a:buNone/>
            </a:pP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&lt;/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svg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</a:p>
          <a:p>
            <a:endParaRPr lang="en-US" dirty="0"/>
          </a:p>
        </p:txBody>
      </p:sp>
      <p:pic>
        <p:nvPicPr>
          <p:cNvPr id="4" name="图片 3" descr="图片包含 条形图&#10;&#10;描述已自动生成">
            <a:extLst>
              <a:ext uri="{FF2B5EF4-FFF2-40B4-BE49-F238E27FC236}">
                <a16:creationId xmlns:a16="http://schemas.microsoft.com/office/drawing/2014/main" id="{E63EAB10-F555-ABD2-F5AD-D9D2E5CDA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662" y="3186515"/>
            <a:ext cx="6590338" cy="31323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9869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AE6A1-7612-694E-6FAD-7D8B9BD3A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2268"/>
            <a:ext cx="8596668" cy="858982"/>
          </a:xfrm>
        </p:spPr>
        <p:txBody>
          <a:bodyPr>
            <a:normAutofit/>
          </a:bodyPr>
          <a:lstStyle/>
          <a:p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SVG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18366-64BF-F56B-1D59-235DC41E2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46919"/>
            <a:ext cx="11680922" cy="3880773"/>
          </a:xfrm>
        </p:spPr>
        <p:txBody>
          <a:bodyPr/>
          <a:lstStyle/>
          <a:p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三种</a:t>
            </a:r>
            <a:r>
              <a:rPr lang="en-US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变换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Transform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的形式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：平移（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Translate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）、旋转（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Rotate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）、缩放（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Scale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svg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width = "500" height = "500"&gt;</a:t>
            </a:r>
          </a:p>
          <a:p>
            <a:pPr marL="0" indent="0"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&lt;circle cx = "50" cy = "50" r = "50" stroke = "black" fill = "red"</a:t>
            </a:r>
          </a:p>
          <a:p>
            <a:pPr marL="0" indent="0"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transform = "scale(0.5,0.5) translate(100,100)"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&gt;&lt;/circle&gt;</a:t>
            </a:r>
          </a:p>
          <a:p>
            <a:pPr marL="0" indent="0"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rect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x = "100" y = "200" width = "200" height = "50" stroke = "black" fill = "green"</a:t>
            </a:r>
          </a:p>
          <a:p>
            <a:pPr marL="0" indent="0"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transform = "rotate(-30,100 200)"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&gt;&lt;/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rect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</a:p>
          <a:p>
            <a:pPr marL="0" indent="0">
              <a:buNone/>
            </a:pP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&lt;/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svg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D9F5AC20-3512-6EAA-007B-C2375030F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751" y="3616036"/>
            <a:ext cx="4538649" cy="32158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 descr="图片包含 图形用户界面&#10;&#10;描述已自动生成">
            <a:extLst>
              <a:ext uri="{FF2B5EF4-FFF2-40B4-BE49-F238E27FC236}">
                <a16:creationId xmlns:a16="http://schemas.microsoft.com/office/drawing/2014/main" id="{2689615E-34AB-D589-E1B2-DDCDFCB35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38"/>
          <a:stretch/>
        </p:blipFill>
        <p:spPr>
          <a:xfrm>
            <a:off x="899544" y="3616036"/>
            <a:ext cx="4883442" cy="32158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9016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AE6A1-7612-694E-6FAD-7D8B9BD3A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7147"/>
            <a:ext cx="8596668" cy="858982"/>
          </a:xfrm>
        </p:spPr>
        <p:txBody>
          <a:bodyPr>
            <a:normAutofit/>
          </a:bodyPr>
          <a:lstStyle/>
          <a:p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757E74-523C-6F5A-D0E3-D65BE59A4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316" y="1246129"/>
            <a:ext cx="8596668" cy="5224724"/>
          </a:xfrm>
        </p:spPr>
        <p:txBody>
          <a:bodyPr/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在用户浏览器中执行。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元素（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DOM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元素）交互，以使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用户界面具有交互性。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2815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9268C6FF-77C4-73D8-7406-5B379F8B2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016" y="5283118"/>
            <a:ext cx="6666822" cy="1497013"/>
          </a:xfrm>
          <a:prstGeom prst="rect">
            <a:avLst/>
          </a:prstGeom>
        </p:spPr>
      </p:pic>
      <p:pic>
        <p:nvPicPr>
          <p:cNvPr id="10" name="图片 9" descr="图形用户界面&#10;&#10;低可信度描述已自动生成">
            <a:extLst>
              <a:ext uri="{FF2B5EF4-FFF2-40B4-BE49-F238E27FC236}">
                <a16:creationId xmlns:a16="http://schemas.microsoft.com/office/drawing/2014/main" id="{4DF35ED7-588E-FA65-E08D-8E51016A3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127" y="3525816"/>
            <a:ext cx="2012876" cy="1497013"/>
          </a:xfrm>
          <a:prstGeom prst="rect">
            <a:avLst/>
          </a:prstGeom>
        </p:spPr>
      </p:pic>
      <p:pic>
        <p:nvPicPr>
          <p:cNvPr id="6" name="图片 5" descr="图形用户界面, 应用程序&#10;&#10;描述已自动生成">
            <a:extLst>
              <a:ext uri="{FF2B5EF4-FFF2-40B4-BE49-F238E27FC236}">
                <a16:creationId xmlns:a16="http://schemas.microsoft.com/office/drawing/2014/main" id="{3AF988EE-4098-8807-84AF-DA8390A27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028" y="3884509"/>
            <a:ext cx="3848100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FD241-B8D9-2681-3EE6-67506AC66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42913"/>
            <a:ext cx="8596668" cy="64150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D3作为一个JavaScript函数库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中引用即可。有以下两种方法：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方法一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直接通过网络上的D3地址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，引用链接到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中。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需保证网络顺畅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</a:p>
          <a:p>
            <a:pPr marL="0" indent="0">
              <a:buNone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方法二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从官网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下载最新版本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7.4.4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的压缩包并解压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，之后在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中导入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d3.min.js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d3.js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压缩后的版本）即可。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更稳定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</a:p>
          <a:p>
            <a:pPr marL="0" indent="0">
              <a:buNone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                                 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        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                                           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lang="en" altLang="zh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6243F67-7AE9-11D4-0B4E-E657EB172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81" y="1633351"/>
            <a:ext cx="7254876" cy="576635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A21D31EA-FF33-176D-10A8-163D409A9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8357" y="423284"/>
            <a:ext cx="4564517" cy="188325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如何设置</a:t>
            </a:r>
            <a:r>
              <a:rPr 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D3环境</a:t>
            </a:r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br>
              <a:rPr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b="1" u="sng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导入</a:t>
            </a:r>
            <a:endParaRPr lang="en-US" b="1" u="sng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393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CDCE222-245B-784A-8342-9BB35AAD3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427" y="2592573"/>
            <a:ext cx="3650117" cy="836427"/>
          </a:xfrm>
        </p:spPr>
        <p:txBody>
          <a:bodyPr/>
          <a:lstStyle/>
          <a:p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什么是D3.js?</a:t>
            </a:r>
          </a:p>
        </p:txBody>
      </p:sp>
    </p:spTree>
    <p:extLst>
      <p:ext uri="{BB962C8B-B14F-4D97-AF65-F5344CB8AC3E}">
        <p14:creationId xmlns:p14="http://schemas.microsoft.com/office/powerpoint/2010/main" val="4292987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1288B-B4C5-4F9D-228D-6D31A612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3292"/>
            <a:ext cx="8596668" cy="886691"/>
          </a:xfrm>
        </p:spPr>
        <p:txBody>
          <a:bodyPr/>
          <a:lstStyle/>
          <a:p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D3中元素的选择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11F32-2C38-6FDB-AA68-CF084B5E9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9983"/>
            <a:ext cx="8596668" cy="4545071"/>
          </a:xfrm>
        </p:spPr>
        <p:txBody>
          <a:bodyPr>
            <a:normAutofit/>
          </a:bodyPr>
          <a:lstStyle/>
          <a:p>
            <a:pPr fontAlgn="base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选择</a:t>
            </a:r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单个</a:t>
            </a:r>
            <a:r>
              <a:rPr lang="en-US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第一个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元素用 </a:t>
            </a:r>
            <a:r>
              <a:rPr lang="en-US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d3.</a:t>
            </a:r>
            <a:r>
              <a:rPr lang="en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select(_)</a:t>
            </a:r>
            <a:b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选择</a:t>
            </a:r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多个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元素用 </a:t>
            </a:r>
            <a:r>
              <a:rPr lang="en-US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d3.</a:t>
            </a:r>
            <a:r>
              <a:rPr lang="en" altLang="zh-CN" b="1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selectAll</a:t>
            </a:r>
            <a:r>
              <a:rPr lang="en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(_)</a:t>
            </a:r>
            <a:endParaRPr lang="zh-CN" altLang="en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按标签选择：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d3.select("div") </a:t>
            </a:r>
          </a:p>
          <a:p>
            <a:pPr fontAlgn="base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按类名选择：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d3.select(".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myclass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")</a:t>
            </a:r>
          </a:p>
          <a:p>
            <a:pPr fontAlgn="base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选择：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d3.select("#hello")</a:t>
            </a:r>
          </a:p>
          <a:p>
            <a:pPr fontAlgn="base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选择的多个元素：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d3.selectAll(".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myclass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")</a:t>
            </a:r>
          </a:p>
          <a:p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9752BE52-9850-C080-3DF1-98D60C4C8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467" y="4199408"/>
            <a:ext cx="9020848" cy="24923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9956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1288B-B4C5-4F9D-228D-6D31A612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3292"/>
            <a:ext cx="8596668" cy="886691"/>
          </a:xfrm>
        </p:spPr>
        <p:txBody>
          <a:bodyPr/>
          <a:lstStyle/>
          <a:p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D3中元素的选择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、插入、删除</a:t>
            </a:r>
            <a:endParaRPr 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11F32-2C38-6FDB-AA68-CF084B5E9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59983"/>
            <a:ext cx="9394921" cy="5099253"/>
          </a:xfrm>
        </p:spPr>
        <p:txBody>
          <a:bodyPr>
            <a:normAutofit/>
          </a:bodyPr>
          <a:lstStyle/>
          <a:p>
            <a:pPr fontAlgn="base"/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append()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在选择集末尾插入元素</a:t>
            </a:r>
          </a:p>
          <a:p>
            <a:pPr marL="0" indent="0">
              <a:buNone/>
            </a:pP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e.g. d3.select(“body”).append(“p”)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endParaRPr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insert()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在选择集前面插入元素</a:t>
            </a:r>
          </a:p>
          <a:p>
            <a:pPr marL="0" indent="0">
              <a:buNone/>
            </a:pP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e.g. d3.select(“body”).insert(“p”, “#moon”)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</a:t>
            </a:r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链式法则</a:t>
            </a:r>
            <a:endParaRPr lang="en" altLang="zh-CN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remove()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删除元素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fontAlgn="base"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e.g. 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d3.select(“#moon”).remove()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endParaRPr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2690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1288B-B4C5-4F9D-228D-6D31A612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3292"/>
            <a:ext cx="8596668" cy="886691"/>
          </a:xfrm>
        </p:spPr>
        <p:txBody>
          <a:bodyPr/>
          <a:lstStyle/>
          <a:p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D3中的</a:t>
            </a:r>
            <a:r>
              <a:rPr lang="zh-CN" altLang="en-US" b="1" dirty="0"/>
              <a:t>文本属性样式操作</a:t>
            </a:r>
            <a:endParaRPr 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11F32-2C38-6FDB-AA68-CF084B5E9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080655"/>
            <a:ext cx="10434011" cy="5527963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text()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设置所选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附加元素的内容</a:t>
            </a:r>
          </a:p>
          <a:p>
            <a:pPr marL="0" indent="0">
              <a:buNone/>
            </a:pP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e.g.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d3.select("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div.myclass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").append("span").text("from D3.js")</a:t>
            </a:r>
          </a:p>
          <a:p>
            <a:pPr fontAlgn="base"/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html()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设置所选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附加元素的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内容</a:t>
            </a:r>
          </a:p>
          <a:p>
            <a:pPr marL="0" indent="0">
              <a:buNone/>
            </a:pP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e.g. d3.select(".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myclass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").html("Hello World! &lt;span&gt;from D3.js&lt;/span&gt;")</a:t>
            </a:r>
          </a:p>
          <a:p>
            <a:pPr fontAlgn="base"/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attr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添加或更新所选元素的属性</a:t>
            </a:r>
          </a:p>
          <a:p>
            <a:pPr marL="0" indent="0">
              <a:buNone/>
            </a:pP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e.g. d3.select(".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myclass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").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attr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("style", "color: red");</a:t>
            </a:r>
          </a:p>
          <a:p>
            <a:pPr fontAlgn="base"/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style()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设置所选元素的样式属性</a:t>
            </a:r>
          </a:p>
          <a:p>
            <a:pPr marL="0" indent="0">
              <a:buNone/>
            </a:pP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e.g. d3.select(".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myclass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").style("color", "red");</a:t>
            </a:r>
          </a:p>
          <a:p>
            <a:pPr fontAlgn="base"/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classed()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元素的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class"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</a:p>
          <a:p>
            <a:pPr lvl="1" fontAlgn="base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要添加类：将分类方法的第二个参数设置为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true</a:t>
            </a:r>
          </a:p>
          <a:p>
            <a:pPr marL="457200" lvl="1" indent="0">
              <a:buNone/>
            </a:pP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e.g. d3.select(".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myclass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").classed("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myanotherclass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", true);</a:t>
            </a:r>
          </a:p>
          <a:p>
            <a:pPr lvl="1" fontAlgn="base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删除类：将分类方法的第二个参数设置为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false</a:t>
            </a:r>
          </a:p>
          <a:p>
            <a:pPr marL="457200" lvl="1" indent="0">
              <a:buNone/>
            </a:pP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e.g. d3.select(".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myclass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").classed("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myanotherclass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", false);</a:t>
            </a:r>
          </a:p>
          <a:p>
            <a:pPr lvl="1" fontAlgn="base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检查类：省略第二个参数并传递要查询的类名，存在则返回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true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如果不存在，则返回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false</a:t>
            </a:r>
          </a:p>
          <a:p>
            <a:pPr marL="457200" lvl="1" indent="0">
              <a:buNone/>
            </a:pP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e.g. d3.select(".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myclass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").classed("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myanotherclass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");</a:t>
            </a:r>
          </a:p>
          <a:p>
            <a:pPr lvl="1" fontAlgn="base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切换类： 将类翻转到相反的状态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如果它已经存在则将其删除，如果它尚不存在则添加它</a:t>
            </a:r>
          </a:p>
          <a:p>
            <a:pPr marL="457200" lvl="1" indent="0">
              <a:buNone/>
            </a:pP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e.g. 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element.classed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("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myanotherclass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", !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element.classed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("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myanotherclass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"));</a:t>
            </a:r>
          </a:p>
          <a:p>
            <a:pPr fontAlgn="base"/>
            <a:endParaRPr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2226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147CB-DD75-9BC0-F1A1-84B2D1F8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D3中的数据绑定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4729E-7D4C-F59B-7575-6CDAD3036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1"/>
            <a:ext cx="9117830" cy="4517362"/>
          </a:xfrm>
        </p:spPr>
        <p:txBody>
          <a:bodyPr/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D3可以将数据绑定到DOM上去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DOM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能将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文档表达为树结构，数据与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DOM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绑定即是让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标签与数据绑定）。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中有两个函数可以绑定数据：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datum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（）：绑定一个数据到数据集上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为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文档中的单个元素设置值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（）：绑定一个数组到选择集上，数组的各项值与选择集的个元素绑定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enter( )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对剩余数据的访问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未映射到现有元素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，从相应数据创建新元素，为剩余的数据项创建元素。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exit( )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处理从数据集中动态删除的数据项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2341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147CB-DD75-9BC0-F1A1-84B2D1F8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D3如何加载数据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4729E-7D4C-F59B-7575-6CDAD3036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1"/>
            <a:ext cx="9117830" cy="4517362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在实际应用场景中，有时我们必须从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或本地文件获取数据集。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r>
              <a:rPr lang="en" altLang="zh-CN" dirty="0"/>
              <a:t>d3.json</a:t>
            </a:r>
            <a:r>
              <a:rPr lang="zh-CN" altLang="en-US" dirty="0"/>
              <a:t>   </a:t>
            </a:r>
            <a:r>
              <a:rPr lang="en" altLang="zh-CN" dirty="0"/>
              <a:t>d3.csv</a:t>
            </a:r>
            <a:r>
              <a:rPr lang="en-US" altLang="zh-CN" dirty="0"/>
              <a:t>   </a:t>
            </a:r>
            <a:r>
              <a:rPr lang="en" altLang="zh-CN" dirty="0"/>
              <a:t>d3.xml   d3.tsv   d3.text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因此，我们可以利用以下代码将已有的本地数据加载出来：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 async await </a:t>
            </a:r>
          </a:p>
          <a:p>
            <a:pPr marL="0" indent="0">
              <a:buNone/>
            </a:pPr>
            <a:r>
              <a:rPr lang="en" altLang="zh-CN" b="1" u="sng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const data = await d3.csv("/path/to/</a:t>
            </a:r>
            <a:r>
              <a:rPr lang="en" altLang="zh-CN" b="1" u="sng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file.csv</a:t>
            </a:r>
            <a:r>
              <a:rPr lang="en" altLang="zh-CN" b="1" u="sng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"); </a:t>
            </a:r>
          </a:p>
          <a:p>
            <a:pPr marL="0" indent="0"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console.log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(data);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在控制台输出数据以便于检查是否加载成功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240022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147CB-DD75-9BC0-F1A1-84B2D1F8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D3绘制svg比例尺问题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4729E-7D4C-F59B-7575-6CDAD3036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1"/>
            <a:ext cx="9117830" cy="4517362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比例尺中有线性比例尺（连续）、序数比例尺（离散）之分等多种类型之分。其中线性比例尺能够使数值从一个连续的区间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(domain)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映射到另一个区间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(range),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来解决条形图宽度的问题。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d3.scaleLinear()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domain([0,max])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.range([0,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]);</a:t>
            </a: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6805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147CB-DD75-9BC0-F1A1-84B2D1F8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D3绘制坐标轴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4729E-7D4C-F59B-7575-6CDAD3036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1"/>
            <a:ext cx="9117830" cy="4517362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坐标轴由轴线、刻度、标签组成。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支持以下四种绘制坐标轴的函数：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fontAlgn="base"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d3.axisTop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（）：创建顶部坐标轴</a:t>
            </a:r>
            <a:endParaRPr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fontAlgn="base"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d3.axisBottom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（）：创建底部坐标轴</a:t>
            </a:r>
            <a:endParaRPr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fontAlgn="base"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d3.axisLeft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（）：创建垂直居左坐标轴</a:t>
            </a:r>
            <a:endParaRPr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fontAlgn="base"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d3.axisRight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（）：创建垂直居右坐标轴</a:t>
            </a:r>
            <a:endParaRPr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endParaRPr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4323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147CB-DD75-9BC0-F1A1-84B2D1F8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D3绘制条形图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4729E-7D4C-F59B-7575-6CDAD3036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1"/>
            <a:ext cx="9117830" cy="4517362"/>
          </a:xfrm>
        </p:spPr>
        <p:txBody>
          <a:bodyPr/>
          <a:lstStyle/>
          <a:p>
            <a:pPr fontAlgn="base"/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body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标签中建立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svg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画布空间；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script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脚本中，为画布定义高和宽，并建立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轴和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轴的比例尺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pPr fontAlgn="base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加载数据并创建坐标轴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pPr fontAlgn="base"/>
            <a:endParaRPr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绘制条形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添加标签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947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147CB-DD75-9BC0-F1A1-84B2D1F8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D3实现动态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4729E-7D4C-F59B-7575-6CDAD3036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1"/>
            <a:ext cx="9117830" cy="4517362"/>
          </a:xfrm>
        </p:spPr>
        <p:txBody>
          <a:bodyPr/>
          <a:lstStyle/>
          <a:p>
            <a:pPr fontAlgn="base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支持制作动态的图表。有时候，图标的变化需要缓慢的发生，以便于让用户看清楚变化的过程。此外，用户还可能会对图表中的部分元素进行点击，而图表会对不同的事件作出反应。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提供了这些能提升交互式的用户体验的方法和操作。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前面的例子都是静态的图表。动态的图表是指图表在某一时间段会发生某种变化，可能是形状、颜色、位置等，用户可以看到变化的过程。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有四种实现动态的方法：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fontAlgn="base"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transition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fontAlgn="base"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duration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fontAlgn="base"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delay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fontAlgn="base"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ease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7361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147CB-DD75-9BC0-F1A1-84B2D1F8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17829" cy="7897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D3实现动态的方法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transition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（）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4729E-7D4C-F59B-7575-6CDAD3036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1"/>
            <a:ext cx="9117830" cy="4517362"/>
          </a:xfrm>
        </p:spPr>
        <p:txBody>
          <a:bodyPr/>
          <a:lstStyle/>
          <a:p>
            <a:pPr fontAlgn="base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Transition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（）用于启动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过渡效果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。其前后是图形变化前后的状态（形状、位置、颜色等等。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e.g. </a:t>
            </a:r>
          </a:p>
          <a:p>
            <a:pPr marL="0" indent="0" fontAlgn="base"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attr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(“fill”, “red”)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初识颜色为红色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fontAlgn="base">
              <a:buNone/>
            </a:pPr>
            <a:r>
              <a:rPr lang="en-US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.transition()</a:t>
            </a:r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启动过渡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fontAlgn="base"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attr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(“fill”, “green”)     //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终止颜色为绿色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会自动对两种颜色之间的颜色值进行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插值计算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，得到过渡用的颜色值，实现动态渐变效果。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872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EF9A5-1ADD-5887-FA8B-BCBF69CE8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740052"/>
            <a:ext cx="9019559" cy="537789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D3.js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(D3或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Data-Driven Documents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）是一个使用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动态图形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基于数据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操作文档，进行可视化的开源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JavaScript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程序库。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官方网站：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 https://d3js.org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D3</a:t>
            </a:r>
            <a:r>
              <a:rPr lang="zh-CN" altLang="e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HTML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Hyper Text Markup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Language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SVG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Scalable Vector Graphics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 和</a:t>
            </a:r>
            <a:r>
              <a:rPr lang="en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CSS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Cascading Style Sheet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）使数据栩栩如生，在</a:t>
            </a:r>
            <a:r>
              <a:rPr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浏览器中生成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动态的、交互式的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数据展示效果。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与其他提供现成图表的数据可视化应用（比如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Excel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等等）不同，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D3</a:t>
            </a:r>
            <a:r>
              <a:rPr lang="zh-CN" altLang="e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使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创作者可以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自由创建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并且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完全控制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可视化。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综上所述，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D3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有以下几种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特点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数据驱动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，通过（数组、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CSV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JSON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XML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等）获取数据来创建可视化；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可视化类型丰富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（条形图、堆叠、折线图、散点图、饼图、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GIS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地图等等）；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自定义可视化效果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，通过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交互和动画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，快速响应用户交互的需要；</a:t>
            </a:r>
          </a:p>
        </p:txBody>
      </p:sp>
    </p:spTree>
    <p:extLst>
      <p:ext uri="{BB962C8B-B14F-4D97-AF65-F5344CB8AC3E}">
        <p14:creationId xmlns:p14="http://schemas.microsoft.com/office/powerpoint/2010/main" val="599077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147CB-DD75-9BC0-F1A1-84B2D1F8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17829" cy="7897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D3实现动态的方法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duration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（）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4729E-7D4C-F59B-7575-6CDAD3036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1"/>
            <a:ext cx="9117830" cy="4517362"/>
          </a:xfrm>
        </p:spPr>
        <p:txBody>
          <a:bodyPr/>
          <a:lstStyle/>
          <a:p>
            <a:pPr fontAlgn="base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Duration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（）用来制定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过渡的持续时间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，单位是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毫秒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e.g. </a:t>
            </a:r>
          </a:p>
          <a:p>
            <a:pPr marL="0" indent="0" fontAlgn="base"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attr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(“fill”, “red”)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初识颜色为红色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fontAlgn="base"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.transition()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启动过渡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fontAlgn="base">
              <a:buNone/>
            </a:pPr>
            <a:r>
              <a:rPr lang="en-US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.duration(1000)              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过渡时间为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秒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fontAlgn="base"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attr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(“fill”, “green”)     //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终止颜色为绿色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fontAlgn="base">
              <a:buNone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87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147CB-DD75-9BC0-F1A1-84B2D1F8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17829" cy="7897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D3实现动态的方法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delay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（）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4729E-7D4C-F59B-7575-6CDAD3036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16184"/>
            <a:ext cx="9117830" cy="5140035"/>
          </a:xfrm>
        </p:spPr>
        <p:txBody>
          <a:bodyPr>
            <a:normAutofit/>
          </a:bodyPr>
          <a:lstStyle/>
          <a:p>
            <a:pPr fontAlgn="base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Delay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（）制定延迟的时间，表示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一定时间后才开始转变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，单位是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毫秒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。此函数即可以对整体制定延迟，也可以对个别制定延迟。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e.g.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对整体制定延迟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fontAlgn="base"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.transition()</a:t>
            </a:r>
          </a:p>
          <a:p>
            <a:pPr marL="0" indent="0" fontAlgn="base"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.duration(1000)</a:t>
            </a:r>
          </a:p>
          <a:p>
            <a:pPr marL="0" indent="0" fontAlgn="base">
              <a:buNone/>
            </a:pPr>
            <a:r>
              <a:rPr lang="en-US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.delay(500)</a:t>
            </a:r>
          </a:p>
          <a:p>
            <a:pPr marL="0" indent="0" fontAlgn="base">
              <a:buNone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e.g.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对一个个图形（假设绑定了数据）分别设置延时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fontAlgn="base"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.transition()</a:t>
            </a:r>
          </a:p>
          <a:p>
            <a:pPr marL="0" indent="0" fontAlgn="base"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.duration(1000)</a:t>
            </a:r>
          </a:p>
          <a:p>
            <a:pPr marL="0" indent="0" fontAlgn="base">
              <a:buNone/>
            </a:pPr>
            <a:r>
              <a:rPr lang="en-US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.delay((</a:t>
            </a:r>
            <a:r>
              <a:rPr lang="en-US" altLang="zh-CN" b="1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d,i</a:t>
            </a:r>
            <a:r>
              <a:rPr lang="en-US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=&gt; </a:t>
            </a:r>
            <a:r>
              <a:rPr lang="en-US" altLang="zh-CN" b="1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*200)  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第一个元素延时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毫秒，第二个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200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毫秒，第三个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400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毫秒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</a:p>
          <a:p>
            <a:pPr fontAlgn="base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502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147CB-DD75-9BC0-F1A1-84B2D1F8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17829" cy="7897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D3实现动态的方法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duration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（）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4729E-7D4C-F59B-7575-6CDAD3036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1"/>
            <a:ext cx="9117830" cy="4517362"/>
          </a:xfrm>
        </p:spPr>
        <p:txBody>
          <a:bodyPr/>
          <a:lstStyle/>
          <a:p>
            <a:pPr fontAlgn="base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Ease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（）用来制定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过渡的缓动函数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常用的有：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fontAlgn="base"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d3.easeLinear: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普通的线性变化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fontAlgn="base"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d3.easeCircle: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慢慢的到达变换的最终状态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fontAlgn="base"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d3.easeElastic: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带有弹跳的到达最终状态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fontAlgn="base"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d3.easeBounce: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在最终状态处弹跳几次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fontAlgn="base">
              <a:buNone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调用方式：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b="1" u="sng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.ease(d3.easeLinear)</a:t>
            </a:r>
          </a:p>
        </p:txBody>
      </p:sp>
    </p:spTree>
    <p:extLst>
      <p:ext uri="{BB962C8B-B14F-4D97-AF65-F5344CB8AC3E}">
        <p14:creationId xmlns:p14="http://schemas.microsoft.com/office/powerpoint/2010/main" val="3031021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147CB-DD75-9BC0-F1A1-84B2D1F8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D3实现交互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4729E-7D4C-F59B-7575-6CDAD3036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0763"/>
            <a:ext cx="9533466" cy="5333999"/>
          </a:xfrm>
        </p:spPr>
        <p:txBody>
          <a:bodyPr/>
          <a:lstStyle/>
          <a:p>
            <a:pPr fontAlgn="base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交互，指的是用户输入了某种指令，程序接收到指令后必须作出某种响应。对于可视化图表来说，交互能使图表更加生动，能表现更多内容。例如，拖动图表中的某些图形、鼠标滑动到图形上出现提示框、用触屏放大或缩小图形等等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用户用于交互的工具一般有三种：鼠标、键盘、触屏 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对某一元素添加交互操作的代码如下：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fontAlgn="base">
              <a:buNone/>
            </a:pPr>
            <a:r>
              <a:rPr lang="en-US" altLang="zh-CN" dirty="0">
                <a:highlight>
                  <a:srgbClr val="C0C0C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var circle = </a:t>
            </a:r>
            <a:r>
              <a:rPr lang="en-US" altLang="zh-CN" dirty="0" err="1">
                <a:highlight>
                  <a:srgbClr val="C0C0C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svg.append</a:t>
            </a:r>
            <a:r>
              <a:rPr lang="en-US" altLang="zh-CN" dirty="0">
                <a:highlight>
                  <a:srgbClr val="C0C0C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(“circle”);</a:t>
            </a:r>
            <a:r>
              <a:rPr lang="zh-CN" altLang="en-US" dirty="0">
                <a:highlight>
                  <a:srgbClr val="C0C0C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endParaRPr lang="en-US" altLang="zh-CN" dirty="0">
              <a:highlight>
                <a:srgbClr val="C0C0C0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fontAlgn="base">
              <a:buNone/>
            </a:pPr>
            <a:r>
              <a:rPr lang="en-US" altLang="zh-CN" dirty="0" err="1">
                <a:highlight>
                  <a:srgbClr val="C0C0C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circle.on</a:t>
            </a:r>
            <a:r>
              <a:rPr lang="en-US" altLang="zh-CN" dirty="0">
                <a:highlight>
                  <a:srgbClr val="C0C0C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(“</a:t>
            </a:r>
            <a:r>
              <a:rPr lang="en-US" altLang="zh-CN" dirty="0" err="1">
                <a:highlight>
                  <a:srgbClr val="C0C0C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click”,function</a:t>
            </a:r>
            <a:r>
              <a:rPr lang="en-US" altLang="zh-CN" dirty="0">
                <a:highlight>
                  <a:srgbClr val="C0C0C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(){</a:t>
            </a:r>
          </a:p>
          <a:p>
            <a:pPr marL="0" indent="0" fontAlgn="base">
              <a:buNone/>
            </a:pPr>
            <a:r>
              <a:rPr lang="en-US" altLang="zh-CN" dirty="0">
                <a:highlight>
                  <a:srgbClr val="C0C0C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                    //</a:t>
            </a:r>
            <a:r>
              <a:rPr lang="zh-CN" altLang="en-US" dirty="0">
                <a:highlight>
                  <a:srgbClr val="C0C0C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添加交互内容</a:t>
            </a:r>
            <a:endParaRPr lang="en-US" altLang="zh-CN" dirty="0">
              <a:highlight>
                <a:srgbClr val="C0C0C0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fontAlgn="base">
              <a:buNone/>
            </a:pPr>
            <a:r>
              <a:rPr lang="en-US" altLang="zh-CN" dirty="0">
                <a:highlight>
                  <a:srgbClr val="C0C0C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});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这段代码在 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SVG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中添加了一个圆，然后通过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on(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添加了一个监听器。在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</a:t>
            </a:r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每一个选择集都有 </a:t>
            </a:r>
            <a:r>
              <a:rPr lang="en-US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</a:t>
            </a:r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（）函数，用于添加事件监听器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其中，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on(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第一个参数是监听的事件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，第二个参数是</a:t>
            </a:r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监听到事件后响应的内容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，第二个参数是一个</a:t>
            </a:r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  <a:p>
            <a:pPr fontAlgn="base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1862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147CB-DD75-9BC0-F1A1-84B2D1F8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D3实现交互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鼠标</a:t>
            </a:r>
            <a:endParaRPr 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4729E-7D4C-F59B-7575-6CDAD3036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1"/>
            <a:ext cx="9117830" cy="4517362"/>
          </a:xfrm>
        </p:spPr>
        <p:txBody>
          <a:bodyPr>
            <a:normAutofit/>
          </a:bodyPr>
          <a:lstStyle/>
          <a:p>
            <a:pPr fontAlgn="base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对于鼠标，常用的事件有：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fontAlgn="base"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(1) click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 鼠标单击某元素吋，相当了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mousedown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mouseup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组合在一起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fontAlgn="base"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(2) mouseover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 光标放在某元素上。</a:t>
            </a:r>
          </a:p>
          <a:p>
            <a:pPr marL="0" indent="0" fontAlgn="base"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(3)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mouseout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：光标从某元素上移出来时。</a:t>
            </a:r>
          </a:p>
          <a:p>
            <a:pPr marL="0" indent="0" fontAlgn="base"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(4)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mousemove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：鼠标被移动的时候。</a:t>
            </a:r>
          </a:p>
          <a:p>
            <a:pPr marL="0" indent="0" fontAlgn="base"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(5)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mousedown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：鼠标按钮被按下。</a:t>
            </a:r>
          </a:p>
          <a:p>
            <a:pPr marL="0" indent="0" fontAlgn="base"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(6)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mouseup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：鼠标按钮被松开。</a:t>
            </a:r>
          </a:p>
          <a:p>
            <a:pPr marL="0" indent="0" fontAlgn="base"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(7)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dblclick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：鼠标双击。</a:t>
            </a:r>
          </a:p>
        </p:txBody>
      </p:sp>
    </p:spTree>
    <p:extLst>
      <p:ext uri="{BB962C8B-B14F-4D97-AF65-F5344CB8AC3E}">
        <p14:creationId xmlns:p14="http://schemas.microsoft.com/office/powerpoint/2010/main" val="30200907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147CB-DD75-9BC0-F1A1-84B2D1F8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D3实现交互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键盘</a:t>
            </a:r>
            <a:endParaRPr 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4729E-7D4C-F59B-7575-6CDAD3036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1"/>
            <a:ext cx="9117830" cy="4517362"/>
          </a:xfrm>
        </p:spPr>
        <p:txBody>
          <a:bodyPr>
            <a:normAutofit/>
          </a:bodyPr>
          <a:lstStyle/>
          <a:p>
            <a:pPr fontAlgn="base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键盘常用的事件有三个：</a:t>
            </a:r>
          </a:p>
          <a:p>
            <a:pPr marL="0" indent="0" fontAlgn="base"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(1)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keydown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：当用户按下任意键时触发，按住不放会重复触发此事件。该事件不会</a:t>
            </a:r>
          </a:p>
          <a:p>
            <a:pPr marL="0" indent="0" fontAlgn="base"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区分字母的大小写，例如“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”和“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a”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被视为一致。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fontAlgn="base">
              <a:buNone/>
            </a:pP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fontAlgn="base"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(2) keypress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 当用户按下字待键（大小写字母、数宇、加号、等号、回车等）时触</a:t>
            </a:r>
          </a:p>
          <a:p>
            <a:pPr marL="0" indent="0" fontAlgn="base"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发，按住不放会重复触发此事件。该事件区分字母的大小写。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fontAlgn="base">
              <a:buNone/>
            </a:pP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fontAlgn="base"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(3)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keyup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：当用户释放键时触发，不区分字母的大小写。</a:t>
            </a:r>
          </a:p>
        </p:txBody>
      </p:sp>
    </p:spTree>
    <p:extLst>
      <p:ext uri="{BB962C8B-B14F-4D97-AF65-F5344CB8AC3E}">
        <p14:creationId xmlns:p14="http://schemas.microsoft.com/office/powerpoint/2010/main" val="10998404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147CB-DD75-9BC0-F1A1-84B2D1F8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D3实现交互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触屏</a:t>
            </a:r>
            <a:endParaRPr 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4729E-7D4C-F59B-7575-6CDAD3036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1"/>
            <a:ext cx="9117830" cy="4517362"/>
          </a:xfrm>
        </p:spPr>
        <p:txBody>
          <a:bodyPr>
            <a:normAutofit/>
          </a:bodyPr>
          <a:lstStyle/>
          <a:p>
            <a:pPr fontAlgn="base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触屏常用的事件有三个：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fontAlgn="base"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(1)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touchstart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：当触摸点被放在触摸屏上时。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fontAlgn="base">
              <a:buNone/>
            </a:pP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fontAlgn="base"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(2)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touchmove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：当触摸点在触摸屏上移动时。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fontAlgn="base">
              <a:buNone/>
            </a:pP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fontAlgn="base"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(3)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touchend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 当触摸点从触摸屏上拿开时。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83382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60A6E-0899-87B5-0D13-10084798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01432E-367A-E2F2-AB68-B503FDC33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693447" cy="3880773"/>
          </a:xfrm>
        </p:spPr>
        <p:txBody>
          <a:bodyPr/>
          <a:lstStyle/>
          <a:p>
            <a:r>
              <a:rPr lang="en" altLang="zh-CN" dirty="0"/>
              <a:t>Tamara </a:t>
            </a:r>
            <a:r>
              <a:rPr lang="en" altLang="zh-CN" dirty="0" err="1"/>
              <a:t>Munzner</a:t>
            </a:r>
            <a:r>
              <a:rPr lang="en" altLang="zh-CN" dirty="0"/>
              <a:t>. Visualization Analysis and</a:t>
            </a:r>
            <a:r>
              <a:rPr lang="zh-CN" altLang="en-US" dirty="0"/>
              <a:t> </a:t>
            </a:r>
            <a:r>
              <a:rPr lang="en" altLang="zh-CN" dirty="0"/>
              <a:t>Design. A K Peters Visualization Series, CRC Press,</a:t>
            </a:r>
            <a:r>
              <a:rPr lang="zh-CN" altLang="en-US" dirty="0"/>
              <a:t> </a:t>
            </a:r>
            <a:r>
              <a:rPr lang="en" altLang="zh-CN" dirty="0"/>
              <a:t>2014. ISBN: 9781498759717</a:t>
            </a:r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D669FD-0A4F-0F40-E2A9-F05D503AD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600" y="609600"/>
            <a:ext cx="4219402" cy="514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913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CB698-54B8-58FD-5F43-77924885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Nested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Model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953835-C8C4-9F1C-C85F-C58C83A5A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315" y="1488612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Domain situation</a:t>
            </a:r>
          </a:p>
          <a:p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who are the target users?</a:t>
            </a:r>
          </a:p>
          <a:p>
            <a:pPr marL="0" indent="0">
              <a:buNone/>
            </a:pPr>
            <a:r>
              <a:rPr lang="en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Abstracation</a:t>
            </a:r>
            <a:endParaRPr lang="en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what is shown? - data abstraction</a:t>
            </a:r>
          </a:p>
          <a:p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why is the user looking at it? - task abstraction</a:t>
            </a:r>
          </a:p>
          <a:p>
            <a:pPr marL="0" indent="0">
              <a:buNone/>
            </a:pPr>
            <a:r>
              <a:rPr lang="en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Idiom</a:t>
            </a:r>
          </a:p>
          <a:p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How is it shown?</a:t>
            </a:r>
          </a:p>
          <a:p>
            <a:pPr marL="0" indent="0">
              <a:buNone/>
            </a:pP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- Visual encoding idiom: how to draw?</a:t>
            </a:r>
          </a:p>
          <a:p>
            <a:pPr marL="0" indent="0">
              <a:buNone/>
            </a:pP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- Interaction: how to manipulate?</a:t>
            </a:r>
          </a:p>
          <a:p>
            <a:pPr marL="0" indent="0">
              <a:buNone/>
            </a:pPr>
            <a:r>
              <a:rPr lang="en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Algorithm</a:t>
            </a: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95910F-F195-FBC5-C984-C297B6875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249" y="1488612"/>
            <a:ext cx="5979467" cy="374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0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内容占位符 8" descr="图表, 气泡图&#10;&#10;描述已自动生成">
            <a:extLst>
              <a:ext uri="{FF2B5EF4-FFF2-40B4-BE49-F238E27FC236}">
                <a16:creationId xmlns:a16="http://schemas.microsoft.com/office/drawing/2014/main" id="{6B0B4E39-F6CE-4A72-19CC-5FB92D588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6464" b="7592"/>
          <a:stretch/>
        </p:blipFill>
        <p:spPr>
          <a:xfrm>
            <a:off x="1059464" y="-57662"/>
            <a:ext cx="8045500" cy="696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55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旭日形&#10;&#10;中度可信度描述已自动生成">
            <a:extLst>
              <a:ext uri="{FF2B5EF4-FFF2-40B4-BE49-F238E27FC236}">
                <a16:creationId xmlns:a16="http://schemas.microsoft.com/office/drawing/2014/main" id="{2F728C3C-8739-12CE-D5D4-D6751FF2FF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96" r="-1" b="27330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4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0656BFA-9C98-404D-A9A8-62F85430C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77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EFF5E2-6478-4C20-B0EB-864D7BD0A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内容占位符 4" descr="地图&#10;&#10;描述已自动生成">
            <a:extLst>
              <a:ext uri="{FF2B5EF4-FFF2-40B4-BE49-F238E27FC236}">
                <a16:creationId xmlns:a16="http://schemas.microsoft.com/office/drawing/2014/main" id="{1FA184FA-8199-668F-F122-6103A7B55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707" y="-183573"/>
            <a:ext cx="11610586" cy="754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3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FEC26-DD13-ADDB-9D2B-D1E1CE85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3480" y="2881746"/>
            <a:ext cx="8596668" cy="1320800"/>
          </a:xfrm>
        </p:spPr>
        <p:txBody>
          <a:bodyPr/>
          <a:lstStyle/>
          <a:p>
            <a:r>
              <a:rPr lang="en-US" b="1" dirty="0" err="1"/>
              <a:t>预备知识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53042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0E626-041D-A4BB-B223-9F0B8394F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55964"/>
            <a:ext cx="8596668" cy="550103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D3作为JavaScript语言编写的程序库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，常应用并展示于网页浏览器之中，因此离不开一些制作网页相关的技术，主要如下：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：超文本标记语言，用于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设定网页的内容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DOM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：文档对象模型，用于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修改文档的内容和结构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：层叠样式表，用于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设定网页的样式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SVG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：可伸缩矢量图形，用于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绘制可视化图形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</a:t>
            </a:r>
            <a:r>
              <a:rPr lang="zh-CN" altLang="en-US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：一种直译式脚本语言，用于</a:t>
            </a:r>
            <a:r>
              <a:rPr lang="zh-CN" altLang="en-US" b="1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设定网页的行为</a:t>
            </a:r>
            <a:endParaRPr lang="en-US" altLang="zh-CN" b="1" dirty="0">
              <a:solidFill>
                <a:srgbClr val="40404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了解他们的作用，重点关注于</a:t>
            </a:r>
            <a:r>
              <a:rPr lang="en-US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D3</a:t>
            </a:r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的使用和操作</a:t>
            </a:r>
            <a:endParaRPr lang="en-US" altLang="zh-CN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操作D3的数据可视化应用要通过编程来实现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，推荐以下相关工具：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编辑器：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Visual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Studio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Code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Code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配合插件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浏览器：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Safari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Chrome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Firefox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Edge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5295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8DBEB-CE9C-9D46-D421-E1E313C6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VS Code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238B2D-CDD1-5D02-66E5-EEDA524F7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5166"/>
            <a:ext cx="8596668" cy="3880773"/>
          </a:xfrm>
        </p:spPr>
        <p:txBody>
          <a:bodyPr/>
          <a:lstStyle/>
          <a:p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Download Link: </a:t>
            </a:r>
            <a:r>
              <a:rPr lang="en" altLang="zh-CN" b="1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https://code.visualstudio.com/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在桌面创建一个文件夹并在资源管理器中打开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创建一个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文件并命名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输入“！”并按回车即可得到一个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文件的基本架构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如何在浏览器中显示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：双击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下载插件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 descr="图形用户界面, 文本&#10;&#10;描述已自动生成">
            <a:extLst>
              <a:ext uri="{FF2B5EF4-FFF2-40B4-BE49-F238E27FC236}">
                <a16:creationId xmlns:a16="http://schemas.microsoft.com/office/drawing/2014/main" id="{4BC8756F-1F17-AE31-F73D-B69E3EB41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98" y="3629891"/>
            <a:ext cx="3581400" cy="762000"/>
          </a:xfrm>
          <a:prstGeom prst="rect">
            <a:avLst/>
          </a:prstGeom>
        </p:spPr>
      </p:pic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E898CBDE-0528-C7D2-A8C6-B2E4CA982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668" y="3625625"/>
            <a:ext cx="3837214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84677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{8EA272F0-B232-3946-A11A-7AD0536498F8}tf10001060</Template>
  <TotalTime>8121</TotalTime>
  <Words>2921</Words>
  <Application>Microsoft Macintosh PowerPoint</Application>
  <PresentationFormat>宽屏</PresentationFormat>
  <Paragraphs>278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Microsoft YaHei</vt:lpstr>
      <vt:lpstr>Arial</vt:lpstr>
      <vt:lpstr>Trebuchet MS</vt:lpstr>
      <vt:lpstr>Wingdings 3</vt:lpstr>
      <vt:lpstr>平面</vt:lpstr>
      <vt:lpstr>D3.js Presentation</vt:lpstr>
      <vt:lpstr>什么是D3.js?</vt:lpstr>
      <vt:lpstr>PowerPoint 演示文稿</vt:lpstr>
      <vt:lpstr>PowerPoint 演示文稿</vt:lpstr>
      <vt:lpstr>PowerPoint 演示文稿</vt:lpstr>
      <vt:lpstr>PowerPoint 演示文稿</vt:lpstr>
      <vt:lpstr>预备知识</vt:lpstr>
      <vt:lpstr>PowerPoint 演示文稿</vt:lpstr>
      <vt:lpstr>VS Code</vt:lpstr>
      <vt:lpstr>HTML</vt:lpstr>
      <vt:lpstr>PowerPoint 演示文稿</vt:lpstr>
      <vt:lpstr>CSS</vt:lpstr>
      <vt:lpstr>SVG</vt:lpstr>
      <vt:lpstr>SVG</vt:lpstr>
      <vt:lpstr>SVG</vt:lpstr>
      <vt:lpstr>SVG</vt:lpstr>
      <vt:lpstr>SVG</vt:lpstr>
      <vt:lpstr>JavaScript</vt:lpstr>
      <vt:lpstr>如何设置D3环境？ 导入</vt:lpstr>
      <vt:lpstr>D3中元素的选择</vt:lpstr>
      <vt:lpstr>D3中元素的选择、插入、删除</vt:lpstr>
      <vt:lpstr>D3中的文本属性样式操作</vt:lpstr>
      <vt:lpstr>D3中的数据绑定</vt:lpstr>
      <vt:lpstr>D3如何加载数据</vt:lpstr>
      <vt:lpstr>D3绘制svg比例尺问题</vt:lpstr>
      <vt:lpstr>D3绘制坐标轴</vt:lpstr>
      <vt:lpstr>D3绘制条形图</vt:lpstr>
      <vt:lpstr>D3实现动态</vt:lpstr>
      <vt:lpstr>D3实现动态的方法-transition（） </vt:lpstr>
      <vt:lpstr>D3实现动态的方法- duration（） </vt:lpstr>
      <vt:lpstr>D3实现动态的方法-delay（） </vt:lpstr>
      <vt:lpstr>D3实现动态的方法- duration（） </vt:lpstr>
      <vt:lpstr>D3实现交互</vt:lpstr>
      <vt:lpstr>D3实现交互-鼠标</vt:lpstr>
      <vt:lpstr>D3实现交互-键盘</vt:lpstr>
      <vt:lpstr>D3实现交互-触屏</vt:lpstr>
      <vt:lpstr>PowerPoint 演示文稿</vt:lpstr>
      <vt:lpstr>Nested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D3.js Presentation</dc:title>
  <dc:creator>程源 王</dc:creator>
  <cp:lastModifiedBy>程源 王</cp:lastModifiedBy>
  <cp:revision>5</cp:revision>
  <dcterms:created xsi:type="dcterms:W3CDTF">2022-06-11T15:19:00Z</dcterms:created>
  <dcterms:modified xsi:type="dcterms:W3CDTF">2022-06-17T06:40:58Z</dcterms:modified>
</cp:coreProperties>
</file>