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23.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24.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notesSlides/notesSlide25.xml" ContentType="application/vnd.openxmlformats-officedocument.presentationml.notesSl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notesSlides/notesSlide26.xml" ContentType="application/vnd.openxmlformats-officedocument.presentationml.notesSlid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ppt/charts/chart64.xml" ContentType="application/vnd.openxmlformats-officedocument.drawingml.chart+xml"/>
  <Override PartName="/ppt/charts/style64.xml" ContentType="application/vnd.ms-office.chartstyle+xml"/>
  <Override PartName="/ppt/charts/colors64.xml" ContentType="application/vnd.ms-office.chartcolorstyle+xml"/>
  <Override PartName="/ppt/charts/chart65.xml" ContentType="application/vnd.openxmlformats-officedocument.drawingml.chart+xml"/>
  <Override PartName="/ppt/charts/style65.xml" ContentType="application/vnd.ms-office.chartstyle+xml"/>
  <Override PartName="/ppt/charts/colors65.xml" ContentType="application/vnd.ms-office.chartcolorstyle+xml"/>
  <Override PartName="/ppt/charts/chart66.xml" ContentType="application/vnd.openxmlformats-officedocument.drawingml.chart+xml"/>
  <Override PartName="/ppt/charts/style66.xml" ContentType="application/vnd.ms-office.chartstyle+xml"/>
  <Override PartName="/ppt/charts/colors66.xml" ContentType="application/vnd.ms-office.chartcolorstyle+xml"/>
  <Override PartName="/ppt/charts/chart67.xml" ContentType="application/vnd.openxmlformats-officedocument.drawingml.chart+xml"/>
  <Override PartName="/ppt/charts/style67.xml" ContentType="application/vnd.ms-office.chartstyle+xml"/>
  <Override PartName="/ppt/charts/colors67.xml" ContentType="application/vnd.ms-office.chartcolorstyle+xml"/>
  <Override PartName="/ppt/charts/chart68.xml" ContentType="application/vnd.openxmlformats-officedocument.drawingml.chart+xml"/>
  <Override PartName="/ppt/charts/style68.xml" ContentType="application/vnd.ms-office.chartstyle+xml"/>
  <Override PartName="/ppt/charts/colors68.xml" ContentType="application/vnd.ms-office.chartcolorstyle+xml"/>
  <Override PartName="/ppt/charts/chart69.xml" ContentType="application/vnd.openxmlformats-officedocument.drawingml.chart+xml"/>
  <Override PartName="/ppt/charts/style69.xml" ContentType="application/vnd.ms-office.chartstyle+xml"/>
  <Override PartName="/ppt/charts/colors69.xml" ContentType="application/vnd.ms-office.chartcolorstyle+xml"/>
  <Override PartName="/ppt/charts/chart70.xml" ContentType="application/vnd.openxmlformats-officedocument.drawingml.chart+xml"/>
  <Override PartName="/ppt/charts/style70.xml" ContentType="application/vnd.ms-office.chartstyle+xml"/>
  <Override PartName="/ppt/charts/colors70.xml" ContentType="application/vnd.ms-office.chartcolorstyle+xml"/>
  <Override PartName="/ppt/charts/chart71.xml" ContentType="application/vnd.openxmlformats-officedocument.drawingml.chart+xml"/>
  <Override PartName="/ppt/charts/style71.xml" ContentType="application/vnd.ms-office.chartstyle+xml"/>
  <Override PartName="/ppt/charts/colors71.xml" ContentType="application/vnd.ms-office.chartcolorstyle+xml"/>
  <Override PartName="/ppt/charts/chart72.xml" ContentType="application/vnd.openxmlformats-officedocument.drawingml.chart+xml"/>
  <Override PartName="/ppt/charts/style72.xml" ContentType="application/vnd.ms-office.chartstyle+xml"/>
  <Override PartName="/ppt/charts/colors72.xml" ContentType="application/vnd.ms-office.chartcolorstyle+xml"/>
  <Override PartName="/ppt/charts/chart73.xml" ContentType="application/vnd.openxmlformats-officedocument.drawingml.chart+xml"/>
  <Override PartName="/ppt/charts/style73.xml" ContentType="application/vnd.ms-office.chartstyle+xml"/>
  <Override PartName="/ppt/charts/colors73.xml" ContentType="application/vnd.ms-office.chartcolorstyle+xml"/>
  <Override PartName="/ppt/charts/chart74.xml" ContentType="application/vnd.openxmlformats-officedocument.drawingml.chart+xml"/>
  <Override PartName="/ppt/charts/style74.xml" ContentType="application/vnd.ms-office.chartstyle+xml"/>
  <Override PartName="/ppt/charts/colors74.xml" ContentType="application/vnd.ms-office.chartcolorstyle+xml"/>
  <Override PartName="/ppt/charts/chart75.xml" ContentType="application/vnd.openxmlformats-officedocument.drawingml.chart+xml"/>
  <Override PartName="/ppt/charts/style75.xml" ContentType="application/vnd.ms-office.chartstyle+xml"/>
  <Override PartName="/ppt/charts/colors75.xml" ContentType="application/vnd.ms-office.chartcolorstyle+xml"/>
  <Override PartName="/ppt/charts/chart76.xml" ContentType="application/vnd.openxmlformats-officedocument.drawingml.chart+xml"/>
  <Override PartName="/ppt/charts/style76.xml" ContentType="application/vnd.ms-office.chartstyle+xml"/>
  <Override PartName="/ppt/charts/colors76.xml" ContentType="application/vnd.ms-office.chartcolorstyle+xml"/>
  <Override PartName="/ppt/charts/chart77.xml" ContentType="application/vnd.openxmlformats-officedocument.drawingml.chart+xml"/>
  <Override PartName="/ppt/charts/style77.xml" ContentType="application/vnd.ms-office.chartstyle+xml"/>
  <Override PartName="/ppt/charts/colors77.xml" ContentType="application/vnd.ms-office.chartcolorstyle+xml"/>
  <Override PartName="/ppt/charts/chart78.xml" ContentType="application/vnd.openxmlformats-officedocument.drawingml.chart+xml"/>
  <Override PartName="/ppt/charts/style78.xml" ContentType="application/vnd.ms-office.chartstyle+xml"/>
  <Override PartName="/ppt/charts/colors78.xml" ContentType="application/vnd.ms-office.chartcolorstyle+xml"/>
  <Override PartName="/ppt/charts/chart79.xml" ContentType="application/vnd.openxmlformats-officedocument.drawingml.chart+xml"/>
  <Override PartName="/ppt/charts/style79.xml" ContentType="application/vnd.ms-office.chartstyle+xml"/>
  <Override PartName="/ppt/charts/colors79.xml" ContentType="application/vnd.ms-office.chartcolorstyle+xml"/>
  <Override PartName="/ppt/charts/chart80.xml" ContentType="application/vnd.openxmlformats-officedocument.drawingml.chart+xml"/>
  <Override PartName="/ppt/charts/style80.xml" ContentType="application/vnd.ms-office.chartstyle+xml"/>
  <Override PartName="/ppt/charts/colors80.xml" ContentType="application/vnd.ms-office.chartcolorstyle+xml"/>
  <Override PartName="/ppt/charts/chart81.xml" ContentType="application/vnd.openxmlformats-officedocument.drawingml.chart+xml"/>
  <Override PartName="/ppt/charts/style81.xml" ContentType="application/vnd.ms-office.chartstyle+xml"/>
  <Override PartName="/ppt/charts/colors81.xml" ContentType="application/vnd.ms-office.chartcolorstyle+xml"/>
  <Override PartName="/ppt/charts/chart82.xml" ContentType="application/vnd.openxmlformats-officedocument.drawingml.chart+xml"/>
  <Override PartName="/ppt/charts/style82.xml" ContentType="application/vnd.ms-office.chartstyle+xml"/>
  <Override PartName="/ppt/charts/colors82.xml" ContentType="application/vnd.ms-office.chartcolorstyle+xml"/>
  <Override PartName="/ppt/notesSlides/notesSlide27.xml" ContentType="application/vnd.openxmlformats-officedocument.presentationml.notesSlide+xml"/>
  <Override PartName="/ppt/charts/chart83.xml" ContentType="application/vnd.openxmlformats-officedocument.drawingml.chart+xml"/>
  <Override PartName="/ppt/charts/style83.xml" ContentType="application/vnd.ms-office.chartstyle+xml"/>
  <Override PartName="/ppt/charts/colors83.xml" ContentType="application/vnd.ms-office.chartcolorstyle+xml"/>
  <Override PartName="/ppt/charts/chart84.xml" ContentType="application/vnd.openxmlformats-officedocument.drawingml.chart+xml"/>
  <Override PartName="/ppt/charts/style84.xml" ContentType="application/vnd.ms-office.chartstyle+xml"/>
  <Override PartName="/ppt/charts/colors84.xml" ContentType="application/vnd.ms-office.chartcolorstyle+xml"/>
  <Override PartName="/ppt/charts/chart85.xml" ContentType="application/vnd.openxmlformats-officedocument.drawingml.chart+xml"/>
  <Override PartName="/ppt/charts/style85.xml" ContentType="application/vnd.ms-office.chartstyle+xml"/>
  <Override PartName="/ppt/charts/colors85.xml" ContentType="application/vnd.ms-office.chartcolorstyle+xml"/>
  <Override PartName="/ppt/notesSlides/notesSlide28.xml" ContentType="application/vnd.openxmlformats-officedocument.presentationml.notesSlide+xml"/>
  <Override PartName="/ppt/charts/chart86.xml" ContentType="application/vnd.openxmlformats-officedocument.drawingml.chart+xml"/>
  <Override PartName="/ppt/charts/style86.xml" ContentType="application/vnd.ms-office.chartstyle+xml"/>
  <Override PartName="/ppt/charts/colors86.xml" ContentType="application/vnd.ms-office.chartcolorstyle+xml"/>
  <Override PartName="/ppt/notesSlides/notesSlide29.xml" ContentType="application/vnd.openxmlformats-officedocument.presentationml.notesSlide+xml"/>
  <Override PartName="/ppt/charts/chart87.xml" ContentType="application/vnd.openxmlformats-officedocument.drawingml.chart+xml"/>
  <Override PartName="/ppt/charts/style87.xml" ContentType="application/vnd.ms-office.chartstyle+xml"/>
  <Override PartName="/ppt/charts/colors87.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256" r:id="rId2"/>
    <p:sldId id="292" r:id="rId3"/>
    <p:sldId id="257" r:id="rId4"/>
    <p:sldId id="258" r:id="rId5"/>
    <p:sldId id="291" r:id="rId6"/>
    <p:sldId id="264" r:id="rId7"/>
    <p:sldId id="259" r:id="rId8"/>
    <p:sldId id="266" r:id="rId9"/>
    <p:sldId id="267" r:id="rId10"/>
    <p:sldId id="290" r:id="rId11"/>
    <p:sldId id="268" r:id="rId12"/>
    <p:sldId id="269" r:id="rId13"/>
    <p:sldId id="276" r:id="rId14"/>
    <p:sldId id="270" r:id="rId15"/>
    <p:sldId id="265" r:id="rId16"/>
    <p:sldId id="260" r:id="rId17"/>
    <p:sldId id="261" r:id="rId18"/>
    <p:sldId id="262" r:id="rId19"/>
    <p:sldId id="277" r:id="rId20"/>
    <p:sldId id="278" r:id="rId21"/>
    <p:sldId id="271" r:id="rId22"/>
    <p:sldId id="279" r:id="rId23"/>
    <p:sldId id="280" r:id="rId24"/>
    <p:sldId id="281" r:id="rId25"/>
    <p:sldId id="282" r:id="rId26"/>
    <p:sldId id="283" r:id="rId27"/>
    <p:sldId id="293" r:id="rId28"/>
    <p:sldId id="295" r:id="rId29"/>
    <p:sldId id="296" r:id="rId30"/>
    <p:sldId id="297" r:id="rId31"/>
    <p:sldId id="298" r:id="rId32"/>
    <p:sldId id="299" r:id="rId33"/>
    <p:sldId id="303" r:id="rId34"/>
    <p:sldId id="301" r:id="rId35"/>
    <p:sldId id="302" r:id="rId36"/>
    <p:sldId id="304" r:id="rId37"/>
    <p:sldId id="284" r:id="rId38"/>
    <p:sldId id="273" r:id="rId39"/>
    <p:sldId id="288" r:id="rId40"/>
    <p:sldId id="274" r:id="rId41"/>
    <p:sldId id="285" r:id="rId42"/>
    <p:sldId id="289" r:id="rId43"/>
    <p:sldId id="275" r:id="rId44"/>
    <p:sldId id="286" r:id="rId45"/>
    <p:sldId id="287"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63438" autoAdjust="0"/>
  </p:normalViewPr>
  <p:slideViewPr>
    <p:cSldViewPr snapToGrid="0">
      <p:cViewPr varScale="1">
        <p:scale>
          <a:sx n="72" d="100"/>
          <a:sy n="72" d="100"/>
        </p:scale>
        <p:origin x="22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63.xml"/><Relationship Id="rId1" Type="http://schemas.microsoft.com/office/2011/relationships/chartStyle" Target="style63.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64.xml"/><Relationship Id="rId1" Type="http://schemas.microsoft.com/office/2011/relationships/chartStyle" Target="style64.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65.xml"/><Relationship Id="rId1" Type="http://schemas.microsoft.com/office/2011/relationships/chartStyle" Target="style65.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66.xml"/><Relationship Id="rId1" Type="http://schemas.microsoft.com/office/2011/relationships/chartStyle" Target="style66.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67.xml"/><Relationship Id="rId1" Type="http://schemas.microsoft.com/office/2011/relationships/chartStyle" Target="style67.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68.xml"/><Relationship Id="rId1" Type="http://schemas.microsoft.com/office/2011/relationships/chartStyle" Target="style68.xml"/></Relationships>
</file>

<file path=ppt/charts/_rels/chart69.xml.rels><?xml version="1.0" encoding="UTF-8" standalone="yes"?>
<Relationships xmlns="http://schemas.openxmlformats.org/package/2006/relationships"><Relationship Id="rId3" Type="http://schemas.openxmlformats.org/officeDocument/2006/relationships/package" Target="../embeddings/Microsoft_Excel_Worksheet68.xlsx"/><Relationship Id="rId2" Type="http://schemas.microsoft.com/office/2011/relationships/chartColorStyle" Target="colors69.xml"/><Relationship Id="rId1" Type="http://schemas.microsoft.com/office/2011/relationships/chartStyle" Target="style69.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70.xml"/><Relationship Id="rId1" Type="http://schemas.microsoft.com/office/2011/relationships/chartStyle" Target="style70.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71.xml"/><Relationship Id="rId1" Type="http://schemas.microsoft.com/office/2011/relationships/chartStyle" Target="style71.xml"/></Relationships>
</file>

<file path=ppt/charts/_rels/chart72.xml.rels><?xml version="1.0" encoding="UTF-8" standalone="yes"?>
<Relationships xmlns="http://schemas.openxmlformats.org/package/2006/relationships"><Relationship Id="rId3" Type="http://schemas.openxmlformats.org/officeDocument/2006/relationships/package" Target="../embeddings/Microsoft_Excel_Worksheet71.xlsx"/><Relationship Id="rId2" Type="http://schemas.microsoft.com/office/2011/relationships/chartColorStyle" Target="colors72.xml"/><Relationship Id="rId1" Type="http://schemas.microsoft.com/office/2011/relationships/chartStyle" Target="style72.xml"/></Relationships>
</file>

<file path=ppt/charts/_rels/chart73.xml.rels><?xml version="1.0" encoding="UTF-8" standalone="yes"?>
<Relationships xmlns="http://schemas.openxmlformats.org/package/2006/relationships"><Relationship Id="rId3" Type="http://schemas.openxmlformats.org/officeDocument/2006/relationships/package" Target="../embeddings/Microsoft_Excel_Worksheet72.xlsx"/><Relationship Id="rId2" Type="http://schemas.microsoft.com/office/2011/relationships/chartColorStyle" Target="colors73.xml"/><Relationship Id="rId1" Type="http://schemas.microsoft.com/office/2011/relationships/chartStyle" Target="style73.xml"/></Relationships>
</file>

<file path=ppt/charts/_rels/chart74.xml.rels><?xml version="1.0" encoding="UTF-8" standalone="yes"?>
<Relationships xmlns="http://schemas.openxmlformats.org/package/2006/relationships"><Relationship Id="rId3" Type="http://schemas.openxmlformats.org/officeDocument/2006/relationships/package" Target="../embeddings/Microsoft_Excel_Worksheet73.xlsx"/><Relationship Id="rId2" Type="http://schemas.microsoft.com/office/2011/relationships/chartColorStyle" Target="colors74.xml"/><Relationship Id="rId1" Type="http://schemas.microsoft.com/office/2011/relationships/chartStyle" Target="style74.xml"/></Relationships>
</file>

<file path=ppt/charts/_rels/chart75.xml.rels><?xml version="1.0" encoding="UTF-8" standalone="yes"?>
<Relationships xmlns="http://schemas.openxmlformats.org/package/2006/relationships"><Relationship Id="rId3" Type="http://schemas.openxmlformats.org/officeDocument/2006/relationships/package" Target="../embeddings/Microsoft_Excel_Worksheet74.xlsx"/><Relationship Id="rId2" Type="http://schemas.microsoft.com/office/2011/relationships/chartColorStyle" Target="colors75.xml"/><Relationship Id="rId1" Type="http://schemas.microsoft.com/office/2011/relationships/chartStyle" Target="style75.xml"/></Relationships>
</file>

<file path=ppt/charts/_rels/chart76.xml.rels><?xml version="1.0" encoding="UTF-8" standalone="yes"?>
<Relationships xmlns="http://schemas.openxmlformats.org/package/2006/relationships"><Relationship Id="rId3" Type="http://schemas.openxmlformats.org/officeDocument/2006/relationships/package" Target="../embeddings/Microsoft_Excel_Worksheet75.xlsx"/><Relationship Id="rId2" Type="http://schemas.microsoft.com/office/2011/relationships/chartColorStyle" Target="colors76.xml"/><Relationship Id="rId1" Type="http://schemas.microsoft.com/office/2011/relationships/chartStyle" Target="style76.xml"/></Relationships>
</file>

<file path=ppt/charts/_rels/chart77.xml.rels><?xml version="1.0" encoding="UTF-8" standalone="yes"?>
<Relationships xmlns="http://schemas.openxmlformats.org/package/2006/relationships"><Relationship Id="rId3" Type="http://schemas.openxmlformats.org/officeDocument/2006/relationships/package" Target="../embeddings/Microsoft_Excel_Worksheet76.xlsx"/><Relationship Id="rId2" Type="http://schemas.microsoft.com/office/2011/relationships/chartColorStyle" Target="colors77.xml"/><Relationship Id="rId1" Type="http://schemas.microsoft.com/office/2011/relationships/chartStyle" Target="style77.xml"/></Relationships>
</file>

<file path=ppt/charts/_rels/chart78.xml.rels><?xml version="1.0" encoding="UTF-8" standalone="yes"?>
<Relationships xmlns="http://schemas.openxmlformats.org/package/2006/relationships"><Relationship Id="rId3" Type="http://schemas.openxmlformats.org/officeDocument/2006/relationships/package" Target="../embeddings/Microsoft_Excel_Worksheet77.xlsx"/><Relationship Id="rId2" Type="http://schemas.microsoft.com/office/2011/relationships/chartColorStyle" Target="colors78.xml"/><Relationship Id="rId1" Type="http://schemas.microsoft.com/office/2011/relationships/chartStyle" Target="style78.xml"/></Relationships>
</file>

<file path=ppt/charts/_rels/chart79.xml.rels><?xml version="1.0" encoding="UTF-8" standalone="yes"?>
<Relationships xmlns="http://schemas.openxmlformats.org/package/2006/relationships"><Relationship Id="rId3" Type="http://schemas.openxmlformats.org/officeDocument/2006/relationships/package" Target="../embeddings/Microsoft_Excel_Worksheet78.xlsx"/><Relationship Id="rId2" Type="http://schemas.microsoft.com/office/2011/relationships/chartColorStyle" Target="colors79.xml"/><Relationship Id="rId1" Type="http://schemas.microsoft.com/office/2011/relationships/chartStyle" Target="style79.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80.xml.rels><?xml version="1.0" encoding="UTF-8" standalone="yes"?>
<Relationships xmlns="http://schemas.openxmlformats.org/package/2006/relationships"><Relationship Id="rId3" Type="http://schemas.openxmlformats.org/officeDocument/2006/relationships/package" Target="../embeddings/Microsoft_Excel_Worksheet79.xlsx"/><Relationship Id="rId2" Type="http://schemas.microsoft.com/office/2011/relationships/chartColorStyle" Target="colors80.xml"/><Relationship Id="rId1" Type="http://schemas.microsoft.com/office/2011/relationships/chartStyle" Target="style80.xml"/></Relationships>
</file>

<file path=ppt/charts/_rels/chart81.xml.rels><?xml version="1.0" encoding="UTF-8" standalone="yes"?>
<Relationships xmlns="http://schemas.openxmlformats.org/package/2006/relationships"><Relationship Id="rId3" Type="http://schemas.openxmlformats.org/officeDocument/2006/relationships/package" Target="../embeddings/Microsoft_Excel_Worksheet80.xlsx"/><Relationship Id="rId2" Type="http://schemas.microsoft.com/office/2011/relationships/chartColorStyle" Target="colors81.xml"/><Relationship Id="rId1" Type="http://schemas.microsoft.com/office/2011/relationships/chartStyle" Target="style81.xml"/></Relationships>
</file>

<file path=ppt/charts/_rels/chart82.xml.rels><?xml version="1.0" encoding="UTF-8" standalone="yes"?>
<Relationships xmlns="http://schemas.openxmlformats.org/package/2006/relationships"><Relationship Id="rId3" Type="http://schemas.openxmlformats.org/officeDocument/2006/relationships/package" Target="../embeddings/Microsoft_Excel_Worksheet81.xlsx"/><Relationship Id="rId2" Type="http://schemas.microsoft.com/office/2011/relationships/chartColorStyle" Target="colors82.xml"/><Relationship Id="rId1" Type="http://schemas.microsoft.com/office/2011/relationships/chartStyle" Target="style82.xml"/></Relationships>
</file>

<file path=ppt/charts/_rels/chart83.xml.rels><?xml version="1.0" encoding="UTF-8" standalone="yes"?>
<Relationships xmlns="http://schemas.openxmlformats.org/package/2006/relationships"><Relationship Id="rId3" Type="http://schemas.openxmlformats.org/officeDocument/2006/relationships/package" Target="../embeddings/Microsoft_Excel_Worksheet82.xlsx"/><Relationship Id="rId2" Type="http://schemas.microsoft.com/office/2011/relationships/chartColorStyle" Target="colors83.xml"/><Relationship Id="rId1" Type="http://schemas.microsoft.com/office/2011/relationships/chartStyle" Target="style83.xml"/></Relationships>
</file>

<file path=ppt/charts/_rels/chart84.xml.rels><?xml version="1.0" encoding="UTF-8" standalone="yes"?>
<Relationships xmlns="http://schemas.openxmlformats.org/package/2006/relationships"><Relationship Id="rId3" Type="http://schemas.openxmlformats.org/officeDocument/2006/relationships/package" Target="../embeddings/Microsoft_Excel_Worksheet83.xlsx"/><Relationship Id="rId2" Type="http://schemas.microsoft.com/office/2011/relationships/chartColorStyle" Target="colors84.xml"/><Relationship Id="rId1" Type="http://schemas.microsoft.com/office/2011/relationships/chartStyle" Target="style84.xml"/></Relationships>
</file>

<file path=ppt/charts/_rels/chart85.xml.rels><?xml version="1.0" encoding="UTF-8" standalone="yes"?>
<Relationships xmlns="http://schemas.openxmlformats.org/package/2006/relationships"><Relationship Id="rId3" Type="http://schemas.openxmlformats.org/officeDocument/2006/relationships/package" Target="../embeddings/Microsoft_Excel_Worksheet84.xlsx"/><Relationship Id="rId2" Type="http://schemas.microsoft.com/office/2011/relationships/chartColorStyle" Target="colors85.xml"/><Relationship Id="rId1" Type="http://schemas.microsoft.com/office/2011/relationships/chartStyle" Target="style85.xml"/></Relationships>
</file>

<file path=ppt/charts/_rels/chart86.xml.rels><?xml version="1.0" encoding="UTF-8" standalone="yes"?>
<Relationships xmlns="http://schemas.openxmlformats.org/package/2006/relationships"><Relationship Id="rId3" Type="http://schemas.openxmlformats.org/officeDocument/2006/relationships/package" Target="../embeddings/Microsoft_Excel_Worksheet85.xlsx"/><Relationship Id="rId2" Type="http://schemas.microsoft.com/office/2011/relationships/chartColorStyle" Target="colors86.xml"/><Relationship Id="rId1" Type="http://schemas.microsoft.com/office/2011/relationships/chartStyle" Target="style86.xml"/></Relationships>
</file>

<file path=ppt/charts/_rels/chart87.xml.rels><?xml version="1.0" encoding="UTF-8" standalone="yes"?>
<Relationships xmlns="http://schemas.openxmlformats.org/package/2006/relationships"><Relationship Id="rId3" Type="http://schemas.openxmlformats.org/officeDocument/2006/relationships/package" Target="../embeddings/Microsoft_Excel_Worksheet86.xlsx"/><Relationship Id="rId2" Type="http://schemas.microsoft.com/office/2011/relationships/chartColorStyle" Target="colors87.xml"/><Relationship Id="rId1" Type="http://schemas.microsoft.com/office/2011/relationships/chartStyle" Target="style87.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3</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2</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DAB-42B8-ADAE-B4FE034BC4E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DAB-42B8-ADAE-B4FE034BC4E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DAB-42B8-ADAE-B4FE034BC4E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DAB-42B8-ADAE-B4FE034BC4EB}"/>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79</c:v>
                </c:pt>
                <c:pt idx="1">
                  <c:v>41</c:v>
                </c:pt>
                <c:pt idx="2">
                  <c:v>427</c:v>
                </c:pt>
                <c:pt idx="3">
                  <c:v>2</c:v>
                </c:pt>
              </c:numCache>
            </c:numRef>
          </c:val>
          <c:extLst>
            <c:ext xmlns:c16="http://schemas.microsoft.com/office/drawing/2014/chart" uri="{C3380CC4-5D6E-409C-BE32-E72D297353CC}">
              <c16:uniqueId val="{00000008-2DAB-42B8-ADAE-B4FE034BC4EB}"/>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4</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3</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197-4886-A511-93411632D89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197-4886-A511-93411632D89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197-4886-A511-93411632D89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197-4886-A511-93411632D89A}"/>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102</c:v>
                </c:pt>
                <c:pt idx="1">
                  <c:v>44</c:v>
                </c:pt>
                <c:pt idx="2">
                  <c:v>666</c:v>
                </c:pt>
                <c:pt idx="3">
                  <c:v>3</c:v>
                </c:pt>
              </c:numCache>
            </c:numRef>
          </c:val>
          <c:extLst>
            <c:ext xmlns:c16="http://schemas.microsoft.com/office/drawing/2014/chart" uri="{C3380CC4-5D6E-409C-BE32-E72D297353CC}">
              <c16:uniqueId val="{00000008-5197-4886-A511-93411632D89A}"/>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5</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4</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1D83-44BD-9759-0165D23D784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1D83-44BD-9759-0165D23D784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1D83-44BD-9759-0165D23D784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1D83-44BD-9759-0165D23D784F}"/>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808</c:v>
                </c:pt>
                <c:pt idx="1">
                  <c:v>42</c:v>
                </c:pt>
                <c:pt idx="2">
                  <c:v>598</c:v>
                </c:pt>
                <c:pt idx="3">
                  <c:v>232</c:v>
                </c:pt>
              </c:numCache>
            </c:numRef>
          </c:val>
          <c:extLst>
            <c:ext xmlns:c16="http://schemas.microsoft.com/office/drawing/2014/chart" uri="{C3380CC4-5D6E-409C-BE32-E72D297353CC}">
              <c16:uniqueId val="{00000008-1D83-44BD-9759-0165D23D784F}"/>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6</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5</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1143-4873-86F9-3FD13413B64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1143-4873-86F9-3FD13413B64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1143-4873-86F9-3FD13413B64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1143-4873-86F9-3FD13413B647}"/>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28</c:v>
                </c:pt>
                <c:pt idx="1">
                  <c:v>15</c:v>
                </c:pt>
                <c:pt idx="2">
                  <c:v>32</c:v>
                </c:pt>
                <c:pt idx="3">
                  <c:v>1445</c:v>
                </c:pt>
              </c:numCache>
            </c:numRef>
          </c:val>
          <c:extLst>
            <c:ext xmlns:c16="http://schemas.microsoft.com/office/drawing/2014/chart" uri="{C3380CC4-5D6E-409C-BE32-E72D297353CC}">
              <c16:uniqueId val="{00000008-1143-4873-86F9-3FD13413B647}"/>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1</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0</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0CF-4736-9E0C-30B65DAF21C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0CF-4736-9E0C-30B65DAF21C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70CF-4736-9E0C-30B65DAF21C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70CF-4736-9E0C-30B65DAF21CA}"/>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1745</c:v>
                </c:pt>
                <c:pt idx="1">
                  <c:v>2695</c:v>
                </c:pt>
                <c:pt idx="2">
                  <c:v>95</c:v>
                </c:pt>
                <c:pt idx="3">
                  <c:v>316</c:v>
                </c:pt>
              </c:numCache>
            </c:numRef>
          </c:val>
          <c:extLst>
            <c:ext xmlns:c16="http://schemas.microsoft.com/office/drawing/2014/chart" uri="{C3380CC4-5D6E-409C-BE32-E72D297353CC}">
              <c16:uniqueId val="{00000008-70CF-4736-9E0C-30B65DAF21CA}"/>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2</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0BE-4D2D-8B5D-D740243734B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0BE-4D2D-8B5D-D740243734B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F0BE-4D2D-8B5D-D740243734B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F0BE-4D2D-8B5D-D740243734BF}"/>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25</c:v>
                </c:pt>
                <c:pt idx="1">
                  <c:v>13</c:v>
                </c:pt>
                <c:pt idx="2">
                  <c:v>0</c:v>
                </c:pt>
                <c:pt idx="3">
                  <c:v>994</c:v>
                </c:pt>
              </c:numCache>
            </c:numRef>
          </c:val>
          <c:extLst>
            <c:ext xmlns:c16="http://schemas.microsoft.com/office/drawing/2014/chart" uri="{C3380CC4-5D6E-409C-BE32-E72D297353CC}">
              <c16:uniqueId val="{00000008-F0BE-4D2D-8B5D-D740243734BF}"/>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7</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6</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65C-48FA-93AD-25DCCBC465B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65C-48FA-93AD-25DCCBC465B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65C-48FA-93AD-25DCCBC465B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65C-48FA-93AD-25DCCBC465BB}"/>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59</c:v>
                </c:pt>
                <c:pt idx="1">
                  <c:v>34</c:v>
                </c:pt>
                <c:pt idx="2">
                  <c:v>780</c:v>
                </c:pt>
                <c:pt idx="3">
                  <c:v>2</c:v>
                </c:pt>
              </c:numCache>
            </c:numRef>
          </c:val>
          <c:extLst>
            <c:ext xmlns:c16="http://schemas.microsoft.com/office/drawing/2014/chart" uri="{C3380CC4-5D6E-409C-BE32-E72D297353CC}">
              <c16:uniqueId val="{00000008-B65C-48FA-93AD-25DCCBC465BB}"/>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8</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7</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C8FA-4C83-ACE5-D49B9816EC4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C8FA-4C83-ACE5-D49B9816EC4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C8FA-4C83-ACE5-D49B9816EC4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C8FA-4C83-ACE5-D49B9816EC4F}"/>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178</c:v>
                </c:pt>
                <c:pt idx="1">
                  <c:v>109</c:v>
                </c:pt>
                <c:pt idx="2">
                  <c:v>112</c:v>
                </c:pt>
                <c:pt idx="3">
                  <c:v>3</c:v>
                </c:pt>
              </c:numCache>
            </c:numRef>
          </c:val>
          <c:extLst>
            <c:ext xmlns:c16="http://schemas.microsoft.com/office/drawing/2014/chart" uri="{C3380CC4-5D6E-409C-BE32-E72D297353CC}">
              <c16:uniqueId val="{00000008-C8FA-4C83-ACE5-D49B9816EC4F}"/>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3</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2</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E09-41D0-A505-B7303C44727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E09-41D0-A505-B7303C44727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E09-41D0-A505-B7303C44727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E09-41D0-A505-B7303C447279}"/>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1213</c:v>
                </c:pt>
                <c:pt idx="1">
                  <c:v>2692</c:v>
                </c:pt>
                <c:pt idx="2">
                  <c:v>49</c:v>
                </c:pt>
                <c:pt idx="3">
                  <c:v>6</c:v>
                </c:pt>
              </c:numCache>
            </c:numRef>
          </c:val>
          <c:extLst>
            <c:ext xmlns:c16="http://schemas.microsoft.com/office/drawing/2014/chart" uri="{C3380CC4-5D6E-409C-BE32-E72D297353CC}">
              <c16:uniqueId val="{00000008-5E09-41D0-A505-B7303C447279}"/>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4</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3</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393-41C0-9180-3039038FD76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393-41C0-9180-3039038FD76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393-41C0-9180-3039038FD76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393-41C0-9180-3039038FD762}"/>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33</c:v>
                </c:pt>
                <c:pt idx="1">
                  <c:v>12</c:v>
                </c:pt>
                <c:pt idx="2">
                  <c:v>15</c:v>
                </c:pt>
                <c:pt idx="3">
                  <c:v>1277</c:v>
                </c:pt>
              </c:numCache>
            </c:numRef>
          </c:val>
          <c:extLst>
            <c:ext xmlns:c16="http://schemas.microsoft.com/office/drawing/2014/chart" uri="{C3380CC4-5D6E-409C-BE32-E72D297353CC}">
              <c16:uniqueId val="{00000008-D393-41C0-9180-3039038FD762}"/>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5</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4</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C71D-4489-BE7B-FE4B422FC2F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C71D-4489-BE7B-FE4B422FC2F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C71D-4489-BE7B-FE4B422FC2F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C71D-4489-BE7B-FE4B422FC2F2}"/>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108</c:v>
                </c:pt>
                <c:pt idx="1">
                  <c:v>60</c:v>
                </c:pt>
                <c:pt idx="2">
                  <c:v>660</c:v>
                </c:pt>
                <c:pt idx="3">
                  <c:v>3</c:v>
                </c:pt>
              </c:numCache>
            </c:numRef>
          </c:val>
          <c:extLst>
            <c:ext xmlns:c16="http://schemas.microsoft.com/office/drawing/2014/chart" uri="{C3380CC4-5D6E-409C-BE32-E72D297353CC}">
              <c16:uniqueId val="{00000008-C71D-4489-BE7B-FE4B422FC2F2}"/>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4</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3</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A45-48E5-BE4C-3F14A730D68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A45-48E5-BE4C-3F14A730D68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7A45-48E5-BE4C-3F14A730D68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7A45-48E5-BE4C-3F14A730D684}"/>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138</c:v>
                </c:pt>
                <c:pt idx="1">
                  <c:v>30</c:v>
                </c:pt>
                <c:pt idx="2">
                  <c:v>328</c:v>
                </c:pt>
                <c:pt idx="3">
                  <c:v>215</c:v>
                </c:pt>
              </c:numCache>
            </c:numRef>
          </c:val>
          <c:extLst>
            <c:ext xmlns:c16="http://schemas.microsoft.com/office/drawing/2014/chart" uri="{C3380CC4-5D6E-409C-BE32-E72D297353CC}">
              <c16:uniqueId val="{00000008-7A45-48E5-BE4C-3F14A730D684}"/>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6</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5</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0886-4308-9B8E-A681D8EED33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0886-4308-9B8E-A681D8EED33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0886-4308-9B8E-A681D8EED33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0886-4308-9B8E-A681D8EED339}"/>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528</c:v>
                </c:pt>
                <c:pt idx="1">
                  <c:v>11</c:v>
                </c:pt>
                <c:pt idx="2">
                  <c:v>180</c:v>
                </c:pt>
                <c:pt idx="3">
                  <c:v>316</c:v>
                </c:pt>
              </c:numCache>
            </c:numRef>
          </c:val>
          <c:extLst>
            <c:ext xmlns:c16="http://schemas.microsoft.com/office/drawing/2014/chart" uri="{C3380CC4-5D6E-409C-BE32-E72D297353CC}">
              <c16:uniqueId val="{00000008-0886-4308-9B8E-A681D8EED339}"/>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1</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0</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0A6-494C-B0E3-CC28DD5644C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0A6-494C-B0E3-CC28DD5644C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0A6-494C-B0E3-CC28DD5644C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0A6-494C-B0E3-CC28DD5644CA}"/>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827</c:v>
                </c:pt>
                <c:pt idx="1">
                  <c:v>62</c:v>
                </c:pt>
                <c:pt idx="2">
                  <c:v>536</c:v>
                </c:pt>
                <c:pt idx="3">
                  <c:v>230</c:v>
                </c:pt>
              </c:numCache>
            </c:numRef>
          </c:val>
          <c:extLst>
            <c:ext xmlns:c16="http://schemas.microsoft.com/office/drawing/2014/chart" uri="{C3380CC4-5D6E-409C-BE32-E72D297353CC}">
              <c16:uniqueId val="{00000008-D0A6-494C-B0E3-CC28DD5644CA}"/>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2</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003-4A8A-AD45-108AEEB9E926}"/>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003-4A8A-AD45-108AEEB9E926}"/>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003-4A8A-AD45-108AEEB9E926}"/>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E003-4A8A-AD45-108AEEB9E926}"/>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46</c:v>
                </c:pt>
                <c:pt idx="1">
                  <c:v>24</c:v>
                </c:pt>
                <c:pt idx="2">
                  <c:v>18</c:v>
                </c:pt>
                <c:pt idx="3">
                  <c:v>1162</c:v>
                </c:pt>
              </c:numCache>
            </c:numRef>
          </c:val>
          <c:extLst>
            <c:ext xmlns:c16="http://schemas.microsoft.com/office/drawing/2014/chart" uri="{C3380CC4-5D6E-409C-BE32-E72D297353CC}">
              <c16:uniqueId val="{00000008-E003-4A8A-AD45-108AEEB9E92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7</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6</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05BD-4762-A917-A4705B6B57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05BD-4762-A917-A4705B6B57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05BD-4762-A917-A4705B6B57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05BD-4762-A917-A4705B6B57B1}"/>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148</c:v>
                </c:pt>
                <c:pt idx="1">
                  <c:v>75</c:v>
                </c:pt>
                <c:pt idx="2">
                  <c:v>789</c:v>
                </c:pt>
                <c:pt idx="3">
                  <c:v>1</c:v>
                </c:pt>
              </c:numCache>
            </c:numRef>
          </c:val>
          <c:extLst>
            <c:ext xmlns:c16="http://schemas.microsoft.com/office/drawing/2014/chart" uri="{C3380CC4-5D6E-409C-BE32-E72D297353CC}">
              <c16:uniqueId val="{00000008-05BD-4762-A917-A4705B6B57B1}"/>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8</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7</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31F8-4ADC-BFC9-37676B40C29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31F8-4ADC-BFC9-37676B40C298}"/>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31F8-4ADC-BFC9-37676B40C298}"/>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31F8-4ADC-BFC9-37676B40C298}"/>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96</c:v>
                </c:pt>
                <c:pt idx="1">
                  <c:v>63</c:v>
                </c:pt>
                <c:pt idx="2">
                  <c:v>752</c:v>
                </c:pt>
                <c:pt idx="3">
                  <c:v>4</c:v>
                </c:pt>
              </c:numCache>
            </c:numRef>
          </c:val>
          <c:extLst>
            <c:ext xmlns:c16="http://schemas.microsoft.com/office/drawing/2014/chart" uri="{C3380CC4-5D6E-409C-BE32-E72D297353CC}">
              <c16:uniqueId val="{00000008-31F8-4ADC-BFC9-37676B40C298}"/>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3</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2</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94E-4297-944C-981953754C8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94E-4297-944C-981953754C8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F94E-4297-944C-981953754C8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F94E-4297-944C-981953754C8B}"/>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33</c:v>
                </c:pt>
                <c:pt idx="1">
                  <c:v>2089</c:v>
                </c:pt>
                <c:pt idx="2">
                  <c:v>9</c:v>
                </c:pt>
                <c:pt idx="3">
                  <c:v>7</c:v>
                </c:pt>
              </c:numCache>
            </c:numRef>
          </c:val>
          <c:extLst>
            <c:ext xmlns:c16="http://schemas.microsoft.com/office/drawing/2014/chart" uri="{C3380CC4-5D6E-409C-BE32-E72D297353CC}">
              <c16:uniqueId val="{00000008-F94E-4297-944C-981953754C8B}"/>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4</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3</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614B-460E-82F5-1CC11D1D944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614B-460E-82F5-1CC11D1D944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614B-460E-82F5-1CC11D1D944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614B-460E-82F5-1CC11D1D9440}"/>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560</c:v>
                </c:pt>
                <c:pt idx="1">
                  <c:v>151</c:v>
                </c:pt>
                <c:pt idx="2">
                  <c:v>1599</c:v>
                </c:pt>
                <c:pt idx="3">
                  <c:v>0</c:v>
                </c:pt>
              </c:numCache>
            </c:numRef>
          </c:val>
          <c:extLst>
            <c:ext xmlns:c16="http://schemas.microsoft.com/office/drawing/2014/chart" uri="{C3380CC4-5D6E-409C-BE32-E72D297353CC}">
              <c16:uniqueId val="{00000008-614B-460E-82F5-1CC11D1D9440}"/>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5</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4</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1EF3-489C-B87E-B286762A00B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1EF3-489C-B87E-B286762A00B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1EF3-489C-B87E-B286762A00B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1EF3-489C-B87E-B286762A00B3}"/>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100</c:v>
                </c:pt>
                <c:pt idx="1">
                  <c:v>21</c:v>
                </c:pt>
                <c:pt idx="2">
                  <c:v>62</c:v>
                </c:pt>
                <c:pt idx="3">
                  <c:v>1344</c:v>
                </c:pt>
              </c:numCache>
            </c:numRef>
          </c:val>
          <c:extLst>
            <c:ext xmlns:c16="http://schemas.microsoft.com/office/drawing/2014/chart" uri="{C3380CC4-5D6E-409C-BE32-E72D297353CC}">
              <c16:uniqueId val="{00000008-1EF3-489C-B87E-B286762A00B3}"/>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6</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5</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4D9-433F-B4F4-E240FD9CF91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4D9-433F-B4F4-E240FD9CF91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74D9-433F-B4F4-E240FD9CF91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74D9-433F-B4F4-E240FD9CF91C}"/>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470</c:v>
                </c:pt>
                <c:pt idx="1">
                  <c:v>1</c:v>
                </c:pt>
                <c:pt idx="2">
                  <c:v>12</c:v>
                </c:pt>
                <c:pt idx="3">
                  <c:v>1</c:v>
                </c:pt>
              </c:numCache>
            </c:numRef>
          </c:val>
          <c:extLst>
            <c:ext xmlns:c16="http://schemas.microsoft.com/office/drawing/2014/chart" uri="{C3380CC4-5D6E-409C-BE32-E72D297353CC}">
              <c16:uniqueId val="{00000008-74D9-433F-B4F4-E240FD9CF91C}"/>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1</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0</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55D-4100-B6D3-95D052E7574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55D-4100-B6D3-95D052E75748}"/>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55D-4100-B6D3-95D052E75748}"/>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55D-4100-B6D3-95D052E75748}"/>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97</c:v>
                </c:pt>
                <c:pt idx="1">
                  <c:v>28</c:v>
                </c:pt>
                <c:pt idx="2">
                  <c:v>9</c:v>
                </c:pt>
                <c:pt idx="3">
                  <c:v>1095</c:v>
                </c:pt>
              </c:numCache>
            </c:numRef>
          </c:val>
          <c:extLst>
            <c:ext xmlns:c16="http://schemas.microsoft.com/office/drawing/2014/chart" uri="{C3380CC4-5D6E-409C-BE32-E72D297353CC}">
              <c16:uniqueId val="{00000008-D55D-4100-B6D3-95D052E75748}"/>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5</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4</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965-4F85-AB40-0E89526A215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965-4F85-AB40-0E89526A215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F965-4F85-AB40-0E89526A215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F965-4F85-AB40-0E89526A2155}"/>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84</c:v>
                </c:pt>
                <c:pt idx="1">
                  <c:v>59</c:v>
                </c:pt>
                <c:pt idx="2">
                  <c:v>643</c:v>
                </c:pt>
                <c:pt idx="3">
                  <c:v>2</c:v>
                </c:pt>
              </c:numCache>
            </c:numRef>
          </c:val>
          <c:extLst>
            <c:ext xmlns:c16="http://schemas.microsoft.com/office/drawing/2014/chart" uri="{C3380CC4-5D6E-409C-BE32-E72D297353CC}">
              <c16:uniqueId val="{00000008-F965-4F85-AB40-0E89526A2155}"/>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2</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E54-46AC-9149-938C2B30D27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E54-46AC-9149-938C2B30D27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E54-46AC-9149-938C2B30D27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E54-46AC-9149-938C2B30D271}"/>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1503</c:v>
                </c:pt>
                <c:pt idx="1">
                  <c:v>71</c:v>
                </c:pt>
                <c:pt idx="2">
                  <c:v>490</c:v>
                </c:pt>
                <c:pt idx="3">
                  <c:v>229</c:v>
                </c:pt>
              </c:numCache>
            </c:numRef>
          </c:val>
          <c:extLst>
            <c:ext xmlns:c16="http://schemas.microsoft.com/office/drawing/2014/chart" uri="{C3380CC4-5D6E-409C-BE32-E72D297353CC}">
              <c16:uniqueId val="{00000008-BE54-46AC-9149-938C2B30D271}"/>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7</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6</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C30-4BB7-BE98-919E6737B33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C30-4BB7-BE98-919E6737B33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FC30-4BB7-BE98-919E6737B33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FC30-4BB7-BE98-919E6737B332}"/>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159</c:v>
                </c:pt>
                <c:pt idx="1">
                  <c:v>26</c:v>
                </c:pt>
                <c:pt idx="2">
                  <c:v>606</c:v>
                </c:pt>
                <c:pt idx="3">
                  <c:v>308</c:v>
                </c:pt>
              </c:numCache>
            </c:numRef>
          </c:val>
          <c:extLst>
            <c:ext xmlns:c16="http://schemas.microsoft.com/office/drawing/2014/chart" uri="{C3380CC4-5D6E-409C-BE32-E72D297353CC}">
              <c16:uniqueId val="{00000008-FC30-4BB7-BE98-919E6737B332}"/>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8</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7</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F8C-47C0-8B3E-CEBAD3F9EA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F8C-47C0-8B3E-CEBAD3F9EA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7F8C-47C0-8B3E-CEBAD3F9EA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7F8C-47C0-8B3E-CEBAD3F9EABA}"/>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77</c:v>
                </c:pt>
                <c:pt idx="1">
                  <c:v>612</c:v>
                </c:pt>
                <c:pt idx="2">
                  <c:v>212</c:v>
                </c:pt>
                <c:pt idx="3">
                  <c:v>15</c:v>
                </c:pt>
              </c:numCache>
            </c:numRef>
          </c:val>
          <c:extLst>
            <c:ext xmlns:c16="http://schemas.microsoft.com/office/drawing/2014/chart" uri="{C3380CC4-5D6E-409C-BE32-E72D297353CC}">
              <c16:uniqueId val="{00000008-7F8C-47C0-8B3E-CEBAD3F9EABA}"/>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3</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2</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B23-470E-A37A-4FE911AC691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B23-470E-A37A-4FE911AC6918}"/>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AB23-470E-A37A-4FE911AC6918}"/>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AB23-470E-A37A-4FE911AC6918}"/>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197</c:v>
                </c:pt>
                <c:pt idx="1">
                  <c:v>44</c:v>
                </c:pt>
                <c:pt idx="2">
                  <c:v>912</c:v>
                </c:pt>
                <c:pt idx="3">
                  <c:v>0</c:v>
                </c:pt>
              </c:numCache>
            </c:numRef>
          </c:val>
          <c:extLst>
            <c:ext xmlns:c16="http://schemas.microsoft.com/office/drawing/2014/chart" uri="{C3380CC4-5D6E-409C-BE32-E72D297353CC}">
              <c16:uniqueId val="{00000008-AB23-470E-A37A-4FE911AC6918}"/>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4</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3</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3079-458B-91E5-7F137028EBC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3079-458B-91E5-7F137028EBC8}"/>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3079-458B-91E5-7F137028EBC8}"/>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3079-458B-91E5-7F137028EBC8}"/>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97</c:v>
                </c:pt>
                <c:pt idx="1">
                  <c:v>30</c:v>
                </c:pt>
                <c:pt idx="2">
                  <c:v>49</c:v>
                </c:pt>
                <c:pt idx="3">
                  <c:v>1078</c:v>
                </c:pt>
              </c:numCache>
            </c:numRef>
          </c:val>
          <c:extLst>
            <c:ext xmlns:c16="http://schemas.microsoft.com/office/drawing/2014/chart" uri="{C3380CC4-5D6E-409C-BE32-E72D297353CC}">
              <c16:uniqueId val="{00000008-3079-458B-91E5-7F137028EBC8}"/>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5</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4</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C0DD-4363-968F-09B573684A4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C0DD-4363-968F-09B573684A4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C0DD-4363-968F-09B573684A4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C0DD-4363-968F-09B573684A43}"/>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68</c:v>
                </c:pt>
                <c:pt idx="1">
                  <c:v>291</c:v>
                </c:pt>
                <c:pt idx="2">
                  <c:v>166</c:v>
                </c:pt>
                <c:pt idx="3">
                  <c:v>772</c:v>
                </c:pt>
              </c:numCache>
            </c:numRef>
          </c:val>
          <c:extLst>
            <c:ext xmlns:c16="http://schemas.microsoft.com/office/drawing/2014/chart" uri="{C3380CC4-5D6E-409C-BE32-E72D297353CC}">
              <c16:uniqueId val="{00000008-C0DD-4363-968F-09B573684A43}"/>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6</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5</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FA7-4FFA-84CA-855B359BB86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FA7-4FFA-84CA-855B359BB86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FA7-4FFA-84CA-855B359BB86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FA7-4FFA-84CA-855B359BB863}"/>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82</c:v>
                </c:pt>
                <c:pt idx="1">
                  <c:v>212</c:v>
                </c:pt>
                <c:pt idx="2">
                  <c:v>153</c:v>
                </c:pt>
                <c:pt idx="3">
                  <c:v>911</c:v>
                </c:pt>
              </c:numCache>
            </c:numRef>
          </c:val>
          <c:extLst>
            <c:ext xmlns:c16="http://schemas.microsoft.com/office/drawing/2014/chart" uri="{C3380CC4-5D6E-409C-BE32-E72D297353CC}">
              <c16:uniqueId val="{00000008-8FA7-4FFA-84CA-855B359BB863}"/>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1</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0</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F14-43EC-99A2-4B5272F00E5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F14-43EC-99A2-4B5272F00E58}"/>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FF14-43EC-99A2-4B5272F00E58}"/>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FF14-43EC-99A2-4B5272F00E58}"/>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1462</c:v>
                </c:pt>
                <c:pt idx="1">
                  <c:v>226</c:v>
                </c:pt>
                <c:pt idx="2">
                  <c:v>379</c:v>
                </c:pt>
                <c:pt idx="3">
                  <c:v>227</c:v>
                </c:pt>
              </c:numCache>
            </c:numRef>
          </c:val>
          <c:extLst>
            <c:ext xmlns:c16="http://schemas.microsoft.com/office/drawing/2014/chart" uri="{C3380CC4-5D6E-409C-BE32-E72D297353CC}">
              <c16:uniqueId val="{00000008-FF14-43EC-99A2-4B5272F00E58}"/>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2</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05C-4143-90D5-392A7B52EF5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05C-4143-90D5-392A7B52EF5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05C-4143-90D5-392A7B52EF5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E05C-4143-90D5-392A7B52EF5E}"/>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32</c:v>
                </c:pt>
                <c:pt idx="1">
                  <c:v>2040</c:v>
                </c:pt>
                <c:pt idx="2">
                  <c:v>3</c:v>
                </c:pt>
                <c:pt idx="3">
                  <c:v>7</c:v>
                </c:pt>
              </c:numCache>
            </c:numRef>
          </c:val>
          <c:extLst>
            <c:ext xmlns:c16="http://schemas.microsoft.com/office/drawing/2014/chart" uri="{C3380CC4-5D6E-409C-BE32-E72D297353CC}">
              <c16:uniqueId val="{00000008-E05C-4143-90D5-392A7B52EF5E}"/>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7</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6</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AD7-4FB7-9A17-645369D4FA4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AD7-4FB7-9A17-645369D4FA4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AD7-4FB7-9A17-645369D4FA4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4AD7-4FB7-9A17-645369D4FA4A}"/>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591</c:v>
                </c:pt>
                <c:pt idx="1">
                  <c:v>156</c:v>
                </c:pt>
                <c:pt idx="2">
                  <c:v>1331</c:v>
                </c:pt>
                <c:pt idx="3">
                  <c:v>0</c:v>
                </c:pt>
              </c:numCache>
            </c:numRef>
          </c:val>
          <c:extLst>
            <c:ext xmlns:c16="http://schemas.microsoft.com/office/drawing/2014/chart" uri="{C3380CC4-5D6E-409C-BE32-E72D297353CC}">
              <c16:uniqueId val="{00000008-4AD7-4FB7-9A17-645369D4FA4A}"/>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6</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5</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3512-40BA-89DA-7226F30F672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3512-40BA-89DA-7226F30F672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3512-40BA-89DA-7226F30F672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3512-40BA-89DA-7226F30F6720}"/>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96</c:v>
                </c:pt>
                <c:pt idx="1">
                  <c:v>54</c:v>
                </c:pt>
                <c:pt idx="2">
                  <c:v>481</c:v>
                </c:pt>
                <c:pt idx="3">
                  <c:v>2</c:v>
                </c:pt>
              </c:numCache>
            </c:numRef>
          </c:val>
          <c:extLst>
            <c:ext xmlns:c16="http://schemas.microsoft.com/office/drawing/2014/chart" uri="{C3380CC4-5D6E-409C-BE32-E72D297353CC}">
              <c16:uniqueId val="{00000008-3512-40BA-89DA-7226F30F6720}"/>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8</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7</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3FD3-4B2B-A77E-C352BF664326}"/>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3FD3-4B2B-A77E-C352BF664326}"/>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3FD3-4B2B-A77E-C352BF664326}"/>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3FD3-4B2B-A77E-C352BF664326}"/>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470</c:v>
                </c:pt>
                <c:pt idx="1">
                  <c:v>0</c:v>
                </c:pt>
                <c:pt idx="2">
                  <c:v>6</c:v>
                </c:pt>
                <c:pt idx="3">
                  <c:v>4</c:v>
                </c:pt>
              </c:numCache>
            </c:numRef>
          </c:val>
          <c:extLst>
            <c:ext xmlns:c16="http://schemas.microsoft.com/office/drawing/2014/chart" uri="{C3380CC4-5D6E-409C-BE32-E72D297353CC}">
              <c16:uniqueId val="{00000008-3FD3-4B2B-A77E-C352BF66432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CA"/>
              <a:t>K-Means vs SVM</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K-means</c:v>
                </c:pt>
              </c:strCache>
            </c:strRef>
          </c:tx>
          <c:spPr>
            <a:ln w="34925" cap="rnd">
              <a:solidFill>
                <a:schemeClr val="accent1"/>
              </a:solidFill>
              <a:round/>
            </a:ln>
            <a:effectLst>
              <a:outerShdw blurRad="50800" dist="38100" dir="5400000" rotWithShape="0">
                <a:srgbClr val="000000">
                  <a:alpha val="35000"/>
                </a:srgbClr>
              </a:outerShdw>
            </a:effectLst>
          </c:spPr>
          <c:marker>
            <c:symbol val="none"/>
          </c:marker>
          <c:cat>
            <c:strRef>
              <c:f>Sheet1!$A$2:$A$6</c:f>
              <c:strCache>
                <c:ptCount val="5"/>
                <c:pt idx="0">
                  <c:v>2 bytes</c:v>
                </c:pt>
                <c:pt idx="1">
                  <c:v>3 bytes</c:v>
                </c:pt>
                <c:pt idx="2">
                  <c:v>4 bytes</c:v>
                </c:pt>
                <c:pt idx="3">
                  <c:v>8 bytes</c:v>
                </c:pt>
                <c:pt idx="4">
                  <c:v>10 bytes</c:v>
                </c:pt>
              </c:strCache>
            </c:strRef>
          </c:cat>
          <c:val>
            <c:numRef>
              <c:f>Sheet1!$B$2:$B$6</c:f>
              <c:numCache>
                <c:formatCode>General</c:formatCode>
                <c:ptCount val="5"/>
                <c:pt idx="0">
                  <c:v>0.63566999999999996</c:v>
                </c:pt>
                <c:pt idx="1">
                  <c:v>0.6905</c:v>
                </c:pt>
                <c:pt idx="2">
                  <c:v>0.72392000000000001</c:v>
                </c:pt>
                <c:pt idx="3">
                  <c:v>0.77649999999999997</c:v>
                </c:pt>
                <c:pt idx="4">
                  <c:v>0.748</c:v>
                </c:pt>
              </c:numCache>
            </c:numRef>
          </c:val>
          <c:smooth val="0"/>
          <c:extLst>
            <c:ext xmlns:c16="http://schemas.microsoft.com/office/drawing/2014/chart" uri="{C3380CC4-5D6E-409C-BE32-E72D297353CC}">
              <c16:uniqueId val="{00000000-EE8E-4EEE-8273-5CBA3579A648}"/>
            </c:ext>
          </c:extLst>
        </c:ser>
        <c:ser>
          <c:idx val="1"/>
          <c:order val="1"/>
          <c:tx>
            <c:strRef>
              <c:f>Sheet1!$C$1</c:f>
              <c:strCache>
                <c:ptCount val="1"/>
                <c:pt idx="0">
                  <c:v>SVM</c:v>
                </c:pt>
              </c:strCache>
            </c:strRef>
          </c:tx>
          <c:spPr>
            <a:ln w="34925" cap="rnd">
              <a:solidFill>
                <a:schemeClr val="accent2"/>
              </a:solidFill>
              <a:round/>
            </a:ln>
            <a:effectLst>
              <a:outerShdw blurRad="50800" dist="38100" dir="5400000" rotWithShape="0">
                <a:srgbClr val="000000">
                  <a:alpha val="35000"/>
                </a:srgbClr>
              </a:outerShdw>
            </a:effectLst>
          </c:spPr>
          <c:marker>
            <c:symbol val="none"/>
          </c:marker>
          <c:cat>
            <c:strRef>
              <c:f>Sheet1!$A$2:$A$6</c:f>
              <c:strCache>
                <c:ptCount val="5"/>
                <c:pt idx="0">
                  <c:v>2 bytes</c:v>
                </c:pt>
                <c:pt idx="1">
                  <c:v>3 bytes</c:v>
                </c:pt>
                <c:pt idx="2">
                  <c:v>4 bytes</c:v>
                </c:pt>
                <c:pt idx="3">
                  <c:v>8 bytes</c:v>
                </c:pt>
                <c:pt idx="4">
                  <c:v>10 bytes</c:v>
                </c:pt>
              </c:strCache>
            </c:strRef>
          </c:cat>
          <c:val>
            <c:numRef>
              <c:f>Sheet1!$C$2:$C$6</c:f>
              <c:numCache>
                <c:formatCode>General</c:formatCode>
                <c:ptCount val="5"/>
                <c:pt idx="0">
                  <c:v>0.87749999999999995</c:v>
                </c:pt>
                <c:pt idx="1">
                  <c:v>0.88975000000000004</c:v>
                </c:pt>
                <c:pt idx="2">
                  <c:v>0.88775000000000004</c:v>
                </c:pt>
                <c:pt idx="3">
                  <c:v>0.50029999999999997</c:v>
                </c:pt>
                <c:pt idx="4">
                  <c:v>0.49319000000000002</c:v>
                </c:pt>
              </c:numCache>
            </c:numRef>
          </c:val>
          <c:smooth val="0"/>
          <c:extLst>
            <c:ext xmlns:c16="http://schemas.microsoft.com/office/drawing/2014/chart" uri="{C3380CC4-5D6E-409C-BE32-E72D297353CC}">
              <c16:uniqueId val="{00000001-EE8E-4EEE-8273-5CBA3579A648}"/>
            </c:ext>
          </c:extLst>
        </c:ser>
        <c:dLbls>
          <c:showLegendKey val="0"/>
          <c:showVal val="0"/>
          <c:showCatName val="0"/>
          <c:showSerName val="0"/>
          <c:showPercent val="0"/>
          <c:showBubbleSize val="0"/>
        </c:dLbls>
        <c:smooth val="0"/>
        <c:axId val="367037008"/>
        <c:axId val="367037400"/>
      </c:lineChart>
      <c:catAx>
        <c:axId val="36703700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CA"/>
                  <a:t>Length of Feature Vector: First N Bytes of TCP/UDP Payload</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67037400"/>
        <c:crosses val="autoZero"/>
        <c:auto val="1"/>
        <c:lblAlgn val="ctr"/>
        <c:lblOffset val="100"/>
        <c:noMultiLvlLbl val="0"/>
      </c:catAx>
      <c:valAx>
        <c:axId val="367037400"/>
        <c:scaling>
          <c:orientation val="minMax"/>
          <c:min val="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Correct Rate</a:t>
                </a:r>
                <a:endParaRPr lang="en-CA"/>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67037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CA"/>
              <a:t>SVM:  Data-Only  vs.  Port#-and-Data</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Port# &amp; Data</c:v>
                </c:pt>
              </c:strCache>
            </c:strRef>
          </c:tx>
          <c:spPr>
            <a:ln w="34925" cap="rnd">
              <a:solidFill>
                <a:schemeClr val="accent1"/>
              </a:solidFill>
              <a:round/>
            </a:ln>
            <a:effectLst>
              <a:outerShdw blurRad="50800" dist="38100" dir="5400000" rotWithShape="0">
                <a:srgbClr val="000000">
                  <a:alpha val="35000"/>
                </a:srgbClr>
              </a:outerShdw>
            </a:effectLst>
          </c:spPr>
          <c:marker>
            <c:symbol val="none"/>
          </c:marker>
          <c:cat>
            <c:strRef>
              <c:f>Sheet1!$A$2:$A$6</c:f>
              <c:strCache>
                <c:ptCount val="5"/>
                <c:pt idx="0">
                  <c:v>2 bytes</c:v>
                </c:pt>
                <c:pt idx="1">
                  <c:v>3 bytes</c:v>
                </c:pt>
                <c:pt idx="2">
                  <c:v>4 bytes</c:v>
                </c:pt>
                <c:pt idx="3">
                  <c:v>8 bytes</c:v>
                </c:pt>
                <c:pt idx="4">
                  <c:v>10 bytes</c:v>
                </c:pt>
              </c:strCache>
            </c:strRef>
          </c:cat>
          <c:val>
            <c:numRef>
              <c:f>Sheet1!$B$2:$B$6</c:f>
              <c:numCache>
                <c:formatCode>General</c:formatCode>
                <c:ptCount val="5"/>
                <c:pt idx="0">
                  <c:v>0.84675</c:v>
                </c:pt>
                <c:pt idx="1">
                  <c:v>0.84975000000000001</c:v>
                </c:pt>
                <c:pt idx="2">
                  <c:v>0.84275</c:v>
                </c:pt>
                <c:pt idx="3">
                  <c:v>0.43783303730017697</c:v>
                </c:pt>
                <c:pt idx="4">
                  <c:v>0.44256956779159201</c:v>
                </c:pt>
              </c:numCache>
            </c:numRef>
          </c:val>
          <c:smooth val="0"/>
          <c:extLst>
            <c:ext xmlns:c16="http://schemas.microsoft.com/office/drawing/2014/chart" uri="{C3380CC4-5D6E-409C-BE32-E72D297353CC}">
              <c16:uniqueId val="{00000000-2E90-4740-B396-6A9E2946BF50}"/>
            </c:ext>
          </c:extLst>
        </c:ser>
        <c:ser>
          <c:idx val="1"/>
          <c:order val="1"/>
          <c:tx>
            <c:strRef>
              <c:f>Sheet1!$C$1</c:f>
              <c:strCache>
                <c:ptCount val="1"/>
                <c:pt idx="0">
                  <c:v>Data-Only</c:v>
                </c:pt>
              </c:strCache>
            </c:strRef>
          </c:tx>
          <c:spPr>
            <a:ln w="34925" cap="rnd">
              <a:solidFill>
                <a:schemeClr val="accent2"/>
              </a:solidFill>
              <a:round/>
            </a:ln>
            <a:effectLst>
              <a:outerShdw blurRad="50800" dist="38100" dir="5400000" rotWithShape="0">
                <a:srgbClr val="000000">
                  <a:alpha val="35000"/>
                </a:srgbClr>
              </a:outerShdw>
            </a:effectLst>
          </c:spPr>
          <c:marker>
            <c:symbol val="none"/>
          </c:marker>
          <c:cat>
            <c:strRef>
              <c:f>Sheet1!$A$2:$A$6</c:f>
              <c:strCache>
                <c:ptCount val="5"/>
                <c:pt idx="0">
                  <c:v>2 bytes</c:v>
                </c:pt>
                <c:pt idx="1">
                  <c:v>3 bytes</c:v>
                </c:pt>
                <c:pt idx="2">
                  <c:v>4 bytes</c:v>
                </c:pt>
                <c:pt idx="3">
                  <c:v>8 bytes</c:v>
                </c:pt>
                <c:pt idx="4">
                  <c:v>10 bytes</c:v>
                </c:pt>
              </c:strCache>
            </c:strRef>
          </c:cat>
          <c:val>
            <c:numRef>
              <c:f>Sheet1!$C$2:$C$6</c:f>
              <c:numCache>
                <c:formatCode>General</c:formatCode>
                <c:ptCount val="5"/>
                <c:pt idx="0">
                  <c:v>0.87749999999999995</c:v>
                </c:pt>
                <c:pt idx="1">
                  <c:v>0.88975000000000004</c:v>
                </c:pt>
                <c:pt idx="2">
                  <c:v>0.88775000000000004</c:v>
                </c:pt>
                <c:pt idx="3">
                  <c:v>0.50029999999999997</c:v>
                </c:pt>
                <c:pt idx="4">
                  <c:v>0.49319000000000002</c:v>
                </c:pt>
              </c:numCache>
            </c:numRef>
          </c:val>
          <c:smooth val="0"/>
          <c:extLst>
            <c:ext xmlns:c16="http://schemas.microsoft.com/office/drawing/2014/chart" uri="{C3380CC4-5D6E-409C-BE32-E72D297353CC}">
              <c16:uniqueId val="{00000001-2E90-4740-B396-6A9E2946BF50}"/>
            </c:ext>
          </c:extLst>
        </c:ser>
        <c:dLbls>
          <c:showLegendKey val="0"/>
          <c:showVal val="0"/>
          <c:showCatName val="0"/>
          <c:showSerName val="0"/>
          <c:showPercent val="0"/>
          <c:showBubbleSize val="0"/>
        </c:dLbls>
        <c:smooth val="0"/>
        <c:axId val="367038184"/>
        <c:axId val="367038576"/>
      </c:lineChart>
      <c:catAx>
        <c:axId val="367038184"/>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CA"/>
                  <a:t>Length of Feature Vector: First N Bytes of TCP/UDP Payload</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67038576"/>
        <c:crosses val="autoZero"/>
        <c:auto val="1"/>
        <c:lblAlgn val="ctr"/>
        <c:lblOffset val="100"/>
        <c:noMultiLvlLbl val="0"/>
      </c:catAx>
      <c:valAx>
        <c:axId val="367038576"/>
        <c:scaling>
          <c:orientation val="minMax"/>
          <c:min val="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Correct Rate</a:t>
                </a:r>
                <a:endParaRPr lang="en-CA"/>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67038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3</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2</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CD8-4471-8411-21F887732D8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CD8-4471-8411-21F887732D8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CD8-4471-8411-21F887732D8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CD8-4471-8411-21F887732D8C}"/>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175</c:v>
                </c:pt>
                <c:pt idx="1">
                  <c:v>44</c:v>
                </c:pt>
                <c:pt idx="2">
                  <c:v>496</c:v>
                </c:pt>
                <c:pt idx="3">
                  <c:v>1</c:v>
                </c:pt>
              </c:numCache>
            </c:numRef>
          </c:val>
          <c:extLst>
            <c:ext xmlns:c16="http://schemas.microsoft.com/office/drawing/2014/chart" uri="{C3380CC4-5D6E-409C-BE32-E72D297353CC}">
              <c16:uniqueId val="{00000008-DCD8-4471-8411-21F887732D8C}"/>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4</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3</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104-48DE-BBC8-E11AA94C3D0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104-48DE-BBC8-E11AA94C3D0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104-48DE-BBC8-E11AA94C3D0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104-48DE-BBC8-E11AA94C3D05}"/>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237</c:v>
                </c:pt>
                <c:pt idx="1">
                  <c:v>462</c:v>
                </c:pt>
                <c:pt idx="2">
                  <c:v>254</c:v>
                </c:pt>
                <c:pt idx="3">
                  <c:v>787</c:v>
                </c:pt>
              </c:numCache>
            </c:numRef>
          </c:val>
          <c:extLst>
            <c:ext xmlns:c16="http://schemas.microsoft.com/office/drawing/2014/chart" uri="{C3380CC4-5D6E-409C-BE32-E72D297353CC}">
              <c16:uniqueId val="{00000008-2104-48DE-BBC8-E11AA94C3D05}"/>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5</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4</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DD3-4F3D-BE86-636D33B450C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DD3-4F3D-BE86-636D33B450C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DD3-4F3D-BE86-636D33B450C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DD3-4F3D-BE86-636D33B450C0}"/>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1529</c:v>
                </c:pt>
                <c:pt idx="1">
                  <c:v>3</c:v>
                </c:pt>
                <c:pt idx="2">
                  <c:v>80</c:v>
                </c:pt>
                <c:pt idx="3">
                  <c:v>1987</c:v>
                </c:pt>
              </c:numCache>
            </c:numRef>
          </c:val>
          <c:extLst>
            <c:ext xmlns:c16="http://schemas.microsoft.com/office/drawing/2014/chart" uri="{C3380CC4-5D6E-409C-BE32-E72D297353CC}">
              <c16:uniqueId val="{00000008-5DD3-4F3D-BE86-636D33B450C0}"/>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6</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5</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864-4DC2-86A7-B9BF8AE4F4D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864-4DC2-86A7-B9BF8AE4F4D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864-4DC2-86A7-B9BF8AE4F4D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864-4DC2-86A7-B9BF8AE4F4D1}"/>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372</c:v>
                </c:pt>
                <c:pt idx="1">
                  <c:v>619</c:v>
                </c:pt>
                <c:pt idx="2">
                  <c:v>3</c:v>
                </c:pt>
                <c:pt idx="3">
                  <c:v>10</c:v>
                </c:pt>
              </c:numCache>
            </c:numRef>
          </c:val>
          <c:extLst>
            <c:ext xmlns:c16="http://schemas.microsoft.com/office/drawing/2014/chart" uri="{C3380CC4-5D6E-409C-BE32-E72D297353CC}">
              <c16:uniqueId val="{00000008-D864-4DC2-86A7-B9BF8AE4F4D1}"/>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1</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0</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A73-4BF3-9211-17B27C50A90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A73-4BF3-9211-17B27C50A90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FA73-4BF3-9211-17B27C50A90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FA73-4BF3-9211-17B27C50A905}"/>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9</c:v>
                </c:pt>
                <c:pt idx="1">
                  <c:v>1658</c:v>
                </c:pt>
                <c:pt idx="2">
                  <c:v>0</c:v>
                </c:pt>
                <c:pt idx="3">
                  <c:v>90</c:v>
                </c:pt>
              </c:numCache>
            </c:numRef>
          </c:val>
          <c:extLst>
            <c:ext xmlns:c16="http://schemas.microsoft.com/office/drawing/2014/chart" uri="{C3380CC4-5D6E-409C-BE32-E72D297353CC}">
              <c16:uniqueId val="{00000008-FA73-4BF3-9211-17B27C50A905}"/>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2</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46B-40E0-AAA0-E702AC4E23F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46B-40E0-AAA0-E702AC4E23F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46B-40E0-AAA0-E702AC4E23F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E46B-40E0-AAA0-E702AC4E23F0}"/>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413</c:v>
                </c:pt>
                <c:pt idx="1">
                  <c:v>22</c:v>
                </c:pt>
                <c:pt idx="2">
                  <c:v>500</c:v>
                </c:pt>
                <c:pt idx="3">
                  <c:v>110</c:v>
                </c:pt>
              </c:numCache>
            </c:numRef>
          </c:val>
          <c:extLst>
            <c:ext xmlns:c16="http://schemas.microsoft.com/office/drawing/2014/chart" uri="{C3380CC4-5D6E-409C-BE32-E72D297353CC}">
              <c16:uniqueId val="{00000008-E46B-40E0-AAA0-E702AC4E23F0}"/>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7</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6</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63C0-46FE-B497-D77EF645250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63C0-46FE-B497-D77EF645250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63C0-46FE-B497-D77EF645250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63C0-46FE-B497-D77EF645250E}"/>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53</c:v>
                </c:pt>
                <c:pt idx="1">
                  <c:v>99</c:v>
                </c:pt>
                <c:pt idx="2">
                  <c:v>882</c:v>
                </c:pt>
                <c:pt idx="3">
                  <c:v>11</c:v>
                </c:pt>
              </c:numCache>
            </c:numRef>
          </c:val>
          <c:extLst>
            <c:ext xmlns:c16="http://schemas.microsoft.com/office/drawing/2014/chart" uri="{C3380CC4-5D6E-409C-BE32-E72D297353CC}">
              <c16:uniqueId val="{00000008-63C0-46FE-B497-D77EF645250E}"/>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1</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0</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BD4-444F-906A-EA49C1ED7D5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BD4-444F-906A-EA49C1ED7D5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BD4-444F-906A-EA49C1ED7D5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BD4-444F-906A-EA49C1ED7D54}"/>
              </c:ext>
            </c:extLst>
          </c:dPt>
          <c:cat>
            <c:strRef>
              <c:f>Sheet1!$A$2:$A$5</c:f>
              <c:strCache>
                <c:ptCount val="4"/>
                <c:pt idx="0">
                  <c:v>HTTP</c:v>
                </c:pt>
                <c:pt idx="1">
                  <c:v>SSL</c:v>
                </c:pt>
                <c:pt idx="2">
                  <c:v>Skype</c:v>
                </c:pt>
                <c:pt idx="3">
                  <c:v>BitTorrent</c:v>
                </c:pt>
              </c:strCache>
            </c:strRef>
          </c:cat>
          <c:val>
            <c:numRef>
              <c:f>Sheet1!$B$2:$B$5</c:f>
              <c:numCache>
                <c:formatCode>General</c:formatCode>
                <c:ptCount val="4"/>
                <c:pt idx="0">
                  <c:v>87</c:v>
                </c:pt>
                <c:pt idx="1">
                  <c:v>55</c:v>
                </c:pt>
                <c:pt idx="2">
                  <c:v>591</c:v>
                </c:pt>
                <c:pt idx="3">
                  <c:v>2</c:v>
                </c:pt>
              </c:numCache>
            </c:numRef>
          </c:val>
          <c:extLst>
            <c:ext xmlns:c16="http://schemas.microsoft.com/office/drawing/2014/chart" uri="{C3380CC4-5D6E-409C-BE32-E72D297353CC}">
              <c16:uniqueId val="{00000008-DBD4-444F-906A-EA49C1ED7D54}"/>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8</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7</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14-40E5-9D44-ECED6F68BC1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14-40E5-9D44-ECED6F68BC1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14-40E5-9D44-ECED6F68BC1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14-40E5-9D44-ECED6F68BC11}"/>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211</c:v>
                </c:pt>
                <c:pt idx="1">
                  <c:v>65</c:v>
                </c:pt>
                <c:pt idx="2">
                  <c:v>784</c:v>
                </c:pt>
                <c:pt idx="3">
                  <c:v>3</c:v>
                </c:pt>
              </c:numCache>
            </c:numRef>
          </c:val>
          <c:extLst>
            <c:ext xmlns:c16="http://schemas.microsoft.com/office/drawing/2014/chart" uri="{C3380CC4-5D6E-409C-BE32-E72D297353CC}">
              <c16:uniqueId val="{00000008-2714-40E5-9D44-ECED6F68BC11}"/>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3</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2</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2D5-44C4-8413-6B932F4139D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2D5-44C4-8413-6B932F4139D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2D5-44C4-8413-6B932F4139D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2D5-44C4-8413-6B932F4139D9}"/>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417</c:v>
                </c:pt>
                <c:pt idx="1">
                  <c:v>49</c:v>
                </c:pt>
                <c:pt idx="2">
                  <c:v>705</c:v>
                </c:pt>
                <c:pt idx="3">
                  <c:v>104</c:v>
                </c:pt>
              </c:numCache>
            </c:numRef>
          </c:val>
          <c:extLst>
            <c:ext xmlns:c16="http://schemas.microsoft.com/office/drawing/2014/chart" uri="{C3380CC4-5D6E-409C-BE32-E72D297353CC}">
              <c16:uniqueId val="{00000008-D2D5-44C4-8413-6B932F4139D9}"/>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4</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3</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C248-4310-BDAA-81B606CE1A2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C248-4310-BDAA-81B606CE1A2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C248-4310-BDAA-81B606CE1A2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C248-4310-BDAA-81B606CE1A22}"/>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c:v>
                </c:pt>
                <c:pt idx="1">
                  <c:v>1655</c:v>
                </c:pt>
                <c:pt idx="2">
                  <c:v>0</c:v>
                </c:pt>
                <c:pt idx="3">
                  <c:v>67</c:v>
                </c:pt>
              </c:numCache>
            </c:numRef>
          </c:val>
          <c:extLst>
            <c:ext xmlns:c16="http://schemas.microsoft.com/office/drawing/2014/chart" uri="{C3380CC4-5D6E-409C-BE32-E72D297353CC}">
              <c16:uniqueId val="{00000008-C248-4310-BDAA-81B606CE1A22}"/>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5</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4</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078-4EA3-8597-56BD2FD466C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078-4EA3-8597-56BD2FD466C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078-4EA3-8597-56BD2FD466C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E078-4EA3-8597-56BD2FD466C4}"/>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193</c:v>
                </c:pt>
                <c:pt idx="1">
                  <c:v>123</c:v>
                </c:pt>
                <c:pt idx="2">
                  <c:v>1158</c:v>
                </c:pt>
                <c:pt idx="3">
                  <c:v>3</c:v>
                </c:pt>
              </c:numCache>
            </c:numRef>
          </c:val>
          <c:extLst>
            <c:ext xmlns:c16="http://schemas.microsoft.com/office/drawing/2014/chart" uri="{C3380CC4-5D6E-409C-BE32-E72D297353CC}">
              <c16:uniqueId val="{00000008-E078-4EA3-8597-56BD2FD466C4}"/>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6</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5</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4AC-4C34-AD51-2AB45A5CA6D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4AC-4C34-AD51-2AB45A5CA6D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4AC-4C34-AD51-2AB45A5CA6D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4AC-4C34-AD51-2AB45A5CA6D4}"/>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c:v>
                </c:pt>
                <c:pt idx="1">
                  <c:v>9</c:v>
                </c:pt>
                <c:pt idx="2">
                  <c:v>1</c:v>
                </c:pt>
                <c:pt idx="3">
                  <c:v>580</c:v>
                </c:pt>
              </c:numCache>
            </c:numRef>
          </c:val>
          <c:extLst>
            <c:ext xmlns:c16="http://schemas.microsoft.com/office/drawing/2014/chart" uri="{C3380CC4-5D6E-409C-BE32-E72D297353CC}">
              <c16:uniqueId val="{00000008-D4AC-4C34-AD51-2AB45A5CA6D4}"/>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1</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0</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1FF-4F0C-AFA5-17449AF75576}"/>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1FF-4F0C-AFA5-17449AF75576}"/>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F1FF-4F0C-AFA5-17449AF75576}"/>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F1FF-4F0C-AFA5-17449AF75576}"/>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88</c:v>
                </c:pt>
                <c:pt idx="1">
                  <c:v>26</c:v>
                </c:pt>
                <c:pt idx="2">
                  <c:v>18</c:v>
                </c:pt>
                <c:pt idx="3">
                  <c:v>1839</c:v>
                </c:pt>
              </c:numCache>
            </c:numRef>
          </c:val>
          <c:extLst>
            <c:ext xmlns:c16="http://schemas.microsoft.com/office/drawing/2014/chart" uri="{C3380CC4-5D6E-409C-BE32-E72D297353CC}">
              <c16:uniqueId val="{00000008-F1FF-4F0C-AFA5-17449AF7557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2</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21F-48BD-B4DA-C6AF15C618B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21F-48BD-B4DA-C6AF15C618B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21F-48BD-B4DA-C6AF15C618B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21F-48BD-B4DA-C6AF15C618B9}"/>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534</c:v>
                </c:pt>
                <c:pt idx="1">
                  <c:v>67</c:v>
                </c:pt>
                <c:pt idx="2">
                  <c:v>1010</c:v>
                </c:pt>
                <c:pt idx="3">
                  <c:v>93</c:v>
                </c:pt>
              </c:numCache>
            </c:numRef>
          </c:val>
          <c:extLst>
            <c:ext xmlns:c16="http://schemas.microsoft.com/office/drawing/2014/chart" uri="{C3380CC4-5D6E-409C-BE32-E72D297353CC}">
              <c16:uniqueId val="{00000008-821F-48BD-B4DA-C6AF15C618B9}"/>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7</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6</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6CAF-4377-9E85-04112960583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6CAF-4377-9E85-04112960583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6CAF-4377-9E85-04112960583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6CAF-4377-9E85-04112960583B}"/>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1497</c:v>
                </c:pt>
                <c:pt idx="1">
                  <c:v>0</c:v>
                </c:pt>
                <c:pt idx="2">
                  <c:v>63</c:v>
                </c:pt>
                <c:pt idx="3">
                  <c:v>172</c:v>
                </c:pt>
              </c:numCache>
            </c:numRef>
          </c:val>
          <c:extLst>
            <c:ext xmlns:c16="http://schemas.microsoft.com/office/drawing/2014/chart" uri="{C3380CC4-5D6E-409C-BE32-E72D297353CC}">
              <c16:uniqueId val="{00000008-6CAF-4377-9E85-04112960583B}"/>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8</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7</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474-47D8-97CB-2C26E5327A7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474-47D8-97CB-2C26E5327A78}"/>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474-47D8-97CB-2C26E5327A78}"/>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474-47D8-97CB-2C26E5327A78}"/>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268</c:v>
                </c:pt>
                <c:pt idx="1">
                  <c:v>1070</c:v>
                </c:pt>
                <c:pt idx="2">
                  <c:v>44</c:v>
                </c:pt>
                <c:pt idx="3">
                  <c:v>141</c:v>
                </c:pt>
              </c:numCache>
            </c:numRef>
          </c:val>
          <c:extLst>
            <c:ext xmlns:c16="http://schemas.microsoft.com/office/drawing/2014/chart" uri="{C3380CC4-5D6E-409C-BE32-E72D297353CC}">
              <c16:uniqueId val="{00000008-2474-47D8-97CB-2C26E5327A78}"/>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3</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2</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7DB-41AD-803D-4AE0B1F68C9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7DB-41AD-803D-4AE0B1F68C9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7DB-41AD-803D-4AE0B1F68C9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7DB-41AD-803D-4AE0B1F68C91}"/>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65</c:v>
                </c:pt>
                <c:pt idx="1">
                  <c:v>17</c:v>
                </c:pt>
                <c:pt idx="2">
                  <c:v>14</c:v>
                </c:pt>
                <c:pt idx="3">
                  <c:v>608</c:v>
                </c:pt>
              </c:numCache>
            </c:numRef>
          </c:val>
          <c:extLst>
            <c:ext xmlns:c16="http://schemas.microsoft.com/office/drawing/2014/chart" uri="{C3380CC4-5D6E-409C-BE32-E72D297353CC}">
              <c16:uniqueId val="{00000008-57DB-41AD-803D-4AE0B1F68C91}"/>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2</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49D-4ED5-A01D-1748E87EC57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49D-4ED5-A01D-1748E87EC57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A49D-4ED5-A01D-1748E87EC57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A49D-4ED5-A01D-1748E87EC57F}"/>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59</c:v>
                </c:pt>
                <c:pt idx="1">
                  <c:v>2698</c:v>
                </c:pt>
                <c:pt idx="2">
                  <c:v>113</c:v>
                </c:pt>
                <c:pt idx="3">
                  <c:v>1327</c:v>
                </c:pt>
              </c:numCache>
            </c:numRef>
          </c:val>
          <c:extLst>
            <c:ext xmlns:c16="http://schemas.microsoft.com/office/drawing/2014/chart" uri="{C3380CC4-5D6E-409C-BE32-E72D297353CC}">
              <c16:uniqueId val="{00000008-A49D-4ED5-A01D-1748E87EC57F}"/>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4</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3</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6A5B-4E4A-80CC-C2B0BD0C30D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6A5B-4E4A-80CC-C2B0BD0C30D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6A5B-4E4A-80CC-C2B0BD0C30D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6A5B-4E4A-80CC-C2B0BD0C30D1}"/>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57</c:v>
                </c:pt>
                <c:pt idx="1">
                  <c:v>16</c:v>
                </c:pt>
                <c:pt idx="2">
                  <c:v>25</c:v>
                </c:pt>
                <c:pt idx="3">
                  <c:v>1265</c:v>
                </c:pt>
              </c:numCache>
            </c:numRef>
          </c:val>
          <c:extLst>
            <c:ext xmlns:c16="http://schemas.microsoft.com/office/drawing/2014/chart" uri="{C3380CC4-5D6E-409C-BE32-E72D297353CC}">
              <c16:uniqueId val="{00000008-6A5B-4E4A-80CC-C2B0BD0C30D1}"/>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5</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4</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08A-4D6E-933D-F0F42047947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08A-4D6E-933D-F0F42047947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F08A-4D6E-933D-F0F42047947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F08A-4D6E-933D-F0F42047947C}"/>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558</c:v>
                </c:pt>
                <c:pt idx="1">
                  <c:v>71</c:v>
                </c:pt>
                <c:pt idx="2">
                  <c:v>1104</c:v>
                </c:pt>
                <c:pt idx="3">
                  <c:v>115</c:v>
                </c:pt>
              </c:numCache>
            </c:numRef>
          </c:val>
          <c:extLst>
            <c:ext xmlns:c16="http://schemas.microsoft.com/office/drawing/2014/chart" uri="{C3380CC4-5D6E-409C-BE32-E72D297353CC}">
              <c16:uniqueId val="{00000008-F08A-4D6E-933D-F0F42047947C}"/>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6</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5</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58E-47D1-AFB9-D33EB998052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58E-47D1-AFB9-D33EB998052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58E-47D1-AFB9-D33EB998052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58E-47D1-AFB9-D33EB9980521}"/>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c:v>
                </c:pt>
                <c:pt idx="1">
                  <c:v>11</c:v>
                </c:pt>
                <c:pt idx="2">
                  <c:v>7</c:v>
                </c:pt>
                <c:pt idx="3">
                  <c:v>570</c:v>
                </c:pt>
              </c:numCache>
            </c:numRef>
          </c:val>
          <c:extLst>
            <c:ext xmlns:c16="http://schemas.microsoft.com/office/drawing/2014/chart" uri="{C3380CC4-5D6E-409C-BE32-E72D297353CC}">
              <c16:uniqueId val="{00000008-858E-47D1-AFB9-D33EB9980521}"/>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1</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0</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3429-45AF-990E-A1F0292AFC4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3429-45AF-990E-A1F0292AFC4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3429-45AF-990E-A1F0292AFC4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3429-45AF-990E-A1F0292AFC4B}"/>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1220</c:v>
                </c:pt>
                <c:pt idx="1">
                  <c:v>1638</c:v>
                </c:pt>
                <c:pt idx="2">
                  <c:v>17</c:v>
                </c:pt>
                <c:pt idx="3">
                  <c:v>40</c:v>
                </c:pt>
              </c:numCache>
            </c:numRef>
          </c:val>
          <c:extLst>
            <c:ext xmlns:c16="http://schemas.microsoft.com/office/drawing/2014/chart" uri="{C3380CC4-5D6E-409C-BE32-E72D297353CC}">
              <c16:uniqueId val="{00000008-3429-45AF-990E-A1F0292AFC4B}"/>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2</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010-433C-92EF-7EA94BCE4A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010-433C-92EF-7EA94BCE4A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7010-433C-92EF-7EA94BCE4A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7010-433C-92EF-7EA94BCE4ABA}"/>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220</c:v>
                </c:pt>
                <c:pt idx="1">
                  <c:v>162</c:v>
                </c:pt>
                <c:pt idx="2">
                  <c:v>1446</c:v>
                </c:pt>
                <c:pt idx="3">
                  <c:v>70</c:v>
                </c:pt>
              </c:numCache>
            </c:numRef>
          </c:val>
          <c:extLst>
            <c:ext xmlns:c16="http://schemas.microsoft.com/office/drawing/2014/chart" uri="{C3380CC4-5D6E-409C-BE32-E72D297353CC}">
              <c16:uniqueId val="{00000008-7010-433C-92EF-7EA94BCE4ABA}"/>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7</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6</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071D-4A62-8B89-73B42C51AF8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071D-4A62-8B89-73B42C51AF8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071D-4A62-8B89-73B42C51AF8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071D-4A62-8B89-73B42C51AF85}"/>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330</c:v>
                </c:pt>
                <c:pt idx="1">
                  <c:v>1073</c:v>
                </c:pt>
                <c:pt idx="2">
                  <c:v>137</c:v>
                </c:pt>
                <c:pt idx="3">
                  <c:v>21</c:v>
                </c:pt>
              </c:numCache>
            </c:numRef>
          </c:val>
          <c:extLst>
            <c:ext xmlns:c16="http://schemas.microsoft.com/office/drawing/2014/chart" uri="{C3380CC4-5D6E-409C-BE32-E72D297353CC}">
              <c16:uniqueId val="{00000008-071D-4A62-8B89-73B42C51AF85}"/>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8</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7</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3B5-4636-8CF6-82EE53C5A85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3B5-4636-8CF6-82EE53C5A85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3B5-4636-8CF6-82EE53C5A85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3B5-4636-8CF6-82EE53C5A85F}"/>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548</c:v>
                </c:pt>
                <c:pt idx="1">
                  <c:v>11</c:v>
                </c:pt>
                <c:pt idx="2">
                  <c:v>249</c:v>
                </c:pt>
                <c:pt idx="3">
                  <c:v>310</c:v>
                </c:pt>
              </c:numCache>
            </c:numRef>
          </c:val>
          <c:extLst>
            <c:ext xmlns:c16="http://schemas.microsoft.com/office/drawing/2014/chart" uri="{C3380CC4-5D6E-409C-BE32-E72D297353CC}">
              <c16:uniqueId val="{00000008-B3B5-4636-8CF6-82EE53C5A85F}"/>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3</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2</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5B0-4383-B6CE-A4A27C19AF5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5B0-4383-B6CE-A4A27C19AF58}"/>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5B0-4383-B6CE-A4A27C19AF58}"/>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5B0-4383-B6CE-A4A27C19AF58}"/>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1011</c:v>
                </c:pt>
                <c:pt idx="1">
                  <c:v>71</c:v>
                </c:pt>
                <c:pt idx="2">
                  <c:v>578</c:v>
                </c:pt>
                <c:pt idx="3">
                  <c:v>217</c:v>
                </c:pt>
              </c:numCache>
            </c:numRef>
          </c:val>
          <c:extLst>
            <c:ext xmlns:c16="http://schemas.microsoft.com/office/drawing/2014/chart" uri="{C3380CC4-5D6E-409C-BE32-E72D297353CC}">
              <c16:uniqueId val="{00000008-85B0-4383-B6CE-A4A27C19AF58}"/>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4</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3</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9D06-45A8-B246-87E68419E5D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9D06-45A8-B246-87E68419E5D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9D06-45A8-B246-87E68419E5D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9D06-45A8-B246-87E68419E5D2}"/>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533</c:v>
                </c:pt>
                <c:pt idx="1">
                  <c:v>858</c:v>
                </c:pt>
                <c:pt idx="2">
                  <c:v>5</c:v>
                </c:pt>
                <c:pt idx="3">
                  <c:v>8</c:v>
                </c:pt>
              </c:numCache>
            </c:numRef>
          </c:val>
          <c:extLst>
            <c:ext xmlns:c16="http://schemas.microsoft.com/office/drawing/2014/chart" uri="{C3380CC4-5D6E-409C-BE32-E72D297353CC}">
              <c16:uniqueId val="{00000008-9D06-45A8-B246-87E68419E5D2}"/>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5</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4</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FBF-47D7-AD2D-92744FB409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FBF-47D7-AD2D-92744FB409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FBF-47D7-AD2D-92744FB409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FBF-47D7-AD2D-92744FB409B1}"/>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88</c:v>
                </c:pt>
                <c:pt idx="1">
                  <c:v>11</c:v>
                </c:pt>
                <c:pt idx="2">
                  <c:v>49</c:v>
                </c:pt>
                <c:pt idx="3">
                  <c:v>696</c:v>
                </c:pt>
              </c:numCache>
            </c:numRef>
          </c:val>
          <c:extLst>
            <c:ext xmlns:c16="http://schemas.microsoft.com/office/drawing/2014/chart" uri="{C3380CC4-5D6E-409C-BE32-E72D297353CC}">
              <c16:uniqueId val="{00000008-2FBF-47D7-AD2D-92744FB409B1}"/>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7</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6</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7D-4B0F-B9FE-4FE447071C4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7D-4B0F-B9FE-4FE447071C48}"/>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7D-4B0F-B9FE-4FE447071C48}"/>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7D-4B0F-B9FE-4FE447071C48}"/>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1715</c:v>
                </c:pt>
                <c:pt idx="1">
                  <c:v>12</c:v>
                </c:pt>
                <c:pt idx="2">
                  <c:v>39</c:v>
                </c:pt>
                <c:pt idx="3">
                  <c:v>1437</c:v>
                </c:pt>
              </c:numCache>
            </c:numRef>
          </c:val>
          <c:extLst>
            <c:ext xmlns:c16="http://schemas.microsoft.com/office/drawing/2014/chart" uri="{C3380CC4-5D6E-409C-BE32-E72D297353CC}">
              <c16:uniqueId val="{00000008-277D-4B0F-B9FE-4FE447071C48}"/>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6</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5</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0A98-4A83-81FC-F15C4974210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0A98-4A83-81FC-F15C4974210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0A98-4A83-81FC-F15C4974210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0A98-4A83-81FC-F15C4974210F}"/>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567</c:v>
                </c:pt>
                <c:pt idx="1">
                  <c:v>617</c:v>
                </c:pt>
                <c:pt idx="2">
                  <c:v>347</c:v>
                </c:pt>
                <c:pt idx="3">
                  <c:v>15</c:v>
                </c:pt>
              </c:numCache>
            </c:numRef>
          </c:val>
          <c:extLst>
            <c:ext xmlns:c16="http://schemas.microsoft.com/office/drawing/2014/chart" uri="{C3380CC4-5D6E-409C-BE32-E72D297353CC}">
              <c16:uniqueId val="{00000008-0A98-4A83-81FC-F15C4974210F}"/>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1</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0</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6FAE-4AE0-874C-75B15FFB404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6FAE-4AE0-874C-75B15FFB404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6FAE-4AE0-874C-75B15FFB404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6FAE-4AE0-874C-75B15FFB4041}"/>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29</c:v>
                </c:pt>
                <c:pt idx="1">
                  <c:v>1251</c:v>
                </c:pt>
                <c:pt idx="2">
                  <c:v>2</c:v>
                </c:pt>
                <c:pt idx="3">
                  <c:v>1</c:v>
                </c:pt>
              </c:numCache>
            </c:numRef>
          </c:val>
          <c:extLst>
            <c:ext xmlns:c16="http://schemas.microsoft.com/office/drawing/2014/chart" uri="{C3380CC4-5D6E-409C-BE32-E72D297353CC}">
              <c16:uniqueId val="{00000008-6FAE-4AE0-874C-75B15FFB4041}"/>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2</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9A95-47D2-BFDE-E9DF1D97A2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9A95-47D2-BFDE-E9DF1D97A2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9A95-47D2-BFDE-E9DF1D97A2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9A95-47D2-BFDE-E9DF1D97A2B7}"/>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614</c:v>
                </c:pt>
                <c:pt idx="1">
                  <c:v>146</c:v>
                </c:pt>
                <c:pt idx="2">
                  <c:v>1866</c:v>
                </c:pt>
                <c:pt idx="3">
                  <c:v>0</c:v>
                </c:pt>
              </c:numCache>
            </c:numRef>
          </c:val>
          <c:extLst>
            <c:ext xmlns:c16="http://schemas.microsoft.com/office/drawing/2014/chart" uri="{C3380CC4-5D6E-409C-BE32-E72D297353CC}">
              <c16:uniqueId val="{00000008-9A95-47D2-BFDE-E9DF1D97A2B7}"/>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7</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6</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625A-4C32-BC85-037A3CA99B7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625A-4C32-BC85-037A3CA99B7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625A-4C32-BC85-037A3CA99B7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625A-4C32-BC85-037A3CA99B7B}"/>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144</c:v>
                </c:pt>
                <c:pt idx="1">
                  <c:v>26</c:v>
                </c:pt>
                <c:pt idx="2">
                  <c:v>51</c:v>
                </c:pt>
                <c:pt idx="3">
                  <c:v>1338</c:v>
                </c:pt>
              </c:numCache>
            </c:numRef>
          </c:val>
          <c:extLst>
            <c:ext xmlns:c16="http://schemas.microsoft.com/office/drawing/2014/chart" uri="{C3380CC4-5D6E-409C-BE32-E72D297353CC}">
              <c16:uniqueId val="{00000008-625A-4C32-BC85-037A3CA99B7B}"/>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8</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7</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7AF-432F-A562-A221B14421F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7AF-432F-A562-A221B14421F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77AF-432F-A562-A221B14421F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77AF-432F-A562-A221B14421FE}"/>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13</c:v>
                </c:pt>
                <c:pt idx="1">
                  <c:v>19</c:v>
                </c:pt>
                <c:pt idx="2">
                  <c:v>101</c:v>
                </c:pt>
                <c:pt idx="3">
                  <c:v>724</c:v>
                </c:pt>
              </c:numCache>
            </c:numRef>
          </c:val>
          <c:extLst>
            <c:ext xmlns:c16="http://schemas.microsoft.com/office/drawing/2014/chart" uri="{C3380CC4-5D6E-409C-BE32-E72D297353CC}">
              <c16:uniqueId val="{00000008-77AF-432F-A562-A221B14421FE}"/>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3</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2</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0939-4837-9705-57A51139CE4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0939-4837-9705-57A51139CE4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0939-4837-9705-57A51139CE4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0939-4837-9705-57A51139CE4B}"/>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15</c:v>
                </c:pt>
                <c:pt idx="1">
                  <c:v>18</c:v>
                </c:pt>
                <c:pt idx="2">
                  <c:v>111</c:v>
                </c:pt>
                <c:pt idx="3">
                  <c:v>710</c:v>
                </c:pt>
              </c:numCache>
            </c:numRef>
          </c:val>
          <c:extLst>
            <c:ext xmlns:c16="http://schemas.microsoft.com/office/drawing/2014/chart" uri="{C3380CC4-5D6E-409C-BE32-E72D297353CC}">
              <c16:uniqueId val="{00000008-0939-4837-9705-57A51139CE4B}"/>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4</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3</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AE8-4D85-8E78-329BC27AEEE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AE8-4D85-8E78-329BC27AEEE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7AE8-4D85-8E78-329BC27AEEE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7AE8-4D85-8E78-329BC27AEEE9}"/>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273</c:v>
                </c:pt>
                <c:pt idx="1">
                  <c:v>1237</c:v>
                </c:pt>
                <c:pt idx="2">
                  <c:v>4</c:v>
                </c:pt>
                <c:pt idx="3">
                  <c:v>39</c:v>
                </c:pt>
              </c:numCache>
            </c:numRef>
          </c:val>
          <c:extLst>
            <c:ext xmlns:c16="http://schemas.microsoft.com/office/drawing/2014/chart" uri="{C3380CC4-5D6E-409C-BE32-E72D297353CC}">
              <c16:uniqueId val="{00000008-7AE8-4D85-8E78-329BC27AEEE9}"/>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5</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4</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F1B-47ED-B438-BC01B7DE4FD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F1B-47ED-B438-BC01B7DE4FD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F1B-47ED-B438-BC01B7DE4FD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F1B-47ED-B438-BC01B7DE4FDE}"/>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103</c:v>
                </c:pt>
                <c:pt idx="1">
                  <c:v>13</c:v>
                </c:pt>
                <c:pt idx="2">
                  <c:v>51</c:v>
                </c:pt>
                <c:pt idx="3">
                  <c:v>756</c:v>
                </c:pt>
              </c:numCache>
            </c:numRef>
          </c:val>
          <c:extLst>
            <c:ext xmlns:c16="http://schemas.microsoft.com/office/drawing/2014/chart" uri="{C3380CC4-5D6E-409C-BE32-E72D297353CC}">
              <c16:uniqueId val="{00000008-BF1B-47ED-B438-BC01B7DE4FDE}"/>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6</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5</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194-42A5-A4C9-81842557B7A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194-42A5-A4C9-81842557B7A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7194-42A5-A4C9-81842557B7A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7194-42A5-A4C9-81842557B7AC}"/>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65</c:v>
                </c:pt>
                <c:pt idx="1">
                  <c:v>19</c:v>
                </c:pt>
                <c:pt idx="2">
                  <c:v>32</c:v>
                </c:pt>
                <c:pt idx="3">
                  <c:v>501</c:v>
                </c:pt>
              </c:numCache>
            </c:numRef>
          </c:val>
          <c:extLst>
            <c:ext xmlns:c16="http://schemas.microsoft.com/office/drawing/2014/chart" uri="{C3380CC4-5D6E-409C-BE32-E72D297353CC}">
              <c16:uniqueId val="{00000008-7194-42A5-A4C9-81842557B7AC}"/>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1</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0</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5EA-42DC-83AA-9B5FC91B105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5EA-42DC-83AA-9B5FC91B105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F5EA-42DC-83AA-9B5FC91B105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F5EA-42DC-83AA-9B5FC91B1055}"/>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1202</c:v>
                </c:pt>
                <c:pt idx="1">
                  <c:v>501</c:v>
                </c:pt>
                <c:pt idx="2">
                  <c:v>669</c:v>
                </c:pt>
                <c:pt idx="3">
                  <c:v>199</c:v>
                </c:pt>
              </c:numCache>
            </c:numRef>
          </c:val>
          <c:extLst>
            <c:ext xmlns:c16="http://schemas.microsoft.com/office/drawing/2014/chart" uri="{C3380CC4-5D6E-409C-BE32-E72D297353CC}">
              <c16:uniqueId val="{00000008-F5EA-42DC-83AA-9B5FC91B1055}"/>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8</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7</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C254-4F09-8315-0F1A7BFDE22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C254-4F09-8315-0F1A7BFDE22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C254-4F09-8315-0F1A7BFDE22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C254-4F09-8315-0F1A7BFDE220}"/>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741</c:v>
                </c:pt>
                <c:pt idx="1">
                  <c:v>50</c:v>
                </c:pt>
                <c:pt idx="2">
                  <c:v>377</c:v>
                </c:pt>
                <c:pt idx="3">
                  <c:v>12</c:v>
                </c:pt>
              </c:numCache>
            </c:numRef>
          </c:val>
          <c:extLst>
            <c:ext xmlns:c16="http://schemas.microsoft.com/office/drawing/2014/chart" uri="{C3380CC4-5D6E-409C-BE32-E72D297353CC}">
              <c16:uniqueId val="{00000008-C254-4F09-8315-0F1A7BFDE220}"/>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2</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CC1-4812-9741-F53B762C69E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CC1-4812-9741-F53B762C69E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CC1-4812-9741-F53B762C69E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CC1-4812-9741-F53B762C69EA}"/>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786</c:v>
                </c:pt>
                <c:pt idx="1">
                  <c:v>174</c:v>
                </c:pt>
                <c:pt idx="2">
                  <c:v>2062</c:v>
                </c:pt>
                <c:pt idx="3">
                  <c:v>0</c:v>
                </c:pt>
              </c:numCache>
            </c:numRef>
          </c:val>
          <c:extLst>
            <c:ext xmlns:c16="http://schemas.microsoft.com/office/drawing/2014/chart" uri="{C3380CC4-5D6E-409C-BE32-E72D297353CC}">
              <c16:uniqueId val="{00000008-5CC1-4812-9741-F53B762C69EA}"/>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7</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6</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924C-4F5C-81F7-9A3081165DF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924C-4F5C-81F7-9A3081165DF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924C-4F5C-81F7-9A3081165DF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924C-4F5C-81F7-9A3081165DFF}"/>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71</c:v>
                </c:pt>
                <c:pt idx="1">
                  <c:v>195</c:v>
                </c:pt>
                <c:pt idx="2">
                  <c:v>66</c:v>
                </c:pt>
                <c:pt idx="3">
                  <c:v>781</c:v>
                </c:pt>
              </c:numCache>
            </c:numRef>
          </c:val>
          <c:extLst>
            <c:ext xmlns:c16="http://schemas.microsoft.com/office/drawing/2014/chart" uri="{C3380CC4-5D6E-409C-BE32-E72D297353CC}">
              <c16:uniqueId val="{00000008-924C-4F5C-81F7-9A3081165DFF}"/>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8</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7</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5B4-4B67-9727-B5B4C96301C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5B4-4B67-9727-B5B4C96301C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5B4-4B67-9727-B5B4C96301C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5B4-4B67-9727-B5B4C96301C7}"/>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484</c:v>
                </c:pt>
                <c:pt idx="1">
                  <c:v>842</c:v>
                </c:pt>
                <c:pt idx="2">
                  <c:v>4</c:v>
                </c:pt>
                <c:pt idx="3">
                  <c:v>13</c:v>
                </c:pt>
              </c:numCache>
            </c:numRef>
          </c:val>
          <c:extLst>
            <c:ext xmlns:c16="http://schemas.microsoft.com/office/drawing/2014/chart" uri="{C3380CC4-5D6E-409C-BE32-E72D297353CC}">
              <c16:uniqueId val="{00000008-55B4-4B67-9727-B5B4C96301C7}"/>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CA" dirty="0"/>
              <a:t>K-Means: Data-Only vs. Data</a:t>
            </a:r>
            <a:r>
              <a:rPr lang="en-CA" baseline="0" dirty="0"/>
              <a:t>-and-port #</a:t>
            </a:r>
            <a:endParaRPr lang="en-CA"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Data Only</c:v>
                </c:pt>
              </c:strCache>
            </c:strRef>
          </c:tx>
          <c:spPr>
            <a:ln w="34925" cap="rnd">
              <a:solidFill>
                <a:schemeClr val="accent1"/>
              </a:solidFill>
              <a:round/>
            </a:ln>
            <a:effectLst>
              <a:outerShdw blurRad="50800" dist="38100" dir="5400000" rotWithShape="0">
                <a:srgbClr val="000000">
                  <a:alpha val="35000"/>
                </a:srgbClr>
              </a:outerShdw>
            </a:effectLst>
          </c:spPr>
          <c:marker>
            <c:symbol val="none"/>
          </c:marker>
          <c:cat>
            <c:strRef>
              <c:f>Sheet1!$A$2:$A$6</c:f>
              <c:strCache>
                <c:ptCount val="5"/>
                <c:pt idx="0">
                  <c:v>2 bytes</c:v>
                </c:pt>
                <c:pt idx="1">
                  <c:v>3 bytes</c:v>
                </c:pt>
                <c:pt idx="2">
                  <c:v>4 bytes</c:v>
                </c:pt>
                <c:pt idx="3">
                  <c:v>8 bytes</c:v>
                </c:pt>
                <c:pt idx="4">
                  <c:v>10 bytes</c:v>
                </c:pt>
              </c:strCache>
            </c:strRef>
          </c:cat>
          <c:val>
            <c:numRef>
              <c:f>Sheet1!$B$2:$B$6</c:f>
              <c:numCache>
                <c:formatCode>General</c:formatCode>
                <c:ptCount val="5"/>
                <c:pt idx="0">
                  <c:v>0.63566999999999996</c:v>
                </c:pt>
                <c:pt idx="1">
                  <c:v>0.6905</c:v>
                </c:pt>
                <c:pt idx="2">
                  <c:v>0.72392000000000001</c:v>
                </c:pt>
                <c:pt idx="3">
                  <c:v>0.77649999999999997</c:v>
                </c:pt>
                <c:pt idx="4">
                  <c:v>0.748</c:v>
                </c:pt>
              </c:numCache>
            </c:numRef>
          </c:val>
          <c:smooth val="0"/>
          <c:extLst>
            <c:ext xmlns:c16="http://schemas.microsoft.com/office/drawing/2014/chart" uri="{C3380CC4-5D6E-409C-BE32-E72D297353CC}">
              <c16:uniqueId val="{00000000-82FD-46E2-9AB3-B5CADC0D3048}"/>
            </c:ext>
          </c:extLst>
        </c:ser>
        <c:ser>
          <c:idx val="1"/>
          <c:order val="1"/>
          <c:tx>
            <c:strRef>
              <c:f>Sheet1!$C$1</c:f>
              <c:strCache>
                <c:ptCount val="1"/>
                <c:pt idx="0">
                  <c:v>Data and Port #</c:v>
                </c:pt>
              </c:strCache>
            </c:strRef>
          </c:tx>
          <c:spPr>
            <a:ln w="34925" cap="rnd">
              <a:solidFill>
                <a:schemeClr val="accent2"/>
              </a:solidFill>
              <a:round/>
            </a:ln>
            <a:effectLst>
              <a:outerShdw blurRad="50800" dist="38100" dir="5400000" rotWithShape="0">
                <a:srgbClr val="000000">
                  <a:alpha val="35000"/>
                </a:srgbClr>
              </a:outerShdw>
            </a:effectLst>
          </c:spPr>
          <c:marker>
            <c:symbol val="none"/>
          </c:marker>
          <c:cat>
            <c:strRef>
              <c:f>Sheet1!$A$2:$A$6</c:f>
              <c:strCache>
                <c:ptCount val="5"/>
                <c:pt idx="0">
                  <c:v>2 bytes</c:v>
                </c:pt>
                <c:pt idx="1">
                  <c:v>3 bytes</c:v>
                </c:pt>
                <c:pt idx="2">
                  <c:v>4 bytes</c:v>
                </c:pt>
                <c:pt idx="3">
                  <c:v>8 bytes</c:v>
                </c:pt>
                <c:pt idx="4">
                  <c:v>10 bytes</c:v>
                </c:pt>
              </c:strCache>
            </c:strRef>
          </c:cat>
          <c:val>
            <c:numRef>
              <c:f>Sheet1!$C$2:$C$6</c:f>
              <c:numCache>
                <c:formatCode>General</c:formatCode>
                <c:ptCount val="5"/>
                <c:pt idx="0">
                  <c:v>0.63083333333333302</c:v>
                </c:pt>
                <c:pt idx="1">
                  <c:v>0.79316666666666602</c:v>
                </c:pt>
                <c:pt idx="2">
                  <c:v>0.68799999999999994</c:v>
                </c:pt>
                <c:pt idx="3">
                  <c:v>0.69708333333333306</c:v>
                </c:pt>
                <c:pt idx="4">
                  <c:v>0.67458333333333298</c:v>
                </c:pt>
              </c:numCache>
            </c:numRef>
          </c:val>
          <c:smooth val="0"/>
          <c:extLst>
            <c:ext xmlns:c16="http://schemas.microsoft.com/office/drawing/2014/chart" uri="{C3380CC4-5D6E-409C-BE32-E72D297353CC}">
              <c16:uniqueId val="{00000001-82FD-46E2-9AB3-B5CADC0D3048}"/>
            </c:ext>
          </c:extLst>
        </c:ser>
        <c:dLbls>
          <c:showLegendKey val="0"/>
          <c:showVal val="0"/>
          <c:showCatName val="0"/>
          <c:showSerName val="0"/>
          <c:showPercent val="0"/>
          <c:showBubbleSize val="0"/>
        </c:dLbls>
        <c:smooth val="0"/>
        <c:axId val="383683352"/>
        <c:axId val="383683744"/>
      </c:lineChart>
      <c:catAx>
        <c:axId val="38368335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CA"/>
                  <a:t>Length of Feature Vector: First N Bytes of TCP/UDP Payload</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83683744"/>
        <c:crosses val="autoZero"/>
        <c:auto val="1"/>
        <c:lblAlgn val="ctr"/>
        <c:lblOffset val="100"/>
        <c:noMultiLvlLbl val="0"/>
      </c:catAx>
      <c:valAx>
        <c:axId val="383683744"/>
        <c:scaling>
          <c:orientation val="minMax"/>
          <c:min val="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Correct Rate</a:t>
                </a:r>
                <a:endParaRPr lang="en-CA"/>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836833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CA"/>
              <a:t>Mixture of Gaussian:  Data-Only  vs.  Port#-and-Data</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Port# &amp; Data</c:v>
                </c:pt>
              </c:strCache>
            </c:strRef>
          </c:tx>
          <c:spPr>
            <a:ln w="34925" cap="rnd">
              <a:solidFill>
                <a:schemeClr val="accent1"/>
              </a:solidFill>
              <a:round/>
            </a:ln>
            <a:effectLst>
              <a:outerShdw blurRad="50800" dist="38100" dir="5400000" rotWithShape="0">
                <a:srgbClr val="000000">
                  <a:alpha val="35000"/>
                </a:srgbClr>
              </a:outerShdw>
            </a:effectLst>
          </c:spPr>
          <c:marker>
            <c:symbol val="none"/>
          </c:marker>
          <c:cat>
            <c:strRef>
              <c:f>Sheet1!$A$2:$A$6</c:f>
              <c:strCache>
                <c:ptCount val="5"/>
                <c:pt idx="0">
                  <c:v>2 bytes</c:v>
                </c:pt>
                <c:pt idx="1">
                  <c:v>3 bytes</c:v>
                </c:pt>
                <c:pt idx="2">
                  <c:v>4 bytes</c:v>
                </c:pt>
                <c:pt idx="3">
                  <c:v>8 bytes</c:v>
                </c:pt>
                <c:pt idx="4">
                  <c:v>10 bytes</c:v>
                </c:pt>
              </c:strCache>
            </c:strRef>
          </c:cat>
          <c:val>
            <c:numRef>
              <c:f>Sheet1!$B$2:$B$6</c:f>
              <c:numCache>
                <c:formatCode>General</c:formatCode>
                <c:ptCount val="5"/>
                <c:pt idx="0">
                  <c:v>0.81191666666666595</c:v>
                </c:pt>
                <c:pt idx="1">
                  <c:v>0.87175000000000002</c:v>
                </c:pt>
                <c:pt idx="2">
                  <c:v>0.79441666666666599</c:v>
                </c:pt>
                <c:pt idx="3">
                  <c:v>0.68683333333333296</c:v>
                </c:pt>
                <c:pt idx="4">
                  <c:v>0.68458333333333299</c:v>
                </c:pt>
              </c:numCache>
            </c:numRef>
          </c:val>
          <c:smooth val="0"/>
          <c:extLst>
            <c:ext xmlns:c16="http://schemas.microsoft.com/office/drawing/2014/chart" uri="{C3380CC4-5D6E-409C-BE32-E72D297353CC}">
              <c16:uniqueId val="{00000000-037A-4D68-8777-9E30492E0014}"/>
            </c:ext>
          </c:extLst>
        </c:ser>
        <c:ser>
          <c:idx val="1"/>
          <c:order val="1"/>
          <c:tx>
            <c:strRef>
              <c:f>Sheet1!$C$1</c:f>
              <c:strCache>
                <c:ptCount val="1"/>
                <c:pt idx="0">
                  <c:v>Data-Only</c:v>
                </c:pt>
              </c:strCache>
            </c:strRef>
          </c:tx>
          <c:spPr>
            <a:ln w="34925" cap="rnd">
              <a:solidFill>
                <a:schemeClr val="accent2"/>
              </a:solidFill>
              <a:round/>
            </a:ln>
            <a:effectLst>
              <a:outerShdw blurRad="50800" dist="38100" dir="5400000" rotWithShape="0">
                <a:srgbClr val="000000">
                  <a:alpha val="35000"/>
                </a:srgbClr>
              </a:outerShdw>
            </a:effectLst>
          </c:spPr>
          <c:marker>
            <c:symbol val="none"/>
          </c:marker>
          <c:cat>
            <c:strRef>
              <c:f>Sheet1!$A$2:$A$6</c:f>
              <c:strCache>
                <c:ptCount val="5"/>
                <c:pt idx="0">
                  <c:v>2 bytes</c:v>
                </c:pt>
                <c:pt idx="1">
                  <c:v>3 bytes</c:v>
                </c:pt>
                <c:pt idx="2">
                  <c:v>4 bytes</c:v>
                </c:pt>
                <c:pt idx="3">
                  <c:v>8 bytes</c:v>
                </c:pt>
                <c:pt idx="4">
                  <c:v>10 bytes</c:v>
                </c:pt>
              </c:strCache>
            </c:strRef>
          </c:cat>
          <c:val>
            <c:numRef>
              <c:f>Sheet1!$C$2:$C$6</c:f>
              <c:numCache>
                <c:formatCode>General</c:formatCode>
                <c:ptCount val="5"/>
                <c:pt idx="0">
                  <c:v>0.60716666666666597</c:v>
                </c:pt>
                <c:pt idx="1">
                  <c:v>0.73550000000000004</c:v>
                </c:pt>
                <c:pt idx="2">
                  <c:v>0.71899999999999997</c:v>
                </c:pt>
                <c:pt idx="3">
                  <c:v>0.65024999999999999</c:v>
                </c:pt>
                <c:pt idx="4">
                  <c:v>0.62108333333333299</c:v>
                </c:pt>
              </c:numCache>
            </c:numRef>
          </c:val>
          <c:smooth val="0"/>
          <c:extLst>
            <c:ext xmlns:c16="http://schemas.microsoft.com/office/drawing/2014/chart" uri="{C3380CC4-5D6E-409C-BE32-E72D297353CC}">
              <c16:uniqueId val="{00000001-037A-4D68-8777-9E30492E0014}"/>
            </c:ext>
          </c:extLst>
        </c:ser>
        <c:dLbls>
          <c:showLegendKey val="0"/>
          <c:showVal val="0"/>
          <c:showCatName val="0"/>
          <c:showSerName val="0"/>
          <c:showPercent val="0"/>
          <c:showBubbleSize val="0"/>
        </c:dLbls>
        <c:smooth val="0"/>
        <c:axId val="383742048"/>
        <c:axId val="383742440"/>
      </c:lineChart>
      <c:catAx>
        <c:axId val="38374204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CA"/>
                  <a:t>Length of Feature Vector: First N Bytes of TCP/UDP Payload</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83742440"/>
        <c:crosses val="autoZero"/>
        <c:auto val="1"/>
        <c:lblAlgn val="ctr"/>
        <c:lblOffset val="100"/>
        <c:noMultiLvlLbl val="0"/>
      </c:catAx>
      <c:valAx>
        <c:axId val="383742440"/>
        <c:scaling>
          <c:orientation val="minMax"/>
          <c:min val="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Correct Rate</a:t>
                </a:r>
                <a:endParaRPr lang="en-CA"/>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83742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CA"/>
              <a:t>K-Means  vs.  SVM  vs.  Mixture of Gaussian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K-means</c:v>
                </c:pt>
              </c:strCache>
            </c:strRef>
          </c:tx>
          <c:spPr>
            <a:ln w="34925" cap="rnd">
              <a:solidFill>
                <a:schemeClr val="accent1"/>
              </a:solidFill>
              <a:round/>
            </a:ln>
            <a:effectLst>
              <a:outerShdw blurRad="50800" dist="38100" dir="5400000" rotWithShape="0">
                <a:srgbClr val="000000">
                  <a:alpha val="35000"/>
                </a:srgbClr>
              </a:outerShdw>
            </a:effectLst>
          </c:spPr>
          <c:marker>
            <c:symbol val="none"/>
          </c:marker>
          <c:cat>
            <c:strRef>
              <c:f>Sheet1!$A$2:$A$6</c:f>
              <c:strCache>
                <c:ptCount val="5"/>
                <c:pt idx="0">
                  <c:v>2 bytes</c:v>
                </c:pt>
                <c:pt idx="1">
                  <c:v>3 bytes</c:v>
                </c:pt>
                <c:pt idx="2">
                  <c:v>4 bytes</c:v>
                </c:pt>
                <c:pt idx="3">
                  <c:v>8 bytes</c:v>
                </c:pt>
                <c:pt idx="4">
                  <c:v>10 bytes</c:v>
                </c:pt>
              </c:strCache>
            </c:strRef>
          </c:cat>
          <c:val>
            <c:numRef>
              <c:f>Sheet1!$B$2:$B$6</c:f>
              <c:numCache>
                <c:formatCode>General</c:formatCode>
                <c:ptCount val="5"/>
                <c:pt idx="0">
                  <c:v>0.63566999999999996</c:v>
                </c:pt>
                <c:pt idx="1">
                  <c:v>0.6905</c:v>
                </c:pt>
                <c:pt idx="2">
                  <c:v>0.72392000000000001</c:v>
                </c:pt>
                <c:pt idx="3">
                  <c:v>0.77649999999999997</c:v>
                </c:pt>
                <c:pt idx="4">
                  <c:v>0.748</c:v>
                </c:pt>
              </c:numCache>
            </c:numRef>
          </c:val>
          <c:smooth val="0"/>
          <c:extLst>
            <c:ext xmlns:c16="http://schemas.microsoft.com/office/drawing/2014/chart" uri="{C3380CC4-5D6E-409C-BE32-E72D297353CC}">
              <c16:uniqueId val="{00000000-9869-412F-9F32-FED3212D6699}"/>
            </c:ext>
          </c:extLst>
        </c:ser>
        <c:ser>
          <c:idx val="1"/>
          <c:order val="1"/>
          <c:tx>
            <c:strRef>
              <c:f>Sheet1!$C$1</c:f>
              <c:strCache>
                <c:ptCount val="1"/>
                <c:pt idx="0">
                  <c:v>SVM</c:v>
                </c:pt>
              </c:strCache>
            </c:strRef>
          </c:tx>
          <c:spPr>
            <a:ln w="34925" cap="rnd">
              <a:solidFill>
                <a:schemeClr val="accent2"/>
              </a:solidFill>
              <a:round/>
            </a:ln>
            <a:effectLst>
              <a:outerShdw blurRad="50800" dist="38100" dir="5400000" rotWithShape="0">
                <a:srgbClr val="000000">
                  <a:alpha val="35000"/>
                </a:srgbClr>
              </a:outerShdw>
            </a:effectLst>
          </c:spPr>
          <c:marker>
            <c:symbol val="none"/>
          </c:marker>
          <c:cat>
            <c:strRef>
              <c:f>Sheet1!$A$2:$A$6</c:f>
              <c:strCache>
                <c:ptCount val="5"/>
                <c:pt idx="0">
                  <c:v>2 bytes</c:v>
                </c:pt>
                <c:pt idx="1">
                  <c:v>3 bytes</c:v>
                </c:pt>
                <c:pt idx="2">
                  <c:v>4 bytes</c:v>
                </c:pt>
                <c:pt idx="3">
                  <c:v>8 bytes</c:v>
                </c:pt>
                <c:pt idx="4">
                  <c:v>10 bytes</c:v>
                </c:pt>
              </c:strCache>
            </c:strRef>
          </c:cat>
          <c:val>
            <c:numRef>
              <c:f>Sheet1!$C$2:$C$6</c:f>
              <c:numCache>
                <c:formatCode>General</c:formatCode>
                <c:ptCount val="5"/>
                <c:pt idx="0">
                  <c:v>0.87749999999999995</c:v>
                </c:pt>
                <c:pt idx="1">
                  <c:v>0.88975000000000004</c:v>
                </c:pt>
                <c:pt idx="2">
                  <c:v>0.88775000000000004</c:v>
                </c:pt>
                <c:pt idx="3">
                  <c:v>0.50029999999999997</c:v>
                </c:pt>
                <c:pt idx="4">
                  <c:v>0.49319000000000002</c:v>
                </c:pt>
              </c:numCache>
            </c:numRef>
          </c:val>
          <c:smooth val="0"/>
          <c:extLst>
            <c:ext xmlns:c16="http://schemas.microsoft.com/office/drawing/2014/chart" uri="{C3380CC4-5D6E-409C-BE32-E72D297353CC}">
              <c16:uniqueId val="{00000001-9869-412F-9F32-FED3212D6699}"/>
            </c:ext>
          </c:extLst>
        </c:ser>
        <c:ser>
          <c:idx val="2"/>
          <c:order val="2"/>
          <c:tx>
            <c:strRef>
              <c:f>Sheet1!$D$1</c:f>
              <c:strCache>
                <c:ptCount val="1"/>
                <c:pt idx="0">
                  <c:v>MoG</c:v>
                </c:pt>
              </c:strCache>
            </c:strRef>
          </c:tx>
          <c:spPr>
            <a:ln w="34925" cap="rnd">
              <a:solidFill>
                <a:schemeClr val="accent3"/>
              </a:solidFill>
              <a:round/>
            </a:ln>
            <a:effectLst>
              <a:outerShdw blurRad="50800" dist="38100" dir="5400000" rotWithShape="0">
                <a:srgbClr val="000000">
                  <a:alpha val="35000"/>
                </a:srgbClr>
              </a:outerShdw>
            </a:effectLst>
          </c:spPr>
          <c:marker>
            <c:symbol val="none"/>
          </c:marker>
          <c:cat>
            <c:strRef>
              <c:f>Sheet1!$A$2:$A$6</c:f>
              <c:strCache>
                <c:ptCount val="5"/>
                <c:pt idx="0">
                  <c:v>2 bytes</c:v>
                </c:pt>
                <c:pt idx="1">
                  <c:v>3 bytes</c:v>
                </c:pt>
                <c:pt idx="2">
                  <c:v>4 bytes</c:v>
                </c:pt>
                <c:pt idx="3">
                  <c:v>8 bytes</c:v>
                </c:pt>
                <c:pt idx="4">
                  <c:v>10 bytes</c:v>
                </c:pt>
              </c:strCache>
            </c:strRef>
          </c:cat>
          <c:val>
            <c:numRef>
              <c:f>Sheet1!$D$2:$D$6</c:f>
              <c:numCache>
                <c:formatCode>General</c:formatCode>
                <c:ptCount val="5"/>
                <c:pt idx="0">
                  <c:v>0.60716666699999999</c:v>
                </c:pt>
                <c:pt idx="1">
                  <c:v>0.73550000000000004</c:v>
                </c:pt>
                <c:pt idx="2">
                  <c:v>0.71899999999999997</c:v>
                </c:pt>
                <c:pt idx="3">
                  <c:v>0.65024999999999999</c:v>
                </c:pt>
                <c:pt idx="4">
                  <c:v>0.62108333299999996</c:v>
                </c:pt>
              </c:numCache>
            </c:numRef>
          </c:val>
          <c:smooth val="0"/>
          <c:extLst>
            <c:ext xmlns:c16="http://schemas.microsoft.com/office/drawing/2014/chart" uri="{C3380CC4-5D6E-409C-BE32-E72D297353CC}">
              <c16:uniqueId val="{00000002-9869-412F-9F32-FED3212D6699}"/>
            </c:ext>
          </c:extLst>
        </c:ser>
        <c:dLbls>
          <c:showLegendKey val="0"/>
          <c:showVal val="0"/>
          <c:showCatName val="0"/>
          <c:showSerName val="0"/>
          <c:showPercent val="0"/>
          <c:showBubbleSize val="0"/>
        </c:dLbls>
        <c:smooth val="0"/>
        <c:axId val="383743224"/>
        <c:axId val="383743616"/>
      </c:lineChart>
      <c:catAx>
        <c:axId val="383743224"/>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CA"/>
                  <a:t>Length of Feature Vector: First N Bytes of TCP/UDP Payload</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83743616"/>
        <c:crosses val="autoZero"/>
        <c:auto val="1"/>
        <c:lblAlgn val="ctr"/>
        <c:lblOffset val="100"/>
        <c:noMultiLvlLbl val="0"/>
      </c:catAx>
      <c:valAx>
        <c:axId val="383743616"/>
        <c:scaling>
          <c:orientation val="minMax"/>
          <c:min val="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Correct Rate</a:t>
                </a:r>
                <a:endParaRPr lang="en-CA"/>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83743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CA"/>
              <a:t>K-Means  vs.  SVM  vs.  Mixture of Gaussian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K-means</c:v>
                </c:pt>
              </c:strCache>
            </c:strRef>
          </c:tx>
          <c:spPr>
            <a:ln w="34925" cap="rnd">
              <a:solidFill>
                <a:schemeClr val="accent1"/>
              </a:solidFill>
              <a:round/>
            </a:ln>
            <a:effectLst>
              <a:outerShdw blurRad="50800" dist="38100" dir="5400000" rotWithShape="0">
                <a:srgbClr val="000000">
                  <a:alpha val="35000"/>
                </a:srgbClr>
              </a:outerShdw>
            </a:effectLst>
          </c:spPr>
          <c:marker>
            <c:symbol val="none"/>
          </c:marker>
          <c:cat>
            <c:numRef>
              <c:f>Sheet1!$A$2:$A$5</c:f>
              <c:numCache>
                <c:formatCode>General</c:formatCode>
                <c:ptCount val="4"/>
                <c:pt idx="0">
                  <c:v>2000</c:v>
                </c:pt>
                <c:pt idx="1">
                  <c:v>4000</c:v>
                </c:pt>
                <c:pt idx="2">
                  <c:v>8000</c:v>
                </c:pt>
                <c:pt idx="3">
                  <c:v>12000</c:v>
                </c:pt>
              </c:numCache>
            </c:numRef>
          </c:cat>
          <c:val>
            <c:numRef>
              <c:f>Sheet1!$B$2:$B$5</c:f>
              <c:numCache>
                <c:formatCode>General</c:formatCode>
                <c:ptCount val="4"/>
                <c:pt idx="0">
                  <c:v>0.78549999999999998</c:v>
                </c:pt>
                <c:pt idx="1">
                  <c:v>0.75524999999999998</c:v>
                </c:pt>
                <c:pt idx="2">
                  <c:v>0.769625</c:v>
                </c:pt>
                <c:pt idx="3">
                  <c:v>0.6905</c:v>
                </c:pt>
              </c:numCache>
            </c:numRef>
          </c:val>
          <c:smooth val="0"/>
          <c:extLst>
            <c:ext xmlns:c16="http://schemas.microsoft.com/office/drawing/2014/chart" uri="{C3380CC4-5D6E-409C-BE32-E72D297353CC}">
              <c16:uniqueId val="{00000000-2FB0-454A-8BA1-4EB1F5C0D10C}"/>
            </c:ext>
          </c:extLst>
        </c:ser>
        <c:ser>
          <c:idx val="1"/>
          <c:order val="1"/>
          <c:tx>
            <c:strRef>
              <c:f>Sheet1!$C$1</c:f>
              <c:strCache>
                <c:ptCount val="1"/>
                <c:pt idx="0">
                  <c:v>SVM</c:v>
                </c:pt>
              </c:strCache>
            </c:strRef>
          </c:tx>
          <c:spPr>
            <a:ln w="34925" cap="rnd">
              <a:solidFill>
                <a:schemeClr val="accent2"/>
              </a:solidFill>
              <a:round/>
            </a:ln>
            <a:effectLst>
              <a:outerShdw blurRad="50800" dist="38100" dir="5400000" rotWithShape="0">
                <a:srgbClr val="000000">
                  <a:alpha val="35000"/>
                </a:srgbClr>
              </a:outerShdw>
            </a:effectLst>
          </c:spPr>
          <c:marker>
            <c:symbol val="none"/>
          </c:marker>
          <c:cat>
            <c:numRef>
              <c:f>Sheet1!$A$2:$A$5</c:f>
              <c:numCache>
                <c:formatCode>General</c:formatCode>
                <c:ptCount val="4"/>
                <c:pt idx="0">
                  <c:v>2000</c:v>
                </c:pt>
                <c:pt idx="1">
                  <c:v>4000</c:v>
                </c:pt>
                <c:pt idx="2">
                  <c:v>8000</c:v>
                </c:pt>
                <c:pt idx="3">
                  <c:v>12000</c:v>
                </c:pt>
              </c:numCache>
            </c:numRef>
          </c:cat>
          <c:val>
            <c:numRef>
              <c:f>Sheet1!$C$2:$C$5</c:f>
              <c:numCache>
                <c:formatCode>General</c:formatCode>
                <c:ptCount val="4"/>
                <c:pt idx="0">
                  <c:v>0.83799999999999997</c:v>
                </c:pt>
                <c:pt idx="1">
                  <c:v>0.84350000000000003</c:v>
                </c:pt>
                <c:pt idx="2">
                  <c:v>0.84775</c:v>
                </c:pt>
                <c:pt idx="3">
                  <c:v>0.88775000000000004</c:v>
                </c:pt>
              </c:numCache>
            </c:numRef>
          </c:val>
          <c:smooth val="0"/>
          <c:extLst>
            <c:ext xmlns:c16="http://schemas.microsoft.com/office/drawing/2014/chart" uri="{C3380CC4-5D6E-409C-BE32-E72D297353CC}">
              <c16:uniqueId val="{00000001-2FB0-454A-8BA1-4EB1F5C0D10C}"/>
            </c:ext>
          </c:extLst>
        </c:ser>
        <c:ser>
          <c:idx val="2"/>
          <c:order val="2"/>
          <c:tx>
            <c:strRef>
              <c:f>Sheet1!$D$1</c:f>
              <c:strCache>
                <c:ptCount val="1"/>
                <c:pt idx="0">
                  <c:v>MoG</c:v>
                </c:pt>
              </c:strCache>
            </c:strRef>
          </c:tx>
          <c:spPr>
            <a:ln w="34925" cap="rnd">
              <a:solidFill>
                <a:schemeClr val="accent3"/>
              </a:solidFill>
              <a:round/>
            </a:ln>
            <a:effectLst>
              <a:outerShdw blurRad="50800" dist="38100" dir="5400000" rotWithShape="0">
                <a:srgbClr val="000000">
                  <a:alpha val="35000"/>
                </a:srgbClr>
              </a:outerShdw>
            </a:effectLst>
          </c:spPr>
          <c:marker>
            <c:symbol val="none"/>
          </c:marker>
          <c:cat>
            <c:numRef>
              <c:f>Sheet1!$A$2:$A$5</c:f>
              <c:numCache>
                <c:formatCode>General</c:formatCode>
                <c:ptCount val="4"/>
                <c:pt idx="0">
                  <c:v>2000</c:v>
                </c:pt>
                <c:pt idx="1">
                  <c:v>4000</c:v>
                </c:pt>
                <c:pt idx="2">
                  <c:v>8000</c:v>
                </c:pt>
                <c:pt idx="3">
                  <c:v>12000</c:v>
                </c:pt>
              </c:numCache>
            </c:numRef>
          </c:cat>
          <c:val>
            <c:numRef>
              <c:f>Sheet1!$D$2:$D$5</c:f>
              <c:numCache>
                <c:formatCode>General</c:formatCode>
                <c:ptCount val="4"/>
                <c:pt idx="0">
                  <c:v>0.69650000000000001</c:v>
                </c:pt>
                <c:pt idx="1">
                  <c:v>0.72950000000000004</c:v>
                </c:pt>
                <c:pt idx="2">
                  <c:v>0.75412500000000005</c:v>
                </c:pt>
                <c:pt idx="3">
                  <c:v>0.73550000000000004</c:v>
                </c:pt>
              </c:numCache>
            </c:numRef>
          </c:val>
          <c:smooth val="0"/>
          <c:extLst>
            <c:ext xmlns:c16="http://schemas.microsoft.com/office/drawing/2014/chart" uri="{C3380CC4-5D6E-409C-BE32-E72D297353CC}">
              <c16:uniqueId val="{00000002-2FB0-454A-8BA1-4EB1F5C0D10C}"/>
            </c:ext>
          </c:extLst>
        </c:ser>
        <c:dLbls>
          <c:showLegendKey val="0"/>
          <c:showVal val="0"/>
          <c:showCatName val="0"/>
          <c:showSerName val="0"/>
          <c:showPercent val="0"/>
          <c:showBubbleSize val="0"/>
        </c:dLbls>
        <c:smooth val="0"/>
        <c:axId val="383744008"/>
        <c:axId val="383744400"/>
      </c:lineChart>
      <c:catAx>
        <c:axId val="38374400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CA"/>
                  <a:t>Length of Feature Vector: First N Bytes of TCP/UDP Payload</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83744400"/>
        <c:crosses val="autoZero"/>
        <c:auto val="1"/>
        <c:lblAlgn val="ctr"/>
        <c:lblOffset val="100"/>
        <c:noMultiLvlLbl val="0"/>
      </c:catAx>
      <c:valAx>
        <c:axId val="383744400"/>
        <c:scaling>
          <c:orientation val="minMax"/>
          <c:max val="0.9"/>
          <c:min val="0.6800000000000001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Correct Rate</a:t>
                </a:r>
                <a:endParaRPr lang="en-CA"/>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83744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CA"/>
              <a:t>K-means vs SVM</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K-means</c:v>
                </c:pt>
              </c:strCache>
            </c:strRef>
          </c:tx>
          <c:spPr>
            <a:ln w="34925" cap="rnd">
              <a:solidFill>
                <a:schemeClr val="accent1"/>
              </a:solidFill>
              <a:round/>
            </a:ln>
            <a:effectLst>
              <a:outerShdw blurRad="50800" dist="38100" dir="5400000" rotWithShape="0">
                <a:srgbClr val="000000">
                  <a:alpha val="35000"/>
                </a:srgbClr>
              </a:outerShdw>
            </a:effectLst>
          </c:spPr>
          <c:marker>
            <c:symbol val="none"/>
          </c:marker>
          <c:cat>
            <c:numRef>
              <c:f>Sheet1!$A$2:$A$5</c:f>
              <c:numCache>
                <c:formatCode>General</c:formatCode>
                <c:ptCount val="4"/>
                <c:pt idx="0">
                  <c:v>2000</c:v>
                </c:pt>
                <c:pt idx="1">
                  <c:v>4000</c:v>
                </c:pt>
                <c:pt idx="2">
                  <c:v>8000</c:v>
                </c:pt>
                <c:pt idx="3">
                  <c:v>12000</c:v>
                </c:pt>
              </c:numCache>
            </c:numRef>
          </c:cat>
          <c:val>
            <c:numRef>
              <c:f>Sheet1!$B$2:$B$5</c:f>
              <c:numCache>
                <c:formatCode>General</c:formatCode>
                <c:ptCount val="4"/>
                <c:pt idx="0">
                  <c:v>0.78549999999999998</c:v>
                </c:pt>
                <c:pt idx="1">
                  <c:v>0.75524999999999998</c:v>
                </c:pt>
                <c:pt idx="2">
                  <c:v>0.769625</c:v>
                </c:pt>
                <c:pt idx="3">
                  <c:v>0.748</c:v>
                </c:pt>
              </c:numCache>
            </c:numRef>
          </c:val>
          <c:smooth val="0"/>
          <c:extLst>
            <c:ext xmlns:c16="http://schemas.microsoft.com/office/drawing/2014/chart" uri="{C3380CC4-5D6E-409C-BE32-E72D297353CC}">
              <c16:uniqueId val="{00000000-1C9B-404F-B613-12E5DACB775B}"/>
            </c:ext>
          </c:extLst>
        </c:ser>
        <c:ser>
          <c:idx val="1"/>
          <c:order val="1"/>
          <c:tx>
            <c:strRef>
              <c:f>Sheet1!$C$1</c:f>
              <c:strCache>
                <c:ptCount val="1"/>
                <c:pt idx="0">
                  <c:v>SVM</c:v>
                </c:pt>
              </c:strCache>
            </c:strRef>
          </c:tx>
          <c:spPr>
            <a:ln w="34925" cap="rnd">
              <a:solidFill>
                <a:schemeClr val="accent2"/>
              </a:solidFill>
              <a:round/>
            </a:ln>
            <a:effectLst>
              <a:outerShdw blurRad="50800" dist="38100" dir="5400000" rotWithShape="0">
                <a:srgbClr val="000000">
                  <a:alpha val="35000"/>
                </a:srgbClr>
              </a:outerShdw>
            </a:effectLst>
          </c:spPr>
          <c:marker>
            <c:symbol val="none"/>
          </c:marker>
          <c:cat>
            <c:numRef>
              <c:f>Sheet1!$A$2:$A$5</c:f>
              <c:numCache>
                <c:formatCode>General</c:formatCode>
                <c:ptCount val="4"/>
                <c:pt idx="0">
                  <c:v>2000</c:v>
                </c:pt>
                <c:pt idx="1">
                  <c:v>4000</c:v>
                </c:pt>
                <c:pt idx="2">
                  <c:v>8000</c:v>
                </c:pt>
                <c:pt idx="3">
                  <c:v>12000</c:v>
                </c:pt>
              </c:numCache>
            </c:numRef>
          </c:cat>
          <c:val>
            <c:numRef>
              <c:f>Sheet1!$C$2:$C$5</c:f>
              <c:numCache>
                <c:formatCode>General</c:formatCode>
                <c:ptCount val="4"/>
                <c:pt idx="0">
                  <c:v>0.83799999999999997</c:v>
                </c:pt>
                <c:pt idx="1">
                  <c:v>0.84350000000000003</c:v>
                </c:pt>
                <c:pt idx="2">
                  <c:v>0.84775</c:v>
                </c:pt>
                <c:pt idx="3">
                  <c:v>0.88775000000000004</c:v>
                </c:pt>
              </c:numCache>
            </c:numRef>
          </c:val>
          <c:smooth val="0"/>
          <c:extLst>
            <c:ext xmlns:c16="http://schemas.microsoft.com/office/drawing/2014/chart" uri="{C3380CC4-5D6E-409C-BE32-E72D297353CC}">
              <c16:uniqueId val="{00000001-1C9B-404F-B613-12E5DACB775B}"/>
            </c:ext>
          </c:extLst>
        </c:ser>
        <c:ser>
          <c:idx val="2"/>
          <c:order val="2"/>
          <c:tx>
            <c:strRef>
              <c:f>Sheet1!#REF!</c:f>
              <c:strCache>
                <c:ptCount val="1"/>
                <c:pt idx="0">
                  <c:v>#REF!</c:v>
                </c:pt>
              </c:strCache>
            </c:strRef>
          </c:tx>
          <c:spPr>
            <a:ln w="34925" cap="rnd">
              <a:solidFill>
                <a:schemeClr val="accent3"/>
              </a:solidFill>
              <a:round/>
            </a:ln>
            <a:effectLst>
              <a:outerShdw blurRad="50800" dist="38100" dir="5400000" rotWithShape="0">
                <a:srgbClr val="000000">
                  <a:alpha val="35000"/>
                </a:srgbClr>
              </a:outerShdw>
            </a:effectLst>
          </c:spPr>
          <c:marker>
            <c:symbol val="none"/>
          </c:marker>
          <c:cat>
            <c:numRef>
              <c:f>Sheet1!$A$2:$A$5</c:f>
              <c:numCache>
                <c:formatCode>General</c:formatCode>
                <c:ptCount val="4"/>
                <c:pt idx="0">
                  <c:v>2000</c:v>
                </c:pt>
                <c:pt idx="1">
                  <c:v>4000</c:v>
                </c:pt>
                <c:pt idx="2">
                  <c:v>8000</c:v>
                </c:pt>
                <c:pt idx="3">
                  <c:v>12000</c:v>
                </c:pt>
              </c:numCache>
            </c:numRef>
          </c:cat>
          <c:val>
            <c:numRef>
              <c:f>Sheet1!#REF!</c:f>
              <c:numCache>
                <c:formatCode>General</c:formatCode>
                <c:ptCount val="1"/>
                <c:pt idx="0">
                  <c:v>1</c:v>
                </c:pt>
              </c:numCache>
            </c:numRef>
          </c:val>
          <c:smooth val="0"/>
          <c:extLst>
            <c:ext xmlns:c16="http://schemas.microsoft.com/office/drawing/2014/chart" uri="{C3380CC4-5D6E-409C-BE32-E72D297353CC}">
              <c16:uniqueId val="{00000002-1C9B-404F-B613-12E5DACB775B}"/>
            </c:ext>
          </c:extLst>
        </c:ser>
        <c:dLbls>
          <c:showLegendKey val="0"/>
          <c:showVal val="0"/>
          <c:showCatName val="0"/>
          <c:showSerName val="0"/>
          <c:showPercent val="0"/>
          <c:showBubbleSize val="0"/>
        </c:dLbls>
        <c:smooth val="0"/>
        <c:axId val="291744400"/>
        <c:axId val="291742976"/>
      </c:lineChart>
      <c:catAx>
        <c:axId val="291744400"/>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CA"/>
                  <a:t>Number </a:t>
                </a:r>
                <a:r>
                  <a:rPr lang="en-US"/>
                  <a:t>of Sample Packets</a:t>
                </a:r>
                <a:endParaRPr lang="en-CA"/>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91742976"/>
        <c:crosses val="autoZero"/>
        <c:auto val="1"/>
        <c:lblAlgn val="ctr"/>
        <c:lblOffset val="100"/>
        <c:noMultiLvlLbl val="0"/>
      </c:catAx>
      <c:valAx>
        <c:axId val="291742976"/>
        <c:scaling>
          <c:orientation val="minMax"/>
          <c:max val="0.9"/>
          <c:min val="0.74000000000000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CA"/>
                  <a:t>Correct Rate</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91744400"/>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dirty="0"/>
              <a:t>Cluster 3</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Cluster 2</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CAE4-4613-BD43-2B6C40A4A1A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CAE4-4613-BD43-2B6C40A4A1AB}"/>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CAE4-4613-BD43-2B6C40A4A1AB}"/>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CAE4-4613-BD43-2B6C40A4A1AB}"/>
              </c:ext>
            </c:extLst>
          </c:dPt>
          <c:cat>
            <c:strRef>
              <c:f>Sheet1!$A$2:$A$5</c:f>
              <c:strCache>
                <c:ptCount val="4"/>
                <c:pt idx="0">
                  <c:v>HTTP</c:v>
                </c:pt>
                <c:pt idx="1">
                  <c:v>SSH</c:v>
                </c:pt>
                <c:pt idx="2">
                  <c:v>Skype</c:v>
                </c:pt>
                <c:pt idx="3">
                  <c:v>BitTorrent</c:v>
                </c:pt>
              </c:strCache>
            </c:strRef>
          </c:cat>
          <c:val>
            <c:numRef>
              <c:f>Sheet1!$B$2:$B$5</c:f>
              <c:numCache>
                <c:formatCode>General</c:formatCode>
                <c:ptCount val="4"/>
                <c:pt idx="0">
                  <c:v>54</c:v>
                </c:pt>
                <c:pt idx="1">
                  <c:v>47</c:v>
                </c:pt>
                <c:pt idx="2">
                  <c:v>716</c:v>
                </c:pt>
                <c:pt idx="3">
                  <c:v>4</c:v>
                </c:pt>
              </c:numCache>
            </c:numRef>
          </c:val>
          <c:extLst>
            <c:ext xmlns:c16="http://schemas.microsoft.com/office/drawing/2014/chart" uri="{C3380CC4-5D6E-409C-BE32-E72D297353CC}">
              <c16:uniqueId val="{00000008-CAE4-4613-BD43-2B6C40A4A1AB}"/>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2.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0.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6.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8.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0.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3.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4.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5.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6.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7.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01AD1-BD20-46EB-9000-649FE2D5F07E}" type="datetimeFigureOut">
              <a:rPr lang="zh-CN" altLang="en-US" smtClean="0"/>
              <a:t>2016/11/2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A6C03-3541-4D0E-8CF2-E1594B029E63}" type="slidenum">
              <a:rPr lang="zh-CN" altLang="en-US" smtClean="0"/>
              <a:t>‹#›</a:t>
            </a:fld>
            <a:endParaRPr lang="zh-CN" altLang="en-US"/>
          </a:p>
        </p:txBody>
      </p:sp>
    </p:spTree>
    <p:extLst>
      <p:ext uri="{BB962C8B-B14F-4D97-AF65-F5344CB8AC3E}">
        <p14:creationId xmlns:p14="http://schemas.microsoft.com/office/powerpoint/2010/main" val="391968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1</a:t>
            </a:fld>
            <a:endParaRPr lang="zh-CN" altLang="en-US"/>
          </a:p>
        </p:txBody>
      </p:sp>
    </p:spTree>
    <p:extLst>
      <p:ext uri="{BB962C8B-B14F-4D97-AF65-F5344CB8AC3E}">
        <p14:creationId xmlns:p14="http://schemas.microsoft.com/office/powerpoint/2010/main" val="3364621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next part is our implementation of</a:t>
            </a:r>
            <a:r>
              <a:rPr lang="en-US" altLang="zh-CN" baseline="0" dirty="0"/>
              <a:t> project.</a:t>
            </a:r>
          </a:p>
          <a:p>
            <a:endParaRPr lang="en-US" altLang="zh-CN" baseline="0" dirty="0"/>
          </a:p>
          <a:p>
            <a:r>
              <a:rPr lang="en-US" altLang="zh-CN" baseline="0" dirty="0"/>
              <a:t>We use Floodlight as the basis of our controller, use </a:t>
            </a:r>
            <a:r>
              <a:rPr lang="en-US" altLang="zh-CN" baseline="0" dirty="0" err="1"/>
              <a:t>Mininet</a:t>
            </a:r>
            <a:r>
              <a:rPr lang="en-US" altLang="zh-CN" baseline="0" dirty="0"/>
              <a:t> to build Topology and use </a:t>
            </a:r>
            <a:r>
              <a:rPr lang="en-US" altLang="zh-CN" baseline="0" dirty="0" err="1"/>
              <a:t>OpenVSwitch</a:t>
            </a:r>
            <a:r>
              <a:rPr lang="en-US" altLang="zh-CN" baseline="0" dirty="0"/>
              <a:t> as switch.</a:t>
            </a:r>
            <a:endParaRPr lang="zh-CN" altLang="en-US" dirty="0"/>
          </a:p>
        </p:txBody>
      </p:sp>
      <p:sp>
        <p:nvSpPr>
          <p:cNvPr id="4" name="灯片编号占位符 3"/>
          <p:cNvSpPr>
            <a:spLocks noGrp="1"/>
          </p:cNvSpPr>
          <p:nvPr>
            <p:ph type="sldNum" sz="quarter" idx="10"/>
          </p:nvPr>
        </p:nvSpPr>
        <p:spPr/>
        <p:txBody>
          <a:bodyPr/>
          <a:lstStyle/>
          <a:p>
            <a:fld id="{2A7A6C03-3541-4D0E-8CF2-E1594B029E63}" type="slidenum">
              <a:rPr lang="zh-CN" altLang="en-US" smtClean="0"/>
              <a:t>10</a:t>
            </a:fld>
            <a:endParaRPr lang="zh-CN" altLang="en-US"/>
          </a:p>
        </p:txBody>
      </p:sp>
    </p:spTree>
    <p:extLst>
      <p:ext uri="{BB962C8B-B14F-4D97-AF65-F5344CB8AC3E}">
        <p14:creationId xmlns:p14="http://schemas.microsoft.com/office/powerpoint/2010/main" val="935368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shows one</a:t>
            </a:r>
            <a:r>
              <a:rPr lang="en-US" baseline="0" dirty="0"/>
              <a:t> quite</a:t>
            </a:r>
            <a:r>
              <a:rPr lang="en-US" dirty="0"/>
              <a:t> simple </a:t>
            </a:r>
            <a:r>
              <a:rPr lang="en-US" baseline="0" dirty="0"/>
              <a:t>topology we built on </a:t>
            </a:r>
            <a:r>
              <a:rPr lang="en-US" baseline="0" dirty="0" err="1"/>
              <a:t>Mininet</a:t>
            </a:r>
            <a:r>
              <a:rPr lang="en-US" baseline="0" dirty="0"/>
              <a:t>. </a:t>
            </a:r>
          </a:p>
          <a:p>
            <a:endParaRPr lang="en-US" baseline="0" dirty="0"/>
          </a:p>
          <a:p>
            <a:r>
              <a:rPr lang="en-US" baseline="0" dirty="0"/>
              <a:t>In the beginning steps of project, we</a:t>
            </a:r>
            <a:r>
              <a:rPr lang="en-US" dirty="0"/>
              <a:t> use it</a:t>
            </a:r>
            <a:r>
              <a:rPr lang="en-US" baseline="0" dirty="0"/>
              <a:t> for our experiments.</a:t>
            </a:r>
          </a:p>
          <a:p>
            <a:endParaRPr lang="en-US" baseline="0" dirty="0"/>
          </a:p>
          <a:p>
            <a:r>
              <a:rPr lang="en-US" baseline="0" dirty="0"/>
              <a:t>It includes one host, one switch and one controller. One interface of the switch connects to host and the other interface connects to Internet.</a:t>
            </a:r>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11</a:t>
            </a:fld>
            <a:endParaRPr lang="zh-CN" altLang="en-US"/>
          </a:p>
        </p:txBody>
      </p:sp>
    </p:spTree>
    <p:extLst>
      <p:ext uri="{BB962C8B-B14F-4D97-AF65-F5344CB8AC3E}">
        <p14:creationId xmlns:p14="http://schemas.microsoft.com/office/powerpoint/2010/main" val="1439621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trying to</a:t>
            </a:r>
            <a:r>
              <a:rPr lang="en-US" baseline="0" dirty="0"/>
              <a:t> adapt our system to more realistic topologies such as the one shown in the picture.</a:t>
            </a:r>
          </a:p>
          <a:p>
            <a:endParaRPr lang="en-US" baseline="0" dirty="0"/>
          </a:p>
          <a:p>
            <a:r>
              <a:rPr lang="en-US" baseline="0" dirty="0"/>
              <a:t>In a realistic topology, there could be a large number of different types of hosts. And there could be more interconnecting switches.</a:t>
            </a:r>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12</a:t>
            </a:fld>
            <a:endParaRPr lang="zh-CN" altLang="en-US"/>
          </a:p>
        </p:txBody>
      </p:sp>
    </p:spTree>
    <p:extLst>
      <p:ext uri="{BB962C8B-B14F-4D97-AF65-F5344CB8AC3E}">
        <p14:creationId xmlns:p14="http://schemas.microsoft.com/office/powerpoint/2010/main" val="2352905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2400" dirty="0">
                <a:solidFill>
                  <a:srgbClr val="FFFF00"/>
                </a:solidFill>
              </a:rPr>
              <a:t>This is</a:t>
            </a:r>
            <a:r>
              <a:rPr lang="en-US" altLang="zh-CN" sz="2400" baseline="0" dirty="0">
                <a:solidFill>
                  <a:srgbClr val="FFFF00"/>
                </a:solidFill>
              </a:rPr>
              <a:t> our implementation of packet arrival and identification.</a:t>
            </a:r>
          </a:p>
          <a:p>
            <a:endParaRPr lang="en-US" altLang="zh-CN" sz="2400" dirty="0">
              <a:solidFill>
                <a:srgbClr val="FFFF00"/>
              </a:solidFill>
            </a:endParaRPr>
          </a:p>
          <a:p>
            <a:r>
              <a:rPr lang="en-US" altLang="zh-CN" sz="2400" dirty="0">
                <a:solidFill>
                  <a:srgbClr val="FFFF00"/>
                </a:solidFill>
              </a:rPr>
              <a:t>In the first</a:t>
            </a:r>
            <a:r>
              <a:rPr lang="en-US" altLang="zh-CN" sz="2400" baseline="0" dirty="0">
                <a:solidFill>
                  <a:srgbClr val="FFFF00"/>
                </a:solidFill>
              </a:rPr>
              <a:t> s</a:t>
            </a:r>
            <a:r>
              <a:rPr lang="en-US" altLang="zh-CN" sz="2400" dirty="0">
                <a:solidFill>
                  <a:srgbClr val="FFFF00"/>
                </a:solidFill>
              </a:rPr>
              <a:t>tep, The first packet of a flow arrives at the switch,</a:t>
            </a:r>
          </a:p>
          <a:p>
            <a:endParaRPr lang="en-US" altLang="zh-CN" sz="2400" dirty="0">
              <a:solidFill>
                <a:srgbClr val="FFFF00"/>
              </a:solidFill>
            </a:endParaRPr>
          </a:p>
          <a:p>
            <a:r>
              <a:rPr lang="en-US" altLang="zh-CN" sz="2400" dirty="0">
                <a:solidFill>
                  <a:srgbClr val="FFFF00"/>
                </a:solidFill>
              </a:rPr>
              <a:t>then switch sends the PACKET_IN message to controller which</a:t>
            </a:r>
            <a:r>
              <a:rPr lang="en-US" altLang="zh-CN" sz="2400" baseline="0" dirty="0">
                <a:solidFill>
                  <a:srgbClr val="FFFF00"/>
                </a:solidFill>
              </a:rPr>
              <a:t> contains the original packet,</a:t>
            </a:r>
          </a:p>
          <a:p>
            <a:endParaRPr lang="en-US" altLang="zh-CN" sz="2400" dirty="0">
              <a:solidFill>
                <a:srgbClr val="FFFF00"/>
              </a:solidFill>
            </a:endParaRPr>
          </a:p>
          <a:p>
            <a:r>
              <a:rPr lang="en-US" altLang="zh-CN" sz="2400" dirty="0">
                <a:solidFill>
                  <a:srgbClr val="FFFF00"/>
                </a:solidFill>
              </a:rPr>
              <a:t>Our own module on Floodlight keeps</a:t>
            </a:r>
            <a:r>
              <a:rPr lang="en-US" altLang="zh-CN" sz="2400" baseline="0" dirty="0">
                <a:solidFill>
                  <a:srgbClr val="FFFF00"/>
                </a:solidFill>
              </a:rPr>
              <a:t> listening to </a:t>
            </a:r>
            <a:r>
              <a:rPr lang="en-US" altLang="zh-CN" sz="2400" dirty="0">
                <a:solidFill>
                  <a:srgbClr val="FFFF00"/>
                </a:solidFill>
              </a:rPr>
              <a:t>PACKET_IN message. </a:t>
            </a:r>
          </a:p>
          <a:p>
            <a:endParaRPr lang="en-US" altLang="zh-CN" sz="2400" dirty="0">
              <a:solidFill>
                <a:srgbClr val="FFFF00"/>
              </a:solidFill>
            </a:endParaRPr>
          </a:p>
          <a:p>
            <a:r>
              <a:rPr lang="en-US" altLang="zh-CN" sz="2400" dirty="0">
                <a:solidFill>
                  <a:srgbClr val="FFFF00"/>
                </a:solidFill>
              </a:rPr>
              <a:t>When</a:t>
            </a:r>
            <a:r>
              <a:rPr lang="en-US" altLang="zh-CN" sz="2400" baseline="0" dirty="0">
                <a:solidFill>
                  <a:srgbClr val="FFFF00"/>
                </a:solidFill>
              </a:rPr>
              <a:t> this message come,</a:t>
            </a:r>
            <a:r>
              <a:rPr lang="en-US" altLang="zh-CN" sz="2400" dirty="0">
                <a:solidFill>
                  <a:srgbClr val="FFFF00"/>
                </a:solidFill>
              </a:rPr>
              <a:t>  we start to analyze packet, using </a:t>
            </a:r>
            <a:r>
              <a:rPr lang="en-US" altLang="zh-CN" sz="2400" baseline="0" dirty="0">
                <a:solidFill>
                  <a:srgbClr val="FFFF00"/>
                </a:solidFill>
              </a:rPr>
              <a:t>d</a:t>
            </a:r>
            <a:r>
              <a:rPr lang="en-US" altLang="zh-CN" sz="2400" dirty="0">
                <a:solidFill>
                  <a:srgbClr val="FFFF00"/>
                </a:solidFill>
              </a:rPr>
              <a:t>eep packet inspection function or</a:t>
            </a:r>
            <a:r>
              <a:rPr lang="en-US" altLang="zh-CN" sz="2400" baseline="0" dirty="0">
                <a:solidFill>
                  <a:srgbClr val="FFFF00"/>
                </a:solidFill>
              </a:rPr>
              <a:t> m</a:t>
            </a:r>
            <a:r>
              <a:rPr lang="en-US" altLang="zh-CN" sz="2400" dirty="0">
                <a:solidFill>
                  <a:srgbClr val="FFFF00"/>
                </a:solidFill>
              </a:rPr>
              <a:t>achine learning methods.</a:t>
            </a:r>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13</a:t>
            </a:fld>
            <a:endParaRPr lang="zh-CN" altLang="en-US"/>
          </a:p>
        </p:txBody>
      </p:sp>
    </p:spTree>
    <p:extLst>
      <p:ext uri="{BB962C8B-B14F-4D97-AF65-F5344CB8AC3E}">
        <p14:creationId xmlns:p14="http://schemas.microsoft.com/office/powerpoint/2010/main" val="2235831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said before, in our module, we use two kinds of techniques to</a:t>
            </a:r>
            <a:r>
              <a:rPr lang="en-US" baseline="0" dirty="0"/>
              <a:t> identify the application type of a packet.</a:t>
            </a:r>
          </a:p>
          <a:p>
            <a:endParaRPr lang="en-US" baseline="0" dirty="0"/>
          </a:p>
          <a:p>
            <a:r>
              <a:rPr lang="en-US" baseline="0" dirty="0"/>
              <a:t>The first technique is deep packet inspection. This is not our main approach so we just write simple rules to do identification.</a:t>
            </a:r>
          </a:p>
          <a:p>
            <a:endParaRPr lang="en-US" baseline="0" dirty="0"/>
          </a:p>
          <a:p>
            <a:r>
              <a:rPr lang="en-US" baseline="0" dirty="0"/>
              <a:t>For example, if the beginning of data part of packet contains </a:t>
            </a:r>
            <a:r>
              <a:rPr lang="en-US" altLang="zh-CN" baseline="0" dirty="0"/>
              <a:t>some bytes like</a:t>
            </a:r>
            <a:r>
              <a:rPr lang="en-US" baseline="0" dirty="0"/>
              <a:t> “GET”, “POST”, “PUT” , w</a:t>
            </a:r>
            <a:r>
              <a:rPr lang="en-US" altLang="zh-CN" baseline="0" dirty="0"/>
              <a:t>e consider it as HTTP.</a:t>
            </a:r>
          </a:p>
          <a:p>
            <a:r>
              <a:rPr lang="en-US" baseline="0" dirty="0"/>
              <a:t>If the data part starts with “SSH-”, we consider it as SSH.</a:t>
            </a:r>
          </a:p>
          <a:p>
            <a:r>
              <a:rPr lang="en-US" baseline="0" dirty="0"/>
              <a:t>If the value of first two bytes of data part equals packet length minus 2, then we consider it as </a:t>
            </a:r>
            <a:r>
              <a:rPr lang="en-US" baseline="0" dirty="0" err="1"/>
              <a:t>OpenVPN</a:t>
            </a:r>
            <a:r>
              <a:rPr lang="en-US" baseline="0" dirty="0"/>
              <a:t>.</a:t>
            </a:r>
          </a:p>
          <a:p>
            <a:endParaRPr lang="en-US" baseline="0" dirty="0"/>
          </a:p>
          <a:p>
            <a:r>
              <a:rPr lang="en-US" baseline="0" dirty="0"/>
              <a:t>And some simple rules like this. </a:t>
            </a:r>
            <a:endParaRPr lang="en-US" dirty="0"/>
          </a:p>
          <a:p>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14</a:t>
            </a:fld>
            <a:endParaRPr lang="zh-CN" altLang="en-US"/>
          </a:p>
        </p:txBody>
      </p:sp>
    </p:spTree>
    <p:extLst>
      <p:ext uri="{BB962C8B-B14F-4D97-AF65-F5344CB8AC3E}">
        <p14:creationId xmlns:p14="http://schemas.microsoft.com/office/powerpoint/2010/main" val="2378315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kind of techniques</a:t>
            </a:r>
            <a:r>
              <a:rPr lang="en-US" baseline="0" dirty="0"/>
              <a:t> we use to identify flow type is machine learning methods.</a:t>
            </a:r>
          </a:p>
          <a:p>
            <a:endParaRPr lang="en-US" baseline="0" dirty="0"/>
          </a:p>
          <a:p>
            <a:r>
              <a:rPr lang="en-CA" baseline="0" dirty="0"/>
              <a:t>In our experiments so far, we have tried clustering and classification algorithm for identifying packets.</a:t>
            </a:r>
          </a:p>
          <a:p>
            <a:endParaRPr lang="en-CA" baseline="0" dirty="0"/>
          </a:p>
          <a:p>
            <a:r>
              <a:rPr lang="en-CA" baseline="0" dirty="0"/>
              <a:t>For clustering, we use </a:t>
            </a:r>
            <a:r>
              <a:rPr lang="en-CA" baseline="0" dirty="0" err="1"/>
              <a:t>Kmeans</a:t>
            </a:r>
            <a:r>
              <a:rPr lang="en-CA" baseline="0" dirty="0"/>
              <a:t> algorithm.</a:t>
            </a:r>
          </a:p>
          <a:p>
            <a:endParaRPr lang="en-CA" baseline="0" dirty="0"/>
          </a:p>
          <a:p>
            <a:r>
              <a:rPr lang="en-CA" baseline="0" dirty="0"/>
              <a:t>And for classification, we use SVM algorithm.</a:t>
            </a:r>
            <a:endParaRPr lang="en-US" baseline="0"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15</a:t>
            </a:fld>
            <a:endParaRPr lang="zh-CN" altLang="en-US"/>
          </a:p>
        </p:txBody>
      </p:sp>
    </p:spTree>
    <p:extLst>
      <p:ext uri="{BB962C8B-B14F-4D97-AF65-F5344CB8AC3E}">
        <p14:creationId xmlns:p14="http://schemas.microsoft.com/office/powerpoint/2010/main" val="3555167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CONCEPT Here is some simple ML concepts that I</a:t>
            </a:r>
            <a:r>
              <a:rPr lang="en-US" baseline="0" dirty="0"/>
              <a:t>d like to introduce for you to understand our work better.</a:t>
            </a:r>
          </a:p>
          <a:p>
            <a:r>
              <a:rPr lang="en-US" baseline="0" dirty="0"/>
              <a:t>2. KMEAN For clustering, we use </a:t>
            </a:r>
            <a:r>
              <a:rPr lang="en-US" baseline="0" dirty="0" err="1"/>
              <a:t>Kmeans</a:t>
            </a:r>
            <a:r>
              <a:rPr lang="en-US" baseline="0" dirty="0"/>
              <a:t> </a:t>
            </a:r>
            <a:r>
              <a:rPr lang="en-US" baseline="0" dirty="0" err="1"/>
              <a:t>algo</a:t>
            </a:r>
            <a:endParaRPr lang="en-US" baseline="0" dirty="0"/>
          </a:p>
          <a:p>
            <a:r>
              <a:rPr lang="en-US" baseline="0" dirty="0"/>
              <a:t>As you can see in the picture, it </a:t>
            </a:r>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16</a:t>
            </a:fld>
            <a:endParaRPr lang="zh-CN" altLang="en-US"/>
          </a:p>
        </p:txBody>
      </p:sp>
    </p:spTree>
    <p:extLst>
      <p:ext uri="{BB962C8B-B14F-4D97-AF65-F5344CB8AC3E}">
        <p14:creationId xmlns:p14="http://schemas.microsoft.com/office/powerpoint/2010/main" val="2273692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SVM For classification, we use S.V.M</a:t>
            </a:r>
            <a:r>
              <a:rPr lang="en-US" baseline="0" dirty="0"/>
              <a:t>.</a:t>
            </a:r>
          </a:p>
          <a:p>
            <a:r>
              <a:rPr lang="en-US" baseline="0" dirty="0"/>
              <a:t>As you can see in the pic, it …</a:t>
            </a:r>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17</a:t>
            </a:fld>
            <a:endParaRPr lang="zh-CN" altLang="en-US"/>
          </a:p>
        </p:txBody>
      </p:sp>
    </p:spTree>
    <p:extLst>
      <p:ext uri="{BB962C8B-B14F-4D97-AF65-F5344CB8AC3E}">
        <p14:creationId xmlns:p14="http://schemas.microsoft.com/office/powerpoint/2010/main" val="3174340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NEED TRAIN We needed</a:t>
            </a:r>
            <a:r>
              <a:rPr lang="en-US" baseline="0" dirty="0"/>
              <a:t> to input training data to our machine learning </a:t>
            </a:r>
            <a:r>
              <a:rPr lang="en-US" baseline="0" dirty="0" err="1"/>
              <a:t>algos</a:t>
            </a:r>
            <a:r>
              <a:rPr lang="en-US" baseline="0" dirty="0"/>
              <a:t>. </a:t>
            </a:r>
          </a:p>
          <a:p>
            <a:r>
              <a:rPr lang="en-US" baseline="0" dirty="0"/>
              <a:t>2. HARD SELECTION But selecting the input dataset is not trivial. </a:t>
            </a:r>
          </a:p>
          <a:p>
            <a:r>
              <a:rPr lang="en-US" baseline="0" dirty="0"/>
              <a:t>3. TWO CHOICEs We had two choices, one its to …</a:t>
            </a:r>
            <a:r>
              <a:rPr lang="en-CA" baseline="0" dirty="0"/>
              <a:t>   …</a:t>
            </a:r>
          </a:p>
          <a:p>
            <a:r>
              <a:rPr lang="en-US" baseline="0" dirty="0"/>
              <a:t>The other is to … …</a:t>
            </a:r>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18</a:t>
            </a:fld>
            <a:endParaRPr lang="zh-CN" altLang="en-US"/>
          </a:p>
        </p:txBody>
      </p:sp>
    </p:spTree>
    <p:extLst>
      <p:ext uri="{BB962C8B-B14F-4D97-AF65-F5344CB8AC3E}">
        <p14:creationId xmlns:p14="http://schemas.microsoft.com/office/powerpoint/2010/main" val="785837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FEATURE We also needed to select features to train on for the ML</a:t>
            </a:r>
            <a:r>
              <a:rPr lang="en-US" baseline="0" dirty="0"/>
              <a:t> </a:t>
            </a:r>
            <a:r>
              <a:rPr lang="en-US" baseline="0" dirty="0" err="1"/>
              <a:t>algos</a:t>
            </a:r>
            <a:endParaRPr lang="en-US" baseline="0" dirty="0"/>
          </a:p>
          <a:p>
            <a:r>
              <a:rPr lang="en-US" baseline="0" dirty="0"/>
              <a:t>2. LITERATURE Here are some of the common features used in research literature.</a:t>
            </a:r>
          </a:p>
          <a:p>
            <a:r>
              <a:rPr lang="en-US" baseline="0" dirty="0"/>
              <a:t>3. PAYLOAD We chose to use the payload, to be more specific …</a:t>
            </a:r>
          </a:p>
          <a:p>
            <a:r>
              <a:rPr lang="en-US" baseline="0" dirty="0"/>
              <a:t>4. VARY BYTES And we varied the number of bytes to see how our model’s performance changes according to the length </a:t>
            </a:r>
          </a:p>
          <a:p>
            <a:r>
              <a:rPr lang="en-US" baseline="0" dirty="0"/>
              <a:t>And select the best length</a:t>
            </a:r>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19</a:t>
            </a:fld>
            <a:endParaRPr lang="zh-CN" altLang="en-US"/>
          </a:p>
        </p:txBody>
      </p:sp>
    </p:spTree>
    <p:extLst>
      <p:ext uri="{BB962C8B-B14F-4D97-AF65-F5344CB8AC3E}">
        <p14:creationId xmlns:p14="http://schemas.microsoft.com/office/powerpoint/2010/main" val="3505796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2</a:t>
            </a:fld>
            <a:endParaRPr lang="zh-CN" altLang="en-US"/>
          </a:p>
        </p:txBody>
      </p:sp>
    </p:spTree>
    <p:extLst>
      <p:ext uri="{BB962C8B-B14F-4D97-AF65-F5344CB8AC3E}">
        <p14:creationId xmlns:p14="http://schemas.microsoft.com/office/powerpoint/2010/main" val="2261317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1. HAVE FEATURE</a:t>
            </a:r>
            <a:r>
              <a:rPr lang="en-US" altLang="zh-CN" sz="1200" baseline="0" dirty="0"/>
              <a:t> &amp; INPUT, </a:t>
            </a:r>
            <a:r>
              <a:rPr lang="en-US" altLang="zh-CN" sz="1200" dirty="0"/>
              <a:t>Now</a:t>
            </a:r>
            <a:r>
              <a:rPr lang="en-US" altLang="zh-CN" sz="1200" baseline="0" dirty="0"/>
              <a:t> that we have the feature and input we can build the prediction model</a:t>
            </a:r>
            <a:endParaRPr lang="en-US" altLang="zh-CN" sz="1200" dirty="0"/>
          </a:p>
          <a:p>
            <a:r>
              <a:rPr lang="en-US" altLang="zh-CN" sz="1200" dirty="0"/>
              <a:t>Here are</a:t>
            </a:r>
            <a:r>
              <a:rPr lang="en-US" altLang="zh-CN" sz="1200" baseline="0" dirty="0"/>
              <a:t> the steps taken to train a machine learning model and identify packets:</a:t>
            </a:r>
            <a:endParaRPr lang="en-US" altLang="zh-CN" sz="1200" dirty="0"/>
          </a:p>
          <a:p>
            <a:r>
              <a:rPr lang="en-US" altLang="zh-CN" sz="1200" dirty="0"/>
              <a:t>Step 1. parse captured packet into byte arrays</a:t>
            </a:r>
          </a:p>
          <a:p>
            <a:r>
              <a:rPr lang="en-US" altLang="zh-CN" sz="1200" dirty="0"/>
              <a:t>Step 2. extract first N bytes of a packet’s payload  as input feature ***  TCP 52 UDP 42</a:t>
            </a:r>
          </a:p>
          <a:p>
            <a:r>
              <a:rPr lang="en-US" altLang="zh-CN" sz="1200" dirty="0"/>
              <a:t>Step 3. train models using algorithms from </a:t>
            </a:r>
            <a:r>
              <a:rPr lang="en-US" altLang="zh-CN" sz="1200" i="1" dirty="0" err="1"/>
              <a:t>scikit</a:t>
            </a:r>
            <a:r>
              <a:rPr lang="en-US" altLang="zh-CN" sz="1200" i="1" dirty="0"/>
              <a:t>-learn</a:t>
            </a:r>
            <a:r>
              <a:rPr lang="en-US" altLang="zh-CN" sz="1200" dirty="0"/>
              <a:t> libraries</a:t>
            </a:r>
          </a:p>
          <a:p>
            <a:r>
              <a:rPr lang="en-US" altLang="zh-CN" sz="1200" dirty="0"/>
              <a:t>Step 4. save the trained model</a:t>
            </a:r>
          </a:p>
          <a:p>
            <a:r>
              <a:rPr lang="en-US" altLang="zh-CN" sz="1200" dirty="0"/>
              <a:t>Step 5. identify types for new packets using the saved model</a:t>
            </a:r>
          </a:p>
          <a:p>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20</a:t>
            </a:fld>
            <a:endParaRPr lang="zh-CN" altLang="en-US"/>
          </a:p>
        </p:txBody>
      </p:sp>
    </p:spTree>
    <p:extLst>
      <p:ext uri="{BB962C8B-B14F-4D97-AF65-F5344CB8AC3E}">
        <p14:creationId xmlns:p14="http://schemas.microsoft.com/office/powerpoint/2010/main" val="1763264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RESULT  Here are the results we gathered </a:t>
            </a:r>
            <a:r>
              <a:rPr lang="en-US" altLang="zh-CN" dirty="0"/>
              <a:t>from </a:t>
            </a:r>
            <a:r>
              <a:rPr lang="en-US" altLang="zh-CN" dirty="0" err="1"/>
              <a:t>kmeans</a:t>
            </a:r>
            <a:r>
              <a:rPr lang="en-US" altLang="zh-CN" dirty="0"/>
              <a:t> algorithm.</a:t>
            </a:r>
          </a:p>
          <a:p>
            <a:pPr marL="228600" indent="-228600">
              <a:buAutoNum type="arabicPeriod"/>
            </a:pPr>
            <a:r>
              <a:rPr lang="en-US" altLang="zh-CN" dirty="0"/>
              <a:t>EVALUATED on 4 kinds of flows: http,</a:t>
            </a:r>
            <a:r>
              <a:rPr lang="en-US" altLang="zh-CN" baseline="0" dirty="0"/>
              <a:t> </a:t>
            </a:r>
            <a:r>
              <a:rPr lang="en-US" altLang="zh-CN" baseline="0" dirty="0" err="1"/>
              <a:t>ssh</a:t>
            </a:r>
            <a:r>
              <a:rPr lang="en-US" altLang="zh-CN" baseline="0" dirty="0"/>
              <a:t>, skype and </a:t>
            </a:r>
            <a:r>
              <a:rPr lang="en-US" altLang="zh-CN" baseline="0" dirty="0" err="1"/>
              <a:t>bittorrent</a:t>
            </a:r>
            <a:endParaRPr lang="en-US" altLang="zh-CN" dirty="0"/>
          </a:p>
          <a:p>
            <a:r>
              <a:rPr lang="en-US" dirty="0"/>
              <a:t>3. 8 GROUPS We specified for the </a:t>
            </a:r>
            <a:r>
              <a:rPr lang="en-US" dirty="0" err="1"/>
              <a:t>kmeans</a:t>
            </a:r>
            <a:r>
              <a:rPr lang="en-US" dirty="0"/>
              <a:t> algorithm to group input packets into 8 clusters according</a:t>
            </a:r>
            <a:r>
              <a:rPr lang="en-US" baseline="0" dirty="0"/>
              <a:t> to the first 2 bytes of the TCP or UDP payload.</a:t>
            </a:r>
          </a:p>
          <a:p>
            <a:r>
              <a:rPr lang="en-US" baseline="0" dirty="0"/>
              <a:t>4. NO LABEL  The </a:t>
            </a:r>
            <a:r>
              <a:rPr lang="en-US" baseline="0" dirty="0" err="1"/>
              <a:t>kmeans</a:t>
            </a:r>
            <a:r>
              <a:rPr lang="en-US" baseline="0" dirty="0"/>
              <a:t> algorithm does not require us to </a:t>
            </a:r>
            <a:r>
              <a:rPr lang="en-US" baseline="0" dirty="0" err="1"/>
              <a:t>prelabel</a:t>
            </a:r>
            <a:r>
              <a:rPr lang="en-US" baseline="0" dirty="0"/>
              <a:t> the type of packets, rather, it groups packets based on their statistical similarity.</a:t>
            </a:r>
          </a:p>
          <a:p>
            <a:r>
              <a:rPr lang="en-US" baseline="0" dirty="0"/>
              <a:t>And here are the results.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5. WHY 8 CLUSTERS NOT 4  WHY 8 clusters, more accurate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aseline="0" dirty="0"/>
              <a:t>1. FIRST SKYPE  As we can see, the first cluster consists primarily of </a:t>
            </a:r>
            <a:r>
              <a:rPr lang="en-US" baseline="0" dirty="0" err="1"/>
              <a:t>of</a:t>
            </a:r>
            <a:r>
              <a:rPr lang="en-US" baseline="0" dirty="0"/>
              <a:t> packets from skype, and </a:t>
            </a:r>
          </a:p>
          <a:p>
            <a:r>
              <a:rPr lang="en-US" baseline="0" dirty="0"/>
              <a:t>2. SECOND SHH  In the second cluster, </a:t>
            </a:r>
            <a:r>
              <a:rPr lang="en-US" baseline="0" dirty="0" err="1"/>
              <a:t>ssh</a:t>
            </a:r>
            <a:r>
              <a:rPr lang="en-US" baseline="0" dirty="0"/>
              <a:t> packets are the majority, but it also contains a significant amount of </a:t>
            </a:r>
            <a:r>
              <a:rPr lang="en-US" baseline="0" dirty="0" err="1"/>
              <a:t>bittorrent</a:t>
            </a:r>
            <a:r>
              <a:rPr lang="en-US" baseline="0" dirty="0"/>
              <a:t> packets. </a:t>
            </a:r>
          </a:p>
          <a:p>
            <a:r>
              <a:rPr lang="en-US" baseline="0" dirty="0"/>
              <a:t>SO CLUSTER2 IS LESS accurate THAN CLUSTER 1</a:t>
            </a:r>
          </a:p>
          <a:p>
            <a:r>
              <a:rPr lang="en-US" baseline="0" dirty="0"/>
              <a:t>A cluster is more accurate when it contains primarily of one kind of packet.</a:t>
            </a:r>
          </a:p>
          <a:p>
            <a:r>
              <a:rPr lang="en-US" baseline="0" dirty="0"/>
              <a:t>3. INTERSTING </a:t>
            </a:r>
            <a:r>
              <a:rPr lang="en-US" baseline="0" dirty="0" err="1"/>
              <a:t>bitTorrent</a:t>
            </a:r>
            <a:r>
              <a:rPr lang="en-US" baseline="0" dirty="0"/>
              <a:t> Interestingly, </a:t>
            </a:r>
            <a:r>
              <a:rPr lang="en-US" baseline="0" dirty="0" err="1"/>
              <a:t>bitTorrent</a:t>
            </a:r>
            <a:r>
              <a:rPr lang="en-US" baseline="0" dirty="0"/>
              <a:t> packets does not have its own majority, and is confused with </a:t>
            </a:r>
            <a:r>
              <a:rPr lang="en-US" baseline="0" dirty="0" err="1"/>
              <a:t>ssh</a:t>
            </a:r>
            <a:r>
              <a:rPr lang="en-US" baseline="0" dirty="0"/>
              <a:t>, http, and skype packets.</a:t>
            </a:r>
          </a:p>
          <a:p>
            <a:endParaRPr lang="en-US" baseline="0" dirty="0"/>
          </a:p>
          <a:p>
            <a:endParaRPr lang="en-US" baseline="0" dirty="0"/>
          </a:p>
          <a:p>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21</a:t>
            </a:fld>
            <a:endParaRPr lang="zh-CN" altLang="en-US"/>
          </a:p>
        </p:txBody>
      </p:sp>
    </p:spTree>
    <p:extLst>
      <p:ext uri="{BB962C8B-B14F-4D97-AF65-F5344CB8AC3E}">
        <p14:creationId xmlns:p14="http://schemas.microsoft.com/office/powerpoint/2010/main" val="3925625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3Bytes   Here are the results where we use 3</a:t>
            </a:r>
            <a:r>
              <a:rPr lang="en-US" baseline="0" dirty="0"/>
              <a:t> bytes of data.</a:t>
            </a:r>
          </a:p>
          <a:p>
            <a:r>
              <a:rPr lang="en-US" altLang="zh-CN" baseline="0" dirty="0"/>
              <a:t>2. BITTORRENT BETTER   Notice how </a:t>
            </a:r>
            <a:r>
              <a:rPr lang="en-US" altLang="zh-CN" baseline="0" dirty="0" err="1"/>
              <a:t>bitTorrent</a:t>
            </a:r>
            <a:r>
              <a:rPr lang="en-US" altLang="zh-CN" baseline="0" dirty="0"/>
              <a:t> packets can now be clearly grouped into two clusters, </a:t>
            </a:r>
          </a:p>
          <a:p>
            <a:r>
              <a:rPr lang="en-US" baseline="0" dirty="0"/>
              <a:t>3. SSH HTTP WORSE Whereas the clusters for http and </a:t>
            </a:r>
            <a:r>
              <a:rPr lang="en-US" baseline="0" dirty="0" err="1"/>
              <a:t>ssh</a:t>
            </a:r>
            <a:r>
              <a:rPr lang="en-US" baseline="0" dirty="0"/>
              <a:t> packets become less distinguishable.</a:t>
            </a:r>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22</a:t>
            </a:fld>
            <a:endParaRPr lang="zh-CN" altLang="en-US"/>
          </a:p>
        </p:txBody>
      </p:sp>
    </p:spTree>
    <p:extLst>
      <p:ext uri="{BB962C8B-B14F-4D97-AF65-F5344CB8AC3E}">
        <p14:creationId xmlns:p14="http://schemas.microsoft.com/office/powerpoint/2010/main" val="509999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performance for 4 bytes are similar to using</a:t>
            </a:r>
            <a:r>
              <a:rPr lang="en-US" baseline="0" dirty="0"/>
              <a:t> 3 bytes.</a:t>
            </a:r>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23</a:t>
            </a:fld>
            <a:endParaRPr lang="zh-CN" altLang="en-US"/>
          </a:p>
        </p:txBody>
      </p:sp>
    </p:spTree>
    <p:extLst>
      <p:ext uri="{BB962C8B-B14F-4D97-AF65-F5344CB8AC3E}">
        <p14:creationId xmlns:p14="http://schemas.microsoft.com/office/powerpoint/2010/main" val="3397244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8BYTES IMRPOVE SIG  When we increased to 8 bytes, the</a:t>
            </a:r>
            <a:r>
              <a:rPr lang="en-US" baseline="0" dirty="0"/>
              <a:t> results improve significantly.</a:t>
            </a:r>
          </a:p>
          <a:p>
            <a:r>
              <a:rPr lang="en-US" baseline="0" dirty="0"/>
              <a:t>As we can see in the picture, </a:t>
            </a:r>
          </a:p>
          <a:p>
            <a:r>
              <a:rPr lang="en-US" baseline="0" dirty="0"/>
              <a:t>2. CLEAR MAJORITY   All protocols now clearly have its majority cluster.</a:t>
            </a:r>
          </a:p>
          <a:p>
            <a:r>
              <a:rPr lang="en-US" baseline="0" dirty="0"/>
              <a:t>Cluster 1 and 5 are </a:t>
            </a:r>
            <a:r>
              <a:rPr lang="en-US" baseline="0" dirty="0" err="1"/>
              <a:t>bittorrent</a:t>
            </a:r>
            <a:r>
              <a:rPr lang="en-US" baseline="0" dirty="0"/>
              <a:t> clusters,</a:t>
            </a:r>
          </a:p>
          <a:p>
            <a:r>
              <a:rPr lang="en-US" baseline="0" dirty="0"/>
              <a:t>Cluster 2 and 6 are http clusters</a:t>
            </a:r>
          </a:p>
          <a:p>
            <a:r>
              <a:rPr lang="en-US" baseline="0" dirty="0"/>
              <a:t>cluster 4 and 8 are </a:t>
            </a:r>
            <a:r>
              <a:rPr lang="en-US" baseline="0" dirty="0" err="1"/>
              <a:t>ssh</a:t>
            </a:r>
            <a:r>
              <a:rPr lang="en-US" baseline="0" dirty="0"/>
              <a:t> clusters,</a:t>
            </a:r>
          </a:p>
          <a:p>
            <a:r>
              <a:rPr lang="en-US" baseline="0" dirty="0"/>
              <a:t>Cluster 4 and 7 are skype clusters.</a:t>
            </a:r>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24</a:t>
            </a:fld>
            <a:endParaRPr lang="zh-CN" altLang="en-US"/>
          </a:p>
        </p:txBody>
      </p:sp>
    </p:spTree>
    <p:extLst>
      <p:ext uri="{BB962C8B-B14F-4D97-AF65-F5344CB8AC3E}">
        <p14:creationId xmlns:p14="http://schemas.microsoft.com/office/powerpoint/2010/main" val="267892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SIMILAR to</a:t>
            </a:r>
            <a:r>
              <a:rPr lang="en-US" baseline="0" dirty="0"/>
              <a:t> 8   </a:t>
            </a:r>
            <a:r>
              <a:rPr lang="en-US" dirty="0"/>
              <a:t>The performance of 10 bytes input data</a:t>
            </a:r>
            <a:r>
              <a:rPr lang="en-US" baseline="0" dirty="0"/>
              <a:t> is similar to that of 8 bytes.</a:t>
            </a:r>
          </a:p>
          <a:p>
            <a:r>
              <a:rPr lang="en-US" baseline="0" dirty="0"/>
              <a:t>2. NO LABEL  Here we do not label the data and simply let the algorithm decide their similarities. </a:t>
            </a:r>
          </a:p>
          <a:p>
            <a:r>
              <a:rPr lang="en-US" baseline="0" dirty="0"/>
              <a:t>3. BYTES -&gt; PEFORMANCE  But as we vary the number of bytes the performance can also gets affected significantly.</a:t>
            </a:r>
          </a:p>
          <a:p>
            <a:r>
              <a:rPr lang="en-US" baseline="0" dirty="0"/>
              <a:t>4. APP SPECIFIC in first N BYTES  This phenomenon seems to suggest that indeed there are some application specific information in the first few bytes of the TCP or UDP payload for these packets.</a:t>
            </a:r>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25</a:t>
            </a:fld>
            <a:endParaRPr lang="zh-CN" altLang="en-US"/>
          </a:p>
        </p:txBody>
      </p:sp>
    </p:spTree>
    <p:extLst>
      <p:ext uri="{BB962C8B-B14F-4D97-AF65-F5344CB8AC3E}">
        <p14:creationId xmlns:p14="http://schemas.microsoft.com/office/powerpoint/2010/main" val="821808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1. 2</a:t>
            </a:r>
            <a:r>
              <a:rPr lang="en-US" baseline="30000" dirty="0"/>
              <a:t>nd</a:t>
            </a:r>
            <a:r>
              <a:rPr lang="en-US" baseline="0" dirty="0"/>
              <a:t> SVM  </a:t>
            </a:r>
            <a:r>
              <a:rPr lang="en-US" dirty="0"/>
              <a:t>A second method</a:t>
            </a:r>
            <a:r>
              <a:rPr lang="en-US" baseline="0" dirty="0"/>
              <a:t> we use for machine learning is S.V.M.</a:t>
            </a:r>
          </a:p>
          <a:p>
            <a:r>
              <a:rPr lang="en-US" baseline="0" dirty="0"/>
              <a:t>2. RATE of CORRECT IDENTIFICATION   Shown in the picture here are the rate of correct identification for the k means and </a:t>
            </a:r>
            <a:r>
              <a:rPr lang="en-US" baseline="0" dirty="0" err="1"/>
              <a:t>and</a:t>
            </a:r>
            <a:r>
              <a:rPr lang="en-US" baseline="0" dirty="0"/>
              <a:t> SVM.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5. SVM can be much MORE ACCURATE than </a:t>
            </a:r>
            <a:r>
              <a:rPr lang="en-US" baseline="0" dirty="0" err="1"/>
              <a:t>kmeans</a:t>
            </a:r>
            <a:r>
              <a:rPr lang="en-US" baseline="0" dirty="0"/>
              <a:t>, giving a best correct rate of almost 90%. Best almost 80 for </a:t>
            </a:r>
            <a:r>
              <a:rPr lang="en-US" baseline="0" dirty="0" err="1"/>
              <a:t>svm</a:t>
            </a:r>
            <a:endParaRPr lang="en-US" baseline="0" dirty="0"/>
          </a:p>
          <a:p>
            <a:r>
              <a:rPr lang="en-US" baseline="0" dirty="0"/>
              <a:t>3. SVM BEST WHEN FEWER BYTES Interestingly, SVM performs best when there are fewer number of bytes, and deteriorates when the number of bytes increases beyond 4.</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4. KMEAN BEST: 8  However, the performance for </a:t>
            </a:r>
            <a:r>
              <a:rPr lang="en-US" baseline="0" dirty="0" err="1"/>
              <a:t>kmeans</a:t>
            </a:r>
            <a:r>
              <a:rPr lang="en-US" baseline="0" dirty="0"/>
              <a:t> peaks around 8 bytes.</a:t>
            </a:r>
          </a:p>
          <a:p>
            <a:r>
              <a:rPr lang="en-US" baseline="0" dirty="0"/>
              <a:t>We do not yet know the reason for this phenomenon.</a:t>
            </a:r>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26</a:t>
            </a:fld>
            <a:endParaRPr lang="zh-CN" altLang="en-US"/>
          </a:p>
        </p:txBody>
      </p:sp>
    </p:spTree>
    <p:extLst>
      <p:ext uri="{BB962C8B-B14F-4D97-AF65-F5344CB8AC3E}">
        <p14:creationId xmlns:p14="http://schemas.microsoft.com/office/powerpoint/2010/main" val="2173057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1. 2</a:t>
            </a:r>
            <a:r>
              <a:rPr lang="en-US" baseline="30000" dirty="0"/>
              <a:t>nd</a:t>
            </a:r>
            <a:r>
              <a:rPr lang="en-US" baseline="0" dirty="0"/>
              <a:t> SVM  </a:t>
            </a:r>
            <a:r>
              <a:rPr lang="en-US" dirty="0"/>
              <a:t>A second method</a:t>
            </a:r>
            <a:r>
              <a:rPr lang="en-US" baseline="0" dirty="0"/>
              <a:t> we use for machine learning is S.V.M.</a:t>
            </a:r>
          </a:p>
          <a:p>
            <a:r>
              <a:rPr lang="en-US" baseline="0" dirty="0"/>
              <a:t>2. RATE of CORRECT IDENTIFICATION   Shown in the picture here are the rate of correct identification for the k means and </a:t>
            </a:r>
            <a:r>
              <a:rPr lang="en-US" baseline="0" dirty="0" err="1"/>
              <a:t>and</a:t>
            </a:r>
            <a:r>
              <a:rPr lang="en-US" baseline="0" dirty="0"/>
              <a:t> SVM.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5. SVM can be much MORE ACCURATE than </a:t>
            </a:r>
            <a:r>
              <a:rPr lang="en-US" baseline="0" dirty="0" err="1"/>
              <a:t>kmeans</a:t>
            </a:r>
            <a:r>
              <a:rPr lang="en-US" baseline="0" dirty="0"/>
              <a:t>, giving a best correct rate of almost 90%. Best almost 80 for </a:t>
            </a:r>
            <a:r>
              <a:rPr lang="en-US" baseline="0" dirty="0" err="1"/>
              <a:t>svm</a:t>
            </a:r>
            <a:endParaRPr lang="en-US" baseline="0" dirty="0"/>
          </a:p>
          <a:p>
            <a:r>
              <a:rPr lang="en-US" baseline="0" dirty="0"/>
              <a:t>3. SVM BEST WHEN FEWER BYTES Interestingly, SVM performs best when there are fewer number of bytes, and deteriorates when the number of bytes increases beyond 4.</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4. KMEAN BEST: 8  However, the performance for </a:t>
            </a:r>
            <a:r>
              <a:rPr lang="en-US" baseline="0" dirty="0" err="1"/>
              <a:t>kmeans</a:t>
            </a:r>
            <a:r>
              <a:rPr lang="en-US" baseline="0" dirty="0"/>
              <a:t> peaks around 8 bytes.</a:t>
            </a:r>
          </a:p>
          <a:p>
            <a:r>
              <a:rPr lang="en-US" baseline="0" dirty="0"/>
              <a:t>We do not yet know the reason for this phenomenon.</a:t>
            </a:r>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33</a:t>
            </a:fld>
            <a:endParaRPr lang="zh-CN" altLang="en-US"/>
          </a:p>
        </p:txBody>
      </p:sp>
    </p:spTree>
    <p:extLst>
      <p:ext uri="{BB962C8B-B14F-4D97-AF65-F5344CB8AC3E}">
        <p14:creationId xmlns:p14="http://schemas.microsoft.com/office/powerpoint/2010/main" val="3751776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7A6C03-3541-4D0E-8CF2-E1594B029E63}" type="slidenum">
              <a:rPr lang="zh-CN" altLang="en-US" smtClean="0"/>
              <a:t>36</a:t>
            </a:fld>
            <a:endParaRPr lang="zh-CN" altLang="en-US"/>
          </a:p>
        </p:txBody>
      </p:sp>
    </p:spTree>
    <p:extLst>
      <p:ext uri="{BB962C8B-B14F-4D97-AF65-F5344CB8AC3E}">
        <p14:creationId xmlns:p14="http://schemas.microsoft.com/office/powerpoint/2010/main" val="2692520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SECOND EXPERIMENT VARY</a:t>
            </a:r>
            <a:r>
              <a:rPr lang="en-US" baseline="0" dirty="0"/>
              <a:t> SAMPLE SIZE</a:t>
            </a:r>
            <a:endParaRPr lang="en-US" dirty="0"/>
          </a:p>
          <a:p>
            <a:r>
              <a:rPr lang="en-US" dirty="0"/>
              <a:t>Here we compare the</a:t>
            </a:r>
            <a:r>
              <a:rPr lang="en-US" baseline="0" dirty="0"/>
              <a:t> performance of the algorithm to the number of sample packets.</a:t>
            </a:r>
          </a:p>
          <a:p>
            <a:r>
              <a:rPr lang="en-US" baseline="0" dirty="0"/>
              <a:t>Different sample sizes do not seem to have a clear effect on K means.</a:t>
            </a:r>
          </a:p>
          <a:p>
            <a:r>
              <a:rPr lang="en-US" baseline="0" dirty="0"/>
              <a:t>Whereas the accuracy of SVM increases as the number of sample increases.</a:t>
            </a:r>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37</a:t>
            </a:fld>
            <a:endParaRPr lang="zh-CN" altLang="en-US"/>
          </a:p>
        </p:txBody>
      </p:sp>
    </p:spTree>
    <p:extLst>
      <p:ext uri="{BB962C8B-B14F-4D97-AF65-F5344CB8AC3E}">
        <p14:creationId xmlns:p14="http://schemas.microsoft.com/office/powerpoint/2010/main" val="314094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2400" dirty="0"/>
              <a:t>The goal</a:t>
            </a:r>
            <a:r>
              <a:rPr lang="en-US" altLang="zh-CN" sz="2400" baseline="0" dirty="0"/>
              <a:t> of our project is to provide </a:t>
            </a:r>
            <a:r>
              <a:rPr lang="en-US" altLang="zh-CN" sz="2400" dirty="0"/>
              <a:t>Per Application </a:t>
            </a:r>
            <a:r>
              <a:rPr lang="en-US" altLang="zh-CN" sz="2400" dirty="0" err="1"/>
              <a:t>QoS</a:t>
            </a:r>
            <a:r>
              <a:rPr lang="en-US" altLang="zh-CN" sz="2400" dirty="0"/>
              <a:t>.</a:t>
            </a:r>
          </a:p>
          <a:p>
            <a:endParaRPr lang="en-US" altLang="zh-CN" sz="2400" dirty="0"/>
          </a:p>
          <a:p>
            <a:r>
              <a:rPr lang="en-US" altLang="zh-CN" sz="2400" dirty="0"/>
              <a:t>When we are at home or under an office setting, we notice that </a:t>
            </a:r>
            <a:r>
              <a:rPr lang="en-US" altLang="zh-CN" sz="2400" baseline="0" dirty="0"/>
              <a:t>different </a:t>
            </a:r>
            <a:r>
              <a:rPr lang="en-US" altLang="zh-CN" sz="2400" dirty="0"/>
              <a:t>applications often compete for limited bandwidth.</a:t>
            </a:r>
          </a:p>
          <a:p>
            <a:r>
              <a:rPr lang="en-US" altLang="zh-CN" sz="2400" dirty="0"/>
              <a:t>Under such settings, high bandwidth consumption applications,</a:t>
            </a:r>
            <a:r>
              <a:rPr lang="en-US" altLang="zh-CN" sz="2400" baseline="0" dirty="0"/>
              <a:t> such as </a:t>
            </a:r>
            <a:r>
              <a:rPr lang="en-US" altLang="zh-CN" sz="2400" baseline="0" dirty="0" err="1"/>
              <a:t>bitTorrent</a:t>
            </a:r>
            <a:r>
              <a:rPr lang="en-US" altLang="zh-CN" sz="2400" baseline="0" dirty="0"/>
              <a:t> downloads, </a:t>
            </a:r>
            <a:r>
              <a:rPr lang="en-US" altLang="zh-CN" sz="2400" dirty="0"/>
              <a:t>can be disruptive to</a:t>
            </a:r>
            <a:r>
              <a:rPr lang="en-US" altLang="zh-CN" sz="2400" baseline="0" dirty="0"/>
              <a:t> other applications.</a:t>
            </a:r>
            <a:endParaRPr lang="en-US" altLang="zh-CN" sz="2400" dirty="0"/>
          </a:p>
          <a:p>
            <a:r>
              <a:rPr lang="en-US" altLang="zh-CN" sz="2400" dirty="0"/>
              <a:t>To ensure fairness, different application flows should be given different priorities</a:t>
            </a:r>
          </a:p>
          <a:p>
            <a:pPr lvl="1"/>
            <a:r>
              <a:rPr lang="en-US" altLang="zh-CN" sz="2000" dirty="0" err="1"/>
              <a:t>Eg</a:t>
            </a:r>
            <a:r>
              <a:rPr lang="en-US" altLang="zh-CN" sz="2000" dirty="0"/>
              <a:t>. High priority for important Skype meeting</a:t>
            </a:r>
          </a:p>
          <a:p>
            <a:pPr lvl="1"/>
            <a:r>
              <a:rPr lang="en-US" altLang="zh-CN" sz="2000" dirty="0" err="1"/>
              <a:t>Eg</a:t>
            </a:r>
            <a:r>
              <a:rPr lang="en-US" altLang="zh-CN" sz="2000" dirty="0"/>
              <a:t>. Low priority for </a:t>
            </a:r>
            <a:r>
              <a:rPr lang="en-US" altLang="zh-CN" sz="2000" dirty="0" err="1"/>
              <a:t>bitTorrent</a:t>
            </a:r>
            <a:r>
              <a:rPr lang="en-US" altLang="zh-CN" sz="2000" dirty="0"/>
              <a:t> download</a:t>
            </a:r>
          </a:p>
          <a:p>
            <a:pPr lvl="1"/>
            <a:endParaRPr lang="en-US" altLang="zh-CN" sz="2400" dirty="0"/>
          </a:p>
          <a:p>
            <a:r>
              <a:rPr lang="en-US" altLang="zh-CN" sz="2400" dirty="0"/>
              <a:t>Therefore</a:t>
            </a:r>
            <a:r>
              <a:rPr lang="en-US" altLang="zh-CN" sz="2400" baseline="0" dirty="0"/>
              <a:t> we need </a:t>
            </a:r>
            <a:r>
              <a:rPr lang="en-US" altLang="zh-CN" sz="2400" dirty="0"/>
              <a:t>traffic adjustment based on flow types.</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a:t>
            </a:r>
          </a:p>
          <a:p>
            <a:r>
              <a:rPr lang="en-US" altLang="zh-CN" sz="1200" b="0" i="0" u="none" strike="noStrike" kern="1200" baseline="0" dirty="0">
                <a:solidFill>
                  <a:schemeClr val="tx1"/>
                </a:solidFill>
                <a:latin typeface="+mn-lt"/>
                <a:ea typeface="+mn-ea"/>
                <a:cs typeface="+mn-cs"/>
              </a:rPr>
              <a:t>Home networks are increasingly composed of a large number of devices, running a great variety of applications. However, not all applications are of equal priorities. For example, a parent might decide that a video conference call is more important than her teenager’s torrent download session, and therefore would want to ensure the quality of the video conference call at the cost of sacrificing the torrent downloading speed. One common solution to achieve some level of traffic control is for the parent to install </a:t>
            </a:r>
            <a:r>
              <a:rPr lang="en-US" altLang="zh-CN" sz="1200" b="0" i="0" u="none" strike="noStrike" kern="1200" baseline="0" dirty="0" err="1">
                <a:solidFill>
                  <a:schemeClr val="tx1"/>
                </a:solidFill>
                <a:latin typeface="+mn-lt"/>
                <a:ea typeface="+mn-ea"/>
                <a:cs typeface="+mn-cs"/>
              </a:rPr>
              <a:t>QoS</a:t>
            </a:r>
            <a:r>
              <a:rPr lang="en-US" altLang="zh-CN" sz="1200" b="0" i="0" u="none" strike="noStrike" kern="1200" baseline="0" dirty="0">
                <a:solidFill>
                  <a:schemeClr val="tx1"/>
                </a:solidFill>
                <a:latin typeface="+mn-lt"/>
                <a:ea typeface="+mn-ea"/>
                <a:cs typeface="+mn-cs"/>
              </a:rPr>
              <a:t> rules on the router, but doing so only offers limited flexibility - it uses a limited number of rules such as port numbers to decide the type of flow. A malicious application could, for example, tweak its port number to circumvent bandwidth limitations. As a result, a comprehensive inspection scheme is needed to provide more accurate </a:t>
            </a:r>
            <a:r>
              <a:rPr lang="en-US" altLang="zh-CN" sz="1200" b="0" i="0" u="none" strike="noStrike" kern="1200" baseline="0" dirty="0" err="1">
                <a:solidFill>
                  <a:schemeClr val="tx1"/>
                </a:solidFill>
                <a:latin typeface="+mn-lt"/>
                <a:ea typeface="+mn-ea"/>
                <a:cs typeface="+mn-cs"/>
              </a:rPr>
              <a:t>QoS</a:t>
            </a:r>
            <a:r>
              <a:rPr lang="en-US" altLang="zh-CN" sz="1200" b="0" i="0" u="none" strike="noStrike" kern="1200" baseline="0" dirty="0">
                <a:solidFill>
                  <a:schemeClr val="tx1"/>
                </a:solidFill>
                <a:latin typeface="+mn-lt"/>
                <a:ea typeface="+mn-ea"/>
                <a:cs typeface="+mn-cs"/>
              </a:rPr>
              <a:t> rules, such as one that studies the payload content of the packet. And the flexibility of software-defined networking allows one to implement such complex inspection logic in the software controller. </a:t>
            </a:r>
            <a:endParaRPr lang="zh-CN" altLang="en-US"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3</a:t>
            </a:fld>
            <a:endParaRPr lang="zh-CN" altLang="en-US"/>
          </a:p>
        </p:txBody>
      </p:sp>
    </p:spTree>
    <p:extLst>
      <p:ext uri="{BB962C8B-B14F-4D97-AF65-F5344CB8AC3E}">
        <p14:creationId xmlns:p14="http://schemas.microsoft.com/office/powerpoint/2010/main" val="2370043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2400" dirty="0">
                <a:solidFill>
                  <a:srgbClr val="FFFF00"/>
                </a:solidFill>
              </a:rPr>
              <a:t>The</a:t>
            </a:r>
            <a:r>
              <a:rPr lang="en-US" altLang="zh-CN" sz="2400" baseline="0" dirty="0">
                <a:solidFill>
                  <a:srgbClr val="FFFF00"/>
                </a:solidFill>
              </a:rPr>
              <a:t> next part is our implementation of traffic adjustment.</a:t>
            </a:r>
          </a:p>
          <a:p>
            <a:endParaRPr lang="en-US" altLang="zh-CN" sz="2400" baseline="0" dirty="0">
              <a:solidFill>
                <a:srgbClr val="FFFF00"/>
              </a:solidFill>
            </a:endParaRPr>
          </a:p>
          <a:p>
            <a:r>
              <a:rPr lang="en-US" altLang="zh-CN" sz="2400" dirty="0">
                <a:solidFill>
                  <a:srgbClr val="FFFF00"/>
                </a:solidFill>
              </a:rPr>
              <a:t>After</a:t>
            </a:r>
            <a:r>
              <a:rPr lang="en-US" altLang="zh-CN" sz="2400" baseline="0" dirty="0">
                <a:solidFill>
                  <a:srgbClr val="FFFF00"/>
                </a:solidFill>
              </a:rPr>
              <a:t> we identify the flow type, w</a:t>
            </a:r>
            <a:r>
              <a:rPr lang="en-US" altLang="zh-CN" sz="2400" dirty="0">
                <a:solidFill>
                  <a:srgbClr val="FFFF00"/>
                </a:solidFill>
              </a:rPr>
              <a:t>e set different priorities for flow entry based on application type.</a:t>
            </a:r>
            <a:r>
              <a:rPr lang="en-US" altLang="zh-CN" sz="2400" baseline="0" dirty="0">
                <a:solidFill>
                  <a:srgbClr val="FFFF00"/>
                </a:solidFill>
              </a:rPr>
              <a:t> </a:t>
            </a:r>
            <a:r>
              <a:rPr lang="en-US" altLang="zh-CN" sz="2400" dirty="0">
                <a:solidFill>
                  <a:srgbClr val="FFFF00"/>
                </a:solidFill>
              </a:rPr>
              <a:t>Then we write flow rules to the switch.</a:t>
            </a:r>
          </a:p>
          <a:p>
            <a:endParaRPr lang="en-US" altLang="zh-CN" sz="2400" baseline="0" dirty="0">
              <a:solidFill>
                <a:srgbClr val="FFFF00"/>
              </a:solidFill>
            </a:endParaRPr>
          </a:p>
          <a:p>
            <a:r>
              <a:rPr lang="en-US" altLang="zh-CN" sz="2400" baseline="0" dirty="0">
                <a:solidFill>
                  <a:srgbClr val="FFFF00"/>
                </a:solidFill>
              </a:rPr>
              <a:t>Actually, setting flow entry priorities doesn’t really affect the bandwidth allocated to the flow, We use it just to show our adjustment of flows.</a:t>
            </a:r>
          </a:p>
          <a:p>
            <a:endParaRPr lang="en-US" altLang="zh-CN" sz="2400" baseline="0" dirty="0">
              <a:solidFill>
                <a:srgbClr val="FFFF00"/>
              </a:solidFill>
            </a:endParaRPr>
          </a:p>
          <a:p>
            <a:r>
              <a:rPr lang="en-US" altLang="zh-CN" sz="2400" baseline="0" dirty="0">
                <a:solidFill>
                  <a:srgbClr val="FFFF00"/>
                </a:solidFill>
              </a:rPr>
              <a:t>It’s hard to really control bandwidth of a flow in </a:t>
            </a:r>
            <a:r>
              <a:rPr lang="en-US" altLang="zh-CN" sz="2400" baseline="0" dirty="0" err="1">
                <a:solidFill>
                  <a:srgbClr val="FFFF00"/>
                </a:solidFill>
              </a:rPr>
              <a:t>sdn</a:t>
            </a:r>
            <a:r>
              <a:rPr lang="en-US" altLang="zh-CN" sz="2400" baseline="0" dirty="0">
                <a:solidFill>
                  <a:srgbClr val="FFFF00"/>
                </a:solidFill>
              </a:rPr>
              <a:t> because even you write complex rules, the underlying switches may not be able to support it.</a:t>
            </a:r>
          </a:p>
          <a:p>
            <a:endParaRPr lang="en-US" altLang="zh-CN" sz="2400" baseline="0" dirty="0">
              <a:solidFill>
                <a:srgbClr val="FFFF00"/>
              </a:solidFill>
            </a:endParaRPr>
          </a:p>
          <a:p>
            <a:r>
              <a:rPr lang="en-US" altLang="zh-CN" sz="2400" baseline="0" dirty="0">
                <a:solidFill>
                  <a:srgbClr val="FFFF00"/>
                </a:solidFill>
              </a:rPr>
              <a:t>One possible way we can actually control the rate of a specific flow is that if we have multiple paths then we can direct a flow to another path which has different link rates.</a:t>
            </a:r>
          </a:p>
          <a:p>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38</a:t>
            </a:fld>
            <a:endParaRPr lang="zh-CN" altLang="en-US"/>
          </a:p>
        </p:txBody>
      </p:sp>
    </p:spTree>
    <p:extLst>
      <p:ext uri="{BB962C8B-B14F-4D97-AF65-F5344CB8AC3E}">
        <p14:creationId xmlns:p14="http://schemas.microsoft.com/office/powerpoint/2010/main" val="2875921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two examples of our flow rules.</a:t>
            </a:r>
          </a:p>
          <a:p>
            <a:endParaRPr lang="en-US" dirty="0"/>
          </a:p>
          <a:p>
            <a:r>
              <a:rPr lang="en-US" dirty="0"/>
              <a:t>They</a:t>
            </a:r>
            <a:r>
              <a:rPr lang="en-US" baseline="0" dirty="0"/>
              <a:t> are on our flow table showed on Floodlight web UI.</a:t>
            </a:r>
            <a:endParaRPr lang="en-US" dirty="0"/>
          </a:p>
          <a:p>
            <a:endParaRPr lang="en-US" dirty="0"/>
          </a:p>
          <a:p>
            <a:r>
              <a:rPr lang="en-US" dirty="0"/>
              <a:t>As we can see, the first</a:t>
            </a:r>
            <a:r>
              <a:rPr lang="en-US" baseline="0" dirty="0"/>
              <a:t> rule matches the source IP, destination IP, TCP source and destination port, Transport protocol type and Network layer protocol type. The action is to send packets to interface 2. </a:t>
            </a:r>
          </a:p>
          <a:p>
            <a:endParaRPr lang="en-US" baseline="0" dirty="0"/>
          </a:p>
          <a:p>
            <a:r>
              <a:rPr lang="en-US" baseline="0" dirty="0"/>
              <a:t>For this entry we set the priority equals 10.</a:t>
            </a:r>
          </a:p>
          <a:p>
            <a:endParaRPr lang="en-US" baseline="0" dirty="0"/>
          </a:p>
          <a:p>
            <a:r>
              <a:rPr lang="en-US" baseline="0" dirty="0"/>
              <a:t>The second rule matches </a:t>
            </a:r>
            <a:r>
              <a:rPr lang="en-US" altLang="zh-CN" baseline="0" dirty="0"/>
              <a:t>the source IP, destination IP, UDP source port, Transport protocol type and Network layer protocol type. The action is to send packets to interface 2.</a:t>
            </a:r>
            <a:r>
              <a:rPr lang="en-US" baseline="0" dirty="0"/>
              <a:t> we give it a priority of 100.</a:t>
            </a:r>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39</a:t>
            </a:fld>
            <a:endParaRPr lang="zh-CN" altLang="en-US"/>
          </a:p>
        </p:txBody>
      </p:sp>
    </p:spTree>
    <p:extLst>
      <p:ext uri="{BB962C8B-B14F-4D97-AF65-F5344CB8AC3E}">
        <p14:creationId xmlns:p14="http://schemas.microsoft.com/office/powerpoint/2010/main" val="2011259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a:t>
            </a:r>
            <a:r>
              <a:rPr lang="en-CA" baseline="0" dirty="0"/>
              <a:t> this part we talk about some challenges we encountered when doing this project.</a:t>
            </a:r>
          </a:p>
          <a:p>
            <a:endParaRPr lang="en-CA" baseline="0" dirty="0"/>
          </a:p>
          <a:p>
            <a:r>
              <a:rPr lang="en-CA" baseline="0" dirty="0"/>
              <a:t>We find that Floodlight has some flaws. The latest stable version of Floodlight was released 2 years ago.</a:t>
            </a:r>
          </a:p>
          <a:p>
            <a:endParaRPr lang="en-CA" baseline="0" dirty="0"/>
          </a:p>
          <a:p>
            <a:r>
              <a:rPr lang="en-CA" baseline="0" dirty="0"/>
              <a:t>The documentation of Floodlight Java API is kind of outdated and incomplete. </a:t>
            </a:r>
          </a:p>
          <a:p>
            <a:endParaRPr lang="en-CA" baseline="0" dirty="0"/>
          </a:p>
          <a:p>
            <a:r>
              <a:rPr lang="en-CA" baseline="0" dirty="0"/>
              <a:t>We got silent failures and couldn’t locate the bugs so we have to read a lot of source code of Floodlight.</a:t>
            </a:r>
          </a:p>
          <a:p>
            <a:endParaRPr lang="en-CA" baseline="0" dirty="0"/>
          </a:p>
          <a:p>
            <a:r>
              <a:rPr lang="en-CA" baseline="0" dirty="0"/>
              <a:t>To solve some strange problems, we sent emails to the developers of Floodlight several times and received their response. That helps.</a:t>
            </a:r>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40</a:t>
            </a:fld>
            <a:endParaRPr lang="zh-CN" altLang="en-US"/>
          </a:p>
        </p:txBody>
      </p:sp>
    </p:spTree>
    <p:extLst>
      <p:ext uri="{BB962C8B-B14F-4D97-AF65-F5344CB8AC3E}">
        <p14:creationId xmlns:p14="http://schemas.microsoft.com/office/powerpoint/2010/main" val="36307103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a:t>
            </a:r>
            <a:r>
              <a:rPr lang="en-US" baseline="0" dirty="0"/>
              <a:t> got challenges when we firstly use machine learning methods. At first we want to use trace data provided by other researchers. But we </a:t>
            </a:r>
            <a:r>
              <a:rPr lang="en-US" baseline="0"/>
              <a:t>found these </a:t>
            </a:r>
            <a:r>
              <a:rPr lang="en-US" baseline="0" dirty="0"/>
              <a:t>traces were too complicated so we decided to produce our own training data.</a:t>
            </a:r>
          </a:p>
          <a:p>
            <a:endParaRPr lang="en-US" baseline="0" dirty="0"/>
          </a:p>
          <a:p>
            <a:r>
              <a:rPr lang="en-US" baseline="0" dirty="0"/>
              <a:t>It is also hard to decide which feature to use in our experiment.</a:t>
            </a:r>
          </a:p>
          <a:p>
            <a:endParaRPr lang="en-US" baseline="0" dirty="0"/>
          </a:p>
          <a:p>
            <a:r>
              <a:rPr lang="en-US" baseline="0" dirty="0"/>
              <a:t>Firstly we also wanted to analyze some </a:t>
            </a:r>
            <a:r>
              <a:rPr lang="en-US" baseline="0" dirty="0" err="1"/>
              <a:t>dropbox</a:t>
            </a:r>
            <a:r>
              <a:rPr lang="en-US" baseline="0" dirty="0"/>
              <a:t> protocol such as “</a:t>
            </a:r>
            <a:r>
              <a:rPr lang="en-US" baseline="0" dirty="0" err="1"/>
              <a:t>db-lsc</a:t>
            </a:r>
            <a:r>
              <a:rPr lang="en-US" baseline="0" dirty="0"/>
              <a:t>” but when we captured packets for training model, we found that </a:t>
            </a:r>
            <a:r>
              <a:rPr lang="en-US" baseline="0" dirty="0" err="1"/>
              <a:t>wireshark</a:t>
            </a:r>
            <a:r>
              <a:rPr lang="en-US" baseline="0" dirty="0"/>
              <a:t> has problem that cannot save this kind of packets. This is another difficulty.</a:t>
            </a:r>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41</a:t>
            </a:fld>
            <a:endParaRPr lang="zh-CN" altLang="en-US"/>
          </a:p>
        </p:txBody>
      </p:sp>
    </p:spTree>
    <p:extLst>
      <p:ext uri="{BB962C8B-B14F-4D97-AF65-F5344CB8AC3E}">
        <p14:creationId xmlns:p14="http://schemas.microsoft.com/office/powerpoint/2010/main" val="21485222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42</a:t>
            </a:fld>
            <a:endParaRPr lang="zh-CN" altLang="en-US"/>
          </a:p>
        </p:txBody>
      </p:sp>
    </p:spTree>
    <p:extLst>
      <p:ext uri="{BB962C8B-B14F-4D97-AF65-F5344CB8AC3E}">
        <p14:creationId xmlns:p14="http://schemas.microsoft.com/office/powerpoint/2010/main" val="331384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43</a:t>
            </a:fld>
            <a:endParaRPr lang="zh-CN" altLang="en-US"/>
          </a:p>
        </p:txBody>
      </p:sp>
    </p:spTree>
    <p:extLst>
      <p:ext uri="{BB962C8B-B14F-4D97-AF65-F5344CB8AC3E}">
        <p14:creationId xmlns:p14="http://schemas.microsoft.com/office/powerpoint/2010/main" val="1959998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44</a:t>
            </a:fld>
            <a:endParaRPr lang="zh-CN" altLang="en-US"/>
          </a:p>
        </p:txBody>
      </p:sp>
    </p:spTree>
    <p:extLst>
      <p:ext uri="{BB962C8B-B14F-4D97-AF65-F5344CB8AC3E}">
        <p14:creationId xmlns:p14="http://schemas.microsoft.com/office/powerpoint/2010/main" val="32730111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45</a:t>
            </a:fld>
            <a:endParaRPr lang="zh-CN" altLang="en-US"/>
          </a:p>
        </p:txBody>
      </p:sp>
    </p:spTree>
    <p:extLst>
      <p:ext uri="{BB962C8B-B14F-4D97-AF65-F5344CB8AC3E}">
        <p14:creationId xmlns:p14="http://schemas.microsoft.com/office/powerpoint/2010/main" val="620339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To improve the current state of home network traffic control, our team proposes to use a software-defined controller to perform smart flow type identification and use traffic engineering to allocate bandwidth for different types of application flows accordingly. Specifically, the controller needs to read in and inspect each packet for a flow, and classify its type. The controller then needs to push a bandwidth controlling rule to the switch for the type of flow for traffic engineering. </a:t>
            </a:r>
            <a:endParaRPr lang="zh-CN" altLang="en-US"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4</a:t>
            </a:fld>
            <a:endParaRPr lang="zh-CN" altLang="en-US"/>
          </a:p>
        </p:txBody>
      </p:sp>
    </p:spTree>
    <p:extLst>
      <p:ext uri="{BB962C8B-B14F-4D97-AF65-F5344CB8AC3E}">
        <p14:creationId xmlns:p14="http://schemas.microsoft.com/office/powerpoint/2010/main" val="3756114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This part is the</a:t>
            </a:r>
            <a:r>
              <a:rPr lang="en-US" altLang="zh-CN" baseline="0" dirty="0"/>
              <a:t> system</a:t>
            </a:r>
            <a:r>
              <a:rPr lang="en-US" altLang="zh-CN" dirty="0"/>
              <a:t> design</a:t>
            </a:r>
            <a:r>
              <a:rPr lang="en-US" altLang="zh-CN" baseline="0" dirty="0"/>
              <a:t> of our project.</a:t>
            </a:r>
            <a:endParaRPr lang="zh-CN" altLang="en-US" dirty="0"/>
          </a:p>
        </p:txBody>
      </p:sp>
      <p:sp>
        <p:nvSpPr>
          <p:cNvPr id="4" name="灯片编号占位符 3"/>
          <p:cNvSpPr>
            <a:spLocks noGrp="1"/>
          </p:cNvSpPr>
          <p:nvPr>
            <p:ph type="sldNum" sz="quarter" idx="10"/>
          </p:nvPr>
        </p:nvSpPr>
        <p:spPr/>
        <p:txBody>
          <a:bodyPr/>
          <a:lstStyle/>
          <a:p>
            <a:fld id="{2A7A6C03-3541-4D0E-8CF2-E1594B029E63}" type="slidenum">
              <a:rPr lang="zh-CN" altLang="en-US" smtClean="0"/>
              <a:t>5</a:t>
            </a:fld>
            <a:endParaRPr lang="zh-CN" altLang="en-US"/>
          </a:p>
        </p:txBody>
      </p:sp>
    </p:spTree>
    <p:extLst>
      <p:ext uri="{BB962C8B-B14F-4D97-AF65-F5344CB8AC3E}">
        <p14:creationId xmlns:p14="http://schemas.microsoft.com/office/powerpoint/2010/main" val="4099059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an overview of our system design. We develop a module on Floodlight controller. Controller receives PACKET_IN message from the switch, uses our module to identify the application type of the flow,</a:t>
            </a:r>
          </a:p>
          <a:p>
            <a:r>
              <a:rPr lang="en-US" baseline="0" dirty="0"/>
              <a:t>Then according to the application type, controller pushes different flow rules to the switch.</a:t>
            </a:r>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6</a:t>
            </a:fld>
            <a:endParaRPr lang="zh-CN" altLang="en-US"/>
          </a:p>
        </p:txBody>
      </p:sp>
    </p:spTree>
    <p:extLst>
      <p:ext uri="{BB962C8B-B14F-4D97-AF65-F5344CB8AC3E}">
        <p14:creationId xmlns:p14="http://schemas.microsoft.com/office/powerpoint/2010/main" val="1990037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part</a:t>
            </a:r>
            <a:r>
              <a:rPr lang="en-US" dirty="0"/>
              <a:t> is</a:t>
            </a:r>
            <a:r>
              <a:rPr lang="en-US" baseline="0" dirty="0"/>
              <a:t> the</a:t>
            </a:r>
            <a:r>
              <a:rPr lang="en-US" dirty="0"/>
              <a:t> design of flow identification. The</a:t>
            </a:r>
            <a:r>
              <a:rPr lang="en-US" baseline="0" dirty="0"/>
              <a:t> </a:t>
            </a:r>
            <a:r>
              <a:rPr lang="en-US" dirty="0"/>
              <a:t>commonly used flow</a:t>
            </a:r>
            <a:r>
              <a:rPr lang="en-US" baseline="0" dirty="0"/>
              <a:t> identification techniques include shallow packet inspection and  deep packet inspection.</a:t>
            </a:r>
          </a:p>
          <a:p>
            <a:endParaRPr lang="en-US" baseline="0" dirty="0"/>
          </a:p>
          <a:p>
            <a:r>
              <a:rPr lang="en-US" baseline="0" dirty="0"/>
              <a:t>Shallow packet inspection identify packets by inspecting header fields such as port number.</a:t>
            </a:r>
          </a:p>
          <a:p>
            <a:r>
              <a:rPr lang="en-US" baseline="0" dirty="0"/>
              <a:t>It has low accuracy because many applications can change their port numbers.</a:t>
            </a:r>
          </a:p>
          <a:p>
            <a:r>
              <a:rPr lang="en-US" baseline="0" dirty="0"/>
              <a:t>So we won’t use it.</a:t>
            </a:r>
          </a:p>
          <a:p>
            <a:endParaRPr lang="en-US" baseline="0" dirty="0"/>
          </a:p>
          <a:p>
            <a:r>
              <a:rPr lang="en-US" baseline="0" dirty="0"/>
              <a:t>Deep packet inspection identify packets by inspecting data part of packets. </a:t>
            </a:r>
          </a:p>
          <a:p>
            <a:r>
              <a:rPr lang="en-US" baseline="0" dirty="0"/>
              <a:t>It has high accuracy because it has specific rules for identifying specific type of protocols.</a:t>
            </a:r>
          </a:p>
          <a:p>
            <a:r>
              <a:rPr lang="en-US" baseline="0" dirty="0"/>
              <a:t>But sometimes you need to maintain a big database for application flow features.</a:t>
            </a:r>
          </a:p>
          <a:p>
            <a:r>
              <a:rPr lang="en-US" baseline="0" dirty="0"/>
              <a:t>And you need to update the rules frequently.</a:t>
            </a:r>
          </a:p>
          <a:p>
            <a:r>
              <a:rPr lang="en-US" baseline="0" dirty="0"/>
              <a:t>For our system, we write some simple rules to implement simple deep packet inspection function, but this is not our main approach. </a:t>
            </a:r>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7</a:t>
            </a:fld>
            <a:endParaRPr lang="zh-CN" altLang="en-US"/>
          </a:p>
        </p:txBody>
      </p:sp>
    </p:spTree>
    <p:extLst>
      <p:ext uri="{BB962C8B-B14F-4D97-AF65-F5344CB8AC3E}">
        <p14:creationId xmlns:p14="http://schemas.microsoft.com/office/powerpoint/2010/main" val="2623708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our implementation, We focus on using machine learning to identify packets of different application flows.</a:t>
            </a:r>
          </a:p>
          <a:p>
            <a:endParaRPr lang="en-US" baseline="0" dirty="0"/>
          </a:p>
          <a:p>
            <a:r>
              <a:rPr lang="en-US" baseline="0" dirty="0"/>
              <a:t>This is a novel idea and it is a cross-disciplinary approach.</a:t>
            </a:r>
          </a:p>
          <a:p>
            <a:endParaRPr lang="en-US" baseline="0" dirty="0"/>
          </a:p>
          <a:p>
            <a:r>
              <a:rPr lang="en-US" baseline="0" dirty="0"/>
              <a:t>We did some interesting experiments on this method. For example, we already used clustering and classification machine learning algorithms to identify the flow type. </a:t>
            </a:r>
          </a:p>
          <a:p>
            <a:endParaRPr lang="en-US" baseline="0" dirty="0"/>
          </a:p>
          <a:p>
            <a:r>
              <a:rPr lang="en-US" baseline="0" dirty="0"/>
              <a:t>We will show our experiment result in later part of the slides.</a:t>
            </a:r>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8</a:t>
            </a:fld>
            <a:endParaRPr lang="zh-CN" altLang="en-US"/>
          </a:p>
        </p:txBody>
      </p:sp>
    </p:spTree>
    <p:extLst>
      <p:ext uri="{BB962C8B-B14F-4D97-AF65-F5344CB8AC3E}">
        <p14:creationId xmlns:p14="http://schemas.microsoft.com/office/powerpoint/2010/main" val="1312286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solidFill>
                  <a:srgbClr val="FFFF00"/>
                </a:solidFill>
              </a:rPr>
              <a:t>The</a:t>
            </a:r>
            <a:r>
              <a:rPr lang="en-US" altLang="zh-CN" sz="1200" baseline="0" dirty="0">
                <a:solidFill>
                  <a:srgbClr val="FFFF00"/>
                </a:solidFill>
              </a:rPr>
              <a:t> next part of</a:t>
            </a:r>
            <a:r>
              <a:rPr lang="en-US" altLang="zh-CN" sz="1200" dirty="0">
                <a:solidFill>
                  <a:srgbClr val="FFFF00"/>
                </a:solidFill>
              </a:rPr>
              <a:t> our system design</a:t>
            </a:r>
            <a:r>
              <a:rPr lang="en-US" altLang="zh-CN" sz="1200" baseline="0" dirty="0">
                <a:solidFill>
                  <a:srgbClr val="FFFF00"/>
                </a:solidFill>
              </a:rPr>
              <a:t> is</a:t>
            </a:r>
            <a:r>
              <a:rPr lang="en-US" altLang="zh-CN" sz="1200" dirty="0">
                <a:solidFill>
                  <a:srgbClr val="FFFF00"/>
                </a:solidFill>
              </a:rPr>
              <a:t> the traffic adjustment.</a:t>
            </a:r>
          </a:p>
          <a:p>
            <a:endParaRPr lang="en-US" altLang="zh-CN" sz="1200" dirty="0">
              <a:solidFill>
                <a:srgbClr val="FFFF00"/>
              </a:solidFill>
            </a:endParaRPr>
          </a:p>
          <a:p>
            <a:r>
              <a:rPr lang="en-US" altLang="zh-CN" sz="1200" dirty="0">
                <a:solidFill>
                  <a:srgbClr val="FFFF00"/>
                </a:solidFill>
              </a:rPr>
              <a:t>After</a:t>
            </a:r>
            <a:r>
              <a:rPr lang="en-US" altLang="zh-CN" sz="1200" baseline="0" dirty="0">
                <a:solidFill>
                  <a:srgbClr val="FFFF00"/>
                </a:solidFill>
              </a:rPr>
              <a:t> our module on controller</a:t>
            </a:r>
            <a:r>
              <a:rPr lang="en-US" altLang="zh-CN" sz="1200" dirty="0">
                <a:solidFill>
                  <a:srgbClr val="FFFF00"/>
                </a:solidFill>
              </a:rPr>
              <a:t> identifies the flow type,</a:t>
            </a:r>
            <a:r>
              <a:rPr lang="en-US" altLang="zh-CN" sz="1200" baseline="0" dirty="0">
                <a:solidFill>
                  <a:srgbClr val="FFFF00"/>
                </a:solidFill>
              </a:rPr>
              <a:t> we </a:t>
            </a:r>
            <a:r>
              <a:rPr lang="en-US" altLang="zh-CN" sz="1200" dirty="0">
                <a:solidFill>
                  <a:srgbClr val="FFFF00"/>
                </a:solidFill>
              </a:rPr>
              <a:t>push a new rule to the switch and set priority for this flow entry.</a:t>
            </a:r>
          </a:p>
          <a:p>
            <a:endParaRPr lang="en-CA" dirty="0"/>
          </a:p>
        </p:txBody>
      </p:sp>
      <p:sp>
        <p:nvSpPr>
          <p:cNvPr id="4" name="Slide Number Placeholder 3"/>
          <p:cNvSpPr>
            <a:spLocks noGrp="1"/>
          </p:cNvSpPr>
          <p:nvPr>
            <p:ph type="sldNum" sz="quarter" idx="10"/>
          </p:nvPr>
        </p:nvSpPr>
        <p:spPr/>
        <p:txBody>
          <a:bodyPr/>
          <a:lstStyle/>
          <a:p>
            <a:fld id="{2A7A6C03-3541-4D0E-8CF2-E1594B029E63}" type="slidenum">
              <a:rPr lang="zh-CN" altLang="en-US" smtClean="0"/>
              <a:t>9</a:t>
            </a:fld>
            <a:endParaRPr lang="zh-CN" altLang="en-US"/>
          </a:p>
        </p:txBody>
      </p:sp>
    </p:spTree>
    <p:extLst>
      <p:ext uri="{BB962C8B-B14F-4D97-AF65-F5344CB8AC3E}">
        <p14:creationId xmlns:p14="http://schemas.microsoft.com/office/powerpoint/2010/main" val="351853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zh-CN"/>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and.net.nz/wits/catalogue.php"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10" Type="http://schemas.openxmlformats.org/officeDocument/2006/relationships/chart" Target="../charts/chart8.xml"/><Relationship Id="rId4" Type="http://schemas.openxmlformats.org/officeDocument/2006/relationships/chart" Target="../charts/chart2.xml"/><Relationship Id="rId9" Type="http://schemas.openxmlformats.org/officeDocument/2006/relationships/chart" Target="../charts/chart7.xml"/></Relationships>
</file>

<file path=ppt/slides/_rels/slide22.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chart" Target="../charts/chart9.xml"/><Relationship Id="rId7" Type="http://schemas.openxmlformats.org/officeDocument/2006/relationships/chart" Target="../charts/chart1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chart" Target="../charts/chart12.xml"/><Relationship Id="rId5" Type="http://schemas.openxmlformats.org/officeDocument/2006/relationships/chart" Target="../charts/chart11.xml"/><Relationship Id="rId10" Type="http://schemas.openxmlformats.org/officeDocument/2006/relationships/chart" Target="../charts/chart16.xml"/><Relationship Id="rId4" Type="http://schemas.openxmlformats.org/officeDocument/2006/relationships/chart" Target="../charts/chart10.xml"/><Relationship Id="rId9" Type="http://schemas.openxmlformats.org/officeDocument/2006/relationships/chart" Target="../charts/chart15.xml"/></Relationships>
</file>

<file path=ppt/slides/_rels/slide23.xml.rels><?xml version="1.0" encoding="UTF-8" standalone="yes"?>
<Relationships xmlns="http://schemas.openxmlformats.org/package/2006/relationships"><Relationship Id="rId8" Type="http://schemas.openxmlformats.org/officeDocument/2006/relationships/chart" Target="../charts/chart22.xml"/><Relationship Id="rId3" Type="http://schemas.openxmlformats.org/officeDocument/2006/relationships/chart" Target="../charts/chart17.xml"/><Relationship Id="rId7" Type="http://schemas.openxmlformats.org/officeDocument/2006/relationships/chart" Target="../charts/chart2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chart" Target="../charts/chart20.xml"/><Relationship Id="rId5" Type="http://schemas.openxmlformats.org/officeDocument/2006/relationships/chart" Target="../charts/chart19.xml"/><Relationship Id="rId10" Type="http://schemas.openxmlformats.org/officeDocument/2006/relationships/chart" Target="../charts/chart24.xml"/><Relationship Id="rId4" Type="http://schemas.openxmlformats.org/officeDocument/2006/relationships/chart" Target="../charts/chart18.xml"/><Relationship Id="rId9" Type="http://schemas.openxmlformats.org/officeDocument/2006/relationships/chart" Target="../charts/chart23.xml"/></Relationships>
</file>

<file path=ppt/slides/_rels/slide24.xml.rels><?xml version="1.0" encoding="UTF-8" standalone="yes"?>
<Relationships xmlns="http://schemas.openxmlformats.org/package/2006/relationships"><Relationship Id="rId8" Type="http://schemas.openxmlformats.org/officeDocument/2006/relationships/chart" Target="../charts/chart30.xml"/><Relationship Id="rId3" Type="http://schemas.openxmlformats.org/officeDocument/2006/relationships/chart" Target="../charts/chart25.xml"/><Relationship Id="rId7" Type="http://schemas.openxmlformats.org/officeDocument/2006/relationships/chart" Target="../charts/chart2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chart" Target="../charts/chart28.xml"/><Relationship Id="rId5" Type="http://schemas.openxmlformats.org/officeDocument/2006/relationships/chart" Target="../charts/chart27.xml"/><Relationship Id="rId10" Type="http://schemas.openxmlformats.org/officeDocument/2006/relationships/chart" Target="../charts/chart32.xml"/><Relationship Id="rId4" Type="http://schemas.openxmlformats.org/officeDocument/2006/relationships/chart" Target="../charts/chart26.xml"/><Relationship Id="rId9" Type="http://schemas.openxmlformats.org/officeDocument/2006/relationships/chart" Target="../charts/chart31.xml"/></Relationships>
</file>

<file path=ppt/slides/_rels/slide25.xml.rels><?xml version="1.0" encoding="UTF-8" standalone="yes"?>
<Relationships xmlns="http://schemas.openxmlformats.org/package/2006/relationships"><Relationship Id="rId8" Type="http://schemas.openxmlformats.org/officeDocument/2006/relationships/chart" Target="../charts/chart38.xml"/><Relationship Id="rId3" Type="http://schemas.openxmlformats.org/officeDocument/2006/relationships/chart" Target="../charts/chart33.xml"/><Relationship Id="rId7" Type="http://schemas.openxmlformats.org/officeDocument/2006/relationships/chart" Target="../charts/chart37.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chart" Target="../charts/chart36.xml"/><Relationship Id="rId5" Type="http://schemas.openxmlformats.org/officeDocument/2006/relationships/chart" Target="../charts/chart35.xml"/><Relationship Id="rId10" Type="http://schemas.openxmlformats.org/officeDocument/2006/relationships/chart" Target="../charts/chart40.xml"/><Relationship Id="rId4" Type="http://schemas.openxmlformats.org/officeDocument/2006/relationships/chart" Target="../charts/chart34.xml"/><Relationship Id="rId9" Type="http://schemas.openxmlformats.org/officeDocument/2006/relationships/chart" Target="../charts/chart39.xml"/></Relationships>
</file>

<file path=ppt/slides/_rels/slide26.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4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chart" Target="../charts/chart49.xml"/><Relationship Id="rId3" Type="http://schemas.openxmlformats.org/officeDocument/2006/relationships/chart" Target="../charts/chart44.xml"/><Relationship Id="rId7" Type="http://schemas.openxmlformats.org/officeDocument/2006/relationships/chart" Target="../charts/chart48.xml"/><Relationship Id="rId2" Type="http://schemas.openxmlformats.org/officeDocument/2006/relationships/chart" Target="../charts/chart43.xml"/><Relationship Id="rId1" Type="http://schemas.openxmlformats.org/officeDocument/2006/relationships/slideLayout" Target="../slideLayouts/slideLayout2.xml"/><Relationship Id="rId6" Type="http://schemas.openxmlformats.org/officeDocument/2006/relationships/chart" Target="../charts/chart47.xml"/><Relationship Id="rId5" Type="http://schemas.openxmlformats.org/officeDocument/2006/relationships/chart" Target="../charts/chart46.xml"/><Relationship Id="rId4" Type="http://schemas.openxmlformats.org/officeDocument/2006/relationships/chart" Target="../charts/chart45.xml"/><Relationship Id="rId9" Type="http://schemas.openxmlformats.org/officeDocument/2006/relationships/chart" Target="../charts/chart50.xml"/></Relationships>
</file>

<file path=ppt/slides/_rels/slide29.xml.rels><?xml version="1.0" encoding="UTF-8" standalone="yes"?>
<Relationships xmlns="http://schemas.openxmlformats.org/package/2006/relationships"><Relationship Id="rId8" Type="http://schemas.openxmlformats.org/officeDocument/2006/relationships/chart" Target="../charts/chart57.xml"/><Relationship Id="rId3" Type="http://schemas.openxmlformats.org/officeDocument/2006/relationships/chart" Target="../charts/chart52.xml"/><Relationship Id="rId7" Type="http://schemas.openxmlformats.org/officeDocument/2006/relationships/chart" Target="../charts/chart56.xml"/><Relationship Id="rId2" Type="http://schemas.openxmlformats.org/officeDocument/2006/relationships/chart" Target="../charts/chart51.xml"/><Relationship Id="rId1" Type="http://schemas.openxmlformats.org/officeDocument/2006/relationships/slideLayout" Target="../slideLayouts/slideLayout2.xml"/><Relationship Id="rId6" Type="http://schemas.openxmlformats.org/officeDocument/2006/relationships/chart" Target="../charts/chart55.xml"/><Relationship Id="rId5" Type="http://schemas.openxmlformats.org/officeDocument/2006/relationships/chart" Target="../charts/chart54.xml"/><Relationship Id="rId4" Type="http://schemas.openxmlformats.org/officeDocument/2006/relationships/chart" Target="../charts/chart53.xml"/><Relationship Id="rId9" Type="http://schemas.openxmlformats.org/officeDocument/2006/relationships/chart" Target="../charts/char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chart" Target="../charts/chart65.xml"/><Relationship Id="rId3" Type="http://schemas.openxmlformats.org/officeDocument/2006/relationships/chart" Target="../charts/chart60.xml"/><Relationship Id="rId7" Type="http://schemas.openxmlformats.org/officeDocument/2006/relationships/chart" Target="../charts/chart64.xml"/><Relationship Id="rId2" Type="http://schemas.openxmlformats.org/officeDocument/2006/relationships/chart" Target="../charts/chart59.xml"/><Relationship Id="rId1" Type="http://schemas.openxmlformats.org/officeDocument/2006/relationships/slideLayout" Target="../slideLayouts/slideLayout2.xml"/><Relationship Id="rId6" Type="http://schemas.openxmlformats.org/officeDocument/2006/relationships/chart" Target="../charts/chart63.xml"/><Relationship Id="rId5" Type="http://schemas.openxmlformats.org/officeDocument/2006/relationships/chart" Target="../charts/chart62.xml"/><Relationship Id="rId4" Type="http://schemas.openxmlformats.org/officeDocument/2006/relationships/chart" Target="../charts/chart61.xml"/><Relationship Id="rId9" Type="http://schemas.openxmlformats.org/officeDocument/2006/relationships/chart" Target="../charts/chart66.xml"/></Relationships>
</file>

<file path=ppt/slides/_rels/slide31.xml.rels><?xml version="1.0" encoding="UTF-8" standalone="yes"?>
<Relationships xmlns="http://schemas.openxmlformats.org/package/2006/relationships"><Relationship Id="rId8" Type="http://schemas.openxmlformats.org/officeDocument/2006/relationships/chart" Target="../charts/chart73.xml"/><Relationship Id="rId3" Type="http://schemas.openxmlformats.org/officeDocument/2006/relationships/chart" Target="../charts/chart68.xml"/><Relationship Id="rId7" Type="http://schemas.openxmlformats.org/officeDocument/2006/relationships/chart" Target="../charts/chart72.xml"/><Relationship Id="rId2" Type="http://schemas.openxmlformats.org/officeDocument/2006/relationships/chart" Target="../charts/chart67.xml"/><Relationship Id="rId1" Type="http://schemas.openxmlformats.org/officeDocument/2006/relationships/slideLayout" Target="../slideLayouts/slideLayout2.xml"/><Relationship Id="rId6" Type="http://schemas.openxmlformats.org/officeDocument/2006/relationships/chart" Target="../charts/chart71.xml"/><Relationship Id="rId5" Type="http://schemas.openxmlformats.org/officeDocument/2006/relationships/chart" Target="../charts/chart70.xml"/><Relationship Id="rId4" Type="http://schemas.openxmlformats.org/officeDocument/2006/relationships/chart" Target="../charts/chart69.xml"/><Relationship Id="rId9" Type="http://schemas.openxmlformats.org/officeDocument/2006/relationships/chart" Target="../charts/chart74.xml"/></Relationships>
</file>

<file path=ppt/slides/_rels/slide32.xml.rels><?xml version="1.0" encoding="UTF-8" standalone="yes"?>
<Relationships xmlns="http://schemas.openxmlformats.org/package/2006/relationships"><Relationship Id="rId8" Type="http://schemas.openxmlformats.org/officeDocument/2006/relationships/chart" Target="../charts/chart81.xml"/><Relationship Id="rId3" Type="http://schemas.openxmlformats.org/officeDocument/2006/relationships/chart" Target="../charts/chart76.xml"/><Relationship Id="rId7" Type="http://schemas.openxmlformats.org/officeDocument/2006/relationships/chart" Target="../charts/chart80.xml"/><Relationship Id="rId2" Type="http://schemas.openxmlformats.org/officeDocument/2006/relationships/chart" Target="../charts/chart75.xml"/><Relationship Id="rId1" Type="http://schemas.openxmlformats.org/officeDocument/2006/relationships/slideLayout" Target="../slideLayouts/slideLayout2.xml"/><Relationship Id="rId6" Type="http://schemas.openxmlformats.org/officeDocument/2006/relationships/chart" Target="../charts/chart79.xml"/><Relationship Id="rId5" Type="http://schemas.openxmlformats.org/officeDocument/2006/relationships/chart" Target="../charts/chart78.xml"/><Relationship Id="rId4" Type="http://schemas.openxmlformats.org/officeDocument/2006/relationships/chart" Target="../charts/chart77.xml"/><Relationship Id="rId9" Type="http://schemas.openxmlformats.org/officeDocument/2006/relationships/chart" Target="../charts/chart82.xml"/></Relationships>
</file>

<file path=ppt/slides/_rels/slide33.xml.rels><?xml version="1.0" encoding="UTF-8" standalone="yes"?>
<Relationships xmlns="http://schemas.openxmlformats.org/package/2006/relationships"><Relationship Id="rId3" Type="http://schemas.openxmlformats.org/officeDocument/2006/relationships/chart" Target="../charts/chart83.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8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8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86.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87.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ltLang="zh-CN" dirty="0"/>
              <a:t>Smart Home Network Management with Dynamic Traffic Distribution</a:t>
            </a:r>
            <a:endParaRPr lang="zh-CN" altLang="en-US" dirty="0"/>
          </a:p>
        </p:txBody>
      </p:sp>
      <p:sp>
        <p:nvSpPr>
          <p:cNvPr id="3" name="Subtitle 2"/>
          <p:cNvSpPr>
            <a:spLocks noGrp="1"/>
          </p:cNvSpPr>
          <p:nvPr>
            <p:ph type="subTitle" idx="1"/>
          </p:nvPr>
        </p:nvSpPr>
        <p:spPr>
          <a:xfrm>
            <a:off x="733428" y="4050836"/>
            <a:ext cx="8540575" cy="2274663"/>
          </a:xfrm>
        </p:spPr>
        <p:txBody>
          <a:bodyPr>
            <a:normAutofit/>
          </a:bodyPr>
          <a:lstStyle/>
          <a:p>
            <a:pPr algn="ctr"/>
            <a:r>
              <a:rPr lang="en-US" altLang="zh-CN" dirty="0" err="1"/>
              <a:t>Chenguang</a:t>
            </a:r>
            <a:r>
              <a:rPr lang="en-US" altLang="zh-CN" dirty="0"/>
              <a:t> Zhu</a:t>
            </a:r>
          </a:p>
          <a:p>
            <a:pPr algn="ctr"/>
            <a:r>
              <a:rPr lang="en-US" altLang="zh-CN" dirty="0"/>
              <a:t>Xiang Ren </a:t>
            </a:r>
            <a:endParaRPr lang="zh-CN" altLang="en-US" dirty="0"/>
          </a:p>
          <a:p>
            <a:pPr algn="ctr"/>
            <a:r>
              <a:rPr lang="en-US" altLang="zh-CN" dirty="0"/>
              <a:t> </a:t>
            </a:r>
            <a:r>
              <a:rPr lang="en-US" altLang="zh-CN" dirty="0" err="1"/>
              <a:t>Tianran</a:t>
            </a:r>
            <a:r>
              <a:rPr lang="en-US" altLang="zh-CN" dirty="0"/>
              <a:t> Xu</a:t>
            </a:r>
            <a:endParaRPr lang="zh-CN" altLang="en-US" dirty="0"/>
          </a:p>
        </p:txBody>
      </p:sp>
    </p:spTree>
    <p:extLst>
      <p:ext uri="{BB962C8B-B14F-4D97-AF65-F5344CB8AC3E}">
        <p14:creationId xmlns:p14="http://schemas.microsoft.com/office/powerpoint/2010/main" val="289122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49312" y="2451278"/>
            <a:ext cx="8596668" cy="1320800"/>
          </a:xfrm>
        </p:spPr>
        <p:txBody>
          <a:bodyPr>
            <a:normAutofit/>
          </a:bodyPr>
          <a:lstStyle/>
          <a:p>
            <a:r>
              <a:rPr lang="en-US" altLang="zh-CN" sz="7200" dirty="0"/>
              <a:t>Implementation</a:t>
            </a:r>
            <a:endParaRPr lang="zh-CN" altLang="en-US" sz="7200" dirty="0"/>
          </a:p>
        </p:txBody>
      </p:sp>
      <p:sp>
        <p:nvSpPr>
          <p:cNvPr id="6" name="文本框 5"/>
          <p:cNvSpPr txBox="1"/>
          <p:nvPr/>
        </p:nvSpPr>
        <p:spPr>
          <a:xfrm>
            <a:off x="2391178" y="4765183"/>
            <a:ext cx="9800822" cy="646331"/>
          </a:xfrm>
          <a:prstGeom prst="rect">
            <a:avLst/>
          </a:prstGeom>
          <a:noFill/>
        </p:spPr>
        <p:txBody>
          <a:bodyPr wrap="square" rtlCol="0">
            <a:spAutoFit/>
          </a:bodyPr>
          <a:lstStyle/>
          <a:p>
            <a:r>
              <a:rPr lang="en-US" altLang="zh-CN" sz="3600" b="1" dirty="0">
                <a:solidFill>
                  <a:schemeClr val="tx2">
                    <a:lumMod val="60000"/>
                    <a:lumOff val="40000"/>
                  </a:schemeClr>
                </a:solidFill>
              </a:rPr>
              <a:t>Floodlight</a:t>
            </a:r>
            <a:r>
              <a:rPr lang="en-US" altLang="zh-CN" sz="3600" b="1" dirty="0"/>
              <a:t> + </a:t>
            </a:r>
            <a:r>
              <a:rPr lang="en-US" altLang="zh-CN" sz="3600" b="1" dirty="0" err="1">
                <a:solidFill>
                  <a:schemeClr val="bg1">
                    <a:lumMod val="50000"/>
                  </a:schemeClr>
                </a:solidFill>
              </a:rPr>
              <a:t>Mininet</a:t>
            </a:r>
            <a:r>
              <a:rPr lang="en-US" altLang="zh-CN" sz="3600" b="1" dirty="0"/>
              <a:t> + </a:t>
            </a:r>
            <a:r>
              <a:rPr lang="en-US" altLang="zh-CN" sz="3600" b="1" dirty="0" err="1">
                <a:solidFill>
                  <a:schemeClr val="bg1">
                    <a:lumMod val="65000"/>
                  </a:schemeClr>
                </a:solidFill>
              </a:rPr>
              <a:t>OpenVSwitch</a:t>
            </a:r>
            <a:endParaRPr lang="zh-CN" altLang="en-US" sz="3600" b="1" dirty="0">
              <a:solidFill>
                <a:schemeClr val="bg1">
                  <a:lumMod val="65000"/>
                </a:schemeClr>
              </a:solidFill>
            </a:endParaRPr>
          </a:p>
        </p:txBody>
      </p:sp>
    </p:spTree>
    <p:extLst>
      <p:ext uri="{BB962C8B-B14F-4D97-AF65-F5344CB8AC3E}">
        <p14:creationId xmlns:p14="http://schemas.microsoft.com/office/powerpoint/2010/main" val="1670395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Implementation –Simple Test Topology</a:t>
            </a:r>
            <a:endParaRPr lang="zh-CN" alt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801" y="1270000"/>
            <a:ext cx="8173201" cy="4652437"/>
          </a:xfrm>
          <a:prstGeom prst="rect">
            <a:avLst/>
          </a:prstGeom>
        </p:spPr>
      </p:pic>
    </p:spTree>
    <p:extLst>
      <p:ext uri="{BB962C8B-B14F-4D97-AF65-F5344CB8AC3E}">
        <p14:creationId xmlns:p14="http://schemas.microsoft.com/office/powerpoint/2010/main" val="353157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Implementation –Realistic Topology</a:t>
            </a:r>
            <a:endParaRPr lang="zh-CN" alt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201" y="1594437"/>
            <a:ext cx="8275704" cy="5263563"/>
          </a:xfrm>
          <a:prstGeom prst="rect">
            <a:avLst/>
          </a:prstGeom>
        </p:spPr>
      </p:pic>
      <p:cxnSp>
        <p:nvCxnSpPr>
          <p:cNvPr id="4" name="直接箭头连接符 3"/>
          <p:cNvCxnSpPr/>
          <p:nvPr/>
        </p:nvCxnSpPr>
        <p:spPr>
          <a:xfrm flipH="1">
            <a:off x="4043966" y="4198513"/>
            <a:ext cx="618186" cy="167425"/>
          </a:xfrm>
          <a:prstGeom prst="straightConnector1">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6998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Implementation – </a:t>
            </a:r>
            <a:br>
              <a:rPr lang="en-US" altLang="zh-CN" dirty="0"/>
            </a:br>
            <a:r>
              <a:rPr lang="en-US" altLang="zh-CN" dirty="0"/>
              <a:t>Packet Arrival and Identification</a:t>
            </a:r>
            <a:endParaRPr lang="zh-CN" alt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6097" y="2078016"/>
            <a:ext cx="4610420" cy="4218534"/>
          </a:xfrm>
          <a:prstGeom prst="rect">
            <a:avLst/>
          </a:prstGeom>
        </p:spPr>
      </p:pic>
    </p:spTree>
    <p:extLst>
      <p:ext uri="{BB962C8B-B14F-4D97-AF65-F5344CB8AC3E}">
        <p14:creationId xmlns:p14="http://schemas.microsoft.com/office/powerpoint/2010/main" val="2233590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43757" cy="1320800"/>
          </a:xfrm>
        </p:spPr>
        <p:txBody>
          <a:bodyPr/>
          <a:lstStyle/>
          <a:p>
            <a:r>
              <a:rPr lang="en-US" altLang="zh-CN" dirty="0"/>
              <a:t>Implementation – Deep Packet Inspection</a:t>
            </a:r>
            <a:endParaRPr lang="zh-CN" altLang="en-US" dirty="0"/>
          </a:p>
        </p:txBody>
      </p:sp>
      <p:sp>
        <p:nvSpPr>
          <p:cNvPr id="3" name="Content Placeholder 2"/>
          <p:cNvSpPr>
            <a:spLocks noGrp="1"/>
          </p:cNvSpPr>
          <p:nvPr>
            <p:ph idx="1"/>
          </p:nvPr>
        </p:nvSpPr>
        <p:spPr>
          <a:xfrm>
            <a:off x="677333" y="1786516"/>
            <a:ext cx="8596668" cy="3880773"/>
          </a:xfrm>
        </p:spPr>
        <p:txBody>
          <a:bodyPr>
            <a:normAutofit/>
          </a:bodyPr>
          <a:lstStyle/>
          <a:p>
            <a:r>
              <a:rPr lang="en-US" altLang="zh-CN" sz="2400" dirty="0"/>
              <a:t>Inspects data part of a packet</a:t>
            </a:r>
          </a:p>
          <a:p>
            <a:r>
              <a:rPr lang="en-US" altLang="zh-CN" sz="2400" dirty="0"/>
              <a:t>Use simple rules to identify packet type</a:t>
            </a:r>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pPr marL="0" indent="0">
              <a:buNone/>
            </a:pPr>
            <a:endParaRPr lang="en-US" altLang="zh-CN" sz="2400" dirty="0"/>
          </a:p>
          <a:p>
            <a:pPr marL="0" indent="0">
              <a:buNone/>
            </a:pPr>
            <a:endParaRPr lang="zh-CN" alt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726917470"/>
              </p:ext>
            </p:extLst>
          </p:nvPr>
        </p:nvGraphicFramePr>
        <p:xfrm>
          <a:off x="814685" y="3259666"/>
          <a:ext cx="8814224" cy="1849120"/>
        </p:xfrm>
        <a:graphic>
          <a:graphicData uri="http://schemas.openxmlformats.org/drawingml/2006/table">
            <a:tbl>
              <a:tblPr firstRow="1" bandRow="1">
                <a:tableStyleId>{5C22544A-7EE6-4342-B048-85BDC9FD1C3A}</a:tableStyleId>
              </a:tblPr>
              <a:tblGrid>
                <a:gridCol w="4407112">
                  <a:extLst>
                    <a:ext uri="{9D8B030D-6E8A-4147-A177-3AD203B41FA5}">
                      <a16:colId xmlns:a16="http://schemas.microsoft.com/office/drawing/2014/main" val="20000"/>
                    </a:ext>
                  </a:extLst>
                </a:gridCol>
                <a:gridCol w="4407112">
                  <a:extLst>
                    <a:ext uri="{9D8B030D-6E8A-4147-A177-3AD203B41FA5}">
                      <a16:colId xmlns:a16="http://schemas.microsoft.com/office/drawing/2014/main" val="20001"/>
                    </a:ext>
                  </a:extLst>
                </a:gridCol>
              </a:tblGrid>
              <a:tr h="0">
                <a:tc>
                  <a:txBody>
                    <a:bodyPr/>
                    <a:lstStyle/>
                    <a:p>
                      <a:r>
                        <a:rPr lang="en-US" altLang="zh-CN" dirty="0"/>
                        <a:t>Protocol</a:t>
                      </a:r>
                      <a:endParaRPr lang="zh-CN" altLang="en-US" dirty="0"/>
                    </a:p>
                  </a:txBody>
                  <a:tcPr/>
                </a:tc>
                <a:tc>
                  <a:txBody>
                    <a:bodyPr/>
                    <a:lstStyle/>
                    <a:p>
                      <a:r>
                        <a:rPr lang="en-US" altLang="zh-CN" dirty="0"/>
                        <a:t>Data</a:t>
                      </a:r>
                      <a:r>
                        <a:rPr lang="en-US" altLang="zh-CN" baseline="0" dirty="0"/>
                        <a:t> part features</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HTTP</a:t>
                      </a:r>
                      <a:endParaRPr lang="zh-CN" altLang="en-US" dirty="0"/>
                    </a:p>
                  </a:txBody>
                  <a:tcPr/>
                </a:tc>
                <a:tc>
                  <a:txBody>
                    <a:bodyPr/>
                    <a:lstStyle/>
                    <a:p>
                      <a:r>
                        <a:rPr lang="en-US" altLang="zh-CN" dirty="0"/>
                        <a:t>contains</a:t>
                      </a:r>
                      <a:r>
                        <a:rPr lang="en-US" altLang="zh-CN" baseline="0" dirty="0"/>
                        <a:t> </a:t>
                      </a:r>
                      <a:r>
                        <a:rPr lang="en-US" altLang="zh-CN" dirty="0"/>
                        <a:t>‘GET’ ‘DELETE’ ‘POST’ ‘</a:t>
                      </a:r>
                      <a:r>
                        <a:rPr lang="en-US" altLang="zh-CN" sz="1800" b="0" i="0" kern="1200" dirty="0">
                          <a:solidFill>
                            <a:schemeClr val="dk1"/>
                          </a:solidFill>
                          <a:effectLst/>
                          <a:latin typeface="+mn-lt"/>
                          <a:ea typeface="+mn-ea"/>
                          <a:cs typeface="+mn-cs"/>
                        </a:rPr>
                        <a:t>PUT</a:t>
                      </a:r>
                      <a:r>
                        <a:rPr lang="en-US" altLang="zh-CN" dirty="0"/>
                        <a:t>’ …</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SSH</a:t>
                      </a:r>
                      <a:endParaRPr lang="zh-CN" altLang="en-US" dirty="0"/>
                    </a:p>
                  </a:txBody>
                  <a:tcPr/>
                </a:tc>
                <a:tc>
                  <a:txBody>
                    <a:bodyPr/>
                    <a:lstStyle/>
                    <a:p>
                      <a:r>
                        <a:rPr lang="en-US" altLang="zh-CN" dirty="0"/>
                        <a:t>start with ‘SSH-’</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err="1"/>
                        <a:t>OpenVPN</a:t>
                      </a:r>
                      <a:endParaRPr lang="zh-CN" altLang="en-US" dirty="0"/>
                    </a:p>
                  </a:txBody>
                  <a:tcPr/>
                </a:tc>
                <a:tc>
                  <a:txBody>
                    <a:bodyPr/>
                    <a:lstStyle/>
                    <a:p>
                      <a:r>
                        <a:rPr lang="en-US" altLang="zh-CN" dirty="0"/>
                        <a:t>first</a:t>
                      </a:r>
                      <a:r>
                        <a:rPr lang="en-US" altLang="zh-CN" baseline="0" dirty="0"/>
                        <a:t> two bytes stores packet length – 2</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49293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Implementation – </a:t>
            </a:r>
            <a:br>
              <a:rPr lang="en-US" altLang="zh-CN" dirty="0"/>
            </a:br>
            <a:r>
              <a:rPr lang="en-US" altLang="zh-CN" dirty="0"/>
              <a:t>Machine Learning Techniques</a:t>
            </a:r>
            <a:endParaRPr lang="zh-CN" altLang="en-US" dirty="0"/>
          </a:p>
        </p:txBody>
      </p:sp>
      <p:sp>
        <p:nvSpPr>
          <p:cNvPr id="3" name="Content Placeholder 2"/>
          <p:cNvSpPr>
            <a:spLocks noGrp="1"/>
          </p:cNvSpPr>
          <p:nvPr>
            <p:ph idx="1"/>
          </p:nvPr>
        </p:nvSpPr>
        <p:spPr/>
        <p:txBody>
          <a:bodyPr>
            <a:normAutofit/>
          </a:bodyPr>
          <a:lstStyle/>
          <a:p>
            <a:pPr marL="0" indent="0">
              <a:buNone/>
            </a:pPr>
            <a:endParaRPr lang="en-US" altLang="zh-CN" sz="2400" dirty="0"/>
          </a:p>
          <a:p>
            <a:r>
              <a:rPr lang="en-US" altLang="zh-CN" sz="2400" dirty="0"/>
              <a:t>Clustering vs Classification</a:t>
            </a:r>
          </a:p>
          <a:p>
            <a:r>
              <a:rPr lang="en-US" altLang="zh-CN" sz="2400" dirty="0"/>
              <a:t>Clustering: </a:t>
            </a:r>
            <a:endParaRPr lang="en-US" altLang="zh-CN" sz="2200" dirty="0"/>
          </a:p>
          <a:p>
            <a:pPr lvl="1"/>
            <a:r>
              <a:rPr lang="en-US" altLang="zh-CN" sz="2200" dirty="0"/>
              <a:t>Use K-Means algorithm</a:t>
            </a:r>
          </a:p>
          <a:p>
            <a:r>
              <a:rPr lang="en-US" altLang="zh-CN" sz="2400" dirty="0"/>
              <a:t>Classification:</a:t>
            </a:r>
          </a:p>
          <a:p>
            <a:pPr lvl="1"/>
            <a:r>
              <a:rPr lang="en-US" altLang="zh-CN" sz="2200" dirty="0"/>
              <a:t>Use SVM algorithm</a:t>
            </a:r>
          </a:p>
        </p:txBody>
      </p:sp>
    </p:spTree>
    <p:extLst>
      <p:ext uri="{BB962C8B-B14F-4D97-AF65-F5344CB8AC3E}">
        <p14:creationId xmlns:p14="http://schemas.microsoft.com/office/powerpoint/2010/main" val="2622371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Clustering – K-Means</a:t>
            </a:r>
            <a:endParaRPr lang="zh-CN" altLang="en-US" dirty="0"/>
          </a:p>
        </p:txBody>
      </p:sp>
      <p:sp>
        <p:nvSpPr>
          <p:cNvPr id="3" name="Content Placeholder 2"/>
          <p:cNvSpPr>
            <a:spLocks noGrp="1"/>
          </p:cNvSpPr>
          <p:nvPr>
            <p:ph idx="1"/>
          </p:nvPr>
        </p:nvSpPr>
        <p:spPr>
          <a:xfrm>
            <a:off x="566498" y="992460"/>
            <a:ext cx="9179668" cy="5597912"/>
          </a:xfrm>
        </p:spPr>
        <p:txBody>
          <a:bodyPr>
            <a:normAutofit/>
          </a:bodyPr>
          <a:lstStyle/>
          <a:p>
            <a:endParaRPr lang="en-US" altLang="zh-CN" dirty="0"/>
          </a:p>
          <a:p>
            <a:r>
              <a:rPr lang="en-US" altLang="zh-CN" sz="2400" dirty="0"/>
              <a:t>groups data points into k clusters,</a:t>
            </a:r>
          </a:p>
          <a:p>
            <a:pPr marL="0" indent="0">
              <a:buNone/>
            </a:pPr>
            <a:r>
              <a:rPr lang="en-US" altLang="zh-CN" sz="2400" dirty="0"/>
              <a:t>    each point belongs to the cluster with the nearest mean</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Source: https://en.wikipedia.org/wiki/K-means_clustering</a:t>
            </a:r>
            <a:endParaRPr lang="zh-CN" alt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8162" y="2590800"/>
            <a:ext cx="3414056" cy="3330229"/>
          </a:xfrm>
          <a:prstGeom prst="rect">
            <a:avLst/>
          </a:prstGeom>
        </p:spPr>
      </p:pic>
    </p:spTree>
    <p:extLst>
      <p:ext uri="{BB962C8B-B14F-4D97-AF65-F5344CB8AC3E}">
        <p14:creationId xmlns:p14="http://schemas.microsoft.com/office/powerpoint/2010/main" val="935209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Classification - SVM</a:t>
            </a:r>
            <a:endParaRPr lang="zh-CN" altLang="en-US" dirty="0"/>
          </a:p>
        </p:txBody>
      </p:sp>
      <p:sp>
        <p:nvSpPr>
          <p:cNvPr id="3" name="Content Placeholder 2"/>
          <p:cNvSpPr>
            <a:spLocks noGrp="1"/>
          </p:cNvSpPr>
          <p:nvPr>
            <p:ph idx="1"/>
          </p:nvPr>
        </p:nvSpPr>
        <p:spPr>
          <a:xfrm>
            <a:off x="677333" y="1360449"/>
            <a:ext cx="11320703" cy="5178896"/>
          </a:xfrm>
        </p:spPr>
        <p:txBody>
          <a:bodyPr>
            <a:normAutofit/>
          </a:bodyPr>
          <a:lstStyle/>
          <a:p>
            <a:r>
              <a:rPr lang="en-US" altLang="zh-CN" sz="2400" dirty="0"/>
              <a:t>assigns data points into categories, </a:t>
            </a:r>
          </a:p>
          <a:p>
            <a:pPr marL="0" indent="0">
              <a:buNone/>
            </a:pPr>
            <a:r>
              <a:rPr lang="en-US" altLang="zh-CN" sz="2400" dirty="0"/>
              <a:t>    based on data vectors nearest to the category boundaries</a:t>
            </a:r>
          </a:p>
          <a:p>
            <a:pPr marL="0" indent="0">
              <a:buNone/>
            </a:pPr>
            <a:endParaRPr lang="en-US" altLang="zh-CN" sz="2400" dirty="0"/>
          </a:p>
          <a:p>
            <a:pPr marL="0" indent="0">
              <a:buNone/>
            </a:pP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dirty="0"/>
              <a:t>Source: https://en.wikipedia.org/wiki/Support_vector_machine</a:t>
            </a:r>
            <a:endParaRPr lang="zh-CN"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145" y="2431784"/>
            <a:ext cx="3462528" cy="3377184"/>
          </a:xfrm>
          <a:prstGeom prst="rect">
            <a:avLst/>
          </a:prstGeom>
        </p:spPr>
      </p:pic>
    </p:spTree>
    <p:extLst>
      <p:ext uri="{BB962C8B-B14F-4D97-AF65-F5344CB8AC3E}">
        <p14:creationId xmlns:p14="http://schemas.microsoft.com/office/powerpoint/2010/main" val="2188469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Dataset Selection</a:t>
            </a:r>
            <a:endParaRPr lang="zh-CN" altLang="en-US" dirty="0"/>
          </a:p>
        </p:txBody>
      </p:sp>
      <p:sp>
        <p:nvSpPr>
          <p:cNvPr id="3" name="Content Placeholder 2"/>
          <p:cNvSpPr>
            <a:spLocks noGrp="1"/>
          </p:cNvSpPr>
          <p:nvPr>
            <p:ph idx="1"/>
          </p:nvPr>
        </p:nvSpPr>
        <p:spPr/>
        <p:txBody>
          <a:bodyPr>
            <a:normAutofit/>
          </a:bodyPr>
          <a:lstStyle/>
          <a:p>
            <a:r>
              <a:rPr lang="en-US" altLang="zh-CN" sz="2400" dirty="0"/>
              <a:t>Publically available research traces </a:t>
            </a:r>
          </a:p>
          <a:p>
            <a:pPr marL="742950" lvl="2" indent="-342900"/>
            <a:r>
              <a:rPr lang="en-US" altLang="zh-CN" sz="2200" dirty="0" err="1"/>
              <a:t>eg</a:t>
            </a:r>
            <a:r>
              <a:rPr lang="en-US" altLang="zh-CN" sz="2200" dirty="0"/>
              <a:t>. </a:t>
            </a:r>
            <a:r>
              <a:rPr lang="en-US" altLang="zh-CN" sz="2200" dirty="0" err="1"/>
              <a:t>waikato</a:t>
            </a:r>
            <a:r>
              <a:rPr lang="en-US" altLang="zh-CN" sz="2200" dirty="0"/>
              <a:t> traces (</a:t>
            </a:r>
            <a:r>
              <a:rPr lang="en-US" altLang="zh-CN" sz="2200" dirty="0">
                <a:hlinkClick r:id="rId3"/>
              </a:rPr>
              <a:t>http://wand.net.nz/wits/catalogue.php</a:t>
            </a:r>
            <a:r>
              <a:rPr lang="en-US" altLang="zh-CN" sz="2200" dirty="0"/>
              <a:t>)</a:t>
            </a:r>
          </a:p>
          <a:p>
            <a:pPr marL="742950" lvl="2" indent="-342900"/>
            <a:r>
              <a:rPr lang="en-US" altLang="zh-CN" sz="2200" dirty="0">
                <a:solidFill>
                  <a:schemeClr val="accent1">
                    <a:lumMod val="75000"/>
                  </a:schemeClr>
                </a:solidFill>
              </a:rPr>
              <a:t>Pros</a:t>
            </a:r>
            <a:r>
              <a:rPr lang="en-US" altLang="zh-CN" sz="2200" dirty="0"/>
              <a:t>: representative traffic workloads</a:t>
            </a:r>
          </a:p>
          <a:p>
            <a:pPr marL="742950" lvl="2" indent="-342900"/>
            <a:r>
              <a:rPr lang="en-US" altLang="zh-CN" sz="2200" dirty="0">
                <a:solidFill>
                  <a:srgbClr val="FF0000"/>
                </a:solidFill>
              </a:rPr>
              <a:t>Cons</a:t>
            </a:r>
            <a:r>
              <a:rPr lang="en-US" altLang="zh-CN" sz="2200" dirty="0"/>
              <a:t>: too complex, hard to label packet type</a:t>
            </a:r>
            <a:endParaRPr lang="zh-CN" altLang="en-US" sz="2200" dirty="0"/>
          </a:p>
          <a:p>
            <a:r>
              <a:rPr lang="en-US" altLang="zh-CN" sz="2400" dirty="0"/>
              <a:t>Self collected traces</a:t>
            </a:r>
          </a:p>
          <a:p>
            <a:pPr lvl="1"/>
            <a:r>
              <a:rPr lang="en-US" altLang="zh-CN" sz="2200" dirty="0"/>
              <a:t>Self generated packets, captured on </a:t>
            </a:r>
            <a:r>
              <a:rPr lang="en-US" altLang="zh-CN" sz="2200" dirty="0" err="1"/>
              <a:t>WireShark</a:t>
            </a:r>
            <a:r>
              <a:rPr lang="en-US" altLang="zh-CN" sz="2200" dirty="0"/>
              <a:t> </a:t>
            </a:r>
          </a:p>
          <a:p>
            <a:pPr lvl="1"/>
            <a:r>
              <a:rPr lang="en-US" altLang="zh-CN" sz="2200" dirty="0"/>
              <a:t>Easy to label</a:t>
            </a:r>
          </a:p>
          <a:p>
            <a:pPr marL="457200" lvl="1" indent="0">
              <a:buNone/>
            </a:pPr>
            <a:endParaRPr lang="en-US" altLang="zh-CN" sz="2400" dirty="0"/>
          </a:p>
        </p:txBody>
      </p:sp>
    </p:spTree>
    <p:extLst>
      <p:ext uri="{BB962C8B-B14F-4D97-AF65-F5344CB8AC3E}">
        <p14:creationId xmlns:p14="http://schemas.microsoft.com/office/powerpoint/2010/main" val="212567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Feature</a:t>
            </a:r>
            <a:endParaRPr lang="zh-CN" altLang="en-US" dirty="0"/>
          </a:p>
        </p:txBody>
      </p:sp>
      <p:sp>
        <p:nvSpPr>
          <p:cNvPr id="3" name="Content Placeholder 2"/>
          <p:cNvSpPr>
            <a:spLocks noGrp="1"/>
          </p:cNvSpPr>
          <p:nvPr>
            <p:ph idx="1"/>
          </p:nvPr>
        </p:nvSpPr>
        <p:spPr>
          <a:xfrm>
            <a:off x="677334" y="1755747"/>
            <a:ext cx="9187102" cy="4686617"/>
          </a:xfrm>
        </p:spPr>
        <p:txBody>
          <a:bodyPr>
            <a:normAutofit fontScale="92500" lnSpcReduction="10000"/>
          </a:bodyPr>
          <a:lstStyle/>
          <a:p>
            <a:r>
              <a:rPr lang="en-US" altLang="zh-CN" sz="2600" dirty="0"/>
              <a:t>Commonly used features from research literature</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Source: T. Nguyen and G. Armitage. “A Survey of Techniques for Internet Traffic Classification using Machine Learning” IEEE Communications Surveys and Tutorials 01/2008; 10:56-76.</a:t>
            </a:r>
          </a:p>
        </p:txBody>
      </p:sp>
      <p:graphicFrame>
        <p:nvGraphicFramePr>
          <p:cNvPr id="4" name="Content Placeholder 3"/>
          <p:cNvGraphicFramePr>
            <a:graphicFrameLocks/>
          </p:cNvGraphicFramePr>
          <p:nvPr>
            <p:extLst>
              <p:ext uri="{D42A27DB-BD31-4B8C-83A1-F6EECF244321}">
                <p14:modId xmlns:p14="http://schemas.microsoft.com/office/powerpoint/2010/main" val="1577718356"/>
              </p:ext>
            </p:extLst>
          </p:nvPr>
        </p:nvGraphicFramePr>
        <p:xfrm>
          <a:off x="1176627" y="2497715"/>
          <a:ext cx="8299882" cy="2590800"/>
        </p:xfrm>
        <a:graphic>
          <a:graphicData uri="http://schemas.openxmlformats.org/drawingml/2006/table">
            <a:tbl>
              <a:tblPr firstRow="1" bandRow="1">
                <a:tableStyleId>{5C22544A-7EE6-4342-B048-85BDC9FD1C3A}</a:tableStyleId>
              </a:tblPr>
              <a:tblGrid>
                <a:gridCol w="8299882">
                  <a:extLst>
                    <a:ext uri="{9D8B030D-6E8A-4147-A177-3AD203B41FA5}">
                      <a16:colId xmlns:a16="http://schemas.microsoft.com/office/drawing/2014/main" val="20000"/>
                    </a:ext>
                  </a:extLst>
                </a:gridCol>
              </a:tblGrid>
              <a:tr h="0">
                <a:tc>
                  <a:txBody>
                    <a:bodyPr/>
                    <a:lstStyle/>
                    <a:p>
                      <a:r>
                        <a:rPr lang="en-US" altLang="zh-CN" dirty="0"/>
                        <a:t>Features</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Total number of packets per flow</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Flow duration</a:t>
                      </a:r>
                      <a:endParaRPr lang="zh-CN" altLang="en-US" dirty="0"/>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a:t>Packet lengths</a:t>
                      </a:r>
                      <a:r>
                        <a:rPr lang="en-US" altLang="zh-CN" baseline="0" dirty="0"/>
                        <a:t> statistic (min, max, mean, </a:t>
                      </a:r>
                      <a:r>
                        <a:rPr lang="en-US" altLang="zh-CN" baseline="0" dirty="0" err="1"/>
                        <a:t>std</a:t>
                      </a:r>
                      <a:r>
                        <a:rPr lang="en-US" altLang="zh-CN" baseline="0" dirty="0"/>
                        <a:t> dev.) per flow</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Payload lengths</a:t>
                      </a:r>
                      <a:endParaRPr lang="zh-CN" altLang="en-US" dirty="0"/>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a:solidFill>
                            <a:schemeClr val="accent4"/>
                          </a:solidFill>
                        </a:rPr>
                        <a:t>Payload content (We use first N number of bytes of payload as feature)</a:t>
                      </a:r>
                      <a:endParaRPr lang="zh-CN" altLang="en-US" dirty="0">
                        <a:solidFill>
                          <a:schemeClr val="accent4"/>
                        </a:solidFill>
                      </a:endParaRPr>
                    </a:p>
                  </a:txBody>
                  <a:tcPr/>
                </a:tc>
                <a:extLst>
                  <a:ext uri="{0D108BD9-81ED-4DB2-BD59-A6C34878D82A}">
                    <a16:rowId xmlns:a16="http://schemas.microsoft.com/office/drawing/2014/main" val="100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0006"/>
                  </a:ext>
                </a:extLst>
              </a:tr>
            </a:tbl>
          </a:graphicData>
        </a:graphic>
      </p:graphicFrame>
      <p:sp>
        <p:nvSpPr>
          <p:cNvPr id="5" name="Right Arrow 4"/>
          <p:cNvSpPr/>
          <p:nvPr/>
        </p:nvSpPr>
        <p:spPr>
          <a:xfrm>
            <a:off x="511609" y="4364182"/>
            <a:ext cx="665018"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1799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704562" y="2451278"/>
            <a:ext cx="5872767" cy="1320800"/>
          </a:xfrm>
        </p:spPr>
        <p:txBody>
          <a:bodyPr>
            <a:normAutofit/>
          </a:bodyPr>
          <a:lstStyle/>
          <a:p>
            <a:r>
              <a:rPr lang="en-US" altLang="zh-CN" sz="7200" dirty="0"/>
              <a:t>Motivation</a:t>
            </a:r>
            <a:endParaRPr lang="zh-CN" altLang="en-US" sz="7200" dirty="0"/>
          </a:p>
        </p:txBody>
      </p:sp>
    </p:spTree>
    <p:extLst>
      <p:ext uri="{BB962C8B-B14F-4D97-AF65-F5344CB8AC3E}">
        <p14:creationId xmlns:p14="http://schemas.microsoft.com/office/powerpoint/2010/main" val="3565052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Machine Learning Based Identification </a:t>
            </a:r>
            <a:endParaRPr lang="zh-CN" altLang="en-US" dirty="0"/>
          </a:p>
        </p:txBody>
      </p:sp>
      <p:sp>
        <p:nvSpPr>
          <p:cNvPr id="3" name="TextBox 2"/>
          <p:cNvSpPr txBox="1"/>
          <p:nvPr/>
        </p:nvSpPr>
        <p:spPr>
          <a:xfrm>
            <a:off x="5131559" y="2988860"/>
            <a:ext cx="184731" cy="369332"/>
          </a:xfrm>
          <a:prstGeom prst="rect">
            <a:avLst/>
          </a:prstGeom>
          <a:noFill/>
        </p:spPr>
        <p:txBody>
          <a:bodyPr wrap="none" rtlCol="0">
            <a:spAutoFit/>
          </a:bodyPr>
          <a:lstStyle/>
          <a:p>
            <a:endParaRPr lang="en-CA"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5822" y="1490781"/>
            <a:ext cx="4820935" cy="5305046"/>
          </a:xfrm>
        </p:spPr>
      </p:pic>
    </p:spTree>
    <p:extLst>
      <p:ext uri="{BB962C8B-B14F-4D97-AF65-F5344CB8AC3E}">
        <p14:creationId xmlns:p14="http://schemas.microsoft.com/office/powerpoint/2010/main" val="1651003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12234" y="-100361"/>
            <a:ext cx="12823902" cy="69583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2" name="Title 1"/>
          <p:cNvSpPr>
            <a:spLocks noGrp="1"/>
          </p:cNvSpPr>
          <p:nvPr>
            <p:ph type="title"/>
          </p:nvPr>
        </p:nvSpPr>
        <p:spPr>
          <a:xfrm>
            <a:off x="677334" y="152400"/>
            <a:ext cx="8596668" cy="683941"/>
          </a:xfrm>
        </p:spPr>
        <p:txBody>
          <a:bodyPr/>
          <a:lstStyle/>
          <a:p>
            <a:r>
              <a:rPr lang="en-US" altLang="zh-CN" dirty="0"/>
              <a:t>Performance of Identification – K-Means</a:t>
            </a:r>
            <a:endParaRPr lang="zh-CN" altLang="en-US" dirty="0"/>
          </a:p>
        </p:txBody>
      </p:sp>
      <p:graphicFrame>
        <p:nvGraphicFramePr>
          <p:cNvPr id="13" name="Chart 12"/>
          <p:cNvGraphicFramePr/>
          <p:nvPr>
            <p:extLst>
              <p:ext uri="{D42A27DB-BD31-4B8C-83A1-F6EECF244321}">
                <p14:modId xmlns:p14="http://schemas.microsoft.com/office/powerpoint/2010/main" val="674266331"/>
              </p:ext>
            </p:extLst>
          </p:nvPr>
        </p:nvGraphicFramePr>
        <p:xfrm>
          <a:off x="5418243" y="1743984"/>
          <a:ext cx="4300863" cy="25088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1529152609"/>
              </p:ext>
            </p:extLst>
          </p:nvPr>
        </p:nvGraphicFramePr>
        <p:xfrm>
          <a:off x="8443207" y="1729594"/>
          <a:ext cx="4318136" cy="25189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p:cNvGraphicFramePr/>
          <p:nvPr>
            <p:extLst>
              <p:ext uri="{D42A27DB-BD31-4B8C-83A1-F6EECF244321}">
                <p14:modId xmlns:p14="http://schemas.microsoft.com/office/powerpoint/2010/main" val="4029573442"/>
              </p:ext>
            </p:extLst>
          </p:nvPr>
        </p:nvGraphicFramePr>
        <p:xfrm>
          <a:off x="-599097" y="4188123"/>
          <a:ext cx="4318136" cy="25189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 name="Chart 15"/>
          <p:cNvGraphicFramePr/>
          <p:nvPr>
            <p:extLst>
              <p:ext uri="{D42A27DB-BD31-4B8C-83A1-F6EECF244321}">
                <p14:modId xmlns:p14="http://schemas.microsoft.com/office/powerpoint/2010/main" val="1856905606"/>
              </p:ext>
            </p:extLst>
          </p:nvPr>
        </p:nvGraphicFramePr>
        <p:xfrm>
          <a:off x="2363699" y="4188125"/>
          <a:ext cx="4318136" cy="251891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7" name="Chart 16"/>
          <p:cNvGraphicFramePr/>
          <p:nvPr>
            <p:extLst>
              <p:ext uri="{D42A27DB-BD31-4B8C-83A1-F6EECF244321}">
                <p14:modId xmlns:p14="http://schemas.microsoft.com/office/powerpoint/2010/main" val="4067052341"/>
              </p:ext>
            </p:extLst>
          </p:nvPr>
        </p:nvGraphicFramePr>
        <p:xfrm>
          <a:off x="-580582" y="1739668"/>
          <a:ext cx="4300863" cy="250883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8" name="Chart 17"/>
          <p:cNvGraphicFramePr/>
          <p:nvPr>
            <p:extLst>
              <p:ext uri="{D42A27DB-BD31-4B8C-83A1-F6EECF244321}">
                <p14:modId xmlns:p14="http://schemas.microsoft.com/office/powerpoint/2010/main" val="1911745469"/>
              </p:ext>
            </p:extLst>
          </p:nvPr>
        </p:nvGraphicFramePr>
        <p:xfrm>
          <a:off x="2380975" y="1739668"/>
          <a:ext cx="4300863" cy="250883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9" name="Chart 18"/>
          <p:cNvGraphicFramePr/>
          <p:nvPr>
            <p:extLst>
              <p:ext uri="{D42A27DB-BD31-4B8C-83A1-F6EECF244321}">
                <p14:modId xmlns:p14="http://schemas.microsoft.com/office/powerpoint/2010/main" val="3021223607"/>
              </p:ext>
            </p:extLst>
          </p:nvPr>
        </p:nvGraphicFramePr>
        <p:xfrm>
          <a:off x="5403453" y="4188125"/>
          <a:ext cx="4318136" cy="2518913"/>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0" name="Chart 19"/>
          <p:cNvGraphicFramePr/>
          <p:nvPr>
            <p:extLst>
              <p:ext uri="{D42A27DB-BD31-4B8C-83A1-F6EECF244321}">
                <p14:modId xmlns:p14="http://schemas.microsoft.com/office/powerpoint/2010/main" val="3490124947"/>
              </p:ext>
            </p:extLst>
          </p:nvPr>
        </p:nvGraphicFramePr>
        <p:xfrm>
          <a:off x="8443207" y="4188125"/>
          <a:ext cx="4318136" cy="2518913"/>
        </p:xfrm>
        <a:graphic>
          <a:graphicData uri="http://schemas.openxmlformats.org/drawingml/2006/chart">
            <c:chart xmlns:c="http://schemas.openxmlformats.org/drawingml/2006/chart" xmlns:r="http://schemas.openxmlformats.org/officeDocument/2006/relationships" r:id="rId10"/>
          </a:graphicData>
        </a:graphic>
      </p:graphicFrame>
      <p:sp>
        <p:nvSpPr>
          <p:cNvPr id="21" name="TextBox 20"/>
          <p:cNvSpPr txBox="1"/>
          <p:nvPr/>
        </p:nvSpPr>
        <p:spPr>
          <a:xfrm>
            <a:off x="677334" y="1098301"/>
            <a:ext cx="1875835" cy="369332"/>
          </a:xfrm>
          <a:prstGeom prst="rect">
            <a:avLst/>
          </a:prstGeom>
          <a:noFill/>
        </p:spPr>
        <p:txBody>
          <a:bodyPr wrap="none" rtlCol="0">
            <a:spAutoFit/>
          </a:bodyPr>
          <a:lstStyle/>
          <a:p>
            <a:r>
              <a:rPr lang="en-CA" dirty="0"/>
              <a:t>K-means 2 bytes</a:t>
            </a:r>
          </a:p>
        </p:txBody>
      </p:sp>
    </p:spTree>
    <p:extLst>
      <p:ext uri="{BB962C8B-B14F-4D97-AF65-F5344CB8AC3E}">
        <p14:creationId xmlns:p14="http://schemas.microsoft.com/office/powerpoint/2010/main" val="542766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12234" y="-100361"/>
            <a:ext cx="12823902" cy="69583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2" name="Title 1"/>
          <p:cNvSpPr>
            <a:spLocks noGrp="1"/>
          </p:cNvSpPr>
          <p:nvPr>
            <p:ph type="title"/>
          </p:nvPr>
        </p:nvSpPr>
        <p:spPr>
          <a:xfrm>
            <a:off x="677334" y="214882"/>
            <a:ext cx="8596668" cy="1320800"/>
          </a:xfrm>
        </p:spPr>
        <p:txBody>
          <a:bodyPr/>
          <a:lstStyle/>
          <a:p>
            <a:r>
              <a:rPr lang="en-US" altLang="zh-CN" dirty="0"/>
              <a:t>Performance of Identification – K-Means</a:t>
            </a:r>
            <a:endParaRPr lang="zh-CN" altLang="en-US" dirty="0"/>
          </a:p>
        </p:txBody>
      </p:sp>
      <p:sp>
        <p:nvSpPr>
          <p:cNvPr id="3" name="Content Placeholder 2"/>
          <p:cNvSpPr>
            <a:spLocks noGrp="1"/>
          </p:cNvSpPr>
          <p:nvPr>
            <p:ph idx="1"/>
          </p:nvPr>
        </p:nvSpPr>
        <p:spPr/>
        <p:txBody>
          <a:bodyPr/>
          <a:lstStyle/>
          <a:p>
            <a:endParaRPr lang="zh-CN" altLang="en-US"/>
          </a:p>
        </p:txBody>
      </p:sp>
      <p:graphicFrame>
        <p:nvGraphicFramePr>
          <p:cNvPr id="4" name="Chart 3"/>
          <p:cNvGraphicFramePr/>
          <p:nvPr>
            <p:extLst>
              <p:ext uri="{D42A27DB-BD31-4B8C-83A1-F6EECF244321}">
                <p14:modId xmlns:p14="http://schemas.microsoft.com/office/powerpoint/2010/main" val="3013512676"/>
              </p:ext>
            </p:extLst>
          </p:nvPr>
        </p:nvGraphicFramePr>
        <p:xfrm>
          <a:off x="5418243" y="1743984"/>
          <a:ext cx="4300863" cy="25088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1842888140"/>
              </p:ext>
            </p:extLst>
          </p:nvPr>
        </p:nvGraphicFramePr>
        <p:xfrm>
          <a:off x="8443207" y="1729594"/>
          <a:ext cx="4318136" cy="25189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p:nvPr>
            <p:extLst>
              <p:ext uri="{D42A27DB-BD31-4B8C-83A1-F6EECF244321}">
                <p14:modId xmlns:p14="http://schemas.microsoft.com/office/powerpoint/2010/main" val="4007303285"/>
              </p:ext>
            </p:extLst>
          </p:nvPr>
        </p:nvGraphicFramePr>
        <p:xfrm>
          <a:off x="-599097" y="4188123"/>
          <a:ext cx="4318136" cy="25189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p:nvPr>
            <p:extLst>
              <p:ext uri="{D42A27DB-BD31-4B8C-83A1-F6EECF244321}">
                <p14:modId xmlns:p14="http://schemas.microsoft.com/office/powerpoint/2010/main" val="3395935441"/>
              </p:ext>
            </p:extLst>
          </p:nvPr>
        </p:nvGraphicFramePr>
        <p:xfrm>
          <a:off x="2363699" y="4188125"/>
          <a:ext cx="4318136" cy="251891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p:cNvGraphicFramePr/>
          <p:nvPr>
            <p:extLst>
              <p:ext uri="{D42A27DB-BD31-4B8C-83A1-F6EECF244321}">
                <p14:modId xmlns:p14="http://schemas.microsoft.com/office/powerpoint/2010/main" val="3508142306"/>
              </p:ext>
            </p:extLst>
          </p:nvPr>
        </p:nvGraphicFramePr>
        <p:xfrm>
          <a:off x="-580582" y="1739668"/>
          <a:ext cx="4300863" cy="250883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hart 8"/>
          <p:cNvGraphicFramePr/>
          <p:nvPr>
            <p:extLst>
              <p:ext uri="{D42A27DB-BD31-4B8C-83A1-F6EECF244321}">
                <p14:modId xmlns:p14="http://schemas.microsoft.com/office/powerpoint/2010/main" val="357579035"/>
              </p:ext>
            </p:extLst>
          </p:nvPr>
        </p:nvGraphicFramePr>
        <p:xfrm>
          <a:off x="2380975" y="1739668"/>
          <a:ext cx="4300863" cy="250883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0" name="Chart 9"/>
          <p:cNvGraphicFramePr/>
          <p:nvPr>
            <p:extLst>
              <p:ext uri="{D42A27DB-BD31-4B8C-83A1-F6EECF244321}">
                <p14:modId xmlns:p14="http://schemas.microsoft.com/office/powerpoint/2010/main" val="942025682"/>
              </p:ext>
            </p:extLst>
          </p:nvPr>
        </p:nvGraphicFramePr>
        <p:xfrm>
          <a:off x="5403453" y="4188125"/>
          <a:ext cx="4318136" cy="2518913"/>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1" name="Chart 10"/>
          <p:cNvGraphicFramePr/>
          <p:nvPr>
            <p:extLst>
              <p:ext uri="{D42A27DB-BD31-4B8C-83A1-F6EECF244321}">
                <p14:modId xmlns:p14="http://schemas.microsoft.com/office/powerpoint/2010/main" val="87094151"/>
              </p:ext>
            </p:extLst>
          </p:nvPr>
        </p:nvGraphicFramePr>
        <p:xfrm>
          <a:off x="8443207" y="4188125"/>
          <a:ext cx="4318136" cy="2518913"/>
        </p:xfrm>
        <a:graphic>
          <a:graphicData uri="http://schemas.openxmlformats.org/drawingml/2006/chart">
            <c:chart xmlns:c="http://schemas.openxmlformats.org/drawingml/2006/chart" xmlns:r="http://schemas.openxmlformats.org/officeDocument/2006/relationships" r:id="rId10"/>
          </a:graphicData>
        </a:graphic>
      </p:graphicFrame>
      <p:sp>
        <p:nvSpPr>
          <p:cNvPr id="12" name="TextBox 11"/>
          <p:cNvSpPr txBox="1"/>
          <p:nvPr/>
        </p:nvSpPr>
        <p:spPr>
          <a:xfrm>
            <a:off x="677334" y="1270000"/>
            <a:ext cx="1875835" cy="369332"/>
          </a:xfrm>
          <a:prstGeom prst="rect">
            <a:avLst/>
          </a:prstGeom>
          <a:noFill/>
        </p:spPr>
        <p:txBody>
          <a:bodyPr wrap="none" rtlCol="0">
            <a:spAutoFit/>
          </a:bodyPr>
          <a:lstStyle/>
          <a:p>
            <a:r>
              <a:rPr lang="en-CA" dirty="0"/>
              <a:t>K-means 3 bytes</a:t>
            </a:r>
          </a:p>
        </p:txBody>
      </p:sp>
    </p:spTree>
    <p:extLst>
      <p:ext uri="{BB962C8B-B14F-4D97-AF65-F5344CB8AC3E}">
        <p14:creationId xmlns:p14="http://schemas.microsoft.com/office/powerpoint/2010/main" val="2508909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12234" y="-100361"/>
            <a:ext cx="12823902" cy="69583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2" name="Title 1"/>
          <p:cNvSpPr>
            <a:spLocks noGrp="1"/>
          </p:cNvSpPr>
          <p:nvPr>
            <p:ph type="title"/>
          </p:nvPr>
        </p:nvSpPr>
        <p:spPr>
          <a:xfrm>
            <a:off x="677334" y="174113"/>
            <a:ext cx="8596668" cy="1320800"/>
          </a:xfrm>
        </p:spPr>
        <p:txBody>
          <a:bodyPr/>
          <a:lstStyle/>
          <a:p>
            <a:r>
              <a:rPr lang="en-US" altLang="zh-CN" dirty="0"/>
              <a:t>Performance of Identification – K-Means</a:t>
            </a:r>
            <a:endParaRPr lang="zh-CN" altLang="en-US" dirty="0"/>
          </a:p>
        </p:txBody>
      </p:sp>
      <p:sp>
        <p:nvSpPr>
          <p:cNvPr id="3" name="Content Placeholder 2"/>
          <p:cNvSpPr>
            <a:spLocks noGrp="1"/>
          </p:cNvSpPr>
          <p:nvPr>
            <p:ph idx="1"/>
          </p:nvPr>
        </p:nvSpPr>
        <p:spPr/>
        <p:txBody>
          <a:bodyPr/>
          <a:lstStyle/>
          <a:p>
            <a:endParaRPr lang="zh-CN" altLang="en-US"/>
          </a:p>
        </p:txBody>
      </p:sp>
      <p:graphicFrame>
        <p:nvGraphicFramePr>
          <p:cNvPr id="4" name="Chart 3"/>
          <p:cNvGraphicFramePr/>
          <p:nvPr>
            <p:extLst>
              <p:ext uri="{D42A27DB-BD31-4B8C-83A1-F6EECF244321}">
                <p14:modId xmlns:p14="http://schemas.microsoft.com/office/powerpoint/2010/main" val="1093835041"/>
              </p:ext>
            </p:extLst>
          </p:nvPr>
        </p:nvGraphicFramePr>
        <p:xfrm>
          <a:off x="5418243" y="1743984"/>
          <a:ext cx="4300863" cy="25088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1230303258"/>
              </p:ext>
            </p:extLst>
          </p:nvPr>
        </p:nvGraphicFramePr>
        <p:xfrm>
          <a:off x="8443207" y="1729594"/>
          <a:ext cx="4318136" cy="25189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p:nvPr>
            <p:extLst>
              <p:ext uri="{D42A27DB-BD31-4B8C-83A1-F6EECF244321}">
                <p14:modId xmlns:p14="http://schemas.microsoft.com/office/powerpoint/2010/main" val="163131347"/>
              </p:ext>
            </p:extLst>
          </p:nvPr>
        </p:nvGraphicFramePr>
        <p:xfrm>
          <a:off x="-599097" y="4188123"/>
          <a:ext cx="4318136" cy="25189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p:nvPr>
            <p:extLst>
              <p:ext uri="{D42A27DB-BD31-4B8C-83A1-F6EECF244321}">
                <p14:modId xmlns:p14="http://schemas.microsoft.com/office/powerpoint/2010/main" val="129697846"/>
              </p:ext>
            </p:extLst>
          </p:nvPr>
        </p:nvGraphicFramePr>
        <p:xfrm>
          <a:off x="2363699" y="4188125"/>
          <a:ext cx="4318136" cy="251891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p:cNvGraphicFramePr/>
          <p:nvPr>
            <p:extLst>
              <p:ext uri="{D42A27DB-BD31-4B8C-83A1-F6EECF244321}">
                <p14:modId xmlns:p14="http://schemas.microsoft.com/office/powerpoint/2010/main" val="700026878"/>
              </p:ext>
            </p:extLst>
          </p:nvPr>
        </p:nvGraphicFramePr>
        <p:xfrm>
          <a:off x="-580582" y="1739668"/>
          <a:ext cx="4300863" cy="250883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hart 8"/>
          <p:cNvGraphicFramePr/>
          <p:nvPr>
            <p:extLst>
              <p:ext uri="{D42A27DB-BD31-4B8C-83A1-F6EECF244321}">
                <p14:modId xmlns:p14="http://schemas.microsoft.com/office/powerpoint/2010/main" val="2490091045"/>
              </p:ext>
            </p:extLst>
          </p:nvPr>
        </p:nvGraphicFramePr>
        <p:xfrm>
          <a:off x="2380975" y="1739668"/>
          <a:ext cx="4300863" cy="250883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0" name="Chart 9"/>
          <p:cNvGraphicFramePr/>
          <p:nvPr>
            <p:extLst>
              <p:ext uri="{D42A27DB-BD31-4B8C-83A1-F6EECF244321}">
                <p14:modId xmlns:p14="http://schemas.microsoft.com/office/powerpoint/2010/main" val="1253747597"/>
              </p:ext>
            </p:extLst>
          </p:nvPr>
        </p:nvGraphicFramePr>
        <p:xfrm>
          <a:off x="5403453" y="4188125"/>
          <a:ext cx="4318136" cy="2518913"/>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1" name="Chart 10"/>
          <p:cNvGraphicFramePr/>
          <p:nvPr>
            <p:extLst>
              <p:ext uri="{D42A27DB-BD31-4B8C-83A1-F6EECF244321}">
                <p14:modId xmlns:p14="http://schemas.microsoft.com/office/powerpoint/2010/main" val="2287705442"/>
              </p:ext>
            </p:extLst>
          </p:nvPr>
        </p:nvGraphicFramePr>
        <p:xfrm>
          <a:off x="8443207" y="4188125"/>
          <a:ext cx="4318136" cy="2518913"/>
        </p:xfrm>
        <a:graphic>
          <a:graphicData uri="http://schemas.openxmlformats.org/drawingml/2006/chart">
            <c:chart xmlns:c="http://schemas.openxmlformats.org/drawingml/2006/chart" xmlns:r="http://schemas.openxmlformats.org/officeDocument/2006/relationships" r:id="rId10"/>
          </a:graphicData>
        </a:graphic>
      </p:graphicFrame>
      <p:sp>
        <p:nvSpPr>
          <p:cNvPr id="12" name="TextBox 11"/>
          <p:cNvSpPr txBox="1"/>
          <p:nvPr/>
        </p:nvSpPr>
        <p:spPr>
          <a:xfrm>
            <a:off x="677334" y="1118994"/>
            <a:ext cx="1875835" cy="369332"/>
          </a:xfrm>
          <a:prstGeom prst="rect">
            <a:avLst/>
          </a:prstGeom>
          <a:noFill/>
        </p:spPr>
        <p:txBody>
          <a:bodyPr wrap="none" rtlCol="0">
            <a:spAutoFit/>
          </a:bodyPr>
          <a:lstStyle/>
          <a:p>
            <a:r>
              <a:rPr lang="en-CA" dirty="0"/>
              <a:t>K-means 4 bytes</a:t>
            </a:r>
          </a:p>
        </p:txBody>
      </p:sp>
    </p:spTree>
    <p:extLst>
      <p:ext uri="{BB962C8B-B14F-4D97-AF65-F5344CB8AC3E}">
        <p14:creationId xmlns:p14="http://schemas.microsoft.com/office/powerpoint/2010/main" val="3298643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12234" y="-100361"/>
            <a:ext cx="12823902" cy="69583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2" name="Title 1"/>
          <p:cNvSpPr>
            <a:spLocks noGrp="1"/>
          </p:cNvSpPr>
          <p:nvPr>
            <p:ph type="title"/>
          </p:nvPr>
        </p:nvSpPr>
        <p:spPr>
          <a:xfrm>
            <a:off x="677334" y="104636"/>
            <a:ext cx="8596668" cy="1320800"/>
          </a:xfrm>
        </p:spPr>
        <p:txBody>
          <a:bodyPr/>
          <a:lstStyle/>
          <a:p>
            <a:r>
              <a:rPr lang="en-US" altLang="zh-CN" dirty="0"/>
              <a:t>Performance of Identification – K-Means</a:t>
            </a:r>
            <a:endParaRPr lang="zh-CN" altLang="en-US" dirty="0"/>
          </a:p>
        </p:txBody>
      </p:sp>
      <p:sp>
        <p:nvSpPr>
          <p:cNvPr id="3" name="Content Placeholder 2"/>
          <p:cNvSpPr>
            <a:spLocks noGrp="1"/>
          </p:cNvSpPr>
          <p:nvPr>
            <p:ph idx="1"/>
          </p:nvPr>
        </p:nvSpPr>
        <p:spPr/>
        <p:txBody>
          <a:bodyPr/>
          <a:lstStyle/>
          <a:p>
            <a:endParaRPr lang="zh-CN" altLang="en-US" dirty="0"/>
          </a:p>
        </p:txBody>
      </p:sp>
      <p:graphicFrame>
        <p:nvGraphicFramePr>
          <p:cNvPr id="4" name="Chart 3"/>
          <p:cNvGraphicFramePr/>
          <p:nvPr>
            <p:extLst>
              <p:ext uri="{D42A27DB-BD31-4B8C-83A1-F6EECF244321}">
                <p14:modId xmlns:p14="http://schemas.microsoft.com/office/powerpoint/2010/main" val="433804789"/>
              </p:ext>
            </p:extLst>
          </p:nvPr>
        </p:nvGraphicFramePr>
        <p:xfrm>
          <a:off x="5418243" y="1743984"/>
          <a:ext cx="4300863" cy="25088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3355820676"/>
              </p:ext>
            </p:extLst>
          </p:nvPr>
        </p:nvGraphicFramePr>
        <p:xfrm>
          <a:off x="8443207" y="1729594"/>
          <a:ext cx="4318136" cy="25189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p:nvPr>
            <p:extLst>
              <p:ext uri="{D42A27DB-BD31-4B8C-83A1-F6EECF244321}">
                <p14:modId xmlns:p14="http://schemas.microsoft.com/office/powerpoint/2010/main" val="3537825601"/>
              </p:ext>
            </p:extLst>
          </p:nvPr>
        </p:nvGraphicFramePr>
        <p:xfrm>
          <a:off x="-599097" y="4188123"/>
          <a:ext cx="4318136" cy="25189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p:nvPr>
            <p:extLst>
              <p:ext uri="{D42A27DB-BD31-4B8C-83A1-F6EECF244321}">
                <p14:modId xmlns:p14="http://schemas.microsoft.com/office/powerpoint/2010/main" val="36522924"/>
              </p:ext>
            </p:extLst>
          </p:nvPr>
        </p:nvGraphicFramePr>
        <p:xfrm>
          <a:off x="2363699" y="4188125"/>
          <a:ext cx="4318136" cy="251891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p:cNvGraphicFramePr/>
          <p:nvPr>
            <p:extLst>
              <p:ext uri="{D42A27DB-BD31-4B8C-83A1-F6EECF244321}">
                <p14:modId xmlns:p14="http://schemas.microsoft.com/office/powerpoint/2010/main" val="281166467"/>
              </p:ext>
            </p:extLst>
          </p:nvPr>
        </p:nvGraphicFramePr>
        <p:xfrm>
          <a:off x="-580582" y="1739668"/>
          <a:ext cx="4300863" cy="250883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hart 8"/>
          <p:cNvGraphicFramePr/>
          <p:nvPr>
            <p:extLst>
              <p:ext uri="{D42A27DB-BD31-4B8C-83A1-F6EECF244321}">
                <p14:modId xmlns:p14="http://schemas.microsoft.com/office/powerpoint/2010/main" val="1551024488"/>
              </p:ext>
            </p:extLst>
          </p:nvPr>
        </p:nvGraphicFramePr>
        <p:xfrm>
          <a:off x="2380975" y="1739668"/>
          <a:ext cx="4300863" cy="250883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0" name="Chart 9"/>
          <p:cNvGraphicFramePr/>
          <p:nvPr>
            <p:extLst>
              <p:ext uri="{D42A27DB-BD31-4B8C-83A1-F6EECF244321}">
                <p14:modId xmlns:p14="http://schemas.microsoft.com/office/powerpoint/2010/main" val="4084924725"/>
              </p:ext>
            </p:extLst>
          </p:nvPr>
        </p:nvGraphicFramePr>
        <p:xfrm>
          <a:off x="5403453" y="4188125"/>
          <a:ext cx="4318136" cy="2518913"/>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1" name="Chart 10"/>
          <p:cNvGraphicFramePr/>
          <p:nvPr>
            <p:extLst>
              <p:ext uri="{D42A27DB-BD31-4B8C-83A1-F6EECF244321}">
                <p14:modId xmlns:p14="http://schemas.microsoft.com/office/powerpoint/2010/main" val="3037843934"/>
              </p:ext>
            </p:extLst>
          </p:nvPr>
        </p:nvGraphicFramePr>
        <p:xfrm>
          <a:off x="8443207" y="4188125"/>
          <a:ext cx="4318136" cy="2518913"/>
        </p:xfrm>
        <a:graphic>
          <a:graphicData uri="http://schemas.openxmlformats.org/drawingml/2006/chart">
            <c:chart xmlns:c="http://schemas.openxmlformats.org/drawingml/2006/chart" xmlns:r="http://schemas.openxmlformats.org/officeDocument/2006/relationships" r:id="rId10"/>
          </a:graphicData>
        </a:graphic>
      </p:graphicFrame>
      <p:sp>
        <p:nvSpPr>
          <p:cNvPr id="12" name="TextBox 11"/>
          <p:cNvSpPr txBox="1"/>
          <p:nvPr/>
        </p:nvSpPr>
        <p:spPr>
          <a:xfrm>
            <a:off x="677334" y="1023517"/>
            <a:ext cx="1875835" cy="369332"/>
          </a:xfrm>
          <a:prstGeom prst="rect">
            <a:avLst/>
          </a:prstGeom>
          <a:noFill/>
        </p:spPr>
        <p:txBody>
          <a:bodyPr wrap="none" rtlCol="0">
            <a:spAutoFit/>
          </a:bodyPr>
          <a:lstStyle/>
          <a:p>
            <a:r>
              <a:rPr lang="en-CA" dirty="0"/>
              <a:t>K-means 8 bytes</a:t>
            </a:r>
          </a:p>
        </p:txBody>
      </p:sp>
    </p:spTree>
    <p:extLst>
      <p:ext uri="{BB962C8B-B14F-4D97-AF65-F5344CB8AC3E}">
        <p14:creationId xmlns:p14="http://schemas.microsoft.com/office/powerpoint/2010/main" val="4019643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12234" y="-100361"/>
            <a:ext cx="12823902" cy="69583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2" name="Title 1"/>
          <p:cNvSpPr>
            <a:spLocks noGrp="1"/>
          </p:cNvSpPr>
          <p:nvPr>
            <p:ph type="title"/>
          </p:nvPr>
        </p:nvSpPr>
        <p:spPr>
          <a:xfrm>
            <a:off x="677334" y="104636"/>
            <a:ext cx="8596668" cy="1320800"/>
          </a:xfrm>
        </p:spPr>
        <p:txBody>
          <a:bodyPr/>
          <a:lstStyle/>
          <a:p>
            <a:r>
              <a:rPr lang="en-US" altLang="zh-CN" dirty="0"/>
              <a:t>Performance of Identification – K-Means</a:t>
            </a:r>
            <a:endParaRPr lang="zh-CN" altLang="en-US" dirty="0"/>
          </a:p>
        </p:txBody>
      </p:sp>
      <p:sp>
        <p:nvSpPr>
          <p:cNvPr id="3" name="Content Placeholder 2"/>
          <p:cNvSpPr>
            <a:spLocks noGrp="1"/>
          </p:cNvSpPr>
          <p:nvPr>
            <p:ph idx="1"/>
          </p:nvPr>
        </p:nvSpPr>
        <p:spPr/>
        <p:txBody>
          <a:bodyPr/>
          <a:lstStyle/>
          <a:p>
            <a:endParaRPr lang="zh-CN" altLang="en-US"/>
          </a:p>
        </p:txBody>
      </p:sp>
      <p:graphicFrame>
        <p:nvGraphicFramePr>
          <p:cNvPr id="4" name="Chart 3"/>
          <p:cNvGraphicFramePr/>
          <p:nvPr>
            <p:extLst>
              <p:ext uri="{D42A27DB-BD31-4B8C-83A1-F6EECF244321}">
                <p14:modId xmlns:p14="http://schemas.microsoft.com/office/powerpoint/2010/main" val="2475890863"/>
              </p:ext>
            </p:extLst>
          </p:nvPr>
        </p:nvGraphicFramePr>
        <p:xfrm>
          <a:off x="5418243" y="1743984"/>
          <a:ext cx="4300863" cy="25088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1854702154"/>
              </p:ext>
            </p:extLst>
          </p:nvPr>
        </p:nvGraphicFramePr>
        <p:xfrm>
          <a:off x="8443207" y="1729594"/>
          <a:ext cx="4318136" cy="25189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p:nvPr>
            <p:extLst>
              <p:ext uri="{D42A27DB-BD31-4B8C-83A1-F6EECF244321}">
                <p14:modId xmlns:p14="http://schemas.microsoft.com/office/powerpoint/2010/main" val="923399830"/>
              </p:ext>
            </p:extLst>
          </p:nvPr>
        </p:nvGraphicFramePr>
        <p:xfrm>
          <a:off x="-599097" y="4188123"/>
          <a:ext cx="4318136" cy="25189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p:nvPr>
            <p:extLst>
              <p:ext uri="{D42A27DB-BD31-4B8C-83A1-F6EECF244321}">
                <p14:modId xmlns:p14="http://schemas.microsoft.com/office/powerpoint/2010/main" val="2431980118"/>
              </p:ext>
            </p:extLst>
          </p:nvPr>
        </p:nvGraphicFramePr>
        <p:xfrm>
          <a:off x="2363699" y="4188125"/>
          <a:ext cx="4318136" cy="251891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p:cNvGraphicFramePr/>
          <p:nvPr>
            <p:extLst>
              <p:ext uri="{D42A27DB-BD31-4B8C-83A1-F6EECF244321}">
                <p14:modId xmlns:p14="http://schemas.microsoft.com/office/powerpoint/2010/main" val="3795098267"/>
              </p:ext>
            </p:extLst>
          </p:nvPr>
        </p:nvGraphicFramePr>
        <p:xfrm>
          <a:off x="-580582" y="1739668"/>
          <a:ext cx="4300863" cy="250883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hart 8"/>
          <p:cNvGraphicFramePr/>
          <p:nvPr>
            <p:extLst>
              <p:ext uri="{D42A27DB-BD31-4B8C-83A1-F6EECF244321}">
                <p14:modId xmlns:p14="http://schemas.microsoft.com/office/powerpoint/2010/main" val="2666898836"/>
              </p:ext>
            </p:extLst>
          </p:nvPr>
        </p:nvGraphicFramePr>
        <p:xfrm>
          <a:off x="2380975" y="1739668"/>
          <a:ext cx="4300863" cy="250883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0" name="Chart 9"/>
          <p:cNvGraphicFramePr/>
          <p:nvPr>
            <p:extLst>
              <p:ext uri="{D42A27DB-BD31-4B8C-83A1-F6EECF244321}">
                <p14:modId xmlns:p14="http://schemas.microsoft.com/office/powerpoint/2010/main" val="1370212350"/>
              </p:ext>
            </p:extLst>
          </p:nvPr>
        </p:nvGraphicFramePr>
        <p:xfrm>
          <a:off x="5403453" y="4188125"/>
          <a:ext cx="4318136" cy="2518913"/>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1" name="Chart 10"/>
          <p:cNvGraphicFramePr/>
          <p:nvPr>
            <p:extLst>
              <p:ext uri="{D42A27DB-BD31-4B8C-83A1-F6EECF244321}">
                <p14:modId xmlns:p14="http://schemas.microsoft.com/office/powerpoint/2010/main" val="2746410147"/>
              </p:ext>
            </p:extLst>
          </p:nvPr>
        </p:nvGraphicFramePr>
        <p:xfrm>
          <a:off x="8443207" y="4188125"/>
          <a:ext cx="4318136" cy="2518913"/>
        </p:xfrm>
        <a:graphic>
          <a:graphicData uri="http://schemas.openxmlformats.org/drawingml/2006/chart">
            <c:chart xmlns:c="http://schemas.openxmlformats.org/drawingml/2006/chart" xmlns:r="http://schemas.openxmlformats.org/officeDocument/2006/relationships" r:id="rId10"/>
          </a:graphicData>
        </a:graphic>
      </p:graphicFrame>
      <p:sp>
        <p:nvSpPr>
          <p:cNvPr id="12" name="TextBox 11"/>
          <p:cNvSpPr txBox="1"/>
          <p:nvPr/>
        </p:nvSpPr>
        <p:spPr>
          <a:xfrm>
            <a:off x="677334" y="1056104"/>
            <a:ext cx="1997663" cy="369332"/>
          </a:xfrm>
          <a:prstGeom prst="rect">
            <a:avLst/>
          </a:prstGeom>
          <a:noFill/>
        </p:spPr>
        <p:txBody>
          <a:bodyPr wrap="none" rtlCol="0">
            <a:spAutoFit/>
          </a:bodyPr>
          <a:lstStyle/>
          <a:p>
            <a:r>
              <a:rPr lang="en-CA" dirty="0"/>
              <a:t>K-means 10 bytes</a:t>
            </a:r>
          </a:p>
        </p:txBody>
      </p:sp>
    </p:spTree>
    <p:extLst>
      <p:ext uri="{BB962C8B-B14F-4D97-AF65-F5344CB8AC3E}">
        <p14:creationId xmlns:p14="http://schemas.microsoft.com/office/powerpoint/2010/main" val="1566360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7005"/>
            <a:ext cx="8596668" cy="1320800"/>
          </a:xfrm>
        </p:spPr>
        <p:txBody>
          <a:bodyPr/>
          <a:lstStyle/>
          <a:p>
            <a:r>
              <a:rPr lang="en-US" altLang="zh-CN" dirty="0"/>
              <a:t>Performance of Identification – </a:t>
            </a:r>
            <a:br>
              <a:rPr lang="en-US" altLang="zh-CN" dirty="0"/>
            </a:br>
            <a:r>
              <a:rPr lang="en-US" altLang="zh-CN" dirty="0"/>
              <a:t>Varying Feature Length</a:t>
            </a:r>
            <a:endParaRPr lang="zh-CN" altLang="en-US" dirty="0"/>
          </a:p>
        </p:txBody>
      </p:sp>
      <p:graphicFrame>
        <p:nvGraphicFramePr>
          <p:cNvPr id="4" name="Chart 3"/>
          <p:cNvGraphicFramePr/>
          <p:nvPr>
            <p:extLst>
              <p:ext uri="{D42A27DB-BD31-4B8C-83A1-F6EECF244321}">
                <p14:modId xmlns:p14="http://schemas.microsoft.com/office/powerpoint/2010/main" val="2238427168"/>
              </p:ext>
            </p:extLst>
          </p:nvPr>
        </p:nvGraphicFramePr>
        <p:xfrm>
          <a:off x="911668" y="1439333"/>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89168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2626971682"/>
              </p:ext>
            </p:extLst>
          </p:nvPr>
        </p:nvGraphicFramePr>
        <p:xfrm>
          <a:off x="306361" y="296215"/>
          <a:ext cx="10125526" cy="61496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1132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p:nvPr/>
        </p:nvSpPr>
        <p:spPr>
          <a:xfrm>
            <a:off x="-312234" y="-100361"/>
            <a:ext cx="12823902" cy="69583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graphicFrame>
        <p:nvGraphicFramePr>
          <p:cNvPr id="6" name="Chart 12"/>
          <p:cNvGraphicFramePr/>
          <p:nvPr>
            <p:extLst>
              <p:ext uri="{D42A27DB-BD31-4B8C-83A1-F6EECF244321}">
                <p14:modId xmlns:p14="http://schemas.microsoft.com/office/powerpoint/2010/main" val="3038628282"/>
              </p:ext>
            </p:extLst>
          </p:nvPr>
        </p:nvGraphicFramePr>
        <p:xfrm>
          <a:off x="5418243" y="1743984"/>
          <a:ext cx="4300863" cy="25088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13"/>
          <p:cNvGraphicFramePr/>
          <p:nvPr>
            <p:extLst>
              <p:ext uri="{D42A27DB-BD31-4B8C-83A1-F6EECF244321}">
                <p14:modId xmlns:p14="http://schemas.microsoft.com/office/powerpoint/2010/main" val="2899015250"/>
              </p:ext>
            </p:extLst>
          </p:nvPr>
        </p:nvGraphicFramePr>
        <p:xfrm>
          <a:off x="8443207" y="1739668"/>
          <a:ext cx="4318136" cy="25189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14"/>
          <p:cNvGraphicFramePr/>
          <p:nvPr>
            <p:extLst>
              <p:ext uri="{D42A27DB-BD31-4B8C-83A1-F6EECF244321}">
                <p14:modId xmlns:p14="http://schemas.microsoft.com/office/powerpoint/2010/main" val="376024234"/>
              </p:ext>
            </p:extLst>
          </p:nvPr>
        </p:nvGraphicFramePr>
        <p:xfrm>
          <a:off x="-599097" y="4188123"/>
          <a:ext cx="4318136" cy="25189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15"/>
          <p:cNvGraphicFramePr/>
          <p:nvPr>
            <p:extLst>
              <p:ext uri="{D42A27DB-BD31-4B8C-83A1-F6EECF244321}">
                <p14:modId xmlns:p14="http://schemas.microsoft.com/office/powerpoint/2010/main" val="4092041769"/>
              </p:ext>
            </p:extLst>
          </p:nvPr>
        </p:nvGraphicFramePr>
        <p:xfrm>
          <a:off x="2363699" y="4188125"/>
          <a:ext cx="4318136" cy="25189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16"/>
          <p:cNvGraphicFramePr/>
          <p:nvPr>
            <p:extLst>
              <p:ext uri="{D42A27DB-BD31-4B8C-83A1-F6EECF244321}">
                <p14:modId xmlns:p14="http://schemas.microsoft.com/office/powerpoint/2010/main" val="1041937195"/>
              </p:ext>
            </p:extLst>
          </p:nvPr>
        </p:nvGraphicFramePr>
        <p:xfrm>
          <a:off x="-580582" y="1739668"/>
          <a:ext cx="4300863" cy="250883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7"/>
          <p:cNvGraphicFramePr/>
          <p:nvPr>
            <p:extLst>
              <p:ext uri="{D42A27DB-BD31-4B8C-83A1-F6EECF244321}">
                <p14:modId xmlns:p14="http://schemas.microsoft.com/office/powerpoint/2010/main" val="3891233267"/>
              </p:ext>
            </p:extLst>
          </p:nvPr>
        </p:nvGraphicFramePr>
        <p:xfrm>
          <a:off x="2380975" y="1739668"/>
          <a:ext cx="4300863" cy="250883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hart 18"/>
          <p:cNvGraphicFramePr/>
          <p:nvPr>
            <p:extLst>
              <p:ext uri="{D42A27DB-BD31-4B8C-83A1-F6EECF244321}">
                <p14:modId xmlns:p14="http://schemas.microsoft.com/office/powerpoint/2010/main" val="2123402037"/>
              </p:ext>
            </p:extLst>
          </p:nvPr>
        </p:nvGraphicFramePr>
        <p:xfrm>
          <a:off x="5403453" y="4188125"/>
          <a:ext cx="4318136" cy="2518913"/>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3" name="Chart 19"/>
          <p:cNvGraphicFramePr/>
          <p:nvPr>
            <p:extLst>
              <p:ext uri="{D42A27DB-BD31-4B8C-83A1-F6EECF244321}">
                <p14:modId xmlns:p14="http://schemas.microsoft.com/office/powerpoint/2010/main" val="1108274035"/>
              </p:ext>
            </p:extLst>
          </p:nvPr>
        </p:nvGraphicFramePr>
        <p:xfrm>
          <a:off x="8443207" y="4188125"/>
          <a:ext cx="4318136" cy="2518913"/>
        </p:xfrm>
        <a:graphic>
          <a:graphicData uri="http://schemas.openxmlformats.org/drawingml/2006/chart">
            <c:chart xmlns:c="http://schemas.openxmlformats.org/drawingml/2006/chart" xmlns:r="http://schemas.openxmlformats.org/officeDocument/2006/relationships" r:id="rId9"/>
          </a:graphicData>
        </a:graphic>
      </p:graphicFrame>
      <p:sp>
        <p:nvSpPr>
          <p:cNvPr id="14" name="TextBox 20"/>
          <p:cNvSpPr txBox="1"/>
          <p:nvPr/>
        </p:nvSpPr>
        <p:spPr>
          <a:xfrm>
            <a:off x="677334" y="1098301"/>
            <a:ext cx="3360215" cy="369332"/>
          </a:xfrm>
          <a:prstGeom prst="rect">
            <a:avLst/>
          </a:prstGeom>
          <a:noFill/>
        </p:spPr>
        <p:txBody>
          <a:bodyPr wrap="none" rtlCol="0">
            <a:spAutoFit/>
          </a:bodyPr>
          <a:lstStyle/>
          <a:p>
            <a:r>
              <a:rPr lang="en-CA" dirty="0"/>
              <a:t>K-means   port# + 2 bytes data</a:t>
            </a:r>
          </a:p>
        </p:txBody>
      </p:sp>
    </p:spTree>
    <p:extLst>
      <p:ext uri="{BB962C8B-B14F-4D97-AF65-F5344CB8AC3E}">
        <p14:creationId xmlns:p14="http://schemas.microsoft.com/office/powerpoint/2010/main" val="1671288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p:nvPr/>
        </p:nvSpPr>
        <p:spPr>
          <a:xfrm>
            <a:off x="-312234" y="-100361"/>
            <a:ext cx="12823902" cy="69583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graphicFrame>
        <p:nvGraphicFramePr>
          <p:cNvPr id="5" name="Chart 12"/>
          <p:cNvGraphicFramePr/>
          <p:nvPr>
            <p:extLst>
              <p:ext uri="{D42A27DB-BD31-4B8C-83A1-F6EECF244321}">
                <p14:modId xmlns:p14="http://schemas.microsoft.com/office/powerpoint/2010/main" val="1892124429"/>
              </p:ext>
            </p:extLst>
          </p:nvPr>
        </p:nvGraphicFramePr>
        <p:xfrm>
          <a:off x="5418243" y="1743984"/>
          <a:ext cx="4300863" cy="25088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13"/>
          <p:cNvGraphicFramePr/>
          <p:nvPr>
            <p:extLst>
              <p:ext uri="{D42A27DB-BD31-4B8C-83A1-F6EECF244321}">
                <p14:modId xmlns:p14="http://schemas.microsoft.com/office/powerpoint/2010/main" val="669256059"/>
              </p:ext>
            </p:extLst>
          </p:nvPr>
        </p:nvGraphicFramePr>
        <p:xfrm>
          <a:off x="8443207" y="1729594"/>
          <a:ext cx="4318136" cy="25189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14"/>
          <p:cNvGraphicFramePr/>
          <p:nvPr>
            <p:extLst>
              <p:ext uri="{D42A27DB-BD31-4B8C-83A1-F6EECF244321}">
                <p14:modId xmlns:p14="http://schemas.microsoft.com/office/powerpoint/2010/main" val="2670263302"/>
              </p:ext>
            </p:extLst>
          </p:nvPr>
        </p:nvGraphicFramePr>
        <p:xfrm>
          <a:off x="-599097" y="4188123"/>
          <a:ext cx="4318136" cy="25189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15"/>
          <p:cNvGraphicFramePr/>
          <p:nvPr>
            <p:extLst>
              <p:ext uri="{D42A27DB-BD31-4B8C-83A1-F6EECF244321}">
                <p14:modId xmlns:p14="http://schemas.microsoft.com/office/powerpoint/2010/main" val="508464404"/>
              </p:ext>
            </p:extLst>
          </p:nvPr>
        </p:nvGraphicFramePr>
        <p:xfrm>
          <a:off x="2363699" y="4188125"/>
          <a:ext cx="4318136" cy="25189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16"/>
          <p:cNvGraphicFramePr/>
          <p:nvPr>
            <p:extLst>
              <p:ext uri="{D42A27DB-BD31-4B8C-83A1-F6EECF244321}">
                <p14:modId xmlns:p14="http://schemas.microsoft.com/office/powerpoint/2010/main" val="729952583"/>
              </p:ext>
            </p:extLst>
          </p:nvPr>
        </p:nvGraphicFramePr>
        <p:xfrm>
          <a:off x="-580582" y="1739668"/>
          <a:ext cx="4300863" cy="250883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17"/>
          <p:cNvGraphicFramePr/>
          <p:nvPr>
            <p:extLst>
              <p:ext uri="{D42A27DB-BD31-4B8C-83A1-F6EECF244321}">
                <p14:modId xmlns:p14="http://schemas.microsoft.com/office/powerpoint/2010/main" val="2426737270"/>
              </p:ext>
            </p:extLst>
          </p:nvPr>
        </p:nvGraphicFramePr>
        <p:xfrm>
          <a:off x="2380975" y="1739668"/>
          <a:ext cx="4300863" cy="250883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8"/>
          <p:cNvGraphicFramePr/>
          <p:nvPr>
            <p:extLst>
              <p:ext uri="{D42A27DB-BD31-4B8C-83A1-F6EECF244321}">
                <p14:modId xmlns:p14="http://schemas.microsoft.com/office/powerpoint/2010/main" val="1232488712"/>
              </p:ext>
            </p:extLst>
          </p:nvPr>
        </p:nvGraphicFramePr>
        <p:xfrm>
          <a:off x="5403453" y="4188125"/>
          <a:ext cx="4318136" cy="2518913"/>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Chart 19"/>
          <p:cNvGraphicFramePr/>
          <p:nvPr>
            <p:extLst>
              <p:ext uri="{D42A27DB-BD31-4B8C-83A1-F6EECF244321}">
                <p14:modId xmlns:p14="http://schemas.microsoft.com/office/powerpoint/2010/main" val="712573391"/>
              </p:ext>
            </p:extLst>
          </p:nvPr>
        </p:nvGraphicFramePr>
        <p:xfrm>
          <a:off x="8443207" y="4188125"/>
          <a:ext cx="4318136" cy="2518913"/>
        </p:xfrm>
        <a:graphic>
          <a:graphicData uri="http://schemas.openxmlformats.org/drawingml/2006/chart">
            <c:chart xmlns:c="http://schemas.openxmlformats.org/drawingml/2006/chart" xmlns:r="http://schemas.openxmlformats.org/officeDocument/2006/relationships" r:id="rId9"/>
          </a:graphicData>
        </a:graphic>
      </p:graphicFrame>
      <p:sp>
        <p:nvSpPr>
          <p:cNvPr id="13" name="TextBox 20"/>
          <p:cNvSpPr txBox="1"/>
          <p:nvPr/>
        </p:nvSpPr>
        <p:spPr>
          <a:xfrm>
            <a:off x="677334" y="1098301"/>
            <a:ext cx="3360215" cy="369332"/>
          </a:xfrm>
          <a:prstGeom prst="rect">
            <a:avLst/>
          </a:prstGeom>
          <a:noFill/>
        </p:spPr>
        <p:txBody>
          <a:bodyPr wrap="none" rtlCol="0">
            <a:spAutoFit/>
          </a:bodyPr>
          <a:lstStyle/>
          <a:p>
            <a:r>
              <a:rPr lang="en-CA" dirty="0"/>
              <a:t>K-means   port# + 3 bytes data</a:t>
            </a:r>
          </a:p>
        </p:txBody>
      </p:sp>
    </p:spTree>
    <p:extLst>
      <p:ext uri="{BB962C8B-B14F-4D97-AF65-F5344CB8AC3E}">
        <p14:creationId xmlns:p14="http://schemas.microsoft.com/office/powerpoint/2010/main" val="264940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059939" cy="1320800"/>
          </a:xfrm>
        </p:spPr>
        <p:txBody>
          <a:bodyPr/>
          <a:lstStyle/>
          <a:p>
            <a:r>
              <a:rPr lang="en-US" altLang="zh-CN" dirty="0"/>
              <a:t>Motivation – Per Application </a:t>
            </a:r>
            <a:r>
              <a:rPr lang="en-US" altLang="zh-CN" dirty="0" err="1"/>
              <a:t>QoS</a:t>
            </a:r>
            <a:endParaRPr lang="zh-CN" altLang="en-US" dirty="0"/>
          </a:p>
        </p:txBody>
      </p:sp>
      <p:sp>
        <p:nvSpPr>
          <p:cNvPr id="3" name="Content Placeholder 2"/>
          <p:cNvSpPr>
            <a:spLocks noGrp="1"/>
          </p:cNvSpPr>
          <p:nvPr>
            <p:ph idx="1"/>
          </p:nvPr>
        </p:nvSpPr>
        <p:spPr>
          <a:xfrm>
            <a:off x="677333" y="1343892"/>
            <a:ext cx="11196011" cy="5514108"/>
          </a:xfrm>
        </p:spPr>
        <p:txBody>
          <a:bodyPr>
            <a:normAutofit/>
          </a:bodyPr>
          <a:lstStyle/>
          <a:p>
            <a:r>
              <a:rPr lang="en-US" altLang="zh-CN" sz="2400" dirty="0"/>
              <a:t>In small home / office networks, </a:t>
            </a:r>
          </a:p>
          <a:p>
            <a:pPr marL="0" indent="0">
              <a:buNone/>
            </a:pPr>
            <a:r>
              <a:rPr lang="en-US" altLang="zh-CN" sz="2400" dirty="0"/>
              <a:t>	applications compete for limited bandwidth</a:t>
            </a:r>
          </a:p>
          <a:p>
            <a:r>
              <a:rPr lang="en-US" altLang="zh-CN" sz="2400" dirty="0"/>
              <a:t>high bandwidth consumption applications can be disruptive</a:t>
            </a:r>
          </a:p>
          <a:p>
            <a:pPr lvl="1"/>
            <a:r>
              <a:rPr lang="en-US" altLang="zh-CN" sz="2000" dirty="0" err="1"/>
              <a:t>Eg</a:t>
            </a:r>
            <a:r>
              <a:rPr lang="en-US" altLang="zh-CN" sz="2000" dirty="0"/>
              <a:t>. </a:t>
            </a:r>
            <a:r>
              <a:rPr lang="en-US" altLang="zh-CN" sz="2000" dirty="0" err="1"/>
              <a:t>bitTorrent</a:t>
            </a:r>
            <a:r>
              <a:rPr lang="en-US" altLang="zh-CN" sz="2000" dirty="0"/>
              <a:t> </a:t>
            </a:r>
          </a:p>
          <a:p>
            <a:pPr marL="0" indent="0">
              <a:buNone/>
            </a:pPr>
            <a:endParaRPr lang="en-US" altLang="zh-CN" sz="2400" dirty="0"/>
          </a:p>
          <a:p>
            <a:r>
              <a:rPr lang="en-US" altLang="zh-CN" sz="2400" dirty="0"/>
              <a:t>To ensure fairness, </a:t>
            </a:r>
          </a:p>
          <a:p>
            <a:pPr marL="0" indent="0">
              <a:buNone/>
            </a:pPr>
            <a:r>
              <a:rPr lang="en-US" altLang="zh-CN" sz="2400" dirty="0"/>
              <a:t>    different application flows should be given different priorities</a:t>
            </a:r>
          </a:p>
          <a:p>
            <a:pPr lvl="1"/>
            <a:r>
              <a:rPr lang="en-US" altLang="zh-CN" sz="2000" dirty="0" err="1"/>
              <a:t>Eg</a:t>
            </a:r>
            <a:r>
              <a:rPr lang="en-US" altLang="zh-CN" sz="2000" dirty="0"/>
              <a:t>. High priority for important Skype meeting</a:t>
            </a:r>
          </a:p>
          <a:p>
            <a:pPr lvl="1"/>
            <a:r>
              <a:rPr lang="en-US" altLang="zh-CN" sz="2000" dirty="0" err="1"/>
              <a:t>Eg</a:t>
            </a:r>
            <a:r>
              <a:rPr lang="en-US" altLang="zh-CN" sz="2000" dirty="0"/>
              <a:t>. Low priority for </a:t>
            </a:r>
            <a:r>
              <a:rPr lang="en-US" altLang="zh-CN" sz="2000" dirty="0" err="1"/>
              <a:t>bitTorrent</a:t>
            </a:r>
            <a:r>
              <a:rPr lang="en-US" altLang="zh-CN" sz="2000" dirty="0"/>
              <a:t> download</a:t>
            </a:r>
          </a:p>
          <a:p>
            <a:pPr lvl="1"/>
            <a:endParaRPr lang="en-US" altLang="zh-CN" sz="2400" dirty="0"/>
          </a:p>
          <a:p>
            <a:r>
              <a:rPr lang="en-US" altLang="zh-CN" sz="2400" dirty="0"/>
              <a:t>Need traffic adjustment based on flow types</a:t>
            </a:r>
          </a:p>
          <a:p>
            <a:endParaRPr lang="en-US" altLang="zh-CN" dirty="0"/>
          </a:p>
        </p:txBody>
      </p:sp>
    </p:spTree>
    <p:extLst>
      <p:ext uri="{BB962C8B-B14F-4D97-AF65-F5344CB8AC3E}">
        <p14:creationId xmlns:p14="http://schemas.microsoft.com/office/powerpoint/2010/main" val="729176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p:nvPr/>
        </p:nvSpPr>
        <p:spPr>
          <a:xfrm>
            <a:off x="-312234" y="-100361"/>
            <a:ext cx="12823902" cy="69583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graphicFrame>
        <p:nvGraphicFramePr>
          <p:cNvPr id="5" name="Chart 12"/>
          <p:cNvGraphicFramePr/>
          <p:nvPr>
            <p:extLst>
              <p:ext uri="{D42A27DB-BD31-4B8C-83A1-F6EECF244321}">
                <p14:modId xmlns:p14="http://schemas.microsoft.com/office/powerpoint/2010/main" val="2278146700"/>
              </p:ext>
            </p:extLst>
          </p:nvPr>
        </p:nvGraphicFramePr>
        <p:xfrm>
          <a:off x="5418243" y="1743984"/>
          <a:ext cx="4300863" cy="25088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13"/>
          <p:cNvGraphicFramePr/>
          <p:nvPr>
            <p:extLst>
              <p:ext uri="{D42A27DB-BD31-4B8C-83A1-F6EECF244321}">
                <p14:modId xmlns:p14="http://schemas.microsoft.com/office/powerpoint/2010/main" val="1049616992"/>
              </p:ext>
            </p:extLst>
          </p:nvPr>
        </p:nvGraphicFramePr>
        <p:xfrm>
          <a:off x="8443207" y="1729594"/>
          <a:ext cx="4318136" cy="25189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14"/>
          <p:cNvGraphicFramePr/>
          <p:nvPr>
            <p:extLst>
              <p:ext uri="{D42A27DB-BD31-4B8C-83A1-F6EECF244321}">
                <p14:modId xmlns:p14="http://schemas.microsoft.com/office/powerpoint/2010/main" val="940106761"/>
              </p:ext>
            </p:extLst>
          </p:nvPr>
        </p:nvGraphicFramePr>
        <p:xfrm>
          <a:off x="-599097" y="4188123"/>
          <a:ext cx="4318136" cy="25189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15"/>
          <p:cNvGraphicFramePr/>
          <p:nvPr>
            <p:extLst>
              <p:ext uri="{D42A27DB-BD31-4B8C-83A1-F6EECF244321}">
                <p14:modId xmlns:p14="http://schemas.microsoft.com/office/powerpoint/2010/main" val="3470601743"/>
              </p:ext>
            </p:extLst>
          </p:nvPr>
        </p:nvGraphicFramePr>
        <p:xfrm>
          <a:off x="2363699" y="4188125"/>
          <a:ext cx="4318136" cy="25189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16"/>
          <p:cNvGraphicFramePr/>
          <p:nvPr>
            <p:extLst>
              <p:ext uri="{D42A27DB-BD31-4B8C-83A1-F6EECF244321}">
                <p14:modId xmlns:p14="http://schemas.microsoft.com/office/powerpoint/2010/main" val="2340779365"/>
              </p:ext>
            </p:extLst>
          </p:nvPr>
        </p:nvGraphicFramePr>
        <p:xfrm>
          <a:off x="-580582" y="1739668"/>
          <a:ext cx="4300863" cy="250883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17"/>
          <p:cNvGraphicFramePr/>
          <p:nvPr>
            <p:extLst>
              <p:ext uri="{D42A27DB-BD31-4B8C-83A1-F6EECF244321}">
                <p14:modId xmlns:p14="http://schemas.microsoft.com/office/powerpoint/2010/main" val="2081435803"/>
              </p:ext>
            </p:extLst>
          </p:nvPr>
        </p:nvGraphicFramePr>
        <p:xfrm>
          <a:off x="2380975" y="1739668"/>
          <a:ext cx="4300863" cy="250883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8"/>
          <p:cNvGraphicFramePr/>
          <p:nvPr>
            <p:extLst>
              <p:ext uri="{D42A27DB-BD31-4B8C-83A1-F6EECF244321}">
                <p14:modId xmlns:p14="http://schemas.microsoft.com/office/powerpoint/2010/main" val="687556161"/>
              </p:ext>
            </p:extLst>
          </p:nvPr>
        </p:nvGraphicFramePr>
        <p:xfrm>
          <a:off x="5403453" y="4188125"/>
          <a:ext cx="4318136" cy="2518913"/>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Chart 19"/>
          <p:cNvGraphicFramePr/>
          <p:nvPr>
            <p:extLst>
              <p:ext uri="{D42A27DB-BD31-4B8C-83A1-F6EECF244321}">
                <p14:modId xmlns:p14="http://schemas.microsoft.com/office/powerpoint/2010/main" val="3533270734"/>
              </p:ext>
            </p:extLst>
          </p:nvPr>
        </p:nvGraphicFramePr>
        <p:xfrm>
          <a:off x="8443207" y="4188125"/>
          <a:ext cx="4318136" cy="2518913"/>
        </p:xfrm>
        <a:graphic>
          <a:graphicData uri="http://schemas.openxmlformats.org/drawingml/2006/chart">
            <c:chart xmlns:c="http://schemas.openxmlformats.org/drawingml/2006/chart" xmlns:r="http://schemas.openxmlformats.org/officeDocument/2006/relationships" r:id="rId9"/>
          </a:graphicData>
        </a:graphic>
      </p:graphicFrame>
      <p:sp>
        <p:nvSpPr>
          <p:cNvPr id="13" name="TextBox 20"/>
          <p:cNvSpPr txBox="1"/>
          <p:nvPr/>
        </p:nvSpPr>
        <p:spPr>
          <a:xfrm>
            <a:off x="677334" y="1098301"/>
            <a:ext cx="3360215" cy="369332"/>
          </a:xfrm>
          <a:prstGeom prst="rect">
            <a:avLst/>
          </a:prstGeom>
          <a:noFill/>
        </p:spPr>
        <p:txBody>
          <a:bodyPr wrap="none" rtlCol="0">
            <a:spAutoFit/>
          </a:bodyPr>
          <a:lstStyle/>
          <a:p>
            <a:r>
              <a:rPr lang="en-CA" dirty="0"/>
              <a:t>K-means   port# + 4 bytes data</a:t>
            </a:r>
          </a:p>
        </p:txBody>
      </p:sp>
    </p:spTree>
    <p:extLst>
      <p:ext uri="{BB962C8B-B14F-4D97-AF65-F5344CB8AC3E}">
        <p14:creationId xmlns:p14="http://schemas.microsoft.com/office/powerpoint/2010/main" val="3879918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p:nvPr/>
        </p:nvSpPr>
        <p:spPr>
          <a:xfrm>
            <a:off x="-312234" y="-100361"/>
            <a:ext cx="12823902" cy="69583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graphicFrame>
        <p:nvGraphicFramePr>
          <p:cNvPr id="5" name="Chart 12"/>
          <p:cNvGraphicFramePr/>
          <p:nvPr>
            <p:extLst>
              <p:ext uri="{D42A27DB-BD31-4B8C-83A1-F6EECF244321}">
                <p14:modId xmlns:p14="http://schemas.microsoft.com/office/powerpoint/2010/main" val="4144014785"/>
              </p:ext>
            </p:extLst>
          </p:nvPr>
        </p:nvGraphicFramePr>
        <p:xfrm>
          <a:off x="5418243" y="1743984"/>
          <a:ext cx="4300863" cy="25088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13"/>
          <p:cNvGraphicFramePr/>
          <p:nvPr>
            <p:extLst>
              <p:ext uri="{D42A27DB-BD31-4B8C-83A1-F6EECF244321}">
                <p14:modId xmlns:p14="http://schemas.microsoft.com/office/powerpoint/2010/main" val="3419498951"/>
              </p:ext>
            </p:extLst>
          </p:nvPr>
        </p:nvGraphicFramePr>
        <p:xfrm>
          <a:off x="8443207" y="1729594"/>
          <a:ext cx="4318136" cy="25189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14"/>
          <p:cNvGraphicFramePr/>
          <p:nvPr>
            <p:extLst>
              <p:ext uri="{D42A27DB-BD31-4B8C-83A1-F6EECF244321}">
                <p14:modId xmlns:p14="http://schemas.microsoft.com/office/powerpoint/2010/main" val="3347101771"/>
              </p:ext>
            </p:extLst>
          </p:nvPr>
        </p:nvGraphicFramePr>
        <p:xfrm>
          <a:off x="-599097" y="4188123"/>
          <a:ext cx="4318136" cy="25189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15"/>
          <p:cNvGraphicFramePr/>
          <p:nvPr>
            <p:extLst>
              <p:ext uri="{D42A27DB-BD31-4B8C-83A1-F6EECF244321}">
                <p14:modId xmlns:p14="http://schemas.microsoft.com/office/powerpoint/2010/main" val="2554755829"/>
              </p:ext>
            </p:extLst>
          </p:nvPr>
        </p:nvGraphicFramePr>
        <p:xfrm>
          <a:off x="2363699" y="4188125"/>
          <a:ext cx="4318136" cy="25189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16"/>
          <p:cNvGraphicFramePr/>
          <p:nvPr>
            <p:extLst>
              <p:ext uri="{D42A27DB-BD31-4B8C-83A1-F6EECF244321}">
                <p14:modId xmlns:p14="http://schemas.microsoft.com/office/powerpoint/2010/main" val="3025968801"/>
              </p:ext>
            </p:extLst>
          </p:nvPr>
        </p:nvGraphicFramePr>
        <p:xfrm>
          <a:off x="-580582" y="1739668"/>
          <a:ext cx="4300863" cy="250883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17"/>
          <p:cNvGraphicFramePr/>
          <p:nvPr>
            <p:extLst>
              <p:ext uri="{D42A27DB-BD31-4B8C-83A1-F6EECF244321}">
                <p14:modId xmlns:p14="http://schemas.microsoft.com/office/powerpoint/2010/main" val="4055057853"/>
              </p:ext>
            </p:extLst>
          </p:nvPr>
        </p:nvGraphicFramePr>
        <p:xfrm>
          <a:off x="2380975" y="1739668"/>
          <a:ext cx="4300863" cy="250883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8"/>
          <p:cNvGraphicFramePr/>
          <p:nvPr>
            <p:extLst>
              <p:ext uri="{D42A27DB-BD31-4B8C-83A1-F6EECF244321}">
                <p14:modId xmlns:p14="http://schemas.microsoft.com/office/powerpoint/2010/main" val="3635868346"/>
              </p:ext>
            </p:extLst>
          </p:nvPr>
        </p:nvGraphicFramePr>
        <p:xfrm>
          <a:off x="5403453" y="4188125"/>
          <a:ext cx="4318136" cy="2518913"/>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Chart 19"/>
          <p:cNvGraphicFramePr/>
          <p:nvPr>
            <p:extLst>
              <p:ext uri="{D42A27DB-BD31-4B8C-83A1-F6EECF244321}">
                <p14:modId xmlns:p14="http://schemas.microsoft.com/office/powerpoint/2010/main" val="2061479569"/>
              </p:ext>
            </p:extLst>
          </p:nvPr>
        </p:nvGraphicFramePr>
        <p:xfrm>
          <a:off x="8443207" y="4188125"/>
          <a:ext cx="4318136" cy="2518913"/>
        </p:xfrm>
        <a:graphic>
          <a:graphicData uri="http://schemas.openxmlformats.org/drawingml/2006/chart">
            <c:chart xmlns:c="http://schemas.openxmlformats.org/drawingml/2006/chart" xmlns:r="http://schemas.openxmlformats.org/officeDocument/2006/relationships" r:id="rId9"/>
          </a:graphicData>
        </a:graphic>
      </p:graphicFrame>
      <p:sp>
        <p:nvSpPr>
          <p:cNvPr id="13" name="TextBox 20"/>
          <p:cNvSpPr txBox="1"/>
          <p:nvPr/>
        </p:nvSpPr>
        <p:spPr>
          <a:xfrm>
            <a:off x="677334" y="1098301"/>
            <a:ext cx="3360215" cy="369332"/>
          </a:xfrm>
          <a:prstGeom prst="rect">
            <a:avLst/>
          </a:prstGeom>
          <a:noFill/>
        </p:spPr>
        <p:txBody>
          <a:bodyPr wrap="none" rtlCol="0">
            <a:spAutoFit/>
          </a:bodyPr>
          <a:lstStyle/>
          <a:p>
            <a:r>
              <a:rPr lang="en-CA" dirty="0"/>
              <a:t>K-means   port# + 8 bytes data</a:t>
            </a:r>
          </a:p>
        </p:txBody>
      </p:sp>
    </p:spTree>
    <p:extLst>
      <p:ext uri="{BB962C8B-B14F-4D97-AF65-F5344CB8AC3E}">
        <p14:creationId xmlns:p14="http://schemas.microsoft.com/office/powerpoint/2010/main" val="1325731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p:nvPr/>
        </p:nvSpPr>
        <p:spPr>
          <a:xfrm>
            <a:off x="-312234" y="-100361"/>
            <a:ext cx="12823902" cy="69583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graphicFrame>
        <p:nvGraphicFramePr>
          <p:cNvPr id="5" name="Chart 12"/>
          <p:cNvGraphicFramePr/>
          <p:nvPr>
            <p:extLst>
              <p:ext uri="{D42A27DB-BD31-4B8C-83A1-F6EECF244321}">
                <p14:modId xmlns:p14="http://schemas.microsoft.com/office/powerpoint/2010/main" val="515220748"/>
              </p:ext>
            </p:extLst>
          </p:nvPr>
        </p:nvGraphicFramePr>
        <p:xfrm>
          <a:off x="5418243" y="1743984"/>
          <a:ext cx="4300863" cy="25088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13"/>
          <p:cNvGraphicFramePr/>
          <p:nvPr>
            <p:extLst>
              <p:ext uri="{D42A27DB-BD31-4B8C-83A1-F6EECF244321}">
                <p14:modId xmlns:p14="http://schemas.microsoft.com/office/powerpoint/2010/main" val="3846824110"/>
              </p:ext>
            </p:extLst>
          </p:nvPr>
        </p:nvGraphicFramePr>
        <p:xfrm>
          <a:off x="8443207" y="1729594"/>
          <a:ext cx="4318136" cy="25189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14"/>
          <p:cNvGraphicFramePr/>
          <p:nvPr>
            <p:extLst>
              <p:ext uri="{D42A27DB-BD31-4B8C-83A1-F6EECF244321}">
                <p14:modId xmlns:p14="http://schemas.microsoft.com/office/powerpoint/2010/main" val="1662903926"/>
              </p:ext>
            </p:extLst>
          </p:nvPr>
        </p:nvGraphicFramePr>
        <p:xfrm>
          <a:off x="-599097" y="4188123"/>
          <a:ext cx="4318136" cy="25189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15"/>
          <p:cNvGraphicFramePr/>
          <p:nvPr>
            <p:extLst>
              <p:ext uri="{D42A27DB-BD31-4B8C-83A1-F6EECF244321}">
                <p14:modId xmlns:p14="http://schemas.microsoft.com/office/powerpoint/2010/main" val="1148863491"/>
              </p:ext>
            </p:extLst>
          </p:nvPr>
        </p:nvGraphicFramePr>
        <p:xfrm>
          <a:off x="2363699" y="4188125"/>
          <a:ext cx="4318136" cy="25189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16"/>
          <p:cNvGraphicFramePr/>
          <p:nvPr>
            <p:extLst>
              <p:ext uri="{D42A27DB-BD31-4B8C-83A1-F6EECF244321}">
                <p14:modId xmlns:p14="http://schemas.microsoft.com/office/powerpoint/2010/main" val="1589631034"/>
              </p:ext>
            </p:extLst>
          </p:nvPr>
        </p:nvGraphicFramePr>
        <p:xfrm>
          <a:off x="-580582" y="1739668"/>
          <a:ext cx="4300863" cy="250883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17"/>
          <p:cNvGraphicFramePr/>
          <p:nvPr>
            <p:extLst>
              <p:ext uri="{D42A27DB-BD31-4B8C-83A1-F6EECF244321}">
                <p14:modId xmlns:p14="http://schemas.microsoft.com/office/powerpoint/2010/main" val="4174139719"/>
              </p:ext>
            </p:extLst>
          </p:nvPr>
        </p:nvGraphicFramePr>
        <p:xfrm>
          <a:off x="2380975" y="1739668"/>
          <a:ext cx="4300863" cy="250883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8"/>
          <p:cNvGraphicFramePr/>
          <p:nvPr>
            <p:extLst>
              <p:ext uri="{D42A27DB-BD31-4B8C-83A1-F6EECF244321}">
                <p14:modId xmlns:p14="http://schemas.microsoft.com/office/powerpoint/2010/main" val="2471393508"/>
              </p:ext>
            </p:extLst>
          </p:nvPr>
        </p:nvGraphicFramePr>
        <p:xfrm>
          <a:off x="5403453" y="4188125"/>
          <a:ext cx="4318136" cy="2518913"/>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Chart 19"/>
          <p:cNvGraphicFramePr/>
          <p:nvPr>
            <p:extLst>
              <p:ext uri="{D42A27DB-BD31-4B8C-83A1-F6EECF244321}">
                <p14:modId xmlns:p14="http://schemas.microsoft.com/office/powerpoint/2010/main" val="449907479"/>
              </p:ext>
            </p:extLst>
          </p:nvPr>
        </p:nvGraphicFramePr>
        <p:xfrm>
          <a:off x="8443207" y="4188125"/>
          <a:ext cx="4318136" cy="2518913"/>
        </p:xfrm>
        <a:graphic>
          <a:graphicData uri="http://schemas.openxmlformats.org/drawingml/2006/chart">
            <c:chart xmlns:c="http://schemas.openxmlformats.org/drawingml/2006/chart" xmlns:r="http://schemas.openxmlformats.org/officeDocument/2006/relationships" r:id="rId9"/>
          </a:graphicData>
        </a:graphic>
      </p:graphicFrame>
      <p:sp>
        <p:nvSpPr>
          <p:cNvPr id="13" name="TextBox 20"/>
          <p:cNvSpPr txBox="1"/>
          <p:nvPr/>
        </p:nvSpPr>
        <p:spPr>
          <a:xfrm>
            <a:off x="677334" y="1098301"/>
            <a:ext cx="3482043" cy="369332"/>
          </a:xfrm>
          <a:prstGeom prst="rect">
            <a:avLst/>
          </a:prstGeom>
          <a:noFill/>
        </p:spPr>
        <p:txBody>
          <a:bodyPr wrap="none" rtlCol="0">
            <a:spAutoFit/>
          </a:bodyPr>
          <a:lstStyle/>
          <a:p>
            <a:r>
              <a:rPr lang="en-CA" dirty="0"/>
              <a:t>K-means   port# + 10 bytes data</a:t>
            </a:r>
          </a:p>
        </p:txBody>
      </p:sp>
    </p:spTree>
    <p:extLst>
      <p:ext uri="{BB962C8B-B14F-4D97-AF65-F5344CB8AC3E}">
        <p14:creationId xmlns:p14="http://schemas.microsoft.com/office/powerpoint/2010/main" val="679785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2026727645"/>
              </p:ext>
            </p:extLst>
          </p:nvPr>
        </p:nvGraphicFramePr>
        <p:xfrm>
          <a:off x="911668" y="1439333"/>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0477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63341816"/>
              </p:ext>
            </p:extLst>
          </p:nvPr>
        </p:nvGraphicFramePr>
        <p:xfrm>
          <a:off x="306361" y="296215"/>
          <a:ext cx="10125526" cy="61496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6060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882492217"/>
              </p:ext>
            </p:extLst>
          </p:nvPr>
        </p:nvGraphicFramePr>
        <p:xfrm>
          <a:off x="924546" y="898420"/>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4048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020112533"/>
              </p:ext>
            </p:extLst>
          </p:nvPr>
        </p:nvGraphicFramePr>
        <p:xfrm>
          <a:off x="924546" y="898420"/>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6781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1320800"/>
          </a:xfrm>
        </p:spPr>
        <p:txBody>
          <a:bodyPr/>
          <a:lstStyle/>
          <a:p>
            <a:r>
              <a:rPr lang="en-US" altLang="zh-CN" dirty="0"/>
              <a:t>Performance of Identification – </a:t>
            </a:r>
            <a:br>
              <a:rPr lang="en-US" altLang="zh-CN" dirty="0"/>
            </a:br>
            <a:r>
              <a:rPr lang="en-US" altLang="zh-CN" dirty="0"/>
              <a:t>Varying Sample Size</a:t>
            </a:r>
            <a:endParaRPr lang="zh-CN" altLang="en-US" dirty="0"/>
          </a:p>
        </p:txBody>
      </p:sp>
      <p:graphicFrame>
        <p:nvGraphicFramePr>
          <p:cNvPr id="4" name="Chart 3"/>
          <p:cNvGraphicFramePr/>
          <p:nvPr>
            <p:extLst>
              <p:ext uri="{D42A27DB-BD31-4B8C-83A1-F6EECF244321}">
                <p14:modId xmlns:p14="http://schemas.microsoft.com/office/powerpoint/2010/main" val="1124191598"/>
              </p:ext>
            </p:extLst>
          </p:nvPr>
        </p:nvGraphicFramePr>
        <p:xfrm>
          <a:off x="677334" y="1297665"/>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249649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Implementation – Traffic Adjustment</a:t>
            </a:r>
            <a:endParaRPr lang="zh-CN" altLang="en-US" dirty="0"/>
          </a:p>
        </p:txBody>
      </p:sp>
      <p:sp>
        <p:nvSpPr>
          <p:cNvPr id="3" name="Content Placeholder 2"/>
          <p:cNvSpPr>
            <a:spLocks noGrp="1"/>
          </p:cNvSpPr>
          <p:nvPr>
            <p:ph idx="1"/>
          </p:nvPr>
        </p:nvSpPr>
        <p:spPr>
          <a:xfrm>
            <a:off x="511079" y="6163877"/>
            <a:ext cx="11680921" cy="538006"/>
          </a:xfrm>
        </p:spPr>
        <p:txBody>
          <a:bodyPr>
            <a:normAutofit/>
          </a:bodyPr>
          <a:lstStyle/>
          <a:p>
            <a:pPr marL="342900" lvl="1" indent="-342900"/>
            <a:r>
              <a:rPr lang="en-US" altLang="zh-CN" sz="2200" dirty="0">
                <a:solidFill>
                  <a:schemeClr val="tx1"/>
                </a:solidFill>
              </a:rPr>
              <a:t>Next step, direct flows through paths with different bandwidth for </a:t>
            </a:r>
            <a:r>
              <a:rPr lang="en-US" altLang="zh-CN" sz="2200" dirty="0" err="1">
                <a:solidFill>
                  <a:schemeClr val="tx1"/>
                </a:solidFill>
              </a:rPr>
              <a:t>QoS</a:t>
            </a:r>
            <a:endParaRPr lang="en-US" altLang="zh-CN" sz="2200" dirty="0">
              <a:solidFill>
                <a:schemeClr val="tx1"/>
              </a:solidFill>
            </a:endParaRPr>
          </a:p>
          <a:p>
            <a:pPr marL="0" indent="0">
              <a:buNone/>
            </a:pPr>
            <a:endParaRPr lang="en-US" altLang="zh-CN" sz="2400" dirty="0">
              <a:solidFill>
                <a:srgbClr val="FFFF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300" y="1627750"/>
            <a:ext cx="5378824" cy="4249271"/>
          </a:xfrm>
          <a:prstGeom prst="rect">
            <a:avLst/>
          </a:prstGeom>
        </p:spPr>
      </p:pic>
    </p:spTree>
    <p:extLst>
      <p:ext uri="{BB962C8B-B14F-4D97-AF65-F5344CB8AC3E}">
        <p14:creationId xmlns:p14="http://schemas.microsoft.com/office/powerpoint/2010/main" val="4045801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Implementation – Flow Rules</a:t>
            </a:r>
            <a:endParaRPr lang="en-CA"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45" y="1930400"/>
            <a:ext cx="10058400" cy="2851126"/>
          </a:xfrm>
          <a:prstGeom prst="rect">
            <a:avLst/>
          </a:prstGeom>
        </p:spPr>
      </p:pic>
    </p:spTree>
    <p:extLst>
      <p:ext uri="{BB962C8B-B14F-4D97-AF65-F5344CB8AC3E}">
        <p14:creationId xmlns:p14="http://schemas.microsoft.com/office/powerpoint/2010/main" val="215801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Motivation – Per Application </a:t>
            </a:r>
            <a:r>
              <a:rPr lang="en-US" altLang="zh-CN" dirty="0" err="1"/>
              <a:t>QoS</a:t>
            </a:r>
            <a:endParaRPr lang="zh-CN" altLang="en-US" dirty="0"/>
          </a:p>
        </p:txBody>
      </p:sp>
      <p:sp>
        <p:nvSpPr>
          <p:cNvPr id="3" name="Content Placeholder 2"/>
          <p:cNvSpPr>
            <a:spLocks noGrp="1"/>
          </p:cNvSpPr>
          <p:nvPr>
            <p:ph idx="1"/>
          </p:nvPr>
        </p:nvSpPr>
        <p:spPr/>
        <p:txBody>
          <a:bodyPr>
            <a:normAutofit/>
          </a:bodyPr>
          <a:lstStyle/>
          <a:p>
            <a:r>
              <a:rPr lang="en-US" altLang="zh-CN" sz="2400" dirty="0"/>
              <a:t>Flow identification is difficult in traditional networks</a:t>
            </a:r>
          </a:p>
          <a:p>
            <a:r>
              <a:rPr lang="en-US" altLang="zh-CN" sz="2400" dirty="0"/>
              <a:t>SDN allows novel flow identification techniques</a:t>
            </a:r>
          </a:p>
          <a:p>
            <a:pPr lvl="1"/>
            <a:r>
              <a:rPr lang="en-US" altLang="zh-CN" sz="2200" dirty="0"/>
              <a:t>Deep packet inspection</a:t>
            </a:r>
          </a:p>
          <a:p>
            <a:pPr lvl="1"/>
            <a:r>
              <a:rPr lang="en-US" altLang="zh-CN" sz="2200" dirty="0"/>
              <a:t>Machine learning based techniques</a:t>
            </a:r>
          </a:p>
          <a:p>
            <a:r>
              <a:rPr lang="en-US" altLang="zh-CN" sz="2400" dirty="0"/>
              <a:t>Use flow rules to easily adjust traffic </a:t>
            </a:r>
          </a:p>
          <a:p>
            <a:endParaRPr lang="en-US" altLang="zh-CN" sz="2400" dirty="0"/>
          </a:p>
          <a:p>
            <a:endParaRPr lang="zh-CN" altLang="en-US" sz="2400" dirty="0"/>
          </a:p>
        </p:txBody>
      </p:sp>
    </p:spTree>
    <p:extLst>
      <p:ext uri="{BB962C8B-B14F-4D97-AF65-F5344CB8AC3E}">
        <p14:creationId xmlns:p14="http://schemas.microsoft.com/office/powerpoint/2010/main" val="11904108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Challenges - Floodlight</a:t>
            </a:r>
            <a:endParaRPr lang="zh-CN" altLang="en-US" dirty="0"/>
          </a:p>
        </p:txBody>
      </p:sp>
      <p:sp>
        <p:nvSpPr>
          <p:cNvPr id="3" name="Content Placeholder 2"/>
          <p:cNvSpPr>
            <a:spLocks noGrp="1"/>
          </p:cNvSpPr>
          <p:nvPr>
            <p:ph idx="1"/>
          </p:nvPr>
        </p:nvSpPr>
        <p:spPr>
          <a:xfrm>
            <a:off x="677333" y="1930400"/>
            <a:ext cx="9450339" cy="3880773"/>
          </a:xfrm>
        </p:spPr>
        <p:txBody>
          <a:bodyPr/>
          <a:lstStyle/>
          <a:p>
            <a:r>
              <a:rPr lang="en-US" altLang="zh-CN" sz="2400" dirty="0"/>
              <a:t>Numerous obstacles encountered!</a:t>
            </a:r>
          </a:p>
          <a:p>
            <a:r>
              <a:rPr lang="en-US" altLang="zh-CN" sz="2200" dirty="0"/>
              <a:t>Unstable releases – last stable release was in 2013!</a:t>
            </a:r>
          </a:p>
          <a:p>
            <a:r>
              <a:rPr lang="en-US" altLang="zh-CN" sz="2200" dirty="0"/>
              <a:t>Outdated, incomplete documentation</a:t>
            </a:r>
          </a:p>
          <a:p>
            <a:r>
              <a:rPr lang="en-US" altLang="zh-CN" sz="2200" dirty="0"/>
              <a:t>Obscure APIs, silent failures, very hard to know what we did wrong</a:t>
            </a:r>
          </a:p>
          <a:p>
            <a:r>
              <a:rPr lang="en-US" altLang="zh-CN" sz="2200" dirty="0"/>
              <a:t>Had to spend 20+ hours reading its source code for debugging</a:t>
            </a:r>
          </a:p>
          <a:p>
            <a:r>
              <a:rPr lang="en-US" altLang="zh-CN" sz="2200" dirty="0"/>
              <a:t>Actively communicating with Floodlight developers did help us</a:t>
            </a:r>
          </a:p>
          <a:p>
            <a:pPr marL="457200" lvl="1" indent="0">
              <a:buNone/>
            </a:pPr>
            <a:endParaRPr lang="en-US" altLang="zh-CN" dirty="0"/>
          </a:p>
          <a:p>
            <a:pPr lvl="1"/>
            <a:endParaRPr lang="zh-CN" altLang="en-US" dirty="0"/>
          </a:p>
        </p:txBody>
      </p:sp>
    </p:spTree>
    <p:extLst>
      <p:ext uri="{BB962C8B-B14F-4D97-AF65-F5344CB8AC3E}">
        <p14:creationId xmlns:p14="http://schemas.microsoft.com/office/powerpoint/2010/main" val="1497310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Challenges – Machine Learning</a:t>
            </a:r>
            <a:endParaRPr lang="zh-CN" altLang="en-US" dirty="0"/>
          </a:p>
        </p:txBody>
      </p:sp>
      <p:sp>
        <p:nvSpPr>
          <p:cNvPr id="3" name="Content Placeholder 2"/>
          <p:cNvSpPr>
            <a:spLocks noGrp="1"/>
          </p:cNvSpPr>
          <p:nvPr>
            <p:ph idx="1"/>
          </p:nvPr>
        </p:nvSpPr>
        <p:spPr>
          <a:xfrm>
            <a:off x="677333" y="2119745"/>
            <a:ext cx="11126739" cy="3921617"/>
          </a:xfrm>
        </p:spPr>
        <p:txBody>
          <a:bodyPr>
            <a:normAutofit/>
          </a:bodyPr>
          <a:lstStyle/>
          <a:p>
            <a:r>
              <a:rPr lang="en-US" altLang="zh-CN" sz="2400" dirty="0"/>
              <a:t>Hard to choose representative input dataset</a:t>
            </a:r>
          </a:p>
          <a:p>
            <a:pPr lvl="1"/>
            <a:r>
              <a:rPr lang="en-US" altLang="zh-CN" sz="2200" dirty="0"/>
              <a:t>Research traces are too complicated </a:t>
            </a:r>
          </a:p>
          <a:p>
            <a:r>
              <a:rPr lang="en-US" altLang="zh-CN" sz="2400" dirty="0"/>
              <a:t>Hard to choose good feature </a:t>
            </a:r>
          </a:p>
          <a:p>
            <a:r>
              <a:rPr lang="en-US" altLang="zh-CN" sz="2400" dirty="0"/>
              <a:t>Bug in Wireshark prevents exporting packets with certain protocols</a:t>
            </a:r>
          </a:p>
          <a:p>
            <a:pPr lvl="1"/>
            <a:r>
              <a:rPr lang="en-US" altLang="zh-CN" sz="2200" dirty="0" err="1"/>
              <a:t>eg</a:t>
            </a:r>
            <a:r>
              <a:rPr lang="en-US" altLang="zh-CN" sz="2200" dirty="0"/>
              <a:t>. doesn’t work for </a:t>
            </a:r>
            <a:r>
              <a:rPr lang="en-US" altLang="zh-CN" sz="2200" dirty="0" err="1"/>
              <a:t>dropbox</a:t>
            </a:r>
            <a:r>
              <a:rPr lang="en-US" altLang="zh-CN" sz="2200" dirty="0"/>
              <a:t> protocol “</a:t>
            </a:r>
            <a:r>
              <a:rPr lang="en-US" altLang="zh-CN" sz="2200" dirty="0" err="1"/>
              <a:t>db-lsc</a:t>
            </a:r>
            <a:r>
              <a:rPr lang="en-US" altLang="zh-CN" sz="2200" dirty="0"/>
              <a:t>” </a:t>
            </a:r>
            <a:endParaRPr lang="zh-CN" altLang="en-US" sz="2200" dirty="0"/>
          </a:p>
        </p:txBody>
      </p:sp>
    </p:spTree>
    <p:extLst>
      <p:ext uri="{BB962C8B-B14F-4D97-AF65-F5344CB8AC3E}">
        <p14:creationId xmlns:p14="http://schemas.microsoft.com/office/powerpoint/2010/main" val="2635683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Limitations</a:t>
            </a:r>
            <a:endParaRPr lang="en-CA" dirty="0"/>
          </a:p>
        </p:txBody>
      </p:sp>
      <p:sp>
        <p:nvSpPr>
          <p:cNvPr id="3" name="Content Placeholder 2"/>
          <p:cNvSpPr>
            <a:spLocks noGrp="1"/>
          </p:cNvSpPr>
          <p:nvPr>
            <p:ph idx="1"/>
          </p:nvPr>
        </p:nvSpPr>
        <p:spPr>
          <a:xfrm>
            <a:off x="677333" y="2160589"/>
            <a:ext cx="9771359" cy="3880773"/>
          </a:xfrm>
        </p:spPr>
        <p:txBody>
          <a:bodyPr>
            <a:normAutofit/>
          </a:bodyPr>
          <a:lstStyle/>
          <a:p>
            <a:r>
              <a:rPr lang="en-US" altLang="zh-CN" sz="2400" dirty="0"/>
              <a:t>Trace not representative &amp; realistic:</a:t>
            </a:r>
          </a:p>
          <a:p>
            <a:r>
              <a:rPr lang="en-US" sz="2400" dirty="0"/>
              <a:t>Only 4 kinds of flows used for training</a:t>
            </a:r>
          </a:p>
          <a:p>
            <a:pPr marL="0" indent="0">
              <a:buNone/>
            </a:pPr>
            <a:r>
              <a:rPr lang="en-US" sz="2400" dirty="0"/>
              <a:t>     - in real life 100s of different flows</a:t>
            </a:r>
          </a:p>
          <a:p>
            <a:r>
              <a:rPr lang="en-US" sz="2400" dirty="0"/>
              <a:t>Limited training size: 12000 packets</a:t>
            </a:r>
          </a:p>
          <a:p>
            <a:r>
              <a:rPr lang="en-US" sz="2400" dirty="0"/>
              <a:t>Packets sampled from contiguous time durations</a:t>
            </a:r>
          </a:p>
          <a:p>
            <a:endParaRPr lang="en-US" sz="2400" dirty="0"/>
          </a:p>
          <a:p>
            <a:r>
              <a:rPr lang="en-US" sz="2400" dirty="0"/>
              <a:t>To be improved in future work</a:t>
            </a:r>
            <a:endParaRPr lang="en-CA" sz="2400" dirty="0"/>
          </a:p>
        </p:txBody>
      </p:sp>
    </p:spTree>
    <p:extLst>
      <p:ext uri="{BB962C8B-B14F-4D97-AF65-F5344CB8AC3E}">
        <p14:creationId xmlns:p14="http://schemas.microsoft.com/office/powerpoint/2010/main" val="3001427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zh-CN" altLang="en-US" dirty="0"/>
          </a:p>
        </p:txBody>
      </p:sp>
      <p:sp>
        <p:nvSpPr>
          <p:cNvPr id="3" name="Content Placeholder 2"/>
          <p:cNvSpPr>
            <a:spLocks noGrp="1"/>
          </p:cNvSpPr>
          <p:nvPr>
            <p:ph idx="1"/>
          </p:nvPr>
        </p:nvSpPr>
        <p:spPr>
          <a:xfrm>
            <a:off x="677334" y="1930400"/>
            <a:ext cx="10337031" cy="5421744"/>
          </a:xfrm>
        </p:spPr>
        <p:txBody>
          <a:bodyPr>
            <a:noAutofit/>
          </a:bodyPr>
          <a:lstStyle/>
          <a:p>
            <a:r>
              <a:rPr lang="en-US" altLang="zh-CN" sz="2400" dirty="0"/>
              <a:t>We use deep packet inspection and novel machine learning techniques</a:t>
            </a:r>
          </a:p>
          <a:p>
            <a:r>
              <a:rPr lang="en-US" altLang="zh-CN" sz="2400" dirty="0"/>
              <a:t>Can accurately identify flows of different applications types</a:t>
            </a:r>
          </a:p>
          <a:p>
            <a:pPr marL="742950" lvl="2" indent="-342900"/>
            <a:r>
              <a:rPr lang="en-US" altLang="zh-CN" sz="2200" dirty="0"/>
              <a:t>Best result 87.5% using SVM, 79% using K-Means on test sets</a:t>
            </a:r>
          </a:p>
          <a:p>
            <a:pPr marL="742950" lvl="2" indent="-342900"/>
            <a:r>
              <a:rPr lang="en-US" altLang="zh-CN" sz="2200" dirty="0"/>
              <a:t>Can differentiate traffic from Skype and </a:t>
            </a:r>
            <a:r>
              <a:rPr lang="en-US" altLang="zh-CN" sz="2200" dirty="0" err="1"/>
              <a:t>BitTorrent</a:t>
            </a:r>
            <a:r>
              <a:rPr lang="en-US" altLang="zh-CN" sz="2200" dirty="0"/>
              <a:t> for the traffic we sampled, which Wireshark cannot tell apart.</a:t>
            </a:r>
          </a:p>
          <a:p>
            <a:r>
              <a:rPr lang="en-US" altLang="zh-CN" sz="2400" dirty="0"/>
              <a:t>Can push rules with different priorities to show our control for different application traffics</a:t>
            </a:r>
          </a:p>
          <a:p>
            <a:endParaRPr lang="en-US" altLang="zh-CN" sz="2400" dirty="0"/>
          </a:p>
        </p:txBody>
      </p:sp>
    </p:spTree>
    <p:extLst>
      <p:ext uri="{BB962C8B-B14F-4D97-AF65-F5344CB8AC3E}">
        <p14:creationId xmlns:p14="http://schemas.microsoft.com/office/powerpoint/2010/main" val="464696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Future Work</a:t>
            </a:r>
            <a:endParaRPr lang="zh-CN" altLang="en-US" dirty="0"/>
          </a:p>
        </p:txBody>
      </p:sp>
      <p:sp>
        <p:nvSpPr>
          <p:cNvPr id="3" name="Content Placeholder 2"/>
          <p:cNvSpPr>
            <a:spLocks noGrp="1"/>
          </p:cNvSpPr>
          <p:nvPr>
            <p:ph idx="1"/>
          </p:nvPr>
        </p:nvSpPr>
        <p:spPr/>
        <p:txBody>
          <a:bodyPr>
            <a:normAutofit/>
          </a:bodyPr>
          <a:lstStyle/>
          <a:p>
            <a:r>
              <a:rPr lang="en-US" altLang="zh-CN" sz="2400" dirty="0">
                <a:solidFill>
                  <a:schemeClr val="tx1"/>
                </a:solidFill>
              </a:rPr>
              <a:t>Test on more application types</a:t>
            </a:r>
          </a:p>
          <a:p>
            <a:pPr lvl="1"/>
            <a:r>
              <a:rPr lang="en-US" altLang="zh-CN" sz="2200" dirty="0" err="1">
                <a:solidFill>
                  <a:schemeClr val="tx1"/>
                </a:solidFill>
              </a:rPr>
              <a:t>eg</a:t>
            </a:r>
            <a:r>
              <a:rPr lang="en-US" altLang="zh-CN" sz="2200" dirty="0">
                <a:solidFill>
                  <a:schemeClr val="tx1"/>
                </a:solidFill>
              </a:rPr>
              <a:t>. </a:t>
            </a:r>
            <a:r>
              <a:rPr lang="en-US" altLang="zh-CN" sz="2200" dirty="0" err="1">
                <a:solidFill>
                  <a:schemeClr val="tx1"/>
                </a:solidFill>
              </a:rPr>
              <a:t>OpenVPN</a:t>
            </a:r>
            <a:r>
              <a:rPr lang="en-US" altLang="zh-CN" sz="2200" dirty="0">
                <a:solidFill>
                  <a:schemeClr val="tx1"/>
                </a:solidFill>
              </a:rPr>
              <a:t>, Media applications</a:t>
            </a:r>
          </a:p>
          <a:p>
            <a:r>
              <a:rPr lang="en-US" altLang="zh-CN" sz="2400" dirty="0">
                <a:solidFill>
                  <a:schemeClr val="tx1"/>
                </a:solidFill>
              </a:rPr>
              <a:t>Try additional machine learning algorithms,</a:t>
            </a:r>
          </a:p>
          <a:p>
            <a:pPr lvl="1"/>
            <a:r>
              <a:rPr lang="en-US" altLang="zh-CN" sz="2200" dirty="0" err="1">
                <a:solidFill>
                  <a:schemeClr val="tx1"/>
                </a:solidFill>
              </a:rPr>
              <a:t>eg</a:t>
            </a:r>
            <a:r>
              <a:rPr lang="en-US" altLang="zh-CN" sz="2200" dirty="0">
                <a:solidFill>
                  <a:schemeClr val="tx1"/>
                </a:solidFill>
              </a:rPr>
              <a:t>. Neural networks, Mixture of Gaussians</a:t>
            </a:r>
          </a:p>
          <a:p>
            <a:r>
              <a:rPr lang="en-US" altLang="zh-CN" sz="2400" dirty="0">
                <a:solidFill>
                  <a:schemeClr val="tx1"/>
                </a:solidFill>
              </a:rPr>
              <a:t>Build more realistic topologies to test our framework</a:t>
            </a:r>
          </a:p>
          <a:p>
            <a:pPr lvl="1"/>
            <a:r>
              <a:rPr lang="en-US" altLang="zh-CN" sz="2200" dirty="0">
                <a:solidFill>
                  <a:schemeClr val="tx1"/>
                </a:solidFill>
              </a:rPr>
              <a:t>More hosts, more switches…</a:t>
            </a:r>
          </a:p>
          <a:p>
            <a:pPr marL="457200" lvl="1" indent="0">
              <a:buNone/>
            </a:pPr>
            <a:endParaRPr lang="zh-CN" altLang="en-US" sz="2400" dirty="0"/>
          </a:p>
          <a:p>
            <a:endParaRPr lang="zh-CN" altLang="en-US" sz="2400" dirty="0"/>
          </a:p>
        </p:txBody>
      </p:sp>
    </p:spTree>
    <p:extLst>
      <p:ext uri="{BB962C8B-B14F-4D97-AF65-F5344CB8AC3E}">
        <p14:creationId xmlns:p14="http://schemas.microsoft.com/office/powerpoint/2010/main" val="26069709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 Any Questions?</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2836601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279560" y="2451278"/>
            <a:ext cx="5872767" cy="1320800"/>
          </a:xfrm>
        </p:spPr>
        <p:txBody>
          <a:bodyPr>
            <a:normAutofit fontScale="90000"/>
          </a:bodyPr>
          <a:lstStyle/>
          <a:p>
            <a:r>
              <a:rPr lang="en-US" altLang="zh-CN" sz="7200" dirty="0"/>
              <a:t>System Design</a:t>
            </a:r>
            <a:endParaRPr lang="zh-CN" altLang="en-US" sz="7200" dirty="0"/>
          </a:p>
        </p:txBody>
      </p:sp>
    </p:spTree>
    <p:extLst>
      <p:ext uri="{BB962C8B-B14F-4D97-AF65-F5344CB8AC3E}">
        <p14:creationId xmlns:p14="http://schemas.microsoft.com/office/powerpoint/2010/main" val="40066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Design – System Overview</a:t>
            </a:r>
            <a:endParaRPr lang="zh-CN" alt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6309" y="1528549"/>
            <a:ext cx="8895021" cy="5063320"/>
          </a:xfrm>
        </p:spPr>
      </p:pic>
    </p:spTree>
    <p:extLst>
      <p:ext uri="{BB962C8B-B14F-4D97-AF65-F5344CB8AC3E}">
        <p14:creationId xmlns:p14="http://schemas.microsoft.com/office/powerpoint/2010/main" val="295912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4" y="390659"/>
            <a:ext cx="10218193" cy="1320800"/>
          </a:xfrm>
        </p:spPr>
        <p:txBody>
          <a:bodyPr/>
          <a:lstStyle/>
          <a:p>
            <a:r>
              <a:rPr lang="en-US" altLang="zh-CN" dirty="0"/>
              <a:t>Flow Identification – Commonly Used Techniques</a:t>
            </a:r>
            <a:endParaRPr lang="zh-CN" altLang="en-US" dirty="0"/>
          </a:p>
        </p:txBody>
      </p:sp>
      <p:sp>
        <p:nvSpPr>
          <p:cNvPr id="3" name="Content Placeholder 2"/>
          <p:cNvSpPr>
            <a:spLocks noGrp="1"/>
          </p:cNvSpPr>
          <p:nvPr>
            <p:ph idx="1"/>
          </p:nvPr>
        </p:nvSpPr>
        <p:spPr>
          <a:xfrm>
            <a:off x="677334" y="1454727"/>
            <a:ext cx="8840739" cy="4668981"/>
          </a:xfrm>
        </p:spPr>
        <p:txBody>
          <a:bodyPr>
            <a:normAutofit/>
          </a:bodyPr>
          <a:lstStyle/>
          <a:p>
            <a:r>
              <a:rPr lang="en-US" altLang="zh-CN" sz="2400" dirty="0"/>
              <a:t>Shallow packet inspection</a:t>
            </a:r>
          </a:p>
          <a:p>
            <a:pPr lvl="1"/>
            <a:r>
              <a:rPr lang="en-US" altLang="zh-CN" sz="2200" dirty="0"/>
              <a:t>Inspect packet header, </a:t>
            </a:r>
            <a:r>
              <a:rPr lang="en-US" altLang="zh-CN" sz="2200" dirty="0" err="1"/>
              <a:t>eg</a:t>
            </a:r>
            <a:r>
              <a:rPr lang="en-US" altLang="zh-CN" sz="2200" dirty="0"/>
              <a:t>. port-number, protocol</a:t>
            </a:r>
          </a:p>
          <a:p>
            <a:pPr lvl="1"/>
            <a:r>
              <a:rPr lang="en-US" altLang="zh-CN" sz="2200" dirty="0"/>
              <a:t>Low accuracy, application circumvention </a:t>
            </a:r>
          </a:p>
          <a:p>
            <a:pPr lvl="1"/>
            <a:endParaRPr lang="en-US" altLang="zh-CN" sz="2200" dirty="0"/>
          </a:p>
          <a:p>
            <a:r>
              <a:rPr lang="en-US" altLang="zh-CN" sz="2400" dirty="0"/>
              <a:t>Deep packet inspection</a:t>
            </a:r>
          </a:p>
          <a:p>
            <a:pPr lvl="1"/>
            <a:r>
              <a:rPr lang="en-US" altLang="zh-CN" sz="2200" dirty="0"/>
              <a:t>Inspect data part of a packet, high accuracy</a:t>
            </a:r>
          </a:p>
          <a:p>
            <a:pPr lvl="1"/>
            <a:r>
              <a:rPr lang="en-US" altLang="zh-CN" sz="2200" dirty="0"/>
              <a:t>Sometimes maintain a big database of packet features</a:t>
            </a:r>
          </a:p>
          <a:p>
            <a:pPr lvl="1"/>
            <a:r>
              <a:rPr lang="en-US" altLang="zh-CN" sz="2200" dirty="0"/>
              <a:t>Frequently update rules for new applications</a:t>
            </a:r>
          </a:p>
          <a:p>
            <a:endParaRPr lang="zh-CN" altLang="en-US" dirty="0"/>
          </a:p>
          <a:p>
            <a:pPr lvl="1"/>
            <a:endParaRPr lang="en-US" altLang="zh-CN" sz="2200" dirty="0"/>
          </a:p>
          <a:p>
            <a:endParaRPr lang="en-US" altLang="zh-CN" sz="2400" dirty="0"/>
          </a:p>
          <a:p>
            <a:endParaRPr lang="en-US" altLang="zh-CN" sz="2400" dirty="0"/>
          </a:p>
          <a:p>
            <a:pPr marL="457200" lvl="1" indent="0">
              <a:buNone/>
            </a:pPr>
            <a:endParaRPr lang="en-US" altLang="zh-CN" sz="2200" dirty="0"/>
          </a:p>
          <a:p>
            <a:endParaRPr lang="en-US" altLang="zh-CN" sz="2400" dirty="0"/>
          </a:p>
          <a:p>
            <a:endParaRPr lang="zh-CN" altLang="en-US" sz="2400" dirty="0"/>
          </a:p>
        </p:txBody>
      </p:sp>
    </p:spTree>
    <p:extLst>
      <p:ext uri="{BB962C8B-B14F-4D97-AF65-F5344CB8AC3E}">
        <p14:creationId xmlns:p14="http://schemas.microsoft.com/office/powerpoint/2010/main" val="318687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Flow Identification – Machine Learning</a:t>
            </a:r>
            <a:endParaRPr lang="zh-CN" altLang="en-US" dirty="0"/>
          </a:p>
        </p:txBody>
      </p:sp>
      <p:sp>
        <p:nvSpPr>
          <p:cNvPr id="3" name="Content Placeholder 2"/>
          <p:cNvSpPr>
            <a:spLocks noGrp="1"/>
          </p:cNvSpPr>
          <p:nvPr>
            <p:ph idx="1"/>
          </p:nvPr>
        </p:nvSpPr>
        <p:spPr>
          <a:xfrm>
            <a:off x="677333" y="2160589"/>
            <a:ext cx="9051457" cy="3880773"/>
          </a:xfrm>
        </p:spPr>
        <p:txBody>
          <a:bodyPr/>
          <a:lstStyle/>
          <a:p>
            <a:r>
              <a:rPr lang="en-US" altLang="zh-CN" sz="2400" dirty="0"/>
              <a:t>Machine learning based-techniques  </a:t>
            </a:r>
            <a:r>
              <a:rPr lang="en-US" altLang="zh-CN" sz="2400" dirty="0">
                <a:solidFill>
                  <a:srgbClr val="FF0000"/>
                </a:solidFill>
              </a:rPr>
              <a:t>&lt;&lt;&lt; We focus on this one</a:t>
            </a:r>
          </a:p>
          <a:p>
            <a:pPr lvl="1"/>
            <a:r>
              <a:rPr lang="en-US" altLang="zh-CN" sz="2200" dirty="0"/>
              <a:t>Novel techniques</a:t>
            </a:r>
          </a:p>
          <a:p>
            <a:pPr lvl="1"/>
            <a:r>
              <a:rPr lang="en-US" altLang="zh-CN" sz="2200" dirty="0"/>
              <a:t>Cross-disciplinary</a:t>
            </a:r>
          </a:p>
          <a:p>
            <a:pPr lvl="1"/>
            <a:r>
              <a:rPr lang="en-US" altLang="zh-CN" sz="2200" dirty="0"/>
              <a:t>Interesting experiments</a:t>
            </a:r>
          </a:p>
          <a:p>
            <a:pPr lvl="2"/>
            <a:r>
              <a:rPr lang="en-US" altLang="zh-CN" sz="1800" dirty="0" err="1"/>
              <a:t>eg</a:t>
            </a:r>
            <a:r>
              <a:rPr lang="en-US" altLang="zh-CN" sz="1800" dirty="0"/>
              <a:t>. Clustering vs classification algorithms</a:t>
            </a:r>
          </a:p>
          <a:p>
            <a:endParaRPr lang="zh-CN" altLang="en-US" dirty="0"/>
          </a:p>
        </p:txBody>
      </p:sp>
    </p:spTree>
    <p:extLst>
      <p:ext uri="{BB962C8B-B14F-4D97-AF65-F5344CB8AC3E}">
        <p14:creationId xmlns:p14="http://schemas.microsoft.com/office/powerpoint/2010/main" val="2116364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Design - Traffic Adjustment</a:t>
            </a:r>
            <a:endParaRPr lang="zh-CN" altLang="en-US" dirty="0"/>
          </a:p>
        </p:txBody>
      </p:sp>
      <p:sp>
        <p:nvSpPr>
          <p:cNvPr id="3" name="Content Placeholder 2"/>
          <p:cNvSpPr>
            <a:spLocks noGrp="1"/>
          </p:cNvSpPr>
          <p:nvPr>
            <p:ph idx="1"/>
          </p:nvPr>
        </p:nvSpPr>
        <p:spPr>
          <a:xfrm>
            <a:off x="677334" y="1446911"/>
            <a:ext cx="9394921" cy="3880773"/>
          </a:xfrm>
        </p:spPr>
        <p:txBody>
          <a:bodyPr>
            <a:normAutofit/>
          </a:bodyPr>
          <a:lstStyle/>
          <a:p>
            <a:r>
              <a:rPr lang="en-US" altLang="zh-CN" sz="2400" dirty="0"/>
              <a:t>Assign different priority based on flow type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282" y="1930400"/>
            <a:ext cx="4610420" cy="4418319"/>
          </a:xfrm>
          <a:prstGeom prst="rect">
            <a:avLst/>
          </a:prstGeom>
        </p:spPr>
      </p:pic>
    </p:spTree>
    <p:extLst>
      <p:ext uri="{BB962C8B-B14F-4D97-AF65-F5344CB8AC3E}">
        <p14:creationId xmlns:p14="http://schemas.microsoft.com/office/powerpoint/2010/main" val="23720623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2117</TotalTime>
  <Words>3564</Words>
  <Application>Microsoft Office PowerPoint</Application>
  <PresentationFormat>Widescreen</PresentationFormat>
  <Paragraphs>497</Paragraphs>
  <Slides>45</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方正姚体</vt:lpstr>
      <vt:lpstr>华文新魏</vt:lpstr>
      <vt:lpstr>宋体</vt:lpstr>
      <vt:lpstr>Arial</vt:lpstr>
      <vt:lpstr>Calibri</vt:lpstr>
      <vt:lpstr>Trebuchet MS</vt:lpstr>
      <vt:lpstr>Wingdings 3</vt:lpstr>
      <vt:lpstr>Facet</vt:lpstr>
      <vt:lpstr>Smart Home Network Management with Dynamic Traffic Distribution</vt:lpstr>
      <vt:lpstr>Motivation</vt:lpstr>
      <vt:lpstr>Motivation – Per Application QoS</vt:lpstr>
      <vt:lpstr>Motivation – Per Application QoS</vt:lpstr>
      <vt:lpstr>System Design</vt:lpstr>
      <vt:lpstr>Design – System Overview</vt:lpstr>
      <vt:lpstr>Flow Identification – Commonly Used Techniques</vt:lpstr>
      <vt:lpstr>Flow Identification – Machine Learning</vt:lpstr>
      <vt:lpstr>Design - Traffic Adjustment</vt:lpstr>
      <vt:lpstr>Implementation</vt:lpstr>
      <vt:lpstr>Implementation –Simple Test Topology</vt:lpstr>
      <vt:lpstr>Implementation –Realistic Topology</vt:lpstr>
      <vt:lpstr>Implementation –  Packet Arrival and Identification</vt:lpstr>
      <vt:lpstr>Implementation – Deep Packet Inspection</vt:lpstr>
      <vt:lpstr>Implementation –  Machine Learning Techniques</vt:lpstr>
      <vt:lpstr>Clustering – K-Means</vt:lpstr>
      <vt:lpstr>Classification - SVM</vt:lpstr>
      <vt:lpstr>Dataset Selection</vt:lpstr>
      <vt:lpstr>Feature</vt:lpstr>
      <vt:lpstr>Machine Learning Based Identification </vt:lpstr>
      <vt:lpstr>Performance of Identification – K-Means</vt:lpstr>
      <vt:lpstr>Performance of Identification – K-Means</vt:lpstr>
      <vt:lpstr>Performance of Identification – K-Means</vt:lpstr>
      <vt:lpstr>Performance of Identification – K-Means</vt:lpstr>
      <vt:lpstr>Performance of Identification – K-Means</vt:lpstr>
      <vt:lpstr>Performance of Identification –  Varying Feature Length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of Identification –  Varying Sample Size</vt:lpstr>
      <vt:lpstr>Implementation – Traffic Adjustment</vt:lpstr>
      <vt:lpstr>Implementation – Flow Rules</vt:lpstr>
      <vt:lpstr>Challenges - Floodlight</vt:lpstr>
      <vt:lpstr>Challenges – Machine Learning</vt:lpstr>
      <vt:lpstr>Limitations</vt:lpstr>
      <vt:lpstr>Summary</vt:lpstr>
      <vt:lpstr>Future Work</vt:lpstr>
      <vt:lpstr>Thanks!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Network Management with Dynamic Traffic Distribution</dc:title>
  <dc:creator>ThinkPad User</dc:creator>
  <cp:lastModifiedBy>Chenguang Zhu</cp:lastModifiedBy>
  <cp:revision>779</cp:revision>
  <dcterms:created xsi:type="dcterms:W3CDTF">2015-11-29T04:01:02Z</dcterms:created>
  <dcterms:modified xsi:type="dcterms:W3CDTF">2016-11-02T18:33:21Z</dcterms:modified>
</cp:coreProperties>
</file>