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41"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198239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348597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233302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426580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410127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335216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58851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427051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306614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283777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297F13-94EB-4DDE-91E7-08503ABA9BF6}" type="datetimeFigureOut">
              <a:rPr lang="zh-CN" altLang="en-US" smtClean="0"/>
              <a:t>2017/6/18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330308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97F13-94EB-4DDE-91E7-08503ABA9BF6}" type="datetimeFigureOut">
              <a:rPr lang="zh-CN" altLang="en-US" smtClean="0"/>
              <a:t>2017/6/18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F076A-0B71-4AFB-A012-29DFB5666FE9}" type="slidenum">
              <a:rPr lang="zh-CN" altLang="en-US" smtClean="0"/>
              <a:t>‹#›</a:t>
            </a:fld>
            <a:endParaRPr lang="zh-CN" altLang="en-US"/>
          </a:p>
        </p:txBody>
      </p:sp>
    </p:spTree>
    <p:extLst>
      <p:ext uri="{BB962C8B-B14F-4D97-AF65-F5344CB8AC3E}">
        <p14:creationId xmlns:p14="http://schemas.microsoft.com/office/powerpoint/2010/main" val="564911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449705" y="59961"/>
                <a:ext cx="10740452" cy="6561348"/>
              </a:xfrm>
              <a:prstGeom prst="rect">
                <a:avLst/>
              </a:prstGeom>
              <a:noFill/>
            </p:spPr>
            <p:txBody>
              <a:bodyPr wrap="square" rtlCol="0">
                <a:spAutoFit/>
              </a:bodyPr>
              <a:lstStyle/>
              <a:p>
                <a:r>
                  <a:rPr lang="en-US" altLang="zh-CN" b="1" dirty="0"/>
                  <a:t>Facility Location Problem Statement</a:t>
                </a:r>
              </a:p>
              <a:p>
                <a:r>
                  <a:rPr lang="en-US" altLang="zh-CN" dirty="0"/>
                  <a:t>A company has 5 candidate locations where facilities can be installed to produce some product, and has to transport the product from the facilities to 4 customers. Transportation cost is proportional to the amount of product transported and the distance. There are 3 different sizes of that facility. At most one facility can be installed at one place. Once a facility is installed, the investment cost and operational cost will be paid. Customers’ demands are of uncertainty. If the demand is not satisfied, an additional penalty will be paid. The objective is to minimize the annul cost, and we have to decide where to install those facilities.</a:t>
                </a:r>
              </a:p>
              <a:p>
                <a:endParaRPr lang="en-US" altLang="zh-CN" dirty="0"/>
              </a:p>
              <a:p>
                <a:r>
                  <a:rPr lang="en-US" altLang="zh-CN" b="1" dirty="0"/>
                  <a:t>Sets:</a:t>
                </a:r>
              </a:p>
              <a:p>
                <a:r>
                  <a:rPr lang="en-US" altLang="zh-CN" dirty="0"/>
                  <a:t> </a:t>
                </a:r>
                <a14:m>
                  <m:oMath xmlns:m="http://schemas.openxmlformats.org/officeDocument/2006/math">
                    <m:r>
                      <a:rPr lang="en-US" altLang="zh-CN" b="0" i="1" smtClean="0">
                        <a:latin typeface="Cambria Math" panose="02040503050406030204" pitchFamily="18" charset="0"/>
                      </a:rPr>
                      <m:t>𝐼</m:t>
                    </m:r>
                  </m:oMath>
                </a14:m>
                <a:r>
                  <a:rPr lang="en-US" altLang="zh-CN" dirty="0"/>
                  <a:t> – set of candidate sources,   </a:t>
                </a:r>
                <a14:m>
                  <m:oMath xmlns:m="http://schemas.openxmlformats.org/officeDocument/2006/math">
                    <m:r>
                      <a:rPr lang="en-US" altLang="zh-CN" i="1" dirty="0" smtClean="0">
                        <a:latin typeface="Cambria Math" panose="02040503050406030204" pitchFamily="18" charset="0"/>
                      </a:rPr>
                      <m:t>𝐽</m:t>
                    </m:r>
                  </m:oMath>
                </a14:m>
                <a:r>
                  <a:rPr lang="en-US" altLang="zh-CN" dirty="0"/>
                  <a:t> – set of customers, </a:t>
                </a:r>
                <a14:m>
                  <m:oMath xmlns:m="http://schemas.openxmlformats.org/officeDocument/2006/math">
                    <m:r>
                      <a:rPr lang="en-US" altLang="zh-CN" i="1" dirty="0" smtClean="0">
                        <a:latin typeface="Cambria Math" panose="02040503050406030204" pitchFamily="18" charset="0"/>
                      </a:rPr>
                      <m:t>𝑇</m:t>
                    </m:r>
                  </m:oMath>
                </a14:m>
                <a:r>
                  <a:rPr lang="en-US" altLang="zh-CN" dirty="0"/>
                  <a:t> – set of facilities, </a:t>
                </a:r>
                <a14:m>
                  <m:oMath xmlns:m="http://schemas.openxmlformats.org/officeDocument/2006/math">
                    <m:r>
                      <a:rPr lang="en-US" altLang="zh-CN" i="1" dirty="0" smtClean="0">
                        <a:latin typeface="Cambria Math" panose="02040503050406030204" pitchFamily="18" charset="0"/>
                      </a:rPr>
                      <m:t>𝑆</m:t>
                    </m:r>
                  </m:oMath>
                </a14:m>
                <a:r>
                  <a:rPr lang="en-US" altLang="zh-CN" dirty="0"/>
                  <a:t> – set of scenarios</a:t>
                </a:r>
              </a:p>
              <a:p>
                <a:endParaRPr lang="en-US" altLang="zh-CN" dirty="0"/>
              </a:p>
              <a:p>
                <a:r>
                  <a:rPr lang="en-US" altLang="zh-CN" b="1" dirty="0"/>
                  <a:t>Parameters:</a:t>
                </a:r>
              </a:p>
              <a:p>
                <a:r>
                  <a:rPr lang="en-US" altLang="zh-CN" dirty="0"/>
                  <a:t>Locations of candidate sources and customers =&gt;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sub>
                    </m:sSub>
                  </m:oMath>
                </a14:m>
                <a:r>
                  <a:rPr lang="en-US" altLang="zh-CN" dirty="0"/>
                  <a:t> - Distances between nodes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𝐽</m:t>
                    </m:r>
                  </m:oMath>
                </a14:m>
                <a:endParaRPr lang="en-US" altLang="zh-CN" dirty="0"/>
              </a:p>
              <a:p>
                <a14:m>
                  <m:oMath xmlns:m="http://schemas.openxmlformats.org/officeDocument/2006/math">
                    <m:sSub>
                      <m:sSubPr>
                        <m:ctrlPr>
                          <a:rPr lang="en-US" altLang="zh-CN" i="1" dirty="0"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𝐶</m:t>
                            </m:r>
                          </m:e>
                        </m:acc>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𝐼</m:t>
                        </m:r>
                      </m:e>
                      <m:sub>
                        <m:r>
                          <a:rPr lang="en-US" altLang="zh-CN" b="0" i="1" dirty="0" smtClean="0">
                            <a:latin typeface="Cambria Math" panose="02040503050406030204" pitchFamily="18" charset="0"/>
                          </a:rPr>
                          <m:t>𝑡</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oMath>
                </a14:m>
                <a:r>
                  <a:rPr lang="en-US" altLang="zh-CN" dirty="0"/>
                  <a:t> - Capacity, investment cost and operational cost of each facility </a:t>
                </a:r>
                <a14:m>
                  <m:oMath xmlns:m="http://schemas.openxmlformats.org/officeDocument/2006/math">
                    <m:r>
                      <a:rPr lang="en-US" altLang="zh-CN" i="1" dirty="0" smtClean="0">
                        <a:latin typeface="Cambria Math" panose="02040503050406030204" pitchFamily="18" charset="0"/>
                      </a:rPr>
                      <m:t>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𝑇</m:t>
                    </m:r>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e>
                        </m:d>
                      </m:sub>
                    </m:sSub>
                  </m:oMath>
                </a14:m>
                <a:r>
                  <a:rPr lang="en-US" altLang="zh-CN" dirty="0"/>
                  <a:t> - Demand of customer </a:t>
                </a:r>
                <a14:m>
                  <m:oMath xmlns:m="http://schemas.openxmlformats.org/officeDocument/2006/math">
                    <m:r>
                      <a:rPr lang="en-US" altLang="zh-CN" i="1" dirty="0" smtClean="0">
                        <a:latin typeface="Cambria Math" panose="02040503050406030204" pitchFamily="18" charset="0"/>
                      </a:rPr>
                      <m:t>𝑗</m:t>
                    </m:r>
                  </m:oMath>
                </a14:m>
                <a:r>
                  <a:rPr lang="en-US" altLang="zh-CN" dirty="0"/>
                  <a:t> in each scenario </a:t>
                </a:r>
                <a14:m>
                  <m:oMath xmlns:m="http://schemas.openxmlformats.org/officeDocument/2006/math">
                    <m:r>
                      <a:rPr lang="en-US" altLang="zh-CN" i="1" dirty="0" smtClean="0">
                        <a:latin typeface="Cambria Math" panose="02040503050406030204" pitchFamily="18" charset="0"/>
                      </a:rPr>
                      <m:t>𝑠</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𝐽</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𝑆</m:t>
                    </m:r>
                  </m:oMath>
                </a14:m>
                <a:r>
                  <a:rPr lang="en-US" altLang="zh-CN" dirty="0"/>
                  <a:t> </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𝑠</m:t>
                        </m:r>
                      </m:sub>
                    </m:sSub>
                  </m:oMath>
                </a14:m>
                <a:r>
                  <a:rPr lang="en-US" altLang="zh-CN" dirty="0"/>
                  <a:t> - Probability of scenario </a:t>
                </a:r>
                <a14:m>
                  <m:oMath xmlns:m="http://schemas.openxmlformats.org/officeDocument/2006/math">
                    <m:r>
                      <a:rPr lang="en-US" altLang="zh-CN" i="1" dirty="0" smtClean="0">
                        <a:latin typeface="Cambria Math" panose="02040503050406030204" pitchFamily="18" charset="0"/>
                      </a:rPr>
                      <m:t>𝑠</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𝑆</m:t>
                    </m:r>
                  </m:oMath>
                </a14:m>
                <a:endParaRPr lang="en-US" altLang="zh-CN" dirty="0"/>
              </a:p>
              <a:p>
                <a14:m>
                  <m:oMath xmlns:m="http://schemas.openxmlformats.org/officeDocument/2006/math">
                    <m:r>
                      <a:rPr lang="en-US" altLang="zh-CN" b="0" i="1" smtClean="0">
                        <a:latin typeface="Cambria Math" panose="02040503050406030204" pitchFamily="18" charset="0"/>
                      </a:rPr>
                      <m:t>𝜃</m:t>
                    </m:r>
                  </m:oMath>
                </a14:m>
                <a:r>
                  <a:rPr lang="en-US" altLang="zh-CN" dirty="0"/>
                  <a:t> - Transportation cost per unit of product transported per unit of transporting distance</a:t>
                </a:r>
              </a:p>
              <a:p>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 </m:t>
                    </m:r>
                  </m:oMath>
                </a14:m>
                <a:r>
                  <a:rPr lang="en-US" altLang="zh-CN" dirty="0"/>
                  <a:t> - Penalty per unit of unsatisfied demand</a:t>
                </a:r>
              </a:p>
              <a:p>
                <a:endParaRPr lang="en-US" altLang="zh-CN" dirty="0"/>
              </a:p>
              <a:p>
                <a:r>
                  <a:rPr lang="en-US" altLang="zh-CN" b="1" dirty="0"/>
                  <a:t>Variables:</a:t>
                </a:r>
              </a:p>
              <a:p>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 −</m:t>
                    </m:r>
                  </m:oMath>
                </a14:m>
                <a:r>
                  <a:rPr lang="en-US" altLang="zh-CN" dirty="0"/>
                  <a:t> binary variable:</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sub>
                    </m:sSub>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 </m:t>
                    </m:r>
                  </m:oMath>
                </a14:m>
                <a:r>
                  <a:rPr lang="en-US" altLang="zh-CN" dirty="0"/>
                  <a:t>facility </a:t>
                </a:r>
                <a14:m>
                  <m:oMath xmlns:m="http://schemas.openxmlformats.org/officeDocument/2006/math">
                    <m:r>
                      <a:rPr lang="en-US" altLang="zh-CN" i="1" dirty="0" smtClean="0">
                        <a:latin typeface="Cambria Math" panose="02040503050406030204" pitchFamily="18" charset="0"/>
                      </a:rPr>
                      <m:t>𝑡</m:t>
                    </m:r>
                  </m:oMath>
                </a14:m>
                <a:r>
                  <a:rPr lang="en-US" altLang="zh-CN" dirty="0"/>
                  <a:t> is installed at node </a:t>
                </a:r>
                <a14:m>
                  <m:oMath xmlns:m="http://schemas.openxmlformats.org/officeDocument/2006/math">
                    <m:r>
                      <a:rPr lang="en-US" altLang="zh-CN" i="1" dirty="0" smtClean="0">
                        <a:latin typeface="Cambria Math" panose="02040503050406030204" pitchFamily="18" charset="0"/>
                      </a:rPr>
                      <m:t>𝑖</m:t>
                    </m:r>
                  </m:oMath>
                </a14:m>
                <a:r>
                  <a:rPr lang="en-US" altLang="zh-CN" dirty="0"/>
                  <a:t> (first-stage variable),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endParaRPr lang="en-US" altLang="zh-CN" dirty="0"/>
              </a:p>
              <a:p>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sub>
                    </m:sSub>
                    <m:r>
                      <a:rPr lang="en-US" altLang="zh-CN" b="0" i="1" smtClean="0">
                        <a:latin typeface="Cambria Math" panose="02040503050406030204" pitchFamily="18" charset="0"/>
                      </a:rPr>
                      <m:t>− </m:t>
                    </m:r>
                  </m:oMath>
                </a14:m>
                <a:r>
                  <a:rPr lang="en-US" altLang="zh-CN" dirty="0"/>
                  <a:t>flow of product from source </a:t>
                </a:r>
                <a14:m>
                  <m:oMath xmlns:m="http://schemas.openxmlformats.org/officeDocument/2006/math">
                    <m:r>
                      <a:rPr lang="en-US" altLang="zh-CN" i="1" dirty="0" smtClean="0">
                        <a:latin typeface="Cambria Math" panose="02040503050406030204" pitchFamily="18" charset="0"/>
                      </a:rPr>
                      <m:t>𝑖</m:t>
                    </m:r>
                  </m:oMath>
                </a14:m>
                <a:r>
                  <a:rPr lang="en-US" altLang="zh-CN" dirty="0"/>
                  <a:t> to customer </a:t>
                </a:r>
                <a14:m>
                  <m:oMath xmlns:m="http://schemas.openxmlformats.org/officeDocument/2006/math">
                    <m:r>
                      <a:rPr lang="en-US" altLang="zh-CN" i="1" dirty="0" smtClean="0">
                        <a:latin typeface="Cambria Math" panose="02040503050406030204" pitchFamily="18" charset="0"/>
                      </a:rPr>
                      <m:t>𝑗</m:t>
                    </m:r>
                  </m:oMath>
                </a14:m>
                <a:r>
                  <a:rPr lang="en-US" altLang="zh-CN" dirty="0"/>
                  <a:t> (second-stage variable)</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𝐽</m:t>
                    </m:r>
                  </m:oMath>
                </a14:m>
                <a:endParaRPr lang="en-US" altLang="zh-CN" dirty="0"/>
              </a:p>
              <a:p>
                <a:pPr/>
                <a14:m>
                  <m:oMath xmlns:m="http://schemas.openxmlformats.org/officeDocument/2006/math">
                    <m:sSub>
                      <m:sSubPr>
                        <m:ctrlPr>
                          <a:rPr lang="en-US" altLang="zh-CN"/>
                        </m:ctrlPr>
                      </m:sSubPr>
                      <m:e>
                        <m:r>
                          <a:rPr lang="en-US" altLang="zh-CN"/>
                          <m:t>𝑧</m:t>
                        </m:r>
                      </m:e>
                      <m:sub>
                        <m:d>
                          <m:dPr>
                            <m:begChr m:val="{"/>
                            <m:endChr m:val="}"/>
                            <m:ctrlPr>
                              <a:rPr lang="en-US" altLang="zh-CN"/>
                            </m:ctrlPr>
                          </m:dPr>
                          <m:e>
                            <m:r>
                              <a:rPr lang="en-US" altLang="zh-CN"/>
                              <m:t>𝑗</m:t>
                            </m:r>
                          </m:e>
                        </m:d>
                      </m:sub>
                    </m:sSub>
                  </m:oMath>
                </a14:m>
                <a:r>
                  <a:rPr lang="en-US" altLang="zh-CN" dirty="0"/>
                  <a:t> </a:t>
                </a:r>
                <a14:m>
                  <m:oMath xmlns:m="http://schemas.openxmlformats.org/officeDocument/2006/math">
                    <m:r>
                      <a:rPr lang="en-US" altLang="zh-CN" b="0" i="1" smtClean="0">
                        <a:latin typeface="Cambria Math" panose="02040503050406030204" pitchFamily="18" charset="0"/>
                      </a:rPr>
                      <m:t>−</m:t>
                    </m:r>
                  </m:oMath>
                </a14:m>
                <a:r>
                  <a:rPr lang="en-US" altLang="zh-CN" dirty="0"/>
                  <a:t> unsatisfied demand of customer </a:t>
                </a:r>
                <a14:m>
                  <m:oMath xmlns:m="http://schemas.openxmlformats.org/officeDocument/2006/math">
                    <m:r>
                      <a:rPr lang="en-US" altLang="zh-CN" i="1" dirty="0" smtClean="0">
                        <a:latin typeface="Cambria Math" panose="02040503050406030204" pitchFamily="18" charset="0"/>
                      </a:rPr>
                      <m:t>𝑗</m:t>
                    </m:r>
                  </m:oMath>
                </a14:m>
                <a:r>
                  <a:rPr lang="en-US" altLang="zh-CN" dirty="0"/>
                  <a:t> (second-stage variable), </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𝐽</m:t>
                    </m:r>
                  </m:oMath>
                </a14:m>
                <a:endParaRPr lang="en-US" altLang="zh-CN" dirty="0"/>
              </a:p>
            </p:txBody>
          </p:sp>
        </mc:Choice>
        <mc:Fallback>
          <p:sp>
            <p:nvSpPr>
              <p:cNvPr id="4" name="文本框 3"/>
              <p:cNvSpPr txBox="1">
                <a:spLocks noRot="1" noChangeAspect="1" noMove="1" noResize="1" noEditPoints="1" noAdjustHandles="1" noChangeArrowheads="1" noChangeShapeType="1" noTextEdit="1"/>
              </p:cNvSpPr>
              <p:nvPr/>
            </p:nvSpPr>
            <p:spPr>
              <a:xfrm>
                <a:off x="449705" y="59961"/>
                <a:ext cx="10740452" cy="6561348"/>
              </a:xfrm>
              <a:prstGeom prst="rect">
                <a:avLst/>
              </a:prstGeom>
              <a:blipFill>
                <a:blip r:embed="rId2"/>
                <a:stretch>
                  <a:fillRect l="-511" t="-558" r="-114" b="-5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728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9823" y="239843"/>
            <a:ext cx="11684833" cy="369332"/>
          </a:xfrm>
          <a:prstGeom prst="rect">
            <a:avLst/>
          </a:prstGeom>
          <a:noFill/>
        </p:spPr>
        <p:txBody>
          <a:bodyPr wrap="square" rtlCol="0">
            <a:spAutoFit/>
          </a:bodyPr>
          <a:lstStyle/>
          <a:p>
            <a:r>
              <a:rPr lang="en-US" altLang="zh-CN" b="1" dirty="0"/>
              <a:t>Parameters</a:t>
            </a:r>
            <a:r>
              <a:rPr lang="en-US" altLang="zh-CN" dirty="0"/>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810865505"/>
              </p:ext>
            </p:extLst>
          </p:nvPr>
        </p:nvGraphicFramePr>
        <p:xfrm>
          <a:off x="269823" y="721005"/>
          <a:ext cx="3393528" cy="1878708"/>
        </p:xfrm>
        <a:graphic>
          <a:graphicData uri="http://schemas.openxmlformats.org/drawingml/2006/table">
            <a:tbl>
              <a:tblPr/>
              <a:tblGrid>
                <a:gridCol w="1131176">
                  <a:extLst>
                    <a:ext uri="{9D8B030D-6E8A-4147-A177-3AD203B41FA5}">
                      <a16:colId xmlns:a16="http://schemas.microsoft.com/office/drawing/2014/main" val="3122461088"/>
                    </a:ext>
                  </a:extLst>
                </a:gridCol>
                <a:gridCol w="1131176">
                  <a:extLst>
                    <a:ext uri="{9D8B030D-6E8A-4147-A177-3AD203B41FA5}">
                      <a16:colId xmlns:a16="http://schemas.microsoft.com/office/drawing/2014/main" val="451413027"/>
                    </a:ext>
                  </a:extLst>
                </a:gridCol>
                <a:gridCol w="1131176">
                  <a:extLst>
                    <a:ext uri="{9D8B030D-6E8A-4147-A177-3AD203B41FA5}">
                      <a16:colId xmlns:a16="http://schemas.microsoft.com/office/drawing/2014/main" val="127377612"/>
                    </a:ext>
                  </a:extLst>
                </a:gridCol>
              </a:tblGrid>
              <a:tr h="308301">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#Source</a:t>
                      </a:r>
                    </a:p>
                  </a:txBody>
                  <a:tcPr marL="8318" marR="8318" marT="8318" marB="0" anchor="ctr">
                    <a:lnL>
                      <a:noFill/>
                    </a:lnL>
                    <a:lnR>
                      <a:noFill/>
                    </a:lnR>
                    <a:lnT>
                      <a:noFill/>
                    </a:lnT>
                    <a:lnB>
                      <a:noFill/>
                    </a:lnB>
                  </a:tcPr>
                </a:tc>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X(km)</a:t>
                      </a:r>
                    </a:p>
                  </a:txBody>
                  <a:tcPr marL="8318" marR="8318" marT="8318" marB="0" anchor="ctr">
                    <a:lnL>
                      <a:noFill/>
                    </a:lnL>
                    <a:lnR>
                      <a:noFill/>
                    </a:lnR>
                    <a:lnT>
                      <a:noFill/>
                    </a:lnT>
                    <a:lnB>
                      <a:noFill/>
                    </a:lnB>
                  </a:tcPr>
                </a:tc>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Y(km)</a:t>
                      </a:r>
                    </a:p>
                  </a:txBody>
                  <a:tcPr marL="8318" marR="8318" marT="8318" marB="0" anchor="ctr">
                    <a:lnL>
                      <a:noFill/>
                    </a:lnL>
                    <a:lnR>
                      <a:noFill/>
                    </a:lnR>
                    <a:lnT>
                      <a:noFill/>
                    </a:lnT>
                    <a:lnB>
                      <a:noFill/>
                    </a:lnB>
                  </a:tcPr>
                </a:tc>
                <a:extLst>
                  <a:ext uri="{0D108BD9-81ED-4DB2-BD59-A6C34878D82A}">
                    <a16:rowId xmlns:a16="http://schemas.microsoft.com/office/drawing/2014/main" val="3021906108"/>
                  </a:ext>
                </a:extLst>
              </a:tr>
              <a:tr h="308301">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A</a:t>
                      </a:r>
                    </a:p>
                  </a:txBody>
                  <a:tcPr marL="8318" marR="8318" marT="8318"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0</a:t>
                      </a:r>
                    </a:p>
                  </a:txBody>
                  <a:tcPr marL="8318" marR="8318" marT="8318"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0</a:t>
                      </a:r>
                    </a:p>
                  </a:txBody>
                  <a:tcPr marL="8318" marR="8318" marT="8318" marB="0" anchor="ctr">
                    <a:lnL>
                      <a:noFill/>
                    </a:lnL>
                    <a:lnR>
                      <a:noFill/>
                    </a:lnR>
                    <a:lnT>
                      <a:noFill/>
                    </a:lnT>
                    <a:lnB>
                      <a:noFill/>
                    </a:lnB>
                  </a:tcPr>
                </a:tc>
                <a:extLst>
                  <a:ext uri="{0D108BD9-81ED-4DB2-BD59-A6C34878D82A}">
                    <a16:rowId xmlns:a16="http://schemas.microsoft.com/office/drawing/2014/main" val="1320665893"/>
                  </a:ext>
                </a:extLst>
              </a:tr>
              <a:tr h="308301">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B</a:t>
                      </a:r>
                    </a:p>
                  </a:txBody>
                  <a:tcPr marL="8318" marR="8318" marT="8318" marB="0" anchor="ctr">
                    <a:lnL>
                      <a:noFill/>
                    </a:lnL>
                    <a:lnR>
                      <a:noFill/>
                    </a:lnR>
                    <a:lnT>
                      <a:noFill/>
                    </a:lnT>
                    <a:lnB>
                      <a:noFill/>
                    </a:lnB>
                  </a:tcP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10</a:t>
                      </a:r>
                    </a:p>
                  </a:txBody>
                  <a:tcPr marL="8318" marR="8318" marT="8318"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40</a:t>
                      </a:r>
                    </a:p>
                  </a:txBody>
                  <a:tcPr marL="8318" marR="8318" marT="8318" marB="0" anchor="ctr">
                    <a:lnL>
                      <a:noFill/>
                    </a:lnL>
                    <a:lnR>
                      <a:noFill/>
                    </a:lnR>
                    <a:lnT>
                      <a:noFill/>
                    </a:lnT>
                    <a:lnB>
                      <a:noFill/>
                    </a:lnB>
                  </a:tcPr>
                </a:tc>
                <a:extLst>
                  <a:ext uri="{0D108BD9-81ED-4DB2-BD59-A6C34878D82A}">
                    <a16:rowId xmlns:a16="http://schemas.microsoft.com/office/drawing/2014/main" val="591459758"/>
                  </a:ext>
                </a:extLst>
              </a:tr>
              <a:tr h="308301">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C</a:t>
                      </a:r>
                    </a:p>
                  </a:txBody>
                  <a:tcPr marL="8318" marR="8318" marT="8318"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45</a:t>
                      </a:r>
                    </a:p>
                  </a:txBody>
                  <a:tcPr marL="8318" marR="8318" marT="8318"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35</a:t>
                      </a:r>
                    </a:p>
                  </a:txBody>
                  <a:tcPr marL="8318" marR="8318" marT="8318" marB="0" anchor="ctr">
                    <a:lnL>
                      <a:noFill/>
                    </a:lnL>
                    <a:lnR>
                      <a:noFill/>
                    </a:lnR>
                    <a:lnT>
                      <a:noFill/>
                    </a:lnT>
                    <a:lnB>
                      <a:noFill/>
                    </a:lnB>
                  </a:tcPr>
                </a:tc>
                <a:extLst>
                  <a:ext uri="{0D108BD9-81ED-4DB2-BD59-A6C34878D82A}">
                    <a16:rowId xmlns:a16="http://schemas.microsoft.com/office/drawing/2014/main" val="1148697613"/>
                  </a:ext>
                </a:extLst>
              </a:tr>
              <a:tr h="308301">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D</a:t>
                      </a:r>
                    </a:p>
                  </a:txBody>
                  <a:tcPr marL="8318" marR="8318" marT="8318"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60</a:t>
                      </a:r>
                    </a:p>
                  </a:txBody>
                  <a:tcPr marL="8318" marR="8318" marT="8318"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95</a:t>
                      </a:r>
                    </a:p>
                  </a:txBody>
                  <a:tcPr marL="8318" marR="8318" marT="8318" marB="0" anchor="ctr">
                    <a:lnL>
                      <a:noFill/>
                    </a:lnL>
                    <a:lnR>
                      <a:noFill/>
                    </a:lnR>
                    <a:lnT>
                      <a:noFill/>
                    </a:lnT>
                    <a:lnB>
                      <a:noFill/>
                    </a:lnB>
                  </a:tcPr>
                </a:tc>
                <a:extLst>
                  <a:ext uri="{0D108BD9-81ED-4DB2-BD59-A6C34878D82A}">
                    <a16:rowId xmlns:a16="http://schemas.microsoft.com/office/drawing/2014/main" val="4200814134"/>
                  </a:ext>
                </a:extLst>
              </a:tr>
              <a:tr h="308301">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E</a:t>
                      </a:r>
                    </a:p>
                  </a:txBody>
                  <a:tcPr marL="8318" marR="8318" marT="8318"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100</a:t>
                      </a:r>
                    </a:p>
                  </a:txBody>
                  <a:tcPr marL="8318" marR="8318" marT="8318" marB="0" anchor="ctr">
                    <a:lnL>
                      <a:noFill/>
                    </a:lnL>
                    <a:lnR>
                      <a:noFill/>
                    </a:lnR>
                    <a:lnT>
                      <a:noFill/>
                    </a:lnT>
                    <a:lnB>
                      <a:noFill/>
                    </a:lnB>
                  </a:tcP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30</a:t>
                      </a:r>
                    </a:p>
                  </a:txBody>
                  <a:tcPr marL="8318" marR="8318" marT="8318" marB="0" anchor="ctr">
                    <a:lnL>
                      <a:noFill/>
                    </a:lnL>
                    <a:lnR>
                      <a:noFill/>
                    </a:lnR>
                    <a:lnT>
                      <a:noFill/>
                    </a:lnT>
                    <a:lnB>
                      <a:noFill/>
                    </a:lnB>
                  </a:tcPr>
                </a:tc>
                <a:extLst>
                  <a:ext uri="{0D108BD9-81ED-4DB2-BD59-A6C34878D82A}">
                    <a16:rowId xmlns:a16="http://schemas.microsoft.com/office/drawing/2014/main" val="255183845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68682613"/>
              </p:ext>
            </p:extLst>
          </p:nvPr>
        </p:nvGraphicFramePr>
        <p:xfrm>
          <a:off x="4224727" y="2616279"/>
          <a:ext cx="3770025" cy="1810747"/>
        </p:xfrm>
        <a:graphic>
          <a:graphicData uri="http://schemas.openxmlformats.org/drawingml/2006/table">
            <a:tbl>
              <a:tblPr/>
              <a:tblGrid>
                <a:gridCol w="1256675">
                  <a:extLst>
                    <a:ext uri="{9D8B030D-6E8A-4147-A177-3AD203B41FA5}">
                      <a16:colId xmlns:a16="http://schemas.microsoft.com/office/drawing/2014/main" val="4077345842"/>
                    </a:ext>
                  </a:extLst>
                </a:gridCol>
                <a:gridCol w="1256675">
                  <a:extLst>
                    <a:ext uri="{9D8B030D-6E8A-4147-A177-3AD203B41FA5}">
                      <a16:colId xmlns:a16="http://schemas.microsoft.com/office/drawing/2014/main" val="152261952"/>
                    </a:ext>
                  </a:extLst>
                </a:gridCol>
                <a:gridCol w="1256675">
                  <a:extLst>
                    <a:ext uri="{9D8B030D-6E8A-4147-A177-3AD203B41FA5}">
                      <a16:colId xmlns:a16="http://schemas.microsoft.com/office/drawing/2014/main" val="1255250323"/>
                    </a:ext>
                  </a:extLst>
                </a:gridCol>
              </a:tblGrid>
              <a:tr h="560163">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#Customer</a:t>
                      </a:r>
                    </a:p>
                  </a:txBody>
                  <a:tcPr marL="7846" marR="7846" marT="7846" marB="0" anchor="ctr">
                    <a:lnL>
                      <a:noFill/>
                    </a:lnL>
                    <a:lnR>
                      <a:noFill/>
                    </a:lnR>
                    <a:lnT>
                      <a:noFill/>
                    </a:lnT>
                    <a:lnB>
                      <a:noFill/>
                    </a:lnB>
                  </a:tcPr>
                </a:tc>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X(km)</a:t>
                      </a:r>
                    </a:p>
                  </a:txBody>
                  <a:tcPr marL="7846" marR="7846" marT="7846" marB="0" anchor="ctr">
                    <a:lnL>
                      <a:noFill/>
                    </a:lnL>
                    <a:lnR>
                      <a:noFill/>
                    </a:lnR>
                    <a:lnT>
                      <a:noFill/>
                    </a:lnT>
                    <a:lnB>
                      <a:noFill/>
                    </a:lnB>
                  </a:tcPr>
                </a:tc>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Y(km)</a:t>
                      </a:r>
                    </a:p>
                  </a:txBody>
                  <a:tcPr marL="7846" marR="7846" marT="7846" marB="0" anchor="ctr">
                    <a:lnL>
                      <a:noFill/>
                    </a:lnL>
                    <a:lnR>
                      <a:noFill/>
                    </a:lnR>
                    <a:lnT>
                      <a:noFill/>
                    </a:lnT>
                    <a:lnB>
                      <a:noFill/>
                    </a:lnB>
                  </a:tcPr>
                </a:tc>
                <a:extLst>
                  <a:ext uri="{0D108BD9-81ED-4DB2-BD59-A6C34878D82A}">
                    <a16:rowId xmlns:a16="http://schemas.microsoft.com/office/drawing/2014/main" val="3406849963"/>
                  </a:ext>
                </a:extLst>
              </a:tr>
              <a:tr h="290803">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I</a:t>
                      </a:r>
                    </a:p>
                  </a:txBody>
                  <a:tcPr marL="7846" marR="7846" marT="7846"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25</a:t>
                      </a:r>
                    </a:p>
                  </a:txBody>
                  <a:tcPr marL="7846" marR="7846" marT="7846"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55</a:t>
                      </a:r>
                    </a:p>
                  </a:txBody>
                  <a:tcPr marL="7846" marR="7846" marT="7846" marB="0" anchor="ctr">
                    <a:lnL>
                      <a:noFill/>
                    </a:lnL>
                    <a:lnR>
                      <a:noFill/>
                    </a:lnR>
                    <a:lnT>
                      <a:noFill/>
                    </a:lnT>
                    <a:lnB>
                      <a:noFill/>
                    </a:lnB>
                  </a:tcPr>
                </a:tc>
                <a:extLst>
                  <a:ext uri="{0D108BD9-81ED-4DB2-BD59-A6C34878D82A}">
                    <a16:rowId xmlns:a16="http://schemas.microsoft.com/office/drawing/2014/main" val="1499897622"/>
                  </a:ext>
                </a:extLst>
              </a:tr>
              <a:tr h="290803">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II</a:t>
                      </a:r>
                    </a:p>
                  </a:txBody>
                  <a:tcPr marL="7846" marR="7846" marT="7846"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50</a:t>
                      </a:r>
                    </a:p>
                  </a:txBody>
                  <a:tcPr marL="7846" marR="7846" marT="7846" marB="0" anchor="ctr">
                    <a:lnL>
                      <a:noFill/>
                    </a:lnL>
                    <a:lnR>
                      <a:noFill/>
                    </a:lnR>
                    <a:lnT>
                      <a:noFill/>
                    </a:lnT>
                    <a:lnB>
                      <a:noFill/>
                    </a:lnB>
                  </a:tcP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65</a:t>
                      </a:r>
                    </a:p>
                  </a:txBody>
                  <a:tcPr marL="7846" marR="7846" marT="7846" marB="0" anchor="ctr">
                    <a:lnL>
                      <a:noFill/>
                    </a:lnL>
                    <a:lnR>
                      <a:noFill/>
                    </a:lnR>
                    <a:lnT>
                      <a:noFill/>
                    </a:lnT>
                    <a:lnB>
                      <a:noFill/>
                    </a:lnB>
                  </a:tcPr>
                </a:tc>
                <a:extLst>
                  <a:ext uri="{0D108BD9-81ED-4DB2-BD59-A6C34878D82A}">
                    <a16:rowId xmlns:a16="http://schemas.microsoft.com/office/drawing/2014/main" val="3501490936"/>
                  </a:ext>
                </a:extLst>
              </a:tr>
              <a:tr h="290803">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III</a:t>
                      </a:r>
                    </a:p>
                  </a:txBody>
                  <a:tcPr marL="7846" marR="7846" marT="7846"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70</a:t>
                      </a:r>
                    </a:p>
                  </a:txBody>
                  <a:tcPr marL="7846" marR="7846" marT="7846"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15</a:t>
                      </a:r>
                    </a:p>
                  </a:txBody>
                  <a:tcPr marL="7846" marR="7846" marT="7846" marB="0" anchor="ctr">
                    <a:lnL>
                      <a:noFill/>
                    </a:lnL>
                    <a:lnR>
                      <a:noFill/>
                    </a:lnR>
                    <a:lnT>
                      <a:noFill/>
                    </a:lnT>
                    <a:lnB>
                      <a:noFill/>
                    </a:lnB>
                  </a:tcPr>
                </a:tc>
                <a:extLst>
                  <a:ext uri="{0D108BD9-81ED-4DB2-BD59-A6C34878D82A}">
                    <a16:rowId xmlns:a16="http://schemas.microsoft.com/office/drawing/2014/main" val="3521773020"/>
                  </a:ext>
                </a:extLst>
              </a:tr>
              <a:tr h="290803">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IV</a:t>
                      </a:r>
                    </a:p>
                  </a:txBody>
                  <a:tcPr marL="7846" marR="7846" marT="7846"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90</a:t>
                      </a:r>
                    </a:p>
                  </a:txBody>
                  <a:tcPr marL="7846" marR="7846" marT="7846" marB="0" anchor="ctr">
                    <a:lnL>
                      <a:noFill/>
                    </a:lnL>
                    <a:lnR>
                      <a:noFill/>
                    </a:lnR>
                    <a:lnT>
                      <a:noFill/>
                    </a:lnT>
                    <a:lnB>
                      <a:noFill/>
                    </a:lnB>
                  </a:tcP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85</a:t>
                      </a:r>
                    </a:p>
                  </a:txBody>
                  <a:tcPr marL="7846" marR="7846" marT="7846" marB="0" anchor="ctr">
                    <a:lnL>
                      <a:noFill/>
                    </a:lnL>
                    <a:lnR>
                      <a:noFill/>
                    </a:lnR>
                    <a:lnT>
                      <a:noFill/>
                    </a:lnT>
                    <a:lnB>
                      <a:noFill/>
                    </a:lnB>
                  </a:tcPr>
                </a:tc>
                <a:extLst>
                  <a:ext uri="{0D108BD9-81ED-4DB2-BD59-A6C34878D82A}">
                    <a16:rowId xmlns:a16="http://schemas.microsoft.com/office/drawing/2014/main" val="136567172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051021430"/>
              </p:ext>
            </p:extLst>
          </p:nvPr>
        </p:nvGraphicFramePr>
        <p:xfrm>
          <a:off x="269823" y="4741819"/>
          <a:ext cx="5426440" cy="1724861"/>
        </p:xfrm>
        <a:graphic>
          <a:graphicData uri="http://schemas.openxmlformats.org/drawingml/2006/table">
            <a:tbl>
              <a:tblPr/>
              <a:tblGrid>
                <a:gridCol w="1356610">
                  <a:extLst>
                    <a:ext uri="{9D8B030D-6E8A-4147-A177-3AD203B41FA5}">
                      <a16:colId xmlns:a16="http://schemas.microsoft.com/office/drawing/2014/main" val="2286941535"/>
                    </a:ext>
                  </a:extLst>
                </a:gridCol>
                <a:gridCol w="1356610">
                  <a:extLst>
                    <a:ext uri="{9D8B030D-6E8A-4147-A177-3AD203B41FA5}">
                      <a16:colId xmlns:a16="http://schemas.microsoft.com/office/drawing/2014/main" val="3006120204"/>
                    </a:ext>
                  </a:extLst>
                </a:gridCol>
                <a:gridCol w="1356610">
                  <a:extLst>
                    <a:ext uri="{9D8B030D-6E8A-4147-A177-3AD203B41FA5}">
                      <a16:colId xmlns:a16="http://schemas.microsoft.com/office/drawing/2014/main" val="2682144449"/>
                    </a:ext>
                  </a:extLst>
                </a:gridCol>
                <a:gridCol w="1356610">
                  <a:extLst>
                    <a:ext uri="{9D8B030D-6E8A-4147-A177-3AD203B41FA5}">
                      <a16:colId xmlns:a16="http://schemas.microsoft.com/office/drawing/2014/main" val="674436232"/>
                    </a:ext>
                  </a:extLst>
                </a:gridCol>
              </a:tblGrid>
              <a:tr h="674453">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#Facility</a:t>
                      </a:r>
                    </a:p>
                  </a:txBody>
                  <a:tcPr marL="9447" marR="9447" marT="9447" marB="0" anchor="ctr">
                    <a:lnL>
                      <a:noFill/>
                    </a:lnL>
                    <a:lnR>
                      <a:noFill/>
                    </a:lnR>
                    <a:lnT>
                      <a:noFill/>
                    </a:lnT>
                    <a:lnB>
                      <a:noFill/>
                    </a:lnB>
                  </a:tcPr>
                </a:tc>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Capacity</a:t>
                      </a:r>
                    </a:p>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(ton/</a:t>
                      </a:r>
                      <a:r>
                        <a:rPr lang="en-US" sz="2000" b="0" i="0" u="none" strike="noStrike" dirty="0" err="1">
                          <a:solidFill>
                            <a:srgbClr val="000000"/>
                          </a:solidFill>
                          <a:effectLst/>
                          <a:latin typeface="等线" panose="02010600030101010101" pitchFamily="2" charset="-122"/>
                          <a:ea typeface="等线" panose="02010600030101010101" pitchFamily="2" charset="-122"/>
                        </a:rPr>
                        <a:t>yr</a:t>
                      </a:r>
                      <a:r>
                        <a:rPr lang="en-US" sz="2000" b="0" i="0" u="none" strike="noStrike" dirty="0">
                          <a:solidFill>
                            <a:srgbClr val="000000"/>
                          </a:solidFill>
                          <a:effectLst/>
                          <a:latin typeface="等线" panose="02010600030101010101" pitchFamily="2" charset="-122"/>
                          <a:ea typeface="等线" panose="02010600030101010101" pitchFamily="2" charset="-122"/>
                        </a:rPr>
                        <a:t>)</a:t>
                      </a:r>
                    </a:p>
                  </a:txBody>
                  <a:tcPr marL="9447" marR="9447" marT="9447" marB="0" anchor="ctr">
                    <a:lnL>
                      <a:noFill/>
                    </a:lnL>
                    <a:lnR>
                      <a:noFill/>
                    </a:lnR>
                    <a:lnT>
                      <a:noFill/>
                    </a:lnT>
                    <a:lnB>
                      <a:noFill/>
                    </a:lnB>
                  </a:tcPr>
                </a:tc>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Investment</a:t>
                      </a:r>
                    </a:p>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a:t>
                      </a:r>
                    </a:p>
                  </a:txBody>
                  <a:tcPr marL="9447" marR="9447" marT="9447" marB="0" anchor="ctr">
                    <a:lnL>
                      <a:noFill/>
                    </a:lnL>
                    <a:lnR>
                      <a:noFill/>
                    </a:lnR>
                    <a:lnT>
                      <a:noFill/>
                    </a:lnT>
                    <a:lnB>
                      <a:noFill/>
                    </a:lnB>
                  </a:tcPr>
                </a:tc>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Operational</a:t>
                      </a:r>
                    </a:p>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($/year)</a:t>
                      </a:r>
                    </a:p>
                  </a:txBody>
                  <a:tcPr marL="9447" marR="9447" marT="9447" marB="0" anchor="ctr">
                    <a:lnL>
                      <a:noFill/>
                    </a:lnL>
                    <a:lnR>
                      <a:noFill/>
                    </a:lnR>
                    <a:lnT>
                      <a:noFill/>
                    </a:lnT>
                    <a:lnB>
                      <a:noFill/>
                    </a:lnB>
                  </a:tcPr>
                </a:tc>
                <a:extLst>
                  <a:ext uri="{0D108BD9-81ED-4DB2-BD59-A6C34878D82A}">
                    <a16:rowId xmlns:a16="http://schemas.microsoft.com/office/drawing/2014/main" val="2913153708"/>
                  </a:ext>
                </a:extLst>
              </a:tr>
              <a:tr h="350136">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t1</a:t>
                      </a:r>
                    </a:p>
                  </a:txBody>
                  <a:tcPr marL="9447" marR="9447" marT="9447"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100</a:t>
                      </a:r>
                    </a:p>
                  </a:txBody>
                  <a:tcPr marL="9447" marR="9447" marT="9447"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10000</a:t>
                      </a:r>
                    </a:p>
                  </a:txBody>
                  <a:tcPr marL="9447" marR="9447" marT="9447"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1000</a:t>
                      </a:r>
                    </a:p>
                  </a:txBody>
                  <a:tcPr marL="9447" marR="9447" marT="9447" marB="0" anchor="ctr">
                    <a:lnL>
                      <a:noFill/>
                    </a:lnL>
                    <a:lnR>
                      <a:noFill/>
                    </a:lnR>
                    <a:lnT>
                      <a:noFill/>
                    </a:lnT>
                    <a:lnB>
                      <a:noFill/>
                    </a:lnB>
                  </a:tcPr>
                </a:tc>
                <a:extLst>
                  <a:ext uri="{0D108BD9-81ED-4DB2-BD59-A6C34878D82A}">
                    <a16:rowId xmlns:a16="http://schemas.microsoft.com/office/drawing/2014/main" val="1395826163"/>
                  </a:ext>
                </a:extLst>
              </a:tr>
              <a:tr h="350136">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t2</a:t>
                      </a:r>
                    </a:p>
                  </a:txBody>
                  <a:tcPr marL="9447" marR="9447" marT="9447"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200</a:t>
                      </a:r>
                    </a:p>
                  </a:txBody>
                  <a:tcPr marL="9447" marR="9447" marT="9447"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16000</a:t>
                      </a:r>
                    </a:p>
                  </a:txBody>
                  <a:tcPr marL="9447" marR="9447" marT="9447"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1600</a:t>
                      </a:r>
                    </a:p>
                  </a:txBody>
                  <a:tcPr marL="9447" marR="9447" marT="9447" marB="0" anchor="ctr">
                    <a:lnL>
                      <a:noFill/>
                    </a:lnL>
                    <a:lnR>
                      <a:noFill/>
                    </a:lnR>
                    <a:lnT>
                      <a:noFill/>
                    </a:lnT>
                    <a:lnB>
                      <a:noFill/>
                    </a:lnB>
                  </a:tcPr>
                </a:tc>
                <a:extLst>
                  <a:ext uri="{0D108BD9-81ED-4DB2-BD59-A6C34878D82A}">
                    <a16:rowId xmlns:a16="http://schemas.microsoft.com/office/drawing/2014/main" val="2695201675"/>
                  </a:ext>
                </a:extLst>
              </a:tr>
              <a:tr h="350136">
                <a:tc>
                  <a:txBody>
                    <a:bodyPr/>
                    <a:lstStyle/>
                    <a:p>
                      <a:pPr algn="ctr" fontAlgn="ctr"/>
                      <a:r>
                        <a:rPr lang="en-US" sz="2000" b="0" i="0" u="none" strike="noStrike">
                          <a:solidFill>
                            <a:srgbClr val="000000"/>
                          </a:solidFill>
                          <a:effectLst/>
                          <a:latin typeface="等线" panose="02010600030101010101" pitchFamily="2" charset="-122"/>
                          <a:ea typeface="等线" panose="02010600030101010101" pitchFamily="2" charset="-122"/>
                        </a:rPr>
                        <a:t>t3</a:t>
                      </a:r>
                    </a:p>
                  </a:txBody>
                  <a:tcPr marL="9447" marR="9447" marT="9447"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300</a:t>
                      </a:r>
                    </a:p>
                  </a:txBody>
                  <a:tcPr marL="9447" marR="9447" marT="9447"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21000</a:t>
                      </a:r>
                    </a:p>
                  </a:txBody>
                  <a:tcPr marL="9447" marR="9447" marT="9447" marB="0" anchor="ctr">
                    <a:lnL>
                      <a:noFill/>
                    </a:lnL>
                    <a:lnR>
                      <a:noFill/>
                    </a:lnR>
                    <a:lnT>
                      <a:noFill/>
                    </a:lnT>
                    <a:lnB>
                      <a:noFill/>
                    </a:lnB>
                  </a:tcP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2100</a:t>
                      </a:r>
                    </a:p>
                  </a:txBody>
                  <a:tcPr marL="9447" marR="9447" marT="9447" marB="0" anchor="ctr">
                    <a:lnL>
                      <a:noFill/>
                    </a:lnL>
                    <a:lnR>
                      <a:noFill/>
                    </a:lnR>
                    <a:lnT>
                      <a:noFill/>
                    </a:lnT>
                    <a:lnB>
                      <a:noFill/>
                    </a:lnB>
                  </a:tcPr>
                </a:tc>
                <a:extLst>
                  <a:ext uri="{0D108BD9-81ED-4DB2-BD59-A6C34878D82A}">
                    <a16:rowId xmlns:a16="http://schemas.microsoft.com/office/drawing/2014/main" val="1223227498"/>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125252354"/>
              </p:ext>
            </p:extLst>
          </p:nvPr>
        </p:nvGraphicFramePr>
        <p:xfrm>
          <a:off x="7994752" y="2588522"/>
          <a:ext cx="4077324" cy="1838504"/>
        </p:xfrm>
        <a:graphic>
          <a:graphicData uri="http://schemas.openxmlformats.org/drawingml/2006/table">
            <a:tbl>
              <a:tblPr/>
              <a:tblGrid>
                <a:gridCol w="1359108">
                  <a:extLst>
                    <a:ext uri="{9D8B030D-6E8A-4147-A177-3AD203B41FA5}">
                      <a16:colId xmlns:a16="http://schemas.microsoft.com/office/drawing/2014/main" val="3839952003"/>
                    </a:ext>
                  </a:extLst>
                </a:gridCol>
                <a:gridCol w="1359108">
                  <a:extLst>
                    <a:ext uri="{9D8B030D-6E8A-4147-A177-3AD203B41FA5}">
                      <a16:colId xmlns:a16="http://schemas.microsoft.com/office/drawing/2014/main" val="3406436108"/>
                    </a:ext>
                  </a:extLst>
                </a:gridCol>
                <a:gridCol w="1359108">
                  <a:extLst>
                    <a:ext uri="{9D8B030D-6E8A-4147-A177-3AD203B41FA5}">
                      <a16:colId xmlns:a16="http://schemas.microsoft.com/office/drawing/2014/main" val="3258521299"/>
                    </a:ext>
                  </a:extLst>
                </a:gridCol>
              </a:tblGrid>
              <a:tr h="586448">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d1(t/</a:t>
                      </a:r>
                      <a:r>
                        <a:rPr lang="en-US" sz="2000" b="0" i="0" u="none" strike="noStrike" dirty="0" err="1">
                          <a:solidFill>
                            <a:srgbClr val="000000"/>
                          </a:solidFill>
                          <a:effectLst/>
                          <a:latin typeface="等线" panose="02010600030101010101" pitchFamily="2" charset="-122"/>
                          <a:ea typeface="等线" panose="02010600030101010101" pitchFamily="2" charset="-122"/>
                        </a:rPr>
                        <a:t>yr</a:t>
                      </a:r>
                      <a:r>
                        <a:rPr lang="en-US" sz="2000" b="0" i="0" u="none" strike="noStrike" dirty="0">
                          <a:solidFill>
                            <a:srgbClr val="000000"/>
                          </a:solidFill>
                          <a:effectLst/>
                          <a:latin typeface="等线" panose="02010600030101010101" pitchFamily="2" charset="-122"/>
                          <a:ea typeface="等线" panose="02010600030101010101" pitchFamily="2" charset="-122"/>
                        </a:rPr>
                        <a:t>)</a:t>
                      </a:r>
                    </a:p>
                  </a:txBody>
                  <a:tcPr marL="8214" marR="8214" marT="8214" marB="0" anchor="ctr">
                    <a:lnL>
                      <a:noFill/>
                    </a:lnL>
                    <a:lnR>
                      <a:noFill/>
                    </a:lnR>
                    <a:lnT>
                      <a:noFill/>
                    </a:lnT>
                    <a:lnB>
                      <a:noFill/>
                    </a:lnB>
                  </a:tcPr>
                </a:tc>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d2(t/</a:t>
                      </a:r>
                      <a:r>
                        <a:rPr lang="en-US" sz="2000" b="0" i="0" u="none" strike="noStrike" dirty="0" err="1">
                          <a:solidFill>
                            <a:srgbClr val="000000"/>
                          </a:solidFill>
                          <a:effectLst/>
                          <a:latin typeface="等线" panose="02010600030101010101" pitchFamily="2" charset="-122"/>
                          <a:ea typeface="等线" panose="02010600030101010101" pitchFamily="2" charset="-122"/>
                        </a:rPr>
                        <a:t>yr</a:t>
                      </a:r>
                      <a:r>
                        <a:rPr lang="en-US" sz="2000" b="0" i="0" u="none" strike="noStrike" dirty="0">
                          <a:solidFill>
                            <a:srgbClr val="000000"/>
                          </a:solidFill>
                          <a:effectLst/>
                          <a:latin typeface="等线" panose="02010600030101010101" pitchFamily="2" charset="-122"/>
                          <a:ea typeface="等线" panose="02010600030101010101" pitchFamily="2" charset="-122"/>
                        </a:rPr>
                        <a:t>)</a:t>
                      </a:r>
                    </a:p>
                  </a:txBody>
                  <a:tcPr marL="8214" marR="8214" marT="8214" marB="0" anchor="ctr">
                    <a:lnL>
                      <a:noFill/>
                    </a:lnL>
                    <a:lnR>
                      <a:noFill/>
                    </a:lnR>
                    <a:lnT>
                      <a:noFill/>
                    </a:lnT>
                    <a:lnB>
                      <a:noFill/>
                    </a:lnB>
                  </a:tcPr>
                </a:tc>
                <a:tc>
                  <a:txBody>
                    <a:bodyPr/>
                    <a:lstStyle/>
                    <a:p>
                      <a:pPr algn="ctr" fontAlgn="ctr"/>
                      <a:r>
                        <a:rPr lang="en-US" sz="2000" b="0" i="0" u="none" strike="noStrike" dirty="0">
                          <a:solidFill>
                            <a:srgbClr val="000000"/>
                          </a:solidFill>
                          <a:effectLst/>
                          <a:latin typeface="等线" panose="02010600030101010101" pitchFamily="2" charset="-122"/>
                          <a:ea typeface="等线" panose="02010600030101010101" pitchFamily="2" charset="-122"/>
                        </a:rPr>
                        <a:t>d3(t/</a:t>
                      </a:r>
                      <a:r>
                        <a:rPr lang="en-US" sz="2000" b="0" i="0" u="none" strike="noStrike" dirty="0" err="1">
                          <a:solidFill>
                            <a:srgbClr val="000000"/>
                          </a:solidFill>
                          <a:effectLst/>
                          <a:latin typeface="等线" panose="02010600030101010101" pitchFamily="2" charset="-122"/>
                          <a:ea typeface="等线" panose="02010600030101010101" pitchFamily="2" charset="-122"/>
                        </a:rPr>
                        <a:t>yr</a:t>
                      </a:r>
                      <a:r>
                        <a:rPr lang="en-US" sz="2000" b="0" i="0" u="none" strike="noStrike" dirty="0">
                          <a:solidFill>
                            <a:srgbClr val="000000"/>
                          </a:solidFill>
                          <a:effectLst/>
                          <a:latin typeface="等线" panose="02010600030101010101" pitchFamily="2" charset="-122"/>
                          <a:ea typeface="等线" panose="02010600030101010101" pitchFamily="2" charset="-122"/>
                        </a:rPr>
                        <a:t>)</a:t>
                      </a:r>
                    </a:p>
                  </a:txBody>
                  <a:tcPr marL="8214" marR="8214" marT="8214" marB="0" anchor="ctr">
                    <a:lnL>
                      <a:noFill/>
                    </a:lnL>
                    <a:lnR>
                      <a:noFill/>
                    </a:lnR>
                    <a:lnT>
                      <a:noFill/>
                    </a:lnT>
                    <a:lnB>
                      <a:noFill/>
                    </a:lnB>
                  </a:tcPr>
                </a:tc>
                <a:extLst>
                  <a:ext uri="{0D108BD9-81ED-4DB2-BD59-A6C34878D82A}">
                    <a16:rowId xmlns:a16="http://schemas.microsoft.com/office/drawing/2014/main" val="1245473578"/>
                  </a:ext>
                </a:extLst>
              </a:tr>
              <a:tr h="304449">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120</a:t>
                      </a:r>
                    </a:p>
                  </a:txBody>
                  <a:tcPr marL="8214" marR="8214" marT="8214"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100</a:t>
                      </a:r>
                    </a:p>
                  </a:txBody>
                  <a:tcPr marL="8214" marR="8214" marT="8214"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160</a:t>
                      </a:r>
                    </a:p>
                  </a:txBody>
                  <a:tcPr marL="8214" marR="8214" marT="8214" marB="0" anchor="ctr">
                    <a:lnL>
                      <a:noFill/>
                    </a:lnL>
                    <a:lnR>
                      <a:noFill/>
                    </a:lnR>
                    <a:lnT>
                      <a:noFill/>
                    </a:lnT>
                    <a:lnB>
                      <a:noFill/>
                    </a:lnB>
                  </a:tcPr>
                </a:tc>
                <a:extLst>
                  <a:ext uri="{0D108BD9-81ED-4DB2-BD59-A6C34878D82A}">
                    <a16:rowId xmlns:a16="http://schemas.microsoft.com/office/drawing/2014/main" val="1835285961"/>
                  </a:ext>
                </a:extLst>
              </a:tr>
              <a:tr h="304449">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65</a:t>
                      </a:r>
                    </a:p>
                  </a:txBody>
                  <a:tcPr marL="8214" marR="8214" marT="8214" marB="0" anchor="ctr">
                    <a:lnL>
                      <a:noFill/>
                    </a:lnL>
                    <a:lnR>
                      <a:noFill/>
                    </a:lnR>
                    <a:lnT>
                      <a:noFill/>
                    </a:lnT>
                    <a:lnB>
                      <a:noFill/>
                    </a:lnB>
                  </a:tcP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45</a:t>
                      </a:r>
                    </a:p>
                  </a:txBody>
                  <a:tcPr marL="8214" marR="8214" marT="8214"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90</a:t>
                      </a:r>
                    </a:p>
                  </a:txBody>
                  <a:tcPr marL="8214" marR="8214" marT="8214" marB="0" anchor="ctr">
                    <a:lnL>
                      <a:noFill/>
                    </a:lnL>
                    <a:lnR>
                      <a:noFill/>
                    </a:lnR>
                    <a:lnT>
                      <a:noFill/>
                    </a:lnT>
                    <a:lnB>
                      <a:noFill/>
                    </a:lnB>
                  </a:tcPr>
                </a:tc>
                <a:extLst>
                  <a:ext uri="{0D108BD9-81ED-4DB2-BD59-A6C34878D82A}">
                    <a16:rowId xmlns:a16="http://schemas.microsoft.com/office/drawing/2014/main" val="3408358420"/>
                  </a:ext>
                </a:extLst>
              </a:tr>
              <a:tr h="304449">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480</a:t>
                      </a:r>
                    </a:p>
                  </a:txBody>
                  <a:tcPr marL="8214" marR="8214" marT="8214"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390</a:t>
                      </a:r>
                    </a:p>
                  </a:txBody>
                  <a:tcPr marL="8214" marR="8214" marT="8214"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600</a:t>
                      </a:r>
                    </a:p>
                  </a:txBody>
                  <a:tcPr marL="8214" marR="8214" marT="8214" marB="0" anchor="ctr">
                    <a:lnL>
                      <a:noFill/>
                    </a:lnL>
                    <a:lnR>
                      <a:noFill/>
                    </a:lnR>
                    <a:lnT>
                      <a:noFill/>
                    </a:lnT>
                    <a:lnB>
                      <a:noFill/>
                    </a:lnB>
                  </a:tcPr>
                </a:tc>
                <a:extLst>
                  <a:ext uri="{0D108BD9-81ED-4DB2-BD59-A6C34878D82A}">
                    <a16:rowId xmlns:a16="http://schemas.microsoft.com/office/drawing/2014/main" val="709861700"/>
                  </a:ext>
                </a:extLst>
              </a:tr>
              <a:tr h="304449">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275</a:t>
                      </a:r>
                    </a:p>
                  </a:txBody>
                  <a:tcPr marL="8214" marR="8214" marT="8214" marB="0" anchor="ctr">
                    <a:lnL>
                      <a:noFill/>
                    </a:lnL>
                    <a:lnR>
                      <a:noFill/>
                    </a:lnR>
                    <a:lnT>
                      <a:noFill/>
                    </a:lnT>
                    <a:lnB>
                      <a:noFill/>
                    </a:lnB>
                  </a:tcPr>
                </a:tc>
                <a:tc>
                  <a:txBody>
                    <a:bodyPr/>
                    <a:lstStyle/>
                    <a:p>
                      <a:pPr algn="ctr" fontAlgn="ctr"/>
                      <a:r>
                        <a:rPr lang="en-US" altLang="zh-CN" sz="2000" b="0" i="0" u="none" strike="noStrike">
                          <a:solidFill>
                            <a:srgbClr val="000000"/>
                          </a:solidFill>
                          <a:effectLst/>
                          <a:latin typeface="等线" panose="02010600030101010101" pitchFamily="2" charset="-122"/>
                          <a:ea typeface="等线" panose="02010600030101010101" pitchFamily="2" charset="-122"/>
                        </a:rPr>
                        <a:t>380</a:t>
                      </a:r>
                    </a:p>
                  </a:txBody>
                  <a:tcPr marL="8214" marR="8214" marT="8214" marB="0" anchor="ctr">
                    <a:lnL>
                      <a:noFill/>
                    </a:lnL>
                    <a:lnR>
                      <a:noFill/>
                    </a:lnR>
                    <a:lnT>
                      <a:noFill/>
                    </a:lnT>
                    <a:lnB>
                      <a:noFill/>
                    </a:lnB>
                  </a:tcPr>
                </a:tc>
                <a:tc>
                  <a:txBody>
                    <a:bodyPr/>
                    <a:lstStyle/>
                    <a:p>
                      <a:pPr algn="ctr" fontAlgn="ctr"/>
                      <a:r>
                        <a:rPr lang="en-US" altLang="zh-CN" sz="2000" b="0" i="0" u="none" strike="noStrike" dirty="0">
                          <a:solidFill>
                            <a:srgbClr val="000000"/>
                          </a:solidFill>
                          <a:effectLst/>
                          <a:latin typeface="等线" panose="02010600030101010101" pitchFamily="2" charset="-122"/>
                          <a:ea typeface="等线" panose="02010600030101010101" pitchFamily="2" charset="-122"/>
                        </a:rPr>
                        <a:t>100</a:t>
                      </a:r>
                    </a:p>
                  </a:txBody>
                  <a:tcPr marL="8214" marR="8214" marT="8214" marB="0" anchor="ctr">
                    <a:lnL>
                      <a:noFill/>
                    </a:lnL>
                    <a:lnR>
                      <a:noFill/>
                    </a:lnR>
                    <a:lnT>
                      <a:noFill/>
                    </a:lnT>
                    <a:lnB>
                      <a:noFill/>
                    </a:lnB>
                  </a:tcPr>
                </a:tc>
                <a:extLst>
                  <a:ext uri="{0D108BD9-81ED-4DB2-BD59-A6C34878D82A}">
                    <a16:rowId xmlns:a16="http://schemas.microsoft.com/office/drawing/2014/main" val="3711198231"/>
                  </a:ext>
                </a:extLst>
              </a:tr>
            </a:tbl>
          </a:graphicData>
        </a:graphic>
      </p:graphicFrame>
      <p:sp>
        <p:nvSpPr>
          <p:cNvPr id="10" name="矩形 9"/>
          <p:cNvSpPr/>
          <p:nvPr/>
        </p:nvSpPr>
        <p:spPr>
          <a:xfrm>
            <a:off x="7618255" y="2271444"/>
            <a:ext cx="4573745" cy="830997"/>
          </a:xfrm>
          <a:prstGeom prst="rect">
            <a:avLst/>
          </a:prstGeom>
        </p:spPr>
        <p:txBody>
          <a:bodyPr wrap="square">
            <a:spAutoFit/>
          </a:bodyPr>
          <a:lstStyle/>
          <a:p>
            <a:r>
              <a:rPr lang="en-US" altLang="zh-CN" sz="2400" b="1" dirty="0" err="1">
                <a:solidFill>
                  <a:srgbClr val="000000"/>
                </a:solidFill>
                <a:latin typeface="等线" panose="02010600030101010101" pitchFamily="2" charset="-122"/>
              </a:rPr>
              <a:t>Pr</a:t>
            </a:r>
            <a:r>
              <a:rPr lang="en-US" altLang="zh-CN" sz="2400" b="1" dirty="0">
                <a:solidFill>
                  <a:srgbClr val="000000"/>
                </a:solidFill>
                <a:latin typeface="等线" panose="02010600030101010101" pitchFamily="2" charset="-122"/>
              </a:rPr>
              <a:t>     0.33	   0.5	        0.17</a:t>
            </a:r>
            <a:r>
              <a:rPr lang="en-US" altLang="zh-CN" sz="2400" dirty="0">
                <a:solidFill>
                  <a:srgbClr val="000000"/>
                </a:solidFill>
                <a:latin typeface="等线" panose="02010600030101010101" pitchFamily="2" charset="-122"/>
              </a:rPr>
              <a:t>	</a:t>
            </a:r>
          </a:p>
        </p:txBody>
      </p:sp>
    </p:spTree>
    <p:extLst>
      <p:ext uri="{BB962C8B-B14F-4D97-AF65-F5344CB8AC3E}">
        <p14:creationId xmlns:p14="http://schemas.microsoft.com/office/powerpoint/2010/main" val="226131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487180" y="749509"/>
                <a:ext cx="11002780" cy="5198026"/>
              </a:xfrm>
              <a:prstGeom prst="rect">
                <a:avLst/>
              </a:prstGeom>
              <a:noFill/>
            </p:spPr>
            <p:txBody>
              <a:bodyPr wrap="square" rtlCol="0">
                <a:spAutoFit/>
              </a:bodyPr>
              <a:lstStyle/>
              <a:p>
                <a:r>
                  <a:rPr lang="en-US" altLang="zh-CN" b="1" dirty="0"/>
                  <a:t>Model:</a:t>
                </a:r>
              </a:p>
              <a:p>
                <a14:m>
                  <m:oMathPara xmlns:m="http://schemas.openxmlformats.org/officeDocument/2006/math">
                    <m:oMathParaPr>
                      <m:jc m:val="centerGroup"/>
                    </m:oMathParaPr>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r>
                            <a:rPr lang="en-US" altLang="zh-CN" b="0" i="0" smtClean="0">
                              <a:latin typeface="Cambria Math" panose="02040503050406030204" pitchFamily="18" charset="0"/>
                            </a:rPr>
                            <m:t> </m:t>
                          </m:r>
                        </m:e>
                        <m:lim>
                          <m:r>
                            <a:rPr lang="en-US" altLang="zh-CN" b="0" i="1" smtClean="0">
                              <a:latin typeface="Cambria Math" panose="02040503050406030204" pitchFamily="18" charset="0"/>
                            </a:rPr>
                            <m:t>𝑦</m:t>
                          </m:r>
                        </m:lim>
                      </m:limLow>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20</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𝑡</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sub>
                              </m:sSub>
                            </m:e>
                          </m:nary>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𝑡</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sub>
                              </m:sSub>
                            </m:e>
                          </m:nary>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𝑠</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𝑠</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𝑠</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e>
                      </m:nary>
                    </m:oMath>
                  </m:oMathPara>
                </a14:m>
                <a:endParaRPr lang="en-US" altLang="zh-CN" b="0" dirty="0"/>
              </a:p>
              <a:p>
                <a:r>
                  <a:rPr lang="en-US" altLang="zh-CN" dirty="0" err="1"/>
                  <a:t>s.t.</a:t>
                </a:r>
                <a:endParaRPr lang="en-US" altLang="zh-CN" dirty="0"/>
              </a:p>
              <a:p>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𝑡</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sub>
                          </m:sSub>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 ∀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e>
                      </m:nary>
                    </m:oMath>
                  </m:oMathPara>
                </a14:m>
                <a:endParaRPr lang="en-US" altLang="zh-CN" dirty="0"/>
              </a:p>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m:oMathPara>
                </a14:m>
                <a:endParaRPr lang="en-US" altLang="zh-CN" dirty="0"/>
              </a:p>
              <a:p>
                <a:r>
                  <a:rPr lang="en-US" altLang="zh-CN" dirty="0"/>
                  <a:t>where</a:t>
                </a:r>
              </a:p>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𝑠</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sub>
                                <m:sup/>
                                <m:e>
                                  <m:r>
                                    <a:rPr lang="en-US" altLang="zh-CN" b="0" i="1" smtClean="0">
                                      <a:latin typeface="Cambria Math" panose="02040503050406030204" pitchFamily="18" charset="0"/>
                                    </a:rPr>
                                    <m:t>𝜃</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sub>
                                  </m:sSub>
                                </m:e>
                              </m:nary>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sub>
                            <m:sup/>
                            <m:e>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e>
                          </m:nary>
                        </m:e>
                      </m:func>
                    </m:oMath>
                  </m:oMathPara>
                </a14:m>
                <a:endParaRPr lang="en-US" altLang="zh-CN" dirty="0"/>
              </a:p>
              <a:p>
                <a:r>
                  <a:rPr lang="en-US" altLang="zh-CN" dirty="0" err="1"/>
                  <a:t>s.t.</a:t>
                </a:r>
                <a:endParaRPr lang="en-US" altLang="zh-CN" dirty="0"/>
              </a:p>
              <a:p>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e>
                              </m:d>
                            </m:sub>
                          </m:sSub>
                        </m:e>
                      </m:nary>
                      <m:r>
                        <a:rPr lang="en-US" altLang="zh-CN" b="0" i="1" smtClean="0">
                          <a:latin typeface="Cambria Math" panose="02040503050406030204" pitchFamily="18" charset="0"/>
                        </a:rPr>
                        <m:t>, ∀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𝐽</m:t>
                      </m:r>
                    </m:oMath>
                  </m:oMathPara>
                </a14:m>
                <a:endParaRPr lang="en-US" altLang="zh-CN" dirty="0"/>
              </a:p>
              <a:p>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𝑡</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sub>
                              </m:sSub>
                            </m:e>
                          </m:nary>
                        </m:e>
                      </m:nary>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𝐶</m:t>
                              </m:r>
                            </m:e>
                          </m:acc>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en-US" altLang="zh-CN" b="0" dirty="0"/>
              </a:p>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sub>
                      </m:sSub>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𝐽</m:t>
                      </m:r>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487180" y="749509"/>
                <a:ext cx="11002780" cy="5198026"/>
              </a:xfrm>
              <a:prstGeom prst="rect">
                <a:avLst/>
              </a:prstGeom>
              <a:blipFill>
                <a:blip r:embed="rId2"/>
                <a:stretch>
                  <a:fillRect l="-499" t="-7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65430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655</Words>
  <Application>Microsoft Office PowerPoint</Application>
  <PresentationFormat>宽屏</PresentationFormat>
  <Paragraphs>98</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Arial</vt:lpstr>
      <vt:lpstr>Cambria Math</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胡易成</dc:creator>
  <cp:lastModifiedBy>胡易成</cp:lastModifiedBy>
  <cp:revision>13</cp:revision>
  <dcterms:created xsi:type="dcterms:W3CDTF">2017-06-18T22:09:11Z</dcterms:created>
  <dcterms:modified xsi:type="dcterms:W3CDTF">2017-06-19T00:29:54Z</dcterms:modified>
</cp:coreProperties>
</file>