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74" r:id="rId3"/>
    <p:sldId id="273" r:id="rId4"/>
    <p:sldId id="275" r:id="rId5"/>
    <p:sldId id="420" r:id="rId6"/>
    <p:sldId id="732" r:id="rId7"/>
    <p:sldId id="269" r:id="rId8"/>
    <p:sldId id="497" r:id="rId9"/>
    <p:sldId id="453" r:id="rId10"/>
    <p:sldId id="270" r:id="rId11"/>
    <p:sldId id="456" r:id="rId12"/>
    <p:sldId id="454" r:id="rId13"/>
    <p:sldId id="455" r:id="rId15"/>
    <p:sldId id="498" r:id="rId16"/>
    <p:sldId id="415" r:id="rId17"/>
    <p:sldId id="416" r:id="rId18"/>
    <p:sldId id="417" r:id="rId19"/>
    <p:sldId id="499" r:id="rId20"/>
    <p:sldId id="418" r:id="rId21"/>
    <p:sldId id="419" r:id="rId22"/>
    <p:sldId id="422" r:id="rId23"/>
    <p:sldId id="424" r:id="rId24"/>
    <p:sldId id="442" r:id="rId25"/>
    <p:sldId id="543" r:id="rId26"/>
    <p:sldId id="425" r:id="rId27"/>
    <p:sldId id="545" r:id="rId28"/>
    <p:sldId id="426" r:id="rId29"/>
    <p:sldId id="427" r:id="rId30"/>
    <p:sldId id="546" r:id="rId31"/>
    <p:sldId id="544" r:id="rId32"/>
    <p:sldId id="428" r:id="rId33"/>
    <p:sldId id="443" r:id="rId34"/>
    <p:sldId id="429" r:id="rId35"/>
    <p:sldId id="444" r:id="rId36"/>
    <p:sldId id="431" r:id="rId37"/>
    <p:sldId id="432" r:id="rId38"/>
    <p:sldId id="445" r:id="rId39"/>
    <p:sldId id="855" r:id="rId40"/>
    <p:sldId id="433" r:id="rId41"/>
    <p:sldId id="434" r:id="rId42"/>
    <p:sldId id="435" r:id="rId43"/>
    <p:sldId id="436" r:id="rId44"/>
    <p:sldId id="446" r:id="rId45"/>
    <p:sldId id="554" r:id="rId46"/>
    <p:sldId id="942" r:id="rId47"/>
    <p:sldId id="557" r:id="rId48"/>
    <p:sldId id="943" r:id="rId49"/>
    <p:sldId id="558" r:id="rId50"/>
    <p:sldId id="437" r:id="rId51"/>
    <p:sldId id="585" r:id="rId52"/>
    <p:sldId id="587" r:id="rId53"/>
    <p:sldId id="588" r:id="rId54"/>
    <p:sldId id="590" r:id="rId55"/>
    <p:sldId id="589" r:id="rId56"/>
    <p:sldId id="591" r:id="rId57"/>
    <p:sldId id="944" r:id="rId58"/>
    <p:sldId id="592" r:id="rId59"/>
    <p:sldId id="621" r:id="rId60"/>
    <p:sldId id="622" r:id="rId61"/>
    <p:sldId id="623" r:id="rId62"/>
    <p:sldId id="624" r:id="rId63"/>
    <p:sldId id="619" r:id="rId64"/>
    <p:sldId id="620" r:id="rId65"/>
    <p:sldId id="560" r:id="rId66"/>
    <p:sldId id="561" r:id="rId67"/>
    <p:sldId id="562" r:id="rId68"/>
    <p:sldId id="447" r:id="rId69"/>
    <p:sldId id="630" r:id="rId70"/>
    <p:sldId id="631" r:id="rId71"/>
    <p:sldId id="635" r:id="rId72"/>
    <p:sldId id="636" r:id="rId73"/>
    <p:sldId id="632" r:id="rId74"/>
    <p:sldId id="633" r:id="rId75"/>
    <p:sldId id="634" r:id="rId76"/>
    <p:sldId id="439" r:id="rId77"/>
    <p:sldId id="640" r:id="rId78"/>
    <p:sldId id="1024" r:id="rId79"/>
    <p:sldId id="1025" r:id="rId80"/>
    <p:sldId id="1026" r:id="rId81"/>
    <p:sldId id="1027" r:id="rId82"/>
    <p:sldId id="641" r:id="rId83"/>
    <p:sldId id="646" r:id="rId84"/>
    <p:sldId id="642" r:id="rId85"/>
    <p:sldId id="643" r:id="rId86"/>
    <p:sldId id="644" r:id="rId87"/>
    <p:sldId id="440" r:id="rId88"/>
    <p:sldId id="651" r:id="rId89"/>
    <p:sldId id="652" r:id="rId90"/>
    <p:sldId id="653" r:id="rId91"/>
    <p:sldId id="654" r:id="rId92"/>
    <p:sldId id="655" r:id="rId93"/>
    <p:sldId id="657" r:id="rId94"/>
    <p:sldId id="679" r:id="rId95"/>
    <p:sldId id="656" r:id="rId96"/>
    <p:sldId id="658" r:id="rId97"/>
    <p:sldId id="659" r:id="rId98"/>
    <p:sldId id="704" r:id="rId99"/>
    <p:sldId id="712" r:id="rId100"/>
    <p:sldId id="714" r:id="rId101"/>
    <p:sldId id="705" r:id="rId102"/>
    <p:sldId id="706" r:id="rId103"/>
    <p:sldId id="707" r:id="rId104"/>
    <p:sldId id="708" r:id="rId105"/>
    <p:sldId id="709" r:id="rId106"/>
    <p:sldId id="710" r:id="rId107"/>
    <p:sldId id="715" r:id="rId108"/>
    <p:sldId id="716" r:id="rId109"/>
    <p:sldId id="448" r:id="rId110"/>
    <p:sldId id="441" r:id="rId111"/>
    <p:sldId id="697" r:id="rId112"/>
    <p:sldId id="722" r:id="rId113"/>
    <p:sldId id="724" r:id="rId114"/>
    <p:sldId id="725" r:id="rId115"/>
    <p:sldId id="726" r:id="rId116"/>
    <p:sldId id="727" r:id="rId117"/>
    <p:sldId id="1078" r:id="rId118"/>
    <p:sldId id="729" r:id="rId119"/>
    <p:sldId id="731" r:id="rId120"/>
    <p:sldId id="730" r:id="rId121"/>
    <p:sldId id="717" r:id="rId122"/>
    <p:sldId id="718" r:id="rId123"/>
    <p:sldId id="449" r:id="rId124"/>
    <p:sldId id="451" r:id="rId125"/>
    <p:sldId id="452" r:id="rId126"/>
    <p:sldId id="1079" r:id="rId127"/>
    <p:sldId id="1080" r:id="rId128"/>
    <p:sldId id="1072" r:id="rId129"/>
    <p:sldId id="1073" r:id="rId130"/>
    <p:sldId id="1092" r:id="rId131"/>
    <p:sldId id="272" r:id="rId132"/>
  </p:sldIdLst>
  <p:sldSz cx="12198350" cy="6859270"/>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6BB"/>
    <a:srgbClr val="5A5A5A"/>
    <a:srgbClr val="BF1920"/>
    <a:srgbClr val="2E2E2E"/>
    <a:srgbClr val="11BBD5"/>
    <a:srgbClr val="005499"/>
    <a:srgbClr val="EF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258" y="84"/>
      </p:cViewPr>
      <p:guideLst>
        <p:guide orient="horz" pos="2129"/>
        <p:guide pos="3819"/>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例子：https://ci.apache.org/projects/flink/flink-docs-release-1.6/dev/stream/state/state.html#using-managed-keyed-state</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例子：https://ci.apache.org/projects/flink/flink-docs-release-1.6/dev/stream/state/state.html#using-managed-operator-state</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ExternalizedCheckpointCleanup.RETAIN_ON_CANCELLATION:</a:t>
            </a:r>
            <a:r>
              <a:rPr lang="zh-CN" altLang="en-US" dirty="0">
                <a:sym typeface="+mn-ea"/>
              </a:rPr>
              <a:t>表示一旦Flink处理程序被cancel后，会保留Checkpoint数据，以便根据实际需要恢复到指定的Checkpoint</a:t>
            </a:r>
            <a:endParaRPr lang="zh-CN" altLang="en-US"/>
          </a:p>
          <a:p>
            <a:r>
              <a:rPr lang="zh-CN" altLang="en-US"/>
              <a:t>ExternalizedCheckpointCleanup.DELETE_ON_CANCELLATION: 表示</a:t>
            </a:r>
            <a:r>
              <a:rPr lang="zh-CN" altLang="en-US" dirty="0">
                <a:sym typeface="+mn-ea"/>
              </a:rPr>
              <a:t>一旦Flink处理程序被cancel后，会删除Checkpoint数据，只有</a:t>
            </a:r>
            <a:r>
              <a:rPr lang="en-US" altLang="zh-CN" dirty="0">
                <a:sym typeface="+mn-ea"/>
              </a:rPr>
              <a:t>job</a:t>
            </a:r>
            <a:r>
              <a:rPr lang="zh-CN" altLang="en-US" dirty="0">
                <a:sym typeface="+mn-ea"/>
              </a:rPr>
              <a:t>执行失败的时候才会保存</a:t>
            </a:r>
            <a:r>
              <a:rPr lang="en-US" altLang="zh-CN" dirty="0">
                <a:sym typeface="+mn-ea"/>
              </a:rPr>
              <a:t>checkpoint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https://ci.apache.org/projects/flink/flink-docs-release-1.6/ops/state/state_backends.html</a:t>
            </a:r>
            <a:endParaRPr lang="zh-CN" altLang="en-US"/>
          </a:p>
          <a:p>
            <a:endParaRPr lang="zh-CN" altLang="en-US"/>
          </a:p>
          <a:p>
            <a:r>
              <a:rPr lang="zh-CN" altLang="en-US"/>
              <a:t>RocksDB是一个为更快速存储而生的,可嵌入的持久型的key-value存储</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&lt;dependency&gt;</a:t>
            </a:r>
            <a:endParaRPr lang="zh-CN" altLang="en-US"/>
          </a:p>
          <a:p>
            <a:r>
              <a:rPr lang="zh-CN" altLang="en-US"/>
              <a:t>    &lt;groupId&gt;org.apache.flink&lt;/groupId&gt;</a:t>
            </a:r>
            <a:endParaRPr lang="zh-CN" altLang="en-US"/>
          </a:p>
          <a:p>
            <a:r>
              <a:rPr lang="zh-CN" altLang="en-US"/>
              <a:t>    &lt;artifactId&gt;flink-statebackend-rocksdb_2.11&lt;/artifactId&gt;</a:t>
            </a:r>
            <a:endParaRPr lang="zh-CN" altLang="en-US"/>
          </a:p>
          <a:p>
            <a:r>
              <a:rPr lang="zh-CN" altLang="en-US"/>
              <a:t>    &lt;version&gt;1.6.1&lt;/version&gt;</a:t>
            </a:r>
            <a:endParaRPr lang="zh-CN" altLang="en-US"/>
          </a:p>
          <a:p>
            <a:r>
              <a:rPr lang="zh-CN" altLang="en-US"/>
              <a:t>&lt;/dependency&gt;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https://ci.apache.org/projects/flink/flink-docs-release-1.6/dev/restart_strategies.html</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Event Time</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测试数据</a:t>
            </a:r>
            <a:r>
              <a:rPr lang="en-US" altLang="zh-CN"/>
              <a:t>-1</a:t>
            </a:r>
            <a:r>
              <a:rPr lang="zh-CN" altLang="en-US"/>
              <a:t>如下：</a:t>
            </a:r>
            <a:r>
              <a:rPr lang="en-US" altLang="zh-CN"/>
              <a:t>watermark+window</a:t>
            </a:r>
            <a:r>
              <a:rPr lang="zh-CN" altLang="en-US"/>
              <a:t>处理乱序数据</a:t>
            </a:r>
            <a:endParaRPr lang="zh-CN" altLang="en-US"/>
          </a:p>
          <a:p>
            <a:r>
              <a:rPr lang="zh-CN" altLang="en-US"/>
              <a:t>0001,1538359882000		2018-10-01 10:11:22</a:t>
            </a:r>
            <a:endParaRPr lang="zh-CN" altLang="en-US"/>
          </a:p>
          <a:p>
            <a:r>
              <a:rPr lang="zh-CN" altLang="en-US"/>
              <a:t>0001,1538359886000		2018-10-01 10:11:26</a:t>
            </a:r>
            <a:endParaRPr lang="zh-CN" altLang="en-US"/>
          </a:p>
          <a:p>
            <a:r>
              <a:rPr lang="zh-CN" altLang="en-US"/>
              <a:t>0001,1538359892000		2018-10-01 10:11:32</a:t>
            </a:r>
            <a:endParaRPr lang="zh-CN" altLang="en-US"/>
          </a:p>
          <a:p>
            <a:r>
              <a:rPr lang="zh-CN" altLang="en-US"/>
              <a:t>0001,1538359893000		2018-10-01 10:11:33</a:t>
            </a:r>
            <a:endParaRPr lang="zh-CN" altLang="en-US"/>
          </a:p>
          <a:p>
            <a:r>
              <a:rPr lang="zh-CN" altLang="en-US"/>
              <a:t>0001,1538359894000		2018-10-01 10:11:34</a:t>
            </a:r>
            <a:endParaRPr lang="zh-CN" altLang="en-US"/>
          </a:p>
          <a:p>
            <a:r>
              <a:rPr lang="zh-CN" altLang="en-US"/>
              <a:t>0001,1538359896000		2018-10-01 10:11:36</a:t>
            </a:r>
            <a:endParaRPr lang="zh-CN" altLang="en-US"/>
          </a:p>
          <a:p>
            <a:r>
              <a:rPr lang="zh-CN" altLang="en-US"/>
              <a:t>0001,1538359897000		2018-10-01 10:11:37</a:t>
            </a:r>
            <a:endParaRPr lang="zh-CN" altLang="en-US"/>
          </a:p>
          <a:p>
            <a:endParaRPr lang="zh-CN" altLang="en-US"/>
          </a:p>
          <a:p>
            <a:r>
              <a:rPr lang="zh-CN" altLang="en-US"/>
              <a:t>0001,1538359899000		2018-10-01 10:11:39</a:t>
            </a:r>
            <a:endParaRPr lang="zh-CN" altLang="en-US"/>
          </a:p>
          <a:p>
            <a:r>
              <a:rPr lang="zh-CN" altLang="en-US"/>
              <a:t>0001,1538359891000		2018-10-01 10:11:31</a:t>
            </a:r>
            <a:endParaRPr lang="zh-CN" altLang="en-US"/>
          </a:p>
          <a:p>
            <a:r>
              <a:rPr lang="zh-CN" altLang="en-US"/>
              <a:t>0001,1538359903000		2018-10-01 10:11:43</a:t>
            </a:r>
            <a:endParaRPr lang="zh-CN" altLang="en-US"/>
          </a:p>
          <a:p>
            <a:endParaRPr lang="zh-CN" altLang="en-US"/>
          </a:p>
          <a:p>
            <a:r>
              <a:rPr lang="zh-CN" altLang="en-US"/>
              <a:t>0001,1538359892000		2018-10-01 10:11:32</a:t>
            </a:r>
            <a:endParaRPr lang="zh-CN" altLang="en-US"/>
          </a:p>
          <a:p>
            <a:r>
              <a:rPr lang="zh-CN" altLang="en-US"/>
              <a:t>0001,1538359891000		2018-10-01 10:11:31</a:t>
            </a:r>
            <a:endParaRPr lang="zh-CN" altLang="en-US"/>
          </a:p>
          <a:p>
            <a:endParaRPr lang="zh-CN" altLang="en-US"/>
          </a:p>
          <a:p>
            <a:endParaRPr lang="zh-CN" altLang="en-US"/>
          </a:p>
          <a:p>
            <a:endParaRPr lang="zh-CN" altLang="en-US"/>
          </a:p>
          <a:p>
            <a:r>
              <a:rPr lang="zh-CN" altLang="en-US"/>
              <a:t>测试数据</a:t>
            </a:r>
            <a:r>
              <a:rPr lang="en-US" altLang="zh-CN"/>
              <a:t>-2</a:t>
            </a:r>
            <a:r>
              <a:rPr lang="zh-CN" altLang="en-US"/>
              <a:t>如下：延迟数据被丢弃</a:t>
            </a:r>
            <a:endParaRPr lang="zh-CN" altLang="en-US"/>
          </a:p>
          <a:p>
            <a:r>
              <a:rPr lang="zh-CN" altLang="en-US"/>
              <a:t>0001,1538359890000		2018-10-01 10:11:30</a:t>
            </a:r>
            <a:endParaRPr lang="zh-CN" altLang="en-US"/>
          </a:p>
          <a:p>
            <a:r>
              <a:rPr lang="zh-CN" altLang="en-US"/>
              <a:t>0001,1538359903000		2018-10-01 10:11:43</a:t>
            </a:r>
            <a:endParaRPr lang="zh-CN" altLang="en-US"/>
          </a:p>
          <a:p>
            <a:endParaRPr lang="zh-CN" altLang="en-US"/>
          </a:p>
          <a:p>
            <a:endParaRPr lang="zh-CN" altLang="en-US"/>
          </a:p>
          <a:p>
            <a:r>
              <a:rPr lang="zh-CN" altLang="en-US"/>
              <a:t>0001,1538359890000		2018-10-01 10:11:30</a:t>
            </a:r>
            <a:endParaRPr lang="zh-CN" altLang="en-US"/>
          </a:p>
          <a:p>
            <a:r>
              <a:rPr lang="zh-CN" altLang="en-US"/>
              <a:t>0001,1538359891000		2018-10-01 10:11:31</a:t>
            </a:r>
            <a:endParaRPr lang="zh-CN" altLang="en-US"/>
          </a:p>
          <a:p>
            <a:r>
              <a:rPr lang="zh-CN" altLang="en-US"/>
              <a:t>0001,1538359892000		2018-10-01 10:11:32</a:t>
            </a:r>
            <a:endParaRPr lang="zh-CN" altLang="en-US"/>
          </a:p>
          <a:p>
            <a:endParaRPr lang="zh-CN" altLang="en-US"/>
          </a:p>
          <a:p>
            <a:endParaRPr lang="zh-CN" altLang="en-US"/>
          </a:p>
          <a:p>
            <a:endParaRPr lang="zh-CN" altLang="en-US"/>
          </a:p>
          <a:p>
            <a:r>
              <a:rPr lang="zh-CN" altLang="en-US"/>
              <a:t>测试数据</a:t>
            </a:r>
            <a:r>
              <a:rPr lang="en-US" altLang="zh-CN"/>
              <a:t>-3</a:t>
            </a:r>
            <a:r>
              <a:rPr lang="zh-CN" altLang="en-US"/>
              <a:t>如下：allowedLateness </a:t>
            </a:r>
            <a:endParaRPr lang="zh-CN" altLang="en-US"/>
          </a:p>
          <a:p>
            <a:r>
              <a:rPr lang="zh-CN" altLang="en-US"/>
              <a:t>0001,1538359890000		2018-10-01 10:11:30</a:t>
            </a:r>
            <a:endParaRPr lang="zh-CN" altLang="en-US"/>
          </a:p>
          <a:p>
            <a:r>
              <a:rPr lang="zh-CN" altLang="en-US"/>
              <a:t>0001,1538359903000		2018-10-01 10:11:43</a:t>
            </a:r>
            <a:endParaRPr lang="zh-CN" altLang="en-US"/>
          </a:p>
          <a:p>
            <a:r>
              <a:rPr lang="zh-CN" altLang="en-US"/>
              <a:t>0001,1538359890000		2018-10-01 10:11:30</a:t>
            </a:r>
            <a:endParaRPr lang="zh-CN" altLang="en-US"/>
          </a:p>
          <a:p>
            <a:r>
              <a:rPr lang="zh-CN" altLang="en-US"/>
              <a:t>0001,1538359891000		2018-10-01 10:11:31</a:t>
            </a:r>
            <a:endParaRPr lang="zh-CN" altLang="en-US"/>
          </a:p>
          <a:p>
            <a:r>
              <a:rPr lang="zh-CN" altLang="en-US"/>
              <a:t>0001,1538359892000		2018-10-01 10:11:32</a:t>
            </a:r>
            <a:endParaRPr lang="zh-CN" altLang="en-US"/>
          </a:p>
          <a:p>
            <a:r>
              <a:rPr lang="zh-CN" altLang="en-US"/>
              <a:t>0001,1538359904000		2018-10-01 10:11:44</a:t>
            </a:r>
            <a:endParaRPr lang="zh-CN" altLang="en-US"/>
          </a:p>
          <a:p>
            <a:r>
              <a:rPr lang="zh-CN" altLang="en-US"/>
              <a:t>0001,1538359890000		2018-10-01 10:11:30</a:t>
            </a:r>
            <a:endParaRPr lang="zh-CN" altLang="en-US"/>
          </a:p>
          <a:p>
            <a:r>
              <a:rPr lang="zh-CN" altLang="en-US"/>
              <a:t>0001,1538359891000		2018-10-01 10:11:31</a:t>
            </a:r>
            <a:endParaRPr lang="zh-CN" altLang="en-US"/>
          </a:p>
          <a:p>
            <a:r>
              <a:rPr lang="zh-CN" altLang="en-US"/>
              <a:t>0001,1538359892000		2018-10-01 10:11:32</a:t>
            </a:r>
            <a:endParaRPr lang="zh-CN" altLang="en-US"/>
          </a:p>
          <a:p>
            <a:r>
              <a:rPr lang="zh-CN" altLang="en-US"/>
              <a:t>0001,1538359905000		2018-10-01 10:11:45</a:t>
            </a:r>
            <a:endParaRPr lang="zh-CN" altLang="en-US"/>
          </a:p>
          <a:p>
            <a:r>
              <a:rPr lang="zh-CN" altLang="en-US"/>
              <a:t>0001,1538359890000		2018-10-01 10:11:30</a:t>
            </a:r>
            <a:endParaRPr lang="zh-CN" altLang="en-US"/>
          </a:p>
          <a:p>
            <a:r>
              <a:rPr lang="zh-CN" altLang="en-US"/>
              <a:t>0001,1538359891000		2018-10-01 10:11:31</a:t>
            </a:r>
            <a:endParaRPr lang="zh-CN" altLang="en-US"/>
          </a:p>
          <a:p>
            <a:r>
              <a:rPr lang="zh-CN" altLang="en-US"/>
              <a:t>0001,1538359892000		2018-10-01 10:11:32</a:t>
            </a:r>
            <a:endParaRPr lang="zh-CN" altLang="en-US"/>
          </a:p>
          <a:p>
            <a:endParaRPr lang="zh-CN" altLang="en-US"/>
          </a:p>
          <a:p>
            <a:endParaRPr lang="zh-CN" altLang="en-US"/>
          </a:p>
          <a:p>
            <a:r>
              <a:rPr lang="zh-CN" altLang="en-US"/>
              <a:t>测试数据</a:t>
            </a:r>
            <a:r>
              <a:rPr lang="en-US" altLang="zh-CN"/>
              <a:t>-4</a:t>
            </a:r>
            <a:r>
              <a:rPr lang="zh-CN" altLang="en-US"/>
              <a:t>如下：sideOutputLateData </a:t>
            </a:r>
            <a:endParaRPr lang="zh-CN" altLang="en-US"/>
          </a:p>
          <a:p>
            <a:r>
              <a:rPr lang="zh-CN" altLang="en-US"/>
              <a:t>0001,1538359890000		2018-10-01 10:11:30</a:t>
            </a:r>
            <a:endParaRPr lang="zh-CN" altLang="en-US"/>
          </a:p>
          <a:p>
            <a:r>
              <a:rPr lang="zh-CN" altLang="en-US"/>
              <a:t>0001,1538359903000		2018-10-01 10:11:43</a:t>
            </a:r>
            <a:endParaRPr lang="zh-CN" altLang="en-US"/>
          </a:p>
          <a:p>
            <a:r>
              <a:rPr lang="zh-CN" altLang="en-US"/>
              <a:t>0001,1538359890000		2018-10-01 10:11:30</a:t>
            </a:r>
            <a:endParaRPr lang="zh-CN" altLang="en-US"/>
          </a:p>
          <a:p>
            <a:r>
              <a:rPr lang="zh-CN" altLang="en-US"/>
              <a:t>0001,1538359891000		2018-10-01 10:11:31</a:t>
            </a:r>
            <a:endParaRPr lang="zh-CN" altLang="en-US"/>
          </a:p>
          <a:p>
            <a:r>
              <a:rPr lang="zh-CN" altLang="en-US"/>
              <a:t>0001,1538359892000		2018-10-01 10:11:32</a:t>
            </a:r>
            <a:endParaRPr lang="zh-CN" altLang="en-US"/>
          </a:p>
          <a:p>
            <a:endParaRPr lang="zh-CN" altLang="en-US"/>
          </a:p>
          <a:p>
            <a:endParaRPr lang="zh-CN" altLang="en-US"/>
          </a:p>
          <a:p>
            <a:r>
              <a:rPr lang="zh-CN" altLang="en-US"/>
              <a:t>测试数据</a:t>
            </a:r>
            <a:r>
              <a:rPr lang="en-US" altLang="zh-CN"/>
              <a:t>-5</a:t>
            </a:r>
            <a:r>
              <a:rPr lang="zh-CN" altLang="en-US"/>
              <a:t>如下：多并行度下的</a:t>
            </a:r>
            <a:r>
              <a:rPr lang="en-US" altLang="zh-CN"/>
              <a:t>watermark-8</a:t>
            </a:r>
            <a:endParaRPr lang="zh-CN" altLang="en-US"/>
          </a:p>
          <a:p>
            <a:r>
              <a:rPr lang="zh-CN" altLang="en-US">
                <a:sym typeface="+mn-ea"/>
              </a:rPr>
              <a:t>0001,1538359882000		2018-10-01 10:11:22</a:t>
            </a:r>
            <a:endParaRPr lang="zh-CN" altLang="en-US"/>
          </a:p>
          <a:p>
            <a:r>
              <a:rPr lang="zh-CN" altLang="en-US">
                <a:sym typeface="+mn-ea"/>
              </a:rPr>
              <a:t>0001,1538359886000		2018-10-01 10:11:26</a:t>
            </a:r>
            <a:endParaRPr lang="zh-CN" altLang="en-US"/>
          </a:p>
          <a:p>
            <a:r>
              <a:rPr lang="zh-CN" altLang="en-US">
                <a:sym typeface="+mn-ea"/>
              </a:rPr>
              <a:t>0001,1538359892000		2018-10-01 10:11:32</a:t>
            </a:r>
            <a:endParaRPr lang="zh-CN" altLang="en-US"/>
          </a:p>
          <a:p>
            <a:r>
              <a:rPr lang="zh-CN" altLang="en-US">
                <a:sym typeface="+mn-ea"/>
              </a:rPr>
              <a:t>0001,1538359893000		2018-10-01 10:11:33</a:t>
            </a:r>
            <a:endParaRPr lang="zh-CN" altLang="en-US"/>
          </a:p>
          <a:p>
            <a:r>
              <a:rPr lang="zh-CN" altLang="en-US">
                <a:sym typeface="+mn-ea"/>
              </a:rPr>
              <a:t>0001,1538359894000		2018-10-01 10:11:34</a:t>
            </a:r>
            <a:endParaRPr lang="zh-CN" altLang="en-US"/>
          </a:p>
          <a:p>
            <a:r>
              <a:rPr lang="zh-CN" altLang="en-US">
                <a:sym typeface="+mn-ea"/>
              </a:rPr>
              <a:t>0001,1538359896000		2018-10-01 10:11:36</a:t>
            </a:r>
            <a:endParaRPr lang="zh-CN" altLang="en-US"/>
          </a:p>
          <a:p>
            <a:r>
              <a:rPr lang="zh-CN" altLang="en-US">
                <a:sym typeface="+mn-ea"/>
              </a:rPr>
              <a:t>0001,1538359897000		2018-10-01 10:11:37</a:t>
            </a:r>
            <a:endParaRPr lang="zh-CN" altLang="en-US"/>
          </a:p>
          <a:p>
            <a:endParaRPr lang="zh-CN" altLang="en-US"/>
          </a:p>
          <a:p>
            <a:endParaRPr lang="zh-CN" altLang="en-US"/>
          </a:p>
          <a:p>
            <a:endParaRPr lang="zh-CN" altLang="en-US"/>
          </a:p>
          <a:p>
            <a:r>
              <a:rPr lang="zh-CN" altLang="en-US"/>
              <a:t>测试数据</a:t>
            </a:r>
            <a:r>
              <a:rPr lang="en-US" altLang="zh-CN"/>
              <a:t>-6</a:t>
            </a:r>
            <a:r>
              <a:rPr lang="zh-CN" altLang="en-US"/>
              <a:t>如下：</a:t>
            </a:r>
            <a:endParaRPr lang="zh-CN" altLang="en-US"/>
          </a:p>
          <a:p>
            <a:r>
              <a:rPr lang="zh-CN" altLang="en-US">
                <a:sym typeface="+mn-ea"/>
              </a:rPr>
              <a:t>0001,1538359890000		2018-10-01 10:11:30</a:t>
            </a:r>
            <a:endParaRPr lang="zh-CN" altLang="en-US">
              <a:sym typeface="+mn-ea"/>
            </a:endParaRPr>
          </a:p>
          <a:p>
            <a:r>
              <a:rPr lang="zh-CN" altLang="en-US">
                <a:sym typeface="+mn-ea"/>
              </a:rPr>
              <a:t>0001,1538359903000		2018-10-01 10:11:43</a:t>
            </a:r>
            <a:endParaRPr lang="zh-CN" altLang="en-US">
              <a:sym typeface="+mn-ea"/>
            </a:endParaRPr>
          </a:p>
          <a:p>
            <a:r>
              <a:rPr lang="zh-CN" altLang="en-US">
                <a:sym typeface="+mn-ea"/>
              </a:rPr>
              <a:t>0001,1538359908000		2018-10-01 10:11:48</a:t>
            </a:r>
            <a:endParaRPr lang="zh-CN" altLang="en-U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&lt;dependency&gt;</a:t>
            </a:r>
            <a:endParaRPr lang="zh-CN" altLang="en-US"/>
          </a:p>
          <a:p>
            <a:r>
              <a:rPr lang="zh-CN" altLang="en-US"/>
              <a:t>    &lt;groupId&gt;org.apache.flink&lt;/groupId&gt;</a:t>
            </a:r>
            <a:endParaRPr lang="zh-CN" altLang="en-US"/>
          </a:p>
          <a:p>
            <a:r>
              <a:rPr lang="zh-CN" altLang="en-US"/>
              <a:t>    &lt;artifactId&gt;flink-connector-kafka-0.11_2.11&lt;/artifactId&gt;</a:t>
            </a:r>
            <a:endParaRPr lang="zh-CN" altLang="en-US"/>
          </a:p>
          <a:p>
            <a:r>
              <a:rPr lang="zh-CN" altLang="en-US"/>
              <a:t>    &lt;version&gt;1.6.1&lt;/version&gt;</a:t>
            </a:r>
            <a:endParaRPr lang="zh-CN" altLang="en-US"/>
          </a:p>
          <a:p>
            <a:r>
              <a:rPr lang="zh-CN" altLang="en-US"/>
              <a:t>&lt;/dependency&gt;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继承RichParallelSourceFunction的那些SourceFunction意味着它们都是并行执行的并且可能有一些资源需要open/close</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两种典型用法</a:t>
            </a:r>
            <a:endParaRPr lang="zh-CN" altLang="en-US"/>
          </a:p>
          <a:p>
            <a:r>
              <a:rPr lang="zh-CN" altLang="en-US"/>
              <a:t>dataStream.keyBy("someKey") // 指定对象中的 "someKey"字段作为分组key</a:t>
            </a:r>
            <a:endParaRPr lang="zh-CN" altLang="en-US"/>
          </a:p>
          <a:p>
            <a:r>
              <a:rPr lang="zh-CN" altLang="en-US"/>
              <a:t>dataStream.keyBy(0) //指定Tuple中的第一个元素作为分组key</a:t>
            </a:r>
            <a:endParaRPr lang="zh-CN" altLang="en-US"/>
          </a:p>
          <a:p>
            <a:endParaRPr lang="zh-CN" altLang="en-US"/>
          </a:p>
          <a:p>
            <a:r>
              <a:rPr lang="zh-CN" altLang="en-US"/>
              <a:t>注意：以下类型是无法作为key的</a:t>
            </a:r>
            <a:endParaRPr lang="zh-CN" altLang="en-US"/>
          </a:p>
          <a:p>
            <a:r>
              <a:rPr lang="zh-CN" altLang="en-US"/>
              <a:t>1：一个实体类对象，没有重写hashCode方法，并且依赖object的hashCode方法</a:t>
            </a:r>
            <a:endParaRPr lang="zh-CN" altLang="en-US"/>
          </a:p>
          <a:p>
            <a:r>
              <a:rPr lang="zh-CN" altLang="en-US"/>
              <a:t>2：一个任意形式的数组类型</a:t>
            </a:r>
            <a:endParaRPr lang="zh-CN" altLang="en-US"/>
          </a:p>
          <a:p>
            <a:r>
              <a:rPr lang="en-US" altLang="zh-CN"/>
              <a:t>3</a:t>
            </a:r>
            <a:r>
              <a:rPr lang="zh-CN" altLang="en-US"/>
              <a:t>：基本数据类型，</a:t>
            </a:r>
            <a:r>
              <a:rPr lang="en-US" altLang="zh-CN"/>
              <a:t>int</a:t>
            </a:r>
            <a:r>
              <a:rPr lang="zh-CN" altLang="en-US"/>
              <a:t>，</a:t>
            </a:r>
            <a:r>
              <a:rPr lang="en-US" altLang="zh-CN"/>
              <a:t>long</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Rescaling解释：</a:t>
            </a:r>
            <a:endParaRPr lang="zh-CN" altLang="en-US"/>
          </a:p>
          <a:p>
            <a:r>
              <a:rPr lang="zh-CN" altLang="en-US"/>
              <a:t>举个例子：</a:t>
            </a:r>
            <a:endParaRPr lang="zh-CN" altLang="en-US"/>
          </a:p>
          <a:p>
            <a:r>
              <a:rPr lang="zh-CN" altLang="en-US"/>
              <a:t>如果上游操作有2个并发，而下游操作有4个并发，那么上游的一个并发结果分配给下游的两个并发操作，另外的一个并发结果分配给了下游的另外两个并发操作.另一方面，下游有两个并发操作而上游又4个并发操作，那么上游的其中两个操作的结果分配给下游的一个并发操作而另外两个并发操作的结果则分配给另外一个并发操作。</a:t>
            </a:r>
            <a:endParaRPr lang="zh-CN" altLang="en-US"/>
          </a:p>
          <a:p>
            <a:endParaRPr lang="zh-CN" altLang="en-US"/>
          </a:p>
          <a:p>
            <a:r>
              <a:rPr lang="zh-CN" altLang="en-US" dirty="0">
                <a:sym typeface="+mn-ea"/>
              </a:rPr>
              <a:t>Rescaling与Rebalancing的区别：</a:t>
            </a:r>
            <a:endParaRPr lang="zh-CN" altLang="en-US" dirty="0">
              <a:sym typeface="+mn-ea"/>
            </a:endParaRPr>
          </a:p>
          <a:p>
            <a:r>
              <a:rPr lang="zh-CN" altLang="en-US" dirty="0">
                <a:sym typeface="+mn-ea"/>
              </a:rPr>
              <a:t>Rebalancing会产生全量重分区，而Rescaling不会。</a:t>
            </a:r>
            <a:endParaRPr lang="en-US" altLang="zh-CN" dirty="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&lt;dependency&gt;</a:t>
            </a:r>
            <a:endParaRPr lang="zh-CN" altLang="en-US"/>
          </a:p>
          <a:p>
            <a:r>
              <a:rPr lang="zh-CN" altLang="en-US"/>
              <a:t>            &lt;groupId&gt;org.apache.bahir&lt;/groupId&gt;</a:t>
            </a:r>
            <a:endParaRPr lang="zh-CN" altLang="en-US"/>
          </a:p>
          <a:p>
            <a:r>
              <a:rPr lang="zh-CN" altLang="en-US"/>
              <a:t>            &lt;artifactId&gt;flink-connector-redis_2.11&lt;/artifactId&gt;</a:t>
            </a:r>
            <a:endParaRPr lang="zh-CN" altLang="en-US"/>
          </a:p>
          <a:p>
            <a:r>
              <a:rPr lang="zh-CN" altLang="en-US"/>
              <a:t>            &lt;version&gt;1.0&lt;/version&gt;</a:t>
            </a:r>
            <a:endParaRPr lang="zh-CN" altLang="en-US"/>
          </a:p>
          <a:p>
            <a:r>
              <a:rPr lang="zh-CN" altLang="en-US"/>
              <a:t>        &lt;/dependency&gt;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&lt;dependency&gt;</a:t>
            </a:r>
            <a:endParaRPr lang="zh-CN" altLang="en-US"/>
          </a:p>
          <a:p>
            <a:r>
              <a:rPr lang="zh-CN" altLang="en-US"/>
              <a:t>  &lt;groupId&gt;org.apache.flink&lt;/groupId&gt;</a:t>
            </a:r>
            <a:endParaRPr lang="zh-CN" altLang="en-US"/>
          </a:p>
          <a:p>
            <a:r>
              <a:rPr lang="zh-CN" altLang="en-US"/>
              <a:t>  &lt;artifactId&gt;flink-table_2.11&lt;/artifactId&gt;</a:t>
            </a:r>
            <a:endParaRPr lang="zh-CN" altLang="en-US"/>
          </a:p>
          <a:p>
            <a:r>
              <a:rPr lang="zh-CN" altLang="en-US"/>
              <a:t>  &lt;version&gt;1.6.1&lt;/version&gt;</a:t>
            </a:r>
            <a:endParaRPr lang="zh-CN" altLang="en-US"/>
          </a:p>
          <a:p>
            <a:r>
              <a:rPr lang="zh-CN" altLang="en-US"/>
              <a:t>&lt;/dependency&gt;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https://ci.apache.org/projects/flink/flink-docs-release-1.6/dev/api_concepts.html#supported-data-types</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https://ci.apache.org/projects/flink/flink-docs-release-1.6/dev/api_concepts.html#accumulators--counters</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例子：https://ci.apache.org/projects/flink/flink-docs-release-1.6/dev/stream/state/state.html#using-managed-keyed-state</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smtClean="0"/>
              <a:t>单击此处编辑母版标题样式</a:t>
            </a:r>
            <a:endParaRPr lang="zh-CN" altLang="en-US" dirty="0"/>
          </a:p>
        </p:txBody>
      </p:sp>
      <p:pic>
        <p:nvPicPr>
          <p:cNvPr id="1028" name="Picture 4" descr="C:\Users\王佩丰\Desktop\未标题-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588"/>
          <a:stretch>
            <a:fillRect/>
          </a:stretch>
        </p:blipFill>
        <p:spPr bwMode="auto">
          <a:xfrm>
            <a:off x="5494" y="-1"/>
            <a:ext cx="12220552" cy="42940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王佩丰\Desktop\51CTO学院-源.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567" y="6002543"/>
            <a:ext cx="2304256" cy="552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smtClean="0">
                <a:solidFill>
                  <a:srgbClr val="21B6BB"/>
                </a:solidFill>
              </a:rPr>
              <a:t>edu.51cto.com</a:t>
            </a:r>
            <a:endParaRPr lang="en-US" altLang="zh-CN" dirty="0" smtClean="0">
              <a:solidFill>
                <a:srgbClr val="21B6B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dirty="0" smtClean="0"/>
              <a:t>单击此处编辑母版文本样式</a:t>
            </a:r>
            <a:endParaRPr lang="zh-CN" altLang="en-US" dirty="0" smtClean="0"/>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smtClean="0">
                <a:solidFill>
                  <a:srgbClr val="21B6BB"/>
                </a:solidFill>
                <a:latin typeface="微软雅黑" panose="020B0503020204020204" pitchFamily="34" charset="-122"/>
                <a:ea typeface="微软雅黑" panose="020B0503020204020204" pitchFamily="34" charset="-122"/>
                <a:cs typeface="+mn-cs"/>
              </a:rPr>
              <a:t>讲师：</a:t>
            </a:r>
            <a:endParaRPr lang="zh-CN" altLang="en-US" sz="3600" b="1" kern="1200" dirty="0">
              <a:solidFill>
                <a:srgbClr val="21B6BB"/>
              </a:solidFill>
              <a:latin typeface="微软雅黑" panose="020B0503020204020204" pitchFamily="34" charset="-122"/>
              <a:ea typeface="微软雅黑" panose="020B0503020204020204" pitchFamily="34" charset="-122"/>
              <a:cs typeface="+mn-cs"/>
            </a:endParaRP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anose="05000000000000000000" pitchFamily="2" charset="2"/>
              <a:buNone/>
              <a:defRPr lang="zh-CN" altLang="en-US" sz="2400" dirty="0" smtClean="0">
                <a:solidFill>
                  <a:srgbClr val="5A5A5A"/>
                </a:solidFill>
                <a:latin typeface="微软雅黑" panose="020B0503020204020204" pitchFamily="34" charset="-122"/>
                <a:ea typeface="微软雅黑" panose="020B0503020204020204" pitchFamily="34" charset="-122"/>
              </a:defRPr>
            </a:lvl1pPr>
          </a:lstStyle>
          <a:p>
            <a:pPr marL="381000" lvl="0" indent="-381000">
              <a:lnSpc>
                <a:spcPts val="5070"/>
              </a:lnSpc>
            </a:pPr>
            <a:r>
              <a:rPr lang="zh-CN" altLang="en-US" smtClean="0"/>
              <a:t>单击此处编辑母版文本样式</a:t>
            </a:r>
            <a:endParaRPr lang="zh-CN" altLang="en-US" smtClean="0"/>
          </a:p>
        </p:txBody>
      </p:sp>
      <p:pic>
        <p:nvPicPr>
          <p:cNvPr id="11"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smtClean="0">
                <a:solidFill>
                  <a:schemeClr val="bg1"/>
                </a:solidFill>
                <a:latin typeface="+mn-ea"/>
                <a:ea typeface="+mn-ea"/>
              </a:rPr>
              <a:t>课程目录</a:t>
            </a:r>
            <a:endParaRPr lang="en-US" altLang="zh-CN" sz="4400" b="1" dirty="0" smtClean="0">
              <a:solidFill>
                <a:schemeClr val="bg1"/>
              </a:solidFill>
              <a:latin typeface="+mn-ea"/>
              <a:ea typeface="+mn-ea"/>
            </a:endParaRPr>
          </a:p>
          <a:p>
            <a:r>
              <a:rPr lang="en-US" altLang="zh-CN" sz="2300" b="0" dirty="0" smtClean="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43591" y="6094090"/>
            <a:ext cx="2045692" cy="49052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3"/>
              </a:buBlip>
              <a:defRPr/>
            </a:lvl1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endParaRPr lang="zh-CN" altLang="en-US" smtClean="0"/>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200" indent="-457200">
              <a:buFont typeface="Wingdings" panose="05000000000000000000" pitchFamily="2" charset="2"/>
              <a:buChar char="l"/>
              <a:defRPr lang="zh-CN" altLang="en-US" sz="2800" dirty="0" smtClean="0">
                <a:solidFill>
                  <a:srgbClr val="21B6BB"/>
                </a:solidFill>
                <a:latin typeface="微软雅黑" panose="020B0503020204020204" pitchFamily="34" charset="-122"/>
                <a:ea typeface="微软雅黑" panose="020B0503020204020204" pitchFamily="34" charset="-122"/>
              </a:defRPr>
            </a:lvl1pPr>
          </a:lstStyle>
          <a:p>
            <a:pPr marL="381000" lvl="0" indent="-381000">
              <a:lnSpc>
                <a:spcPts val="5070"/>
              </a:lnSpc>
            </a:pPr>
            <a:r>
              <a:rPr lang="zh-CN" altLang="en-US" smtClean="0"/>
              <a:t>单击此处编辑母版文本样式</a:t>
            </a:r>
            <a:endParaRPr lang="zh-CN" altLang="en-US" smtClean="0"/>
          </a:p>
        </p:txBody>
      </p:sp>
      <p:pic>
        <p:nvPicPr>
          <p:cNvPr id="9"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smtClean="0"/>
              <a:t>单击此处编辑母版标题样式</a:t>
            </a:r>
            <a:endParaRPr lang="zh-CN" altLang="en-US"/>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835" indent="-609600">
              <a:buClr>
                <a:srgbClr val="21B6BB"/>
              </a:buClr>
              <a:buFont typeface="Wingdings" panose="05000000000000000000" pitchFamily="2" charset="2"/>
              <a:buChar char="l"/>
              <a:defRPr sz="2800">
                <a:solidFill>
                  <a:srgbClr val="5A5A5A"/>
                </a:solidFill>
              </a:defRPr>
            </a:lvl1pPr>
          </a:lstStyle>
          <a:p>
            <a:pPr lvl="0"/>
            <a:r>
              <a:rPr lang="zh-CN" altLang="en-US" dirty="0" smtClean="0"/>
              <a:t>单击此处编辑母版文本样式</a:t>
            </a:r>
            <a:endParaRPr lang="en-US" altLang="zh-CN" dirty="0" smtClean="0"/>
          </a:p>
          <a:p>
            <a:pPr lvl="1"/>
            <a:endParaRPr lang="zh-CN" altLang="en-US" dirty="0" smtClean="0"/>
          </a:p>
        </p:txBody>
      </p:sp>
      <p:pic>
        <p:nvPicPr>
          <p:cNvPr id="8"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smtClean="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71583" y="405458"/>
            <a:ext cx="2030768" cy="486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4"/>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endPar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pic>
        <p:nvPicPr>
          <p:cNvPr id="14" name="Picture 5" descr="C:\Users\王佩丰\Desktop\51CTO学院-源.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54559" y="261442"/>
            <a:ext cx="1728192" cy="4143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endPar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r>
              <a:rPr lang="en-US" altLang="zh-CN" dirty="0" smtClean="0"/>
              <a:t>	</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1219200" rtl="0" eaLnBrk="1" latinLnBrk="0" hangingPunct="1">
        <a:spcBef>
          <a:spcPct val="0"/>
        </a:spcBef>
        <a:buNone/>
        <a:defRPr sz="3700" b="1" kern="1200">
          <a:solidFill>
            <a:srgbClr val="21B6BB"/>
          </a:solidFill>
          <a:latin typeface="微软雅黑" panose="020B0503020204020204" pitchFamily="34" charset="-122"/>
          <a:ea typeface="微软雅黑" panose="020B0503020204020204" pitchFamily="34" charset="-122"/>
          <a:cs typeface="+mj-cs"/>
        </a:defRPr>
      </a:lvl1pPr>
    </p:titleStyle>
    <p:bodyStyle>
      <a:lvl1pPr marL="1600835" indent="-609600" algn="l" defTabSz="1219200" rtl="0" eaLnBrk="1" latinLnBrk="0" hangingPunct="1">
        <a:spcBef>
          <a:spcPct val="20000"/>
        </a:spcBef>
        <a:buClr>
          <a:srgbClr val="21B6BB"/>
        </a:buClr>
        <a:buFont typeface="Wingdings" panose="05000000000000000000" pitchFamily="2" charset="2"/>
        <a:buChar char="l"/>
        <a:defRPr sz="2800" kern="1200">
          <a:solidFill>
            <a:schemeClr val="tx1">
              <a:lumMod val="65000"/>
              <a:lumOff val="3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lang="zh-CN" altLang="en-US" sz="2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4635" indent="-304800" algn="l" defTabSz="1219200" rtl="0" eaLnBrk="1" latinLnBrk="0" hangingPunct="1">
        <a:spcBef>
          <a:spcPct val="20000"/>
        </a:spcBef>
        <a:buClr>
          <a:srgbClr val="21B6BB"/>
        </a:buClr>
        <a:buFont typeface="Arial" panose="020B0604020202020204" pitchFamily="34" charset="0"/>
        <a:buChar char="•"/>
        <a:defRPr sz="2400" b="0" kern="1200">
          <a:solidFill>
            <a:srgbClr val="5A5A5A"/>
          </a:solidFill>
          <a:latin typeface="+mn-ea"/>
          <a:ea typeface="+mn-ea"/>
          <a:cs typeface="+mn-cs"/>
        </a:defRPr>
      </a:lvl3pPr>
      <a:lvl4pPr marL="2134235" indent="-304800" algn="l" defTabSz="1219200" rtl="0" eaLnBrk="1" latinLnBrk="0" hangingPunct="1">
        <a:spcBef>
          <a:spcPct val="20000"/>
        </a:spcBef>
        <a:buClr>
          <a:srgbClr val="21B6BB"/>
        </a:buClr>
        <a:buFont typeface="Arial" panose="020B0604020202020204" pitchFamily="34" charset="0"/>
        <a:buChar char="•"/>
        <a:defRPr sz="2400" b="0" kern="1200">
          <a:solidFill>
            <a:srgbClr val="5A5A5A"/>
          </a:solidFill>
          <a:latin typeface="+mn-ea"/>
          <a:ea typeface="+mn-ea"/>
          <a:cs typeface="+mn-cs"/>
        </a:defRPr>
      </a:lvl4pPr>
      <a:lvl5pPr marL="2744470" indent="-304800" algn="l" defTabSz="1219200" rtl="0" eaLnBrk="1" latinLnBrk="0" hangingPunct="1">
        <a:spcBef>
          <a:spcPct val="20000"/>
        </a:spcBef>
        <a:buClr>
          <a:srgbClr val="21B6BB"/>
        </a:buClr>
        <a:buFont typeface="Arial" panose="020B0604020202020204" pitchFamily="34" charset="0"/>
        <a:buChar char="•"/>
        <a:defRPr sz="2400" b="0" kern="1200">
          <a:solidFill>
            <a:srgbClr val="5A5A5A"/>
          </a:solidFill>
          <a:latin typeface="+mn-ea"/>
          <a:ea typeface="+mn-ea"/>
          <a:cs typeface="+mn-cs"/>
        </a:defRPr>
      </a:lvl5pPr>
      <a:lvl6pPr marL="3354070" indent="-304800" algn="l" defTabSz="1219200" rtl="0" eaLnBrk="1" latinLnBrk="0" hangingPunct="1">
        <a:spcBef>
          <a:spcPct val="20000"/>
        </a:spcBef>
        <a:buClr>
          <a:srgbClr val="21B6BB"/>
        </a:buClr>
        <a:buFont typeface="Arial" panose="020B0604020202020204" pitchFamily="34" charset="0"/>
        <a:buChar char="•"/>
        <a:defRPr sz="2400" b="0" kern="1200">
          <a:solidFill>
            <a:srgbClr val="5A5A5A"/>
          </a:solidFill>
          <a:latin typeface="+mn-ea"/>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46.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7.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6.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82" y="4517317"/>
            <a:ext cx="10657185" cy="922020"/>
          </a:xfrm>
        </p:spPr>
        <p:txBody>
          <a:bodyPr/>
          <a:lstStyle/>
          <a:p>
            <a:r>
              <a:rPr lang="en-US" altLang="zh-CN" dirty="0"/>
              <a:t>Flink</a:t>
            </a:r>
            <a:r>
              <a:rPr dirty="0"/>
              <a:t>入门及实战</a:t>
            </a:r>
            <a:r>
              <a:rPr lang="en-US" altLang="zh-CN" dirty="0"/>
              <a:t>(</a:t>
            </a:r>
            <a:r>
              <a:rPr dirty="0"/>
              <a:t>下</a:t>
            </a:r>
            <a:r>
              <a:rPr lang="en-US" altLang="zh-CN" dirty="0"/>
              <a:t>)-V1.6</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内置</a:t>
            </a:r>
            <a:r>
              <a:rPr lang="en-US" altLang="zh-CN">
                <a:sym typeface="+mn-ea"/>
              </a:rPr>
              <a:t>Connectors</a:t>
            </a:r>
            <a:endParaRPr lang="zh-CN" altLang="en-US"/>
          </a:p>
        </p:txBody>
      </p:sp>
      <p:sp>
        <p:nvSpPr>
          <p:cNvPr id="5" name="内容占位符 4"/>
          <p:cNvSpPr>
            <a:spLocks noGrp="1"/>
          </p:cNvSpPr>
          <p:nvPr>
            <p:ph sz="quarter" idx="10"/>
          </p:nvPr>
        </p:nvSpPr>
        <p:spPr/>
        <p:txBody>
          <a:bodyPr>
            <a:normAutofit fontScale="80000"/>
          </a:bodyPr>
          <a:lstStyle/>
          <a:p>
            <a:r>
              <a:rPr lang="zh-CN" altLang="en-US" dirty="0">
                <a:solidFill>
                  <a:srgbClr val="FF0000"/>
                </a:solidFill>
              </a:rPr>
              <a:t>Apache Kafka (source/sink)</a:t>
            </a:r>
            <a:endParaRPr lang="zh-CN" altLang="en-US" dirty="0"/>
          </a:p>
          <a:p>
            <a:r>
              <a:rPr lang="zh-CN" altLang="en-US" dirty="0"/>
              <a:t>Apache Cassandra (sink)</a:t>
            </a:r>
            <a:endParaRPr lang="zh-CN" altLang="en-US" dirty="0"/>
          </a:p>
          <a:p>
            <a:r>
              <a:rPr lang="zh-CN" altLang="en-US" dirty="0"/>
              <a:t>Elasticsearch (sink)</a:t>
            </a:r>
            <a:endParaRPr lang="zh-CN" altLang="en-US" dirty="0"/>
          </a:p>
          <a:p>
            <a:r>
              <a:rPr lang="zh-CN" altLang="en-US" dirty="0"/>
              <a:t>Hadoop FileSystem (sink)</a:t>
            </a:r>
            <a:endParaRPr lang="zh-CN" altLang="en-US" dirty="0"/>
          </a:p>
          <a:p>
            <a:r>
              <a:rPr lang="zh-CN" altLang="en-US" dirty="0"/>
              <a:t>RabbitMQ (source/sink)</a:t>
            </a:r>
            <a:endParaRPr lang="zh-CN" altLang="en-US" dirty="0"/>
          </a:p>
          <a:p>
            <a:r>
              <a:rPr lang="zh-CN" altLang="en-US" dirty="0"/>
              <a:t>Apache ActiveMQ (source/sink)</a:t>
            </a:r>
            <a:endParaRPr lang="zh-CN" altLang="en-US" dirty="0"/>
          </a:p>
          <a:p>
            <a:r>
              <a:rPr lang="zh-CN" altLang="en-US" dirty="0"/>
              <a:t>Redis (sink)</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a:sym typeface="+mn-ea"/>
              </a:rPr>
              <a:t>并行度</a:t>
            </a:r>
            <a:r>
              <a:rPr lang="en-US" altLang="zh-CN">
                <a:sym typeface="+mn-ea"/>
              </a:rPr>
              <a:t>(Parallel)</a:t>
            </a:r>
            <a:r>
              <a:rPr lang="zh-CN" altLang="en-US">
                <a:sym typeface="+mn-ea"/>
              </a:rPr>
              <a:t>的设置</a:t>
            </a:r>
            <a:endParaRPr lang="zh-CN" altLang="en-US">
              <a:sym typeface="+mn-ea"/>
            </a:endParaRPr>
          </a:p>
        </p:txBody>
      </p:sp>
      <p:sp>
        <p:nvSpPr>
          <p:cNvPr id="5" name="内容占位符 4"/>
          <p:cNvSpPr>
            <a:spLocks noGrp="1"/>
          </p:cNvSpPr>
          <p:nvPr>
            <p:ph sz="quarter" idx="10"/>
          </p:nvPr>
        </p:nvSpPr>
        <p:spPr/>
        <p:txBody>
          <a:bodyPr>
            <a:normAutofit/>
          </a:bodyPr>
          <a:lstStyle/>
          <a:p>
            <a:r>
              <a:rPr lang="zh-CN" altLang="en-US" dirty="0"/>
              <a:t>一个任务的并行度设置可以从多个层次指定</a:t>
            </a:r>
            <a:endParaRPr lang="zh-CN" altLang="en-US" dirty="0"/>
          </a:p>
          <a:p>
            <a:pPr lvl="2"/>
            <a:r>
              <a:rPr lang="zh-CN" altLang="en-US" dirty="0"/>
              <a:t>Operator Level（算子层次）</a:t>
            </a:r>
            <a:endParaRPr lang="zh-CN" altLang="en-US" dirty="0"/>
          </a:p>
          <a:p>
            <a:pPr lvl="2"/>
            <a:r>
              <a:rPr lang="zh-CN" altLang="en-US" dirty="0"/>
              <a:t>Execution Environment Level（执行环境层次）</a:t>
            </a:r>
            <a:endParaRPr lang="zh-CN" altLang="en-US" dirty="0"/>
          </a:p>
          <a:p>
            <a:pPr lvl="2"/>
            <a:r>
              <a:rPr lang="zh-CN" altLang="en-US" dirty="0"/>
              <a:t>Client Level（客户端层次）</a:t>
            </a:r>
            <a:endParaRPr lang="zh-CN" altLang="en-US" dirty="0"/>
          </a:p>
          <a:p>
            <a:pPr lvl="2"/>
            <a:r>
              <a:rPr lang="zh-CN" altLang="en-US" dirty="0"/>
              <a:t>System Level（系统层次）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a:sym typeface="+mn-ea"/>
              </a:rPr>
              <a:t>并行度</a:t>
            </a:r>
            <a:r>
              <a:rPr lang="zh-CN" altLang="en-US">
                <a:sym typeface="+mn-ea"/>
              </a:rPr>
              <a:t>设置之</a:t>
            </a:r>
            <a:r>
              <a:rPr lang="zh-CN" altLang="en-US" dirty="0">
                <a:sym typeface="+mn-ea"/>
              </a:rPr>
              <a:t>Operator Level</a:t>
            </a:r>
            <a:endParaRPr lang="zh-CN" altLang="en-US">
              <a:sym typeface="+mn-ea"/>
            </a:endParaRPr>
          </a:p>
        </p:txBody>
      </p:sp>
      <p:sp>
        <p:nvSpPr>
          <p:cNvPr id="3" name="内容占位符 2"/>
          <p:cNvSpPr/>
          <p:nvPr>
            <p:ph sz="quarter" idx="10"/>
          </p:nvPr>
        </p:nvSpPr>
        <p:spPr/>
        <p:txBody>
          <a:bodyPr/>
          <a:p>
            <a:r>
              <a:rPr lang="zh-CN" altLang="en-US" sz="1800"/>
              <a:t>一个算子、数据源和sink的并行度可以通过调用 setParallelism()方法来指定</a:t>
            </a:r>
            <a:endParaRPr lang="zh-CN" altLang="en-US" sz="1800"/>
          </a:p>
        </p:txBody>
      </p:sp>
      <p:pic>
        <p:nvPicPr>
          <p:cNvPr id="6" name="图片 5"/>
          <p:cNvPicPr>
            <a:picLocks noChangeAspect="1"/>
          </p:cNvPicPr>
          <p:nvPr/>
        </p:nvPicPr>
        <p:blipFill>
          <a:blip r:embed="rId1"/>
          <a:stretch>
            <a:fillRect/>
          </a:stretch>
        </p:blipFill>
        <p:spPr>
          <a:xfrm>
            <a:off x="2284730" y="2908935"/>
            <a:ext cx="6485890" cy="2114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a:sym typeface="+mn-ea"/>
              </a:rPr>
              <a:t>并行度</a:t>
            </a:r>
            <a:r>
              <a:rPr lang="zh-CN" altLang="en-US">
                <a:sym typeface="+mn-ea"/>
              </a:rPr>
              <a:t>设置之</a:t>
            </a:r>
            <a:r>
              <a:rPr lang="zh-CN" altLang="en-US" dirty="0">
                <a:sym typeface="+mn-ea"/>
              </a:rPr>
              <a:t>Execution Environment Level</a:t>
            </a:r>
            <a:endParaRPr lang="zh-CN" altLang="en-US">
              <a:sym typeface="+mn-ea"/>
            </a:endParaRPr>
          </a:p>
        </p:txBody>
      </p:sp>
      <p:sp>
        <p:nvSpPr>
          <p:cNvPr id="5" name="内容占位符 4"/>
          <p:cNvSpPr>
            <a:spLocks noGrp="1"/>
          </p:cNvSpPr>
          <p:nvPr>
            <p:ph sz="quarter" idx="10"/>
          </p:nvPr>
        </p:nvSpPr>
        <p:spPr/>
        <p:txBody>
          <a:bodyPr>
            <a:normAutofit/>
          </a:bodyPr>
          <a:lstStyle/>
          <a:p>
            <a:r>
              <a:rPr lang="zh-CN" altLang="en-US" sz="1600" dirty="0"/>
              <a:t>执行环境</a:t>
            </a:r>
            <a:r>
              <a:rPr lang="en-US" altLang="zh-CN" sz="1600" dirty="0"/>
              <a:t>(</a:t>
            </a:r>
            <a:r>
              <a:rPr lang="zh-CN" altLang="en-US" sz="1600" dirty="0"/>
              <a:t>任务</a:t>
            </a:r>
            <a:r>
              <a:rPr lang="en-US" altLang="zh-CN" sz="1600" dirty="0"/>
              <a:t>)</a:t>
            </a:r>
            <a:r>
              <a:rPr lang="zh-CN" altLang="en-US" sz="1600" dirty="0"/>
              <a:t>的默认并行度可以通过调用setParallelism()方法指定。为了以并行度3来执行所有的算子、数据源和data sink， 可以通过如下的方式设置执行环境的并行度：</a:t>
            </a:r>
            <a:endParaRPr lang="zh-CN" altLang="en-US" sz="1600" dirty="0"/>
          </a:p>
          <a:p>
            <a:pPr lvl="2"/>
            <a:r>
              <a:rPr lang="zh-CN" altLang="en-US" sz="1370" dirty="0"/>
              <a:t>执行环境的并行度可以通过显式设置算子的并行度而被重写</a:t>
            </a:r>
            <a:endParaRPr lang="zh-CN" altLang="en-US" sz="1370" dirty="0"/>
          </a:p>
        </p:txBody>
      </p:sp>
      <p:pic>
        <p:nvPicPr>
          <p:cNvPr id="2" name="图片 1"/>
          <p:cNvPicPr>
            <a:picLocks noChangeAspect="1"/>
          </p:cNvPicPr>
          <p:nvPr/>
        </p:nvPicPr>
        <p:blipFill>
          <a:blip r:embed="rId1"/>
          <a:stretch>
            <a:fillRect/>
          </a:stretch>
        </p:blipFill>
        <p:spPr>
          <a:xfrm>
            <a:off x="2425065" y="3460115"/>
            <a:ext cx="6495415" cy="1438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a:sym typeface="+mn-ea"/>
              </a:rPr>
              <a:t>并行度</a:t>
            </a:r>
            <a:r>
              <a:rPr lang="zh-CN" altLang="en-US">
                <a:sym typeface="+mn-ea"/>
              </a:rPr>
              <a:t>设置之</a:t>
            </a:r>
            <a:r>
              <a:rPr lang="zh-CN" altLang="en-US" dirty="0">
                <a:sym typeface="+mn-ea"/>
              </a:rPr>
              <a:t>Client Level</a:t>
            </a:r>
            <a:endParaRPr lang="zh-CN" altLang="en-US">
              <a:sym typeface="+mn-ea"/>
            </a:endParaRPr>
          </a:p>
        </p:txBody>
      </p:sp>
      <p:sp>
        <p:nvSpPr>
          <p:cNvPr id="5" name="内容占位符 4"/>
          <p:cNvSpPr>
            <a:spLocks noGrp="1"/>
          </p:cNvSpPr>
          <p:nvPr>
            <p:ph sz="quarter" idx="10"/>
          </p:nvPr>
        </p:nvSpPr>
        <p:spPr/>
        <p:txBody>
          <a:bodyPr>
            <a:normAutofit/>
          </a:bodyPr>
          <a:lstStyle/>
          <a:p>
            <a:r>
              <a:rPr lang="zh-CN" altLang="en-US" sz="1800" dirty="0"/>
              <a:t>并行度可以在客户端将job提交到Flink时设定。</a:t>
            </a:r>
            <a:endParaRPr lang="zh-CN" altLang="en-US" sz="1800" dirty="0"/>
          </a:p>
          <a:p>
            <a:r>
              <a:rPr lang="zh-CN" altLang="en-US" sz="1800" dirty="0"/>
              <a:t>对于CLI客户端，可以通过-p参数指定并行度</a:t>
            </a:r>
            <a:endParaRPr lang="zh-CN" altLang="en-US" sz="1800" dirty="0"/>
          </a:p>
          <a:p>
            <a:r>
              <a:rPr lang="zh-CN" altLang="en-US" sz="1800" dirty="0"/>
              <a:t>./bin/flink run </a:t>
            </a:r>
            <a:r>
              <a:rPr lang="zh-CN" altLang="en-US" sz="1800" dirty="0">
                <a:solidFill>
                  <a:srgbClr val="FF0000"/>
                </a:solidFill>
              </a:rPr>
              <a:t>-p 10</a:t>
            </a:r>
            <a:r>
              <a:rPr lang="zh-CN" altLang="en-US" sz="1800" dirty="0"/>
              <a:t> WordCount-java.jar</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a:sym typeface="+mn-ea"/>
              </a:rPr>
              <a:t>并行度</a:t>
            </a:r>
            <a:r>
              <a:rPr lang="zh-CN" altLang="en-US">
                <a:sym typeface="+mn-ea"/>
              </a:rPr>
              <a:t>设置之</a:t>
            </a:r>
            <a:r>
              <a:rPr lang="zh-CN" altLang="en-US" dirty="0">
                <a:sym typeface="+mn-ea"/>
              </a:rPr>
              <a:t>System Level</a:t>
            </a:r>
            <a:endParaRPr lang="zh-CN" altLang="en-US">
              <a:sym typeface="+mn-ea"/>
            </a:endParaRPr>
          </a:p>
        </p:txBody>
      </p:sp>
      <p:sp>
        <p:nvSpPr>
          <p:cNvPr id="5" name="内容占位符 4"/>
          <p:cNvSpPr>
            <a:spLocks noGrp="1"/>
          </p:cNvSpPr>
          <p:nvPr>
            <p:ph sz="quarter" idx="10"/>
          </p:nvPr>
        </p:nvSpPr>
        <p:spPr/>
        <p:txBody>
          <a:bodyPr>
            <a:normAutofit/>
          </a:bodyPr>
          <a:lstStyle/>
          <a:p>
            <a:r>
              <a:rPr lang="zh-CN" altLang="en-US" sz="2000" dirty="0"/>
              <a:t>在系统级可以通过设置flink-conf.yaml文件中的parallelism.default属性来指定所有执行环境的默认并行度</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 </a:t>
            </a:r>
            <a:endParaRPr lang="en-US" altLang="zh-CN"/>
          </a:p>
        </p:txBody>
      </p:sp>
      <p:pic>
        <p:nvPicPr>
          <p:cNvPr id="3" name="内容占位符 2"/>
          <p:cNvPicPr>
            <a:picLocks noChangeAspect="1"/>
          </p:cNvPicPr>
          <p:nvPr>
            <p:ph sz="quarter" idx="10"/>
          </p:nvPr>
        </p:nvPicPr>
        <p:blipFill>
          <a:blip r:embed="rId1"/>
          <a:stretch>
            <a:fillRect/>
          </a:stretch>
        </p:blipFill>
        <p:spPr>
          <a:xfrm>
            <a:off x="2239010" y="912495"/>
            <a:ext cx="7720330" cy="5272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 </a:t>
            </a:r>
            <a:endParaRPr lang="en-US" altLang="zh-CN"/>
          </a:p>
        </p:txBody>
      </p:sp>
      <p:pic>
        <p:nvPicPr>
          <p:cNvPr id="2" name="内容占位符 1"/>
          <p:cNvPicPr>
            <a:picLocks noChangeAspect="1"/>
          </p:cNvPicPr>
          <p:nvPr>
            <p:ph sz="quarter" idx="10"/>
          </p:nvPr>
        </p:nvPicPr>
        <p:blipFill>
          <a:blip r:embed="rId1"/>
          <a:stretch>
            <a:fillRect/>
          </a:stretch>
        </p:blipFill>
        <p:spPr>
          <a:xfrm>
            <a:off x="2655570" y="379095"/>
            <a:ext cx="6802755" cy="5868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lang="en-US" altLang="zh-CN">
                <a:sym typeface="+mn-ea"/>
              </a:rPr>
              <a:t>Flink UI</a:t>
            </a:r>
            <a:r>
              <a:rPr>
                <a:sym typeface="+mn-ea"/>
              </a:rPr>
              <a:t>界面指标介绍</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t>UI</a:t>
            </a:r>
            <a:r>
              <a:rPr lang="zh-CN" altLang="en-US"/>
              <a:t>界面指标详解</a:t>
            </a:r>
            <a:endParaRPr lang="zh-CN" altLang="en-US"/>
          </a:p>
        </p:txBody>
      </p:sp>
      <p:pic>
        <p:nvPicPr>
          <p:cNvPr id="2" name="内容占位符 1"/>
          <p:cNvPicPr>
            <a:picLocks noChangeAspect="1"/>
          </p:cNvPicPr>
          <p:nvPr>
            <p:ph sz="quarter" idx="10"/>
          </p:nvPr>
        </p:nvPicPr>
        <p:blipFill>
          <a:blip r:embed="rId1"/>
          <a:stretch>
            <a:fillRect/>
          </a:stretch>
        </p:blipFill>
        <p:spPr>
          <a:xfrm>
            <a:off x="830580" y="2348865"/>
            <a:ext cx="10537190" cy="3611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lang="en-US" altLang="zh-CN">
                <a:sym typeface="+mn-ea"/>
              </a:rPr>
              <a:t>Flink Kafka-Connector</a:t>
            </a:r>
            <a:r>
              <a:rPr>
                <a:sym typeface="+mn-ea"/>
              </a:rPr>
              <a:t>详解</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Source </a:t>
            </a:r>
            <a:r>
              <a:rPr lang="zh-CN" altLang="en-US">
                <a:sym typeface="+mn-ea"/>
              </a:rPr>
              <a:t>容错性保证</a:t>
            </a:r>
            <a:endParaRPr lang="en-US" altLang="zh-CN"/>
          </a:p>
        </p:txBody>
      </p:sp>
      <p:graphicFrame>
        <p:nvGraphicFramePr>
          <p:cNvPr id="6" name="内容占位符 5"/>
          <p:cNvGraphicFramePr/>
          <p:nvPr>
            <p:ph sz="quarter" idx="10"/>
          </p:nvPr>
        </p:nvGraphicFramePr>
        <p:xfrm>
          <a:off x="985838" y="2349500"/>
          <a:ext cx="10153650" cy="2286000"/>
        </p:xfrm>
        <a:graphic>
          <a:graphicData uri="http://schemas.openxmlformats.org/drawingml/2006/table">
            <a:tbl>
              <a:tblPr firstRow="1" bandRow="1">
                <a:tableStyleId>{46F890A9-2807-4EBB-B81D-B2AA78EC7F39}</a:tableStyleId>
              </a:tblPr>
              <a:tblGrid>
                <a:gridCol w="3384550"/>
                <a:gridCol w="3384550"/>
                <a:gridCol w="3384550"/>
              </a:tblGrid>
              <a:tr h="381000">
                <a:tc>
                  <a:txBody>
                    <a:bodyPr/>
                    <a:p>
                      <a:pPr>
                        <a:buNone/>
                      </a:pPr>
                      <a:r>
                        <a:rPr lang="en-US" altLang="zh-CN"/>
                        <a:t>Source</a:t>
                      </a:r>
                      <a:endParaRPr lang="en-US" altLang="zh-CN"/>
                    </a:p>
                  </a:txBody>
                  <a:tcPr/>
                </a:tc>
                <a:tc>
                  <a:txBody>
                    <a:bodyPr/>
                    <a:p>
                      <a:pPr>
                        <a:buNone/>
                      </a:pPr>
                      <a:r>
                        <a:rPr lang="zh-CN" altLang="en-US"/>
                        <a:t>语义保证</a:t>
                      </a:r>
                      <a:endParaRPr lang="zh-CN" altLang="en-US"/>
                    </a:p>
                  </a:txBody>
                  <a:tcPr/>
                </a:tc>
                <a:tc>
                  <a:txBody>
                    <a:bodyPr/>
                    <a:p>
                      <a:pPr>
                        <a:buNone/>
                      </a:pPr>
                      <a:r>
                        <a:rPr lang="zh-CN" altLang="en-US"/>
                        <a:t>备注</a:t>
                      </a:r>
                      <a:endParaRPr lang="zh-CN" altLang="en-US"/>
                    </a:p>
                  </a:txBody>
                  <a:tcPr/>
                </a:tc>
              </a:tr>
              <a:tr h="381000">
                <a:tc>
                  <a:txBody>
                    <a:bodyPr/>
                    <a:p>
                      <a:pPr>
                        <a:buNone/>
                      </a:pPr>
                      <a:r>
                        <a:rPr lang="en-US" altLang="zh-CN" sz="2800"/>
                        <a:t>kafka</a:t>
                      </a:r>
                      <a:endParaRPr lang="en-US" altLang="zh-CN" sz="2800"/>
                    </a:p>
                  </a:txBody>
                  <a:tcPr/>
                </a:tc>
                <a:tc>
                  <a:txBody>
                    <a:bodyPr/>
                    <a:p>
                      <a:pPr>
                        <a:buNone/>
                      </a:pPr>
                      <a:r>
                        <a:rPr lang="en-US" altLang="zh-CN" sz="2800"/>
                        <a:t>exactly once(</a:t>
                      </a:r>
                      <a:r>
                        <a:rPr lang="zh-CN" altLang="en-US" sz="2800"/>
                        <a:t>仅一次</a:t>
                      </a:r>
                      <a:r>
                        <a:rPr lang="en-US" altLang="zh-CN" sz="2800"/>
                        <a:t>)</a:t>
                      </a:r>
                      <a:endParaRPr lang="zh-CN" altLang="en-US" sz="2800"/>
                    </a:p>
                  </a:txBody>
                  <a:tcPr/>
                </a:tc>
                <a:tc>
                  <a:txBody>
                    <a:bodyPr/>
                    <a:p>
                      <a:pPr>
                        <a:buNone/>
                      </a:pPr>
                      <a:r>
                        <a:rPr lang="zh-CN" altLang="en-US" sz="2800"/>
                        <a:t>建议使用</a:t>
                      </a:r>
                      <a:r>
                        <a:rPr lang="en-US" altLang="zh-CN" sz="2800"/>
                        <a:t>0.10</a:t>
                      </a:r>
                      <a:r>
                        <a:rPr lang="zh-CN" altLang="en-US" sz="2800"/>
                        <a:t>及以上</a:t>
                      </a:r>
                      <a:endParaRPr lang="zh-CN" altLang="en-US" sz="2800"/>
                    </a:p>
                  </a:txBody>
                  <a:tcPr/>
                </a:tc>
              </a:tr>
              <a:tr h="381000">
                <a:tc>
                  <a:txBody>
                    <a:bodyPr/>
                    <a:p>
                      <a:pPr>
                        <a:buNone/>
                      </a:pPr>
                      <a:r>
                        <a:rPr lang="en-US" altLang="zh-CN" sz="2800"/>
                        <a:t>Collections</a:t>
                      </a:r>
                      <a:endParaRPr lang="en-US" altLang="zh-CN" sz="2800"/>
                    </a:p>
                  </a:txBody>
                  <a:tcPr/>
                </a:tc>
                <a:tc>
                  <a:txBody>
                    <a:bodyPr/>
                    <a:p>
                      <a:pPr>
                        <a:buNone/>
                      </a:pPr>
                      <a:r>
                        <a:rPr lang="en-US" altLang="zh-CN" sz="2800"/>
                        <a:t>exactly once</a:t>
                      </a:r>
                      <a:endParaRPr lang="en-US" altLang="zh-CN" sz="2800"/>
                    </a:p>
                  </a:txBody>
                  <a:tcPr/>
                </a:tc>
                <a:tc>
                  <a:txBody>
                    <a:bodyPr/>
                    <a:p>
                      <a:pPr>
                        <a:buNone/>
                      </a:pPr>
                      <a:endParaRPr lang="zh-CN" altLang="en-US" sz="2800"/>
                    </a:p>
                  </a:txBody>
                  <a:tcPr/>
                </a:tc>
              </a:tr>
              <a:tr h="381000">
                <a:tc>
                  <a:txBody>
                    <a:bodyPr/>
                    <a:p>
                      <a:pPr>
                        <a:buNone/>
                      </a:pPr>
                      <a:r>
                        <a:rPr lang="en-US" altLang="zh-CN" sz="2800"/>
                        <a:t>Files</a:t>
                      </a:r>
                      <a:endParaRPr lang="en-US" altLang="zh-CN" sz="2800"/>
                    </a:p>
                  </a:txBody>
                  <a:tcPr/>
                </a:tc>
                <a:tc>
                  <a:txBody>
                    <a:bodyPr/>
                    <a:p>
                      <a:pPr>
                        <a:buNone/>
                      </a:pPr>
                      <a:r>
                        <a:rPr lang="en-US" altLang="zh-CN" sz="2800"/>
                        <a:t>exactly once</a:t>
                      </a:r>
                      <a:endParaRPr lang="en-US" altLang="zh-CN" sz="2800"/>
                    </a:p>
                  </a:txBody>
                  <a:tcPr/>
                </a:tc>
                <a:tc>
                  <a:txBody>
                    <a:bodyPr/>
                    <a:p>
                      <a:pPr>
                        <a:buNone/>
                      </a:pPr>
                      <a:endParaRPr lang="zh-CN" altLang="en-US" sz="2800"/>
                    </a:p>
                  </a:txBody>
                  <a:tcPr/>
                </a:tc>
              </a:tr>
              <a:tr h="381000">
                <a:tc>
                  <a:txBody>
                    <a:bodyPr/>
                    <a:p>
                      <a:pPr>
                        <a:buNone/>
                      </a:pPr>
                      <a:r>
                        <a:rPr lang="en-US" altLang="zh-CN" sz="2800"/>
                        <a:t>Socktes</a:t>
                      </a:r>
                      <a:endParaRPr lang="en-US" altLang="zh-CN" sz="2800"/>
                    </a:p>
                  </a:txBody>
                  <a:tcPr/>
                </a:tc>
                <a:tc>
                  <a:txBody>
                    <a:bodyPr/>
                    <a:p>
                      <a:pPr>
                        <a:buNone/>
                      </a:pPr>
                      <a:r>
                        <a:rPr lang="en-US" altLang="zh-CN" sz="2800"/>
                        <a:t>at most once</a:t>
                      </a:r>
                      <a:endParaRPr lang="en-US" altLang="zh-CN" sz="2800"/>
                    </a:p>
                  </a:txBody>
                  <a:tcPr/>
                </a:tc>
                <a:tc>
                  <a:txBody>
                    <a:bodyPr/>
                    <a:p>
                      <a:pPr>
                        <a:buNone/>
                      </a:pPr>
                      <a:endParaRPr lang="zh-CN" altLang="en-US" sz="28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Kafka-connector</a:t>
            </a:r>
            <a:endParaRPr lang="en-US" altLang="zh-CN"/>
          </a:p>
        </p:txBody>
      </p:sp>
      <p:sp>
        <p:nvSpPr>
          <p:cNvPr id="5" name="内容占位符 4"/>
          <p:cNvSpPr>
            <a:spLocks noGrp="1"/>
          </p:cNvSpPr>
          <p:nvPr>
            <p:ph sz="quarter" idx="10"/>
          </p:nvPr>
        </p:nvSpPr>
        <p:spPr/>
        <p:txBody>
          <a:bodyPr>
            <a:normAutofit/>
          </a:bodyPr>
          <a:lstStyle/>
          <a:p>
            <a:r>
              <a:rPr lang="en-US" altLang="zh-CN" dirty="0"/>
              <a:t>Kafka</a:t>
            </a:r>
            <a:r>
              <a:rPr lang="zh-CN" altLang="en-US" dirty="0"/>
              <a:t>中的</a:t>
            </a:r>
            <a:r>
              <a:rPr lang="en-US" altLang="zh-CN" dirty="0"/>
              <a:t>partition</a:t>
            </a:r>
            <a:r>
              <a:rPr lang="zh-CN" altLang="en-US" dirty="0"/>
              <a:t>机制和</a:t>
            </a:r>
            <a:r>
              <a:rPr lang="en-US" altLang="zh-CN" dirty="0"/>
              <a:t>Flink</a:t>
            </a:r>
            <a:r>
              <a:rPr lang="zh-CN" altLang="en-US" dirty="0"/>
              <a:t>的并行度机制深度结合</a:t>
            </a:r>
            <a:endParaRPr lang="zh-CN" altLang="en-US" dirty="0"/>
          </a:p>
          <a:p>
            <a:r>
              <a:rPr lang="en-US" altLang="zh-CN" dirty="0"/>
              <a:t>Kafka</a:t>
            </a:r>
            <a:r>
              <a:rPr lang="zh-CN" altLang="en-US" dirty="0"/>
              <a:t>可以作为</a:t>
            </a:r>
            <a:r>
              <a:rPr lang="en-US" altLang="zh-CN" dirty="0"/>
              <a:t>Flink</a:t>
            </a:r>
            <a:r>
              <a:rPr lang="zh-CN" altLang="en-US" dirty="0"/>
              <a:t>的</a:t>
            </a:r>
            <a:r>
              <a:rPr lang="en-US" altLang="zh-CN" dirty="0"/>
              <a:t>source</a:t>
            </a:r>
            <a:r>
              <a:rPr lang="zh-CN" altLang="en-US" dirty="0"/>
              <a:t>和</a:t>
            </a:r>
            <a:r>
              <a:rPr lang="en-US" altLang="zh-CN" dirty="0"/>
              <a:t>sink</a:t>
            </a:r>
            <a:endParaRPr lang="en-US" altLang="zh-CN" dirty="0"/>
          </a:p>
          <a:p>
            <a:r>
              <a:rPr lang="zh-CN" altLang="en-US" dirty="0"/>
              <a:t>任务失败，通过设置</a:t>
            </a:r>
            <a:r>
              <a:rPr lang="en-US" altLang="zh-CN" dirty="0"/>
              <a:t>kafka</a:t>
            </a:r>
            <a:r>
              <a:rPr lang="zh-CN" altLang="en-US" dirty="0"/>
              <a:t>的</a:t>
            </a:r>
            <a:r>
              <a:rPr lang="en-US" altLang="zh-CN" dirty="0"/>
              <a:t>offset</a:t>
            </a:r>
            <a:r>
              <a:rPr lang="zh-CN" altLang="en-US" dirty="0"/>
              <a:t>来恢复应用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Kafka Consumer</a:t>
            </a:r>
            <a:r>
              <a:rPr lang="zh-CN" altLang="en-US"/>
              <a:t>消费策略设置</a:t>
            </a:r>
            <a:endParaRPr lang="zh-CN" altLang="en-US"/>
          </a:p>
        </p:txBody>
      </p:sp>
      <p:sp>
        <p:nvSpPr>
          <p:cNvPr id="5" name="内容占位符 4"/>
          <p:cNvSpPr>
            <a:spLocks noGrp="1"/>
          </p:cNvSpPr>
          <p:nvPr>
            <p:ph sz="quarter" idx="10"/>
          </p:nvPr>
        </p:nvSpPr>
        <p:spPr/>
        <p:txBody>
          <a:bodyPr>
            <a:normAutofit fontScale="60000"/>
          </a:bodyPr>
          <a:lstStyle/>
          <a:p>
            <a:r>
              <a:rPr lang="zh-CN" altLang="en-US" dirty="0">
                <a:solidFill>
                  <a:srgbClr val="FF0000"/>
                </a:solidFill>
              </a:rPr>
              <a:t>setStartFromGroupOffsets()【默认消费策略】</a:t>
            </a:r>
            <a:endParaRPr lang="zh-CN" altLang="en-US" dirty="0">
              <a:solidFill>
                <a:srgbClr val="FF0000"/>
              </a:solidFill>
            </a:endParaRPr>
          </a:p>
          <a:p>
            <a:pPr lvl="2"/>
            <a:r>
              <a:rPr lang="zh-CN" altLang="en-US" dirty="0">
                <a:solidFill>
                  <a:schemeClr val="tx1">
                    <a:lumMod val="50000"/>
                    <a:lumOff val="50000"/>
                  </a:schemeClr>
                </a:solidFill>
              </a:rPr>
              <a:t>默认读取上次保存的</a:t>
            </a:r>
            <a:r>
              <a:rPr lang="en-US" altLang="zh-CN" dirty="0">
                <a:solidFill>
                  <a:schemeClr val="tx1">
                    <a:lumMod val="50000"/>
                    <a:lumOff val="50000"/>
                  </a:schemeClr>
                </a:solidFill>
              </a:rPr>
              <a:t>offset</a:t>
            </a:r>
            <a:r>
              <a:rPr lang="zh-CN" altLang="en-US" dirty="0">
                <a:solidFill>
                  <a:schemeClr val="tx1">
                    <a:lumMod val="50000"/>
                    <a:lumOff val="50000"/>
                  </a:schemeClr>
                </a:solidFill>
              </a:rPr>
              <a:t>信息</a:t>
            </a:r>
            <a:endParaRPr lang="zh-CN" altLang="en-US" dirty="0">
              <a:solidFill>
                <a:schemeClr val="tx1">
                  <a:lumMod val="50000"/>
                  <a:lumOff val="50000"/>
                </a:schemeClr>
              </a:solidFill>
            </a:endParaRPr>
          </a:p>
          <a:p>
            <a:pPr lvl="2"/>
            <a:r>
              <a:rPr lang="zh-CN" altLang="en-US" dirty="0">
                <a:solidFill>
                  <a:schemeClr val="tx1">
                    <a:lumMod val="50000"/>
                    <a:lumOff val="50000"/>
                  </a:schemeClr>
                </a:solidFill>
              </a:rPr>
              <a:t>如果是应用第一次启动，读取不到上次的</a:t>
            </a:r>
            <a:r>
              <a:rPr lang="en-US" altLang="zh-CN" dirty="0">
                <a:solidFill>
                  <a:schemeClr val="tx1">
                    <a:lumMod val="50000"/>
                    <a:lumOff val="50000"/>
                  </a:schemeClr>
                </a:solidFill>
              </a:rPr>
              <a:t>offset</a:t>
            </a:r>
            <a:r>
              <a:rPr lang="zh-CN" altLang="en-US" dirty="0">
                <a:solidFill>
                  <a:schemeClr val="tx1">
                    <a:lumMod val="50000"/>
                    <a:lumOff val="50000"/>
                  </a:schemeClr>
                </a:solidFill>
              </a:rPr>
              <a:t>信息，则会根据这个参数</a:t>
            </a:r>
            <a:r>
              <a:rPr lang="zh-CN" altLang="en-US" dirty="0">
                <a:solidFill>
                  <a:srgbClr val="FF0000"/>
                </a:solidFill>
              </a:rPr>
              <a:t>auto.offset.reset</a:t>
            </a:r>
            <a:r>
              <a:rPr lang="zh-CN" altLang="en-US" dirty="0">
                <a:solidFill>
                  <a:schemeClr val="tx1">
                    <a:lumMod val="50000"/>
                    <a:lumOff val="50000"/>
                  </a:schemeClr>
                </a:solidFill>
              </a:rPr>
              <a:t>的值来进行消费数据</a:t>
            </a:r>
            <a:endParaRPr lang="zh-CN" altLang="en-US" dirty="0">
              <a:solidFill>
                <a:schemeClr val="tx1">
                  <a:lumMod val="50000"/>
                  <a:lumOff val="50000"/>
                </a:schemeClr>
              </a:solidFill>
            </a:endParaRPr>
          </a:p>
          <a:p>
            <a:pPr lvl="0"/>
            <a:r>
              <a:rPr lang="zh-CN" altLang="en-US" dirty="0">
                <a:sym typeface="+mn-ea"/>
              </a:rPr>
              <a:t>setStartFromEarliest()</a:t>
            </a:r>
            <a:endParaRPr lang="zh-CN" altLang="en-US" dirty="0">
              <a:sym typeface="+mn-ea"/>
            </a:endParaRPr>
          </a:p>
          <a:p>
            <a:pPr lvl="2"/>
            <a:r>
              <a:rPr lang="zh-CN" altLang="en-US" dirty="0">
                <a:sym typeface="+mn-ea"/>
              </a:rPr>
              <a:t>从最早的数据开始进行消费，忽略存储的</a:t>
            </a:r>
            <a:r>
              <a:rPr lang="en-US" altLang="zh-CN" dirty="0">
                <a:sym typeface="+mn-ea"/>
              </a:rPr>
              <a:t>offset</a:t>
            </a:r>
            <a:r>
              <a:rPr lang="zh-CN" altLang="en-US" dirty="0">
                <a:sym typeface="+mn-ea"/>
              </a:rPr>
              <a:t>信息</a:t>
            </a:r>
            <a:endParaRPr lang="zh-CN" altLang="en-US" dirty="0"/>
          </a:p>
          <a:p>
            <a:pPr lvl="0"/>
            <a:r>
              <a:rPr lang="zh-CN" altLang="en-US" dirty="0">
                <a:sym typeface="+mn-ea"/>
              </a:rPr>
              <a:t>setStartFromLatest()</a:t>
            </a:r>
            <a:endParaRPr lang="zh-CN" altLang="en-US" dirty="0">
              <a:sym typeface="+mn-ea"/>
            </a:endParaRPr>
          </a:p>
          <a:p>
            <a:pPr lvl="2"/>
            <a:r>
              <a:rPr lang="zh-CN" altLang="en-US" dirty="0">
                <a:sym typeface="+mn-ea"/>
              </a:rPr>
              <a:t>从最新的数据进行消费，忽略存储的</a:t>
            </a:r>
            <a:r>
              <a:rPr lang="en-US" altLang="zh-CN" dirty="0">
                <a:sym typeface="+mn-ea"/>
              </a:rPr>
              <a:t>offset</a:t>
            </a:r>
            <a:r>
              <a:rPr lang="zh-CN" altLang="en-US" dirty="0">
                <a:sym typeface="+mn-ea"/>
              </a:rPr>
              <a:t>信息</a:t>
            </a:r>
            <a:endParaRPr lang="zh-CN" altLang="en-US" dirty="0">
              <a:solidFill>
                <a:srgbClr val="FF0000"/>
              </a:solidFill>
            </a:endParaRPr>
          </a:p>
          <a:p>
            <a:r>
              <a:rPr lang="zh-CN" altLang="en-US" dirty="0"/>
              <a:t>setStartFromSpecificOffsets(Map&lt;KafkaTopicPartition, Long&gt;)</a:t>
            </a:r>
            <a:endParaRPr lang="zh-CN" altLang="en-US" dirty="0"/>
          </a:p>
        </p:txBody>
      </p:sp>
      <p:pic>
        <p:nvPicPr>
          <p:cNvPr id="2" name="图片 1"/>
          <p:cNvPicPr>
            <a:picLocks noChangeAspect="1"/>
          </p:cNvPicPr>
          <p:nvPr/>
        </p:nvPicPr>
        <p:blipFill>
          <a:blip r:embed="rId1"/>
          <a:stretch>
            <a:fillRect/>
          </a:stretch>
        </p:blipFill>
        <p:spPr>
          <a:xfrm>
            <a:off x="6776085" y="3602355"/>
            <a:ext cx="4909185" cy="1180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Kafka Consumer</a:t>
            </a:r>
            <a:r>
              <a:rPr lang="zh-CN" altLang="en-US">
                <a:sym typeface="+mn-ea"/>
              </a:rPr>
              <a:t>的容错</a:t>
            </a:r>
            <a:endParaRPr lang="zh-CN" altLang="en-US">
              <a:sym typeface="+mn-ea"/>
            </a:endParaRPr>
          </a:p>
        </p:txBody>
      </p:sp>
      <p:sp>
        <p:nvSpPr>
          <p:cNvPr id="5" name="内容占位符 4"/>
          <p:cNvSpPr>
            <a:spLocks noGrp="1"/>
          </p:cNvSpPr>
          <p:nvPr>
            <p:ph sz="quarter" idx="10"/>
          </p:nvPr>
        </p:nvSpPr>
        <p:spPr/>
        <p:txBody>
          <a:bodyPr>
            <a:normAutofit fontScale="90000"/>
          </a:bodyPr>
          <a:lstStyle/>
          <a:p>
            <a:r>
              <a:rPr lang="zh-CN" altLang="en-US" dirty="0"/>
              <a:t>当</a:t>
            </a:r>
            <a:r>
              <a:rPr lang="en-US" altLang="zh-CN" dirty="0"/>
              <a:t>checkpoint</a:t>
            </a:r>
            <a:r>
              <a:rPr lang="zh-CN" altLang="en-US" dirty="0"/>
              <a:t>机制开启的时候，Kafka Consumer会定期把</a:t>
            </a:r>
            <a:r>
              <a:rPr lang="en-US" altLang="zh-CN" dirty="0"/>
              <a:t>kafka</a:t>
            </a:r>
            <a:r>
              <a:rPr lang="zh-CN" altLang="en-US" dirty="0"/>
              <a:t>的</a:t>
            </a:r>
            <a:r>
              <a:rPr lang="en-US" altLang="zh-CN" dirty="0"/>
              <a:t>offset</a:t>
            </a:r>
            <a:r>
              <a:rPr lang="zh-CN" altLang="en-US" dirty="0"/>
              <a:t>信息还有其他</a:t>
            </a:r>
            <a:r>
              <a:rPr lang="en-US" altLang="zh-CN" dirty="0"/>
              <a:t>operator</a:t>
            </a:r>
            <a:r>
              <a:rPr lang="zh-CN" altLang="en-US" dirty="0"/>
              <a:t>的状态信息一块保存起来。当</a:t>
            </a:r>
            <a:r>
              <a:rPr lang="en-US" altLang="zh-CN" dirty="0"/>
              <a:t>job</a:t>
            </a:r>
            <a:r>
              <a:rPr lang="zh-CN" altLang="en-US" dirty="0"/>
              <a:t>失败重启的时候，</a:t>
            </a:r>
            <a:r>
              <a:rPr lang="en-US" altLang="zh-CN" dirty="0"/>
              <a:t>Flink</a:t>
            </a:r>
            <a:r>
              <a:rPr lang="zh-CN" altLang="en-US" dirty="0"/>
              <a:t>会从最近一次的</a:t>
            </a:r>
            <a:r>
              <a:rPr lang="en-US" altLang="zh-CN" dirty="0"/>
              <a:t>checkpoint</a:t>
            </a:r>
            <a:r>
              <a:rPr lang="zh-CN" altLang="en-US" dirty="0"/>
              <a:t>中进行恢复数据，重新消费</a:t>
            </a:r>
            <a:r>
              <a:rPr lang="en-US" altLang="zh-CN" dirty="0"/>
              <a:t>kafka</a:t>
            </a:r>
            <a:r>
              <a:rPr lang="zh-CN" altLang="en-US" dirty="0"/>
              <a:t>中的数据。</a:t>
            </a:r>
            <a:endParaRPr lang="zh-CN" altLang="en-US" dirty="0"/>
          </a:p>
          <a:p>
            <a:r>
              <a:rPr lang="zh-CN" altLang="en-US" dirty="0"/>
              <a:t>为了能够使用支持容错的</a:t>
            </a:r>
            <a:r>
              <a:rPr lang="en-US" altLang="zh-CN" dirty="0"/>
              <a:t>kafka Consumer</a:t>
            </a:r>
            <a:r>
              <a:rPr lang="zh-CN" altLang="en-US" dirty="0"/>
              <a:t>，需要开启</a:t>
            </a:r>
            <a:r>
              <a:rPr lang="en-US" altLang="zh-CN" dirty="0"/>
              <a:t>checkpoint</a:t>
            </a:r>
            <a:endParaRPr lang="en-US" altLang="zh-CN" dirty="0"/>
          </a:p>
          <a:p>
            <a:pPr lvl="2"/>
            <a:r>
              <a:rPr lang="en-US" altLang="zh-CN" dirty="0"/>
              <a:t>env.enableCheckpointing(5000); // </a:t>
            </a:r>
            <a:r>
              <a:rPr lang="zh-CN" altLang="en-US" dirty="0"/>
              <a:t>每</a:t>
            </a:r>
            <a:r>
              <a:rPr lang="en-US" altLang="zh-CN" dirty="0"/>
              <a:t>5s checkpoint</a:t>
            </a:r>
            <a:r>
              <a:rPr lang="zh-CN" altLang="en-US" dirty="0"/>
              <a:t>一次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动态加载</a:t>
            </a:r>
            <a:r>
              <a:rPr lang="en-US" altLang="zh-CN"/>
              <a:t>Topic</a:t>
            </a:r>
            <a:endParaRPr lang="en-US" altLang="zh-CN"/>
          </a:p>
        </p:txBody>
      </p:sp>
      <p:pic>
        <p:nvPicPr>
          <p:cNvPr id="2" name="内容占位符 1"/>
          <p:cNvPicPr>
            <a:picLocks noChangeAspect="1"/>
          </p:cNvPicPr>
          <p:nvPr>
            <p:ph sz="quarter" idx="10"/>
          </p:nvPr>
        </p:nvPicPr>
        <p:blipFill>
          <a:blip r:embed="rId1"/>
          <a:stretch>
            <a:fillRect/>
          </a:stretch>
        </p:blipFill>
        <p:spPr>
          <a:xfrm>
            <a:off x="1711960" y="2552700"/>
            <a:ext cx="8060055" cy="2671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Kafka Consumers Offset </a:t>
            </a:r>
            <a:r>
              <a:rPr lang="zh-CN" altLang="en-US"/>
              <a:t>自动提交</a:t>
            </a:r>
            <a:endParaRPr lang="zh-CN" altLang="en-US"/>
          </a:p>
        </p:txBody>
      </p:sp>
      <p:sp>
        <p:nvSpPr>
          <p:cNvPr id="5" name="内容占位符 4"/>
          <p:cNvSpPr>
            <a:spLocks noGrp="1"/>
          </p:cNvSpPr>
          <p:nvPr>
            <p:ph sz="quarter" idx="10"/>
          </p:nvPr>
        </p:nvSpPr>
        <p:spPr/>
        <p:txBody>
          <a:bodyPr>
            <a:normAutofit fontScale="70000"/>
          </a:bodyPr>
          <a:lstStyle/>
          <a:p>
            <a:r>
              <a:rPr lang="zh-CN" altLang="en-US" dirty="0"/>
              <a:t>针对</a:t>
            </a:r>
            <a:r>
              <a:rPr lang="en-US" altLang="zh-CN" dirty="0"/>
              <a:t>job</a:t>
            </a:r>
            <a:r>
              <a:rPr lang="zh-CN" altLang="en-US" dirty="0"/>
              <a:t>是否开启</a:t>
            </a:r>
            <a:r>
              <a:rPr lang="en-US" altLang="zh-CN" dirty="0"/>
              <a:t>checkpoint</a:t>
            </a:r>
            <a:r>
              <a:rPr lang="zh-CN" altLang="en-US" dirty="0"/>
              <a:t>来区分</a:t>
            </a:r>
            <a:endParaRPr lang="zh-CN" altLang="en-US" dirty="0"/>
          </a:p>
          <a:p>
            <a:pPr lvl="2"/>
            <a:r>
              <a:rPr lang="zh-CN" altLang="en-US" dirty="0"/>
              <a:t>Checkpoint关闭时： 可以通过下面两个参数配置</a:t>
            </a:r>
            <a:endParaRPr lang="zh-CN" altLang="en-US" dirty="0"/>
          </a:p>
          <a:p>
            <a:pPr lvl="3"/>
            <a:r>
              <a:rPr lang="zh-CN" altLang="en-US" dirty="0"/>
              <a:t>enable.auto.commit</a:t>
            </a:r>
            <a:endParaRPr lang="zh-CN" altLang="en-US" dirty="0"/>
          </a:p>
          <a:p>
            <a:pPr lvl="3"/>
            <a:r>
              <a:rPr lang="zh-CN" altLang="en-US" dirty="0"/>
              <a:t>auto.commit.interval.ms</a:t>
            </a:r>
            <a:endParaRPr lang="zh-CN" altLang="en-US" dirty="0"/>
          </a:p>
          <a:p>
            <a:pPr lvl="2"/>
            <a:r>
              <a:rPr lang="zh-CN" altLang="en-US" dirty="0">
                <a:sym typeface="+mn-ea"/>
              </a:rPr>
              <a:t>Checkpoint开启时：当执行</a:t>
            </a:r>
            <a:r>
              <a:rPr lang="en-US" altLang="zh-CN" dirty="0">
                <a:sym typeface="+mn-ea"/>
              </a:rPr>
              <a:t>checkpoint</a:t>
            </a:r>
            <a:r>
              <a:rPr lang="zh-CN" altLang="en-US" dirty="0">
                <a:sym typeface="+mn-ea"/>
              </a:rPr>
              <a:t>的时候才会保存</a:t>
            </a:r>
            <a:r>
              <a:rPr lang="en-US" altLang="zh-CN" dirty="0">
                <a:sym typeface="+mn-ea"/>
              </a:rPr>
              <a:t>offset</a:t>
            </a:r>
            <a:r>
              <a:rPr lang="zh-CN" altLang="en-US" dirty="0">
                <a:sym typeface="+mn-ea"/>
              </a:rPr>
              <a:t>，这样保证了</a:t>
            </a:r>
            <a:r>
              <a:rPr lang="en-US" altLang="zh-CN" dirty="0">
                <a:sym typeface="+mn-ea"/>
              </a:rPr>
              <a:t>kafka</a:t>
            </a:r>
            <a:r>
              <a:rPr lang="zh-CN" altLang="en-US" dirty="0">
                <a:sym typeface="+mn-ea"/>
              </a:rPr>
              <a:t>的</a:t>
            </a:r>
            <a:r>
              <a:rPr lang="en-US" altLang="zh-CN" dirty="0">
                <a:sym typeface="+mn-ea"/>
              </a:rPr>
              <a:t>offset</a:t>
            </a:r>
            <a:r>
              <a:rPr lang="zh-CN" altLang="en-US" dirty="0">
                <a:sym typeface="+mn-ea"/>
              </a:rPr>
              <a:t>和</a:t>
            </a:r>
            <a:r>
              <a:rPr lang="en-US" altLang="zh-CN" dirty="0">
                <a:sym typeface="+mn-ea"/>
              </a:rPr>
              <a:t>checkpoint</a:t>
            </a:r>
            <a:r>
              <a:rPr lang="zh-CN" altLang="en-US" dirty="0">
                <a:sym typeface="+mn-ea"/>
              </a:rPr>
              <a:t>的状态偏移量保持一致。</a:t>
            </a:r>
            <a:endParaRPr lang="zh-CN" altLang="en-US" dirty="0">
              <a:sym typeface="+mn-ea"/>
            </a:endParaRPr>
          </a:p>
          <a:p>
            <a:pPr lvl="3"/>
            <a:r>
              <a:rPr lang="zh-CN" altLang="en-US" dirty="0">
                <a:sym typeface="+mn-ea"/>
              </a:rPr>
              <a:t>可以通过这个参数设置setCommitOffsetsOnCheckpoints(boolean)</a:t>
            </a:r>
            <a:endParaRPr lang="zh-CN" altLang="en-US" dirty="0">
              <a:sym typeface="+mn-ea"/>
            </a:endParaRPr>
          </a:p>
          <a:p>
            <a:pPr lvl="3"/>
            <a:r>
              <a:rPr lang="zh-CN" altLang="en-US" dirty="0">
                <a:sym typeface="+mn-ea"/>
              </a:rPr>
              <a:t>这个参数默认就是</a:t>
            </a:r>
            <a:r>
              <a:rPr lang="en-US" altLang="zh-CN" dirty="0">
                <a:sym typeface="+mn-ea"/>
              </a:rPr>
              <a:t>true</a:t>
            </a:r>
            <a:r>
              <a:rPr lang="zh-CN" altLang="en-US" dirty="0">
                <a:sym typeface="+mn-ea"/>
              </a:rPr>
              <a:t>。表示在</a:t>
            </a:r>
            <a:r>
              <a:rPr lang="en-US" altLang="zh-CN" dirty="0">
                <a:sym typeface="+mn-ea"/>
              </a:rPr>
              <a:t>checkpoint</a:t>
            </a:r>
            <a:r>
              <a:rPr lang="zh-CN" altLang="en-US" dirty="0">
                <a:sym typeface="+mn-ea"/>
              </a:rPr>
              <a:t>的时候提交</a:t>
            </a:r>
            <a:r>
              <a:rPr lang="en-US" altLang="zh-CN" dirty="0">
                <a:sym typeface="+mn-ea"/>
              </a:rPr>
              <a:t>offset</a:t>
            </a:r>
            <a:endParaRPr lang="en-US" altLang="zh-CN" dirty="0">
              <a:sym typeface="+mn-ea"/>
            </a:endParaRPr>
          </a:p>
          <a:p>
            <a:pPr lvl="3"/>
            <a:r>
              <a:rPr lang="zh-CN" altLang="en-US" dirty="0">
                <a:sym typeface="+mn-ea"/>
              </a:rPr>
              <a:t>此时，</a:t>
            </a:r>
            <a:r>
              <a:rPr lang="en-US" altLang="zh-CN" dirty="0">
                <a:sym typeface="+mn-ea"/>
              </a:rPr>
              <a:t>kafka</a:t>
            </a:r>
            <a:r>
              <a:rPr lang="zh-CN" altLang="en-US" dirty="0">
                <a:sym typeface="+mn-ea"/>
              </a:rPr>
              <a:t>中的自动提交机制就会被忽略</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Kafka Producer</a:t>
            </a:r>
            <a:endParaRPr lang="en-US" altLang="zh-CN">
              <a:sym typeface="+mn-ea"/>
            </a:endParaRPr>
          </a:p>
        </p:txBody>
      </p:sp>
      <p:pic>
        <p:nvPicPr>
          <p:cNvPr id="2" name="内容占位符 1"/>
          <p:cNvPicPr>
            <a:picLocks noChangeAspect="1"/>
          </p:cNvPicPr>
          <p:nvPr>
            <p:ph sz="quarter" idx="10"/>
          </p:nvPr>
        </p:nvPicPr>
        <p:blipFill>
          <a:blip r:embed="rId1"/>
          <a:stretch>
            <a:fillRect/>
          </a:stretch>
        </p:blipFill>
        <p:spPr>
          <a:xfrm>
            <a:off x="1163955" y="2526030"/>
            <a:ext cx="6543675" cy="214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Kafka Producer</a:t>
            </a:r>
            <a:r>
              <a:rPr lang="zh-CN" altLang="en-US">
                <a:sym typeface="+mn-ea"/>
              </a:rPr>
              <a:t>的容错</a:t>
            </a:r>
            <a:r>
              <a:rPr lang="en-US" altLang="zh-CN">
                <a:sym typeface="+mn-ea"/>
              </a:rPr>
              <a:t>-Kafka 0.9 and 0.10</a:t>
            </a:r>
            <a:endParaRPr lang="en-US" altLang="zh-CN">
              <a:sym typeface="+mn-ea"/>
            </a:endParaRPr>
          </a:p>
        </p:txBody>
      </p:sp>
      <p:sp>
        <p:nvSpPr>
          <p:cNvPr id="5" name="内容占位符 4"/>
          <p:cNvSpPr>
            <a:spLocks noGrp="1"/>
          </p:cNvSpPr>
          <p:nvPr>
            <p:ph sz="quarter" idx="10"/>
          </p:nvPr>
        </p:nvSpPr>
        <p:spPr/>
        <p:txBody>
          <a:bodyPr>
            <a:normAutofit lnSpcReduction="20000"/>
          </a:bodyPr>
          <a:lstStyle/>
          <a:p>
            <a:r>
              <a:rPr lang="zh-CN" altLang="en-US" dirty="0"/>
              <a:t>如果</a:t>
            </a:r>
            <a:r>
              <a:rPr lang="en-US" altLang="zh-CN" dirty="0"/>
              <a:t>Flink</a:t>
            </a:r>
            <a:r>
              <a:rPr lang="zh-CN" altLang="en-US" dirty="0"/>
              <a:t>开启了</a:t>
            </a:r>
            <a:r>
              <a:rPr lang="en-US" altLang="zh-CN" dirty="0"/>
              <a:t>checkpoint</a:t>
            </a:r>
            <a:r>
              <a:rPr lang="zh-CN" altLang="en-US" dirty="0"/>
              <a:t>，针对FlinkKafkaProducer09 和FlinkKafkaProducer010 可以提供 at-least-once的语义，还需要配置下面两个参数</a:t>
            </a:r>
            <a:endParaRPr lang="zh-CN" altLang="en-US" dirty="0"/>
          </a:p>
          <a:p>
            <a:pPr lvl="2"/>
            <a:r>
              <a:rPr lang="zh-CN" altLang="en-US" dirty="0"/>
              <a:t>setLogFailuresOnly(</a:t>
            </a:r>
            <a:r>
              <a:rPr lang="en-US" altLang="zh-CN" dirty="0"/>
              <a:t>false</a:t>
            </a:r>
            <a:r>
              <a:rPr lang="zh-CN" altLang="en-US" dirty="0"/>
              <a:t>)</a:t>
            </a:r>
            <a:endParaRPr lang="zh-CN" altLang="en-US" dirty="0"/>
          </a:p>
          <a:p>
            <a:pPr lvl="2"/>
            <a:r>
              <a:rPr lang="zh-CN" altLang="en-US" dirty="0"/>
              <a:t>setFlushOnCheckpoint(</a:t>
            </a:r>
            <a:r>
              <a:rPr lang="en-US" altLang="zh-CN" dirty="0"/>
              <a:t>true</a:t>
            </a:r>
            <a:r>
              <a:rPr lang="zh-CN" altLang="en-US" dirty="0"/>
              <a:t>)</a:t>
            </a:r>
            <a:endParaRPr lang="zh-CN" altLang="en-US" dirty="0"/>
          </a:p>
          <a:p>
            <a:pPr lvl="0"/>
            <a:r>
              <a:rPr lang="zh-CN" altLang="en-US" dirty="0"/>
              <a:t>注意：建议修改</a:t>
            </a:r>
            <a:r>
              <a:rPr lang="en-US" altLang="zh-CN" dirty="0"/>
              <a:t>kafka </a:t>
            </a:r>
            <a:r>
              <a:rPr lang="zh-CN" altLang="en-US" dirty="0"/>
              <a:t>生产者的重试次数</a:t>
            </a:r>
            <a:endParaRPr lang="zh-CN" altLang="en-US" dirty="0"/>
          </a:p>
          <a:p>
            <a:pPr lvl="2"/>
            <a:r>
              <a:rPr lang="zh-CN" altLang="en-US" dirty="0"/>
              <a:t>retries【这个参数的值默认是</a:t>
            </a:r>
            <a:r>
              <a:rPr lang="en-US" altLang="zh-CN" dirty="0"/>
              <a:t>0</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Kafka Producer</a:t>
            </a:r>
            <a:r>
              <a:rPr lang="zh-CN" altLang="en-US">
                <a:sym typeface="+mn-ea"/>
              </a:rPr>
              <a:t>的容错</a:t>
            </a:r>
            <a:r>
              <a:rPr lang="en-US" altLang="zh-CN">
                <a:sym typeface="+mn-ea"/>
              </a:rPr>
              <a:t>-Kafka 0.11</a:t>
            </a:r>
            <a:endParaRPr lang="en-US" altLang="zh-CN">
              <a:sym typeface="+mn-ea"/>
            </a:endParaRPr>
          </a:p>
        </p:txBody>
      </p:sp>
      <p:sp>
        <p:nvSpPr>
          <p:cNvPr id="5" name="内容占位符 4"/>
          <p:cNvSpPr>
            <a:spLocks noGrp="1"/>
          </p:cNvSpPr>
          <p:nvPr>
            <p:ph sz="quarter" idx="10"/>
          </p:nvPr>
        </p:nvSpPr>
        <p:spPr/>
        <p:txBody>
          <a:bodyPr>
            <a:normAutofit/>
          </a:bodyPr>
          <a:lstStyle/>
          <a:p>
            <a:r>
              <a:rPr lang="zh-CN" altLang="en-US" dirty="0"/>
              <a:t>如果</a:t>
            </a:r>
            <a:r>
              <a:rPr lang="en-US" altLang="zh-CN" dirty="0"/>
              <a:t>Flink</a:t>
            </a:r>
            <a:r>
              <a:rPr lang="zh-CN" altLang="en-US" dirty="0"/>
              <a:t>开启了</a:t>
            </a:r>
            <a:r>
              <a:rPr lang="en-US" altLang="zh-CN" dirty="0"/>
              <a:t>checkpoint</a:t>
            </a:r>
            <a:r>
              <a:rPr lang="zh-CN" altLang="en-US" dirty="0"/>
              <a:t>，针对FlinkKafkaProducer011 就可以提供 exactly-once的语义</a:t>
            </a:r>
            <a:endParaRPr lang="zh-CN" altLang="en-US" dirty="0"/>
          </a:p>
          <a:p>
            <a:r>
              <a:rPr lang="zh-CN" altLang="en-US" dirty="0"/>
              <a:t>但是需要选择具体的语义</a:t>
            </a:r>
            <a:endParaRPr lang="zh-CN" altLang="en-US" dirty="0"/>
          </a:p>
          <a:p>
            <a:pPr lvl="2"/>
            <a:r>
              <a:rPr lang="zh-CN" altLang="en-US" dirty="0"/>
              <a:t>Semantic.NONE</a:t>
            </a:r>
            <a:endParaRPr lang="zh-CN" altLang="en-US" dirty="0"/>
          </a:p>
          <a:p>
            <a:pPr lvl="2"/>
            <a:r>
              <a:rPr lang="zh-CN" altLang="en-US" dirty="0"/>
              <a:t>Semantic.AT_LEAST_ONCE【默认】</a:t>
            </a:r>
            <a:endParaRPr lang="zh-CN" altLang="en-US" dirty="0"/>
          </a:p>
          <a:p>
            <a:pPr lvl="2"/>
            <a:r>
              <a:rPr lang="zh-CN" altLang="en-US" dirty="0"/>
              <a:t>Semantic.EXACTLY_ONCE</a:t>
            </a:r>
            <a:endParaRPr lang="zh-CN" altLang="en-US" dirty="0"/>
          </a:p>
          <a:p>
            <a:pPr lvl="2"/>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注意：</a:t>
            </a:r>
            <a:endParaRPr lang="zh-CN" altLang="en-US"/>
          </a:p>
        </p:txBody>
      </p:sp>
      <p:sp>
        <p:nvSpPr>
          <p:cNvPr id="5" name="内容占位符 4"/>
          <p:cNvSpPr>
            <a:spLocks noGrp="1"/>
          </p:cNvSpPr>
          <p:nvPr>
            <p:ph sz="quarter" idx="10"/>
          </p:nvPr>
        </p:nvSpPr>
        <p:spPr/>
        <p:txBody>
          <a:bodyPr>
            <a:normAutofit/>
          </a:bodyPr>
          <a:lstStyle/>
          <a:p>
            <a:r>
              <a:rPr lang="zh-CN" altLang="en-US" dirty="0"/>
              <a:t>在这里我们使用的</a:t>
            </a:r>
            <a:r>
              <a:rPr lang="en-US" altLang="zh-CN" dirty="0"/>
              <a:t>kafka</a:t>
            </a:r>
            <a:r>
              <a:rPr lang="zh-CN" altLang="en-US" dirty="0"/>
              <a:t>是基于</a:t>
            </a:r>
            <a:r>
              <a:rPr lang="en-US" altLang="zh-CN" dirty="0"/>
              <a:t>0.11</a:t>
            </a:r>
            <a:r>
              <a:rPr lang="zh-CN" altLang="en-US" dirty="0"/>
              <a:t>这个版本，如果是低版本的话，有一些新特性是不支持的。</a:t>
            </a:r>
            <a:endParaRPr lang="zh-CN" altLang="en-US" dirty="0"/>
          </a:p>
          <a:p>
            <a:r>
              <a:rPr lang="zh-CN" altLang="en-US" dirty="0"/>
              <a:t>具体的可以参考官方文档</a:t>
            </a:r>
            <a:endParaRPr lang="zh-CN" altLang="en-US" dirty="0"/>
          </a:p>
          <a:p>
            <a:r>
              <a:rPr lang="zh-CN" altLang="en-US" dirty="0"/>
              <a:t>https://ci.apache.org/projects/flink/flink-docs-release-1.6/dev/connectors/kafka.html</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lang="en-US" altLang="zh-CN">
                <a:sym typeface="+mn-ea"/>
              </a:rPr>
              <a:t>Flink </a:t>
            </a:r>
            <a:r>
              <a:rPr>
                <a:sym typeface="+mn-ea"/>
              </a:rPr>
              <a:t>生产环境主要配置</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自定义</a:t>
            </a:r>
            <a:r>
              <a:rPr lang="en-US" altLang="zh-CN">
                <a:sym typeface="+mn-ea"/>
              </a:rPr>
              <a:t>source</a:t>
            </a:r>
            <a:endParaRPr lang="en-US" altLang="zh-CN"/>
          </a:p>
        </p:txBody>
      </p:sp>
      <p:sp>
        <p:nvSpPr>
          <p:cNvPr id="5" name="内容占位符 4"/>
          <p:cNvSpPr>
            <a:spLocks noGrp="1"/>
          </p:cNvSpPr>
          <p:nvPr>
            <p:ph sz="quarter" idx="10"/>
          </p:nvPr>
        </p:nvSpPr>
        <p:spPr/>
        <p:txBody>
          <a:bodyPr>
            <a:normAutofit fontScale="90000" lnSpcReduction="10000"/>
          </a:bodyPr>
          <a:lstStyle/>
          <a:p>
            <a:r>
              <a:rPr lang="zh-CN" altLang="en-US" dirty="0"/>
              <a:t>实现并行度为1的自定义source</a:t>
            </a:r>
            <a:endParaRPr lang="zh-CN" altLang="en-US" dirty="0"/>
          </a:p>
          <a:p>
            <a:pPr lvl="2"/>
            <a:r>
              <a:rPr lang="zh-CN" altLang="en-US" dirty="0"/>
              <a:t>实现SourceFunction </a:t>
            </a:r>
            <a:endParaRPr lang="zh-CN" altLang="en-US" dirty="0"/>
          </a:p>
          <a:p>
            <a:pPr lvl="2"/>
            <a:r>
              <a:rPr lang="zh-CN" altLang="en-US" dirty="0"/>
              <a:t>一般不需要实现容错性保证</a:t>
            </a:r>
            <a:endParaRPr lang="zh-CN" altLang="en-US" dirty="0"/>
          </a:p>
          <a:p>
            <a:pPr lvl="2"/>
            <a:r>
              <a:rPr lang="zh-CN" altLang="en-US" dirty="0"/>
              <a:t>处理好cancel方法(cancel应用的时候，这个方法会被调用)</a:t>
            </a:r>
            <a:endParaRPr lang="zh-CN" altLang="en-US" dirty="0"/>
          </a:p>
          <a:p>
            <a:r>
              <a:rPr lang="zh-CN" altLang="en-US" dirty="0"/>
              <a:t>实现并行化的自定义source</a:t>
            </a:r>
            <a:endParaRPr lang="zh-CN" altLang="en-US" dirty="0"/>
          </a:p>
          <a:p>
            <a:pPr lvl="2"/>
            <a:r>
              <a:rPr lang="zh-CN" altLang="en-US" dirty="0"/>
              <a:t>实现ParallelSourceFunction </a:t>
            </a:r>
            <a:endParaRPr lang="zh-CN" altLang="en-US" dirty="0"/>
          </a:p>
          <a:p>
            <a:pPr lvl="2"/>
            <a:r>
              <a:rPr lang="zh-CN" altLang="en-US" dirty="0"/>
              <a:t>或者继承RichParallelSourceFunction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生产环境检查清单</a:t>
            </a:r>
            <a:endParaRPr lang="zh-CN" altLang="en-US"/>
          </a:p>
        </p:txBody>
      </p:sp>
      <p:sp>
        <p:nvSpPr>
          <p:cNvPr id="5" name="内容占位符 4"/>
          <p:cNvSpPr>
            <a:spLocks noGrp="1"/>
          </p:cNvSpPr>
          <p:nvPr>
            <p:ph sz="quarter" idx="10"/>
          </p:nvPr>
        </p:nvSpPr>
        <p:spPr/>
        <p:txBody>
          <a:bodyPr>
            <a:normAutofit fontScale="60000"/>
          </a:bodyPr>
          <a:lstStyle/>
          <a:p>
            <a:r>
              <a:rPr lang="en-US" altLang="zh-CN" dirty="0"/>
              <a:t>1</a:t>
            </a:r>
            <a:r>
              <a:rPr lang="zh-CN" altLang="en-US" dirty="0"/>
              <a:t>：设置 operator 的最大并行度</a:t>
            </a:r>
            <a:endParaRPr lang="zh-CN" altLang="en-US" dirty="0"/>
          </a:p>
          <a:p>
            <a:pPr lvl="2"/>
            <a:r>
              <a:rPr lang="zh-CN" altLang="en-US" dirty="0"/>
              <a:t>0 &lt; 并行度 &lt;= 最大并行度 &lt;= 2^15</a:t>
            </a:r>
            <a:endParaRPr lang="zh-CN" altLang="en-US" dirty="0"/>
          </a:p>
          <a:p>
            <a:pPr lvl="2"/>
            <a:r>
              <a:rPr lang="zh-CN" altLang="en-US" dirty="0"/>
              <a:t>setMaxParallelism（int maxparallelism)</a:t>
            </a:r>
            <a:endParaRPr lang="zh-CN" altLang="en-US" dirty="0"/>
          </a:p>
          <a:p>
            <a:pPr lvl="0"/>
            <a:r>
              <a:rPr lang="en-US" altLang="zh-CN" dirty="0"/>
              <a:t>2</a:t>
            </a:r>
            <a:r>
              <a:rPr lang="zh-CN" altLang="en-US" dirty="0"/>
              <a:t>：给 operators 设置 UUID</a:t>
            </a:r>
            <a:endParaRPr lang="zh-CN" altLang="en-US" dirty="0"/>
          </a:p>
          <a:p>
            <a:pPr lvl="2"/>
            <a:r>
              <a:rPr lang="zh-CN" altLang="en-US" dirty="0"/>
              <a:t>因为对JobGraph的更改（例如，交换operator）将导致产生新的UUID。 为了建立稳定的映射，我们需要用户来通过 setUid（String uid） 来设定稳定的operator uid。</a:t>
            </a:r>
            <a:endParaRPr lang="zh-CN" altLang="en-US" dirty="0"/>
          </a:p>
          <a:p>
            <a:pPr lvl="2"/>
            <a:r>
              <a:rPr lang="zh-CN" altLang="en-US" dirty="0"/>
              <a:t>在我们进行</a:t>
            </a:r>
            <a:r>
              <a:rPr lang="en-US" altLang="zh-CN" dirty="0"/>
              <a:t>savepoint</a:t>
            </a:r>
            <a:r>
              <a:rPr lang="zh-CN" altLang="en-US" dirty="0"/>
              <a:t>的时候，稳定的映射关系是至关重要的</a:t>
            </a:r>
            <a:endParaRPr lang="zh-CN" altLang="en-US" dirty="0"/>
          </a:p>
          <a:p>
            <a:pPr lvl="0"/>
            <a:r>
              <a:rPr lang="en-US" altLang="zh-CN" dirty="0"/>
              <a:t>3</a:t>
            </a:r>
            <a:r>
              <a:rPr lang="zh-CN" altLang="en-US" dirty="0"/>
              <a:t>：选择state backend</a:t>
            </a:r>
            <a:endParaRPr lang="zh-CN" altLang="en-US" dirty="0"/>
          </a:p>
          <a:p>
            <a:pPr lvl="2"/>
            <a:r>
              <a:rPr lang="zh-CN" altLang="en-US" dirty="0"/>
              <a:t>强烈建议生产环境中使用RocksDB</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lang="en-US" altLang="zh-CN">
                <a:sym typeface="+mn-ea"/>
              </a:rPr>
              <a:t>Flink </a:t>
            </a:r>
            <a:r>
              <a:rPr>
                <a:sym typeface="+mn-ea"/>
              </a:rPr>
              <a:t>实战案例开发</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应用场景分析</a:t>
            </a:r>
            <a:endParaRPr lang="zh-CN" altLang="en-US"/>
          </a:p>
        </p:txBody>
      </p:sp>
      <p:sp>
        <p:nvSpPr>
          <p:cNvPr id="5" name="内容占位符 4"/>
          <p:cNvSpPr>
            <a:spLocks noGrp="1"/>
          </p:cNvSpPr>
          <p:nvPr>
            <p:ph sz="quarter" idx="10"/>
          </p:nvPr>
        </p:nvSpPr>
        <p:spPr/>
        <p:txBody>
          <a:bodyPr>
            <a:normAutofit/>
          </a:bodyPr>
          <a:lstStyle/>
          <a:p>
            <a:r>
              <a:rPr lang="zh-CN" altLang="en-US" dirty="0"/>
              <a:t>数据清洗【实时</a:t>
            </a:r>
            <a:r>
              <a:rPr lang="en-US" altLang="zh-CN" dirty="0"/>
              <a:t>ETL</a:t>
            </a:r>
            <a:r>
              <a:rPr lang="zh-CN" altLang="en-US" dirty="0"/>
              <a:t>】</a:t>
            </a:r>
            <a:endParaRPr lang="zh-CN" altLang="en-US" dirty="0"/>
          </a:p>
          <a:p>
            <a:r>
              <a:rPr lang="zh-CN" altLang="en-US" dirty="0"/>
              <a:t>数据报表</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数据清洗【实时</a:t>
            </a:r>
            <a:r>
              <a:rPr lang="en-US" altLang="zh-CN" dirty="0">
                <a:sym typeface="+mn-ea"/>
              </a:rPr>
              <a:t>ETL</a:t>
            </a:r>
            <a:r>
              <a:rPr lang="zh-CN" altLang="en-US" dirty="0">
                <a:sym typeface="+mn-ea"/>
              </a:rPr>
              <a:t>】</a:t>
            </a:r>
            <a:endParaRPr lang="en-US" altLang="zh-CN"/>
          </a:p>
        </p:txBody>
      </p:sp>
      <p:pic>
        <p:nvPicPr>
          <p:cNvPr id="20" name="图片 19"/>
          <p:cNvPicPr>
            <a:picLocks noChangeAspect="1"/>
          </p:cNvPicPr>
          <p:nvPr/>
        </p:nvPicPr>
        <p:blipFill>
          <a:blip r:embed="rId1"/>
          <a:stretch>
            <a:fillRect/>
          </a:stretch>
        </p:blipFill>
        <p:spPr>
          <a:xfrm>
            <a:off x="2137410" y="3495675"/>
            <a:ext cx="1246505" cy="910590"/>
          </a:xfrm>
          <a:prstGeom prst="rect">
            <a:avLst/>
          </a:prstGeom>
        </p:spPr>
      </p:pic>
      <p:sp>
        <p:nvSpPr>
          <p:cNvPr id="7" name="云形 6"/>
          <p:cNvSpPr/>
          <p:nvPr/>
        </p:nvSpPr>
        <p:spPr>
          <a:xfrm>
            <a:off x="868680" y="267271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应用</a:t>
            </a:r>
            <a:endParaRPr lang="zh-CN" altLang="en-US" sz="1800"/>
          </a:p>
        </p:txBody>
      </p:sp>
      <p:sp>
        <p:nvSpPr>
          <p:cNvPr id="8" name="云形 7"/>
          <p:cNvSpPr/>
          <p:nvPr/>
        </p:nvSpPr>
        <p:spPr>
          <a:xfrm>
            <a:off x="884555" y="372427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网站</a:t>
            </a:r>
            <a:endParaRPr lang="zh-CN" altLang="en-US" sz="1800"/>
          </a:p>
        </p:txBody>
      </p:sp>
      <p:sp>
        <p:nvSpPr>
          <p:cNvPr id="9" name="云形 8"/>
          <p:cNvSpPr/>
          <p:nvPr/>
        </p:nvSpPr>
        <p:spPr>
          <a:xfrm>
            <a:off x="869315" y="486727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网站</a:t>
            </a:r>
            <a:endParaRPr lang="zh-CN" altLang="en-US" sz="1800"/>
          </a:p>
        </p:txBody>
      </p:sp>
      <p:sp>
        <p:nvSpPr>
          <p:cNvPr id="227" name=" 227"/>
          <p:cNvSpPr/>
          <p:nvPr/>
        </p:nvSpPr>
        <p:spPr>
          <a:xfrm>
            <a:off x="1722755" y="244538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0" name=" 227"/>
          <p:cNvSpPr/>
          <p:nvPr/>
        </p:nvSpPr>
        <p:spPr>
          <a:xfrm>
            <a:off x="1722755" y="466915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1" name=" 227"/>
          <p:cNvSpPr/>
          <p:nvPr/>
        </p:nvSpPr>
        <p:spPr>
          <a:xfrm>
            <a:off x="1722755" y="349567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65" name=" 165"/>
          <p:cNvSpPr/>
          <p:nvPr/>
        </p:nvSpPr>
        <p:spPr>
          <a:xfrm>
            <a:off x="3383915" y="3372485"/>
            <a:ext cx="1061085" cy="115633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Kafka</a:t>
            </a:r>
            <a:endParaRPr lang="en-US" altLang="zh-CN">
              <a:solidFill>
                <a:srgbClr val="FFFFFF"/>
              </a:solidFill>
            </a:endParaRPr>
          </a:p>
        </p:txBody>
      </p:sp>
      <p:cxnSp>
        <p:nvCxnSpPr>
          <p:cNvPr id="13" name="直接箭头连接符 12"/>
          <p:cNvCxnSpPr>
            <a:stCxn id="7" idx="0"/>
            <a:endCxn id="165" idx="1"/>
          </p:cNvCxnSpPr>
          <p:nvPr/>
        </p:nvCxnSpPr>
        <p:spPr>
          <a:xfrm>
            <a:off x="1934845" y="3084195"/>
            <a:ext cx="1449070"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a:endCxn id="165" idx="1"/>
          </p:cNvCxnSpPr>
          <p:nvPr/>
        </p:nvCxnSpPr>
        <p:spPr>
          <a:xfrm flipV="1">
            <a:off x="1950720" y="3950970"/>
            <a:ext cx="1433195" cy="184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9" idx="0"/>
            <a:endCxn id="165" idx="1"/>
          </p:cNvCxnSpPr>
          <p:nvPr/>
        </p:nvCxnSpPr>
        <p:spPr>
          <a:xfrm flipV="1">
            <a:off x="1935480" y="3950970"/>
            <a:ext cx="1448435" cy="132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8" name=" 168"/>
          <p:cNvSpPr/>
          <p:nvPr/>
        </p:nvSpPr>
        <p:spPr>
          <a:xfrm>
            <a:off x="5307330" y="2684145"/>
            <a:ext cx="3439795" cy="2533015"/>
          </a:xfrm>
          <a:prstGeom prst="roundRect">
            <a:avLst/>
          </a:prstGeom>
          <a:solidFill>
            <a:srgbClr val="21B6BB"/>
          </a:solidFill>
        </p:spPr>
        <p:style>
          <a:lnRef idx="3">
            <a:schemeClr val="lt1"/>
          </a:lnRef>
          <a:fillRef idx="1">
            <a:schemeClr val="accent4"/>
          </a:fillRef>
          <a:effectRef idx="1">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5" name=" 135"/>
          <p:cNvSpPr/>
          <p:nvPr/>
        </p:nvSpPr>
        <p:spPr>
          <a:xfrm>
            <a:off x="4443095" y="3933825"/>
            <a:ext cx="864235" cy="1441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431915" y="2825115"/>
            <a:ext cx="1232535" cy="368300"/>
          </a:xfrm>
          <a:prstGeom prst="rect">
            <a:avLst/>
          </a:prstGeom>
          <a:noFill/>
        </p:spPr>
        <p:txBody>
          <a:bodyPr wrap="square" rtlCol="0">
            <a:spAutoFit/>
          </a:bodyPr>
          <a:p>
            <a:r>
              <a:rPr lang="en-US" altLang="zh-CN" sz="1800"/>
              <a:t>Flink</a:t>
            </a:r>
            <a:r>
              <a:rPr lang="zh-CN" altLang="en-US" sz="1800"/>
              <a:t>集群</a:t>
            </a:r>
            <a:endParaRPr lang="zh-CN" altLang="en-US" sz="1800"/>
          </a:p>
        </p:txBody>
      </p:sp>
      <p:sp>
        <p:nvSpPr>
          <p:cNvPr id="166" name=" 166"/>
          <p:cNvSpPr/>
          <p:nvPr/>
        </p:nvSpPr>
        <p:spPr>
          <a:xfrm>
            <a:off x="5423535" y="3782060"/>
            <a:ext cx="812165" cy="5219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Source</a:t>
            </a:r>
            <a:endParaRPr lang="en-US" altLang="zh-CN" sz="1600">
              <a:solidFill>
                <a:srgbClr val="FFFFFF"/>
              </a:solidFill>
            </a:endParaRPr>
          </a:p>
        </p:txBody>
      </p:sp>
      <p:sp>
        <p:nvSpPr>
          <p:cNvPr id="12" name=" 166"/>
          <p:cNvSpPr/>
          <p:nvPr/>
        </p:nvSpPr>
        <p:spPr>
          <a:xfrm>
            <a:off x="6577965" y="3235960"/>
            <a:ext cx="81216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map</a:t>
            </a:r>
            <a:endParaRPr lang="en-US" altLang="zh-CN" sz="1600">
              <a:solidFill>
                <a:srgbClr val="FFFFFF"/>
              </a:solidFill>
            </a:endParaRPr>
          </a:p>
        </p:txBody>
      </p:sp>
      <p:sp>
        <p:nvSpPr>
          <p:cNvPr id="17" name=" 166"/>
          <p:cNvSpPr/>
          <p:nvPr/>
        </p:nvSpPr>
        <p:spPr>
          <a:xfrm>
            <a:off x="6577965" y="3701415"/>
            <a:ext cx="81216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split</a:t>
            </a:r>
            <a:endParaRPr lang="en-US" altLang="zh-CN" sz="1600">
              <a:solidFill>
                <a:srgbClr val="FFFFFF"/>
              </a:solidFill>
            </a:endParaRPr>
          </a:p>
        </p:txBody>
      </p:sp>
      <p:sp>
        <p:nvSpPr>
          <p:cNvPr id="18" name=" 166"/>
          <p:cNvSpPr/>
          <p:nvPr/>
        </p:nvSpPr>
        <p:spPr>
          <a:xfrm>
            <a:off x="6577965" y="4143375"/>
            <a:ext cx="81216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filter</a:t>
            </a:r>
            <a:endParaRPr lang="en-US" altLang="zh-CN" sz="1600">
              <a:solidFill>
                <a:srgbClr val="FFFFFF"/>
              </a:solidFill>
            </a:endParaRPr>
          </a:p>
        </p:txBody>
      </p:sp>
      <p:sp>
        <p:nvSpPr>
          <p:cNvPr id="19" name=" 166"/>
          <p:cNvSpPr/>
          <p:nvPr/>
        </p:nvSpPr>
        <p:spPr>
          <a:xfrm>
            <a:off x="6577965" y="4622165"/>
            <a:ext cx="81216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a:t>
            </a:r>
            <a:endParaRPr lang="en-US" altLang="zh-CN" sz="1600">
              <a:solidFill>
                <a:srgbClr val="FFFFFF"/>
              </a:solidFill>
            </a:endParaRPr>
          </a:p>
        </p:txBody>
      </p:sp>
      <p:sp>
        <p:nvSpPr>
          <p:cNvPr id="21" name=" 166"/>
          <p:cNvSpPr/>
          <p:nvPr/>
        </p:nvSpPr>
        <p:spPr>
          <a:xfrm>
            <a:off x="7795260" y="3744595"/>
            <a:ext cx="812165" cy="5219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Sink</a:t>
            </a:r>
            <a:endParaRPr lang="en-US" altLang="zh-CN" sz="1600">
              <a:solidFill>
                <a:srgbClr val="FFFFFF"/>
              </a:solidFill>
            </a:endParaRPr>
          </a:p>
        </p:txBody>
      </p:sp>
      <p:sp>
        <p:nvSpPr>
          <p:cNvPr id="25" name=" 25"/>
          <p:cNvSpPr/>
          <p:nvPr/>
        </p:nvSpPr>
        <p:spPr>
          <a:xfrm>
            <a:off x="8747125" y="3807460"/>
            <a:ext cx="1584325" cy="28765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 165"/>
          <p:cNvSpPr/>
          <p:nvPr/>
        </p:nvSpPr>
        <p:spPr>
          <a:xfrm>
            <a:off x="10331450" y="2613660"/>
            <a:ext cx="1061085" cy="75882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Kafka</a:t>
            </a:r>
            <a:endParaRPr lang="en-US" altLang="zh-CN">
              <a:solidFill>
                <a:srgbClr val="FFFFFF"/>
              </a:solidFill>
            </a:endParaRPr>
          </a:p>
        </p:txBody>
      </p:sp>
      <p:sp>
        <p:nvSpPr>
          <p:cNvPr id="27" name=" 165"/>
          <p:cNvSpPr/>
          <p:nvPr/>
        </p:nvSpPr>
        <p:spPr>
          <a:xfrm>
            <a:off x="10331450" y="3545205"/>
            <a:ext cx="1061085" cy="75882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HBase</a:t>
            </a:r>
            <a:endParaRPr lang="en-US" altLang="zh-CN">
              <a:solidFill>
                <a:srgbClr val="FFFFFF"/>
              </a:solidFill>
            </a:endParaRPr>
          </a:p>
        </p:txBody>
      </p:sp>
      <p:sp>
        <p:nvSpPr>
          <p:cNvPr id="28" name=" 165"/>
          <p:cNvSpPr/>
          <p:nvPr/>
        </p:nvSpPr>
        <p:spPr>
          <a:xfrm>
            <a:off x="10331450" y="4533900"/>
            <a:ext cx="1061085" cy="75882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ES</a:t>
            </a:r>
            <a:endParaRPr lang="en-US" altLang="zh-CN">
              <a:solidFill>
                <a:srgbClr val="FFFFFF"/>
              </a:solidFill>
            </a:endParaRPr>
          </a:p>
        </p:txBody>
      </p:sp>
      <p:cxnSp>
        <p:nvCxnSpPr>
          <p:cNvPr id="29" name="直接箭头连接符 28"/>
          <p:cNvCxnSpPr>
            <a:stCxn id="166" idx="3"/>
            <a:endCxn id="12" idx="1"/>
          </p:cNvCxnSpPr>
          <p:nvPr/>
        </p:nvCxnSpPr>
        <p:spPr>
          <a:xfrm flipV="1">
            <a:off x="6235700" y="3380740"/>
            <a:ext cx="342265" cy="662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3"/>
            <a:endCxn id="21" idx="1"/>
          </p:cNvCxnSpPr>
          <p:nvPr/>
        </p:nvCxnSpPr>
        <p:spPr>
          <a:xfrm flipV="1">
            <a:off x="7390130" y="4005580"/>
            <a:ext cx="405130" cy="761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2" idx="2"/>
            <a:endCxn id="17" idx="0"/>
          </p:cNvCxnSpPr>
          <p:nvPr/>
        </p:nvCxnSpPr>
        <p:spPr>
          <a:xfrm>
            <a:off x="6984365" y="3524885"/>
            <a:ext cx="0" cy="176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7" idx="2"/>
            <a:endCxn id="18" idx="0"/>
          </p:cNvCxnSpPr>
          <p:nvPr/>
        </p:nvCxnSpPr>
        <p:spPr>
          <a:xfrm>
            <a:off x="6984365" y="3990340"/>
            <a:ext cx="0" cy="153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8" idx="2"/>
            <a:endCxn id="19" idx="0"/>
          </p:cNvCxnSpPr>
          <p:nvPr/>
        </p:nvCxnSpPr>
        <p:spPr>
          <a:xfrm>
            <a:off x="6984365" y="4432300"/>
            <a:ext cx="0" cy="189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需求分析</a:t>
            </a:r>
            <a:endParaRPr lang="zh-CN" altLang="en-US"/>
          </a:p>
        </p:txBody>
      </p:sp>
      <p:sp>
        <p:nvSpPr>
          <p:cNvPr id="5" name="内容占位符 4"/>
          <p:cNvSpPr>
            <a:spLocks noGrp="1"/>
          </p:cNvSpPr>
          <p:nvPr>
            <p:ph sz="quarter" idx="10"/>
          </p:nvPr>
        </p:nvSpPr>
        <p:spPr/>
        <p:txBody>
          <a:bodyPr>
            <a:normAutofit/>
          </a:bodyPr>
          <a:lstStyle/>
          <a:p>
            <a:r>
              <a:rPr lang="zh-CN" altLang="en-US" dirty="0"/>
              <a:t>针对算法产生的日志数据进行清洗拆分</a:t>
            </a:r>
            <a:endParaRPr lang="zh-CN" altLang="en-US" dirty="0"/>
          </a:p>
          <a:p>
            <a:pPr lvl="2"/>
            <a:r>
              <a:rPr lang="en-US" altLang="zh-CN" dirty="0"/>
              <a:t>1</a:t>
            </a:r>
            <a:r>
              <a:rPr lang="zh-CN" altLang="en-US" dirty="0"/>
              <a:t>：算法产生的日志数据是嵌套</a:t>
            </a:r>
            <a:r>
              <a:rPr lang="en-US" altLang="zh-CN" dirty="0"/>
              <a:t>json</a:t>
            </a:r>
            <a:r>
              <a:rPr lang="zh-CN" altLang="en-US" dirty="0"/>
              <a:t>格式，需要拆分打平</a:t>
            </a:r>
            <a:endParaRPr lang="zh-CN" altLang="en-US" dirty="0"/>
          </a:p>
          <a:p>
            <a:pPr lvl="2"/>
            <a:r>
              <a:rPr lang="en-US" altLang="zh-CN" dirty="0"/>
              <a:t>2</a:t>
            </a:r>
            <a:r>
              <a:rPr lang="zh-CN" altLang="en-US" dirty="0"/>
              <a:t>：针对算法中的国家字段进行大区转换</a:t>
            </a:r>
            <a:endParaRPr lang="zh-CN" altLang="en-US" dirty="0"/>
          </a:p>
          <a:p>
            <a:pPr lvl="2"/>
            <a:r>
              <a:rPr lang="en-US" altLang="zh-CN" dirty="0"/>
              <a:t>3</a:t>
            </a:r>
            <a:r>
              <a:rPr lang="zh-CN" altLang="en-US" dirty="0"/>
              <a:t>：最后把不同类型的日志数据分别进行存储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架构图</a:t>
            </a:r>
            <a:endParaRPr lang="zh-CN" altLang="en-US"/>
          </a:p>
        </p:txBody>
      </p:sp>
      <p:pic>
        <p:nvPicPr>
          <p:cNvPr id="6" name="图片 5"/>
          <p:cNvPicPr>
            <a:picLocks noChangeAspect="1"/>
          </p:cNvPicPr>
          <p:nvPr/>
        </p:nvPicPr>
        <p:blipFill>
          <a:blip r:embed="rId1"/>
          <a:stretch>
            <a:fillRect/>
          </a:stretch>
        </p:blipFill>
        <p:spPr>
          <a:xfrm>
            <a:off x="2533650" y="49530"/>
            <a:ext cx="9304655" cy="6019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数据报表</a:t>
            </a:r>
            <a:endParaRPr lang="zh-CN" altLang="en-US"/>
          </a:p>
        </p:txBody>
      </p:sp>
      <p:pic>
        <p:nvPicPr>
          <p:cNvPr id="20" name="图片 19"/>
          <p:cNvPicPr>
            <a:picLocks noChangeAspect="1"/>
          </p:cNvPicPr>
          <p:nvPr/>
        </p:nvPicPr>
        <p:blipFill>
          <a:blip r:embed="rId1"/>
          <a:stretch>
            <a:fillRect/>
          </a:stretch>
        </p:blipFill>
        <p:spPr>
          <a:xfrm>
            <a:off x="2137410" y="3495675"/>
            <a:ext cx="1246505" cy="910590"/>
          </a:xfrm>
          <a:prstGeom prst="rect">
            <a:avLst/>
          </a:prstGeom>
        </p:spPr>
      </p:pic>
      <p:sp>
        <p:nvSpPr>
          <p:cNvPr id="7" name="云形 6"/>
          <p:cNvSpPr/>
          <p:nvPr/>
        </p:nvSpPr>
        <p:spPr>
          <a:xfrm>
            <a:off x="868680" y="267271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应用</a:t>
            </a:r>
            <a:endParaRPr lang="zh-CN" altLang="en-US" sz="1800"/>
          </a:p>
        </p:txBody>
      </p:sp>
      <p:sp>
        <p:nvSpPr>
          <p:cNvPr id="8" name="云形 7"/>
          <p:cNvSpPr/>
          <p:nvPr/>
        </p:nvSpPr>
        <p:spPr>
          <a:xfrm>
            <a:off x="884555" y="372427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网站</a:t>
            </a:r>
            <a:endParaRPr lang="zh-CN" altLang="en-US" sz="1800"/>
          </a:p>
        </p:txBody>
      </p:sp>
      <p:sp>
        <p:nvSpPr>
          <p:cNvPr id="9" name="云形 8"/>
          <p:cNvSpPr/>
          <p:nvPr/>
        </p:nvSpPr>
        <p:spPr>
          <a:xfrm>
            <a:off x="869315" y="486727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网站</a:t>
            </a:r>
            <a:endParaRPr lang="zh-CN" altLang="en-US" sz="1800"/>
          </a:p>
        </p:txBody>
      </p:sp>
      <p:sp>
        <p:nvSpPr>
          <p:cNvPr id="227" name=" 227"/>
          <p:cNvSpPr/>
          <p:nvPr/>
        </p:nvSpPr>
        <p:spPr>
          <a:xfrm>
            <a:off x="1722755" y="244538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0" name=" 227"/>
          <p:cNvSpPr/>
          <p:nvPr/>
        </p:nvSpPr>
        <p:spPr>
          <a:xfrm>
            <a:off x="1722755" y="466915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1" name=" 227"/>
          <p:cNvSpPr/>
          <p:nvPr/>
        </p:nvSpPr>
        <p:spPr>
          <a:xfrm>
            <a:off x="1722755" y="349567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65" name=" 165"/>
          <p:cNvSpPr/>
          <p:nvPr/>
        </p:nvSpPr>
        <p:spPr>
          <a:xfrm>
            <a:off x="3383915" y="3372485"/>
            <a:ext cx="1061085" cy="115633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Kafka</a:t>
            </a:r>
            <a:endParaRPr lang="en-US" altLang="zh-CN">
              <a:solidFill>
                <a:srgbClr val="FFFFFF"/>
              </a:solidFill>
            </a:endParaRPr>
          </a:p>
        </p:txBody>
      </p:sp>
      <p:cxnSp>
        <p:nvCxnSpPr>
          <p:cNvPr id="13" name="直接箭头连接符 12"/>
          <p:cNvCxnSpPr>
            <a:stCxn id="7" idx="0"/>
            <a:endCxn id="165" idx="1"/>
          </p:cNvCxnSpPr>
          <p:nvPr/>
        </p:nvCxnSpPr>
        <p:spPr>
          <a:xfrm>
            <a:off x="1934845" y="3084195"/>
            <a:ext cx="1449070"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a:endCxn id="165" idx="1"/>
          </p:cNvCxnSpPr>
          <p:nvPr/>
        </p:nvCxnSpPr>
        <p:spPr>
          <a:xfrm flipV="1">
            <a:off x="1950720" y="3950970"/>
            <a:ext cx="1433195" cy="184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9" idx="0"/>
            <a:endCxn id="165" idx="1"/>
          </p:cNvCxnSpPr>
          <p:nvPr/>
        </p:nvCxnSpPr>
        <p:spPr>
          <a:xfrm flipV="1">
            <a:off x="1935480" y="3950970"/>
            <a:ext cx="1448435" cy="132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8" name=" 168"/>
          <p:cNvSpPr/>
          <p:nvPr/>
        </p:nvSpPr>
        <p:spPr>
          <a:xfrm>
            <a:off x="5307330" y="2684145"/>
            <a:ext cx="3439795" cy="2533015"/>
          </a:xfrm>
          <a:prstGeom prst="roundRect">
            <a:avLst/>
          </a:prstGeom>
          <a:solidFill>
            <a:srgbClr val="21B6BB"/>
          </a:solidFill>
        </p:spPr>
        <p:style>
          <a:lnRef idx="3">
            <a:schemeClr val="lt1"/>
          </a:lnRef>
          <a:fillRef idx="1">
            <a:schemeClr val="accent4"/>
          </a:fillRef>
          <a:effectRef idx="1">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5" name=" 135"/>
          <p:cNvSpPr/>
          <p:nvPr/>
        </p:nvSpPr>
        <p:spPr>
          <a:xfrm>
            <a:off x="4443095" y="3933825"/>
            <a:ext cx="864235" cy="1441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431915" y="2825115"/>
            <a:ext cx="1232535" cy="368300"/>
          </a:xfrm>
          <a:prstGeom prst="rect">
            <a:avLst/>
          </a:prstGeom>
          <a:noFill/>
        </p:spPr>
        <p:txBody>
          <a:bodyPr wrap="square" rtlCol="0">
            <a:spAutoFit/>
          </a:bodyPr>
          <a:p>
            <a:r>
              <a:rPr lang="en-US" altLang="zh-CN" sz="1800"/>
              <a:t>Flink</a:t>
            </a:r>
            <a:r>
              <a:rPr lang="zh-CN" altLang="en-US" sz="1800"/>
              <a:t>集群</a:t>
            </a:r>
            <a:endParaRPr lang="zh-CN" altLang="en-US" sz="1800"/>
          </a:p>
        </p:txBody>
      </p:sp>
      <p:sp>
        <p:nvSpPr>
          <p:cNvPr id="166" name=" 166"/>
          <p:cNvSpPr/>
          <p:nvPr/>
        </p:nvSpPr>
        <p:spPr>
          <a:xfrm>
            <a:off x="5423535" y="3119755"/>
            <a:ext cx="812165" cy="5219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Source</a:t>
            </a:r>
            <a:endParaRPr lang="en-US" altLang="zh-CN" sz="1600">
              <a:solidFill>
                <a:srgbClr val="FFFFFF"/>
              </a:solidFill>
            </a:endParaRPr>
          </a:p>
        </p:txBody>
      </p:sp>
      <p:sp>
        <p:nvSpPr>
          <p:cNvPr id="12" name=" 166"/>
          <p:cNvSpPr/>
          <p:nvPr/>
        </p:nvSpPr>
        <p:spPr>
          <a:xfrm>
            <a:off x="6577965" y="3235960"/>
            <a:ext cx="58483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map</a:t>
            </a:r>
            <a:endParaRPr lang="en-US" altLang="zh-CN" sz="1600">
              <a:solidFill>
                <a:srgbClr val="FFFFFF"/>
              </a:solidFill>
            </a:endParaRPr>
          </a:p>
        </p:txBody>
      </p:sp>
      <p:sp>
        <p:nvSpPr>
          <p:cNvPr id="21" name=" 166"/>
          <p:cNvSpPr/>
          <p:nvPr/>
        </p:nvSpPr>
        <p:spPr>
          <a:xfrm>
            <a:off x="7590155" y="3933825"/>
            <a:ext cx="812165" cy="5219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Sink</a:t>
            </a:r>
            <a:endParaRPr lang="en-US" altLang="zh-CN" sz="1600">
              <a:solidFill>
                <a:srgbClr val="FFFFFF"/>
              </a:solidFill>
            </a:endParaRPr>
          </a:p>
        </p:txBody>
      </p:sp>
      <p:sp>
        <p:nvSpPr>
          <p:cNvPr id="25" name=" 25"/>
          <p:cNvSpPr/>
          <p:nvPr/>
        </p:nvSpPr>
        <p:spPr>
          <a:xfrm>
            <a:off x="8747125" y="3807460"/>
            <a:ext cx="1584325" cy="28765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 165"/>
          <p:cNvSpPr/>
          <p:nvPr/>
        </p:nvSpPr>
        <p:spPr>
          <a:xfrm>
            <a:off x="10415270" y="3580130"/>
            <a:ext cx="1061085" cy="75882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ES</a:t>
            </a:r>
            <a:endParaRPr lang="en-US" altLang="zh-CN">
              <a:solidFill>
                <a:srgbClr val="FFFFFF"/>
              </a:solidFill>
            </a:endParaRPr>
          </a:p>
        </p:txBody>
      </p:sp>
      <p:cxnSp>
        <p:nvCxnSpPr>
          <p:cNvPr id="29" name="直接箭头连接符 28"/>
          <p:cNvCxnSpPr>
            <a:stCxn id="166" idx="3"/>
            <a:endCxn id="12" idx="1"/>
          </p:cNvCxnSpPr>
          <p:nvPr/>
        </p:nvCxnSpPr>
        <p:spPr>
          <a:xfrm>
            <a:off x="6235700" y="3380740"/>
            <a:ext cx="342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5" idx="2"/>
            <a:endCxn id="21" idx="0"/>
          </p:cNvCxnSpPr>
          <p:nvPr/>
        </p:nvCxnSpPr>
        <p:spPr>
          <a:xfrm>
            <a:off x="7995920" y="3525520"/>
            <a:ext cx="635" cy="40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 166"/>
          <p:cNvSpPr/>
          <p:nvPr/>
        </p:nvSpPr>
        <p:spPr>
          <a:xfrm>
            <a:off x="7505700" y="3236595"/>
            <a:ext cx="980440"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window</a:t>
            </a:r>
            <a:endParaRPr lang="zh-CN" altLang="en-US" sz="1600">
              <a:solidFill>
                <a:srgbClr val="FFFFFF"/>
              </a:solidFill>
            </a:endParaRPr>
          </a:p>
        </p:txBody>
      </p:sp>
      <p:cxnSp>
        <p:nvCxnSpPr>
          <p:cNvPr id="16" name="直接箭头连接符 15"/>
          <p:cNvCxnSpPr>
            <a:stCxn id="12" idx="3"/>
            <a:endCxn id="15" idx="1"/>
          </p:cNvCxnSpPr>
          <p:nvPr/>
        </p:nvCxnSpPr>
        <p:spPr>
          <a:xfrm>
            <a:off x="7162800" y="3380740"/>
            <a:ext cx="34290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需求分析</a:t>
            </a:r>
            <a:endParaRPr lang="zh-CN" altLang="en-US"/>
          </a:p>
        </p:txBody>
      </p:sp>
      <p:sp>
        <p:nvSpPr>
          <p:cNvPr id="5" name="内容占位符 4"/>
          <p:cNvSpPr>
            <a:spLocks noGrp="1"/>
          </p:cNvSpPr>
          <p:nvPr>
            <p:ph sz="quarter" idx="10"/>
          </p:nvPr>
        </p:nvSpPr>
        <p:spPr/>
        <p:txBody>
          <a:bodyPr>
            <a:normAutofit lnSpcReduction="10000"/>
          </a:bodyPr>
          <a:lstStyle/>
          <a:p>
            <a:r>
              <a:rPr lang="zh-CN" altLang="en-US" dirty="0"/>
              <a:t>主要针对直播</a:t>
            </a:r>
            <a:r>
              <a:rPr lang="en-US" altLang="zh-CN" dirty="0"/>
              <a:t>/</a:t>
            </a:r>
            <a:r>
              <a:rPr lang="zh-CN" altLang="en-US" dirty="0"/>
              <a:t>短视频平台审核指标的统计</a:t>
            </a:r>
            <a:endParaRPr lang="zh-CN" altLang="en-US" dirty="0"/>
          </a:p>
          <a:p>
            <a:pPr lvl="2"/>
            <a:r>
              <a:rPr lang="en-US" altLang="zh-CN" dirty="0"/>
              <a:t>1</a:t>
            </a:r>
            <a:r>
              <a:rPr lang="zh-CN" altLang="en-US" dirty="0"/>
              <a:t>：统计</a:t>
            </a:r>
            <a:r>
              <a:rPr lang="zh-CN" altLang="en-US" dirty="0">
                <a:sym typeface="+mn-ea"/>
              </a:rPr>
              <a:t>不同大区</a:t>
            </a:r>
            <a:r>
              <a:rPr lang="zh-CN" altLang="en-US" dirty="0"/>
              <a:t>每</a:t>
            </a:r>
            <a:r>
              <a:rPr lang="en-US" altLang="zh-CN" dirty="0"/>
              <a:t>1 min</a:t>
            </a:r>
            <a:r>
              <a:rPr lang="zh-CN" altLang="en-US" dirty="0"/>
              <a:t>内过审</a:t>
            </a:r>
            <a:r>
              <a:rPr lang="en-US" altLang="zh-CN" dirty="0"/>
              <a:t>(</a:t>
            </a:r>
            <a:r>
              <a:rPr lang="zh-CN" altLang="en-US" dirty="0"/>
              <a:t>上架</a:t>
            </a:r>
            <a:r>
              <a:rPr lang="en-US" altLang="zh-CN" dirty="0"/>
              <a:t>)</a:t>
            </a:r>
            <a:r>
              <a:rPr lang="zh-CN" altLang="en-US" dirty="0"/>
              <a:t>的数据量</a:t>
            </a:r>
            <a:endParaRPr lang="zh-CN" altLang="en-US" dirty="0"/>
          </a:p>
          <a:p>
            <a:pPr lvl="2"/>
            <a:r>
              <a:rPr lang="en-US" altLang="zh-CN" dirty="0"/>
              <a:t>2</a:t>
            </a:r>
            <a:r>
              <a:rPr lang="zh-CN" altLang="en-US" dirty="0"/>
              <a:t>：统计</a:t>
            </a:r>
            <a:r>
              <a:rPr lang="zh-CN" altLang="en-US" dirty="0">
                <a:sym typeface="+mn-ea"/>
              </a:rPr>
              <a:t>不同大区</a:t>
            </a:r>
            <a:r>
              <a:rPr lang="zh-CN" altLang="en-US" dirty="0"/>
              <a:t>每</a:t>
            </a:r>
            <a:r>
              <a:rPr lang="en-US" altLang="zh-CN" dirty="0"/>
              <a:t>1 min</a:t>
            </a:r>
            <a:r>
              <a:rPr lang="zh-CN" altLang="en-US" dirty="0"/>
              <a:t>内未过审</a:t>
            </a:r>
            <a:r>
              <a:rPr lang="en-US" altLang="zh-CN" dirty="0"/>
              <a:t>(</a:t>
            </a:r>
            <a:r>
              <a:rPr lang="zh-CN" altLang="en-US" dirty="0"/>
              <a:t>下架</a:t>
            </a:r>
            <a:r>
              <a:rPr lang="en-US" altLang="zh-CN" dirty="0"/>
              <a:t>)</a:t>
            </a:r>
            <a:r>
              <a:rPr lang="zh-CN" altLang="en-US" dirty="0"/>
              <a:t>的数据量</a:t>
            </a:r>
            <a:endParaRPr lang="zh-CN" altLang="en-US" dirty="0"/>
          </a:p>
          <a:p>
            <a:pPr lvl="2"/>
            <a:r>
              <a:rPr lang="en-US" altLang="zh-CN" dirty="0">
                <a:sym typeface="+mn-ea"/>
              </a:rPr>
              <a:t>3</a:t>
            </a:r>
            <a:r>
              <a:rPr lang="zh-CN" altLang="en-US" dirty="0">
                <a:sym typeface="+mn-ea"/>
              </a:rPr>
              <a:t>：统计不同大区每</a:t>
            </a:r>
            <a:r>
              <a:rPr lang="en-US" altLang="zh-CN" dirty="0">
                <a:sym typeface="+mn-ea"/>
              </a:rPr>
              <a:t>1 min</a:t>
            </a:r>
            <a:r>
              <a:rPr lang="zh-CN" altLang="en-US" dirty="0">
                <a:sym typeface="+mn-ea"/>
              </a:rPr>
              <a:t>内加黑名单的数据量</a:t>
            </a:r>
            <a:endParaRPr lang="en-US" altLang="zh-CN" dirty="0"/>
          </a:p>
          <a:p>
            <a:pPr lvl="2"/>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架构图</a:t>
            </a:r>
            <a:endParaRPr lang="zh-CN" altLang="en-US"/>
          </a:p>
        </p:txBody>
      </p:sp>
      <p:pic>
        <p:nvPicPr>
          <p:cNvPr id="2" name="图片 1"/>
          <p:cNvPicPr>
            <a:picLocks noChangeAspect="1"/>
          </p:cNvPicPr>
          <p:nvPr/>
        </p:nvPicPr>
        <p:blipFill>
          <a:blip r:embed="rId1"/>
          <a:stretch>
            <a:fillRect/>
          </a:stretch>
        </p:blipFill>
        <p:spPr>
          <a:xfrm>
            <a:off x="1306830" y="2203450"/>
            <a:ext cx="9790430" cy="3485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80729" y="2985448"/>
            <a:ext cx="10200539" cy="718442"/>
          </a:xfrm>
        </p:spPr>
        <p:txBody>
          <a:bodyPr>
            <a:normAutofit/>
          </a:bodyPr>
          <a:p>
            <a:pPr algn="ctr"/>
            <a:r>
              <a:rPr lang="en-US" altLang="zh-CN">
                <a:sym typeface="+mn-ea"/>
              </a:rPr>
              <a:t>Transformations</a:t>
            </a:r>
            <a:r>
              <a:rPr lang="zh-CN" altLang="en-US">
                <a:sym typeface="+mn-ea"/>
              </a:rPr>
              <a:t>部分详解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DataStream API</a:t>
            </a:r>
            <a:r>
              <a:rPr lang="zh-CN" altLang="en-US">
                <a:sym typeface="+mn-ea"/>
              </a:rPr>
              <a:t>之</a:t>
            </a:r>
            <a:r>
              <a:rPr lang="en-US" altLang="zh-CN">
                <a:sym typeface="+mn-ea"/>
              </a:rPr>
              <a:t>Transformations</a:t>
            </a:r>
            <a:endParaRPr lang="zh-CN" altLang="en-US"/>
          </a:p>
        </p:txBody>
      </p:sp>
      <p:sp>
        <p:nvSpPr>
          <p:cNvPr id="5" name="内容占位符 4"/>
          <p:cNvSpPr>
            <a:spLocks noGrp="1"/>
          </p:cNvSpPr>
          <p:nvPr>
            <p:ph sz="quarter" idx="10"/>
          </p:nvPr>
        </p:nvSpPr>
        <p:spPr/>
        <p:txBody>
          <a:bodyPr>
            <a:normAutofit fontScale="60000"/>
          </a:bodyPr>
          <a:lstStyle/>
          <a:p>
            <a:r>
              <a:rPr lang="zh-CN" altLang="en-US" dirty="0"/>
              <a:t>map：输入一个元素，然后返回一个元素，中间可以做一些清洗转换等操作</a:t>
            </a:r>
            <a:endParaRPr lang="zh-CN" altLang="en-US" dirty="0"/>
          </a:p>
          <a:p>
            <a:r>
              <a:rPr lang="zh-CN" altLang="en-US" dirty="0"/>
              <a:t>flatmap：输入一个元素，可以返回零个，一个或者多个元素</a:t>
            </a:r>
            <a:endParaRPr lang="zh-CN" altLang="en-US" dirty="0"/>
          </a:p>
          <a:p>
            <a:r>
              <a:rPr lang="zh-CN" altLang="en-US" dirty="0"/>
              <a:t>filter：过滤函数，对传入的数据进行判断，符合条件的数据会被留下</a:t>
            </a:r>
            <a:endParaRPr lang="zh-CN" altLang="en-US" dirty="0"/>
          </a:p>
          <a:p>
            <a:r>
              <a:rPr lang="zh-CN" altLang="en-US" dirty="0"/>
              <a:t>key</a:t>
            </a:r>
            <a:r>
              <a:rPr lang="en-US" altLang="zh-CN" dirty="0"/>
              <a:t>B</a:t>
            </a:r>
            <a:r>
              <a:rPr lang="zh-CN" altLang="en-US" dirty="0"/>
              <a:t>y：根据指定的key进行分组，相同key的数据会进入同一个分区【典型用法见备注】</a:t>
            </a:r>
            <a:endParaRPr lang="zh-CN" altLang="en-US" dirty="0"/>
          </a:p>
          <a:p>
            <a:r>
              <a:rPr lang="zh-CN" altLang="en-US" dirty="0"/>
              <a:t>reduce：对数据进行聚合操作，结合当前元素和上一次reduce返回的值进行聚合操作，然后返回一个新的值</a:t>
            </a:r>
            <a:endParaRPr lang="zh-CN" altLang="en-US" dirty="0"/>
          </a:p>
          <a:p>
            <a:r>
              <a:rPr lang="zh-CN" altLang="en-US" dirty="0"/>
              <a:t>aggregations：sum</a:t>
            </a:r>
            <a:r>
              <a:rPr lang="en-US" altLang="zh-CN" dirty="0"/>
              <a:t>(),min(),max()</a:t>
            </a:r>
            <a:r>
              <a:rPr lang="zh-CN" altLang="en-US" dirty="0"/>
              <a:t>等</a:t>
            </a:r>
            <a:endParaRPr lang="zh-CN" altLang="en-US" dirty="0"/>
          </a:p>
          <a:p>
            <a:r>
              <a:rPr lang="zh-CN" altLang="en-US" dirty="0"/>
              <a:t>window：在后面单独详解</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DataStream API</a:t>
            </a:r>
            <a:r>
              <a:rPr lang="zh-CN" altLang="en-US">
                <a:sym typeface="+mn-ea"/>
              </a:rPr>
              <a:t>之</a:t>
            </a:r>
            <a:r>
              <a:rPr lang="en-US" altLang="zh-CN">
                <a:sym typeface="+mn-ea"/>
              </a:rPr>
              <a:t>Transformations</a:t>
            </a:r>
            <a:endParaRPr lang="zh-CN" altLang="en-US"/>
          </a:p>
        </p:txBody>
      </p:sp>
      <p:sp>
        <p:nvSpPr>
          <p:cNvPr id="5" name="内容占位符 4"/>
          <p:cNvSpPr>
            <a:spLocks noGrp="1"/>
          </p:cNvSpPr>
          <p:nvPr>
            <p:ph sz="quarter" idx="10"/>
          </p:nvPr>
        </p:nvSpPr>
        <p:spPr/>
        <p:txBody>
          <a:bodyPr>
            <a:normAutofit fontScale="80000"/>
          </a:bodyPr>
          <a:lstStyle/>
          <a:p>
            <a:r>
              <a:rPr lang="zh-CN" altLang="en-US" dirty="0"/>
              <a:t>Union：合并多个流，新的流会包含所有流中的数据，但是union是一个限制，就是所有合并的流类型必须是一致的。</a:t>
            </a:r>
            <a:endParaRPr lang="zh-CN" altLang="en-US" dirty="0"/>
          </a:p>
          <a:p>
            <a:r>
              <a:rPr lang="zh-CN" altLang="en-US" dirty="0"/>
              <a:t>Connect：和</a:t>
            </a:r>
            <a:r>
              <a:rPr lang="en-US" altLang="zh-CN" dirty="0"/>
              <a:t>union</a:t>
            </a:r>
            <a:r>
              <a:rPr lang="zh-CN" altLang="en-US" dirty="0"/>
              <a:t>类似，但是只能连接两个流，两个流的数据类型可以不同，会对两个流中的数据应用不同的处理方法。</a:t>
            </a:r>
            <a:endParaRPr lang="zh-CN" altLang="en-US" dirty="0"/>
          </a:p>
          <a:p>
            <a:pPr lvl="2"/>
            <a:r>
              <a:rPr lang="zh-CN" altLang="en-US" dirty="0"/>
              <a:t>CoMap, CoFlatMap：</a:t>
            </a:r>
            <a:r>
              <a:rPr lang="zh-CN" altLang="en-US" dirty="0">
                <a:sym typeface="+mn-ea"/>
              </a:rPr>
              <a:t>在ConnectedStreams中需要使用这种函数，类似于</a:t>
            </a:r>
            <a:r>
              <a:rPr lang="en-US" altLang="zh-CN" dirty="0">
                <a:sym typeface="+mn-ea"/>
              </a:rPr>
              <a:t>map</a:t>
            </a:r>
            <a:r>
              <a:rPr lang="zh-CN" altLang="en-US" dirty="0">
                <a:sym typeface="+mn-ea"/>
              </a:rPr>
              <a:t>和</a:t>
            </a:r>
            <a:r>
              <a:rPr lang="en-US" altLang="zh-CN" dirty="0">
                <a:sym typeface="+mn-ea"/>
              </a:rPr>
              <a:t>flatmap</a:t>
            </a:r>
            <a:endParaRPr lang="zh-CN" altLang="en-US" dirty="0"/>
          </a:p>
          <a:p>
            <a:r>
              <a:rPr lang="zh-CN" altLang="en-US" dirty="0"/>
              <a:t>Split：根据规则把一个数据流切分为多个流</a:t>
            </a:r>
            <a:endParaRPr lang="zh-CN" altLang="en-US" dirty="0"/>
          </a:p>
          <a:p>
            <a:pPr lvl="2"/>
            <a:r>
              <a:rPr lang="zh-CN" altLang="en-US" dirty="0"/>
              <a:t>Select：和</a:t>
            </a:r>
            <a:r>
              <a:rPr lang="en-US" altLang="zh-CN" dirty="0"/>
              <a:t>split</a:t>
            </a:r>
            <a:r>
              <a:rPr lang="zh-CN" altLang="en-US" dirty="0"/>
              <a:t>配合使用，选择切分后的流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DataStream API</a:t>
            </a:r>
            <a:r>
              <a:rPr lang="zh-CN" altLang="en-US">
                <a:sym typeface="+mn-ea"/>
              </a:rPr>
              <a:t>之</a:t>
            </a:r>
            <a:r>
              <a:rPr lang="en-US" altLang="zh-CN">
                <a:sym typeface="+mn-ea"/>
              </a:rPr>
              <a:t>partition</a:t>
            </a:r>
            <a:endParaRPr lang="en-US" altLang="zh-CN">
              <a:sym typeface="+mn-ea"/>
            </a:endParaRPr>
          </a:p>
        </p:txBody>
      </p:sp>
      <p:sp>
        <p:nvSpPr>
          <p:cNvPr id="5" name="内容占位符 4"/>
          <p:cNvSpPr>
            <a:spLocks noGrp="1"/>
          </p:cNvSpPr>
          <p:nvPr>
            <p:ph sz="quarter" idx="10"/>
          </p:nvPr>
        </p:nvSpPr>
        <p:spPr/>
        <p:txBody>
          <a:bodyPr>
            <a:normAutofit fontScale="50000"/>
          </a:bodyPr>
          <a:lstStyle/>
          <a:p>
            <a:r>
              <a:rPr lang="zh-CN" altLang="en-US" dirty="0"/>
              <a:t>Random partitioning：随机分区</a:t>
            </a:r>
            <a:endParaRPr lang="zh-CN" altLang="en-US" dirty="0"/>
          </a:p>
          <a:p>
            <a:pPr lvl="2"/>
            <a:r>
              <a:rPr lang="zh-CN" altLang="en-US" dirty="0"/>
              <a:t>dataStream.shuffle()</a:t>
            </a:r>
            <a:endParaRPr lang="zh-CN" altLang="en-US" dirty="0"/>
          </a:p>
          <a:p>
            <a:r>
              <a:rPr lang="zh-CN" altLang="en-US" dirty="0"/>
              <a:t>Rebalancing：</a:t>
            </a:r>
            <a:r>
              <a:rPr lang="zh-CN" altLang="en-US" dirty="0">
                <a:sym typeface="+mn-ea"/>
              </a:rPr>
              <a:t>对数据集进行再平衡，重分区，</a:t>
            </a:r>
            <a:r>
              <a:rPr lang="zh-CN" altLang="en-US" dirty="0">
                <a:solidFill>
                  <a:srgbClr val="FF0000"/>
                </a:solidFill>
                <a:sym typeface="+mn-ea"/>
              </a:rPr>
              <a:t>消除数据倾斜</a:t>
            </a:r>
            <a:endParaRPr lang="zh-CN" altLang="en-US" dirty="0"/>
          </a:p>
          <a:p>
            <a:pPr lvl="2"/>
            <a:r>
              <a:rPr lang="zh-CN" altLang="en-US" dirty="0"/>
              <a:t>dataStream.rebalance()</a:t>
            </a:r>
            <a:endParaRPr lang="zh-CN" altLang="en-US" dirty="0"/>
          </a:p>
          <a:p>
            <a:r>
              <a:rPr lang="zh-CN" altLang="en-US" dirty="0"/>
              <a:t>Rescaling：解释见备注</a:t>
            </a:r>
            <a:endParaRPr lang="zh-CN" altLang="en-US" dirty="0"/>
          </a:p>
          <a:p>
            <a:pPr lvl="2"/>
            <a:r>
              <a:rPr lang="zh-CN" altLang="en-US" dirty="0"/>
              <a:t>dataStream.rescale()</a:t>
            </a:r>
            <a:endParaRPr lang="zh-CN" altLang="en-US" dirty="0"/>
          </a:p>
          <a:p>
            <a:r>
              <a:rPr lang="zh-CN" altLang="en-US" dirty="0">
                <a:sym typeface="+mn-ea"/>
              </a:rPr>
              <a:t>Custom partitioning：自定义分区</a:t>
            </a:r>
            <a:endParaRPr lang="zh-CN" altLang="en-US" dirty="0">
              <a:sym typeface="+mn-ea"/>
            </a:endParaRPr>
          </a:p>
          <a:p>
            <a:pPr lvl="2"/>
            <a:r>
              <a:rPr lang="zh-CN" altLang="en-US" dirty="0">
                <a:sym typeface="+mn-ea"/>
              </a:rPr>
              <a:t>自定义分区需要实现Partitioner接口</a:t>
            </a:r>
            <a:endParaRPr lang="zh-CN" altLang="en-US" dirty="0">
              <a:sym typeface="+mn-ea"/>
            </a:endParaRPr>
          </a:p>
          <a:p>
            <a:pPr lvl="2"/>
            <a:r>
              <a:rPr lang="zh-CN" altLang="en-US" dirty="0">
                <a:sym typeface="+mn-ea"/>
              </a:rPr>
              <a:t>dataStream.partitionCustom(partitioner, "someKey")</a:t>
            </a:r>
            <a:endParaRPr lang="zh-CN" altLang="en-US" dirty="0">
              <a:sym typeface="+mn-ea"/>
            </a:endParaRPr>
          </a:p>
          <a:p>
            <a:pPr lvl="2"/>
            <a:r>
              <a:rPr lang="zh-CN" altLang="en-US" dirty="0">
                <a:sym typeface="+mn-ea"/>
              </a:rPr>
              <a:t>或者dataStream.partitionCustom(partitioner, 0);</a:t>
            </a:r>
            <a:endParaRPr lang="zh-CN" altLang="en-US" dirty="0">
              <a:sym typeface="+mn-ea"/>
            </a:endParaRPr>
          </a:p>
          <a:p>
            <a:r>
              <a:rPr lang="zh-CN" altLang="en-US" dirty="0"/>
              <a:t>Broadcasting：在</a:t>
            </a:r>
            <a:r>
              <a:rPr lang="zh-CN" altLang="en-US" dirty="0">
                <a:sym typeface="+mn-ea"/>
              </a:rPr>
              <a:t>后面单独详解</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80729" y="2985448"/>
            <a:ext cx="10200539" cy="718442"/>
          </a:xfrm>
        </p:spPr>
        <p:txBody>
          <a:bodyPr>
            <a:normAutofit/>
          </a:bodyPr>
          <a:p>
            <a:pPr algn="ctr"/>
            <a:r>
              <a:rPr lang="en-US" altLang="zh-CN">
                <a:sym typeface="+mn-ea"/>
              </a:rPr>
              <a:t>Sink</a:t>
            </a:r>
            <a:r>
              <a:rPr lang="zh-CN" altLang="en-US">
                <a:sym typeface="+mn-ea"/>
              </a:rPr>
              <a:t>部分详解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DataStream API</a:t>
            </a:r>
            <a:r>
              <a:rPr lang="zh-CN" altLang="en-US">
                <a:sym typeface="+mn-ea"/>
              </a:rPr>
              <a:t>之</a:t>
            </a:r>
            <a:r>
              <a:rPr lang="en-US" altLang="zh-CN">
                <a:sym typeface="+mn-ea"/>
              </a:rPr>
              <a:t>Data Sink</a:t>
            </a:r>
            <a:endParaRPr lang="zh-CN" altLang="en-US"/>
          </a:p>
        </p:txBody>
      </p:sp>
      <p:sp>
        <p:nvSpPr>
          <p:cNvPr id="5" name="内容占位符 4"/>
          <p:cNvSpPr>
            <a:spLocks noGrp="1"/>
          </p:cNvSpPr>
          <p:nvPr>
            <p:ph sz="quarter" idx="10"/>
          </p:nvPr>
        </p:nvSpPr>
        <p:spPr/>
        <p:txBody>
          <a:bodyPr>
            <a:normAutofit lnSpcReduction="20000"/>
          </a:bodyPr>
          <a:lstStyle/>
          <a:p>
            <a:r>
              <a:rPr lang="zh-CN" altLang="en-US" dirty="0"/>
              <a:t>writeAsText()：将元素以字符串形式逐行写入，这些字符串通过调用每个元素的toString()方法来获取</a:t>
            </a:r>
            <a:endParaRPr lang="zh-CN" altLang="en-US" dirty="0"/>
          </a:p>
          <a:p>
            <a:r>
              <a:rPr lang="zh-CN" altLang="en-US" dirty="0"/>
              <a:t>print() / printToErr()：打印每个元素的toString()方法的值到标准输出或者标准错误输出流中</a:t>
            </a:r>
            <a:endParaRPr lang="zh-CN" altLang="en-US" dirty="0"/>
          </a:p>
          <a:p>
            <a:r>
              <a:rPr lang="zh-CN" altLang="en-US" dirty="0"/>
              <a:t>自定义输出addSink【</a:t>
            </a:r>
            <a:r>
              <a:rPr lang="en-US" altLang="zh-CN" dirty="0"/>
              <a:t>kafka</a:t>
            </a:r>
            <a:r>
              <a:rPr lang="zh-CN" altLang="en-US" dirty="0"/>
              <a:t>、</a:t>
            </a:r>
            <a:r>
              <a:rPr lang="en-US" altLang="zh-CN" dirty="0"/>
              <a:t>redis</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内置</a:t>
            </a:r>
            <a:r>
              <a:rPr lang="en-US" altLang="zh-CN">
                <a:sym typeface="+mn-ea"/>
              </a:rPr>
              <a:t>Connectors</a:t>
            </a:r>
            <a:endParaRPr lang="zh-CN" altLang="en-US"/>
          </a:p>
        </p:txBody>
      </p:sp>
      <p:sp>
        <p:nvSpPr>
          <p:cNvPr id="5" name="内容占位符 4"/>
          <p:cNvSpPr>
            <a:spLocks noGrp="1"/>
          </p:cNvSpPr>
          <p:nvPr>
            <p:ph sz="quarter" idx="10"/>
          </p:nvPr>
        </p:nvSpPr>
        <p:spPr/>
        <p:txBody>
          <a:bodyPr>
            <a:normAutofit fontScale="80000"/>
          </a:bodyPr>
          <a:lstStyle/>
          <a:p>
            <a:r>
              <a:rPr lang="zh-CN" altLang="en-US" dirty="0">
                <a:solidFill>
                  <a:srgbClr val="FF0000"/>
                </a:solidFill>
              </a:rPr>
              <a:t>Apache Kafka (source/sink)</a:t>
            </a:r>
            <a:endParaRPr lang="zh-CN" altLang="en-US" dirty="0">
              <a:solidFill>
                <a:srgbClr val="FF0000"/>
              </a:solidFill>
            </a:endParaRPr>
          </a:p>
          <a:p>
            <a:r>
              <a:rPr lang="zh-CN" altLang="en-US" dirty="0"/>
              <a:t>Apache Cassandra (sink)</a:t>
            </a:r>
            <a:endParaRPr lang="zh-CN" altLang="en-US" dirty="0"/>
          </a:p>
          <a:p>
            <a:r>
              <a:rPr lang="zh-CN" altLang="en-US" dirty="0"/>
              <a:t>Elasticsearch (sink)</a:t>
            </a:r>
            <a:endParaRPr lang="zh-CN" altLang="en-US" dirty="0"/>
          </a:p>
          <a:p>
            <a:r>
              <a:rPr lang="zh-CN" altLang="en-US" dirty="0"/>
              <a:t>Hadoop FileSystem (sink)</a:t>
            </a:r>
            <a:endParaRPr lang="zh-CN" altLang="en-US" dirty="0"/>
          </a:p>
          <a:p>
            <a:r>
              <a:rPr lang="zh-CN" altLang="en-US" dirty="0"/>
              <a:t>RabbitMQ (source/sink)</a:t>
            </a:r>
            <a:endParaRPr lang="zh-CN" altLang="en-US" dirty="0"/>
          </a:p>
          <a:p>
            <a:r>
              <a:rPr lang="zh-CN" altLang="en-US" dirty="0"/>
              <a:t>Apache ActiveMQ (source/sink)</a:t>
            </a:r>
            <a:endParaRPr lang="zh-CN" altLang="en-US" dirty="0"/>
          </a:p>
          <a:p>
            <a:r>
              <a:rPr lang="zh-CN" altLang="en-US" dirty="0">
                <a:solidFill>
                  <a:srgbClr val="FF0000"/>
                </a:solidFill>
              </a:rPr>
              <a:t>Redis (sink)</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51103" y="2142393"/>
            <a:ext cx="5832648" cy="645160"/>
          </a:xfrm>
        </p:spPr>
        <p:txBody>
          <a:bodyPr/>
          <a:lstStyle/>
          <a:p>
            <a:r>
              <a:rPr lang="zh-CN" altLang="en-US" dirty="0"/>
              <a:t>徐 葳</a:t>
            </a:r>
            <a:endParaRPr lang="zh-CN" altLang="en-US" dirty="0"/>
          </a:p>
        </p:txBody>
      </p:sp>
      <p:sp>
        <p:nvSpPr>
          <p:cNvPr id="3" name="文本占位符 2"/>
          <p:cNvSpPr>
            <a:spLocks noGrp="1"/>
          </p:cNvSpPr>
          <p:nvPr>
            <p:ph type="body" sz="quarter" idx="11"/>
          </p:nvPr>
        </p:nvSpPr>
        <p:spPr>
          <a:xfrm>
            <a:off x="5427980" y="2925445"/>
            <a:ext cx="5711825" cy="1346835"/>
          </a:xfrm>
        </p:spPr>
        <p:txBody>
          <a:bodyPr wrap="square"/>
          <a:lstStyle/>
          <a:p>
            <a:r>
              <a:rPr lang="zh-CN" altLang="en-US" dirty="0"/>
              <a:t>八年上市互联网公司工作经验</a:t>
            </a:r>
            <a:endParaRPr lang="zh-CN" altLang="en-US" dirty="0"/>
          </a:p>
          <a:p>
            <a:r>
              <a:rPr lang="zh-CN" altLang="en-US" dirty="0"/>
              <a:t>曾任职猎豹移动担任大数据专家</a:t>
            </a:r>
            <a:endParaRPr lang="zh-CN" altLang="en-US" dirty="0"/>
          </a:p>
          <a:p>
            <a:r>
              <a:rPr lang="zh-CN" altLang="en-US" dirty="0"/>
              <a:t>曾任职某培训机构担任大数据教学总监</a:t>
            </a:r>
            <a:endParaRPr lang="zh-CN" altLang="en-US" dirty="0"/>
          </a:p>
        </p:txBody>
      </p:sp>
      <p:pic>
        <p:nvPicPr>
          <p:cNvPr id="4" name="图片 3"/>
          <p:cNvPicPr>
            <a:picLocks noChangeAspect="1"/>
          </p:cNvPicPr>
          <p:nvPr/>
        </p:nvPicPr>
        <p:blipFill>
          <a:blip r:embed="rId1"/>
          <a:stretch>
            <a:fillRect/>
          </a:stretch>
        </p:blipFill>
        <p:spPr>
          <a:xfrm>
            <a:off x="978535" y="1522095"/>
            <a:ext cx="2197100" cy="3992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Sink </a:t>
            </a:r>
            <a:r>
              <a:rPr lang="zh-CN" altLang="en-US">
                <a:sym typeface="+mn-ea"/>
              </a:rPr>
              <a:t>容错性保证</a:t>
            </a:r>
            <a:endParaRPr lang="en-US" altLang="zh-CN"/>
          </a:p>
        </p:txBody>
      </p:sp>
      <p:graphicFrame>
        <p:nvGraphicFramePr>
          <p:cNvPr id="2" name="内容占位符 1"/>
          <p:cNvGraphicFramePr/>
          <p:nvPr>
            <p:ph sz="quarter" idx="10"/>
          </p:nvPr>
        </p:nvGraphicFramePr>
        <p:xfrm>
          <a:off x="985838" y="2349500"/>
          <a:ext cx="10153650" cy="2743200"/>
        </p:xfrm>
        <a:graphic>
          <a:graphicData uri="http://schemas.openxmlformats.org/drawingml/2006/table">
            <a:tbl>
              <a:tblPr firstRow="1" bandRow="1">
                <a:tableStyleId>{46F890A9-2807-4EBB-B81D-B2AA78EC7F39}</a:tableStyleId>
              </a:tblPr>
              <a:tblGrid>
                <a:gridCol w="2828925"/>
                <a:gridCol w="3940175"/>
                <a:gridCol w="3384550"/>
              </a:tblGrid>
              <a:tr h="381000">
                <a:tc>
                  <a:txBody>
                    <a:bodyPr/>
                    <a:p>
                      <a:pPr>
                        <a:buNone/>
                      </a:pPr>
                      <a:r>
                        <a:rPr lang="en-US" altLang="zh-CN"/>
                        <a:t>Sink</a:t>
                      </a:r>
                      <a:endParaRPr lang="en-US" altLang="zh-CN"/>
                    </a:p>
                  </a:txBody>
                  <a:tcPr/>
                </a:tc>
                <a:tc>
                  <a:txBody>
                    <a:bodyPr/>
                    <a:p>
                      <a:pPr>
                        <a:buNone/>
                      </a:pPr>
                      <a:r>
                        <a:rPr lang="zh-CN" altLang="en-US"/>
                        <a:t>语义保证</a:t>
                      </a:r>
                      <a:endParaRPr lang="zh-CN" altLang="en-US"/>
                    </a:p>
                  </a:txBody>
                  <a:tcPr/>
                </a:tc>
                <a:tc>
                  <a:txBody>
                    <a:bodyPr/>
                    <a:p>
                      <a:pPr>
                        <a:buNone/>
                      </a:pPr>
                      <a:r>
                        <a:rPr lang="zh-CN" altLang="en-US"/>
                        <a:t>备注</a:t>
                      </a:r>
                      <a:endParaRPr lang="zh-CN" altLang="en-US"/>
                    </a:p>
                  </a:txBody>
                  <a:tcPr/>
                </a:tc>
              </a:tr>
              <a:tr h="381000">
                <a:tc>
                  <a:txBody>
                    <a:bodyPr/>
                    <a:p>
                      <a:pPr>
                        <a:buNone/>
                      </a:pPr>
                      <a:r>
                        <a:rPr lang="en-US" altLang="zh-CN" sz="2400"/>
                        <a:t>hdfs</a:t>
                      </a:r>
                      <a:endParaRPr lang="en-US" altLang="zh-CN" sz="2400"/>
                    </a:p>
                  </a:txBody>
                  <a:tcPr/>
                </a:tc>
                <a:tc>
                  <a:txBody>
                    <a:bodyPr/>
                    <a:p>
                      <a:pPr>
                        <a:buNone/>
                      </a:pPr>
                      <a:r>
                        <a:rPr lang="en-US" altLang="zh-CN" sz="2400"/>
                        <a:t>exactly once</a:t>
                      </a:r>
                      <a:endParaRPr lang="en-US" altLang="zh-CN" sz="2400"/>
                    </a:p>
                  </a:txBody>
                  <a:tcPr/>
                </a:tc>
                <a:tc>
                  <a:txBody>
                    <a:bodyPr/>
                    <a:p>
                      <a:pPr>
                        <a:buNone/>
                      </a:pPr>
                      <a:endParaRPr lang="zh-CN" altLang="en-US" sz="2400"/>
                    </a:p>
                  </a:txBody>
                  <a:tcPr/>
                </a:tc>
              </a:tr>
              <a:tr h="381000">
                <a:tc>
                  <a:txBody>
                    <a:bodyPr/>
                    <a:p>
                      <a:pPr>
                        <a:buNone/>
                      </a:pPr>
                      <a:r>
                        <a:rPr lang="en-US" altLang="zh-CN" sz="2400"/>
                        <a:t>elasticsearch</a:t>
                      </a:r>
                      <a:endParaRPr lang="en-US" altLang="zh-CN" sz="2400"/>
                    </a:p>
                  </a:txBody>
                  <a:tcPr/>
                </a:tc>
                <a:tc>
                  <a:txBody>
                    <a:bodyPr/>
                    <a:p>
                      <a:pPr>
                        <a:buNone/>
                      </a:pPr>
                      <a:r>
                        <a:rPr lang="en-US" altLang="zh-CN" sz="2400"/>
                        <a:t>at least once</a:t>
                      </a:r>
                      <a:endParaRPr lang="en-US" altLang="zh-CN" sz="2400"/>
                    </a:p>
                  </a:txBody>
                  <a:tcPr/>
                </a:tc>
                <a:tc>
                  <a:txBody>
                    <a:bodyPr/>
                    <a:p>
                      <a:pPr>
                        <a:buNone/>
                      </a:pPr>
                      <a:endParaRPr lang="zh-CN" altLang="en-US" sz="2400"/>
                    </a:p>
                  </a:txBody>
                  <a:tcPr/>
                </a:tc>
              </a:tr>
              <a:tr h="381000">
                <a:tc>
                  <a:txBody>
                    <a:bodyPr/>
                    <a:p>
                      <a:pPr>
                        <a:buNone/>
                      </a:pPr>
                      <a:r>
                        <a:rPr lang="en-US" altLang="zh-CN" sz="2400"/>
                        <a:t>kafka produce</a:t>
                      </a:r>
                      <a:endParaRPr lang="en-US" altLang="zh-CN" sz="2400"/>
                    </a:p>
                  </a:txBody>
                  <a:tcPr/>
                </a:tc>
                <a:tc>
                  <a:txBody>
                    <a:bodyPr/>
                    <a:p>
                      <a:pPr>
                        <a:buNone/>
                      </a:pPr>
                      <a:r>
                        <a:rPr lang="en-US" altLang="zh-CN" sz="2400"/>
                        <a:t>at least once/exactly once</a:t>
                      </a:r>
                      <a:endParaRPr lang="en-US" altLang="zh-CN" sz="2400"/>
                    </a:p>
                  </a:txBody>
                  <a:tcPr/>
                </a:tc>
                <a:tc>
                  <a:txBody>
                    <a:bodyPr/>
                    <a:p>
                      <a:pPr>
                        <a:buNone/>
                      </a:pPr>
                      <a:r>
                        <a:rPr lang="zh-CN" altLang="en-US" sz="1400"/>
                        <a:t>Kafka 0.9 and 0.10提供</a:t>
                      </a:r>
                      <a:r>
                        <a:rPr lang="en-US" altLang="zh-CN" sz="1400">
                          <a:sym typeface="+mn-ea"/>
                        </a:rPr>
                        <a:t>at least once</a:t>
                      </a:r>
                      <a:endParaRPr lang="en-US" altLang="zh-CN" sz="1400">
                        <a:sym typeface="+mn-ea"/>
                      </a:endParaRPr>
                    </a:p>
                    <a:p>
                      <a:pPr>
                        <a:buNone/>
                      </a:pPr>
                      <a:r>
                        <a:rPr lang="en-US" altLang="zh-CN" sz="1400"/>
                        <a:t>Kafka 0.11</a:t>
                      </a:r>
                      <a:r>
                        <a:rPr lang="zh-CN" altLang="en-US" sz="1400"/>
                        <a:t>提供</a:t>
                      </a:r>
                      <a:r>
                        <a:rPr lang="en-US" altLang="zh-CN" sz="1400">
                          <a:sym typeface="+mn-ea"/>
                        </a:rPr>
                        <a:t>exactly once</a:t>
                      </a:r>
                      <a:endParaRPr lang="zh-CN" altLang="en-US" sz="2400"/>
                    </a:p>
                  </a:txBody>
                  <a:tcPr/>
                </a:tc>
              </a:tr>
              <a:tr h="381000">
                <a:tc>
                  <a:txBody>
                    <a:bodyPr/>
                    <a:p>
                      <a:pPr>
                        <a:buNone/>
                      </a:pPr>
                      <a:r>
                        <a:rPr lang="en-US" altLang="zh-CN" sz="2400"/>
                        <a:t>file</a:t>
                      </a:r>
                      <a:endParaRPr lang="en-US" altLang="zh-CN" sz="2400"/>
                    </a:p>
                  </a:txBody>
                  <a:tcPr/>
                </a:tc>
                <a:tc>
                  <a:txBody>
                    <a:bodyPr/>
                    <a:p>
                      <a:pPr>
                        <a:buNone/>
                      </a:pPr>
                      <a:r>
                        <a:rPr lang="en-US" altLang="zh-CN" sz="2400"/>
                        <a:t>at least once</a:t>
                      </a:r>
                      <a:endParaRPr lang="en-US" altLang="zh-CN" sz="2400"/>
                    </a:p>
                  </a:txBody>
                  <a:tcPr/>
                </a:tc>
                <a:tc>
                  <a:txBody>
                    <a:bodyPr/>
                    <a:p>
                      <a:pPr>
                        <a:buNone/>
                      </a:pPr>
                      <a:endParaRPr lang="zh-CN" altLang="en-US" sz="2400"/>
                    </a:p>
                  </a:txBody>
                  <a:tcPr/>
                </a:tc>
              </a:tr>
              <a:tr h="381000">
                <a:tc>
                  <a:txBody>
                    <a:bodyPr/>
                    <a:p>
                      <a:pPr>
                        <a:buNone/>
                      </a:pPr>
                      <a:r>
                        <a:rPr lang="en-US" altLang="zh-CN" sz="2400"/>
                        <a:t>redis</a:t>
                      </a:r>
                      <a:endParaRPr lang="en-US" altLang="zh-CN" sz="2400"/>
                    </a:p>
                  </a:txBody>
                  <a:tcPr/>
                </a:tc>
                <a:tc>
                  <a:txBody>
                    <a:bodyPr/>
                    <a:p>
                      <a:pPr>
                        <a:buNone/>
                      </a:pPr>
                      <a:r>
                        <a:rPr lang="en-US" altLang="zh-CN" sz="2400"/>
                        <a:t>at least once</a:t>
                      </a:r>
                      <a:endParaRPr lang="en-US" altLang="zh-CN" sz="2400"/>
                    </a:p>
                  </a:txBody>
                  <a:tcPr/>
                </a:tc>
                <a:tc>
                  <a:txBody>
                    <a:bodyPr/>
                    <a:p>
                      <a:pPr>
                        <a:buNone/>
                      </a:pPr>
                      <a:endParaRPr lang="zh-CN" altLang="en-US" sz="2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自定义</a:t>
            </a:r>
            <a:r>
              <a:rPr lang="en-US" altLang="zh-CN">
                <a:sym typeface="+mn-ea"/>
              </a:rPr>
              <a:t>sink</a:t>
            </a:r>
            <a:endParaRPr lang="en-US" altLang="zh-CN"/>
          </a:p>
        </p:txBody>
      </p:sp>
      <p:sp>
        <p:nvSpPr>
          <p:cNvPr id="5" name="内容占位符 4"/>
          <p:cNvSpPr>
            <a:spLocks noGrp="1"/>
          </p:cNvSpPr>
          <p:nvPr>
            <p:ph sz="quarter" idx="10"/>
          </p:nvPr>
        </p:nvSpPr>
        <p:spPr/>
        <p:txBody>
          <a:bodyPr>
            <a:normAutofit/>
          </a:bodyPr>
          <a:lstStyle/>
          <a:p>
            <a:r>
              <a:rPr lang="zh-CN" altLang="en-US" sz="2400" dirty="0"/>
              <a:t>实现自定义的</a:t>
            </a:r>
            <a:r>
              <a:rPr lang="en-US" altLang="zh-CN" sz="2400" dirty="0"/>
              <a:t>sink</a:t>
            </a:r>
            <a:endParaRPr lang="zh-CN" altLang="en-US" sz="2400" dirty="0"/>
          </a:p>
          <a:p>
            <a:pPr lvl="2"/>
            <a:r>
              <a:rPr lang="zh-CN" altLang="en-US" sz="2000" dirty="0">
                <a:sym typeface="+mn-ea"/>
              </a:rPr>
              <a:t>实现SinkFunction接口</a:t>
            </a:r>
            <a:endParaRPr lang="zh-CN" altLang="en-US" sz="2000" dirty="0"/>
          </a:p>
          <a:p>
            <a:pPr lvl="2"/>
            <a:r>
              <a:rPr lang="zh-CN" altLang="en-US" sz="2000" dirty="0">
                <a:sym typeface="+mn-ea"/>
              </a:rPr>
              <a:t>或者继承RichSinkFunction</a:t>
            </a:r>
            <a:endParaRPr lang="zh-CN" altLang="en-US" sz="2000" dirty="0">
              <a:sym typeface="+mn-ea"/>
            </a:endParaRPr>
          </a:p>
          <a:p>
            <a:pPr lvl="0"/>
            <a:r>
              <a:rPr lang="zh-CN" altLang="en-US" sz="2400" dirty="0"/>
              <a:t>参考org.apache.flink.streaming.connectors.redis.RedisSink</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a:sym typeface="+mn-ea"/>
              </a:rPr>
              <a:t>Flink DataS</a:t>
            </a:r>
            <a:r>
              <a:rPr lang="en-US" altLang="zh-CN">
                <a:sym typeface="+mn-ea"/>
              </a:rPr>
              <a:t>et</a:t>
            </a:r>
            <a:r>
              <a:rPr>
                <a:sym typeface="+mn-ea"/>
              </a:rPr>
              <a:t>API</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80729" y="2985448"/>
            <a:ext cx="10200539" cy="718442"/>
          </a:xfrm>
        </p:spPr>
        <p:txBody>
          <a:bodyPr>
            <a:normAutofit/>
          </a:bodyPr>
          <a:p>
            <a:pPr algn="ctr"/>
            <a:r>
              <a:rPr lang="en-US" altLang="zh-CN">
                <a:sym typeface="+mn-ea"/>
              </a:rPr>
              <a:t>DataSource</a:t>
            </a:r>
            <a:r>
              <a:rPr lang="zh-CN" altLang="en-US">
                <a:sym typeface="+mn-ea"/>
              </a:rPr>
              <a:t>部分详解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DataSet API</a:t>
            </a:r>
            <a:r>
              <a:rPr lang="zh-CN" altLang="en-US">
                <a:sym typeface="+mn-ea"/>
              </a:rPr>
              <a:t>之</a:t>
            </a:r>
            <a:r>
              <a:rPr lang="en-US" altLang="zh-CN">
                <a:sym typeface="+mn-ea"/>
              </a:rPr>
              <a:t>Data Sources</a:t>
            </a:r>
            <a:endParaRPr lang="en-US" altLang="zh-CN"/>
          </a:p>
        </p:txBody>
      </p:sp>
      <p:sp>
        <p:nvSpPr>
          <p:cNvPr id="5" name="内容占位符 4"/>
          <p:cNvSpPr>
            <a:spLocks noGrp="1"/>
          </p:cNvSpPr>
          <p:nvPr>
            <p:ph sz="quarter" idx="10"/>
          </p:nvPr>
        </p:nvSpPr>
        <p:spPr/>
        <p:txBody>
          <a:bodyPr>
            <a:normAutofit/>
          </a:bodyPr>
          <a:lstStyle/>
          <a:p>
            <a:r>
              <a:rPr lang="zh-CN" altLang="en-US" dirty="0"/>
              <a:t>基于文件</a:t>
            </a:r>
            <a:endParaRPr lang="zh-CN" altLang="en-US" dirty="0"/>
          </a:p>
          <a:p>
            <a:pPr lvl="2"/>
            <a:r>
              <a:rPr lang="zh-CN" altLang="en-US" dirty="0"/>
              <a:t>readTextFile(path)</a:t>
            </a:r>
            <a:endParaRPr lang="zh-CN" altLang="en-US" dirty="0"/>
          </a:p>
          <a:p>
            <a:r>
              <a:rPr lang="zh-CN" altLang="en-US" dirty="0"/>
              <a:t>基于集合</a:t>
            </a:r>
            <a:endParaRPr lang="zh-CN" altLang="en-US" dirty="0"/>
          </a:p>
          <a:p>
            <a:pPr lvl="2"/>
            <a:r>
              <a:rPr lang="zh-CN" altLang="en-US" dirty="0"/>
              <a:t>fromCollection(Collection)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80729" y="2985448"/>
            <a:ext cx="10200539" cy="718442"/>
          </a:xfrm>
        </p:spPr>
        <p:txBody>
          <a:bodyPr>
            <a:normAutofit/>
          </a:bodyPr>
          <a:p>
            <a:pPr algn="ctr"/>
            <a:r>
              <a:rPr lang="en-US" altLang="zh-CN">
                <a:sym typeface="+mn-ea"/>
              </a:rPr>
              <a:t>Transformations</a:t>
            </a:r>
            <a:r>
              <a:rPr lang="zh-CN" altLang="en-US">
                <a:sym typeface="+mn-ea"/>
              </a:rPr>
              <a:t>部分详解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DataSet API</a:t>
            </a:r>
            <a:r>
              <a:rPr lang="zh-CN" altLang="en-US">
                <a:sym typeface="+mn-ea"/>
              </a:rPr>
              <a:t>之</a:t>
            </a:r>
            <a:r>
              <a:rPr lang="en-US" altLang="zh-CN">
                <a:sym typeface="+mn-ea"/>
              </a:rPr>
              <a:t>Transformations</a:t>
            </a:r>
            <a:endParaRPr lang="en-US" altLang="zh-CN"/>
          </a:p>
        </p:txBody>
      </p:sp>
      <p:sp>
        <p:nvSpPr>
          <p:cNvPr id="5" name="内容占位符 4"/>
          <p:cNvSpPr>
            <a:spLocks noGrp="1"/>
          </p:cNvSpPr>
          <p:nvPr>
            <p:ph sz="quarter" idx="10"/>
          </p:nvPr>
        </p:nvSpPr>
        <p:spPr/>
        <p:txBody>
          <a:bodyPr>
            <a:normAutofit fontScale="50000"/>
          </a:bodyPr>
          <a:lstStyle/>
          <a:p>
            <a:r>
              <a:rPr lang="zh-CN" altLang="en-US" dirty="0"/>
              <a:t>Map：输入一个元素，然后返回一个元素，中间可以做一些清洗转换等操作</a:t>
            </a:r>
            <a:endParaRPr lang="zh-CN" altLang="en-US" dirty="0"/>
          </a:p>
          <a:p>
            <a:r>
              <a:rPr lang="zh-CN" altLang="en-US" dirty="0"/>
              <a:t>FlatMap：输入一个元素，可以返回零个，一个或者多个元素</a:t>
            </a:r>
            <a:endParaRPr lang="zh-CN" altLang="en-US" dirty="0"/>
          </a:p>
          <a:p>
            <a:r>
              <a:rPr lang="zh-CN" altLang="en-US" dirty="0">
                <a:solidFill>
                  <a:srgbClr val="FF0000"/>
                </a:solidFill>
              </a:rPr>
              <a:t>MapPartition</a:t>
            </a:r>
            <a:r>
              <a:rPr lang="zh-CN" altLang="en-US" dirty="0"/>
              <a:t>：类似</a:t>
            </a:r>
            <a:r>
              <a:rPr lang="en-US" altLang="zh-CN" dirty="0"/>
              <a:t>map</a:t>
            </a:r>
            <a:r>
              <a:rPr lang="zh-CN" altLang="en-US" dirty="0"/>
              <a:t>，一次处理一个分区的数据【如果在进行</a:t>
            </a:r>
            <a:r>
              <a:rPr lang="en-US" altLang="zh-CN" dirty="0"/>
              <a:t>map</a:t>
            </a:r>
            <a:r>
              <a:rPr lang="zh-CN" altLang="en-US" dirty="0"/>
              <a:t>处理的时候需要获取第三方资源链接，建议使用</a:t>
            </a:r>
            <a:r>
              <a:rPr lang="en-US" altLang="zh-CN" dirty="0"/>
              <a:t>MapPartition</a:t>
            </a:r>
            <a:r>
              <a:rPr lang="zh-CN" altLang="en-US" dirty="0"/>
              <a:t>】</a:t>
            </a:r>
            <a:endParaRPr lang="zh-CN" altLang="en-US" dirty="0"/>
          </a:p>
          <a:p>
            <a:r>
              <a:rPr lang="zh-CN" altLang="en-US" dirty="0"/>
              <a:t>Filter：过滤函数，对传入的数据进行判断，符合条件的数据会被留下</a:t>
            </a:r>
            <a:endParaRPr lang="zh-CN" altLang="en-US" dirty="0"/>
          </a:p>
          <a:p>
            <a:r>
              <a:rPr lang="zh-CN" altLang="en-US" dirty="0"/>
              <a:t>Reduce：对数据进行聚合操作，结合当前元素和上一次reduce返回的值进行聚合操作，然后返回一个新的值</a:t>
            </a:r>
            <a:endParaRPr lang="zh-CN" altLang="en-US" dirty="0"/>
          </a:p>
          <a:p>
            <a:r>
              <a:rPr lang="zh-CN" altLang="en-US" dirty="0"/>
              <a:t>Aggregate：</a:t>
            </a:r>
            <a:r>
              <a:rPr lang="en-US" altLang="zh-CN" dirty="0"/>
              <a:t>sum</a:t>
            </a:r>
            <a:r>
              <a:rPr lang="zh-CN" altLang="en-US" dirty="0"/>
              <a:t>、</a:t>
            </a:r>
            <a:r>
              <a:rPr lang="en-US" altLang="zh-CN" dirty="0"/>
              <a:t>max</a:t>
            </a:r>
            <a:r>
              <a:rPr lang="zh-CN" altLang="en-US" dirty="0"/>
              <a:t>、</a:t>
            </a:r>
            <a:r>
              <a:rPr lang="en-US" altLang="zh-CN" dirty="0"/>
              <a:t>min</a:t>
            </a:r>
            <a:r>
              <a:rPr lang="zh-CN" altLang="en-US" dirty="0"/>
              <a:t>等</a:t>
            </a:r>
            <a:endParaRPr lang="zh-CN" altLang="en-US" dirty="0"/>
          </a:p>
          <a:p>
            <a:r>
              <a:rPr lang="zh-CN" altLang="en-US" dirty="0">
                <a:solidFill>
                  <a:srgbClr val="FF0000"/>
                </a:solidFill>
              </a:rPr>
              <a:t>Distinct</a:t>
            </a:r>
            <a:r>
              <a:rPr lang="zh-CN" altLang="en-US" dirty="0"/>
              <a:t>：返回一个数据集中去重之后的元素，data.distinct()</a:t>
            </a:r>
            <a:endParaRPr lang="zh-CN" altLang="en-US" dirty="0"/>
          </a:p>
          <a:p>
            <a:r>
              <a:rPr lang="zh-CN" altLang="en-US" dirty="0">
                <a:solidFill>
                  <a:srgbClr val="FF0000"/>
                </a:solidFill>
              </a:rPr>
              <a:t>Join</a:t>
            </a:r>
            <a:r>
              <a:rPr lang="zh-CN" altLang="en-US" dirty="0"/>
              <a:t>：内连接</a:t>
            </a:r>
            <a:endParaRPr lang="zh-CN" altLang="en-US" dirty="0"/>
          </a:p>
          <a:p>
            <a:r>
              <a:rPr lang="zh-CN" altLang="en-US" dirty="0">
                <a:solidFill>
                  <a:srgbClr val="FF0000"/>
                </a:solidFill>
              </a:rPr>
              <a:t>OuterJoin</a:t>
            </a:r>
            <a:r>
              <a:rPr lang="zh-CN" altLang="en-US" dirty="0"/>
              <a:t>：外链接</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DataSet API</a:t>
            </a:r>
            <a:r>
              <a:rPr lang="zh-CN" altLang="en-US">
                <a:sym typeface="+mn-ea"/>
              </a:rPr>
              <a:t>之</a:t>
            </a:r>
            <a:r>
              <a:rPr lang="en-US" altLang="zh-CN">
                <a:sym typeface="+mn-ea"/>
              </a:rPr>
              <a:t>Transformations</a:t>
            </a:r>
            <a:endParaRPr lang="en-US" altLang="zh-CN"/>
          </a:p>
        </p:txBody>
      </p:sp>
      <p:sp>
        <p:nvSpPr>
          <p:cNvPr id="5" name="内容占位符 4"/>
          <p:cNvSpPr>
            <a:spLocks noGrp="1"/>
          </p:cNvSpPr>
          <p:nvPr>
            <p:ph sz="quarter" idx="10"/>
          </p:nvPr>
        </p:nvSpPr>
        <p:spPr/>
        <p:txBody>
          <a:bodyPr>
            <a:normAutofit/>
          </a:bodyPr>
          <a:lstStyle/>
          <a:p>
            <a:r>
              <a:rPr lang="zh-CN" altLang="en-US" dirty="0">
                <a:solidFill>
                  <a:srgbClr val="FF0000"/>
                </a:solidFill>
              </a:rPr>
              <a:t>Cross</a:t>
            </a:r>
            <a:r>
              <a:rPr lang="zh-CN" altLang="en-US" dirty="0"/>
              <a:t>：获取两个数据集的笛卡尔积</a:t>
            </a:r>
            <a:endParaRPr lang="zh-CN" altLang="en-US" dirty="0"/>
          </a:p>
          <a:p>
            <a:r>
              <a:rPr lang="zh-CN" altLang="en-US" dirty="0"/>
              <a:t>Union：返回两个数据集的总和，数据类型需要一致</a:t>
            </a:r>
            <a:endParaRPr lang="zh-CN" altLang="en-US" dirty="0"/>
          </a:p>
          <a:p>
            <a:r>
              <a:rPr lang="zh-CN" altLang="en-US" dirty="0">
                <a:solidFill>
                  <a:srgbClr val="FF0000"/>
                </a:solidFill>
              </a:rPr>
              <a:t>First-n</a:t>
            </a:r>
            <a:r>
              <a:rPr lang="zh-CN" altLang="en-US" dirty="0"/>
              <a:t>：获取集合中的前</a:t>
            </a:r>
            <a:r>
              <a:rPr lang="en-US" altLang="zh-CN" dirty="0"/>
              <a:t>N</a:t>
            </a:r>
            <a:r>
              <a:rPr lang="zh-CN" altLang="en-US" dirty="0"/>
              <a:t>个元素</a:t>
            </a:r>
            <a:endParaRPr lang="zh-CN" altLang="en-US" dirty="0"/>
          </a:p>
          <a:p>
            <a:r>
              <a:rPr lang="zh-CN" altLang="en-US" dirty="0">
                <a:solidFill>
                  <a:srgbClr val="FF0000"/>
                </a:solidFill>
                <a:sym typeface="+mn-ea"/>
              </a:rPr>
              <a:t>Sort Partition</a:t>
            </a:r>
            <a:r>
              <a:rPr lang="zh-CN" altLang="en-US" dirty="0">
                <a:sym typeface="+mn-ea"/>
              </a:rPr>
              <a:t>：在本地对数据集的所有分区进行排序，通过sortPartition()的链接调用来完成对多个字段的排序</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DataSet API</a:t>
            </a:r>
            <a:r>
              <a:rPr lang="zh-CN" altLang="en-US">
                <a:sym typeface="+mn-ea"/>
              </a:rPr>
              <a:t>之</a:t>
            </a:r>
            <a:r>
              <a:rPr lang="en-US" altLang="zh-CN">
                <a:sym typeface="+mn-ea"/>
              </a:rPr>
              <a:t>partition</a:t>
            </a:r>
            <a:endParaRPr lang="en-US" altLang="zh-CN">
              <a:sym typeface="+mn-ea"/>
            </a:endParaRPr>
          </a:p>
        </p:txBody>
      </p:sp>
      <p:sp>
        <p:nvSpPr>
          <p:cNvPr id="5" name="内容占位符 4"/>
          <p:cNvSpPr>
            <a:spLocks noGrp="1"/>
          </p:cNvSpPr>
          <p:nvPr>
            <p:ph sz="quarter" idx="10"/>
          </p:nvPr>
        </p:nvSpPr>
        <p:spPr/>
        <p:txBody>
          <a:bodyPr>
            <a:normAutofit fontScale="90000" lnSpcReduction="20000"/>
          </a:bodyPr>
          <a:lstStyle/>
          <a:p>
            <a:r>
              <a:rPr lang="zh-CN" altLang="en-US" sz="2400" dirty="0"/>
              <a:t>Rebalance：对数据集进行再平衡，重分区，消除数据倾斜</a:t>
            </a:r>
            <a:endParaRPr lang="zh-CN" altLang="en-US" sz="2400" dirty="0"/>
          </a:p>
          <a:p>
            <a:r>
              <a:rPr lang="zh-CN" altLang="en-US" sz="2400" dirty="0"/>
              <a:t>Hash-Partition：根据指定key的哈希值对数据集进行分区</a:t>
            </a:r>
            <a:endParaRPr lang="zh-CN" altLang="en-US" sz="2400" dirty="0"/>
          </a:p>
          <a:p>
            <a:pPr lvl="2"/>
            <a:r>
              <a:rPr lang="zh-CN" altLang="en-US" sz="2055" dirty="0"/>
              <a:t>partitionByHash()</a:t>
            </a:r>
            <a:endParaRPr lang="zh-CN" altLang="en-US" sz="2055" dirty="0"/>
          </a:p>
          <a:p>
            <a:r>
              <a:rPr lang="zh-CN" altLang="en-US" sz="2400" dirty="0"/>
              <a:t>Range-Partition：根据指定的key对数据集进行范围分区</a:t>
            </a:r>
            <a:endParaRPr lang="zh-CN" altLang="en-US" sz="2400" dirty="0"/>
          </a:p>
          <a:p>
            <a:pPr lvl="2"/>
            <a:r>
              <a:rPr lang="zh-CN" altLang="en-US" sz="2055" dirty="0"/>
              <a:t>.partitionByRange()</a:t>
            </a:r>
            <a:endParaRPr lang="zh-CN" altLang="en-US" sz="2055" dirty="0"/>
          </a:p>
          <a:p>
            <a:r>
              <a:rPr lang="zh-CN" altLang="en-US" sz="2400" dirty="0"/>
              <a:t>Custom Partitioning：自定义分区规则</a:t>
            </a:r>
            <a:endParaRPr lang="zh-CN" altLang="en-US" sz="2400" dirty="0"/>
          </a:p>
          <a:p>
            <a:pPr lvl="2"/>
            <a:r>
              <a:rPr lang="zh-CN" altLang="en-US" sz="2050" dirty="0">
                <a:sym typeface="+mn-ea"/>
              </a:rPr>
              <a:t>自定义分区需要实现Partitioner接口</a:t>
            </a:r>
            <a:endParaRPr lang="zh-CN" altLang="en-US" sz="2050" dirty="0">
              <a:sym typeface="+mn-ea"/>
            </a:endParaRPr>
          </a:p>
          <a:p>
            <a:pPr lvl="2"/>
            <a:r>
              <a:rPr lang="zh-CN" altLang="en-US" sz="2055" dirty="0"/>
              <a:t>partitionCustom</a:t>
            </a:r>
            <a:r>
              <a:rPr lang="en-US" altLang="zh-CN" sz="2055" dirty="0"/>
              <a:t>(</a:t>
            </a:r>
            <a:r>
              <a:rPr lang="zh-CN" altLang="en-US" sz="2050" dirty="0">
                <a:sym typeface="+mn-ea"/>
              </a:rPr>
              <a:t>partitioner, "someKey"</a:t>
            </a:r>
            <a:r>
              <a:rPr lang="en-US" altLang="zh-CN" sz="2055" dirty="0"/>
              <a:t>)</a:t>
            </a:r>
            <a:endParaRPr lang="en-US" altLang="zh-CN" sz="2055" dirty="0"/>
          </a:p>
          <a:p>
            <a:pPr lvl="2"/>
            <a:r>
              <a:rPr lang="zh-CN" altLang="en-US" sz="2055" dirty="0"/>
              <a:t>或者partitionCustom(partitioner, </a:t>
            </a:r>
            <a:r>
              <a:rPr lang="en-US" altLang="zh-CN" sz="2055" dirty="0"/>
              <a:t>0</a:t>
            </a:r>
            <a:r>
              <a:rPr lang="zh-CN" altLang="en-US" sz="2055" dirty="0"/>
              <a:t>)</a:t>
            </a:r>
            <a:endParaRPr lang="zh-CN" altLang="en-US" sz="2055"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80729" y="2985448"/>
            <a:ext cx="10200539" cy="718442"/>
          </a:xfrm>
        </p:spPr>
        <p:txBody>
          <a:bodyPr>
            <a:normAutofit/>
          </a:bodyPr>
          <a:p>
            <a:pPr algn="ctr"/>
            <a:r>
              <a:rPr lang="en-US" altLang="zh-CN">
                <a:sym typeface="+mn-ea"/>
              </a:rPr>
              <a:t>Sink</a:t>
            </a:r>
            <a:r>
              <a:rPr lang="zh-CN" altLang="en-US">
                <a:sym typeface="+mn-ea"/>
              </a:rPr>
              <a:t>部分详解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70000"/>
          </a:bodyPr>
          <a:lstStyle/>
          <a:p>
            <a:r>
              <a:rPr lang="zh-CN" altLang="en-US"/>
              <a:t>Flink DataStreamAPI</a:t>
            </a:r>
            <a:endParaRPr lang="zh-CN" altLang="en-US"/>
          </a:p>
          <a:p>
            <a:r>
              <a:rPr lang="zh-CN" altLang="en-US"/>
              <a:t>Flink DataSetAPI</a:t>
            </a:r>
            <a:endParaRPr lang="zh-CN" altLang="en-US"/>
          </a:p>
          <a:p>
            <a:r>
              <a:rPr lang="zh-CN" altLang="en-US">
                <a:solidFill>
                  <a:schemeClr val="bg1">
                    <a:lumMod val="65000"/>
                  </a:schemeClr>
                </a:solidFill>
              </a:rPr>
              <a:t>Flink Table API &amp; SQL</a:t>
            </a:r>
            <a:endParaRPr lang="zh-CN" altLang="en-US"/>
          </a:p>
          <a:p>
            <a:r>
              <a:rPr lang="zh-CN" altLang="en-US"/>
              <a:t>Flink 支持的DataType和序列化</a:t>
            </a:r>
            <a:endParaRPr lang="zh-CN" altLang="en-US"/>
          </a:p>
          <a:p>
            <a:r>
              <a:rPr lang="zh-CN" altLang="en-US"/>
              <a:t>Flink Broadcast &amp; Accumulators &amp; Counters &amp;Distributed Cache</a:t>
            </a:r>
            <a:endParaRPr lang="zh-CN" altLang="en-US"/>
          </a:p>
          <a:p>
            <a:r>
              <a:rPr lang="zh-CN" altLang="en-US"/>
              <a:t>Flink </a:t>
            </a:r>
            <a:r>
              <a:rPr lang="en-US" altLang="zh-CN"/>
              <a:t>state(</a:t>
            </a:r>
            <a:r>
              <a:rPr lang="zh-CN" altLang="en-US"/>
              <a:t>状态</a:t>
            </a:r>
            <a:r>
              <a:rPr lang="en-US" altLang="zh-CN"/>
              <a:t>)</a:t>
            </a:r>
            <a:r>
              <a:rPr lang="zh-CN" altLang="en-US"/>
              <a:t>管理与恢复</a:t>
            </a:r>
            <a:endParaRPr lang="zh-CN" altLang="en-US"/>
          </a:p>
          <a:p>
            <a:r>
              <a:rPr lang="zh-CN" altLang="en-US"/>
              <a:t>Flink Window和Time详解</a:t>
            </a:r>
            <a:endParaRPr lang="zh-CN" altLang="en-US"/>
          </a:p>
          <a:p>
            <a:r>
              <a:rPr lang="en-US" altLang="zh-CN">
                <a:sym typeface="+mn-ea"/>
              </a:rPr>
              <a:t>Flink </a:t>
            </a:r>
            <a:r>
              <a:rPr lang="zh-CN" altLang="en-US">
                <a:sym typeface="+mn-ea"/>
              </a:rPr>
              <a:t>并行度详解</a:t>
            </a:r>
            <a:r>
              <a:rPr lang="en-US" altLang="zh-CN">
                <a:sym typeface="+mn-ea"/>
              </a:rPr>
              <a:t>(Parallel )</a:t>
            </a:r>
            <a:endParaRPr lang="zh-CN" altLang="en-US"/>
          </a:p>
          <a:p>
            <a:r>
              <a:rPr lang="zh-CN" altLang="en-US"/>
              <a:t>Flink </a:t>
            </a:r>
            <a:r>
              <a:rPr lang="en-US" altLang="zh-CN"/>
              <a:t>UI</a:t>
            </a:r>
            <a:r>
              <a:rPr lang="zh-CN" altLang="en-US"/>
              <a:t>界面指标介绍</a:t>
            </a:r>
            <a:endParaRPr lang="zh-CN" altLang="en-US"/>
          </a:p>
          <a:p>
            <a:r>
              <a:rPr lang="en-US" altLang="zh-CN">
                <a:sym typeface="+mn-ea"/>
              </a:rPr>
              <a:t>Flink Kafka-Connector</a:t>
            </a:r>
            <a:r>
              <a:rPr>
                <a:sym typeface="+mn-ea"/>
              </a:rPr>
              <a:t>详解</a:t>
            </a:r>
            <a:endParaRPr>
              <a:sym typeface="+mn-ea"/>
            </a:endParaRPr>
          </a:p>
          <a:p>
            <a:r>
              <a:rPr lang="en-US" altLang="zh-CN">
                <a:sym typeface="+mn-ea"/>
              </a:rPr>
              <a:t>Flink </a:t>
            </a:r>
            <a:r>
              <a:rPr lang="zh-CN" altLang="en-US">
                <a:sym typeface="+mn-ea"/>
              </a:rPr>
              <a:t>生产环境主要</a:t>
            </a:r>
            <a:r>
              <a:rPr>
                <a:sym typeface="+mn-ea"/>
              </a:rPr>
              <a:t>配置</a:t>
            </a:r>
            <a:endParaRPr lang="zh-CN" altLang="en-US"/>
          </a:p>
          <a:p>
            <a:r>
              <a:rPr lang="en-US" altLang="zh-CN"/>
              <a:t>Flink </a:t>
            </a:r>
            <a:r>
              <a:rPr lang="zh-CN" altLang="en-US"/>
              <a:t>实战案例开发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DataSet API</a:t>
            </a:r>
            <a:r>
              <a:rPr lang="zh-CN" altLang="en-US">
                <a:sym typeface="+mn-ea"/>
              </a:rPr>
              <a:t>之</a:t>
            </a:r>
            <a:r>
              <a:rPr lang="en-US" altLang="zh-CN">
                <a:sym typeface="+mn-ea"/>
              </a:rPr>
              <a:t>Data sinks</a:t>
            </a:r>
            <a:endParaRPr lang="en-US" altLang="zh-CN"/>
          </a:p>
        </p:txBody>
      </p:sp>
      <p:sp>
        <p:nvSpPr>
          <p:cNvPr id="5" name="内容占位符 4"/>
          <p:cNvSpPr>
            <a:spLocks noGrp="1"/>
          </p:cNvSpPr>
          <p:nvPr>
            <p:ph sz="quarter" idx="10"/>
          </p:nvPr>
        </p:nvSpPr>
        <p:spPr/>
        <p:txBody>
          <a:bodyPr>
            <a:normAutofit lnSpcReduction="20000"/>
          </a:bodyPr>
          <a:lstStyle/>
          <a:p>
            <a:r>
              <a:rPr lang="zh-CN" altLang="en-US" dirty="0"/>
              <a:t>writeAsText()：将元素以字符串形式逐行写入，这些字符串通过调用每个元素的toString()方法来获取</a:t>
            </a:r>
            <a:endParaRPr lang="zh-CN" altLang="en-US" dirty="0"/>
          </a:p>
          <a:p>
            <a:r>
              <a:rPr lang="zh-CN" altLang="en-US" dirty="0"/>
              <a:t>writeAsCsv()：将元组以逗号分隔写入文件中，行及字段之间的分隔是可配置的。每个字段的值来自对象的toString()方法</a:t>
            </a:r>
            <a:endParaRPr lang="zh-CN" altLang="en-US" dirty="0"/>
          </a:p>
          <a:p>
            <a:r>
              <a:rPr lang="zh-CN" altLang="en-US" dirty="0"/>
              <a:t>print()：打印每个元素的toString()方法的值到标准输出或者标准错误输出流中</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a:sym typeface="+mn-ea"/>
              </a:rPr>
              <a:t>Flink Table API &amp; SQL</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Table API &amp; SQL</a:t>
            </a:r>
            <a:endParaRPr lang="en-US" altLang="zh-CN"/>
          </a:p>
        </p:txBody>
      </p:sp>
      <p:sp>
        <p:nvSpPr>
          <p:cNvPr id="5" name="内容占位符 4"/>
          <p:cNvSpPr>
            <a:spLocks noGrp="1"/>
          </p:cNvSpPr>
          <p:nvPr>
            <p:ph sz="quarter" idx="10"/>
          </p:nvPr>
        </p:nvSpPr>
        <p:spPr/>
        <p:txBody>
          <a:bodyPr>
            <a:normAutofit/>
          </a:bodyPr>
          <a:lstStyle/>
          <a:p>
            <a:r>
              <a:rPr lang="en-US" altLang="zh-CN" dirty="0"/>
              <a:t>Flink</a:t>
            </a:r>
            <a:r>
              <a:rPr lang="zh-CN" altLang="en-US" dirty="0"/>
              <a:t>针对流处理和批处理提供了相关的</a:t>
            </a:r>
            <a:r>
              <a:rPr lang="en-US" altLang="zh-CN" dirty="0"/>
              <a:t>API-Table API</a:t>
            </a:r>
            <a:r>
              <a:rPr lang="zh-CN" altLang="en-US" dirty="0"/>
              <a:t>和</a:t>
            </a:r>
            <a:r>
              <a:rPr lang="en-US" altLang="zh-CN" dirty="0"/>
              <a:t>SQL</a:t>
            </a:r>
            <a:r>
              <a:rPr lang="zh-CN" altLang="en-US" dirty="0"/>
              <a:t>。</a:t>
            </a:r>
            <a:endParaRPr lang="zh-CN" altLang="en-US" dirty="0"/>
          </a:p>
          <a:p>
            <a:r>
              <a:rPr lang="zh-CN" altLang="en-US" dirty="0"/>
              <a:t>注意：目前</a:t>
            </a:r>
            <a:r>
              <a:rPr lang="en-US" altLang="zh-CN" dirty="0"/>
              <a:t>Table API</a:t>
            </a:r>
            <a:r>
              <a:rPr lang="zh-CN" altLang="en-US" dirty="0"/>
              <a:t>和</a:t>
            </a:r>
            <a:r>
              <a:rPr lang="en-US" altLang="zh-CN" dirty="0"/>
              <a:t>SQL</a:t>
            </a:r>
            <a:r>
              <a:rPr lang="zh-CN" altLang="en-US" dirty="0"/>
              <a:t>功能尚未全部完成，官方正在积极开发中。</a:t>
            </a:r>
            <a:endParaRPr lang="zh-CN" altLang="en-US" dirty="0"/>
          </a:p>
          <a:p>
            <a:r>
              <a:rPr lang="zh-CN" altLang="en-US" dirty="0"/>
              <a:t>https://ci.apache.org/projects/flink/flink-docs-release-1.6/dev/table/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a:sym typeface="+mn-ea"/>
              </a:rPr>
              <a:t>Flink 支持的DataType和序列化</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Flink</a:t>
            </a:r>
            <a:r>
              <a:rPr lang="zh-CN" altLang="en-US">
                <a:sym typeface="+mn-ea"/>
              </a:rPr>
              <a:t>支持的</a:t>
            </a:r>
            <a:r>
              <a:rPr lang="en-US" altLang="zh-CN">
                <a:sym typeface="+mn-ea"/>
              </a:rPr>
              <a:t>DataType</a:t>
            </a:r>
            <a:endParaRPr lang="en-US" altLang="zh-CN"/>
          </a:p>
        </p:txBody>
      </p:sp>
      <p:sp>
        <p:nvSpPr>
          <p:cNvPr id="5" name="内容占位符 4"/>
          <p:cNvSpPr>
            <a:spLocks noGrp="1"/>
          </p:cNvSpPr>
          <p:nvPr>
            <p:ph sz="quarter" idx="10"/>
          </p:nvPr>
        </p:nvSpPr>
        <p:spPr/>
        <p:txBody>
          <a:bodyPr>
            <a:normAutofit fontScale="60000"/>
          </a:bodyPr>
          <a:lstStyle/>
          <a:p>
            <a:r>
              <a:rPr lang="zh-CN" altLang="en-US" dirty="0"/>
              <a:t>Java Tuple 和 Scala </a:t>
            </a:r>
            <a:r>
              <a:rPr lang="en-US" altLang="zh-CN" dirty="0"/>
              <a:t>c</a:t>
            </a:r>
            <a:r>
              <a:rPr lang="zh-CN" altLang="en-US" dirty="0"/>
              <a:t>ase </a:t>
            </a:r>
            <a:r>
              <a:rPr lang="en-US" altLang="zh-CN" dirty="0"/>
              <a:t>c</a:t>
            </a:r>
            <a:r>
              <a:rPr lang="zh-CN" altLang="en-US" dirty="0"/>
              <a:t>lass</a:t>
            </a:r>
            <a:endParaRPr lang="zh-CN" altLang="en-US" dirty="0"/>
          </a:p>
          <a:p>
            <a:r>
              <a:rPr lang="zh-CN" altLang="en-US" dirty="0"/>
              <a:t>Java POJOs：</a:t>
            </a:r>
            <a:r>
              <a:rPr lang="en-US" altLang="zh-CN" dirty="0"/>
              <a:t>java</a:t>
            </a:r>
            <a:r>
              <a:rPr lang="zh-CN" altLang="en-US" dirty="0"/>
              <a:t>实体类</a:t>
            </a:r>
            <a:endParaRPr lang="zh-CN" altLang="en-US" dirty="0"/>
          </a:p>
          <a:p>
            <a:r>
              <a:rPr lang="zh-CN" altLang="en-US" dirty="0"/>
              <a:t>Primitive Types</a:t>
            </a:r>
            <a:endParaRPr lang="zh-CN" altLang="en-US" dirty="0"/>
          </a:p>
          <a:p>
            <a:pPr lvl="2"/>
            <a:r>
              <a:rPr lang="zh-CN" altLang="en-US" dirty="0"/>
              <a:t>默认支持java和scala基本数据类型</a:t>
            </a:r>
            <a:endParaRPr lang="zh-CN" altLang="en-US" dirty="0"/>
          </a:p>
          <a:p>
            <a:r>
              <a:rPr lang="zh-CN" altLang="en-US" dirty="0"/>
              <a:t>General Class Types</a:t>
            </a:r>
            <a:endParaRPr lang="zh-CN" altLang="en-US" dirty="0"/>
          </a:p>
          <a:p>
            <a:pPr lvl="2"/>
            <a:r>
              <a:rPr lang="zh-CN" altLang="en-US" dirty="0"/>
              <a:t>默认支持大多数java和scala class</a:t>
            </a:r>
            <a:endParaRPr lang="zh-CN" altLang="en-US" dirty="0"/>
          </a:p>
          <a:p>
            <a:r>
              <a:rPr lang="zh-CN" altLang="en-US" dirty="0"/>
              <a:t>Hadoop Writables</a:t>
            </a:r>
            <a:endParaRPr lang="zh-CN" altLang="en-US" dirty="0"/>
          </a:p>
          <a:p>
            <a:pPr lvl="2"/>
            <a:r>
              <a:rPr lang="zh-CN" altLang="en-US" dirty="0"/>
              <a:t>支持</a:t>
            </a:r>
            <a:r>
              <a:rPr lang="en-US" altLang="zh-CN" dirty="0"/>
              <a:t>hadoop</a:t>
            </a:r>
            <a:r>
              <a:rPr lang="zh-CN" altLang="en-US" dirty="0"/>
              <a:t>中实现了org.apache.hadoop.Writable的数据类型</a:t>
            </a:r>
            <a:endParaRPr lang="zh-CN" altLang="en-US" dirty="0"/>
          </a:p>
          <a:p>
            <a:r>
              <a:rPr lang="zh-CN" altLang="en-US" dirty="0"/>
              <a:t>Special Types</a:t>
            </a:r>
            <a:endParaRPr lang="zh-CN" altLang="en-US" dirty="0"/>
          </a:p>
          <a:p>
            <a:pPr lvl="2"/>
            <a:r>
              <a:rPr lang="zh-CN" altLang="en-US" dirty="0"/>
              <a:t>例如scala中的Either Option 和Try</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Flink </a:t>
            </a:r>
            <a:r>
              <a:rPr lang="zh-CN" altLang="en-US"/>
              <a:t>的</a:t>
            </a:r>
            <a:r>
              <a:rPr>
                <a:sym typeface="+mn-ea"/>
              </a:rPr>
              <a:t>序列化</a:t>
            </a:r>
            <a:endParaRPr lang="en-US" altLang="zh-CN"/>
          </a:p>
        </p:txBody>
      </p:sp>
      <p:sp>
        <p:nvSpPr>
          <p:cNvPr id="5" name="内容占位符 4"/>
          <p:cNvSpPr>
            <a:spLocks noGrp="1"/>
          </p:cNvSpPr>
          <p:nvPr>
            <p:ph sz="quarter" idx="10"/>
          </p:nvPr>
        </p:nvSpPr>
        <p:spPr/>
        <p:txBody>
          <a:bodyPr>
            <a:normAutofit fontScale="60000"/>
          </a:bodyPr>
          <a:lstStyle/>
          <a:p>
            <a:r>
              <a:rPr lang="zh-CN" altLang="en-US" dirty="0"/>
              <a:t>Flink自带了针对诸如int，long，String等标准类型的序列化器</a:t>
            </a:r>
            <a:endParaRPr lang="zh-CN" altLang="en-US" dirty="0"/>
          </a:p>
          <a:p>
            <a:r>
              <a:rPr lang="zh-CN" altLang="en-US" dirty="0"/>
              <a:t>针对</a:t>
            </a:r>
            <a:r>
              <a:rPr lang="en-US" altLang="zh-CN" dirty="0"/>
              <a:t>Flink</a:t>
            </a:r>
            <a:r>
              <a:rPr lang="zh-CN" altLang="en-US" dirty="0"/>
              <a:t>无法实现序列化的数据类型，我们可以交给</a:t>
            </a:r>
            <a:r>
              <a:rPr lang="en-US" altLang="zh-CN" dirty="0"/>
              <a:t>Avro</a:t>
            </a:r>
            <a:r>
              <a:rPr lang="zh-CN" altLang="en-US" dirty="0"/>
              <a:t>和</a:t>
            </a:r>
            <a:r>
              <a:rPr lang="en-US" altLang="zh-CN" dirty="0"/>
              <a:t>Kryo</a:t>
            </a:r>
            <a:endParaRPr lang="en-US" altLang="zh-CN" dirty="0"/>
          </a:p>
          <a:p>
            <a:pPr lvl="2"/>
            <a:r>
              <a:rPr lang="zh-CN" altLang="en-US" dirty="0"/>
              <a:t>使用方法：ExecutionEnvironment env = ExecutionEnvironment.getExecutionEnvironment();</a:t>
            </a:r>
            <a:endParaRPr lang="zh-CN" altLang="en-US" dirty="0"/>
          </a:p>
          <a:p>
            <a:pPr lvl="2"/>
            <a:r>
              <a:rPr lang="zh-CN" altLang="en-US" dirty="0"/>
              <a:t>使用</a:t>
            </a:r>
            <a:r>
              <a:rPr lang="en-US" altLang="zh-CN" dirty="0"/>
              <a:t>avro</a:t>
            </a:r>
            <a:r>
              <a:rPr lang="zh-CN" altLang="en-US" dirty="0"/>
              <a:t>序列化：env.getConfig().enableForceAvro();</a:t>
            </a:r>
            <a:endParaRPr lang="zh-CN" altLang="en-US" dirty="0"/>
          </a:p>
          <a:p>
            <a:pPr lvl="2"/>
            <a:r>
              <a:rPr lang="zh-CN" altLang="en-US" dirty="0"/>
              <a:t>使用</a:t>
            </a:r>
            <a:r>
              <a:rPr lang="en-US" altLang="zh-CN" dirty="0"/>
              <a:t>kryo</a:t>
            </a:r>
            <a:r>
              <a:rPr lang="zh-CN" altLang="en-US" dirty="0"/>
              <a:t>序列化：env.getConfig().enableForceKryo();</a:t>
            </a:r>
            <a:endParaRPr lang="zh-CN" altLang="en-US" dirty="0"/>
          </a:p>
          <a:p>
            <a:pPr lvl="2"/>
            <a:r>
              <a:rPr lang="zh-CN" altLang="en-US" dirty="0"/>
              <a:t>使用自定义序列化：env.getConfig().addDefaultKryoSerializer(Class&lt;?&gt; type, Class&lt;? extends Serializer&lt;?&gt;&gt; serializerClass)</a:t>
            </a:r>
            <a:endParaRPr lang="zh-CN" altLang="en-US" dirty="0"/>
          </a:p>
          <a:p>
            <a:pPr lvl="2"/>
            <a:r>
              <a:rPr lang="zh-CN" altLang="en-US" dirty="0"/>
              <a:t>https://ci.apache.org/projects/flink/flink-docs-release-1.6/dev/custom_serializers.html</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647853" y="1715887"/>
            <a:ext cx="8331422" cy="1198880"/>
          </a:xfrm>
        </p:spPr>
        <p:txBody>
          <a:bodyPr/>
          <a:lstStyle/>
          <a:p>
            <a:r>
              <a:rPr>
                <a:sym typeface="+mn-ea"/>
              </a:rPr>
              <a:t>Flink Broadcast &amp; Accumulators &amp; Counters &amp;Distributed Cache</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DataStreaming </a:t>
            </a:r>
            <a:r>
              <a:rPr lang="zh-CN" altLang="en-US">
                <a:sym typeface="+mn-ea"/>
              </a:rPr>
              <a:t>中的</a:t>
            </a:r>
            <a:r>
              <a:rPr lang="en-US" altLang="zh-CN">
                <a:sym typeface="+mn-ea"/>
              </a:rPr>
              <a:t>Broadcast</a:t>
            </a:r>
            <a:endParaRPr lang="en-US" altLang="zh-CN">
              <a:sym typeface="+mn-ea"/>
            </a:endParaRPr>
          </a:p>
        </p:txBody>
      </p:sp>
      <p:sp>
        <p:nvSpPr>
          <p:cNvPr id="5" name="内容占位符 4"/>
          <p:cNvSpPr>
            <a:spLocks noGrp="1"/>
          </p:cNvSpPr>
          <p:nvPr>
            <p:ph sz="quarter" idx="10"/>
          </p:nvPr>
        </p:nvSpPr>
        <p:spPr/>
        <p:txBody>
          <a:bodyPr>
            <a:normAutofit/>
          </a:bodyPr>
          <a:lstStyle/>
          <a:p>
            <a:r>
              <a:rPr lang="zh-CN" altLang="en-US" dirty="0">
                <a:sym typeface="+mn-ea"/>
              </a:rPr>
              <a:t>把元素广播给所有的分区，数据会被重复处理</a:t>
            </a:r>
            <a:endParaRPr lang="zh-CN" altLang="en-US" dirty="0">
              <a:sym typeface="+mn-ea"/>
            </a:endParaRPr>
          </a:p>
          <a:p>
            <a:pPr lvl="2"/>
            <a:r>
              <a:rPr lang="zh-CN" altLang="en-US" dirty="0">
                <a:sym typeface="+mn-ea"/>
              </a:rPr>
              <a:t>类似于</a:t>
            </a:r>
            <a:r>
              <a:rPr lang="en-US" altLang="zh-CN" dirty="0">
                <a:sym typeface="+mn-ea"/>
              </a:rPr>
              <a:t>storm</a:t>
            </a:r>
            <a:r>
              <a:rPr lang="zh-CN" altLang="en-US" dirty="0">
                <a:sym typeface="+mn-ea"/>
              </a:rPr>
              <a:t>中的</a:t>
            </a:r>
            <a:r>
              <a:rPr lang="en-US" altLang="zh-CN" dirty="0">
                <a:sym typeface="+mn-ea"/>
              </a:rPr>
              <a:t>allGrouping</a:t>
            </a:r>
            <a:endParaRPr lang="en-US" altLang="zh-CN" dirty="0">
              <a:sym typeface="+mn-ea"/>
            </a:endParaRPr>
          </a:p>
          <a:p>
            <a:pPr lvl="2"/>
            <a:r>
              <a:rPr lang="en-US" altLang="zh-CN" dirty="0">
                <a:sym typeface="+mn-ea"/>
              </a:rPr>
              <a:t>dataStream.broadcast()</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Flink Broadcast</a:t>
            </a:r>
            <a:r>
              <a:rPr lang="en-US" altLang="zh-CN">
                <a:sym typeface="+mn-ea"/>
              </a:rPr>
              <a:t>(</a:t>
            </a:r>
            <a:r>
              <a:rPr lang="zh-CN" altLang="en-US">
                <a:sym typeface="+mn-ea"/>
              </a:rPr>
              <a:t>广播变量</a:t>
            </a:r>
            <a:r>
              <a:rPr lang="en-US" altLang="zh-CN">
                <a:sym typeface="+mn-ea"/>
              </a:rPr>
              <a:t>)</a:t>
            </a:r>
            <a:endParaRPr lang="en-US" altLang="zh-CN"/>
          </a:p>
        </p:txBody>
      </p:sp>
      <p:sp>
        <p:nvSpPr>
          <p:cNvPr id="5" name="内容占位符 4"/>
          <p:cNvSpPr>
            <a:spLocks noGrp="1"/>
          </p:cNvSpPr>
          <p:nvPr>
            <p:ph sz="quarter" idx="10"/>
          </p:nvPr>
        </p:nvSpPr>
        <p:spPr/>
        <p:txBody>
          <a:bodyPr>
            <a:noAutofit/>
          </a:bodyPr>
          <a:lstStyle/>
          <a:p>
            <a:r>
              <a:rPr lang="zh-CN" altLang="en-US" sz="1000" dirty="0"/>
              <a:t>广播变量允许编程人员在每台机器上保持1个只读的缓存变量，而不是传送变量的副本给tasks</a:t>
            </a:r>
            <a:endParaRPr lang="zh-CN" altLang="en-US" sz="1000" dirty="0"/>
          </a:p>
          <a:p>
            <a:r>
              <a:rPr lang="zh-CN" altLang="en-US" sz="1000" dirty="0"/>
              <a:t>广播变量创建后，它可以运行在集群中的任何function上，而不需要多次传递给集群节点。另外需要记住，不应该修改广播变量，这样才能确保每个节点获取到的值都是一致的</a:t>
            </a:r>
            <a:endParaRPr lang="zh-CN" altLang="en-US" sz="1000" dirty="0"/>
          </a:p>
          <a:p>
            <a:r>
              <a:rPr lang="zh-CN" altLang="en-US" sz="1000" dirty="0"/>
              <a:t>一句话解释，可以理解为是一个公共的共享变量，我们可以把一个dataset 数据集广播出去，然后不同的</a:t>
            </a:r>
            <a:r>
              <a:rPr lang="en-US" altLang="zh-CN" sz="1000" dirty="0"/>
              <a:t>task</a:t>
            </a:r>
            <a:r>
              <a:rPr lang="zh-CN" altLang="en-US" sz="1000" dirty="0"/>
              <a:t>在节点上都能够获取到，这个数据在每个节点上只会存在一份。如果不使用broadcast，则在每个节点中的每个</a:t>
            </a:r>
            <a:r>
              <a:rPr lang="en-US" altLang="zh-CN" sz="1000" dirty="0"/>
              <a:t>task</a:t>
            </a:r>
            <a:r>
              <a:rPr lang="zh-CN" altLang="en-US" sz="1000" dirty="0"/>
              <a:t>中都需要拷贝一份dataset数据集，比较浪费内存(也就是一个节点中可能会存在多份dataset数据)。</a:t>
            </a:r>
            <a:endParaRPr lang="zh-CN" altLang="en-US" sz="1000" dirty="0"/>
          </a:p>
          <a:p>
            <a:r>
              <a:rPr lang="zh-CN" altLang="en-US" sz="1000" dirty="0"/>
              <a:t>用法</a:t>
            </a:r>
            <a:endParaRPr lang="zh-CN" altLang="en-US" sz="1000" dirty="0"/>
          </a:p>
          <a:p>
            <a:pPr lvl="2"/>
            <a:r>
              <a:rPr lang="zh-CN" altLang="en-US" sz="1000" dirty="0"/>
              <a:t>1：初始化数据</a:t>
            </a:r>
            <a:endParaRPr lang="zh-CN" altLang="en-US" sz="1000" dirty="0"/>
          </a:p>
          <a:p>
            <a:pPr lvl="3"/>
            <a:r>
              <a:rPr lang="zh-CN" altLang="en-US" sz="1000" dirty="0"/>
              <a:t>DataSet&lt;Integer&gt; toBroadcast = env.fromElements(1, 2, 3)</a:t>
            </a:r>
            <a:endParaRPr lang="zh-CN" altLang="en-US" sz="1000" dirty="0"/>
          </a:p>
          <a:p>
            <a:pPr lvl="2"/>
            <a:r>
              <a:rPr lang="zh-CN" altLang="en-US" sz="1000" dirty="0"/>
              <a:t>2：广播数据</a:t>
            </a:r>
            <a:endParaRPr lang="zh-CN" altLang="en-US" sz="1000" dirty="0"/>
          </a:p>
          <a:p>
            <a:pPr lvl="3"/>
            <a:r>
              <a:rPr lang="zh-CN" altLang="en-US" sz="1000" dirty="0"/>
              <a:t>.withBroadcastSet(toBroadcast, "broadcastSetName");</a:t>
            </a:r>
            <a:endParaRPr lang="zh-CN" altLang="en-US" sz="1000" dirty="0"/>
          </a:p>
          <a:p>
            <a:pPr lvl="2"/>
            <a:r>
              <a:rPr lang="zh-CN" altLang="en-US" sz="1000" dirty="0"/>
              <a:t>3：获取数据</a:t>
            </a:r>
            <a:endParaRPr lang="zh-CN" altLang="en-US" sz="1000" dirty="0"/>
          </a:p>
          <a:p>
            <a:pPr lvl="3"/>
            <a:r>
              <a:rPr lang="zh-CN" altLang="en-US" sz="1000" dirty="0"/>
              <a:t>Collection&lt;Integer&gt; broadcastSet = getRuntimeContext().getBroadcastVariable("broadcastSetName");</a:t>
            </a:r>
            <a:endParaRPr lang="zh-CN" altLang="en-US" sz="1000" dirty="0"/>
          </a:p>
          <a:p>
            <a:pPr lvl="0"/>
            <a:r>
              <a:rPr lang="zh-CN" altLang="en-US" sz="1000" dirty="0"/>
              <a:t>注意：</a:t>
            </a:r>
            <a:endParaRPr lang="zh-CN" altLang="en-US" sz="1000" dirty="0"/>
          </a:p>
          <a:p>
            <a:pPr lvl="2"/>
            <a:r>
              <a:rPr lang="zh-CN" altLang="en-US" sz="1000" dirty="0"/>
              <a:t>1：广播出去的变量存在于每个节点的内存中，所以这个数据集不能太大。因为广播出去的数据，会常驻内存，除非程序执行结束</a:t>
            </a:r>
            <a:endParaRPr lang="zh-CN" altLang="en-US" sz="1000" dirty="0"/>
          </a:p>
          <a:p>
            <a:pPr lvl="2"/>
            <a:r>
              <a:rPr lang="zh-CN" altLang="en-US" sz="1000" dirty="0"/>
              <a:t>2：广播变量在初始化广播出去以后不支持修改，这样才能保证每个节点的数据都是一致的。</a:t>
            </a:r>
            <a:endParaRPr lang="zh-CN" altLang="en-US" sz="1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Flink Accumulators &amp; Counters</a:t>
            </a:r>
            <a:endParaRPr lang="en-US" altLang="zh-CN"/>
          </a:p>
        </p:txBody>
      </p:sp>
      <p:sp>
        <p:nvSpPr>
          <p:cNvPr id="5" name="内容占位符 4"/>
          <p:cNvSpPr>
            <a:spLocks noGrp="1"/>
          </p:cNvSpPr>
          <p:nvPr>
            <p:ph sz="quarter" idx="10"/>
          </p:nvPr>
        </p:nvSpPr>
        <p:spPr/>
        <p:txBody>
          <a:bodyPr>
            <a:normAutofit fontScale="40000"/>
          </a:bodyPr>
          <a:lstStyle/>
          <a:p>
            <a:r>
              <a:rPr lang="zh-CN" altLang="en-US" dirty="0"/>
              <a:t>Accumulator即累加器，与Mapreduce counter的应用场景差不多，都能很好地观察task在运行期间的数据变化</a:t>
            </a:r>
            <a:endParaRPr lang="zh-CN" altLang="en-US" dirty="0"/>
          </a:p>
          <a:p>
            <a:r>
              <a:rPr lang="zh-CN" altLang="en-US" dirty="0"/>
              <a:t>可以在Flink job任务中的算子函数中操作累加器，但是只能在任务执行结束之后才能获得累加器的最终结果。</a:t>
            </a:r>
            <a:endParaRPr lang="zh-CN" altLang="en-US" dirty="0"/>
          </a:p>
          <a:p>
            <a:r>
              <a:rPr lang="zh-CN" altLang="en-US" dirty="0"/>
              <a:t>Counter是一个具体的累加器</a:t>
            </a:r>
            <a:r>
              <a:rPr lang="en-US" altLang="zh-CN" dirty="0"/>
              <a:t>(</a:t>
            </a:r>
            <a:r>
              <a:rPr lang="en-US" altLang="zh-CN">
                <a:sym typeface="+mn-ea"/>
              </a:rPr>
              <a:t>Accumulator</a:t>
            </a:r>
            <a:r>
              <a:rPr lang="en-US" altLang="zh-CN" dirty="0"/>
              <a:t>)</a:t>
            </a:r>
            <a:r>
              <a:rPr lang="zh-CN" altLang="en-US" dirty="0"/>
              <a:t>实现</a:t>
            </a:r>
            <a:endParaRPr lang="zh-CN" altLang="en-US" dirty="0"/>
          </a:p>
          <a:p>
            <a:pPr lvl="2"/>
            <a:r>
              <a:rPr lang="zh-CN" altLang="en-US" dirty="0"/>
              <a:t>IntCounter, LongCounter 和 DoubleCounter</a:t>
            </a:r>
            <a:endParaRPr lang="zh-CN" altLang="en-US" dirty="0"/>
          </a:p>
          <a:p>
            <a:r>
              <a:rPr lang="zh-CN" altLang="en-US" dirty="0"/>
              <a:t>用法</a:t>
            </a:r>
            <a:endParaRPr lang="zh-CN" altLang="en-US" dirty="0"/>
          </a:p>
          <a:p>
            <a:pPr lvl="2"/>
            <a:r>
              <a:rPr lang="zh-CN" altLang="en-US" dirty="0"/>
              <a:t>1：创建累加器</a:t>
            </a:r>
            <a:endParaRPr lang="zh-CN" altLang="en-US" dirty="0"/>
          </a:p>
          <a:p>
            <a:pPr lvl="3"/>
            <a:r>
              <a:rPr lang="zh-CN" altLang="en-US" dirty="0"/>
              <a:t>private IntCounter numLines = new IntCounter(); </a:t>
            </a:r>
            <a:endParaRPr lang="zh-CN" altLang="en-US" dirty="0"/>
          </a:p>
          <a:p>
            <a:pPr lvl="2"/>
            <a:r>
              <a:rPr lang="zh-CN" altLang="en-US" dirty="0"/>
              <a:t>2：注册累加器</a:t>
            </a:r>
            <a:endParaRPr lang="zh-CN" altLang="en-US" dirty="0"/>
          </a:p>
          <a:p>
            <a:pPr lvl="3"/>
            <a:r>
              <a:rPr lang="zh-CN" altLang="en-US" dirty="0"/>
              <a:t>getRuntimeContext().addAccumulator("num-lines", this.numLines);</a:t>
            </a:r>
            <a:endParaRPr lang="zh-CN" altLang="en-US" dirty="0"/>
          </a:p>
          <a:p>
            <a:pPr lvl="2"/>
            <a:r>
              <a:rPr lang="zh-CN" altLang="en-US" dirty="0"/>
              <a:t>3：使用累加器</a:t>
            </a:r>
            <a:endParaRPr lang="zh-CN" altLang="en-US" dirty="0"/>
          </a:p>
          <a:p>
            <a:pPr lvl="3"/>
            <a:r>
              <a:rPr lang="zh-CN" altLang="en-US" dirty="0"/>
              <a:t>this.numLines.add(1); </a:t>
            </a:r>
            <a:endParaRPr lang="zh-CN" altLang="en-US" dirty="0"/>
          </a:p>
          <a:p>
            <a:pPr lvl="2"/>
            <a:r>
              <a:rPr lang="zh-CN" altLang="en-US" dirty="0"/>
              <a:t>4：获取累加器的结果</a:t>
            </a:r>
            <a:endParaRPr lang="zh-CN" altLang="en-US" dirty="0"/>
          </a:p>
          <a:p>
            <a:pPr lvl="3"/>
            <a:r>
              <a:rPr lang="zh-CN" altLang="en-US" dirty="0"/>
              <a:t>myJobExecutionResult.getAccumulatorResult("num-lines")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Flink API</a:t>
            </a:r>
            <a:r>
              <a:rPr lang="zh-CN" altLang="en-US">
                <a:sym typeface="+mn-ea"/>
              </a:rPr>
              <a:t>的抽象级别</a:t>
            </a:r>
            <a:endParaRPr lang="zh-CN" altLang="en-US"/>
          </a:p>
        </p:txBody>
      </p:sp>
      <p:pic>
        <p:nvPicPr>
          <p:cNvPr id="7" name="内容占位符 6"/>
          <p:cNvPicPr>
            <a:picLocks noChangeAspect="1"/>
          </p:cNvPicPr>
          <p:nvPr>
            <p:ph idx="1"/>
          </p:nvPr>
        </p:nvPicPr>
        <p:blipFill>
          <a:blip r:embed="rId1"/>
          <a:stretch>
            <a:fillRect/>
          </a:stretch>
        </p:blipFill>
        <p:spPr>
          <a:xfrm>
            <a:off x="1672590" y="2414905"/>
            <a:ext cx="7343775" cy="3152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Flink </a:t>
            </a:r>
            <a:r>
              <a:rPr lang="zh-CN" altLang="en-US">
                <a:sym typeface="+mn-ea"/>
              </a:rPr>
              <a:t>Broadcast和</a:t>
            </a:r>
            <a:r>
              <a:rPr lang="en-US" altLang="zh-CN">
                <a:sym typeface="+mn-ea"/>
              </a:rPr>
              <a:t>Accumulators</a:t>
            </a:r>
            <a:r>
              <a:rPr lang="zh-CN" altLang="en-US">
                <a:sym typeface="+mn-ea"/>
              </a:rPr>
              <a:t>的区别</a:t>
            </a:r>
            <a:endParaRPr lang="en-US" altLang="zh-CN"/>
          </a:p>
        </p:txBody>
      </p:sp>
      <p:sp>
        <p:nvSpPr>
          <p:cNvPr id="5" name="内容占位符 4"/>
          <p:cNvSpPr>
            <a:spLocks noGrp="1"/>
          </p:cNvSpPr>
          <p:nvPr>
            <p:ph sz="quarter" idx="10"/>
          </p:nvPr>
        </p:nvSpPr>
        <p:spPr/>
        <p:txBody>
          <a:bodyPr>
            <a:normAutofit/>
          </a:bodyPr>
          <a:lstStyle/>
          <a:p>
            <a:r>
              <a:rPr lang="zh-CN" altLang="en-US">
                <a:sym typeface="+mn-ea"/>
              </a:rPr>
              <a:t>Broadcast</a:t>
            </a:r>
            <a:r>
              <a:rPr lang="en-US" altLang="zh-CN">
                <a:sym typeface="+mn-ea"/>
              </a:rPr>
              <a:t>(</a:t>
            </a:r>
            <a:r>
              <a:rPr lang="zh-CN" altLang="en-US" dirty="0"/>
              <a:t>广播变量</a:t>
            </a:r>
            <a:r>
              <a:rPr lang="en-US" altLang="zh-CN" dirty="0"/>
              <a:t>)</a:t>
            </a:r>
            <a:r>
              <a:rPr lang="zh-CN" altLang="en-US" dirty="0"/>
              <a:t>允许程序员将一个只读的变量缓存在每台机器上，而不用在任务之间传递变量。广播变量可以进行共享，但是不可以进行修改</a:t>
            </a:r>
            <a:endParaRPr lang="zh-CN" altLang="en-US" dirty="0"/>
          </a:p>
          <a:p>
            <a:r>
              <a:rPr lang="en-US" altLang="zh-CN">
                <a:sym typeface="+mn-ea"/>
              </a:rPr>
              <a:t>Accumulators(</a:t>
            </a:r>
            <a:r>
              <a:rPr lang="zh-CN" altLang="en-US" dirty="0"/>
              <a:t>累加器</a:t>
            </a:r>
            <a:r>
              <a:rPr lang="en-US" altLang="zh-CN" dirty="0"/>
              <a:t>)</a:t>
            </a:r>
            <a:r>
              <a:rPr lang="zh-CN" altLang="en-US" dirty="0"/>
              <a:t>是可以在不同任务中对同一个变量进行累加操作。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Flink Distributed Cache(</a:t>
            </a:r>
            <a:r>
              <a:rPr lang="zh-CN" altLang="en-US">
                <a:sym typeface="+mn-ea"/>
              </a:rPr>
              <a:t>分布式缓存</a:t>
            </a:r>
            <a:r>
              <a:rPr lang="en-US" altLang="zh-CN">
                <a:sym typeface="+mn-ea"/>
              </a:rPr>
              <a:t>)</a:t>
            </a:r>
            <a:endParaRPr lang="en-US" altLang="zh-CN"/>
          </a:p>
        </p:txBody>
      </p:sp>
      <p:sp>
        <p:nvSpPr>
          <p:cNvPr id="5" name="内容占位符 4"/>
          <p:cNvSpPr>
            <a:spLocks noGrp="1"/>
          </p:cNvSpPr>
          <p:nvPr>
            <p:ph sz="quarter" idx="10"/>
          </p:nvPr>
        </p:nvSpPr>
        <p:spPr/>
        <p:txBody>
          <a:bodyPr>
            <a:normAutofit fontScale="50000"/>
          </a:bodyPr>
          <a:lstStyle/>
          <a:p>
            <a:r>
              <a:rPr lang="zh-CN" altLang="en-US" dirty="0"/>
              <a:t>Flink提供了一个分布式缓存，类似于hadoop，可以使用户在并行函数中很方便的读取本地文件</a:t>
            </a:r>
            <a:endParaRPr lang="zh-CN" altLang="en-US" dirty="0"/>
          </a:p>
          <a:p>
            <a:r>
              <a:rPr lang="zh-CN" altLang="en-US" dirty="0"/>
              <a:t>此缓存的工作机制如下：程序注册一个文件或者目录(本地或者远程文件系统，例如hdfs或者s3)，通过ExecutionEnvironment注册缓存文件并为它起一个名称。当程序执行，Flink自动将文件或者目录复制到所有</a:t>
            </a:r>
            <a:r>
              <a:rPr lang="en-US" altLang="zh-CN" dirty="0"/>
              <a:t>taskmanager</a:t>
            </a:r>
            <a:r>
              <a:rPr lang="zh-CN" altLang="en-US" dirty="0"/>
              <a:t>节点的本地文件系统，用户可以通过这个指定的名称查找文件或者目录，然后从</a:t>
            </a:r>
            <a:r>
              <a:rPr lang="en-US" altLang="zh-CN" dirty="0">
                <a:sym typeface="+mn-ea"/>
              </a:rPr>
              <a:t>taskmanager</a:t>
            </a:r>
            <a:r>
              <a:rPr lang="zh-CN" altLang="en-US" dirty="0"/>
              <a:t>节点的本地文件系统访问它</a:t>
            </a:r>
            <a:endParaRPr lang="zh-CN" altLang="en-US" dirty="0"/>
          </a:p>
          <a:p>
            <a:r>
              <a:rPr lang="zh-CN" altLang="en-US" dirty="0"/>
              <a:t>用法</a:t>
            </a:r>
            <a:endParaRPr lang="zh-CN" altLang="en-US" dirty="0"/>
          </a:p>
          <a:p>
            <a:pPr lvl="2"/>
            <a:r>
              <a:rPr lang="zh-CN" altLang="en-US" dirty="0"/>
              <a:t>1：注册一个文件</a:t>
            </a:r>
            <a:endParaRPr lang="zh-CN" altLang="en-US" dirty="0"/>
          </a:p>
          <a:p>
            <a:pPr lvl="3"/>
            <a:r>
              <a:rPr lang="zh-CN" altLang="en-US" dirty="0"/>
              <a:t>env.registerCachedFile("hdfs:///path/to/your/file", "hdfsFile")  </a:t>
            </a:r>
            <a:endParaRPr lang="zh-CN" altLang="en-US" dirty="0"/>
          </a:p>
          <a:p>
            <a:pPr lvl="2"/>
            <a:r>
              <a:rPr lang="zh-CN" altLang="en-US" dirty="0"/>
              <a:t>2：访问数据</a:t>
            </a:r>
            <a:endParaRPr lang="zh-CN" altLang="en-US" dirty="0"/>
          </a:p>
          <a:p>
            <a:pPr lvl="3"/>
            <a:r>
              <a:rPr lang="zh-CN" altLang="en-US" dirty="0"/>
              <a:t>File myFile = getRuntimeContext().getDistributedCache().getFile("hdfsFile");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lang="en-US" altLang="zh-CN">
                <a:sym typeface="+mn-ea"/>
              </a:rPr>
              <a:t>Flink 状态(State)管理与恢复</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状态</a:t>
            </a:r>
            <a:r>
              <a:rPr lang="en-US" altLang="zh-CN"/>
              <a:t>(State)</a:t>
            </a:r>
            <a:endParaRPr lang="en-US" altLang="zh-CN"/>
          </a:p>
        </p:txBody>
      </p:sp>
      <p:sp>
        <p:nvSpPr>
          <p:cNvPr id="5" name="内容占位符 4"/>
          <p:cNvSpPr>
            <a:spLocks noGrp="1"/>
          </p:cNvSpPr>
          <p:nvPr>
            <p:ph sz="quarter" idx="10"/>
          </p:nvPr>
        </p:nvSpPr>
        <p:spPr/>
        <p:txBody>
          <a:bodyPr>
            <a:normAutofit lnSpcReduction="10000"/>
          </a:bodyPr>
          <a:lstStyle/>
          <a:p>
            <a:r>
              <a:rPr lang="zh-CN" altLang="en-US" sz="1600" dirty="0"/>
              <a:t>我们前面写的</a:t>
            </a:r>
            <a:r>
              <a:rPr lang="en-US" altLang="zh-CN" sz="1600" dirty="0"/>
              <a:t>word count</a:t>
            </a:r>
            <a:r>
              <a:rPr lang="zh-CN" altLang="en-US" sz="1600" dirty="0"/>
              <a:t>的例子，没有包含状态管理。如果一个task在处理过程中挂掉了，那么它在内存中的状态都会丢失，所有的数据都需要重新计算。从容错和消息处理的语义上(at least once, exactly once)，Flink引入了</a:t>
            </a:r>
            <a:r>
              <a:rPr lang="zh-CN" altLang="en-US" sz="1600" dirty="0">
                <a:solidFill>
                  <a:srgbClr val="FF0000"/>
                </a:solidFill>
              </a:rPr>
              <a:t>state和checkpoint</a:t>
            </a:r>
            <a:r>
              <a:rPr lang="zh-CN" altLang="en-US" sz="1600" dirty="0"/>
              <a:t>。</a:t>
            </a:r>
            <a:endParaRPr lang="zh-CN" altLang="en-US" sz="1400" dirty="0"/>
          </a:p>
          <a:p>
            <a:r>
              <a:rPr lang="zh-CN" altLang="en-US" sz="1600" dirty="0"/>
              <a:t>首先区分一下两个概念</a:t>
            </a:r>
            <a:endParaRPr lang="zh-CN" altLang="en-US" sz="1600" dirty="0"/>
          </a:p>
          <a:p>
            <a:pPr lvl="2"/>
            <a:r>
              <a:rPr lang="zh-CN" altLang="en-US" sz="1400" dirty="0"/>
              <a:t>state一般指一个具体的task/operator的状态【</a:t>
            </a:r>
            <a:r>
              <a:rPr lang="en-US" altLang="zh-CN" sz="1400" dirty="0"/>
              <a:t>state</a:t>
            </a:r>
            <a:r>
              <a:rPr lang="zh-CN" altLang="en-US" sz="1400" dirty="0"/>
              <a:t>数据默认保存在</a:t>
            </a:r>
            <a:r>
              <a:rPr lang="en-US" altLang="zh-CN" sz="1400" dirty="0"/>
              <a:t>java</a:t>
            </a:r>
            <a:r>
              <a:rPr lang="zh-CN" altLang="en-US" sz="1400" dirty="0"/>
              <a:t>的堆内存中】</a:t>
            </a:r>
            <a:endParaRPr lang="zh-CN" altLang="en-US" sz="1400" dirty="0"/>
          </a:p>
          <a:p>
            <a:pPr lvl="2"/>
            <a:r>
              <a:rPr lang="zh-CN" altLang="en-US" sz="1400" dirty="0"/>
              <a:t>而checkpoint</a:t>
            </a:r>
            <a:r>
              <a:rPr lang="zh-CN" altLang="en-US" sz="1400" dirty="0">
                <a:sym typeface="+mn-ea"/>
              </a:rPr>
              <a:t>【可以理解为checkpoint是把</a:t>
            </a:r>
            <a:r>
              <a:rPr lang="en-US" altLang="zh-CN" sz="1400" dirty="0">
                <a:sym typeface="+mn-ea"/>
              </a:rPr>
              <a:t>state</a:t>
            </a:r>
            <a:r>
              <a:rPr lang="zh-CN" altLang="en-US" sz="1400" dirty="0">
                <a:sym typeface="+mn-ea"/>
              </a:rPr>
              <a:t>数据持久化存储了】</a:t>
            </a:r>
            <a:r>
              <a:rPr lang="zh-CN" altLang="en-US" sz="1400" dirty="0"/>
              <a:t>，则表示了一个Flink Job在一个特定时刻的一份全局状态快照，即包含了所有task/operator的状态</a:t>
            </a:r>
            <a:endParaRPr lang="zh-CN" altLang="en-US" sz="1400" dirty="0"/>
          </a:p>
          <a:p>
            <a:pPr lvl="2"/>
            <a:r>
              <a:rPr lang="zh-CN" altLang="en-US" sz="1400" dirty="0">
                <a:solidFill>
                  <a:srgbClr val="FF0000"/>
                </a:solidFill>
              </a:rPr>
              <a:t>注意：task是Flink中执行的基本单位。operator指算子</a:t>
            </a:r>
            <a:r>
              <a:rPr lang="en-US" altLang="zh-CN" sz="1400" dirty="0">
                <a:solidFill>
                  <a:srgbClr val="FF0000"/>
                </a:solidFill>
              </a:rPr>
              <a:t>(transformation)</a:t>
            </a:r>
            <a:r>
              <a:rPr lang="zh-CN" altLang="en-US" sz="1400" dirty="0">
                <a:solidFill>
                  <a:srgbClr val="FF0000"/>
                </a:solidFill>
              </a:rPr>
              <a:t>。</a:t>
            </a:r>
            <a:endParaRPr lang="zh-CN" altLang="en-US" sz="1400" dirty="0">
              <a:solidFill>
                <a:srgbClr val="FF0000"/>
              </a:solidFill>
            </a:endParaRPr>
          </a:p>
          <a:p>
            <a:pPr lvl="0"/>
            <a:r>
              <a:rPr lang="zh-CN" altLang="en-US" sz="1600" dirty="0"/>
              <a:t>State可以被记录，在失败的情况下数据还可以恢复</a:t>
            </a:r>
            <a:endParaRPr lang="zh-CN" altLang="en-US" sz="1600" dirty="0"/>
          </a:p>
          <a:p>
            <a:pPr lvl="0"/>
            <a:r>
              <a:rPr lang="en-US" sz="1600" dirty="0"/>
              <a:t>Flink</a:t>
            </a:r>
            <a:r>
              <a:rPr lang="zh-CN" altLang="en-US" sz="1600" dirty="0"/>
              <a:t>中有两种基本类型的</a:t>
            </a:r>
            <a:r>
              <a:rPr lang="en-US" altLang="zh-CN" sz="1600" dirty="0"/>
              <a:t>State</a:t>
            </a:r>
            <a:endParaRPr lang="en-US" altLang="zh-CN" sz="1600" dirty="0"/>
          </a:p>
          <a:p>
            <a:pPr lvl="2"/>
            <a:r>
              <a:rPr lang="en-US" altLang="zh-CN" sz="1400" dirty="0">
                <a:sym typeface="+mn-ea"/>
              </a:rPr>
              <a:t>Keyed State</a:t>
            </a:r>
            <a:endParaRPr lang="en-US" altLang="zh-CN" sz="1400" dirty="0"/>
          </a:p>
          <a:p>
            <a:pPr lvl="2"/>
            <a:r>
              <a:rPr lang="en-US" altLang="zh-CN" sz="1400" dirty="0">
                <a:sym typeface="+mn-ea"/>
              </a:rPr>
              <a:t>Operator State</a:t>
            </a:r>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状态</a:t>
            </a:r>
            <a:r>
              <a:rPr lang="en-US" altLang="zh-CN"/>
              <a:t>(State)</a:t>
            </a:r>
            <a:endParaRPr lang="en-US" altLang="zh-CN"/>
          </a:p>
        </p:txBody>
      </p:sp>
      <p:sp>
        <p:nvSpPr>
          <p:cNvPr id="5" name="内容占位符 4"/>
          <p:cNvSpPr>
            <a:spLocks noGrp="1"/>
          </p:cNvSpPr>
          <p:nvPr>
            <p:ph sz="quarter" idx="10"/>
          </p:nvPr>
        </p:nvSpPr>
        <p:spPr/>
        <p:txBody>
          <a:bodyPr>
            <a:normAutofit/>
          </a:bodyPr>
          <a:lstStyle/>
          <a:p>
            <a:r>
              <a:rPr lang="en-US" altLang="zh-CN" sz="1400" dirty="0"/>
              <a:t>Keyed State和Operator State，可以以两种形式存在：</a:t>
            </a:r>
            <a:endParaRPr lang="en-US" altLang="zh-CN" sz="1400" dirty="0"/>
          </a:p>
          <a:p>
            <a:pPr lvl="2"/>
            <a:r>
              <a:rPr lang="en-US" altLang="zh-CN" sz="1200" dirty="0"/>
              <a:t>原始状态(raw state)</a:t>
            </a:r>
            <a:endParaRPr lang="en-US" altLang="zh-CN" sz="1200" dirty="0"/>
          </a:p>
          <a:p>
            <a:pPr lvl="2"/>
            <a:r>
              <a:rPr lang="en-US" altLang="zh-CN" sz="1200" dirty="0">
                <a:solidFill>
                  <a:srgbClr val="FF0000"/>
                </a:solidFill>
              </a:rPr>
              <a:t>托管状态(managed state)</a:t>
            </a:r>
            <a:endParaRPr lang="en-US" altLang="zh-CN" sz="1200" dirty="0">
              <a:solidFill>
                <a:srgbClr val="FF0000"/>
              </a:solidFill>
            </a:endParaRPr>
          </a:p>
          <a:p>
            <a:pPr lvl="0"/>
            <a:r>
              <a:rPr lang="en-US" altLang="zh-CN" sz="1400" dirty="0"/>
              <a:t>托管状态是由Flink框架管理的状态</a:t>
            </a:r>
            <a:endParaRPr lang="en-US" altLang="zh-CN" sz="1400" dirty="0"/>
          </a:p>
          <a:p>
            <a:pPr lvl="0"/>
            <a:r>
              <a:rPr lang="en-US" altLang="zh-CN" sz="1400" dirty="0"/>
              <a:t>而原始状态，由用户自行管理状态具体的数据结构，框架在做checkpoint的时候，使用byte[]来读写状态内容，对其内部数据结构一无所知。</a:t>
            </a:r>
            <a:endParaRPr lang="en-US" altLang="zh-CN" sz="1400" dirty="0"/>
          </a:p>
          <a:p>
            <a:pPr lvl="0"/>
            <a:r>
              <a:rPr lang="zh-CN" altLang="en-US" sz="1400" dirty="0"/>
              <a:t>通常在DataStream上的状态推荐使用托管的状态，当实现一个用户自定义的operator时，会使用到原始状态。</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State-</a:t>
            </a:r>
            <a:r>
              <a:rPr lang="en-US" altLang="zh-CN" dirty="0">
                <a:sym typeface="+mn-ea"/>
              </a:rPr>
              <a:t>Keyed State</a:t>
            </a:r>
            <a:endParaRPr lang="en-US" altLang="zh-CN"/>
          </a:p>
        </p:txBody>
      </p:sp>
      <p:sp>
        <p:nvSpPr>
          <p:cNvPr id="5" name="内容占位符 4"/>
          <p:cNvSpPr>
            <a:spLocks noGrp="1"/>
          </p:cNvSpPr>
          <p:nvPr>
            <p:ph sz="quarter" idx="10"/>
          </p:nvPr>
        </p:nvSpPr>
        <p:spPr/>
        <p:txBody>
          <a:bodyPr>
            <a:noAutofit/>
          </a:bodyPr>
          <a:lstStyle/>
          <a:p>
            <a:r>
              <a:rPr lang="zh-CN" altLang="en-US" sz="1400" dirty="0"/>
              <a:t>顾名思义，就是基于KeyedStream上的状态。这个状态是跟特定的key绑定的，对KeyedStream流上的每一个key，都对应一个state。</a:t>
            </a:r>
            <a:endParaRPr lang="zh-CN" altLang="en-US" sz="1400" dirty="0"/>
          </a:p>
          <a:p>
            <a:pPr lvl="2"/>
            <a:r>
              <a:rPr lang="en-US" altLang="zh-CN" sz="1200" dirty="0"/>
              <a:t>stream.keyBy(…)</a:t>
            </a:r>
            <a:endParaRPr lang="en-US" altLang="zh-CN" sz="1200" dirty="0"/>
          </a:p>
          <a:p>
            <a:pPr lvl="0"/>
            <a:r>
              <a:rPr lang="zh-CN" altLang="en-US" sz="1400" dirty="0">
                <a:sym typeface="+mn-ea"/>
              </a:rPr>
              <a:t>保存</a:t>
            </a:r>
            <a:r>
              <a:rPr lang="en-US" altLang="zh-CN" sz="1400" dirty="0">
                <a:sym typeface="+mn-ea"/>
              </a:rPr>
              <a:t>state</a:t>
            </a:r>
            <a:r>
              <a:rPr lang="zh-CN" altLang="en-US" sz="1400" dirty="0">
                <a:sym typeface="+mn-ea"/>
              </a:rPr>
              <a:t>的数据结构</a:t>
            </a:r>
            <a:endParaRPr lang="en-US" altLang="zh-CN" sz="1400" dirty="0">
              <a:sym typeface="+mn-ea"/>
            </a:endParaRPr>
          </a:p>
          <a:p>
            <a:pPr lvl="2"/>
            <a:r>
              <a:rPr lang="en-US" altLang="zh-CN" sz="1200" dirty="0"/>
              <a:t>ValueState&lt;T&gt;:即类型为T的单值状态。这个状态与对应的key绑定，是最简单的状态了。它可以通过update方法更新状态值，通过value()方法获取状态值</a:t>
            </a:r>
            <a:endParaRPr lang="en-US" altLang="zh-CN" sz="1200" dirty="0"/>
          </a:p>
          <a:p>
            <a:pPr lvl="2"/>
            <a:r>
              <a:rPr lang="en-US" altLang="zh-CN" sz="1200" dirty="0"/>
              <a:t>ListState&lt;T&gt;:即key上的状态值为一个列表。可以通过add方法往列表中附加值；也可以通过get()方法返回一个Iterable&lt;T&gt;来遍历状态值</a:t>
            </a:r>
            <a:endParaRPr lang="en-US" altLang="zh-CN" sz="1200" dirty="0"/>
          </a:p>
          <a:p>
            <a:pPr lvl="2"/>
            <a:r>
              <a:rPr lang="en-US" altLang="zh-CN" sz="1200" dirty="0"/>
              <a:t>ReducingState&lt;T&gt;:这种状态通过用户传入的reduceFunction，每次调用add方法添加值的时候，会调用reduceFunction，最后合并到一个单一的状态值</a:t>
            </a:r>
            <a:endParaRPr lang="en-US" altLang="zh-CN" sz="1200" dirty="0"/>
          </a:p>
          <a:p>
            <a:pPr lvl="2"/>
            <a:r>
              <a:rPr lang="en-US" altLang="zh-CN" sz="1200" dirty="0"/>
              <a:t>MapState&lt;UK, UV&gt;:即状态值为一个map。用户通过put或putAll方法添加元素</a:t>
            </a:r>
            <a:endParaRPr lang="en-US" altLang="zh-CN" sz="1200" dirty="0"/>
          </a:p>
          <a:p>
            <a:pPr lvl="0"/>
            <a:r>
              <a:rPr lang="en-US" altLang="zh-CN" sz="1400" dirty="0"/>
              <a:t>需要注意的是，以上所述的State对象，仅仅用于与状态进行交互（更新、删除、清空等），而真正的状态值，有可能是存在内存、磁盘、或者其他分布式存储系统中。相当于我们只是持有了这个状态的句柄</a:t>
            </a:r>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State-</a:t>
            </a:r>
            <a:r>
              <a:rPr lang="en-US" altLang="zh-CN" dirty="0">
                <a:sym typeface="+mn-ea"/>
              </a:rPr>
              <a:t>Keyed State</a:t>
            </a:r>
            <a:r>
              <a:rPr lang="zh-CN" altLang="en-US" dirty="0">
                <a:sym typeface="+mn-ea"/>
              </a:rPr>
              <a:t>例子</a:t>
            </a:r>
            <a:endParaRPr lang="zh-CN" altLang="en-US" dirty="0">
              <a:sym typeface="+mn-ea"/>
            </a:endParaRPr>
          </a:p>
        </p:txBody>
      </p:sp>
      <p:pic>
        <p:nvPicPr>
          <p:cNvPr id="6" name="内容占位符 5"/>
          <p:cNvPicPr>
            <a:picLocks noChangeAspect="1"/>
          </p:cNvPicPr>
          <p:nvPr>
            <p:ph sz="quarter" idx="10"/>
          </p:nvPr>
        </p:nvPicPr>
        <p:blipFill>
          <a:blip r:embed="rId1"/>
          <a:stretch>
            <a:fillRect/>
          </a:stretch>
        </p:blipFill>
        <p:spPr>
          <a:xfrm>
            <a:off x="2386965" y="23495"/>
            <a:ext cx="8048625" cy="607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State-</a:t>
            </a:r>
            <a:r>
              <a:rPr lang="en-US" altLang="zh-CN" dirty="0">
                <a:sym typeface="+mn-ea"/>
              </a:rPr>
              <a:t>Operator State</a:t>
            </a:r>
            <a:endParaRPr lang="en-US" altLang="zh-CN"/>
          </a:p>
        </p:txBody>
      </p:sp>
      <p:sp>
        <p:nvSpPr>
          <p:cNvPr id="5" name="内容占位符 4"/>
          <p:cNvSpPr>
            <a:spLocks noGrp="1"/>
          </p:cNvSpPr>
          <p:nvPr>
            <p:ph sz="quarter" idx="10"/>
          </p:nvPr>
        </p:nvSpPr>
        <p:spPr/>
        <p:txBody>
          <a:bodyPr/>
          <a:lstStyle/>
          <a:p>
            <a:r>
              <a:rPr lang="zh-CN" altLang="en-US" sz="2000" dirty="0"/>
              <a:t>与</a:t>
            </a:r>
            <a:r>
              <a:rPr lang="en-US" altLang="zh-CN" sz="2000" dirty="0"/>
              <a:t>Key</a:t>
            </a:r>
            <a:r>
              <a:rPr lang="zh-CN" altLang="en-US" sz="2000" dirty="0"/>
              <a:t>无关的</a:t>
            </a:r>
            <a:r>
              <a:rPr lang="en-US" altLang="zh-CN" sz="2000" dirty="0"/>
              <a:t>State</a:t>
            </a:r>
            <a:r>
              <a:rPr lang="zh-CN" altLang="en-US" sz="2000" dirty="0"/>
              <a:t>，与</a:t>
            </a:r>
            <a:r>
              <a:rPr lang="en-US" altLang="zh-CN" sz="2000" dirty="0">
                <a:sym typeface="+mn-ea"/>
              </a:rPr>
              <a:t>Operator</a:t>
            </a:r>
            <a:r>
              <a:rPr lang="zh-CN" altLang="en-US" sz="2000" dirty="0">
                <a:sym typeface="+mn-ea"/>
              </a:rPr>
              <a:t>绑定的</a:t>
            </a:r>
            <a:r>
              <a:rPr lang="en-US" altLang="zh-CN" sz="2000" dirty="0">
                <a:sym typeface="+mn-ea"/>
              </a:rPr>
              <a:t>state</a:t>
            </a:r>
            <a:r>
              <a:rPr lang="zh-CN" altLang="en-US" sz="2000" dirty="0">
                <a:sym typeface="+mn-ea"/>
              </a:rPr>
              <a:t>，整个operator只对应一个state</a:t>
            </a:r>
            <a:endParaRPr lang="zh-CN" altLang="en-US" sz="2000" dirty="0">
              <a:sym typeface="+mn-ea"/>
            </a:endParaRPr>
          </a:p>
          <a:p>
            <a:r>
              <a:rPr lang="zh-CN" altLang="en-US" sz="2000" dirty="0">
                <a:sym typeface="+mn-ea"/>
              </a:rPr>
              <a:t>保存</a:t>
            </a:r>
            <a:r>
              <a:rPr lang="en-US" altLang="zh-CN" sz="2000" dirty="0">
                <a:sym typeface="+mn-ea"/>
              </a:rPr>
              <a:t>state</a:t>
            </a:r>
            <a:r>
              <a:rPr lang="zh-CN" altLang="en-US" sz="2000" dirty="0">
                <a:sym typeface="+mn-ea"/>
              </a:rPr>
              <a:t>的数据结构</a:t>
            </a:r>
            <a:endParaRPr lang="zh-CN" altLang="en-US" sz="2000" dirty="0">
              <a:sym typeface="+mn-ea"/>
            </a:endParaRPr>
          </a:p>
          <a:p>
            <a:pPr lvl="2"/>
            <a:r>
              <a:rPr lang="en-US" altLang="zh-CN" sz="1800" dirty="0">
                <a:sym typeface="+mn-ea"/>
              </a:rPr>
              <a:t>ListState&lt;T&gt;</a:t>
            </a:r>
            <a:endParaRPr lang="en-US" altLang="zh-CN" sz="1800" dirty="0">
              <a:sym typeface="+mn-ea"/>
            </a:endParaRPr>
          </a:p>
          <a:p>
            <a:pPr lvl="0"/>
            <a:r>
              <a:rPr lang="zh-CN" altLang="en-US" sz="2000" dirty="0">
                <a:sym typeface="+mn-ea"/>
              </a:rPr>
              <a:t>举例来说，Flink中的Kafka Connector，就使用了operator state。它会在每个connector实例中，保存该实例中消费topic的所有(partition, offset)映射</a:t>
            </a:r>
            <a:endParaRPr lang="zh-CN" altLang="en-US" sz="2000" dirty="0">
              <a:sym typeface="+mn-ea"/>
            </a:endParaRPr>
          </a:p>
          <a:p>
            <a:pPr lvl="0"/>
            <a:endParaRPr lang="zh-CN" altLang="en-US" sz="2000" dirty="0">
              <a:sym typeface="+mn-ea"/>
            </a:endParaRPr>
          </a:p>
        </p:txBody>
      </p:sp>
      <p:pic>
        <p:nvPicPr>
          <p:cNvPr id="2" name="图片 1"/>
          <p:cNvPicPr>
            <a:picLocks noChangeAspect="1"/>
          </p:cNvPicPr>
          <p:nvPr/>
        </p:nvPicPr>
        <p:blipFill>
          <a:blip r:embed="rId1"/>
          <a:stretch>
            <a:fillRect/>
          </a:stretch>
        </p:blipFill>
        <p:spPr>
          <a:xfrm>
            <a:off x="8511540" y="4357370"/>
            <a:ext cx="2037715" cy="1412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状态容错</a:t>
            </a:r>
            <a:endParaRPr lang="zh-CN" altLang="en-US"/>
          </a:p>
        </p:txBody>
      </p:sp>
      <p:sp>
        <p:nvSpPr>
          <p:cNvPr id="5" name="内容占位符 4"/>
          <p:cNvSpPr>
            <a:spLocks noGrp="1"/>
          </p:cNvSpPr>
          <p:nvPr>
            <p:ph sz="quarter" idx="10"/>
          </p:nvPr>
        </p:nvSpPr>
        <p:spPr/>
        <p:txBody>
          <a:bodyPr>
            <a:normAutofit/>
          </a:bodyPr>
          <a:lstStyle/>
          <a:p>
            <a:r>
              <a:rPr lang="zh-CN" altLang="en-US" dirty="0"/>
              <a:t>依靠</a:t>
            </a:r>
            <a:r>
              <a:rPr lang="en-US" altLang="zh-CN" dirty="0"/>
              <a:t>checkPoint</a:t>
            </a:r>
            <a:r>
              <a:rPr lang="zh-CN" altLang="en-US" dirty="0"/>
              <a:t>机制</a:t>
            </a:r>
            <a:endParaRPr lang="zh-CN" altLang="en-US" dirty="0"/>
          </a:p>
          <a:p>
            <a:r>
              <a:rPr lang="zh-CN" altLang="en-US" dirty="0"/>
              <a:t>保证</a:t>
            </a:r>
            <a:r>
              <a:rPr lang="en-US" altLang="zh-CN" dirty="0"/>
              <a:t>exactly-once</a:t>
            </a:r>
            <a:endParaRPr lang="en-US" altLang="zh-CN" dirty="0"/>
          </a:p>
          <a:p>
            <a:pPr lvl="2"/>
            <a:r>
              <a:rPr lang="zh-CN" altLang="en-US" dirty="0"/>
              <a:t>只能保证</a:t>
            </a:r>
            <a:r>
              <a:rPr lang="en-US" altLang="zh-CN" dirty="0"/>
              <a:t>Flink</a:t>
            </a:r>
            <a:r>
              <a:rPr lang="zh-CN" altLang="en-US" dirty="0"/>
              <a:t>系统内的</a:t>
            </a:r>
            <a:r>
              <a:rPr lang="en-US" altLang="zh-CN" dirty="0">
                <a:sym typeface="+mn-ea"/>
              </a:rPr>
              <a:t>exactly-once</a:t>
            </a:r>
            <a:endParaRPr lang="en-US" altLang="zh-CN" dirty="0">
              <a:sym typeface="+mn-ea"/>
            </a:endParaRPr>
          </a:p>
          <a:p>
            <a:pPr lvl="2"/>
            <a:r>
              <a:rPr lang="zh-CN" altLang="en-US" dirty="0"/>
              <a:t>对于</a:t>
            </a:r>
            <a:r>
              <a:rPr lang="en-US" altLang="zh-CN" dirty="0"/>
              <a:t>source</a:t>
            </a:r>
            <a:r>
              <a:rPr lang="zh-CN" altLang="en-US" dirty="0"/>
              <a:t>和</a:t>
            </a:r>
            <a:r>
              <a:rPr lang="en-US" altLang="zh-CN" dirty="0"/>
              <a:t>sink</a:t>
            </a:r>
            <a:r>
              <a:rPr lang="zh-CN" altLang="en-US" dirty="0"/>
              <a:t>需要依赖外部的组件一同保证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状态容错</a:t>
            </a:r>
            <a:r>
              <a:rPr lang="en-US" altLang="zh-CN">
                <a:sym typeface="+mn-ea"/>
              </a:rPr>
              <a:t>-</a:t>
            </a:r>
            <a:r>
              <a:rPr lang="zh-CN" altLang="en-US">
                <a:sym typeface="+mn-ea"/>
              </a:rPr>
              <a:t>生成快照</a:t>
            </a:r>
            <a:endParaRPr lang="zh-CN" altLang="en-US">
              <a:sym typeface="+mn-ea"/>
            </a:endParaRPr>
          </a:p>
        </p:txBody>
      </p:sp>
      <p:pic>
        <p:nvPicPr>
          <p:cNvPr id="2" name="内容占位符 1"/>
          <p:cNvPicPr>
            <a:picLocks noChangeAspect="1"/>
          </p:cNvPicPr>
          <p:nvPr>
            <p:ph sz="quarter" idx="10"/>
          </p:nvPr>
        </p:nvPicPr>
        <p:blipFill>
          <a:blip r:embed="rId1"/>
          <a:stretch>
            <a:fillRect/>
          </a:stretch>
        </p:blipFill>
        <p:spPr>
          <a:xfrm>
            <a:off x="1943100" y="2203450"/>
            <a:ext cx="6570345" cy="3338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Flink API</a:t>
            </a:r>
            <a:r>
              <a:rPr lang="zh-CN" altLang="en-US">
                <a:sym typeface="+mn-ea"/>
              </a:rPr>
              <a:t>的抽象级别</a:t>
            </a:r>
            <a:endParaRPr lang="zh-CN" altLang="en-US"/>
          </a:p>
        </p:txBody>
      </p:sp>
      <p:pic>
        <p:nvPicPr>
          <p:cNvPr id="5" name="内容占位符 1"/>
          <p:cNvPicPr>
            <a:picLocks noChangeAspect="1"/>
          </p:cNvPicPr>
          <p:nvPr>
            <p:ph sz="quarter" idx="10"/>
          </p:nvPr>
        </p:nvPicPr>
        <p:blipFill>
          <a:blip r:embed="rId1"/>
          <a:stretch>
            <a:fillRect/>
          </a:stretch>
        </p:blipFill>
        <p:spPr>
          <a:xfrm>
            <a:off x="2497455" y="2203450"/>
            <a:ext cx="6405880" cy="3426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状态容错</a:t>
            </a:r>
            <a:r>
              <a:rPr lang="en-US" altLang="zh-CN">
                <a:sym typeface="+mn-ea"/>
              </a:rPr>
              <a:t>-</a:t>
            </a:r>
            <a:r>
              <a:rPr lang="zh-CN" altLang="en-US">
                <a:sym typeface="+mn-ea"/>
              </a:rPr>
              <a:t>恢复快照</a:t>
            </a:r>
            <a:endParaRPr lang="zh-CN" altLang="en-US">
              <a:sym typeface="+mn-ea"/>
            </a:endParaRPr>
          </a:p>
        </p:txBody>
      </p:sp>
      <p:pic>
        <p:nvPicPr>
          <p:cNvPr id="5" name="内容占位符 4"/>
          <p:cNvPicPr>
            <a:picLocks noChangeAspect="1"/>
          </p:cNvPicPr>
          <p:nvPr>
            <p:ph sz="quarter" idx="10"/>
          </p:nvPr>
        </p:nvPicPr>
        <p:blipFill>
          <a:blip r:embed="rId1"/>
          <a:stretch>
            <a:fillRect/>
          </a:stretch>
        </p:blipFill>
        <p:spPr>
          <a:xfrm>
            <a:off x="1969770" y="2203450"/>
            <a:ext cx="6356985" cy="3298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checkPoint</a:t>
            </a:r>
            <a:r>
              <a:rPr lang="zh-CN" altLang="en-US" dirty="0">
                <a:sym typeface="+mn-ea"/>
              </a:rPr>
              <a:t>简介</a:t>
            </a:r>
            <a:endParaRPr lang="en-US" altLang="zh-CN"/>
          </a:p>
        </p:txBody>
      </p:sp>
      <p:sp>
        <p:nvSpPr>
          <p:cNvPr id="5" name="内容占位符 4"/>
          <p:cNvSpPr>
            <a:spLocks noGrp="1"/>
          </p:cNvSpPr>
          <p:nvPr>
            <p:ph sz="quarter" idx="10"/>
          </p:nvPr>
        </p:nvSpPr>
        <p:spPr/>
        <p:txBody>
          <a:bodyPr>
            <a:normAutofit fontScale="70000"/>
          </a:bodyPr>
          <a:lstStyle/>
          <a:p>
            <a:r>
              <a:rPr lang="zh-CN" altLang="en-US" dirty="0">
                <a:sym typeface="+mn-ea"/>
              </a:rPr>
              <a:t>为了保证</a:t>
            </a:r>
            <a:r>
              <a:rPr lang="en-US" altLang="zh-CN" dirty="0">
                <a:sym typeface="+mn-ea"/>
              </a:rPr>
              <a:t>state</a:t>
            </a:r>
            <a:r>
              <a:rPr lang="zh-CN" altLang="en-US" dirty="0">
                <a:sym typeface="+mn-ea"/>
              </a:rPr>
              <a:t>的容错性，</a:t>
            </a:r>
            <a:r>
              <a:rPr lang="en-US" altLang="zh-CN" dirty="0">
                <a:sym typeface="+mn-ea"/>
              </a:rPr>
              <a:t>Flink</a:t>
            </a:r>
            <a:r>
              <a:rPr lang="zh-CN" altLang="en-US" dirty="0">
                <a:sym typeface="+mn-ea"/>
              </a:rPr>
              <a:t>需要对</a:t>
            </a:r>
            <a:r>
              <a:rPr lang="en-US" altLang="zh-CN" dirty="0">
                <a:sym typeface="+mn-ea"/>
              </a:rPr>
              <a:t>state</a:t>
            </a:r>
            <a:r>
              <a:rPr lang="zh-CN" altLang="en-US" dirty="0">
                <a:sym typeface="+mn-ea"/>
              </a:rPr>
              <a:t>进行</a:t>
            </a:r>
            <a:r>
              <a:rPr lang="en-US" altLang="zh-CN" dirty="0">
                <a:sym typeface="+mn-ea"/>
              </a:rPr>
              <a:t>checkpoint</a:t>
            </a:r>
            <a:r>
              <a:rPr lang="zh-CN" altLang="en-US" dirty="0">
                <a:sym typeface="+mn-ea"/>
              </a:rPr>
              <a:t>。</a:t>
            </a:r>
            <a:endParaRPr dirty="0"/>
          </a:p>
          <a:p>
            <a:r>
              <a:rPr dirty="0"/>
              <a:t>Checkpoint是Flink实现容错机制最核心的功能，它能够根据配置周期性地基于Stream中各个Operator</a:t>
            </a:r>
            <a:r>
              <a:rPr lang="en-US" dirty="0"/>
              <a:t>/task</a:t>
            </a:r>
            <a:r>
              <a:rPr dirty="0"/>
              <a:t>的状态来生成</a:t>
            </a:r>
            <a:r>
              <a:rPr lang="zh-CN" dirty="0"/>
              <a:t>快照</a:t>
            </a:r>
            <a:r>
              <a:rPr dirty="0"/>
              <a:t>，从而将这些状态数据定期持久化存储下来，当Flink程序一旦意外崩溃时，重新运行程序时可以有选择地从这些</a:t>
            </a:r>
            <a:r>
              <a:rPr lang="zh-CN" dirty="0"/>
              <a:t>快照</a:t>
            </a:r>
            <a:r>
              <a:rPr dirty="0"/>
              <a:t>进行恢复，从而修正因为故障带来的程序数据</a:t>
            </a:r>
            <a:r>
              <a:rPr lang="zh-CN" dirty="0"/>
              <a:t>异常</a:t>
            </a:r>
            <a:endParaRPr lang="zh-CN" altLang="en-US" dirty="0"/>
          </a:p>
          <a:p>
            <a:r>
              <a:rPr lang="zh-CN" altLang="en-US" dirty="0"/>
              <a:t>Flink的</a:t>
            </a:r>
            <a:r>
              <a:rPr lang="en-US" altLang="zh-CN" dirty="0"/>
              <a:t>checkpoint</a:t>
            </a:r>
            <a:r>
              <a:rPr lang="zh-CN" altLang="en-US" dirty="0"/>
              <a:t>机制可以与</a:t>
            </a:r>
            <a:r>
              <a:rPr lang="en-US" altLang="zh-CN" dirty="0"/>
              <a:t>(stream</a:t>
            </a:r>
            <a:r>
              <a:rPr lang="zh-CN" altLang="en-US" dirty="0"/>
              <a:t>和</a:t>
            </a:r>
            <a:r>
              <a:rPr lang="en-US" altLang="zh-CN" dirty="0"/>
              <a:t>state)</a:t>
            </a:r>
            <a:r>
              <a:rPr lang="zh-CN" altLang="en-US" dirty="0"/>
              <a:t>的持久化存储交互的前提：</a:t>
            </a:r>
            <a:endParaRPr lang="zh-CN" altLang="en-US" dirty="0"/>
          </a:p>
          <a:p>
            <a:pPr lvl="2"/>
            <a:r>
              <a:rPr lang="zh-CN" altLang="en-US" dirty="0"/>
              <a:t>持久化的source，它需要支持在一定时间内</a:t>
            </a:r>
            <a:r>
              <a:rPr lang="zh-CN" altLang="en-US" dirty="0">
                <a:solidFill>
                  <a:srgbClr val="FF0000"/>
                </a:solidFill>
              </a:rPr>
              <a:t>重放</a:t>
            </a:r>
            <a:r>
              <a:rPr lang="zh-CN" altLang="en-US" dirty="0"/>
              <a:t>事件。这种sources的典型例子是持久化的消息队列（比如Apache Kafka，RabbitMQ等）或文件系统（比如HDFS，S3，GFS等）</a:t>
            </a:r>
            <a:endParaRPr lang="zh-CN" altLang="en-US" dirty="0"/>
          </a:p>
          <a:p>
            <a:pPr lvl="2"/>
            <a:r>
              <a:rPr lang="zh-CN" altLang="en-US" dirty="0"/>
              <a:t>用于</a:t>
            </a:r>
            <a:r>
              <a:rPr lang="en-US" altLang="zh-CN" dirty="0"/>
              <a:t>state</a:t>
            </a:r>
            <a:r>
              <a:rPr lang="zh-CN" altLang="en-US" dirty="0"/>
              <a:t>的</a:t>
            </a:r>
            <a:r>
              <a:rPr lang="zh-CN" altLang="en-US" dirty="0">
                <a:solidFill>
                  <a:srgbClr val="FF0000"/>
                </a:solidFill>
              </a:rPr>
              <a:t>持久化存储</a:t>
            </a:r>
            <a:r>
              <a:rPr lang="zh-CN" altLang="en-US" dirty="0"/>
              <a:t>，例如分布式文件系统（比如HDFS，S3，GFS等）</a:t>
            </a:r>
            <a:endParaRPr lang="zh-CN" altLang="en-US" dirty="0"/>
          </a:p>
          <a:p>
            <a:pPr lvl="2"/>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checkPoint</a:t>
            </a:r>
            <a:r>
              <a:rPr lang="zh-CN" altLang="en-US" dirty="0">
                <a:sym typeface="+mn-ea"/>
              </a:rPr>
              <a:t>的配置</a:t>
            </a:r>
            <a:endParaRPr lang="en-US" altLang="zh-CN"/>
          </a:p>
        </p:txBody>
      </p:sp>
      <p:sp>
        <p:nvSpPr>
          <p:cNvPr id="5" name="内容占位符 4"/>
          <p:cNvSpPr>
            <a:spLocks noGrp="1"/>
          </p:cNvSpPr>
          <p:nvPr>
            <p:ph sz="quarter" idx="10"/>
          </p:nvPr>
        </p:nvSpPr>
        <p:spPr/>
        <p:txBody>
          <a:bodyPr>
            <a:normAutofit fontScale="90000" lnSpcReduction="10000"/>
          </a:bodyPr>
          <a:lstStyle/>
          <a:p>
            <a:r>
              <a:rPr lang="zh-CN" altLang="en-US" dirty="0">
                <a:sym typeface="+mn-ea"/>
              </a:rPr>
              <a:t>默认</a:t>
            </a:r>
            <a:r>
              <a:rPr lang="en-US" altLang="zh-CN" dirty="0">
                <a:sym typeface="+mn-ea"/>
              </a:rPr>
              <a:t>checkpoint</a:t>
            </a:r>
            <a:r>
              <a:rPr lang="zh-CN" altLang="en-US" dirty="0">
                <a:sym typeface="+mn-ea"/>
              </a:rPr>
              <a:t>功能是</a:t>
            </a:r>
            <a:r>
              <a:rPr lang="en-US" altLang="zh-CN" dirty="0">
                <a:sym typeface="+mn-ea"/>
              </a:rPr>
              <a:t>disabled</a:t>
            </a:r>
            <a:r>
              <a:rPr lang="zh-CN" altLang="en-US" dirty="0">
                <a:sym typeface="+mn-ea"/>
              </a:rPr>
              <a:t>的，想要使用的时候需要先启用</a:t>
            </a:r>
            <a:endParaRPr lang="zh-CN" altLang="en-US" dirty="0">
              <a:sym typeface="+mn-ea"/>
            </a:endParaRPr>
          </a:p>
          <a:p>
            <a:r>
              <a:rPr lang="en-US" altLang="zh-CN" dirty="0">
                <a:sym typeface="+mn-ea"/>
              </a:rPr>
              <a:t>checkpoint</a:t>
            </a:r>
            <a:r>
              <a:rPr lang="zh-CN" altLang="en-US" dirty="0">
                <a:sym typeface="+mn-ea"/>
              </a:rPr>
              <a:t>开启之后，默认的</a:t>
            </a:r>
            <a:r>
              <a:rPr lang="en-US" altLang="zh-CN" dirty="0">
                <a:sym typeface="+mn-ea"/>
              </a:rPr>
              <a:t>checkPointMode</a:t>
            </a:r>
            <a:r>
              <a:rPr lang="zh-CN" altLang="en-US" dirty="0">
                <a:sym typeface="+mn-ea"/>
              </a:rPr>
              <a:t>是</a:t>
            </a:r>
            <a:r>
              <a:rPr lang="en-US" altLang="zh-CN" dirty="0">
                <a:sym typeface="+mn-ea"/>
              </a:rPr>
              <a:t>Exactly-once</a:t>
            </a:r>
            <a:endParaRPr lang="en-US" altLang="zh-CN" dirty="0">
              <a:sym typeface="+mn-ea"/>
            </a:endParaRPr>
          </a:p>
          <a:p>
            <a:r>
              <a:rPr lang="en-US" altLang="zh-CN" dirty="0">
                <a:sym typeface="+mn-ea"/>
              </a:rPr>
              <a:t>checkpoint</a:t>
            </a:r>
            <a:r>
              <a:rPr lang="zh-CN" altLang="en-US" dirty="0">
                <a:sym typeface="+mn-ea"/>
              </a:rPr>
              <a:t>的</a:t>
            </a:r>
            <a:r>
              <a:rPr lang="en-US" altLang="zh-CN" dirty="0">
                <a:sym typeface="+mn-ea"/>
              </a:rPr>
              <a:t>checkPointMode</a:t>
            </a:r>
            <a:r>
              <a:rPr lang="zh-CN" altLang="en-US" dirty="0">
                <a:sym typeface="+mn-ea"/>
              </a:rPr>
              <a:t>有两种，</a:t>
            </a:r>
            <a:r>
              <a:rPr lang="en-US" altLang="zh-CN" dirty="0">
                <a:sym typeface="+mn-ea"/>
              </a:rPr>
              <a:t>Exactly-once</a:t>
            </a:r>
            <a:r>
              <a:rPr lang="zh-CN" altLang="en-US" dirty="0">
                <a:sym typeface="+mn-ea"/>
              </a:rPr>
              <a:t>和</a:t>
            </a:r>
            <a:r>
              <a:rPr lang="en-US" altLang="zh-CN" dirty="0">
                <a:sym typeface="+mn-ea"/>
              </a:rPr>
              <a:t>At-least-once</a:t>
            </a:r>
            <a:endParaRPr lang="en-US" altLang="zh-CN" dirty="0">
              <a:sym typeface="+mn-ea"/>
            </a:endParaRPr>
          </a:p>
          <a:p>
            <a:r>
              <a:rPr lang="en-US" altLang="zh-CN" dirty="0">
                <a:sym typeface="+mn-ea"/>
              </a:rPr>
              <a:t>Exactly-once对于大多数应用来说是最合适的。At-least-once可能用在某些延迟超低的应用程序（始终延迟为几毫秒）</a:t>
            </a:r>
            <a:endParaRPr lang="en-US" altLang="zh-CN"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checkPoint</a:t>
            </a:r>
            <a:r>
              <a:rPr lang="zh-CN" altLang="en-US" dirty="0">
                <a:sym typeface="+mn-ea"/>
              </a:rPr>
              <a:t>的配置</a:t>
            </a:r>
            <a:endParaRPr lang="zh-CN" altLang="en-US" dirty="0">
              <a:sym typeface="+mn-ea"/>
            </a:endParaRPr>
          </a:p>
        </p:txBody>
      </p:sp>
      <p:sp>
        <p:nvSpPr>
          <p:cNvPr id="5" name="内容占位符 4"/>
          <p:cNvSpPr>
            <a:spLocks noGrp="1"/>
          </p:cNvSpPr>
          <p:nvPr>
            <p:ph sz="quarter" idx="10"/>
          </p:nvPr>
        </p:nvSpPr>
        <p:spPr/>
        <p:txBody>
          <a:bodyPr>
            <a:normAutofit fontScale="35000"/>
          </a:bodyPr>
          <a:lstStyle/>
          <a:p>
            <a:r>
              <a:rPr lang="zh-CN" altLang="en-US" dirty="0"/>
              <a:t>默认</a:t>
            </a:r>
            <a:r>
              <a:rPr lang="en-US" altLang="zh-CN" dirty="0"/>
              <a:t>checkpoint</a:t>
            </a:r>
            <a:r>
              <a:rPr lang="zh-CN" altLang="en-US" dirty="0"/>
              <a:t>功能是</a:t>
            </a:r>
            <a:r>
              <a:rPr lang="en-US" altLang="zh-CN" dirty="0"/>
              <a:t>disabled</a:t>
            </a:r>
            <a:r>
              <a:rPr lang="zh-CN" altLang="en-US" dirty="0"/>
              <a:t>的，想要使用的时候需要先启用</a:t>
            </a:r>
            <a:endParaRPr lang="zh-CN" altLang="en-US" dirty="0"/>
          </a:p>
          <a:p>
            <a:pPr marL="991235" indent="0">
              <a:buNone/>
            </a:pPr>
            <a:r>
              <a:rPr lang="zh-CN" altLang="en-US" dirty="0"/>
              <a:t>StreamExecutionEnvironment env = StreamExecutionEnvironment.getExecutionEnvironment();</a:t>
            </a:r>
            <a:endParaRPr lang="zh-CN" altLang="en-US" dirty="0"/>
          </a:p>
          <a:p>
            <a:pPr marL="991235" indent="0">
              <a:buNone/>
            </a:pPr>
            <a:r>
              <a:rPr lang="zh-CN" altLang="en-US" dirty="0"/>
              <a:t>// 每隔1000 ms进行启动一个检查点【设置</a:t>
            </a:r>
            <a:r>
              <a:rPr lang="en-US" altLang="zh-CN" dirty="0"/>
              <a:t>checkpoint</a:t>
            </a:r>
            <a:r>
              <a:rPr lang="zh-CN" altLang="en-US" dirty="0"/>
              <a:t>的周期】</a:t>
            </a:r>
            <a:endParaRPr lang="zh-CN" altLang="en-US" dirty="0"/>
          </a:p>
          <a:p>
            <a:pPr marL="991235" indent="0">
              <a:buNone/>
            </a:pPr>
            <a:r>
              <a:rPr lang="zh-CN" altLang="en-US" dirty="0"/>
              <a:t>env.enableCheckpointing(1000);</a:t>
            </a:r>
            <a:endParaRPr lang="zh-CN" altLang="en-US" dirty="0"/>
          </a:p>
          <a:p>
            <a:pPr marL="991235" indent="0">
              <a:buNone/>
            </a:pPr>
            <a:r>
              <a:rPr lang="zh-CN" altLang="en-US" dirty="0"/>
              <a:t>// 高级选项：</a:t>
            </a:r>
            <a:endParaRPr lang="zh-CN" altLang="en-US" dirty="0"/>
          </a:p>
          <a:p>
            <a:pPr marL="991235" indent="0">
              <a:buNone/>
            </a:pPr>
            <a:r>
              <a:rPr lang="zh-CN" altLang="en-US" dirty="0"/>
              <a:t>// 设置模式为exactly-once （这是默认值）</a:t>
            </a:r>
            <a:endParaRPr lang="zh-CN" altLang="en-US" dirty="0"/>
          </a:p>
          <a:p>
            <a:pPr marL="991235" indent="0">
              <a:buNone/>
            </a:pPr>
            <a:r>
              <a:rPr lang="zh-CN" altLang="en-US" dirty="0"/>
              <a:t>env.getCheckpointConfig().setCheckpointingMode(CheckpointingMode.EXACTLY_ONCE);</a:t>
            </a:r>
            <a:endParaRPr lang="zh-CN" altLang="en-US" dirty="0"/>
          </a:p>
          <a:p>
            <a:pPr marL="991235" indent="0">
              <a:buNone/>
            </a:pPr>
            <a:r>
              <a:rPr lang="zh-CN" altLang="en-US" dirty="0"/>
              <a:t>// 确保检查点之间有至少500 ms的间隔【</a:t>
            </a:r>
            <a:r>
              <a:rPr lang="en-US" altLang="zh-CN" dirty="0"/>
              <a:t>checkpoint</a:t>
            </a:r>
            <a:r>
              <a:rPr lang="zh-CN" altLang="en-US" dirty="0"/>
              <a:t>最小间隔】</a:t>
            </a:r>
            <a:endParaRPr lang="zh-CN" altLang="en-US" dirty="0"/>
          </a:p>
          <a:p>
            <a:pPr marL="991235" indent="0">
              <a:buNone/>
            </a:pPr>
            <a:r>
              <a:rPr lang="zh-CN" altLang="en-US" dirty="0"/>
              <a:t>env.getCheckpointConfig().setMinPauseBetweenCheckpoints(500);</a:t>
            </a:r>
            <a:endParaRPr lang="zh-CN" altLang="en-US" dirty="0"/>
          </a:p>
          <a:p>
            <a:pPr marL="991235" indent="0">
              <a:buNone/>
            </a:pPr>
            <a:r>
              <a:rPr lang="zh-CN" altLang="en-US" dirty="0"/>
              <a:t>// 检查点必须在一分钟内完成，或者被丢弃【</a:t>
            </a:r>
            <a:r>
              <a:rPr lang="en-US" altLang="zh-CN" dirty="0"/>
              <a:t>checkpoint</a:t>
            </a:r>
            <a:r>
              <a:rPr lang="zh-CN" altLang="en-US" dirty="0"/>
              <a:t>的超时时间】</a:t>
            </a:r>
            <a:endParaRPr lang="zh-CN" altLang="en-US" dirty="0"/>
          </a:p>
          <a:p>
            <a:pPr marL="991235" indent="0">
              <a:buNone/>
            </a:pPr>
            <a:r>
              <a:rPr lang="zh-CN" altLang="en-US" dirty="0"/>
              <a:t>env.getCheckpointConfig().setCheckpointTimeout(60000);</a:t>
            </a:r>
            <a:endParaRPr lang="zh-CN" altLang="en-US" dirty="0"/>
          </a:p>
          <a:p>
            <a:pPr marL="991235" indent="0">
              <a:buNone/>
            </a:pPr>
            <a:r>
              <a:rPr lang="zh-CN" altLang="en-US" dirty="0"/>
              <a:t>// 同一时间只允许进行一个检查点</a:t>
            </a:r>
            <a:endParaRPr lang="zh-CN" altLang="en-US" dirty="0"/>
          </a:p>
          <a:p>
            <a:pPr marL="991235" indent="0">
              <a:buNone/>
            </a:pPr>
            <a:r>
              <a:rPr lang="zh-CN" altLang="en-US" dirty="0"/>
              <a:t>env.getCheckpointConfig().setMaxConcurrentCheckpoints(1);</a:t>
            </a:r>
            <a:endParaRPr lang="zh-CN" altLang="en-US" dirty="0"/>
          </a:p>
          <a:p>
            <a:pPr marL="991235" indent="0">
              <a:buNone/>
            </a:pPr>
            <a:r>
              <a:rPr lang="zh-CN" altLang="en-US" dirty="0"/>
              <a:t>// 表示一旦Flink处理程序被cancel后，会保留Checkpoint数据，以便根据实际需要恢复到指定的Checkpoint【详细解释见备注】</a:t>
            </a:r>
            <a:endParaRPr lang="zh-CN" altLang="en-US" dirty="0"/>
          </a:p>
          <a:p>
            <a:pPr marL="991235" indent="0">
              <a:buNone/>
            </a:pPr>
            <a:r>
              <a:rPr lang="zh-CN" altLang="en-US" dirty="0"/>
              <a:t>env.getCheckpointConfig().enableExternalizedCheckpoints(ExternalizedCheckpointCleanup.RETAIN_ON_CANCELLATION);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State Backend(</a:t>
            </a:r>
            <a:r>
              <a:rPr lang="zh-CN" altLang="en-US" dirty="0">
                <a:sym typeface="+mn-ea"/>
              </a:rPr>
              <a:t>状态的后端存储</a:t>
            </a:r>
            <a:r>
              <a:rPr lang="en-US" altLang="zh-CN" dirty="0">
                <a:sym typeface="+mn-ea"/>
              </a:rPr>
              <a:t>)</a:t>
            </a:r>
            <a:endParaRPr lang="en-US" altLang="zh-CN" dirty="0">
              <a:sym typeface="+mn-ea"/>
            </a:endParaRPr>
          </a:p>
        </p:txBody>
      </p:sp>
      <p:sp>
        <p:nvSpPr>
          <p:cNvPr id="5" name="内容占位符 4"/>
          <p:cNvSpPr>
            <a:spLocks noGrp="1"/>
          </p:cNvSpPr>
          <p:nvPr>
            <p:ph sz="quarter" idx="10"/>
          </p:nvPr>
        </p:nvSpPr>
        <p:spPr/>
        <p:txBody>
          <a:bodyPr>
            <a:normAutofit fontScale="70000"/>
          </a:bodyPr>
          <a:lstStyle/>
          <a:p>
            <a:r>
              <a:rPr lang="en-US" altLang="zh-CN" dirty="0"/>
              <a:t>默认情况下，state</a:t>
            </a:r>
            <a:r>
              <a:rPr lang="zh-CN" altLang="en-US" dirty="0"/>
              <a:t>会</a:t>
            </a:r>
            <a:r>
              <a:rPr lang="en-US" altLang="zh-CN" dirty="0"/>
              <a:t>保存在taskmanager</a:t>
            </a:r>
            <a:r>
              <a:rPr lang="zh-CN" altLang="en-US" dirty="0"/>
              <a:t>的</a:t>
            </a:r>
            <a:r>
              <a:rPr lang="en-US" altLang="zh-CN" dirty="0"/>
              <a:t>内存中，checkpoint</a:t>
            </a:r>
            <a:r>
              <a:rPr lang="zh-CN" altLang="en-US" dirty="0"/>
              <a:t>会</a:t>
            </a:r>
            <a:r>
              <a:rPr lang="en-US" altLang="zh-CN" dirty="0"/>
              <a:t>存储在JobManager的内存中</a:t>
            </a:r>
            <a:r>
              <a:rPr lang="zh-CN" altLang="en-US" dirty="0"/>
              <a:t>。</a:t>
            </a:r>
            <a:endParaRPr lang="zh-CN" altLang="en-US" dirty="0"/>
          </a:p>
          <a:p>
            <a:r>
              <a:rPr lang="en-US" altLang="zh-CN" dirty="0">
                <a:sym typeface="+mn-ea"/>
              </a:rPr>
              <a:t>state </a:t>
            </a:r>
            <a:r>
              <a:rPr lang="zh-CN" altLang="en-US" dirty="0">
                <a:sym typeface="+mn-ea"/>
              </a:rPr>
              <a:t>的</a:t>
            </a:r>
            <a:r>
              <a:rPr lang="en-US" altLang="zh-CN" dirty="0">
                <a:sym typeface="+mn-ea"/>
              </a:rPr>
              <a:t>store</a:t>
            </a:r>
            <a:r>
              <a:rPr lang="zh-CN" altLang="en-US" dirty="0">
                <a:sym typeface="+mn-ea"/>
              </a:rPr>
              <a:t>和</a:t>
            </a:r>
            <a:r>
              <a:rPr lang="en-US" altLang="zh-CN" dirty="0">
                <a:sym typeface="+mn-ea"/>
              </a:rPr>
              <a:t>checkpoint</a:t>
            </a:r>
            <a:r>
              <a:rPr lang="zh-CN" altLang="en-US" dirty="0"/>
              <a:t>的位置取决于</a:t>
            </a:r>
            <a:r>
              <a:rPr lang="en-US" altLang="zh-CN" dirty="0">
                <a:sym typeface="+mn-ea"/>
              </a:rPr>
              <a:t>State Backend</a:t>
            </a:r>
            <a:r>
              <a:rPr lang="zh-CN" altLang="en-US" dirty="0">
                <a:sym typeface="+mn-ea"/>
              </a:rPr>
              <a:t>的配置</a:t>
            </a:r>
            <a:endParaRPr lang="zh-CN" altLang="en-US" dirty="0">
              <a:sym typeface="+mn-ea"/>
            </a:endParaRPr>
          </a:p>
          <a:p>
            <a:pPr lvl="2"/>
            <a:r>
              <a:rPr lang="en-US" altLang="zh-CN" dirty="0">
                <a:sym typeface="+mn-ea"/>
              </a:rPr>
              <a:t>env</a:t>
            </a:r>
            <a:r>
              <a:rPr lang="zh-CN" altLang="en-US" dirty="0">
                <a:sym typeface="+mn-ea"/>
              </a:rPr>
              <a:t>.setStateBackend(…)</a:t>
            </a:r>
            <a:endParaRPr lang="zh-CN" altLang="en-US" dirty="0">
              <a:sym typeface="+mn-ea"/>
            </a:endParaRPr>
          </a:p>
          <a:p>
            <a:pPr lvl="0"/>
            <a:r>
              <a:rPr lang="zh-CN" altLang="en-US" dirty="0">
                <a:sym typeface="+mn-ea"/>
              </a:rPr>
              <a:t>一共有三种</a:t>
            </a:r>
            <a:r>
              <a:rPr lang="en-US" altLang="zh-CN" dirty="0">
                <a:sym typeface="+mn-ea"/>
              </a:rPr>
              <a:t>State Backend</a:t>
            </a:r>
            <a:endParaRPr lang="en-US" altLang="zh-CN" dirty="0">
              <a:sym typeface="+mn-ea"/>
            </a:endParaRPr>
          </a:p>
          <a:p>
            <a:pPr lvl="2"/>
            <a:r>
              <a:rPr lang="en-US" altLang="zh-CN" dirty="0">
                <a:sym typeface="+mn-ea"/>
              </a:rPr>
              <a:t>MemoryStateBackend</a:t>
            </a:r>
            <a:endParaRPr lang="en-US" altLang="zh-CN" dirty="0">
              <a:sym typeface="+mn-ea"/>
            </a:endParaRPr>
          </a:p>
          <a:p>
            <a:pPr lvl="2"/>
            <a:r>
              <a:rPr lang="en-US" altLang="zh-CN" dirty="0">
                <a:sym typeface="+mn-ea"/>
              </a:rPr>
              <a:t>FsStateBackend</a:t>
            </a:r>
            <a:endParaRPr lang="en-US" altLang="zh-CN" dirty="0">
              <a:sym typeface="+mn-ea"/>
            </a:endParaRPr>
          </a:p>
          <a:p>
            <a:pPr lvl="2"/>
            <a:r>
              <a:rPr lang="en-US" altLang="zh-CN" dirty="0">
                <a:solidFill>
                  <a:srgbClr val="FF0000"/>
                </a:solidFill>
                <a:sym typeface="+mn-ea"/>
              </a:rPr>
              <a:t>RocksDBStateBackend</a:t>
            </a:r>
            <a:endParaRPr lang="zh-CN" altLang="en-US"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State Backend(</a:t>
            </a:r>
            <a:r>
              <a:rPr lang="zh-CN" altLang="en-US" dirty="0">
                <a:sym typeface="+mn-ea"/>
              </a:rPr>
              <a:t>状态的后端存储</a:t>
            </a:r>
            <a:r>
              <a:rPr lang="en-US" altLang="zh-CN" dirty="0">
                <a:sym typeface="+mn-ea"/>
              </a:rPr>
              <a:t>)</a:t>
            </a:r>
            <a:endParaRPr lang="en-US" altLang="zh-CN" dirty="0">
              <a:sym typeface="+mn-ea"/>
            </a:endParaRPr>
          </a:p>
        </p:txBody>
      </p:sp>
      <p:sp>
        <p:nvSpPr>
          <p:cNvPr id="5" name="内容占位符 4"/>
          <p:cNvSpPr>
            <a:spLocks noGrp="1"/>
          </p:cNvSpPr>
          <p:nvPr>
            <p:ph sz="quarter" idx="10"/>
          </p:nvPr>
        </p:nvSpPr>
        <p:spPr/>
        <p:txBody>
          <a:bodyPr>
            <a:normAutofit fontScale="50000"/>
          </a:bodyPr>
          <a:lstStyle/>
          <a:p>
            <a:r>
              <a:rPr lang="en-US" altLang="zh-CN" dirty="0">
                <a:sym typeface="+mn-ea"/>
              </a:rPr>
              <a:t>MemoryStateBackend</a:t>
            </a:r>
            <a:endParaRPr lang="en-US" altLang="zh-CN" dirty="0">
              <a:sym typeface="+mn-ea"/>
            </a:endParaRPr>
          </a:p>
          <a:p>
            <a:pPr lvl="2"/>
            <a:r>
              <a:rPr lang="en-US" altLang="zh-CN" dirty="0">
                <a:sym typeface="+mn-ea"/>
              </a:rPr>
              <a:t>state</a:t>
            </a:r>
            <a:r>
              <a:rPr lang="zh-CN" altLang="en-US" dirty="0">
                <a:sym typeface="+mn-ea"/>
              </a:rPr>
              <a:t>数据保存在</a:t>
            </a:r>
            <a:r>
              <a:rPr lang="en-US" altLang="zh-CN" dirty="0">
                <a:sym typeface="+mn-ea"/>
              </a:rPr>
              <a:t>java</a:t>
            </a:r>
            <a:r>
              <a:rPr lang="zh-CN" altLang="en-US" dirty="0">
                <a:sym typeface="+mn-ea"/>
              </a:rPr>
              <a:t>堆内存中，执行</a:t>
            </a:r>
            <a:r>
              <a:rPr lang="en-US" altLang="zh-CN" dirty="0">
                <a:sym typeface="+mn-ea"/>
              </a:rPr>
              <a:t>checkpoint</a:t>
            </a:r>
            <a:r>
              <a:rPr lang="zh-CN" altLang="en-US" dirty="0">
                <a:sym typeface="+mn-ea"/>
              </a:rPr>
              <a:t>的时候，会把</a:t>
            </a:r>
            <a:r>
              <a:rPr lang="en-US" altLang="zh-CN" dirty="0">
                <a:sym typeface="+mn-ea"/>
              </a:rPr>
              <a:t>state</a:t>
            </a:r>
            <a:r>
              <a:rPr lang="zh-CN" altLang="en-US" dirty="0">
                <a:sym typeface="+mn-ea"/>
              </a:rPr>
              <a:t>的快照数据保存到</a:t>
            </a:r>
            <a:r>
              <a:rPr lang="en-US" altLang="zh-CN" dirty="0">
                <a:sym typeface="+mn-ea"/>
              </a:rPr>
              <a:t>jobmanager</a:t>
            </a:r>
            <a:r>
              <a:rPr lang="zh-CN" altLang="en-US" dirty="0">
                <a:sym typeface="+mn-ea"/>
              </a:rPr>
              <a:t>的内存中</a:t>
            </a:r>
            <a:endParaRPr lang="en-US" altLang="zh-CN" dirty="0">
              <a:sym typeface="+mn-ea"/>
            </a:endParaRPr>
          </a:p>
          <a:p>
            <a:pPr lvl="2"/>
            <a:r>
              <a:rPr lang="zh-CN" altLang="en-US" dirty="0"/>
              <a:t>基于内存的state backend</a:t>
            </a:r>
            <a:r>
              <a:rPr lang="zh-CN" altLang="en-US" dirty="0">
                <a:sym typeface="+mn-ea"/>
              </a:rPr>
              <a:t>在生产环境下不建议使用</a:t>
            </a:r>
            <a:endParaRPr lang="zh-CN" altLang="en-US" dirty="0"/>
          </a:p>
          <a:p>
            <a:r>
              <a:rPr lang="en-US" altLang="zh-CN" dirty="0">
                <a:sym typeface="+mn-ea"/>
              </a:rPr>
              <a:t>FsStateBackend</a:t>
            </a:r>
            <a:endParaRPr lang="en-US" altLang="zh-CN" dirty="0">
              <a:sym typeface="+mn-ea"/>
            </a:endParaRPr>
          </a:p>
          <a:p>
            <a:pPr lvl="2"/>
            <a:r>
              <a:rPr lang="en-US" altLang="zh-CN" dirty="0">
                <a:sym typeface="+mn-ea"/>
              </a:rPr>
              <a:t>state</a:t>
            </a:r>
            <a:r>
              <a:rPr lang="zh-CN" altLang="en-US" dirty="0">
                <a:sym typeface="+mn-ea"/>
              </a:rPr>
              <a:t>数据保存在</a:t>
            </a:r>
            <a:r>
              <a:rPr lang="en-US" altLang="zh-CN" dirty="0">
                <a:sym typeface="+mn-ea"/>
              </a:rPr>
              <a:t>taskmanager</a:t>
            </a:r>
            <a:r>
              <a:rPr lang="zh-CN" altLang="en-US" dirty="0">
                <a:sym typeface="+mn-ea"/>
              </a:rPr>
              <a:t>的内存中，执行</a:t>
            </a:r>
            <a:r>
              <a:rPr lang="en-US" altLang="zh-CN" dirty="0">
                <a:sym typeface="+mn-ea"/>
              </a:rPr>
              <a:t>checkpoint</a:t>
            </a:r>
            <a:r>
              <a:rPr lang="zh-CN" altLang="en-US" dirty="0">
                <a:sym typeface="+mn-ea"/>
              </a:rPr>
              <a:t>的时候，会把</a:t>
            </a:r>
            <a:r>
              <a:rPr lang="en-US" altLang="zh-CN" dirty="0">
                <a:sym typeface="+mn-ea"/>
              </a:rPr>
              <a:t>state</a:t>
            </a:r>
            <a:r>
              <a:rPr lang="zh-CN" altLang="en-US" dirty="0">
                <a:sym typeface="+mn-ea"/>
              </a:rPr>
              <a:t>的快照数据保存到配置的文件系统中</a:t>
            </a:r>
            <a:endParaRPr lang="en-US" altLang="zh-CN" dirty="0">
              <a:sym typeface="+mn-ea"/>
            </a:endParaRPr>
          </a:p>
          <a:p>
            <a:pPr lvl="2"/>
            <a:r>
              <a:rPr lang="zh-CN" altLang="en-US" dirty="0">
                <a:sym typeface="+mn-ea"/>
              </a:rPr>
              <a:t>可以使用</a:t>
            </a:r>
            <a:r>
              <a:rPr lang="en-US" altLang="zh-CN" dirty="0">
                <a:sym typeface="+mn-ea"/>
              </a:rPr>
              <a:t>hdfs</a:t>
            </a:r>
            <a:r>
              <a:rPr lang="zh-CN" altLang="en-US" dirty="0">
                <a:sym typeface="+mn-ea"/>
              </a:rPr>
              <a:t>等分布式文件系统</a:t>
            </a:r>
            <a:endParaRPr lang="en-US" altLang="zh-CN" dirty="0">
              <a:sym typeface="+mn-ea"/>
            </a:endParaRPr>
          </a:p>
          <a:p>
            <a:r>
              <a:rPr lang="en-US" altLang="zh-CN" dirty="0">
                <a:solidFill>
                  <a:srgbClr val="FF0000"/>
                </a:solidFill>
                <a:sym typeface="+mn-ea"/>
              </a:rPr>
              <a:t>RocksDBStateBackend</a:t>
            </a:r>
            <a:endParaRPr lang="en-US" altLang="zh-CN" dirty="0">
              <a:solidFill>
                <a:srgbClr val="FF0000"/>
              </a:solidFill>
              <a:sym typeface="+mn-ea"/>
            </a:endParaRPr>
          </a:p>
          <a:p>
            <a:pPr lvl="2"/>
            <a:r>
              <a:rPr lang="zh-CN" altLang="en-US" dirty="0">
                <a:solidFill>
                  <a:srgbClr val="FF0000"/>
                </a:solidFill>
                <a:sym typeface="+mn-ea"/>
              </a:rPr>
              <a:t>RocksDB跟上面的都略有不同，它会在本地文件系统中维护状态，</a:t>
            </a:r>
            <a:r>
              <a:rPr lang="en-US" altLang="zh-CN" dirty="0">
                <a:solidFill>
                  <a:srgbClr val="FF0000"/>
                </a:solidFill>
                <a:sym typeface="+mn-ea"/>
              </a:rPr>
              <a:t>s</a:t>
            </a:r>
            <a:r>
              <a:rPr lang="zh-CN" altLang="en-US" dirty="0">
                <a:solidFill>
                  <a:srgbClr val="FF0000"/>
                </a:solidFill>
                <a:sym typeface="+mn-ea"/>
              </a:rPr>
              <a:t>tate会直接写入本地rocksdb中。同时它需要配置一个远端的filesystem uri（一般是HDFS），在做checkpoint的时候，会把本地的数据直接复制到filesystem中。fail over的时候从filesystem中恢复到本地</a:t>
            </a:r>
            <a:endParaRPr lang="zh-CN" altLang="en-US" dirty="0">
              <a:solidFill>
                <a:srgbClr val="FF0000"/>
              </a:solidFill>
              <a:sym typeface="+mn-ea"/>
            </a:endParaRPr>
          </a:p>
          <a:p>
            <a:pPr lvl="2"/>
            <a:r>
              <a:rPr lang="zh-CN" altLang="en-US" dirty="0">
                <a:solidFill>
                  <a:srgbClr val="FF0000"/>
                </a:solidFill>
                <a:sym typeface="+mn-ea"/>
              </a:rPr>
              <a:t>RocksDB克服了</a:t>
            </a:r>
            <a:r>
              <a:rPr lang="en-US" altLang="zh-CN" dirty="0">
                <a:solidFill>
                  <a:srgbClr val="FF0000"/>
                </a:solidFill>
                <a:sym typeface="+mn-ea"/>
              </a:rPr>
              <a:t>s</a:t>
            </a:r>
            <a:r>
              <a:rPr lang="zh-CN" altLang="en-US" dirty="0">
                <a:solidFill>
                  <a:srgbClr val="FF0000"/>
                </a:solidFill>
                <a:sym typeface="+mn-ea"/>
              </a:rPr>
              <a:t>tate受内存限制的缺点，同时又能够持久化到远端文件系统中，比较适合在生产中使用</a:t>
            </a:r>
            <a:endParaRPr lang="zh-CN" altLang="en-US"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State Backend(</a:t>
            </a:r>
            <a:r>
              <a:rPr lang="zh-CN" altLang="en-US" dirty="0">
                <a:sym typeface="+mn-ea"/>
              </a:rPr>
              <a:t>状态的后端存储</a:t>
            </a:r>
            <a:r>
              <a:rPr lang="en-US" altLang="zh-CN" dirty="0">
                <a:sym typeface="+mn-ea"/>
              </a:rPr>
              <a:t>)</a:t>
            </a:r>
            <a:endParaRPr lang="en-US" altLang="zh-CN" dirty="0">
              <a:sym typeface="+mn-ea"/>
            </a:endParaRPr>
          </a:p>
        </p:txBody>
      </p:sp>
      <p:sp>
        <p:nvSpPr>
          <p:cNvPr id="5" name="内容占位符 4"/>
          <p:cNvSpPr>
            <a:spLocks noGrp="1"/>
          </p:cNvSpPr>
          <p:nvPr>
            <p:ph sz="quarter" idx="10"/>
          </p:nvPr>
        </p:nvSpPr>
        <p:spPr/>
        <p:txBody>
          <a:bodyPr>
            <a:normAutofit fontScale="50000"/>
          </a:bodyPr>
          <a:lstStyle/>
          <a:p>
            <a:r>
              <a:rPr lang="zh-CN" altLang="en-US" dirty="0">
                <a:sym typeface="+mn-ea"/>
              </a:rPr>
              <a:t>修改</a:t>
            </a:r>
            <a:r>
              <a:rPr lang="en-US" altLang="zh-CN" dirty="0">
                <a:sym typeface="+mn-ea"/>
              </a:rPr>
              <a:t>State Backend</a:t>
            </a:r>
            <a:r>
              <a:rPr lang="zh-CN" altLang="en-US" dirty="0">
                <a:sym typeface="+mn-ea"/>
              </a:rPr>
              <a:t>的两种方式</a:t>
            </a:r>
            <a:endParaRPr lang="zh-CN" altLang="en-US" dirty="0">
              <a:sym typeface="+mn-ea"/>
            </a:endParaRPr>
          </a:p>
          <a:p>
            <a:r>
              <a:rPr lang="zh-CN" altLang="en-US" dirty="0">
                <a:sym typeface="+mn-ea"/>
              </a:rPr>
              <a:t>第一种：单任务调整</a:t>
            </a:r>
            <a:endParaRPr lang="zh-CN" altLang="en-US" dirty="0">
              <a:sym typeface="+mn-ea"/>
            </a:endParaRPr>
          </a:p>
          <a:p>
            <a:pPr lvl="2"/>
            <a:r>
              <a:rPr lang="zh-CN" altLang="en-US" dirty="0">
                <a:sym typeface="+mn-ea"/>
              </a:rPr>
              <a:t>修改当前任务代码</a:t>
            </a:r>
            <a:endParaRPr lang="zh-CN" altLang="en-US" dirty="0">
              <a:sym typeface="+mn-ea"/>
            </a:endParaRPr>
          </a:p>
          <a:p>
            <a:pPr lvl="2"/>
            <a:r>
              <a:rPr lang="zh-CN" altLang="en-US" dirty="0">
                <a:sym typeface="+mn-ea"/>
              </a:rPr>
              <a:t>env.setStateBackend(new FsStateBackend("hdfs://namenode:</a:t>
            </a:r>
            <a:r>
              <a:rPr lang="en-US" altLang="zh-CN" dirty="0">
                <a:sym typeface="+mn-ea"/>
              </a:rPr>
              <a:t>9000</a:t>
            </a:r>
            <a:r>
              <a:rPr lang="zh-CN" altLang="en-US" dirty="0">
                <a:sym typeface="+mn-ea"/>
              </a:rPr>
              <a:t>/flink/checkpoints"));</a:t>
            </a:r>
            <a:endParaRPr lang="zh-CN" altLang="en-US" dirty="0">
              <a:sym typeface="+mn-ea"/>
            </a:endParaRPr>
          </a:p>
          <a:p>
            <a:pPr lvl="2"/>
            <a:r>
              <a:rPr lang="zh-CN" altLang="en-US" dirty="0">
                <a:sym typeface="+mn-ea"/>
              </a:rPr>
              <a:t>或者new MemoryStateBackend()</a:t>
            </a:r>
            <a:endParaRPr lang="zh-CN" altLang="en-US" dirty="0">
              <a:sym typeface="+mn-ea"/>
            </a:endParaRPr>
          </a:p>
          <a:p>
            <a:pPr lvl="2"/>
            <a:r>
              <a:rPr lang="zh-CN" altLang="en-US" dirty="0">
                <a:sym typeface="+mn-ea"/>
              </a:rPr>
              <a:t>或者new RocksDBStateBackend(filebackend, </a:t>
            </a:r>
            <a:r>
              <a:rPr lang="zh-CN" altLang="en-US" dirty="0">
                <a:solidFill>
                  <a:srgbClr val="FF0000"/>
                </a:solidFill>
                <a:sym typeface="+mn-ea"/>
              </a:rPr>
              <a:t>true</a:t>
            </a:r>
            <a:r>
              <a:rPr lang="zh-CN" altLang="en-US" dirty="0">
                <a:sym typeface="+mn-ea"/>
              </a:rPr>
              <a:t>);【需要添加第三方依赖】</a:t>
            </a:r>
            <a:endParaRPr lang="zh-CN" altLang="en-US" dirty="0">
              <a:sym typeface="+mn-ea"/>
            </a:endParaRPr>
          </a:p>
          <a:p>
            <a:r>
              <a:rPr lang="zh-CN" altLang="en-US" dirty="0">
                <a:sym typeface="+mn-ea"/>
              </a:rPr>
              <a:t>第二种：全局调整</a:t>
            </a:r>
            <a:endParaRPr lang="zh-CN" altLang="en-US" dirty="0">
              <a:sym typeface="+mn-ea"/>
            </a:endParaRPr>
          </a:p>
          <a:p>
            <a:pPr lvl="2"/>
            <a:r>
              <a:rPr lang="zh-CN" altLang="en-US" dirty="0">
                <a:sym typeface="+mn-ea"/>
              </a:rPr>
              <a:t>修改flink-conf.yaml</a:t>
            </a:r>
            <a:endParaRPr lang="zh-CN" altLang="en-US" dirty="0">
              <a:sym typeface="+mn-ea"/>
            </a:endParaRPr>
          </a:p>
          <a:p>
            <a:pPr lvl="2"/>
            <a:r>
              <a:rPr lang="zh-CN" altLang="en-US" dirty="0">
                <a:sym typeface="+mn-ea"/>
              </a:rPr>
              <a:t>state.backend: filesystem</a:t>
            </a:r>
            <a:endParaRPr lang="zh-CN" altLang="en-US" dirty="0">
              <a:sym typeface="+mn-ea"/>
            </a:endParaRPr>
          </a:p>
          <a:p>
            <a:pPr lvl="2"/>
            <a:r>
              <a:rPr lang="zh-CN" altLang="en-US" dirty="0">
                <a:sym typeface="+mn-ea"/>
              </a:rPr>
              <a:t>state.checkpoints.dir: hdfs://namenode:</a:t>
            </a:r>
            <a:r>
              <a:rPr lang="en-US" altLang="zh-CN" dirty="0">
                <a:sym typeface="+mn-ea"/>
              </a:rPr>
              <a:t>9000</a:t>
            </a:r>
            <a:r>
              <a:rPr lang="zh-CN" altLang="en-US" dirty="0">
                <a:sym typeface="+mn-ea"/>
              </a:rPr>
              <a:t>/flink/checkpoints</a:t>
            </a:r>
            <a:endParaRPr lang="zh-CN" altLang="en-US" dirty="0">
              <a:sym typeface="+mn-ea"/>
            </a:endParaRPr>
          </a:p>
          <a:p>
            <a:pPr lvl="2"/>
            <a:r>
              <a:rPr lang="zh-CN" altLang="en-US" dirty="0">
                <a:sym typeface="+mn-ea"/>
              </a:rPr>
              <a:t>注意：</a:t>
            </a:r>
            <a:r>
              <a:rPr lang="en-US" altLang="zh-CN" dirty="0">
                <a:sym typeface="+mn-ea"/>
              </a:rPr>
              <a:t>state.backend</a:t>
            </a:r>
            <a:r>
              <a:rPr lang="zh-CN" altLang="en-US" dirty="0">
                <a:sym typeface="+mn-ea"/>
              </a:rPr>
              <a:t>的值可以是下面几种：</a:t>
            </a:r>
            <a:r>
              <a:rPr lang="zh-CN" altLang="en-US" dirty="0">
                <a:solidFill>
                  <a:srgbClr val="FF0000"/>
                </a:solidFill>
                <a:sym typeface="+mn-ea"/>
              </a:rPr>
              <a:t>jobmanager</a:t>
            </a:r>
            <a:r>
              <a:rPr lang="zh-CN" altLang="en-US" dirty="0">
                <a:sym typeface="+mn-ea"/>
              </a:rPr>
              <a:t>(MemoryStateBackend), </a:t>
            </a:r>
            <a:r>
              <a:rPr lang="zh-CN" altLang="en-US" dirty="0">
                <a:solidFill>
                  <a:srgbClr val="FF0000"/>
                </a:solidFill>
                <a:sym typeface="+mn-ea"/>
              </a:rPr>
              <a:t>filesystem</a:t>
            </a:r>
            <a:r>
              <a:rPr lang="zh-CN" altLang="en-US" dirty="0">
                <a:sym typeface="+mn-ea"/>
              </a:rPr>
              <a:t>(FsStateBackend), </a:t>
            </a:r>
            <a:r>
              <a:rPr lang="zh-CN" altLang="en-US" dirty="0">
                <a:solidFill>
                  <a:srgbClr val="FF0000"/>
                </a:solidFill>
                <a:sym typeface="+mn-ea"/>
              </a:rPr>
              <a:t>rocksdb</a:t>
            </a:r>
            <a:r>
              <a:rPr lang="zh-CN" altLang="en-US" dirty="0">
                <a:sym typeface="+mn-ea"/>
              </a:rPr>
              <a:t>(RocksDBStateBackend)</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Restart Strategies(</a:t>
            </a:r>
            <a:r>
              <a:rPr lang="zh-CN" altLang="en-US"/>
              <a:t>重启策略</a:t>
            </a:r>
            <a:r>
              <a:rPr lang="en-US" altLang="zh-CN"/>
              <a:t>)</a:t>
            </a:r>
            <a:endParaRPr lang="en-US" altLang="zh-CN"/>
          </a:p>
        </p:txBody>
      </p:sp>
      <p:sp>
        <p:nvSpPr>
          <p:cNvPr id="5" name="内容占位符 4"/>
          <p:cNvSpPr>
            <a:spLocks noGrp="1"/>
          </p:cNvSpPr>
          <p:nvPr>
            <p:ph sz="quarter" idx="10"/>
          </p:nvPr>
        </p:nvSpPr>
        <p:spPr/>
        <p:txBody>
          <a:bodyPr>
            <a:noAutofit/>
          </a:bodyPr>
          <a:lstStyle/>
          <a:p>
            <a:r>
              <a:rPr lang="en-US" altLang="zh-CN" sz="1400" dirty="0"/>
              <a:t>Flink支持不同的重启策略，以在故障发生时控制作业如何重启</a:t>
            </a:r>
            <a:endParaRPr lang="en-US" altLang="zh-CN" sz="1400" dirty="0"/>
          </a:p>
          <a:p>
            <a:r>
              <a:rPr lang="en-US" altLang="zh-CN" sz="1400" dirty="0"/>
              <a:t>集群在启动时会伴随一个默认的重启策略，在没有定义具体重启策略时会使用该默认策略。 如果在工作提交时</a:t>
            </a:r>
            <a:r>
              <a:rPr lang="zh-CN" altLang="en-US" sz="1400" dirty="0"/>
              <a:t>指定了</a:t>
            </a:r>
            <a:r>
              <a:rPr lang="en-US" altLang="zh-CN" sz="1400" dirty="0"/>
              <a:t>一个重启策略，该策略会覆盖集群的默认</a:t>
            </a:r>
            <a:r>
              <a:rPr lang="zh-CN" altLang="en-US" sz="1400" dirty="0"/>
              <a:t>策略</a:t>
            </a:r>
            <a:endParaRPr lang="zh-CN" altLang="en-US" sz="1400" dirty="0"/>
          </a:p>
          <a:p>
            <a:r>
              <a:rPr lang="en-US" altLang="zh-CN" sz="1400" dirty="0"/>
              <a:t>默认的重启策略可以通过 Flink 的配置文件 flink-conf.yaml 指定</a:t>
            </a:r>
            <a:r>
              <a:rPr lang="zh-CN" altLang="en-US" sz="1400" dirty="0"/>
              <a:t>。配置参数 restart-strategy 定义了哪个策略被使用。</a:t>
            </a:r>
            <a:endParaRPr lang="zh-CN" altLang="en-US" sz="1400" dirty="0"/>
          </a:p>
          <a:p>
            <a:r>
              <a:rPr lang="zh-CN" altLang="en-US" sz="1400" dirty="0"/>
              <a:t>常用的重启策略</a:t>
            </a:r>
            <a:endParaRPr lang="zh-CN" altLang="en-US" sz="1400" dirty="0"/>
          </a:p>
          <a:p>
            <a:pPr lvl="2"/>
            <a:r>
              <a:rPr lang="zh-CN" altLang="en-US" sz="1200" dirty="0"/>
              <a:t>固定间隔 (Fixed delay)</a:t>
            </a:r>
            <a:endParaRPr lang="zh-CN" altLang="en-US" sz="1200" dirty="0"/>
          </a:p>
          <a:p>
            <a:pPr lvl="2"/>
            <a:r>
              <a:rPr lang="zh-CN" altLang="en-US" sz="1200" dirty="0"/>
              <a:t>失败率 (Failure rate)</a:t>
            </a:r>
            <a:endParaRPr lang="zh-CN" altLang="en-US" sz="1200" dirty="0"/>
          </a:p>
          <a:p>
            <a:pPr lvl="2"/>
            <a:r>
              <a:rPr lang="zh-CN" altLang="en-US" sz="1200" dirty="0"/>
              <a:t>无重启 (No restart)</a:t>
            </a:r>
            <a:endParaRPr lang="zh-CN" altLang="en-US" sz="1200" dirty="0"/>
          </a:p>
          <a:p>
            <a:r>
              <a:rPr lang="zh-CN" altLang="en-US" sz="1400" dirty="0">
                <a:solidFill>
                  <a:srgbClr val="FF0000"/>
                </a:solidFill>
              </a:rPr>
              <a:t>如果没有启用 checkpointing，则使用无重启 (no restart) 策略</a:t>
            </a:r>
            <a:r>
              <a:rPr lang="zh-CN" altLang="en-US" sz="1400" dirty="0"/>
              <a:t>。 </a:t>
            </a:r>
            <a:endParaRPr lang="zh-CN" altLang="en-US" sz="1400" dirty="0"/>
          </a:p>
          <a:p>
            <a:r>
              <a:rPr lang="zh-CN" altLang="en-US" sz="1400" dirty="0">
                <a:solidFill>
                  <a:srgbClr val="FF0000"/>
                </a:solidFill>
              </a:rPr>
              <a:t>如果启用了 checkpointing，但没有配置重启策略，则使用固定间隔 (fixed-delay) 策略，其中 Integer.MAX_VALUE 参数是尝试重启次数</a:t>
            </a:r>
            <a:endParaRPr lang="zh-CN" altLang="en-US" sz="1400" dirty="0"/>
          </a:p>
          <a:p>
            <a:r>
              <a:rPr lang="zh-CN" altLang="en-US" sz="1400" dirty="0"/>
              <a:t>重启策略可以在</a:t>
            </a:r>
            <a:r>
              <a:rPr lang="en-US" altLang="zh-CN" sz="1400" dirty="0">
                <a:sym typeface="+mn-ea"/>
              </a:rPr>
              <a:t>flink-conf.yaml</a:t>
            </a:r>
            <a:r>
              <a:rPr lang="zh-CN" altLang="en-US" sz="1400" dirty="0">
                <a:sym typeface="+mn-ea"/>
              </a:rPr>
              <a:t>中配置，表示全局的配置。也可以在应用代码中动态指定，会覆盖全局配置</a:t>
            </a:r>
            <a:endParaRPr lang="zh-CN" altLang="en-US" sz="1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重启策略之</a:t>
            </a:r>
            <a:r>
              <a:rPr lang="zh-CN" altLang="en-US" dirty="0">
                <a:sym typeface="+mn-ea"/>
              </a:rPr>
              <a:t>固定间隔 (Fixed delay)</a:t>
            </a:r>
            <a:endParaRPr lang="en-US" altLang="zh-CN"/>
          </a:p>
        </p:txBody>
      </p:sp>
      <p:sp>
        <p:nvSpPr>
          <p:cNvPr id="5" name="内容占位符 4"/>
          <p:cNvSpPr>
            <a:spLocks noGrp="1"/>
          </p:cNvSpPr>
          <p:nvPr>
            <p:ph sz="quarter" idx="10"/>
          </p:nvPr>
        </p:nvSpPr>
        <p:spPr/>
        <p:txBody>
          <a:bodyPr>
            <a:normAutofit fontScale="60000"/>
          </a:bodyPr>
          <a:lstStyle/>
          <a:p>
            <a:r>
              <a:rPr lang="zh-CN" altLang="en-US" dirty="0"/>
              <a:t>第一种：全局配置 </a:t>
            </a:r>
            <a:r>
              <a:rPr lang="en-US" altLang="zh-CN" dirty="0"/>
              <a:t>flink-conf.yaml</a:t>
            </a:r>
            <a:endParaRPr lang="en-US" altLang="zh-CN" dirty="0"/>
          </a:p>
          <a:p>
            <a:pPr lvl="2"/>
            <a:r>
              <a:rPr lang="en-US" altLang="zh-CN" dirty="0"/>
              <a:t>restart-strategy: fixed-delay</a:t>
            </a:r>
            <a:endParaRPr lang="en-US" altLang="zh-CN" dirty="0"/>
          </a:p>
          <a:p>
            <a:pPr lvl="2"/>
            <a:r>
              <a:rPr lang="en-US" altLang="zh-CN" dirty="0"/>
              <a:t>restart-strategy.fixed-delay.attempts: 3</a:t>
            </a:r>
            <a:endParaRPr lang="en-US" altLang="zh-CN" dirty="0"/>
          </a:p>
          <a:p>
            <a:pPr lvl="2"/>
            <a:r>
              <a:rPr lang="en-US" altLang="zh-CN" dirty="0"/>
              <a:t>restart-strategy.fixed-delay.delay: 10 s</a:t>
            </a:r>
            <a:endParaRPr lang="en-US" altLang="zh-CN" dirty="0"/>
          </a:p>
          <a:p>
            <a:pPr lvl="0"/>
            <a:r>
              <a:rPr lang="zh-CN" altLang="en-US" dirty="0"/>
              <a:t>第二种：应用代码设置</a:t>
            </a:r>
            <a:endParaRPr lang="zh-CN" altLang="en-US" dirty="0"/>
          </a:p>
          <a:p>
            <a:pPr lvl="2"/>
            <a:r>
              <a:rPr lang="zh-CN" altLang="en-US" dirty="0"/>
              <a:t>env.setRestartStrategy(RestartStrategies.fixedDelayRestart(</a:t>
            </a:r>
            <a:endParaRPr lang="zh-CN" altLang="en-US" dirty="0"/>
          </a:p>
          <a:p>
            <a:pPr lvl="2"/>
            <a:r>
              <a:rPr lang="zh-CN" altLang="en-US" dirty="0"/>
              <a:t>  3, // 尝试重启的次数</a:t>
            </a:r>
            <a:endParaRPr lang="zh-CN" altLang="en-US" dirty="0"/>
          </a:p>
          <a:p>
            <a:pPr lvl="2"/>
            <a:r>
              <a:rPr lang="zh-CN" altLang="en-US" dirty="0"/>
              <a:t>  Time.of(10, TimeUnit.SECONDS) // 间隔</a:t>
            </a:r>
            <a:endParaRPr lang="zh-CN" altLang="en-US" dirty="0"/>
          </a:p>
          <a:p>
            <a:pPr lvl="2"/>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重启策略之</a:t>
            </a:r>
            <a:r>
              <a:rPr lang="zh-CN" altLang="en-US" dirty="0">
                <a:sym typeface="+mn-ea"/>
              </a:rPr>
              <a:t>失败率 (Failure rate)</a:t>
            </a:r>
            <a:endParaRPr lang="en-US" altLang="zh-CN"/>
          </a:p>
        </p:txBody>
      </p:sp>
      <p:sp>
        <p:nvSpPr>
          <p:cNvPr id="5" name="内容占位符 4"/>
          <p:cNvSpPr>
            <a:spLocks noGrp="1"/>
          </p:cNvSpPr>
          <p:nvPr>
            <p:ph sz="quarter" idx="10"/>
          </p:nvPr>
        </p:nvSpPr>
        <p:spPr/>
        <p:txBody>
          <a:bodyPr>
            <a:normAutofit fontScale="50000"/>
          </a:bodyPr>
          <a:lstStyle/>
          <a:p>
            <a:r>
              <a:rPr lang="zh-CN" altLang="en-US" dirty="0"/>
              <a:t>第一种：全局配置 </a:t>
            </a:r>
            <a:r>
              <a:rPr lang="en-US" altLang="zh-CN" dirty="0"/>
              <a:t>flink-conf.yaml</a:t>
            </a:r>
            <a:endParaRPr lang="en-US" altLang="zh-CN" dirty="0"/>
          </a:p>
          <a:p>
            <a:pPr lvl="2"/>
            <a:r>
              <a:rPr lang="en-US" altLang="zh-CN" dirty="0"/>
              <a:t>restart-strategy: failure-rate</a:t>
            </a:r>
            <a:endParaRPr lang="en-US" altLang="zh-CN" dirty="0"/>
          </a:p>
          <a:p>
            <a:pPr lvl="2"/>
            <a:r>
              <a:rPr lang="en-US" altLang="zh-CN" dirty="0"/>
              <a:t>restart-strategy.failure-rate.max-failures-per-interval: 3</a:t>
            </a:r>
            <a:endParaRPr lang="en-US" altLang="zh-CN" dirty="0"/>
          </a:p>
          <a:p>
            <a:pPr lvl="2"/>
            <a:r>
              <a:rPr lang="en-US" altLang="zh-CN" dirty="0"/>
              <a:t>restart-strategy.failure-rate.failure-rate-interval: 5 min</a:t>
            </a:r>
            <a:endParaRPr lang="en-US" altLang="zh-CN" dirty="0"/>
          </a:p>
          <a:p>
            <a:pPr lvl="2"/>
            <a:r>
              <a:rPr lang="en-US" altLang="zh-CN" dirty="0"/>
              <a:t>restart-strategy.failure-rate.delay: 10 s</a:t>
            </a:r>
            <a:endParaRPr lang="en-US" altLang="zh-CN" dirty="0"/>
          </a:p>
          <a:p>
            <a:pPr lvl="0"/>
            <a:r>
              <a:rPr lang="zh-CN" altLang="en-US" dirty="0"/>
              <a:t>第二种：应用代码设置</a:t>
            </a:r>
            <a:endParaRPr lang="zh-CN" altLang="en-US" dirty="0"/>
          </a:p>
          <a:p>
            <a:pPr lvl="2"/>
            <a:r>
              <a:rPr lang="zh-CN" altLang="en-US" dirty="0"/>
              <a:t>env.setRestartStrategy(RestartStrategies.failureRateRestart(</a:t>
            </a:r>
            <a:endParaRPr lang="zh-CN" altLang="en-US" dirty="0"/>
          </a:p>
          <a:p>
            <a:pPr lvl="2"/>
            <a:r>
              <a:rPr lang="zh-CN" altLang="en-US" dirty="0"/>
              <a:t>  3, // 一个时间段内的最大失败次数</a:t>
            </a:r>
            <a:endParaRPr lang="zh-CN" altLang="en-US" dirty="0"/>
          </a:p>
          <a:p>
            <a:pPr lvl="2"/>
            <a:r>
              <a:rPr lang="zh-CN" altLang="en-US" dirty="0"/>
              <a:t>  Time.of(5, TimeUnit.MINUTES), // 衡量失败次数的是时间段</a:t>
            </a:r>
            <a:endParaRPr lang="zh-CN" altLang="en-US" dirty="0"/>
          </a:p>
          <a:p>
            <a:pPr lvl="2"/>
            <a:r>
              <a:rPr lang="zh-CN" altLang="en-US" dirty="0"/>
              <a:t>  Time.of(10, TimeUnit.SECONDS) // 间隔</a:t>
            </a:r>
            <a:endParaRPr lang="zh-CN" altLang="en-US" dirty="0"/>
          </a:p>
          <a:p>
            <a:pPr lvl="2"/>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a:sym typeface="+mn-ea"/>
              </a:rPr>
              <a:t>Flink DataStreamAPI</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重启策略之</a:t>
            </a:r>
            <a:r>
              <a:rPr lang="zh-CN" altLang="en-US" dirty="0">
                <a:sym typeface="+mn-ea"/>
              </a:rPr>
              <a:t>无重启 (No restart)</a:t>
            </a:r>
            <a:endParaRPr lang="en-US" altLang="zh-CN"/>
          </a:p>
        </p:txBody>
      </p:sp>
      <p:sp>
        <p:nvSpPr>
          <p:cNvPr id="5" name="内容占位符 4"/>
          <p:cNvSpPr>
            <a:spLocks noGrp="1"/>
          </p:cNvSpPr>
          <p:nvPr>
            <p:ph sz="quarter" idx="10"/>
          </p:nvPr>
        </p:nvSpPr>
        <p:spPr/>
        <p:txBody>
          <a:bodyPr>
            <a:normAutofit/>
          </a:bodyPr>
          <a:lstStyle/>
          <a:p>
            <a:r>
              <a:rPr lang="zh-CN" altLang="en-US" dirty="0"/>
              <a:t>第一种：全局配置 </a:t>
            </a:r>
            <a:r>
              <a:rPr lang="en-US" altLang="zh-CN" dirty="0"/>
              <a:t>flink-conf.yaml</a:t>
            </a:r>
            <a:endParaRPr lang="en-US" altLang="zh-CN" dirty="0"/>
          </a:p>
          <a:p>
            <a:pPr lvl="2"/>
            <a:r>
              <a:rPr lang="en-US" altLang="zh-CN" dirty="0"/>
              <a:t>restart-strategy: none</a:t>
            </a:r>
            <a:endParaRPr lang="en-US" altLang="zh-CN" dirty="0"/>
          </a:p>
          <a:p>
            <a:pPr lvl="0"/>
            <a:r>
              <a:rPr lang="zh-CN" altLang="en-US" dirty="0"/>
              <a:t>第二种：应用代码设置</a:t>
            </a:r>
            <a:endParaRPr lang="zh-CN" altLang="en-US" dirty="0"/>
          </a:p>
          <a:p>
            <a:pPr lvl="2"/>
            <a:r>
              <a:rPr lang="zh-CN" altLang="en-US" dirty="0"/>
              <a:t>env.setRestartStrategy(RestartStrategies.noRestart());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保存多个Checkpoint</a:t>
            </a:r>
            <a:endParaRPr lang="en-US" altLang="zh-CN"/>
          </a:p>
        </p:txBody>
      </p:sp>
      <p:sp>
        <p:nvSpPr>
          <p:cNvPr id="5" name="内容占位符 4"/>
          <p:cNvSpPr>
            <a:spLocks noGrp="1"/>
          </p:cNvSpPr>
          <p:nvPr>
            <p:ph sz="quarter" idx="10"/>
          </p:nvPr>
        </p:nvSpPr>
        <p:spPr/>
        <p:txBody>
          <a:bodyPr>
            <a:normAutofit fontScale="60000"/>
          </a:bodyPr>
          <a:lstStyle/>
          <a:p>
            <a:r>
              <a:rPr lang="en-US" altLang="zh-CN" dirty="0"/>
              <a:t>默认情况下，如果设置了Checkpoint选项，则Flink只保留最近成功生成的1个Checkpoint，而当Flink程序失败时，可以从最近的这个Checkpoint来进行恢复。但是，如果我们希望保留多个Checkpoint，并能够根据实际需要选择其中一个进行恢复，这样会更加灵活，比如，我们发现最近4个小时数据记录处理有问题，希望将整个状态还原到4小时之前</a:t>
            </a:r>
            <a:endParaRPr lang="en-US" altLang="zh-CN" dirty="0"/>
          </a:p>
          <a:p>
            <a:r>
              <a:rPr lang="en-US" altLang="zh-CN" dirty="0"/>
              <a:t>Flink可以支持保留多个Checkpoint，需要在Flink的配置文件conf/flink-conf.yaml中，添加如下配置，指定最多需要保存Checkpoint的个数</a:t>
            </a:r>
            <a:endParaRPr lang="en-US" altLang="zh-CN" dirty="0"/>
          </a:p>
          <a:p>
            <a:pPr lvl="2"/>
            <a:r>
              <a:rPr lang="en-US" altLang="zh-CN" dirty="0"/>
              <a:t>state.checkpoints.num-retained: 20</a:t>
            </a:r>
            <a:endParaRPr lang="en-US" altLang="zh-CN" dirty="0"/>
          </a:p>
          <a:p>
            <a:pPr lvl="0"/>
            <a:r>
              <a:rPr lang="en-US" altLang="zh-CN" dirty="0"/>
              <a:t>这样设置以后</a:t>
            </a:r>
            <a:r>
              <a:rPr lang="zh-CN" altLang="en-US" dirty="0"/>
              <a:t>就</a:t>
            </a:r>
            <a:r>
              <a:rPr lang="en-US" altLang="zh-CN" dirty="0"/>
              <a:t>查看对应的Checkpoint在HDFS上存储的文件目录</a:t>
            </a:r>
            <a:endParaRPr lang="en-US" altLang="zh-CN" dirty="0"/>
          </a:p>
          <a:p>
            <a:pPr lvl="2"/>
            <a:r>
              <a:rPr lang="en-US" altLang="zh-CN" dirty="0">
                <a:sym typeface="+mn-ea"/>
              </a:rPr>
              <a:t>hdfs dfs -ls </a:t>
            </a:r>
            <a:r>
              <a:rPr lang="zh-CN" altLang="en-US" dirty="0">
                <a:sym typeface="+mn-ea"/>
              </a:rPr>
              <a:t>hdfs://namenode:</a:t>
            </a:r>
            <a:r>
              <a:rPr lang="en-US" altLang="zh-CN" dirty="0">
                <a:sym typeface="+mn-ea"/>
              </a:rPr>
              <a:t>9000</a:t>
            </a:r>
            <a:r>
              <a:rPr lang="zh-CN" altLang="en-US" dirty="0">
                <a:sym typeface="+mn-ea"/>
              </a:rPr>
              <a:t>/flink/checkpoints</a:t>
            </a:r>
            <a:endParaRPr lang="zh-CN" altLang="en-US" dirty="0">
              <a:sym typeface="+mn-ea"/>
            </a:endParaRPr>
          </a:p>
          <a:p>
            <a:pPr lvl="2"/>
            <a:r>
              <a:rPr lang="en-US" altLang="zh-CN" dirty="0"/>
              <a:t>如果希望</a:t>
            </a:r>
            <a:r>
              <a:rPr lang="zh-CN" altLang="en-US" dirty="0"/>
              <a:t>回退</a:t>
            </a:r>
            <a:r>
              <a:rPr lang="en-US" altLang="zh-CN" dirty="0"/>
              <a:t>到某个Checkpoint点，只需要指定对应的某个Checkpoint路径即可实现</a:t>
            </a:r>
            <a:endParaRPr lang="en-US" altLang="zh-CN" dirty="0"/>
          </a:p>
          <a:p>
            <a:pPr lvl="0"/>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从Checkpoint进行恢复</a:t>
            </a:r>
            <a:endParaRPr lang="en-US" altLang="zh-CN"/>
          </a:p>
        </p:txBody>
      </p:sp>
      <p:sp>
        <p:nvSpPr>
          <p:cNvPr id="5" name="内容占位符 4"/>
          <p:cNvSpPr>
            <a:spLocks noGrp="1"/>
          </p:cNvSpPr>
          <p:nvPr>
            <p:ph sz="quarter" idx="10"/>
          </p:nvPr>
        </p:nvSpPr>
        <p:spPr/>
        <p:txBody>
          <a:bodyPr>
            <a:normAutofit fontScale="90000"/>
          </a:bodyPr>
          <a:lstStyle/>
          <a:p>
            <a:r>
              <a:rPr lang="en-US" altLang="zh-CN" dirty="0"/>
              <a:t>如果Flink程序异常失败，或者最近一段时间内数据处理错误，我们可以将程序从某一个Checkpoint点</a:t>
            </a:r>
            <a:r>
              <a:rPr lang="zh-CN" altLang="en-US" dirty="0"/>
              <a:t>进行恢复</a:t>
            </a:r>
            <a:endParaRPr lang="en-US" altLang="zh-CN" dirty="0"/>
          </a:p>
          <a:p>
            <a:r>
              <a:rPr lang="en-US" altLang="zh-CN" dirty="0"/>
              <a:t>bin/flink run </a:t>
            </a:r>
            <a:r>
              <a:rPr lang="en-US" altLang="zh-CN" dirty="0">
                <a:solidFill>
                  <a:srgbClr val="FF0000"/>
                </a:solidFill>
              </a:rPr>
              <a:t>-s</a:t>
            </a:r>
            <a:r>
              <a:rPr lang="en-US" altLang="zh-CN" dirty="0"/>
              <a:t> hdfs://</a:t>
            </a:r>
            <a:r>
              <a:rPr lang="zh-CN" altLang="en-US" dirty="0">
                <a:sym typeface="+mn-ea"/>
              </a:rPr>
              <a:t>namenode:</a:t>
            </a:r>
            <a:r>
              <a:rPr lang="en-US" altLang="zh-CN" dirty="0">
                <a:sym typeface="+mn-ea"/>
              </a:rPr>
              <a:t>9000</a:t>
            </a:r>
            <a:r>
              <a:rPr lang="zh-CN" altLang="en-US" dirty="0">
                <a:sym typeface="+mn-ea"/>
              </a:rPr>
              <a:t>/flink/checkpoints</a:t>
            </a:r>
            <a:r>
              <a:rPr lang="en-US" altLang="zh-CN" dirty="0"/>
              <a:t>/467e17d2cc343e6c56255d222bae3421/chk-56/</a:t>
            </a:r>
            <a:r>
              <a:rPr lang="en-US" altLang="zh-CN" dirty="0">
                <a:solidFill>
                  <a:srgbClr val="FF0000"/>
                </a:solidFill>
              </a:rPr>
              <a:t>_metadata</a:t>
            </a:r>
            <a:r>
              <a:rPr lang="en-US" altLang="zh-CN" dirty="0"/>
              <a:t> flink-job.jar</a:t>
            </a:r>
            <a:endParaRPr lang="en-US" altLang="zh-CN" dirty="0"/>
          </a:p>
          <a:p>
            <a:r>
              <a:rPr lang="en-US" altLang="zh-CN" dirty="0"/>
              <a:t>程序正常运行后，还会按照Checkpoint配置进行运行，继续生成Checkpoint数据</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savePoint</a:t>
            </a:r>
            <a:endParaRPr lang="en-US" altLang="zh-CN"/>
          </a:p>
        </p:txBody>
      </p:sp>
      <p:sp>
        <p:nvSpPr>
          <p:cNvPr id="5" name="内容占位符 4"/>
          <p:cNvSpPr>
            <a:spLocks noGrp="1"/>
          </p:cNvSpPr>
          <p:nvPr>
            <p:ph sz="quarter" idx="10"/>
          </p:nvPr>
        </p:nvSpPr>
        <p:spPr/>
        <p:txBody>
          <a:bodyPr>
            <a:normAutofit lnSpcReduction="20000"/>
          </a:bodyPr>
          <a:lstStyle/>
          <a:p>
            <a:r>
              <a:rPr lang="en-US" altLang="zh-CN" dirty="0"/>
              <a:t>Flink通过Savepoint功能可以做到程序升级后，继续从升级前的那个点开始执行计算，保证数据不中断</a:t>
            </a:r>
            <a:endParaRPr lang="en-US" altLang="zh-CN" dirty="0"/>
          </a:p>
          <a:p>
            <a:r>
              <a:rPr lang="zh-CN" altLang="en-US" dirty="0"/>
              <a:t>全局，一致性快照。可以保存数据源</a:t>
            </a:r>
            <a:r>
              <a:rPr lang="en-US" altLang="zh-CN" dirty="0"/>
              <a:t>offset</a:t>
            </a:r>
            <a:r>
              <a:rPr lang="zh-CN" altLang="en-US" dirty="0"/>
              <a:t>，</a:t>
            </a:r>
            <a:r>
              <a:rPr lang="en-US" altLang="zh-CN" dirty="0"/>
              <a:t>operator</a:t>
            </a:r>
            <a:r>
              <a:rPr lang="zh-CN" altLang="en-US" dirty="0"/>
              <a:t>操作状态等信息</a:t>
            </a:r>
            <a:endParaRPr lang="zh-CN" altLang="en-US" dirty="0"/>
          </a:p>
          <a:p>
            <a:r>
              <a:rPr lang="zh-CN" altLang="en-US" dirty="0"/>
              <a:t>可以从应用在过去任意做了</a:t>
            </a:r>
            <a:r>
              <a:rPr lang="en-US" altLang="zh-CN" dirty="0"/>
              <a:t>savepoint</a:t>
            </a:r>
            <a:r>
              <a:rPr lang="zh-CN" altLang="en-US" dirty="0"/>
              <a:t>的时刻开始继续消费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checkPoint vs savePoint</a:t>
            </a:r>
            <a:endParaRPr lang="en-US" altLang="zh-CN"/>
          </a:p>
        </p:txBody>
      </p:sp>
      <p:sp>
        <p:nvSpPr>
          <p:cNvPr id="5" name="内容占位符 4"/>
          <p:cNvSpPr>
            <a:spLocks noGrp="1"/>
          </p:cNvSpPr>
          <p:nvPr>
            <p:ph sz="quarter" idx="10"/>
          </p:nvPr>
        </p:nvSpPr>
        <p:spPr/>
        <p:txBody>
          <a:bodyPr>
            <a:normAutofit fontScale="60000"/>
          </a:bodyPr>
          <a:lstStyle/>
          <a:p>
            <a:r>
              <a:rPr lang="en-US" altLang="zh-CN">
                <a:sym typeface="+mn-ea"/>
              </a:rPr>
              <a:t>checkPoint</a:t>
            </a:r>
            <a:endParaRPr lang="en-US" altLang="zh-CN">
              <a:sym typeface="+mn-ea"/>
            </a:endParaRPr>
          </a:p>
          <a:p>
            <a:pPr lvl="2"/>
            <a:r>
              <a:rPr lang="zh-CN" altLang="en-US" dirty="0"/>
              <a:t>应用定时触发，用于保存状态，会过期</a:t>
            </a:r>
            <a:endParaRPr lang="zh-CN" altLang="en-US" dirty="0"/>
          </a:p>
          <a:p>
            <a:pPr lvl="2"/>
            <a:r>
              <a:rPr lang="zh-CN" altLang="en-US" dirty="0"/>
              <a:t>内部应用失败重启的时候使用</a:t>
            </a:r>
            <a:endParaRPr lang="zh-CN" altLang="en-US" dirty="0"/>
          </a:p>
          <a:p>
            <a:pPr lvl="0"/>
            <a:r>
              <a:rPr lang="en-US" altLang="zh-CN" dirty="0"/>
              <a:t>savePoint</a:t>
            </a:r>
            <a:endParaRPr lang="en-US" altLang="zh-CN" dirty="0"/>
          </a:p>
          <a:p>
            <a:pPr lvl="2"/>
            <a:r>
              <a:rPr lang="zh-CN" altLang="en-US" dirty="0"/>
              <a:t>用户手动执行，是指向Checkpoint的指针，不会过期</a:t>
            </a:r>
            <a:endParaRPr lang="zh-CN" altLang="en-US" dirty="0"/>
          </a:p>
          <a:p>
            <a:pPr lvl="2"/>
            <a:r>
              <a:rPr lang="zh-CN" altLang="en-US" dirty="0"/>
              <a:t>在升级的情况下使用</a:t>
            </a:r>
            <a:endParaRPr lang="zh-CN" altLang="en-US" dirty="0"/>
          </a:p>
          <a:p>
            <a:pPr lvl="2"/>
            <a:r>
              <a:rPr lang="zh-CN" altLang="en-US" dirty="0"/>
              <a:t>注意：为了能够在作业的不同版本之间以及 Flink 的不同版本之间顺利升级，强烈推荐程序员通过 uid(String) 方法手动的给算子赋予 ID，这些 ID 将用于确定每一个算子的状态范围。如果不手动给各算子指定 ID，则会由 Flink 自动给每个算子生成一个 ID。只要这些 ID 没有改变就能从保存点（savepoint）将程序恢复回来。而这些自动生成的 ID 依赖于程序的结构，并且对代码的更改是很敏感的。</a:t>
            </a:r>
            <a:r>
              <a:rPr lang="zh-CN" altLang="en-US" dirty="0">
                <a:solidFill>
                  <a:srgbClr val="FF0000"/>
                </a:solidFill>
              </a:rPr>
              <a:t>因此，强烈建议用户手动的设置 ID。</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7367270" y="2081530"/>
            <a:ext cx="3485515" cy="1724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savePoint</a:t>
            </a:r>
            <a:r>
              <a:rPr lang="zh-CN" altLang="en-US"/>
              <a:t>的使用</a:t>
            </a:r>
            <a:endParaRPr lang="zh-CN" altLang="en-US"/>
          </a:p>
        </p:txBody>
      </p:sp>
      <p:sp>
        <p:nvSpPr>
          <p:cNvPr id="5" name="内容占位符 4"/>
          <p:cNvSpPr>
            <a:spLocks noGrp="1"/>
          </p:cNvSpPr>
          <p:nvPr>
            <p:ph sz="quarter" idx="10"/>
          </p:nvPr>
        </p:nvSpPr>
        <p:spPr/>
        <p:txBody>
          <a:bodyPr>
            <a:normAutofit fontScale="60000"/>
          </a:bodyPr>
          <a:lstStyle/>
          <a:p>
            <a:r>
              <a:rPr lang="en-US" altLang="zh-CN" dirty="0"/>
              <a:t>1</a:t>
            </a:r>
            <a:r>
              <a:rPr lang="zh-CN" altLang="en-US" dirty="0"/>
              <a:t>：在flink-conf.yaml中配置Savepoint存储位置</a:t>
            </a:r>
            <a:endParaRPr lang="zh-CN" altLang="en-US" dirty="0"/>
          </a:p>
          <a:p>
            <a:pPr lvl="2"/>
            <a:r>
              <a:rPr lang="zh-CN" altLang="en-US" dirty="0"/>
              <a:t>不是必须设置，但是设置后，后面创建指定Job的Savepoint时，可以不用在手动执行命令时指定Savepoint的位置</a:t>
            </a:r>
            <a:endParaRPr lang="zh-CN" altLang="en-US" dirty="0"/>
          </a:p>
          <a:p>
            <a:pPr lvl="2"/>
            <a:r>
              <a:rPr lang="zh-CN" altLang="en-US" dirty="0"/>
              <a:t>state.savepoints.dir: hdfs://</a:t>
            </a:r>
            <a:r>
              <a:rPr lang="en-US" altLang="zh-CN" dirty="0"/>
              <a:t>namenode</a:t>
            </a:r>
            <a:r>
              <a:rPr lang="zh-CN" altLang="en-US" dirty="0"/>
              <a:t>:9000/flink</a:t>
            </a:r>
            <a:r>
              <a:rPr lang="en-US" altLang="zh-CN" dirty="0"/>
              <a:t>/</a:t>
            </a:r>
            <a:r>
              <a:rPr lang="zh-CN" altLang="en-US" dirty="0"/>
              <a:t>savepoints</a:t>
            </a:r>
            <a:endParaRPr lang="zh-CN" altLang="en-US" dirty="0"/>
          </a:p>
          <a:p>
            <a:pPr lvl="0"/>
            <a:r>
              <a:rPr lang="en-US" altLang="zh-CN" dirty="0"/>
              <a:t>2</a:t>
            </a:r>
            <a:r>
              <a:rPr lang="zh-CN" altLang="en-US" dirty="0"/>
              <a:t>：触发一个</a:t>
            </a:r>
            <a:r>
              <a:rPr lang="en-US" altLang="zh-CN" dirty="0"/>
              <a:t>savepoint</a:t>
            </a:r>
            <a:r>
              <a:rPr lang="zh-CN" altLang="en-US" dirty="0"/>
              <a:t>【直接触发或者在</a:t>
            </a:r>
            <a:r>
              <a:rPr lang="en-US" altLang="zh-CN" dirty="0"/>
              <a:t>cancel</a:t>
            </a:r>
            <a:r>
              <a:rPr lang="zh-CN" altLang="en-US" dirty="0"/>
              <a:t>的时候触发】</a:t>
            </a:r>
            <a:endParaRPr lang="en-US" altLang="zh-CN" dirty="0"/>
          </a:p>
          <a:p>
            <a:pPr lvl="2"/>
            <a:r>
              <a:rPr lang="en-US" altLang="zh-CN" dirty="0"/>
              <a:t>bin/flink savepoint jobId [targetDirectory] [-yid yarnAppId]</a:t>
            </a:r>
            <a:r>
              <a:rPr lang="zh-CN" altLang="en-US" dirty="0">
                <a:solidFill>
                  <a:srgbClr val="FF0000"/>
                </a:solidFill>
              </a:rPr>
              <a:t>【针对</a:t>
            </a:r>
            <a:r>
              <a:rPr lang="en-US" altLang="zh-CN" dirty="0">
                <a:solidFill>
                  <a:srgbClr val="FF0000"/>
                </a:solidFill>
              </a:rPr>
              <a:t>on yarn</a:t>
            </a:r>
            <a:r>
              <a:rPr lang="zh-CN" altLang="en-US" dirty="0">
                <a:solidFill>
                  <a:srgbClr val="FF0000"/>
                </a:solidFill>
              </a:rPr>
              <a:t>模式需要指定</a:t>
            </a:r>
            <a:r>
              <a:rPr lang="en-US" altLang="zh-CN" dirty="0">
                <a:solidFill>
                  <a:srgbClr val="FF0000"/>
                </a:solidFill>
              </a:rPr>
              <a:t>-yid</a:t>
            </a:r>
            <a:r>
              <a:rPr lang="zh-CN" altLang="en-US" dirty="0">
                <a:solidFill>
                  <a:srgbClr val="FF0000"/>
                </a:solidFill>
              </a:rPr>
              <a:t>参数】</a:t>
            </a:r>
            <a:endParaRPr lang="en-US" altLang="zh-CN" dirty="0"/>
          </a:p>
          <a:p>
            <a:pPr lvl="2"/>
            <a:r>
              <a:rPr lang="en-US" altLang="zh-CN" dirty="0"/>
              <a:t>bin/flink cancel -s [targetDirectory] jobId </a:t>
            </a:r>
            <a:r>
              <a:rPr lang="en-US" altLang="zh-CN" dirty="0">
                <a:sym typeface="+mn-ea"/>
              </a:rPr>
              <a:t>[-yid yarnAppId]</a:t>
            </a:r>
            <a:r>
              <a:rPr lang="zh-CN" altLang="en-US" dirty="0">
                <a:solidFill>
                  <a:srgbClr val="FF0000"/>
                </a:solidFill>
                <a:sym typeface="+mn-ea"/>
              </a:rPr>
              <a:t>【针对</a:t>
            </a:r>
            <a:r>
              <a:rPr lang="en-US" altLang="zh-CN" dirty="0">
                <a:solidFill>
                  <a:srgbClr val="FF0000"/>
                </a:solidFill>
                <a:sym typeface="+mn-ea"/>
              </a:rPr>
              <a:t>on yarn</a:t>
            </a:r>
            <a:r>
              <a:rPr lang="zh-CN" altLang="en-US" dirty="0">
                <a:solidFill>
                  <a:srgbClr val="FF0000"/>
                </a:solidFill>
                <a:sym typeface="+mn-ea"/>
              </a:rPr>
              <a:t>模式需要指定</a:t>
            </a:r>
            <a:r>
              <a:rPr lang="en-US" altLang="zh-CN" dirty="0">
                <a:solidFill>
                  <a:srgbClr val="FF0000"/>
                </a:solidFill>
                <a:sym typeface="+mn-ea"/>
              </a:rPr>
              <a:t>-yid</a:t>
            </a:r>
            <a:r>
              <a:rPr lang="zh-CN" altLang="en-US" dirty="0">
                <a:solidFill>
                  <a:srgbClr val="FF0000"/>
                </a:solidFill>
                <a:sym typeface="+mn-ea"/>
              </a:rPr>
              <a:t>参数】</a:t>
            </a:r>
            <a:endParaRPr lang="en-US" altLang="zh-CN" dirty="0"/>
          </a:p>
          <a:p>
            <a:pPr lvl="0"/>
            <a:r>
              <a:rPr lang="en-US" altLang="zh-CN" dirty="0"/>
              <a:t>3</a:t>
            </a:r>
            <a:r>
              <a:rPr lang="zh-CN" altLang="en-US" dirty="0"/>
              <a:t>：从指定的</a:t>
            </a:r>
            <a:r>
              <a:rPr lang="en-US" altLang="zh-CN" dirty="0"/>
              <a:t>savepoint</a:t>
            </a:r>
            <a:r>
              <a:rPr lang="zh-CN" altLang="en-US" dirty="0"/>
              <a:t>启动</a:t>
            </a:r>
            <a:r>
              <a:rPr lang="en-US" altLang="zh-CN" dirty="0"/>
              <a:t>job</a:t>
            </a:r>
            <a:endParaRPr lang="en-US" altLang="zh-CN" dirty="0"/>
          </a:p>
          <a:p>
            <a:pPr lvl="2"/>
            <a:r>
              <a:rPr lang="en-US" altLang="zh-CN" dirty="0"/>
              <a:t>bin/flink run -s savepointPath [runArgs]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lang="en-US" altLang="zh-CN">
                <a:sym typeface="+mn-ea"/>
              </a:rPr>
              <a:t>Flink Window和Time详解</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Window(</a:t>
            </a:r>
            <a:r>
              <a:rPr lang="zh-CN" altLang="en-US"/>
              <a:t>窗口</a:t>
            </a:r>
            <a:r>
              <a:rPr lang="en-US" altLang="zh-CN"/>
              <a:t>)</a:t>
            </a:r>
            <a:endParaRPr lang="en-US" altLang="zh-CN"/>
          </a:p>
        </p:txBody>
      </p:sp>
      <p:sp>
        <p:nvSpPr>
          <p:cNvPr id="5" name="内容占位符 4"/>
          <p:cNvSpPr>
            <a:spLocks noGrp="1"/>
          </p:cNvSpPr>
          <p:nvPr>
            <p:ph sz="quarter" idx="10"/>
          </p:nvPr>
        </p:nvSpPr>
        <p:spPr/>
        <p:txBody>
          <a:bodyPr/>
          <a:lstStyle/>
          <a:p>
            <a:r>
              <a:rPr lang="zh-CN" altLang="en-US" sz="1600" dirty="0"/>
              <a:t>聚合事件（比如计数、求和）在流上的工作方式与批处理不同。</a:t>
            </a:r>
            <a:endParaRPr lang="zh-CN" altLang="en-US" sz="1600" dirty="0"/>
          </a:p>
          <a:p>
            <a:pPr lvl="2"/>
            <a:r>
              <a:rPr lang="zh-CN" altLang="en-US" sz="1400" dirty="0"/>
              <a:t>比如，对流中的所有元素进行计数是不可能的，因为通常流是无限的（无界的）。所以，流上的聚合需要由 </a:t>
            </a:r>
            <a:r>
              <a:rPr lang="en-US" altLang="zh-CN" sz="1400" dirty="0"/>
              <a:t>window</a:t>
            </a:r>
            <a:r>
              <a:rPr lang="zh-CN" altLang="en-US" sz="1400" dirty="0"/>
              <a:t> 来划定范围，比如 “计算过去的5分钟” ，或者 “最后100个元素的和” 。</a:t>
            </a:r>
            <a:endParaRPr lang="zh-CN" altLang="en-US" sz="1400" dirty="0"/>
          </a:p>
          <a:p>
            <a:pPr lvl="2"/>
            <a:r>
              <a:rPr lang="en-US" altLang="zh-CN" sz="1400" dirty="0"/>
              <a:t>window</a:t>
            </a:r>
            <a:r>
              <a:rPr lang="zh-CN" altLang="en-US" sz="1400" dirty="0"/>
              <a:t>是一种可以把无限数据切割为有限数据块的手段</a:t>
            </a:r>
            <a:endParaRPr lang="zh-CN" altLang="en-US" sz="1400" dirty="0"/>
          </a:p>
          <a:p>
            <a:pPr lvl="0"/>
            <a:r>
              <a:rPr lang="zh-CN" altLang="en-US" sz="1600" dirty="0"/>
              <a:t>窗口可以是 时间驱动的 【</a:t>
            </a:r>
            <a:r>
              <a:rPr lang="en-US" altLang="zh-CN" sz="1600" dirty="0">
                <a:solidFill>
                  <a:srgbClr val="FF0000"/>
                </a:solidFill>
              </a:rPr>
              <a:t>Time Window</a:t>
            </a:r>
            <a:r>
              <a:rPr lang="zh-CN" altLang="en-US" sz="1600" dirty="0"/>
              <a:t>】（比如：每30秒）或者 数据驱动的【</a:t>
            </a:r>
            <a:r>
              <a:rPr lang="en-US" altLang="zh-CN" sz="1600" dirty="0">
                <a:solidFill>
                  <a:srgbClr val="FF0000"/>
                </a:solidFill>
              </a:rPr>
              <a:t>Count Window</a:t>
            </a:r>
            <a:r>
              <a:rPr lang="zh-CN" altLang="en-US" sz="1600" dirty="0"/>
              <a:t>】 （比如：每100个元素）。</a:t>
            </a:r>
            <a:endParaRPr lang="zh-CN" altLang="en-US" sz="1600" dirty="0"/>
          </a:p>
          <a:p>
            <a:pPr lvl="0"/>
            <a:endParaRPr lang="zh-CN" altLang="en-US" sz="1600" dirty="0"/>
          </a:p>
        </p:txBody>
      </p:sp>
      <p:pic>
        <p:nvPicPr>
          <p:cNvPr id="3" name="图片 2"/>
          <p:cNvPicPr>
            <a:picLocks noChangeAspect="1"/>
          </p:cNvPicPr>
          <p:nvPr/>
        </p:nvPicPr>
        <p:blipFill>
          <a:blip r:embed="rId1"/>
          <a:stretch>
            <a:fillRect/>
          </a:stretch>
        </p:blipFill>
        <p:spPr>
          <a:xfrm>
            <a:off x="2706370" y="3997325"/>
            <a:ext cx="6600190" cy="1304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Window</a:t>
            </a:r>
            <a:r>
              <a:rPr lang="zh-CN" altLang="en-US">
                <a:sym typeface="+mn-ea"/>
              </a:rPr>
              <a:t>的类型</a:t>
            </a:r>
            <a:endParaRPr lang="zh-CN" altLang="en-US">
              <a:sym typeface="+mn-ea"/>
            </a:endParaRPr>
          </a:p>
        </p:txBody>
      </p:sp>
      <p:sp>
        <p:nvSpPr>
          <p:cNvPr id="5" name="内容占位符 4"/>
          <p:cNvSpPr>
            <a:spLocks noGrp="1"/>
          </p:cNvSpPr>
          <p:nvPr>
            <p:ph sz="quarter" idx="10"/>
          </p:nvPr>
        </p:nvSpPr>
        <p:spPr/>
        <p:txBody>
          <a:bodyPr>
            <a:normAutofit/>
          </a:bodyPr>
          <a:lstStyle/>
          <a:p>
            <a:pPr lvl="0"/>
            <a:r>
              <a:rPr lang="zh-CN" altLang="en-US" dirty="0">
                <a:sym typeface="+mn-ea"/>
              </a:rPr>
              <a:t>窗口通常被区分为不同的类型</a:t>
            </a:r>
            <a:r>
              <a:rPr lang="en-US" altLang="zh-CN" dirty="0">
                <a:sym typeface="+mn-ea"/>
              </a:rPr>
              <a:t>:</a:t>
            </a:r>
            <a:endParaRPr lang="zh-CN" altLang="en-US" dirty="0"/>
          </a:p>
          <a:p>
            <a:pPr lvl="2"/>
            <a:r>
              <a:rPr lang="en-US" altLang="zh-CN" dirty="0">
                <a:sym typeface="+mn-ea"/>
              </a:rPr>
              <a:t>tumbling windows</a:t>
            </a:r>
            <a:r>
              <a:rPr lang="zh-CN" altLang="en-US" dirty="0">
                <a:sym typeface="+mn-ea"/>
              </a:rPr>
              <a:t>：滚动窗口 【没有重叠】 </a:t>
            </a:r>
            <a:endParaRPr lang="zh-CN" altLang="en-US" dirty="0"/>
          </a:p>
          <a:p>
            <a:pPr lvl="2"/>
            <a:r>
              <a:rPr lang="zh-CN" altLang="en-US" dirty="0">
                <a:sym typeface="+mn-ea"/>
              </a:rPr>
              <a:t>sliding windows：滑动窗口 【有重叠】</a:t>
            </a:r>
            <a:endParaRPr lang="zh-CN" altLang="en-US" dirty="0"/>
          </a:p>
          <a:p>
            <a:pPr lvl="2"/>
            <a:r>
              <a:rPr lang="zh-CN" altLang="en-US" dirty="0">
                <a:solidFill>
                  <a:schemeClr val="bg1">
                    <a:lumMod val="75000"/>
                  </a:schemeClr>
                </a:solidFill>
                <a:sym typeface="+mn-ea"/>
              </a:rPr>
              <a:t>session windows：会话窗口 </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Window</a:t>
            </a:r>
            <a:r>
              <a:rPr lang="zh-CN" altLang="en-US">
                <a:sym typeface="+mn-ea"/>
              </a:rPr>
              <a:t>的类型之</a:t>
            </a:r>
            <a:r>
              <a:rPr lang="en-US" altLang="zh-CN" dirty="0">
                <a:sym typeface="+mn-ea"/>
              </a:rPr>
              <a:t>tumbling windows</a:t>
            </a:r>
            <a:endParaRPr lang="en-US" altLang="zh-CN">
              <a:sym typeface="+mn-ea"/>
            </a:endParaRPr>
          </a:p>
        </p:txBody>
      </p:sp>
      <p:sp>
        <p:nvSpPr>
          <p:cNvPr id="5" name="内容占位符 4"/>
          <p:cNvSpPr>
            <a:spLocks noGrp="1"/>
          </p:cNvSpPr>
          <p:nvPr>
            <p:ph sz="quarter" idx="10"/>
          </p:nvPr>
        </p:nvSpPr>
        <p:spPr/>
        <p:txBody>
          <a:bodyPr>
            <a:normAutofit/>
          </a:bodyPr>
          <a:lstStyle/>
          <a:p>
            <a:pPr lvl="0"/>
            <a:r>
              <a:rPr lang="en-US" altLang="zh-CN" sz="1600" dirty="0">
                <a:sym typeface="+mn-ea"/>
              </a:rPr>
              <a:t>tumbling windows</a:t>
            </a:r>
            <a:r>
              <a:rPr lang="zh-CN" altLang="en-US" sz="1600" dirty="0">
                <a:sym typeface="+mn-ea"/>
              </a:rPr>
              <a:t>：滚动窗口 【没有重叠】</a:t>
            </a:r>
            <a:endParaRPr lang="zh-CN" altLang="en-US" sz="1600" dirty="0">
              <a:sym typeface="+mn-ea"/>
            </a:endParaRPr>
          </a:p>
        </p:txBody>
      </p:sp>
      <p:pic>
        <p:nvPicPr>
          <p:cNvPr id="6" name="图片 5"/>
          <p:cNvPicPr>
            <a:picLocks noChangeAspect="1"/>
          </p:cNvPicPr>
          <p:nvPr/>
        </p:nvPicPr>
        <p:blipFill>
          <a:blip r:embed="rId1"/>
          <a:stretch>
            <a:fillRect/>
          </a:stretch>
        </p:blipFill>
        <p:spPr>
          <a:xfrm>
            <a:off x="2049145" y="2680970"/>
            <a:ext cx="5062855" cy="3214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80729" y="2985448"/>
            <a:ext cx="10200539" cy="718442"/>
          </a:xfrm>
        </p:spPr>
        <p:txBody>
          <a:bodyPr>
            <a:normAutofit/>
          </a:bodyPr>
          <a:p>
            <a:pPr algn="ctr"/>
            <a:r>
              <a:rPr lang="en-US" altLang="zh-CN">
                <a:sym typeface="+mn-ea"/>
              </a:rPr>
              <a:t>DataSource</a:t>
            </a:r>
            <a:r>
              <a:rPr lang="zh-CN" altLang="en-US">
                <a:sym typeface="+mn-ea"/>
              </a:rPr>
              <a:t>部分详解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Window</a:t>
            </a:r>
            <a:r>
              <a:rPr lang="zh-CN" altLang="en-US">
                <a:sym typeface="+mn-ea"/>
              </a:rPr>
              <a:t>的类型之</a:t>
            </a:r>
            <a:r>
              <a:rPr lang="zh-CN" altLang="en-US" dirty="0">
                <a:sym typeface="+mn-ea"/>
              </a:rPr>
              <a:t>sliding windows</a:t>
            </a:r>
            <a:endParaRPr lang="zh-CN" altLang="en-US">
              <a:sym typeface="+mn-ea"/>
            </a:endParaRPr>
          </a:p>
        </p:txBody>
      </p:sp>
      <p:sp>
        <p:nvSpPr>
          <p:cNvPr id="5" name="内容占位符 4"/>
          <p:cNvSpPr>
            <a:spLocks noGrp="1"/>
          </p:cNvSpPr>
          <p:nvPr>
            <p:ph sz="quarter" idx="10"/>
          </p:nvPr>
        </p:nvSpPr>
        <p:spPr/>
        <p:txBody>
          <a:bodyPr>
            <a:normAutofit/>
          </a:bodyPr>
          <a:lstStyle/>
          <a:p>
            <a:pPr lvl="0"/>
            <a:r>
              <a:rPr lang="zh-CN" altLang="en-US" sz="1600" dirty="0">
                <a:sym typeface="+mn-ea"/>
              </a:rPr>
              <a:t>sliding windows：滑动窗口 【有重叠】 </a:t>
            </a:r>
            <a:endParaRPr lang="zh-CN" altLang="en-US" sz="1600" dirty="0">
              <a:sym typeface="+mn-ea"/>
            </a:endParaRPr>
          </a:p>
        </p:txBody>
      </p:sp>
      <p:pic>
        <p:nvPicPr>
          <p:cNvPr id="6" name="图片 5"/>
          <p:cNvPicPr>
            <a:picLocks noChangeAspect="1"/>
          </p:cNvPicPr>
          <p:nvPr/>
        </p:nvPicPr>
        <p:blipFill>
          <a:blip r:embed="rId1"/>
          <a:stretch>
            <a:fillRect/>
          </a:stretch>
        </p:blipFill>
        <p:spPr>
          <a:xfrm>
            <a:off x="2062480" y="2780665"/>
            <a:ext cx="5005705" cy="300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Window</a:t>
            </a:r>
            <a:r>
              <a:rPr lang="zh-CN" altLang="en-US"/>
              <a:t>类型汇总</a:t>
            </a:r>
            <a:endParaRPr lang="zh-CN" altLang="en-US"/>
          </a:p>
        </p:txBody>
      </p:sp>
      <p:pic>
        <p:nvPicPr>
          <p:cNvPr id="3" name="图片 2"/>
          <p:cNvPicPr>
            <a:picLocks noChangeAspect="1"/>
          </p:cNvPicPr>
          <p:nvPr/>
        </p:nvPicPr>
        <p:blipFill>
          <a:blip r:embed="rId1"/>
          <a:stretch>
            <a:fillRect/>
          </a:stretch>
        </p:blipFill>
        <p:spPr>
          <a:xfrm>
            <a:off x="4968875" y="1485265"/>
            <a:ext cx="6247765" cy="4409440"/>
          </a:xfrm>
          <a:prstGeom prst="rect">
            <a:avLst/>
          </a:prstGeom>
        </p:spPr>
      </p:pic>
      <p:sp>
        <p:nvSpPr>
          <p:cNvPr id="6" name="内容占位符 5"/>
          <p:cNvSpPr/>
          <p:nvPr>
            <p:ph sz="quarter" idx="10"/>
          </p:nvPr>
        </p:nvSpPr>
        <p:spPr/>
        <p:txBody>
          <a:bodyPr/>
          <a:p>
            <a:pPr marL="991235" indent="0">
              <a:buNone/>
            </a:pP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TimeWindow</a:t>
            </a:r>
            <a:r>
              <a:rPr lang="zh-CN" altLang="en-US"/>
              <a:t>的应用</a:t>
            </a:r>
            <a:endParaRPr lang="zh-CN" altLang="en-US"/>
          </a:p>
        </p:txBody>
      </p:sp>
      <p:pic>
        <p:nvPicPr>
          <p:cNvPr id="2" name="内容占位符 1"/>
          <p:cNvPicPr>
            <a:picLocks noChangeAspect="1"/>
          </p:cNvPicPr>
          <p:nvPr>
            <p:ph sz="quarter" idx="10"/>
          </p:nvPr>
        </p:nvPicPr>
        <p:blipFill>
          <a:blip r:embed="rId1"/>
          <a:stretch>
            <a:fillRect/>
          </a:stretch>
        </p:blipFill>
        <p:spPr>
          <a:xfrm>
            <a:off x="2270760" y="2379345"/>
            <a:ext cx="6109335" cy="3317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CountWindow</a:t>
            </a:r>
            <a:r>
              <a:rPr lang="zh-CN" altLang="en-US"/>
              <a:t>的应用</a:t>
            </a:r>
            <a:endParaRPr lang="zh-CN" altLang="en-US"/>
          </a:p>
        </p:txBody>
      </p:sp>
      <p:pic>
        <p:nvPicPr>
          <p:cNvPr id="3" name="内容占位符 2"/>
          <p:cNvPicPr>
            <a:picLocks noChangeAspect="1"/>
          </p:cNvPicPr>
          <p:nvPr>
            <p:ph sz="quarter" idx="10"/>
          </p:nvPr>
        </p:nvPicPr>
        <p:blipFill>
          <a:blip r:embed="rId1"/>
          <a:stretch>
            <a:fillRect/>
          </a:stretch>
        </p:blipFill>
        <p:spPr>
          <a:xfrm>
            <a:off x="2070100" y="2289810"/>
            <a:ext cx="6494780" cy="3489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自定义</a:t>
            </a:r>
            <a:r>
              <a:rPr lang="en-US" altLang="zh-CN"/>
              <a:t>Window</a:t>
            </a:r>
            <a:endParaRPr lang="en-US" altLang="zh-CN"/>
          </a:p>
        </p:txBody>
      </p:sp>
      <p:pic>
        <p:nvPicPr>
          <p:cNvPr id="2" name="图片 1"/>
          <p:cNvPicPr>
            <a:picLocks noChangeAspect="1"/>
          </p:cNvPicPr>
          <p:nvPr/>
        </p:nvPicPr>
        <p:blipFill>
          <a:blip r:embed="rId1"/>
          <a:stretch>
            <a:fillRect/>
          </a:stretch>
        </p:blipFill>
        <p:spPr>
          <a:xfrm>
            <a:off x="743585" y="2349500"/>
            <a:ext cx="5349240" cy="2879725"/>
          </a:xfrm>
          <a:prstGeom prst="rect">
            <a:avLst/>
          </a:prstGeom>
        </p:spPr>
      </p:pic>
      <p:pic>
        <p:nvPicPr>
          <p:cNvPr id="3" name="内容占位符 2"/>
          <p:cNvPicPr>
            <a:picLocks noChangeAspect="1"/>
          </p:cNvPicPr>
          <p:nvPr>
            <p:ph sz="quarter" idx="10"/>
          </p:nvPr>
        </p:nvPicPr>
        <p:blipFill>
          <a:blip r:embed="rId2"/>
          <a:stretch>
            <a:fillRect/>
          </a:stretch>
        </p:blipFill>
        <p:spPr>
          <a:xfrm>
            <a:off x="5810885" y="3698875"/>
            <a:ext cx="5851525" cy="1004570"/>
          </a:xfrm>
          <a:prstGeom prst="rect">
            <a:avLst/>
          </a:prstGeom>
        </p:spPr>
      </p:pic>
      <p:pic>
        <p:nvPicPr>
          <p:cNvPr id="6" name="图片 5"/>
          <p:cNvPicPr>
            <a:picLocks noChangeAspect="1"/>
          </p:cNvPicPr>
          <p:nvPr/>
        </p:nvPicPr>
        <p:blipFill>
          <a:blip r:embed="rId3"/>
          <a:stretch>
            <a:fillRect/>
          </a:stretch>
        </p:blipFill>
        <p:spPr>
          <a:xfrm>
            <a:off x="5810885" y="2066290"/>
            <a:ext cx="5845810" cy="963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Window </a:t>
            </a:r>
            <a:r>
              <a:rPr lang="zh-CN" altLang="en-US"/>
              <a:t>聚合分类</a:t>
            </a:r>
            <a:endParaRPr lang="zh-CN" altLang="en-US"/>
          </a:p>
        </p:txBody>
      </p:sp>
      <p:sp>
        <p:nvSpPr>
          <p:cNvPr id="5" name="内容占位符 4"/>
          <p:cNvSpPr>
            <a:spLocks noGrp="1"/>
          </p:cNvSpPr>
          <p:nvPr>
            <p:ph sz="quarter" idx="10"/>
          </p:nvPr>
        </p:nvSpPr>
        <p:spPr/>
        <p:txBody>
          <a:bodyPr>
            <a:normAutofit/>
          </a:bodyPr>
          <a:lstStyle/>
          <a:p>
            <a:r>
              <a:rPr lang="zh-CN" altLang="en-US" dirty="0"/>
              <a:t>增量聚合</a:t>
            </a:r>
            <a:endParaRPr lang="zh-CN" altLang="en-US" dirty="0"/>
          </a:p>
          <a:p>
            <a:r>
              <a:rPr lang="zh-CN" altLang="en-US" dirty="0"/>
              <a:t>全量聚合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Window </a:t>
            </a:r>
            <a:r>
              <a:rPr lang="zh-CN" altLang="en-US"/>
              <a:t>聚合分类之增量聚合</a:t>
            </a:r>
            <a:endParaRPr lang="zh-CN" altLang="en-US"/>
          </a:p>
        </p:txBody>
      </p:sp>
      <p:sp>
        <p:nvSpPr>
          <p:cNvPr id="5" name="内容占位符 4"/>
          <p:cNvSpPr>
            <a:spLocks noGrp="1"/>
          </p:cNvSpPr>
          <p:nvPr>
            <p:ph sz="quarter" idx="10"/>
          </p:nvPr>
        </p:nvSpPr>
        <p:spPr/>
        <p:txBody>
          <a:bodyPr>
            <a:normAutofit lnSpcReduction="10000"/>
          </a:bodyPr>
          <a:lstStyle/>
          <a:p>
            <a:r>
              <a:rPr lang="zh-CN" altLang="en-US" dirty="0"/>
              <a:t>增量聚合</a:t>
            </a:r>
            <a:endParaRPr lang="zh-CN" altLang="en-US" dirty="0"/>
          </a:p>
          <a:p>
            <a:pPr lvl="2"/>
            <a:r>
              <a:rPr lang="zh-CN" altLang="en-US" dirty="0"/>
              <a:t>窗口中每进入一条数据，就进行一次计算</a:t>
            </a:r>
            <a:endParaRPr lang="zh-CN" altLang="en-US" dirty="0"/>
          </a:p>
          <a:p>
            <a:pPr lvl="2"/>
            <a:r>
              <a:rPr lang="en-US" altLang="zh-CN" dirty="0"/>
              <a:t>reduce(reduceFunction)</a:t>
            </a:r>
            <a:endParaRPr lang="en-US" altLang="zh-CN" dirty="0"/>
          </a:p>
          <a:p>
            <a:pPr lvl="2"/>
            <a:r>
              <a:rPr lang="en-US" altLang="zh-CN" dirty="0"/>
              <a:t>aggregate(aggregateFunction)</a:t>
            </a:r>
            <a:endParaRPr lang="en-US" altLang="zh-CN" dirty="0"/>
          </a:p>
          <a:p>
            <a:pPr lvl="2"/>
            <a:r>
              <a:rPr lang="en-US" altLang="zh-CN" dirty="0"/>
              <a:t>sum(),min(),max()</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增量聚合状态变化过程</a:t>
            </a:r>
            <a:r>
              <a:rPr lang="en-US" altLang="zh-CN" dirty="0">
                <a:sym typeface="+mn-ea"/>
              </a:rPr>
              <a:t>-</a:t>
            </a:r>
            <a:r>
              <a:rPr lang="zh-CN" altLang="en-US" dirty="0">
                <a:sym typeface="+mn-ea"/>
              </a:rPr>
              <a:t>累加求和</a:t>
            </a:r>
            <a:endParaRPr lang="zh-CN" altLang="en-US" dirty="0">
              <a:sym typeface="+mn-ea"/>
            </a:endParaRPr>
          </a:p>
        </p:txBody>
      </p:sp>
      <p:pic>
        <p:nvPicPr>
          <p:cNvPr id="3" name="内容占位符 2"/>
          <p:cNvPicPr>
            <a:picLocks noChangeAspect="1"/>
          </p:cNvPicPr>
          <p:nvPr>
            <p:ph sz="quarter" idx="10"/>
          </p:nvPr>
        </p:nvPicPr>
        <p:blipFill>
          <a:blip r:embed="rId1"/>
          <a:stretch>
            <a:fillRect/>
          </a:stretch>
        </p:blipFill>
        <p:spPr>
          <a:xfrm>
            <a:off x="1442085" y="2203450"/>
            <a:ext cx="6641465" cy="3650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reduce(reduceFunction)</a:t>
            </a:r>
            <a:endParaRPr lang="zh-CN" altLang="en-US"/>
          </a:p>
        </p:txBody>
      </p:sp>
      <p:pic>
        <p:nvPicPr>
          <p:cNvPr id="2" name="内容占位符 1"/>
          <p:cNvPicPr>
            <a:picLocks noChangeAspect="1"/>
          </p:cNvPicPr>
          <p:nvPr>
            <p:ph sz="quarter" idx="10"/>
          </p:nvPr>
        </p:nvPicPr>
        <p:blipFill>
          <a:blip r:embed="rId1"/>
          <a:stretch>
            <a:fillRect/>
          </a:stretch>
        </p:blipFill>
        <p:spPr>
          <a:xfrm>
            <a:off x="1223645" y="2437765"/>
            <a:ext cx="7595870" cy="1984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aggregate(aggregateFunction)</a:t>
            </a:r>
            <a:endParaRPr lang="zh-CN" altLang="en-US"/>
          </a:p>
        </p:txBody>
      </p:sp>
      <p:pic>
        <p:nvPicPr>
          <p:cNvPr id="5" name="内容占位符 4"/>
          <p:cNvPicPr>
            <a:picLocks noChangeAspect="1"/>
          </p:cNvPicPr>
          <p:nvPr>
            <p:ph sz="quarter" idx="10"/>
          </p:nvPr>
        </p:nvPicPr>
        <p:blipFill>
          <a:blip r:embed="rId1"/>
          <a:stretch>
            <a:fillRect/>
          </a:stretch>
        </p:blipFill>
        <p:spPr>
          <a:xfrm>
            <a:off x="1492885" y="2203450"/>
            <a:ext cx="4537710" cy="3721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DataStream API</a:t>
            </a:r>
            <a:r>
              <a:rPr lang="zh-CN" altLang="en-US">
                <a:sym typeface="+mn-ea"/>
              </a:rPr>
              <a:t>之</a:t>
            </a:r>
            <a:r>
              <a:rPr lang="en-US" altLang="zh-CN">
                <a:sym typeface="+mn-ea"/>
              </a:rPr>
              <a:t>Data Sources</a:t>
            </a:r>
            <a:endParaRPr lang="zh-CN" altLang="en-US"/>
          </a:p>
        </p:txBody>
      </p:sp>
      <p:sp>
        <p:nvSpPr>
          <p:cNvPr id="5" name="内容占位符 4"/>
          <p:cNvSpPr>
            <a:spLocks noGrp="1"/>
          </p:cNvSpPr>
          <p:nvPr>
            <p:ph sz="quarter" idx="10"/>
          </p:nvPr>
        </p:nvSpPr>
        <p:spPr/>
        <p:txBody>
          <a:bodyPr>
            <a:normAutofit fontScale="90000" lnSpcReduction="20000"/>
          </a:bodyPr>
          <a:lstStyle/>
          <a:p>
            <a:r>
              <a:rPr lang="zh-CN" altLang="en-US" dirty="0"/>
              <a:t>source是程序的数据源输入，你可以通过StreamExecutionEnvironment.addSource(sourceFunction)来为你的程序添加一个source。</a:t>
            </a:r>
            <a:endParaRPr lang="zh-CN" altLang="en-US" dirty="0"/>
          </a:p>
          <a:p>
            <a:r>
              <a:rPr lang="zh-CN" altLang="en-US" dirty="0"/>
              <a:t>flink提供了大量的已经实现好的source方法，你也可以自定义source</a:t>
            </a:r>
            <a:endParaRPr lang="zh-CN" altLang="en-US" dirty="0"/>
          </a:p>
          <a:p>
            <a:pPr lvl="2"/>
            <a:r>
              <a:rPr lang="zh-CN" altLang="en-US" dirty="0"/>
              <a:t>通过实现sourceFunction接口来自定义无并行度的source，</a:t>
            </a:r>
            <a:endParaRPr lang="zh-CN" altLang="en-US" dirty="0"/>
          </a:p>
          <a:p>
            <a:pPr lvl="2"/>
            <a:r>
              <a:rPr lang="zh-CN" altLang="en-US" dirty="0"/>
              <a:t>或者你也可以通过实现ParallelSourceFunction 接口 or 继承RichParallelSourceFunction 来自定义有并行度的source。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Window </a:t>
            </a:r>
            <a:r>
              <a:rPr lang="zh-CN" altLang="en-US"/>
              <a:t>聚合分类之</a:t>
            </a:r>
            <a:r>
              <a:rPr lang="zh-CN" altLang="en-US" dirty="0">
                <a:sym typeface="+mn-ea"/>
              </a:rPr>
              <a:t>全量聚合</a:t>
            </a:r>
            <a:endParaRPr lang="zh-CN" altLang="en-US"/>
          </a:p>
        </p:txBody>
      </p:sp>
      <p:sp>
        <p:nvSpPr>
          <p:cNvPr id="5" name="内容占位符 4"/>
          <p:cNvSpPr>
            <a:spLocks noGrp="1"/>
          </p:cNvSpPr>
          <p:nvPr>
            <p:ph sz="quarter" idx="10"/>
          </p:nvPr>
        </p:nvSpPr>
        <p:spPr/>
        <p:txBody>
          <a:bodyPr>
            <a:normAutofit lnSpcReduction="10000"/>
          </a:bodyPr>
          <a:lstStyle/>
          <a:p>
            <a:r>
              <a:rPr lang="zh-CN" altLang="en-US" dirty="0"/>
              <a:t>全量聚合</a:t>
            </a:r>
            <a:endParaRPr lang="zh-CN" altLang="en-US" dirty="0"/>
          </a:p>
          <a:p>
            <a:pPr lvl="2"/>
            <a:r>
              <a:rPr lang="zh-CN" altLang="en-US" dirty="0"/>
              <a:t>等属于窗口的数据到齐，才开始进行聚合计算【</a:t>
            </a:r>
            <a:r>
              <a:rPr lang="zh-CN" altLang="en-US" dirty="0">
                <a:solidFill>
                  <a:srgbClr val="FF0000"/>
                </a:solidFill>
              </a:rPr>
              <a:t>可以实现对窗口内的数据进行排序等需求</a:t>
            </a:r>
            <a:r>
              <a:rPr lang="zh-CN" altLang="en-US" dirty="0"/>
              <a:t>】</a:t>
            </a:r>
            <a:endParaRPr lang="zh-CN" altLang="en-US" dirty="0"/>
          </a:p>
          <a:p>
            <a:pPr lvl="2"/>
            <a:r>
              <a:rPr lang="en-US" altLang="zh-CN" dirty="0"/>
              <a:t>apply(windowFunction)</a:t>
            </a:r>
            <a:endParaRPr lang="en-US" altLang="zh-CN" dirty="0"/>
          </a:p>
          <a:p>
            <a:pPr lvl="2"/>
            <a:r>
              <a:rPr lang="en-US" altLang="zh-CN" dirty="0"/>
              <a:t>process(processWindowFunction)</a:t>
            </a:r>
            <a:endParaRPr lang="en-US" altLang="zh-CN" dirty="0"/>
          </a:p>
          <a:p>
            <a:pPr lvl="0"/>
            <a:r>
              <a:rPr lang="en-US" altLang="zh-CN" dirty="0">
                <a:sym typeface="+mn-ea"/>
              </a:rPr>
              <a:t>processWindowFunction</a:t>
            </a:r>
            <a:r>
              <a:rPr lang="zh-CN" altLang="en-US" sz="2800" dirty="0"/>
              <a:t>比</a:t>
            </a:r>
            <a:r>
              <a:rPr lang="en-US" altLang="zh-CN" dirty="0">
                <a:sym typeface="+mn-ea"/>
              </a:rPr>
              <a:t>windowFunction</a:t>
            </a:r>
            <a:r>
              <a:rPr lang="zh-CN" altLang="en-US" dirty="0">
                <a:sym typeface="+mn-ea"/>
              </a:rPr>
              <a:t>提供了更多的上下文信息。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全量聚合状态变化过程</a:t>
            </a:r>
            <a:r>
              <a:rPr lang="en-US" altLang="zh-CN" dirty="0">
                <a:sym typeface="+mn-ea"/>
              </a:rPr>
              <a:t>-</a:t>
            </a:r>
            <a:r>
              <a:rPr lang="zh-CN" altLang="en-US" dirty="0">
                <a:sym typeface="+mn-ea"/>
              </a:rPr>
              <a:t>求最大值</a:t>
            </a:r>
            <a:endParaRPr lang="zh-CN" altLang="en-US" dirty="0">
              <a:sym typeface="+mn-ea"/>
            </a:endParaRPr>
          </a:p>
        </p:txBody>
      </p:sp>
      <p:pic>
        <p:nvPicPr>
          <p:cNvPr id="7" name="内容占位符 6"/>
          <p:cNvPicPr>
            <a:picLocks noChangeAspect="1"/>
          </p:cNvPicPr>
          <p:nvPr>
            <p:ph sz="quarter" idx="10"/>
          </p:nvPr>
        </p:nvPicPr>
        <p:blipFill>
          <a:blip r:embed="rId1"/>
          <a:stretch>
            <a:fillRect/>
          </a:stretch>
        </p:blipFill>
        <p:spPr>
          <a:xfrm>
            <a:off x="1382395" y="2134870"/>
            <a:ext cx="6477635" cy="3676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apply(windowFunction)</a:t>
            </a:r>
            <a:endParaRPr lang="zh-CN" altLang="en-US"/>
          </a:p>
        </p:txBody>
      </p:sp>
      <p:sp>
        <p:nvSpPr>
          <p:cNvPr id="5" name="内容占位符 4"/>
          <p:cNvSpPr>
            <a:spLocks noGrp="1"/>
          </p:cNvSpPr>
          <p:nvPr>
            <p:ph sz="quarter" idx="10"/>
          </p:nvPr>
        </p:nvSpPr>
        <p:spPr/>
        <p:txBody>
          <a:bodyPr>
            <a:normAutofit/>
          </a:bodyPr>
          <a:lstStyle/>
          <a:p>
            <a:pPr marL="991235" indent="0">
              <a:buNone/>
            </a:pPr>
            <a:endParaRPr lang="zh-CN" altLang="en-US" dirty="0"/>
          </a:p>
          <a:p>
            <a:pPr lvl="2"/>
            <a:endParaRPr lang="zh-CN" altLang="en-US" dirty="0"/>
          </a:p>
        </p:txBody>
      </p:sp>
      <p:pic>
        <p:nvPicPr>
          <p:cNvPr id="3" name="图片 2"/>
          <p:cNvPicPr>
            <a:picLocks noChangeAspect="1"/>
          </p:cNvPicPr>
          <p:nvPr/>
        </p:nvPicPr>
        <p:blipFill>
          <a:blip r:embed="rId1"/>
          <a:stretch>
            <a:fillRect/>
          </a:stretch>
        </p:blipFill>
        <p:spPr>
          <a:xfrm>
            <a:off x="1052195" y="2203450"/>
            <a:ext cx="6068060" cy="3844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process(processWindowFunction)</a:t>
            </a:r>
            <a:endParaRPr lang="zh-CN" altLang="en-US"/>
          </a:p>
        </p:txBody>
      </p:sp>
      <p:sp>
        <p:nvSpPr>
          <p:cNvPr id="5" name="内容占位符 4"/>
          <p:cNvSpPr>
            <a:spLocks noGrp="1"/>
          </p:cNvSpPr>
          <p:nvPr>
            <p:ph sz="quarter" idx="10"/>
          </p:nvPr>
        </p:nvSpPr>
        <p:spPr/>
        <p:txBody>
          <a:bodyPr>
            <a:normAutofit/>
          </a:bodyPr>
          <a:lstStyle/>
          <a:p>
            <a:pPr marL="991235" indent="0">
              <a:buNone/>
            </a:pPr>
            <a:endParaRPr lang="zh-CN" altLang="en-US" dirty="0"/>
          </a:p>
          <a:p>
            <a:pPr lvl="2"/>
            <a:endParaRPr lang="zh-CN" altLang="en-US" dirty="0"/>
          </a:p>
        </p:txBody>
      </p:sp>
      <p:pic>
        <p:nvPicPr>
          <p:cNvPr id="6" name="图片 5"/>
          <p:cNvPicPr>
            <a:picLocks noChangeAspect="1"/>
          </p:cNvPicPr>
          <p:nvPr/>
        </p:nvPicPr>
        <p:blipFill>
          <a:blip r:embed="rId1"/>
          <a:stretch>
            <a:fillRect/>
          </a:stretch>
        </p:blipFill>
        <p:spPr>
          <a:xfrm>
            <a:off x="1134110" y="2349500"/>
            <a:ext cx="8037830" cy="3514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process(processWindowFunction)</a:t>
            </a:r>
            <a:endParaRPr lang="zh-CN" altLang="en-US"/>
          </a:p>
        </p:txBody>
      </p:sp>
      <p:sp>
        <p:nvSpPr>
          <p:cNvPr id="5" name="内容占位符 4"/>
          <p:cNvSpPr>
            <a:spLocks noGrp="1"/>
          </p:cNvSpPr>
          <p:nvPr>
            <p:ph sz="quarter" idx="10"/>
          </p:nvPr>
        </p:nvSpPr>
        <p:spPr/>
        <p:txBody>
          <a:bodyPr>
            <a:normAutofit/>
          </a:bodyPr>
          <a:lstStyle/>
          <a:p>
            <a:pPr marL="991235" indent="0">
              <a:buNone/>
            </a:pPr>
            <a:endParaRPr lang="zh-CN" altLang="en-US" dirty="0"/>
          </a:p>
          <a:p>
            <a:pPr lvl="2"/>
            <a:endParaRPr lang="zh-CN" altLang="en-US" dirty="0"/>
          </a:p>
        </p:txBody>
      </p:sp>
      <p:pic>
        <p:nvPicPr>
          <p:cNvPr id="3" name="图片 2"/>
          <p:cNvPicPr>
            <a:picLocks noChangeAspect="1"/>
          </p:cNvPicPr>
          <p:nvPr/>
        </p:nvPicPr>
        <p:blipFill>
          <a:blip r:embed="rId1"/>
          <a:stretch>
            <a:fillRect/>
          </a:stretch>
        </p:blipFill>
        <p:spPr>
          <a:xfrm>
            <a:off x="2619375" y="651510"/>
            <a:ext cx="5821045" cy="594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Time</a:t>
            </a:r>
            <a:r>
              <a:rPr lang="zh-CN" altLang="en-US"/>
              <a:t>介绍</a:t>
            </a:r>
            <a:endParaRPr lang="zh-CN" altLang="en-US"/>
          </a:p>
        </p:txBody>
      </p:sp>
      <p:sp>
        <p:nvSpPr>
          <p:cNvPr id="5" name="内容占位符 4"/>
          <p:cNvSpPr>
            <a:spLocks noGrp="1"/>
          </p:cNvSpPr>
          <p:nvPr>
            <p:ph sz="quarter" idx="10"/>
          </p:nvPr>
        </p:nvSpPr>
        <p:spPr/>
        <p:txBody>
          <a:bodyPr>
            <a:normAutofit/>
          </a:bodyPr>
          <a:lstStyle/>
          <a:p>
            <a:r>
              <a:rPr lang="zh-CN" altLang="en-US" sz="1600" dirty="0"/>
              <a:t>针对</a:t>
            </a:r>
            <a:r>
              <a:rPr lang="en-US" altLang="zh-CN" sz="1600" dirty="0"/>
              <a:t>stream</a:t>
            </a:r>
            <a:r>
              <a:rPr lang="zh-CN" altLang="en-US" sz="1600" dirty="0"/>
              <a:t>数据中的时间，可以分为以下三种</a:t>
            </a:r>
            <a:endParaRPr lang="zh-CN" altLang="en-US" sz="1600" dirty="0"/>
          </a:p>
          <a:p>
            <a:pPr lvl="2"/>
            <a:r>
              <a:rPr lang="zh-CN" altLang="en-US" sz="1400" dirty="0"/>
              <a:t>Event Time：事件产生的时间，它通常由事件中的时间戳描述。</a:t>
            </a:r>
            <a:endParaRPr lang="zh-CN" altLang="en-US" sz="1400" dirty="0"/>
          </a:p>
          <a:p>
            <a:pPr lvl="2"/>
            <a:r>
              <a:rPr lang="zh-CN" altLang="en-US" sz="1400" dirty="0"/>
              <a:t>Ingestion time：事件进入Flink的时间</a:t>
            </a:r>
            <a:endParaRPr lang="zh-CN" altLang="en-US" sz="1400" dirty="0"/>
          </a:p>
          <a:p>
            <a:pPr lvl="2"/>
            <a:r>
              <a:rPr lang="zh-CN" altLang="en-US" sz="1400" dirty="0"/>
              <a:t>Processing Time：事件被处理时当前系统的时间</a:t>
            </a:r>
            <a:endParaRPr lang="en-US" altLang="zh-CN" sz="1400" dirty="0"/>
          </a:p>
        </p:txBody>
      </p:sp>
      <p:pic>
        <p:nvPicPr>
          <p:cNvPr id="7" name="图片 6"/>
          <p:cNvPicPr>
            <a:picLocks noChangeAspect="1"/>
          </p:cNvPicPr>
          <p:nvPr/>
        </p:nvPicPr>
        <p:blipFill>
          <a:blip r:embed="rId1"/>
          <a:stretch>
            <a:fillRect/>
          </a:stretch>
        </p:blipFill>
        <p:spPr>
          <a:xfrm>
            <a:off x="2076450" y="3633470"/>
            <a:ext cx="5175250" cy="2419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Time</a:t>
            </a:r>
            <a:r>
              <a:rPr lang="zh-CN" altLang="en-US"/>
              <a:t>例子分析</a:t>
            </a:r>
            <a:endParaRPr lang="zh-CN" altLang="en-US"/>
          </a:p>
        </p:txBody>
      </p:sp>
      <p:sp>
        <p:nvSpPr>
          <p:cNvPr id="5" name="内容占位符 4"/>
          <p:cNvSpPr>
            <a:spLocks noGrp="1"/>
          </p:cNvSpPr>
          <p:nvPr>
            <p:ph sz="quarter" idx="10"/>
          </p:nvPr>
        </p:nvSpPr>
        <p:spPr/>
        <p:txBody>
          <a:bodyPr>
            <a:normAutofit/>
          </a:bodyPr>
          <a:lstStyle/>
          <a:p>
            <a:r>
              <a:rPr lang="zh-CN" altLang="en-US" sz="2000" dirty="0"/>
              <a:t>原始日志如下</a:t>
            </a:r>
            <a:endParaRPr lang="zh-CN" altLang="en-US" sz="2000" dirty="0"/>
          </a:p>
          <a:p>
            <a:pPr lvl="2"/>
            <a:r>
              <a:rPr lang="en-US" altLang="zh-CN" sz="1800" dirty="0">
                <a:solidFill>
                  <a:srgbClr val="FF0000"/>
                </a:solidFill>
              </a:rPr>
              <a:t>2018-10-10 10:00:01,134</a:t>
            </a:r>
            <a:r>
              <a:rPr lang="en-US" altLang="zh-CN" sz="1800" dirty="0"/>
              <a:t> INFO executor.Executor: Finished task in state 0.0</a:t>
            </a:r>
            <a:endParaRPr lang="en-US" altLang="zh-CN" sz="1800" dirty="0"/>
          </a:p>
          <a:p>
            <a:pPr lvl="0"/>
            <a:r>
              <a:rPr lang="zh-CN" altLang="en-US" sz="2000" dirty="0"/>
              <a:t>这条数据进入</a:t>
            </a:r>
            <a:r>
              <a:rPr lang="en-US" altLang="zh-CN" sz="2000" dirty="0"/>
              <a:t>Flink</a:t>
            </a:r>
            <a:r>
              <a:rPr lang="zh-CN" altLang="en-US" sz="2000" dirty="0"/>
              <a:t>的时间是</a:t>
            </a:r>
            <a:r>
              <a:rPr lang="en-US" altLang="zh-CN" sz="2000" dirty="0">
                <a:solidFill>
                  <a:srgbClr val="FF0000"/>
                </a:solidFill>
              </a:rPr>
              <a:t>2018-10-10 20:00:00,102</a:t>
            </a:r>
            <a:endParaRPr lang="en-US" altLang="zh-CN" sz="2000" dirty="0"/>
          </a:p>
          <a:p>
            <a:pPr lvl="0"/>
            <a:r>
              <a:rPr lang="zh-CN" altLang="en-US" sz="2000" dirty="0"/>
              <a:t>到达</a:t>
            </a:r>
            <a:r>
              <a:rPr lang="en-US" altLang="zh-CN" sz="2000" dirty="0"/>
              <a:t>window</a:t>
            </a:r>
            <a:r>
              <a:rPr lang="zh-CN" altLang="en-US" sz="2000" dirty="0"/>
              <a:t>处理的时间为</a:t>
            </a:r>
            <a:r>
              <a:rPr lang="en-US" altLang="zh-CN" sz="2000" dirty="0">
                <a:solidFill>
                  <a:srgbClr val="FF0000"/>
                </a:solidFill>
              </a:rPr>
              <a:t>2018-10-10 20:00:01,100</a:t>
            </a:r>
            <a:r>
              <a:rPr lang="en-US" altLang="zh-CN" sz="2000" dirty="0"/>
              <a:t> </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Time</a:t>
            </a:r>
            <a:r>
              <a:rPr lang="zh-CN" altLang="en-US"/>
              <a:t>例子分析</a:t>
            </a:r>
            <a:endParaRPr lang="zh-CN" altLang="en-US"/>
          </a:p>
        </p:txBody>
      </p:sp>
      <p:sp>
        <p:nvSpPr>
          <p:cNvPr id="5" name="内容占位符 4"/>
          <p:cNvSpPr>
            <a:spLocks noGrp="1"/>
          </p:cNvSpPr>
          <p:nvPr>
            <p:ph sz="quarter" idx="10"/>
          </p:nvPr>
        </p:nvSpPr>
        <p:spPr/>
        <p:txBody>
          <a:bodyPr>
            <a:normAutofit/>
          </a:bodyPr>
          <a:lstStyle/>
          <a:p>
            <a:r>
              <a:rPr lang="zh-CN" altLang="en-US" dirty="0"/>
              <a:t>如果我们想要统计每分钟内接口调用失败的错误日志个数，使用哪个时间才有意义？</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设置</a:t>
            </a:r>
            <a:r>
              <a:rPr lang="en-US" altLang="zh-CN"/>
              <a:t>Time</a:t>
            </a:r>
            <a:r>
              <a:rPr lang="zh-CN" altLang="en-US"/>
              <a:t>类型</a:t>
            </a:r>
            <a:endParaRPr lang="zh-CN" altLang="en-US"/>
          </a:p>
        </p:txBody>
      </p:sp>
      <p:sp>
        <p:nvSpPr>
          <p:cNvPr id="5" name="内容占位符 4"/>
          <p:cNvSpPr>
            <a:spLocks noGrp="1"/>
          </p:cNvSpPr>
          <p:nvPr>
            <p:ph sz="quarter" idx="10"/>
          </p:nvPr>
        </p:nvSpPr>
        <p:spPr/>
        <p:txBody>
          <a:bodyPr>
            <a:normAutofit/>
          </a:bodyPr>
          <a:lstStyle/>
          <a:p>
            <a:r>
              <a:rPr lang="en-US" altLang="zh-CN" dirty="0"/>
              <a:t>Flink</a:t>
            </a:r>
            <a:r>
              <a:rPr lang="zh-CN" altLang="en-US" dirty="0"/>
              <a:t>中，默认</a:t>
            </a:r>
            <a:r>
              <a:rPr lang="en-US" altLang="zh-CN" dirty="0"/>
              <a:t>Time</a:t>
            </a:r>
            <a:r>
              <a:rPr lang="zh-CN" altLang="en-US" dirty="0"/>
              <a:t>类似是ProcessingTime</a:t>
            </a:r>
            <a:endParaRPr lang="zh-CN" altLang="en-US" dirty="0"/>
          </a:p>
          <a:p>
            <a:r>
              <a:rPr lang="zh-CN" altLang="en-US" dirty="0"/>
              <a:t>可以在代码中设置</a:t>
            </a:r>
            <a:endParaRPr lang="zh-CN" altLang="en-US" dirty="0"/>
          </a:p>
          <a:p>
            <a:endParaRPr lang="zh-CN" altLang="en-US" dirty="0"/>
          </a:p>
        </p:txBody>
      </p:sp>
      <p:pic>
        <p:nvPicPr>
          <p:cNvPr id="2" name="图片 1"/>
          <p:cNvPicPr>
            <a:picLocks noChangeAspect="1"/>
          </p:cNvPicPr>
          <p:nvPr/>
        </p:nvPicPr>
        <p:blipFill>
          <a:blip r:embed="rId1"/>
          <a:stretch>
            <a:fillRect/>
          </a:stretch>
        </p:blipFill>
        <p:spPr>
          <a:xfrm>
            <a:off x="1942465" y="3484245"/>
            <a:ext cx="6523990"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EventTime和Watermarks</a:t>
            </a:r>
            <a:endParaRPr lang="en-US" altLang="zh-CN"/>
          </a:p>
        </p:txBody>
      </p:sp>
      <p:sp>
        <p:nvSpPr>
          <p:cNvPr id="5" name="内容占位符 4"/>
          <p:cNvSpPr>
            <a:spLocks noGrp="1"/>
          </p:cNvSpPr>
          <p:nvPr>
            <p:ph sz="quarter" idx="10"/>
          </p:nvPr>
        </p:nvSpPr>
        <p:spPr/>
        <p:txBody>
          <a:bodyPr>
            <a:normAutofit/>
          </a:bodyPr>
          <a:lstStyle/>
          <a:p>
            <a:r>
              <a:rPr lang="zh-CN" altLang="en-US" sz="1800" dirty="0"/>
              <a:t>在使用</a:t>
            </a:r>
            <a:r>
              <a:rPr lang="en-US" altLang="zh-CN" sz="1800" dirty="0"/>
              <a:t>eventTime</a:t>
            </a:r>
            <a:r>
              <a:rPr lang="zh-CN" altLang="en-US" sz="1800" dirty="0"/>
              <a:t>的时候如何处理乱序数据？</a:t>
            </a:r>
            <a:endParaRPr lang="zh-CN" altLang="en-US" sz="1800" dirty="0"/>
          </a:p>
          <a:p>
            <a:r>
              <a:rPr lang="zh-CN" altLang="en-US" sz="1800" dirty="0"/>
              <a:t>我们知道，流处理从事件产生，到流经source，再到operator，中间是有一个过程和时间的。虽然大部分情况下，流到operator的数据都是按照事件产生的时间顺序来的，但是也不排除由于网络延迟等原因，导致乱序的产生，特别是使用</a:t>
            </a:r>
            <a:r>
              <a:rPr lang="en-US" altLang="zh-CN" sz="1800" dirty="0"/>
              <a:t>kafka</a:t>
            </a:r>
            <a:r>
              <a:rPr lang="zh-CN" altLang="en-US" sz="1800" dirty="0"/>
              <a:t>的话，多个分区的数据无法保证有序。所以在进行</a:t>
            </a:r>
            <a:r>
              <a:rPr lang="en-US" altLang="zh-CN" sz="1800" dirty="0"/>
              <a:t>window</a:t>
            </a:r>
            <a:r>
              <a:rPr lang="zh-CN" altLang="en-US" sz="1800" dirty="0"/>
              <a:t>计算的时候，我们又不能无限期的等下去，必须要有个机制来保证一个特定的时间后，必须触发window去进行计算了。这个特别的机制，就是watermark，watermark是用于处理乱序事件的。</a:t>
            </a:r>
            <a:endParaRPr lang="zh-CN" altLang="en-US" sz="1800" dirty="0"/>
          </a:p>
          <a:p>
            <a:r>
              <a:rPr lang="en-US" altLang="zh-CN" sz="1800" dirty="0"/>
              <a:t>watermark</a:t>
            </a:r>
            <a:r>
              <a:rPr lang="zh-CN" altLang="en-US" sz="1800" dirty="0"/>
              <a:t>可以翻译为水位线</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DataStream API</a:t>
            </a:r>
            <a:r>
              <a:rPr lang="zh-CN" altLang="en-US">
                <a:sym typeface="+mn-ea"/>
              </a:rPr>
              <a:t>之</a:t>
            </a:r>
            <a:r>
              <a:rPr lang="en-US" altLang="zh-CN">
                <a:sym typeface="+mn-ea"/>
              </a:rPr>
              <a:t>Data Sources</a:t>
            </a:r>
            <a:endParaRPr lang="zh-CN" altLang="en-US"/>
          </a:p>
        </p:txBody>
      </p:sp>
      <p:sp>
        <p:nvSpPr>
          <p:cNvPr id="5" name="内容占位符 4"/>
          <p:cNvSpPr>
            <a:spLocks noGrp="1"/>
          </p:cNvSpPr>
          <p:nvPr>
            <p:ph sz="quarter" idx="10"/>
          </p:nvPr>
        </p:nvSpPr>
        <p:spPr/>
        <p:txBody>
          <a:bodyPr>
            <a:normAutofit fontScale="50000"/>
          </a:bodyPr>
          <a:lstStyle/>
          <a:p>
            <a:r>
              <a:rPr lang="zh-CN" altLang="en-US" dirty="0"/>
              <a:t>基于文件</a:t>
            </a:r>
            <a:endParaRPr lang="zh-CN" altLang="en-US" dirty="0"/>
          </a:p>
          <a:p>
            <a:pPr lvl="2"/>
            <a:r>
              <a:rPr lang="zh-CN" altLang="en-US" dirty="0"/>
              <a:t>readTextFile(path)</a:t>
            </a:r>
            <a:endParaRPr lang="zh-CN" altLang="en-US" dirty="0"/>
          </a:p>
          <a:p>
            <a:pPr lvl="2"/>
            <a:r>
              <a:rPr lang="zh-CN" altLang="en-US" dirty="0"/>
              <a:t>读取文本文件，文件遵循TextInputFormat 读取规则，逐行读取并返回。</a:t>
            </a:r>
            <a:endParaRPr lang="zh-CN" altLang="en-US" dirty="0"/>
          </a:p>
          <a:p>
            <a:r>
              <a:rPr lang="zh-CN" altLang="en-US" dirty="0"/>
              <a:t>基于socket</a:t>
            </a:r>
            <a:endParaRPr lang="zh-CN" altLang="en-US" dirty="0"/>
          </a:p>
          <a:p>
            <a:pPr lvl="2"/>
            <a:r>
              <a:rPr lang="zh-CN" altLang="en-US" dirty="0"/>
              <a:t>socketTextStream</a:t>
            </a:r>
            <a:br>
              <a:rPr lang="zh-CN" altLang="en-US" dirty="0"/>
            </a:br>
            <a:r>
              <a:rPr lang="zh-CN" altLang="en-US" dirty="0"/>
              <a:t>从socker中读取数据，元素可以通过一个分隔符切开。</a:t>
            </a:r>
            <a:endParaRPr lang="zh-CN" altLang="en-US" dirty="0"/>
          </a:p>
          <a:p>
            <a:r>
              <a:rPr lang="zh-CN" altLang="en-US" dirty="0"/>
              <a:t>基于集合</a:t>
            </a:r>
            <a:endParaRPr lang="zh-CN" altLang="en-US" dirty="0"/>
          </a:p>
          <a:p>
            <a:pPr lvl="2"/>
            <a:r>
              <a:rPr lang="zh-CN" altLang="en-US" dirty="0"/>
              <a:t>fromCollection(Collection)</a:t>
            </a:r>
            <a:endParaRPr lang="zh-CN" altLang="en-US" dirty="0"/>
          </a:p>
          <a:p>
            <a:pPr lvl="2"/>
            <a:r>
              <a:rPr lang="zh-CN" altLang="en-US" dirty="0"/>
              <a:t>通过java 的collection集合创建一个数据流，集合中的所有元素必须是相同类型的。</a:t>
            </a:r>
            <a:endParaRPr lang="zh-CN" altLang="en-US" dirty="0"/>
          </a:p>
          <a:p>
            <a:r>
              <a:rPr lang="zh-CN" altLang="en-US" dirty="0"/>
              <a:t>自定义输入</a:t>
            </a:r>
            <a:endParaRPr lang="zh-CN" altLang="en-US" dirty="0"/>
          </a:p>
          <a:p>
            <a:pPr lvl="2"/>
            <a:r>
              <a:rPr lang="zh-CN" altLang="en-US" dirty="0"/>
              <a:t>addSource 可以实现读取第三方数据源的数据</a:t>
            </a:r>
            <a:endParaRPr lang="zh-CN" altLang="en-US" dirty="0"/>
          </a:p>
          <a:p>
            <a:pPr lvl="2"/>
            <a:r>
              <a:rPr lang="zh-CN" altLang="en-US" dirty="0"/>
              <a:t>系统内置提供了一批</a:t>
            </a:r>
            <a:r>
              <a:rPr lang="zh-CN" altLang="en-US" dirty="0">
                <a:sym typeface="+mn-ea"/>
              </a:rPr>
              <a:t>connectors，连接器会提供对应的</a:t>
            </a:r>
            <a:r>
              <a:rPr lang="en-US" altLang="zh-CN" dirty="0">
                <a:sym typeface="+mn-ea"/>
              </a:rPr>
              <a:t>source</a:t>
            </a:r>
            <a:r>
              <a:rPr lang="zh-CN" altLang="en-US" dirty="0">
                <a:sym typeface="+mn-ea"/>
              </a:rPr>
              <a:t>支持【</a:t>
            </a:r>
            <a:r>
              <a:rPr lang="en-US" altLang="zh-CN" dirty="0">
                <a:sym typeface="+mn-ea"/>
              </a:rPr>
              <a:t>kafka</a:t>
            </a:r>
            <a:r>
              <a:rPr lang="zh-CN" altLang="en-US" dirty="0">
                <a:sym typeface="+mn-ea"/>
              </a:rPr>
              <a:t>】</a:t>
            </a:r>
            <a:endParaRPr lang="zh-CN" altLang="en-US" dirty="0"/>
          </a:p>
          <a:p>
            <a:pPr lvl="2"/>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有序的流的watermarks</a:t>
            </a:r>
            <a:endParaRPr lang="zh-CN" altLang="en-US"/>
          </a:p>
        </p:txBody>
      </p:sp>
      <p:pic>
        <p:nvPicPr>
          <p:cNvPr id="3" name="内容占位符 2"/>
          <p:cNvPicPr>
            <a:picLocks noChangeAspect="1"/>
          </p:cNvPicPr>
          <p:nvPr>
            <p:ph sz="quarter" idx="10"/>
          </p:nvPr>
        </p:nvPicPr>
        <p:blipFill>
          <a:blip r:embed="rId1"/>
          <a:stretch>
            <a:fillRect/>
          </a:stretch>
        </p:blipFill>
        <p:spPr>
          <a:xfrm>
            <a:off x="1831340" y="2567940"/>
            <a:ext cx="6810375" cy="1724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无序的流的</a:t>
            </a:r>
            <a:r>
              <a:rPr lang="zh-CN" altLang="en-US">
                <a:sym typeface="+mn-ea"/>
              </a:rPr>
              <a:t>watermarks</a:t>
            </a:r>
            <a:endParaRPr lang="zh-CN" altLang="en-US"/>
          </a:p>
        </p:txBody>
      </p:sp>
      <p:pic>
        <p:nvPicPr>
          <p:cNvPr id="2" name="内容占位符 1"/>
          <p:cNvPicPr>
            <a:picLocks noChangeAspect="1"/>
          </p:cNvPicPr>
          <p:nvPr>
            <p:ph sz="quarter" idx="10"/>
          </p:nvPr>
        </p:nvPicPr>
        <p:blipFill>
          <a:blip r:embed="rId1"/>
          <a:stretch>
            <a:fillRect/>
          </a:stretch>
        </p:blipFill>
        <p:spPr>
          <a:xfrm>
            <a:off x="1574165" y="2543810"/>
            <a:ext cx="6029325" cy="1771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t>多并行度流的</a:t>
            </a:r>
            <a:r>
              <a:rPr lang="zh-CN" altLang="en-US">
                <a:sym typeface="+mn-ea"/>
              </a:rPr>
              <a:t>watermarks</a:t>
            </a:r>
            <a:endParaRPr lang="zh-CN" altLang="en-US"/>
          </a:p>
        </p:txBody>
      </p:sp>
      <p:sp>
        <p:nvSpPr>
          <p:cNvPr id="7" name="内容占位符 6"/>
          <p:cNvSpPr/>
          <p:nvPr>
            <p:ph sz="quarter" idx="10"/>
          </p:nvPr>
        </p:nvSpPr>
        <p:spPr/>
        <p:txBody>
          <a:bodyPr/>
          <a:p>
            <a:r>
              <a:rPr lang="zh-CN" altLang="en-US" sz="1600"/>
              <a:t>注意：多并行度的情况下，</a:t>
            </a:r>
            <a:r>
              <a:rPr lang="en-US" altLang="zh-CN" sz="1600"/>
              <a:t>watermark</a:t>
            </a:r>
            <a:r>
              <a:rPr lang="zh-CN" altLang="en-US" sz="1600">
                <a:solidFill>
                  <a:srgbClr val="FF0000"/>
                </a:solidFill>
              </a:rPr>
              <a:t>对齐</a:t>
            </a:r>
            <a:r>
              <a:rPr lang="zh-CN" altLang="en-US" sz="1600"/>
              <a:t>会取所有</a:t>
            </a:r>
            <a:r>
              <a:rPr lang="en-US" altLang="zh-CN" sz="1600"/>
              <a:t>channel</a:t>
            </a:r>
            <a:r>
              <a:rPr lang="zh-CN" altLang="en-US" sz="1600"/>
              <a:t>最小的</a:t>
            </a:r>
            <a:r>
              <a:rPr lang="en-US" altLang="zh-CN" sz="1600"/>
              <a:t>watermark</a:t>
            </a:r>
            <a:endParaRPr lang="en-US" altLang="zh-CN" sz="1600"/>
          </a:p>
        </p:txBody>
      </p:sp>
      <p:pic>
        <p:nvPicPr>
          <p:cNvPr id="3" name="图片 2"/>
          <p:cNvPicPr>
            <a:picLocks noChangeAspect="1"/>
          </p:cNvPicPr>
          <p:nvPr/>
        </p:nvPicPr>
        <p:blipFill>
          <a:blip r:embed="rId1"/>
          <a:stretch>
            <a:fillRect/>
          </a:stretch>
        </p:blipFill>
        <p:spPr>
          <a:xfrm>
            <a:off x="2132330" y="2885440"/>
            <a:ext cx="7623175" cy="2912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watermarks的生成方式</a:t>
            </a:r>
            <a:endParaRPr lang="en-US" altLang="zh-CN"/>
          </a:p>
        </p:txBody>
      </p:sp>
      <p:sp>
        <p:nvSpPr>
          <p:cNvPr id="5" name="内容占位符 4"/>
          <p:cNvSpPr>
            <a:spLocks noGrp="1"/>
          </p:cNvSpPr>
          <p:nvPr>
            <p:ph sz="quarter" idx="10"/>
          </p:nvPr>
        </p:nvSpPr>
        <p:spPr/>
        <p:txBody>
          <a:bodyPr>
            <a:normAutofit fontScale="40000"/>
          </a:bodyPr>
          <a:lstStyle/>
          <a:p>
            <a:r>
              <a:rPr lang="zh-CN" altLang="en-US" dirty="0"/>
              <a:t>通常，在接收到source的数据后，应该立刻生成watermark；但是，也可以在source后，应用简单的map或者filter操作后，再生成watermark。</a:t>
            </a:r>
            <a:endParaRPr lang="zh-CN" altLang="en-US" dirty="0"/>
          </a:p>
          <a:p>
            <a:r>
              <a:rPr lang="zh-CN" altLang="en-US" dirty="0"/>
              <a:t>注意：如果指定多次</a:t>
            </a:r>
            <a:r>
              <a:rPr lang="en-US" altLang="zh-CN" dirty="0"/>
              <a:t>watermark</a:t>
            </a:r>
            <a:r>
              <a:rPr lang="zh-CN" altLang="en-US" dirty="0"/>
              <a:t>，后面指定的会覆盖前面的值。</a:t>
            </a:r>
            <a:endParaRPr lang="zh-CN" altLang="en-US" dirty="0"/>
          </a:p>
          <a:p>
            <a:r>
              <a:rPr lang="zh-CN" altLang="en-US" dirty="0"/>
              <a:t>生成方式</a:t>
            </a:r>
            <a:endParaRPr lang="zh-CN" altLang="en-US" dirty="0"/>
          </a:p>
          <a:p>
            <a:pPr lvl="2"/>
            <a:r>
              <a:rPr lang="zh-CN" altLang="en-US" dirty="0">
                <a:solidFill>
                  <a:srgbClr val="FF0000"/>
                </a:solidFill>
              </a:rPr>
              <a:t>With Periodic Watermarks</a:t>
            </a:r>
            <a:endParaRPr lang="zh-CN" altLang="en-US" dirty="0"/>
          </a:p>
          <a:p>
            <a:pPr lvl="3"/>
            <a:r>
              <a:rPr lang="zh-CN" altLang="en-US" dirty="0"/>
              <a:t>周期性的触发</a:t>
            </a:r>
            <a:r>
              <a:rPr lang="en-US" altLang="zh-CN" dirty="0">
                <a:sym typeface="+mn-ea"/>
              </a:rPr>
              <a:t>watermark</a:t>
            </a:r>
            <a:r>
              <a:rPr lang="zh-CN" altLang="en-US" dirty="0">
                <a:sym typeface="+mn-ea"/>
              </a:rPr>
              <a:t>的生成和发送，默认是</a:t>
            </a:r>
            <a:r>
              <a:rPr lang="en-US" altLang="zh-CN" dirty="0">
                <a:sym typeface="+mn-ea"/>
              </a:rPr>
              <a:t>100ms</a:t>
            </a:r>
            <a:endParaRPr lang="en-US" altLang="zh-CN" dirty="0">
              <a:sym typeface="+mn-ea"/>
            </a:endParaRPr>
          </a:p>
          <a:p>
            <a:pPr lvl="3"/>
            <a:r>
              <a:rPr lang="en-US" altLang="zh-CN" dirty="0">
                <a:sym typeface="+mn-ea"/>
              </a:rPr>
              <a:t>每隔N秒自动向流里注入一个WATERMARK 时间间隔由ExecutionConfig.setAutoWatermarkInterval 决定. 每次调用getCurrentWatermark 方法, 如果得到的WATERMARK 不为空并且比之前的大就注入流中 </a:t>
            </a:r>
            <a:endParaRPr lang="en-US" altLang="zh-CN" dirty="0">
              <a:sym typeface="+mn-ea"/>
            </a:endParaRPr>
          </a:p>
          <a:p>
            <a:pPr lvl="3"/>
            <a:r>
              <a:rPr lang="zh-CN" altLang="en-US" dirty="0"/>
              <a:t>可以定义一个最大允许乱序的时间，这种比较常用</a:t>
            </a:r>
            <a:endParaRPr lang="zh-CN" altLang="en-US" dirty="0"/>
          </a:p>
          <a:p>
            <a:pPr lvl="3"/>
            <a:r>
              <a:rPr lang="zh-CN" altLang="en-US" dirty="0"/>
              <a:t>实现AssignerWithPeriodicWatermarks接口</a:t>
            </a:r>
            <a:endParaRPr lang="zh-CN" altLang="en-US" dirty="0"/>
          </a:p>
          <a:p>
            <a:pPr lvl="2"/>
            <a:r>
              <a:rPr lang="zh-CN" altLang="en-US" dirty="0"/>
              <a:t>With Punctuated Watermarks</a:t>
            </a:r>
            <a:endParaRPr lang="zh-CN" altLang="en-US" dirty="0"/>
          </a:p>
          <a:p>
            <a:pPr lvl="3"/>
            <a:r>
              <a:rPr lang="zh-CN" altLang="en-US" dirty="0"/>
              <a:t>基于某些事件触发</a:t>
            </a:r>
            <a:r>
              <a:rPr lang="en-US" altLang="zh-CN" dirty="0"/>
              <a:t>watermark</a:t>
            </a:r>
            <a:r>
              <a:rPr lang="zh-CN" altLang="en-US" dirty="0"/>
              <a:t>的生成和发送</a:t>
            </a:r>
            <a:endParaRPr lang="zh-CN" altLang="en-US" dirty="0"/>
          </a:p>
          <a:p>
            <a:pPr lvl="3"/>
            <a:r>
              <a:rPr lang="zh-CN" altLang="en-US" dirty="0"/>
              <a:t>基于事件向流里注入一个WATERMARK，每一个元素都有机会判断是否生成一个WATERMARK. 如果得到的WATERMARK 不为空并且比之前的大就注入流中</a:t>
            </a:r>
            <a:endParaRPr lang="zh-CN" altLang="en-US" dirty="0"/>
          </a:p>
          <a:p>
            <a:pPr lvl="3"/>
            <a:r>
              <a:rPr lang="zh-CN" altLang="en-US" dirty="0"/>
              <a:t>实现AssignerWithPunctuatedWatermarks接口</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With Periodic Watermarks案例</a:t>
            </a:r>
            <a:endParaRPr lang="en-US" altLang="zh-CN"/>
          </a:p>
        </p:txBody>
      </p:sp>
      <p:sp>
        <p:nvSpPr>
          <p:cNvPr id="5" name="内容占位符 4"/>
          <p:cNvSpPr>
            <a:spLocks noGrp="1"/>
          </p:cNvSpPr>
          <p:nvPr>
            <p:ph sz="quarter" idx="10"/>
          </p:nvPr>
        </p:nvSpPr>
        <p:spPr/>
        <p:txBody>
          <a:bodyPr>
            <a:normAutofit/>
          </a:bodyPr>
          <a:lstStyle/>
          <a:p>
            <a:r>
              <a:rPr lang="zh-CN" altLang="en-US" sz="2400" dirty="0"/>
              <a:t>详细分析过程见</a:t>
            </a:r>
            <a:r>
              <a:rPr lang="en-US" altLang="zh-CN" sz="2400" dirty="0"/>
              <a:t>&lt;&lt;EventTime和Watermarks案例分析.doc&gt;&gt;</a:t>
            </a:r>
            <a:endParaRPr lang="zh-CN" altLang="en-US" sz="2400" dirty="0"/>
          </a:p>
          <a:p>
            <a:r>
              <a:rPr lang="zh-CN" altLang="en-US" sz="2400" dirty="0"/>
              <a:t>模拟测试数据见备注。</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With Periodic Watermarks案例总结</a:t>
            </a:r>
            <a:endParaRPr lang="en-US" altLang="zh-CN"/>
          </a:p>
        </p:txBody>
      </p:sp>
      <p:sp>
        <p:nvSpPr>
          <p:cNvPr id="5" name="内容占位符 4"/>
          <p:cNvSpPr>
            <a:spLocks noGrp="1"/>
          </p:cNvSpPr>
          <p:nvPr>
            <p:ph sz="quarter" idx="10"/>
          </p:nvPr>
        </p:nvSpPr>
        <p:spPr/>
        <p:txBody>
          <a:bodyPr>
            <a:normAutofit fontScale="80000"/>
          </a:bodyPr>
          <a:lstStyle/>
          <a:p>
            <a:r>
              <a:rPr lang="zh-CN" altLang="en-US" dirty="0"/>
              <a:t>Flink应该如何设置最大乱序时间</a:t>
            </a:r>
            <a:endParaRPr lang="zh-CN" altLang="en-US" dirty="0"/>
          </a:p>
          <a:p>
            <a:pPr lvl="2"/>
            <a:r>
              <a:rPr lang="zh-CN" altLang="en-US" dirty="0"/>
              <a:t>这个要结合自己的业务以及数据情况去设置。如果maxOutOfOrdernes</a:t>
            </a:r>
            <a:r>
              <a:rPr lang="en-US" altLang="zh-CN" dirty="0"/>
              <a:t>s</a:t>
            </a:r>
            <a:r>
              <a:rPr lang="zh-CN" altLang="en-US" dirty="0"/>
              <a:t>设置的太小，而自身数据发送时由于网络等原因导致乱序或者late太多，那么最终的结果就是会有很多单条的数据在window中被触发，数据的正确性影响太大</a:t>
            </a:r>
            <a:endParaRPr lang="zh-CN" altLang="en-US" dirty="0"/>
          </a:p>
          <a:p>
            <a:pPr lvl="2"/>
            <a:r>
              <a:rPr lang="zh-CN" altLang="en-US" dirty="0"/>
              <a:t>对于严重乱序的数据，需要严格统计数据最大延迟时间，才能保证计算的数据准确，延时设置太小会影响数据准确性，延时设置太大不仅影响数据的实时性，更加会加重Flink作业的负担，不是对eventTime要求特别严格的数据，尽量不要采用eventTime方式来处理，会有丢数据的风险。</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5160"/>
          </a:xfrm>
        </p:spPr>
        <p:txBody>
          <a:bodyPr/>
          <a:lstStyle/>
          <a:p>
            <a:r>
              <a:rPr lang="en-US" altLang="zh-CN">
                <a:sym typeface="+mn-ea"/>
              </a:rPr>
              <a:t>Flink </a:t>
            </a:r>
            <a:r>
              <a:rPr>
                <a:sym typeface="+mn-ea"/>
              </a:rPr>
              <a:t>并行度详解</a:t>
            </a:r>
            <a:r>
              <a:rPr lang="en-US" altLang="zh-CN">
                <a:sym typeface="+mn-ea"/>
              </a:rPr>
              <a:t>(Parallel)</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TaskManager</a:t>
            </a:r>
            <a:r>
              <a:rPr lang="zh-CN" altLang="en-US">
                <a:sym typeface="+mn-ea"/>
              </a:rPr>
              <a:t>与</a:t>
            </a:r>
            <a:r>
              <a:rPr lang="en-US" altLang="zh-CN">
                <a:sym typeface="+mn-ea"/>
              </a:rPr>
              <a:t>Slot</a:t>
            </a:r>
            <a:endParaRPr lang="en-US" altLang="zh-CN"/>
          </a:p>
        </p:txBody>
      </p:sp>
      <p:sp>
        <p:nvSpPr>
          <p:cNvPr id="5" name="内容占位符 4"/>
          <p:cNvSpPr>
            <a:spLocks noGrp="1"/>
          </p:cNvSpPr>
          <p:nvPr>
            <p:ph sz="quarter" idx="10"/>
          </p:nvPr>
        </p:nvSpPr>
        <p:spPr/>
        <p:txBody>
          <a:bodyPr>
            <a:normAutofit/>
          </a:bodyPr>
          <a:lstStyle/>
          <a:p>
            <a:r>
              <a:rPr lang="zh-CN" altLang="en-US" sz="1800" dirty="0"/>
              <a:t>Flink的每个TaskManager为集群提供</a:t>
            </a:r>
            <a:r>
              <a:rPr lang="en-US" altLang="zh-CN" sz="1800" dirty="0"/>
              <a:t>solt</a:t>
            </a:r>
            <a:r>
              <a:rPr lang="zh-CN" altLang="en-US" sz="1800" dirty="0"/>
              <a:t>。 </a:t>
            </a:r>
            <a:r>
              <a:rPr lang="en-US" altLang="zh-CN" sz="1800" dirty="0"/>
              <a:t>solt</a:t>
            </a:r>
            <a:r>
              <a:rPr lang="zh-CN" altLang="en-US" sz="1800" dirty="0"/>
              <a:t>的数量通常与每个TaskManager节点的可用CPU内核数成比例。一般情况下你的slot数是你每个节点的cpu的核数。</a:t>
            </a:r>
            <a:endParaRPr lang="zh-CN" altLang="en-US" sz="1800" dirty="0"/>
          </a:p>
        </p:txBody>
      </p:sp>
      <p:pic>
        <p:nvPicPr>
          <p:cNvPr id="7" name="内容占位符 6"/>
          <p:cNvPicPr>
            <a:picLocks noChangeAspect="1"/>
          </p:cNvPicPr>
          <p:nvPr/>
        </p:nvPicPr>
        <p:blipFill>
          <a:blip r:embed="rId1"/>
          <a:stretch>
            <a:fillRect/>
          </a:stretch>
        </p:blipFill>
        <p:spPr>
          <a:xfrm>
            <a:off x="2566670" y="3119120"/>
            <a:ext cx="8004175" cy="2840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TaskManager</a:t>
            </a:r>
            <a:r>
              <a:rPr lang="zh-CN" altLang="en-US"/>
              <a:t>与</a:t>
            </a:r>
            <a:r>
              <a:rPr lang="en-US" altLang="zh-CN"/>
              <a:t>Slot</a:t>
            </a:r>
            <a:endParaRPr lang="en-US" altLang="zh-CN"/>
          </a:p>
        </p:txBody>
      </p:sp>
      <p:pic>
        <p:nvPicPr>
          <p:cNvPr id="2" name="内容占位符 1"/>
          <p:cNvPicPr>
            <a:picLocks noChangeAspect="1"/>
          </p:cNvPicPr>
          <p:nvPr>
            <p:ph sz="quarter" idx="10"/>
          </p:nvPr>
        </p:nvPicPr>
        <p:blipFill>
          <a:blip r:embed="rId1"/>
          <a:stretch>
            <a:fillRect/>
          </a:stretch>
        </p:blipFill>
        <p:spPr>
          <a:xfrm>
            <a:off x="1607820" y="2203450"/>
            <a:ext cx="8150225" cy="370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a:sym typeface="+mn-ea"/>
              </a:rPr>
              <a:t>并行度</a:t>
            </a:r>
            <a:r>
              <a:rPr lang="en-US" altLang="zh-CN">
                <a:sym typeface="+mn-ea"/>
              </a:rPr>
              <a:t>(Parallel)</a:t>
            </a:r>
            <a:endParaRPr lang="en-US" altLang="zh-CN"/>
          </a:p>
        </p:txBody>
      </p:sp>
      <p:sp>
        <p:nvSpPr>
          <p:cNvPr id="5" name="内容占位符 4"/>
          <p:cNvSpPr>
            <a:spLocks noGrp="1"/>
          </p:cNvSpPr>
          <p:nvPr>
            <p:ph sz="quarter" idx="10"/>
          </p:nvPr>
        </p:nvSpPr>
        <p:spPr/>
        <p:txBody>
          <a:bodyPr>
            <a:normAutofit/>
          </a:bodyPr>
          <a:lstStyle/>
          <a:p>
            <a:r>
              <a:rPr lang="zh-CN" altLang="en-US" dirty="0"/>
              <a:t>一个Flink程序由多个任务组成(</a:t>
            </a:r>
            <a:r>
              <a:rPr lang="en-US" altLang="zh-CN" dirty="0"/>
              <a:t>source</a:t>
            </a:r>
            <a:r>
              <a:rPr lang="zh-CN" altLang="en-US" dirty="0"/>
              <a:t>、</a:t>
            </a:r>
            <a:r>
              <a:rPr lang="en-US" altLang="zh-CN" dirty="0"/>
              <a:t>transformation</a:t>
            </a:r>
            <a:r>
              <a:rPr lang="zh-CN" altLang="en-US" dirty="0"/>
              <a:t>和 sink)。 一个任务由多个并行的实例</a:t>
            </a:r>
            <a:r>
              <a:rPr lang="en-US" altLang="zh-CN" dirty="0"/>
              <a:t>(</a:t>
            </a:r>
            <a:r>
              <a:rPr lang="zh-CN" altLang="en-US" dirty="0"/>
              <a:t>线程</a:t>
            </a:r>
            <a:r>
              <a:rPr lang="en-US" altLang="zh-CN" dirty="0"/>
              <a:t>)</a:t>
            </a:r>
            <a:r>
              <a:rPr lang="zh-CN" altLang="en-US" dirty="0"/>
              <a:t>来执行， 一个任务的并行实例</a:t>
            </a:r>
            <a:r>
              <a:rPr lang="en-US" altLang="zh-CN" dirty="0"/>
              <a:t>(</a:t>
            </a:r>
            <a:r>
              <a:rPr lang="zh-CN" altLang="en-US" dirty="0"/>
              <a:t>线程</a:t>
            </a:r>
            <a:r>
              <a:rPr lang="en-US" altLang="zh-CN" dirty="0"/>
              <a:t>)</a:t>
            </a:r>
            <a:r>
              <a:rPr lang="zh-CN" altLang="en-US" dirty="0"/>
              <a:t>数目就被称为该任务的并行度。</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徐葳">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0</TotalTime>
  <Words>19051</Words>
  <Application>WPS 演示</Application>
  <PresentationFormat>自定义</PresentationFormat>
  <Paragraphs>898</Paragraphs>
  <Slides>129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129</vt:i4>
      </vt:variant>
    </vt:vector>
  </HeadingPairs>
  <TitlesOfParts>
    <vt:vector size="137" baseType="lpstr">
      <vt:lpstr>Arial</vt:lpstr>
      <vt:lpstr>宋体</vt:lpstr>
      <vt:lpstr>Wingdings</vt:lpstr>
      <vt:lpstr>Arial Unicode MS</vt:lpstr>
      <vt:lpstr>微软雅黑</vt:lpstr>
      <vt:lpstr>Calibri</vt:lpstr>
      <vt:lpstr>Arial Unicode MS</vt:lpstr>
      <vt:lpstr>徐葳</vt:lpstr>
      <vt:lpstr>Flink入门及实战(下)-V1.6</vt:lpstr>
      <vt:lpstr>PowerPoint 演示文稿</vt:lpstr>
      <vt:lpstr>PowerPoint 演示文稿</vt:lpstr>
      <vt:lpstr>Flink API的抽象级别</vt:lpstr>
      <vt:lpstr>Flink API的抽象级别</vt:lpstr>
      <vt:lpstr>PowerPoint 演示文稿</vt:lpstr>
      <vt:lpstr>DataSource部分详解</vt:lpstr>
      <vt:lpstr>DataStream API之Data Sources</vt:lpstr>
      <vt:lpstr>DataStream API之Data Sources</vt:lpstr>
      <vt:lpstr>内置Connectors</vt:lpstr>
      <vt:lpstr>Source 容错性保证</vt:lpstr>
      <vt:lpstr>自定义source</vt:lpstr>
      <vt:lpstr>Transformations部分详解</vt:lpstr>
      <vt:lpstr>DataStream API之Transformations</vt:lpstr>
      <vt:lpstr>DataStream API之Transformations</vt:lpstr>
      <vt:lpstr>DataStream API之partition</vt:lpstr>
      <vt:lpstr>Sink部分详解</vt:lpstr>
      <vt:lpstr>DataStream API之Data Sink</vt:lpstr>
      <vt:lpstr>内置Connectors</vt:lpstr>
      <vt:lpstr>Sink 容错性保证</vt:lpstr>
      <vt:lpstr>自定义sink</vt:lpstr>
      <vt:lpstr>PowerPoint 演示文稿</vt:lpstr>
      <vt:lpstr>DataSource部分详解</vt:lpstr>
      <vt:lpstr>DataSet API之Data Sources</vt:lpstr>
      <vt:lpstr>Transformations部分详解</vt:lpstr>
      <vt:lpstr>DataSet API之Transformations</vt:lpstr>
      <vt:lpstr>DataSet API之Transformations</vt:lpstr>
      <vt:lpstr>DataSet API之partition</vt:lpstr>
      <vt:lpstr>Sink部分详解</vt:lpstr>
      <vt:lpstr>DataSet API之Data sinks</vt:lpstr>
      <vt:lpstr>PowerPoint 演示文稿</vt:lpstr>
      <vt:lpstr>Table API &amp; SQL</vt:lpstr>
      <vt:lpstr>PowerPoint 演示文稿</vt:lpstr>
      <vt:lpstr>Flink支持的DataType</vt:lpstr>
      <vt:lpstr>Flink 的序列化</vt:lpstr>
      <vt:lpstr>PowerPoint 演示文稿</vt:lpstr>
      <vt:lpstr>DataStreaming 中的Broadcast</vt:lpstr>
      <vt:lpstr>Flink Broadcast(广播变量)</vt:lpstr>
      <vt:lpstr>Flink Accumulators &amp; Counters</vt:lpstr>
      <vt:lpstr>Flink Broadcast和Accumulators的区别</vt:lpstr>
      <vt:lpstr>Flink Distributed Cache(分布式缓存)</vt:lpstr>
      <vt:lpstr>PowerPoint 演示文稿</vt:lpstr>
      <vt:lpstr>状态(State)</vt:lpstr>
      <vt:lpstr>状态(State)</vt:lpstr>
      <vt:lpstr>State-Keyed State</vt:lpstr>
      <vt:lpstr>State-Keyed State例子</vt:lpstr>
      <vt:lpstr>State-Operator State</vt:lpstr>
      <vt:lpstr>状态容错</vt:lpstr>
      <vt:lpstr>状态容错-生成快照</vt:lpstr>
      <vt:lpstr>状态容错-恢复快照</vt:lpstr>
      <vt:lpstr>checkPoint简介</vt:lpstr>
      <vt:lpstr>checkPoint的配置</vt:lpstr>
      <vt:lpstr>checkPoint的配置</vt:lpstr>
      <vt:lpstr>State Backend(状态的后端存储)</vt:lpstr>
      <vt:lpstr>State Backend(状态的后端存储)</vt:lpstr>
      <vt:lpstr>State Backend(状态的后端存储)</vt:lpstr>
      <vt:lpstr>Restart Strategies(重启策略)</vt:lpstr>
      <vt:lpstr>重启策略之固定间隔 (Fixed delay)</vt:lpstr>
      <vt:lpstr>重启策略之失败率 (Failure rate)</vt:lpstr>
      <vt:lpstr>重启策略之无重启 (No restart)</vt:lpstr>
      <vt:lpstr>保存多个Checkpoint</vt:lpstr>
      <vt:lpstr>从Checkpoint进行恢复</vt:lpstr>
      <vt:lpstr>savePoint</vt:lpstr>
      <vt:lpstr>checkPoint vs savePoint</vt:lpstr>
      <vt:lpstr>savePoint的使用</vt:lpstr>
      <vt:lpstr>PowerPoint 演示文稿</vt:lpstr>
      <vt:lpstr>Window(窗口)</vt:lpstr>
      <vt:lpstr>Window的类型</vt:lpstr>
      <vt:lpstr>Window的类型之tumbling windows</vt:lpstr>
      <vt:lpstr>Window的类型之sliding windows</vt:lpstr>
      <vt:lpstr>Window类型汇总</vt:lpstr>
      <vt:lpstr>TimeWindow的应用</vt:lpstr>
      <vt:lpstr>CountWindow的应用</vt:lpstr>
      <vt:lpstr>自定义Window</vt:lpstr>
      <vt:lpstr>Window 聚合分类</vt:lpstr>
      <vt:lpstr>Window 聚合分类之增量聚合</vt:lpstr>
      <vt:lpstr>增量聚合状态变化过程-累加求和</vt:lpstr>
      <vt:lpstr>reduce(reduceFunction)</vt:lpstr>
      <vt:lpstr>aggregate(aggregateFunction)</vt:lpstr>
      <vt:lpstr>Window 聚合分类之全量聚合</vt:lpstr>
      <vt:lpstr>全量聚合状态变化过程-求最大值</vt:lpstr>
      <vt:lpstr>apply(windowFunction)</vt:lpstr>
      <vt:lpstr>process(processWindowFunction)</vt:lpstr>
      <vt:lpstr>process(processWindowFunction)</vt:lpstr>
      <vt:lpstr>Time介绍</vt:lpstr>
      <vt:lpstr>Time例子分析</vt:lpstr>
      <vt:lpstr>Time例子分析</vt:lpstr>
      <vt:lpstr>设置Time类型</vt:lpstr>
      <vt:lpstr>EventTime和Watermarks</vt:lpstr>
      <vt:lpstr>有序的流的watermarks</vt:lpstr>
      <vt:lpstr>无序的流的watermarks</vt:lpstr>
      <vt:lpstr>多并行度流的watermarks</vt:lpstr>
      <vt:lpstr>watermarks的生成方式</vt:lpstr>
      <vt:lpstr>With Periodic Watermarks案例</vt:lpstr>
      <vt:lpstr>With Periodic Watermarks案例总结</vt:lpstr>
      <vt:lpstr>PowerPoint 演示文稿</vt:lpstr>
      <vt:lpstr>TaskManager与Slot</vt:lpstr>
      <vt:lpstr>TaskManager与Slot</vt:lpstr>
      <vt:lpstr>并行度(Parallel)</vt:lpstr>
      <vt:lpstr>并行度(Parallel)的设置</vt:lpstr>
      <vt:lpstr>并行度设置之Operator Level</vt:lpstr>
      <vt:lpstr>并行度设置之Execution Environment Level</vt:lpstr>
      <vt:lpstr>并行度设置之Client Level</vt:lpstr>
      <vt:lpstr>并行度设置之System Level</vt:lpstr>
      <vt:lpstr> </vt:lpstr>
      <vt:lpstr> </vt:lpstr>
      <vt:lpstr>PowerPoint 演示文稿</vt:lpstr>
      <vt:lpstr>UI界面指标详解</vt:lpstr>
      <vt:lpstr>PowerPoint 演示文稿</vt:lpstr>
      <vt:lpstr>Kafka-connector</vt:lpstr>
      <vt:lpstr>Kafka Consumer消费策略设置</vt:lpstr>
      <vt:lpstr>Kafka Consumer的容错</vt:lpstr>
      <vt:lpstr>动态加载Topic</vt:lpstr>
      <vt:lpstr>Kafka Consumers Offset 自动提交</vt:lpstr>
      <vt:lpstr>Kafka Producer</vt:lpstr>
      <vt:lpstr>Kafka Producer的容错-Kafka 0.9 and 0.10</vt:lpstr>
      <vt:lpstr>Kafka Producer的容错-Kafka 0.11</vt:lpstr>
      <vt:lpstr>注意：</vt:lpstr>
      <vt:lpstr>PowerPoint 演示文稿</vt:lpstr>
      <vt:lpstr>生产环境检查清单</vt:lpstr>
      <vt:lpstr>PowerPoint 演示文稿</vt:lpstr>
      <vt:lpstr>应用场景分析</vt:lpstr>
      <vt:lpstr>数据清洗【实时ETL】</vt:lpstr>
      <vt:lpstr>需求分析</vt:lpstr>
      <vt:lpstr>架构图</vt:lpstr>
      <vt:lpstr>数据报表</vt:lpstr>
      <vt:lpstr>需求分析</vt:lpstr>
      <vt:lpstr>架构图</vt:lpstr>
      <vt:lpstr>PowerPoint 演示文稿</vt:lpstr>
    </vt:vector>
  </TitlesOfParts>
  <Company>苏州派森咨询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王佩丰</dc:creator>
  <cp:lastModifiedBy>徐葳</cp:lastModifiedBy>
  <cp:revision>1341</cp:revision>
  <dcterms:created xsi:type="dcterms:W3CDTF">2014-08-01T06:06:00Z</dcterms:created>
  <dcterms:modified xsi:type="dcterms:W3CDTF">2018-11-14T01:56:13Z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