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8" r:id="rId2"/>
    <p:sldId id="262" r:id="rId3"/>
    <p:sldId id="273" r:id="rId4"/>
    <p:sldId id="274" r:id="rId5"/>
    <p:sldId id="260" r:id="rId6"/>
    <p:sldId id="267" r:id="rId7"/>
    <p:sldId id="272" r:id="rId8"/>
    <p:sldId id="277" r:id="rId9"/>
    <p:sldId id="278" r:id="rId10"/>
    <p:sldId id="282" r:id="rId11"/>
    <p:sldId id="300" r:id="rId12"/>
    <p:sldId id="283" r:id="rId13"/>
    <p:sldId id="284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1" r:id="rId25"/>
    <p:sldId id="302" r:id="rId26"/>
    <p:sldId id="269" r:id="rId27"/>
    <p:sldId id="303" r:id="rId28"/>
    <p:sldId id="261" r:id="rId29"/>
    <p:sldId id="264" r:id="rId30"/>
    <p:sldId id="265" r:id="rId31"/>
    <p:sldId id="304" r:id="rId32"/>
    <p:sldId id="266" r:id="rId33"/>
    <p:sldId id="305" r:id="rId34"/>
    <p:sldId id="307" r:id="rId35"/>
    <p:sldId id="306" r:id="rId36"/>
    <p:sldId id="270" r:id="rId37"/>
    <p:sldId id="271" r:id="rId3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78" autoAdjust="0"/>
  </p:normalViewPr>
  <p:slideViewPr>
    <p:cSldViewPr>
      <p:cViewPr varScale="1">
        <p:scale>
          <a:sx n="112" d="100"/>
          <a:sy n="112" d="100"/>
        </p:scale>
        <p:origin x="96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4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7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7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机器学习数学基础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3968" y="4221088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：左元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0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105857" y="3224428"/>
            <a:ext cx="1476164" cy="9347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0658" y="2653090"/>
            <a:ext cx="1837687" cy="16538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5651" y="3224428"/>
            <a:ext cx="132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mtClean="0"/>
              <a:t>2      3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8      9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16130" y="2780928"/>
            <a:ext cx="1682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   8         9</a:t>
            </a:r>
          </a:p>
          <a:p>
            <a:endParaRPr lang="en-US" altLang="zh-CN" dirty="0"/>
          </a:p>
          <a:p>
            <a:r>
              <a:rPr lang="en-US" altLang="zh-CN" dirty="0" smtClean="0"/>
              <a:t>13      14       15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83768" y="4489375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2169" y="4489375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67744" y="1988840"/>
            <a:ext cx="1176219" cy="854482"/>
            <a:chOff x="2330725" y="1844824"/>
            <a:chExt cx="1176219" cy="854482"/>
          </a:xfrm>
        </p:grpSpPr>
        <p:sp>
          <p:nvSpPr>
            <p:cNvPr id="4" name="爆炸形 1 3"/>
            <p:cNvSpPr/>
            <p:nvPr/>
          </p:nvSpPr>
          <p:spPr>
            <a:xfrm>
              <a:off x="2330725" y="1844824"/>
              <a:ext cx="1176219" cy="854482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46964" y="20879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矩形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91391" y="1616186"/>
            <a:ext cx="1176219" cy="854482"/>
            <a:chOff x="2330725" y="1844824"/>
            <a:chExt cx="1176219" cy="854482"/>
          </a:xfrm>
        </p:grpSpPr>
        <p:sp>
          <p:nvSpPr>
            <p:cNvPr id="31" name="爆炸形 1 30"/>
            <p:cNvSpPr/>
            <p:nvPr/>
          </p:nvSpPr>
          <p:spPr>
            <a:xfrm>
              <a:off x="2330725" y="1844824"/>
              <a:ext cx="1176219" cy="854482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46964" y="20879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方形</a:t>
              </a:r>
              <a:endParaRPr lang="zh-CN" altLang="en-US" sz="1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特殊矩阵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62880" y="5157192"/>
            <a:ext cx="8229600" cy="1308224"/>
          </a:xfrm>
        </p:spPr>
        <p:txBody>
          <a:bodyPr>
            <a:noAutofit/>
          </a:bodyPr>
          <a:lstStyle/>
          <a:p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m×n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= 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，即矩阵的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行数与列数相等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，那么称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方阵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24" grpId="0"/>
      <p:bldP spid="25" grpId="0"/>
      <p:bldP spid="27" grpId="0"/>
      <p:bldP spid="28" grpId="0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23728" y="177281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2×3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768" y="237288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6×6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9768" y="297295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6×1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9768" y="357301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1×9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7158" y="1772816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7158" y="2372883"/>
            <a:ext cx="12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07158" y="2972950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0598" y="3573016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62880" y="4221088"/>
            <a:ext cx="8229600" cy="22443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行数与列数都等于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的矩阵称为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阶矩阵，又称做 </a:t>
            </a:r>
            <a:r>
              <a:rPr lang="en-US" altLang="zh-CN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阶方阵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，可以记作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只有一行的矩阵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1×n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称为行矩阵，又叫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行向量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同样，只有一列的矩阵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n×1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称为列矩阵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，又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叫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矩阵中的概念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131840" y="191951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31840" y="25291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1840" y="313873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31840" y="37483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0"/>
          <p:cNvSpPr txBox="1"/>
          <p:nvPr/>
        </p:nvSpPr>
        <p:spPr>
          <a:xfrm>
            <a:off x="5895390" y="2371458"/>
            <a:ext cx="96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阶方阵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20072" y="252769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1"/>
          <p:cNvSpPr txBox="1"/>
          <p:nvPr/>
        </p:nvSpPr>
        <p:spPr>
          <a:xfrm>
            <a:off x="5875786" y="2969008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维列向量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200468" y="313479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1"/>
          <p:cNvSpPr txBox="1"/>
          <p:nvPr/>
        </p:nvSpPr>
        <p:spPr>
          <a:xfrm>
            <a:off x="5875786" y="358642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维行向量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200468" y="37522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/>
      <p:bldP spid="19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75856" y="2132856"/>
            <a:ext cx="1944216" cy="172819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20072" y="399522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主对角线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1840" y="1988840"/>
            <a:ext cx="2279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2          3	4 </a:t>
            </a:r>
          </a:p>
          <a:p>
            <a:pPr marL="342900" indent="-342900">
              <a:buAutoNum type="arabicPlain"/>
            </a:pPr>
            <a:endParaRPr lang="en-US" altLang="zh-CN" dirty="0" smtClean="0"/>
          </a:p>
          <a:p>
            <a:r>
              <a:rPr lang="en-US" altLang="zh-CN" dirty="0" smtClean="0"/>
              <a:t>5         6          7	8</a:t>
            </a:r>
          </a:p>
          <a:p>
            <a:pPr marL="342900" indent="-342900">
              <a:buAutoNum type="arabicPlain" startAt="7"/>
            </a:pPr>
            <a:endParaRPr lang="en-US" altLang="zh-CN" dirty="0"/>
          </a:p>
          <a:p>
            <a:pPr marL="342900" indent="-342900">
              <a:buAutoNum type="arabicPlain" startAt="9"/>
            </a:pPr>
            <a:r>
              <a:rPr lang="en-US" altLang="zh-CN" dirty="0" smtClean="0"/>
              <a:t>    10        11	12</a:t>
            </a:r>
          </a:p>
          <a:p>
            <a:pPr marL="342900" indent="-342900">
              <a:buAutoNum type="arabicPlain" startAt="9"/>
            </a:pPr>
            <a:endParaRPr lang="en-US" altLang="zh-CN" dirty="0"/>
          </a:p>
          <a:p>
            <a:r>
              <a:rPr lang="en-US" altLang="zh-CN" dirty="0" smtClean="0"/>
              <a:t>13      14        15        16</a:t>
            </a:r>
            <a:endParaRPr lang="zh-CN" altLang="en-US" dirty="0"/>
          </a:p>
        </p:txBody>
      </p:sp>
      <p:sp>
        <p:nvSpPr>
          <p:cNvPr id="8" name="左中括号 7"/>
          <p:cNvSpPr/>
          <p:nvPr/>
        </p:nvSpPr>
        <p:spPr>
          <a:xfrm>
            <a:off x="3059832" y="2060848"/>
            <a:ext cx="72008" cy="1913613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/>
          <p:cNvSpPr/>
          <p:nvPr/>
        </p:nvSpPr>
        <p:spPr>
          <a:xfrm>
            <a:off x="5364088" y="2060848"/>
            <a:ext cx="47714" cy="191361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矩阵中的概念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57680" y="4569048"/>
            <a:ext cx="8229600" cy="13802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方阵，从左上角到右下角的直线，叫做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主对角线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，主对角线上的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主对角线</a:t>
            </a:r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1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/>
      <p:bldP spid="8" grpId="0" animBg="1"/>
      <p:bldP spid="9" grpId="0" animBg="1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41308" y="213214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矩阵的元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素全部为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，称为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零矩阵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 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3601" y="3140968"/>
            <a:ext cx="16822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1         0         0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0         1         0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0         0         1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48638" y="3429000"/>
            <a:ext cx="548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方阵，如果只有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对角线元素为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，其余元素都为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那么称为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单位矩阵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，一般用 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中括号 8"/>
          <p:cNvSpPr/>
          <p:nvPr/>
        </p:nvSpPr>
        <p:spPr>
          <a:xfrm>
            <a:off x="1105148" y="3178786"/>
            <a:ext cx="54000" cy="1260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中括号 9"/>
          <p:cNvSpPr/>
          <p:nvPr/>
        </p:nvSpPr>
        <p:spPr>
          <a:xfrm>
            <a:off x="2778519" y="3190074"/>
            <a:ext cx="54000" cy="1260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特殊矩阵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1233601" y="4725144"/>
            <a:ext cx="168221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λ</a:t>
            </a:r>
            <a:r>
              <a:rPr lang="en-US" altLang="zh-CN" baseline="-25000" smtClean="0"/>
              <a:t>1</a:t>
            </a:r>
            <a:r>
              <a:rPr lang="en-US" altLang="zh-CN" smtClean="0"/>
              <a:t>        0          0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0 </a:t>
            </a:r>
            <a:r>
              <a:rPr lang="en-US" altLang="zh-CN"/>
              <a:t> </a:t>
            </a:r>
            <a:r>
              <a:rPr lang="en-US" altLang="zh-CN" smtClean="0"/>
              <a:t>       λ</a:t>
            </a:r>
            <a:r>
              <a:rPr lang="en-US" altLang="zh-CN" baseline="-25000"/>
              <a:t>2</a:t>
            </a:r>
            <a:r>
              <a:rPr lang="en-US" altLang="zh-CN" smtClean="0"/>
              <a:t>         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0         </a:t>
            </a:r>
            <a:r>
              <a:rPr lang="en-US" altLang="zh-CN" smtClean="0"/>
              <a:t>0          λ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4" name="文本框 16"/>
          <p:cNvSpPr txBox="1"/>
          <p:nvPr/>
        </p:nvSpPr>
        <p:spPr>
          <a:xfrm>
            <a:off x="3570925" y="4993576"/>
            <a:ext cx="424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对于方阵，不在对角线上的元素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对角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左中括号 14"/>
          <p:cNvSpPr/>
          <p:nvPr/>
        </p:nvSpPr>
        <p:spPr>
          <a:xfrm>
            <a:off x="1105148" y="4785540"/>
            <a:ext cx="54000" cy="1260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中括号 17"/>
          <p:cNvSpPr/>
          <p:nvPr/>
        </p:nvSpPr>
        <p:spPr>
          <a:xfrm>
            <a:off x="2801097" y="4802407"/>
            <a:ext cx="54000" cy="1260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1634" y="1606489"/>
            <a:ext cx="2498414" cy="1338828"/>
            <a:chOff x="786138" y="1628800"/>
            <a:chExt cx="2498414" cy="1338828"/>
          </a:xfrm>
        </p:grpSpPr>
        <p:sp>
          <p:nvSpPr>
            <p:cNvPr id="20" name="文本框 24"/>
            <p:cNvSpPr txBox="1"/>
            <p:nvPr/>
          </p:nvSpPr>
          <p:spPr>
            <a:xfrm>
              <a:off x="899592" y="1628800"/>
              <a:ext cx="238496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0         0         0</a:t>
              </a:r>
              <a:r>
                <a:rPr lang="en-US" altLang="zh-CN"/>
                <a:t> </a:t>
              </a:r>
              <a:r>
                <a:rPr lang="en-US" altLang="zh-CN" smtClean="0"/>
                <a:t>        0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0         0         0</a:t>
              </a:r>
              <a:r>
                <a:rPr lang="en-US" altLang="zh-CN"/>
                <a:t> </a:t>
              </a:r>
              <a:r>
                <a:rPr lang="en-US" altLang="zh-CN" smtClean="0"/>
                <a:t>      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0         0         0         0</a:t>
              </a:r>
              <a:endParaRPr lang="zh-CN" altLang="en-US" dirty="0"/>
            </a:p>
          </p:txBody>
        </p:sp>
        <p:sp>
          <p:nvSpPr>
            <p:cNvPr id="21" name="左中括号 20"/>
            <p:cNvSpPr/>
            <p:nvPr/>
          </p:nvSpPr>
          <p:spPr>
            <a:xfrm>
              <a:off x="786138" y="1663640"/>
              <a:ext cx="45719" cy="126000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中括号 21"/>
            <p:cNvSpPr/>
            <p:nvPr/>
          </p:nvSpPr>
          <p:spPr>
            <a:xfrm rot="10800000" flipH="1">
              <a:off x="2987825" y="1662472"/>
              <a:ext cx="45719" cy="1260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9" grpId="0" animBg="1"/>
      <p:bldP spid="10" grpId="0" animBg="1"/>
      <p:bldP spid="12" grpId="0"/>
      <p:bldP spid="14" grpId="0"/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12976"/>
            <a:ext cx="8262916" cy="244827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矩阵的加法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62880" y="1616720"/>
            <a:ext cx="8229600" cy="1092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把矩阵的对应位元素相加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矩阵的形状必须一致，即必须是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同型矩阵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718" y="3937806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2      3</a:t>
            </a:r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5      6</a:t>
            </a:r>
          </a:p>
          <a:p>
            <a:r>
              <a:rPr lang="en-US" altLang="zh-CN" dirty="0" smtClean="0"/>
              <a:t>7     8      9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1502" y="220509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3    4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59832" y="220509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    </a:t>
            </a:r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69389" y="3937806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     </a:t>
            </a:r>
            <a:r>
              <a:rPr lang="en-US" altLang="zh-CN" dirty="0"/>
              <a:t>8</a:t>
            </a:r>
            <a:r>
              <a:rPr lang="en-US" altLang="zh-CN" dirty="0" smtClean="0"/>
              <a:t>     7</a:t>
            </a:r>
          </a:p>
          <a:p>
            <a:r>
              <a:rPr lang="en-US" altLang="zh-CN" dirty="0" smtClean="0"/>
              <a:t>6     </a:t>
            </a:r>
            <a:r>
              <a:rPr lang="en-US" altLang="zh-CN" dirty="0"/>
              <a:t>5</a:t>
            </a:r>
            <a:r>
              <a:rPr lang="en-US" altLang="zh-CN" dirty="0" smtClean="0"/>
              <a:t>     4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     </a:t>
            </a:r>
            <a:r>
              <a:rPr lang="en-US" altLang="zh-CN" dirty="0"/>
              <a:t>2</a:t>
            </a:r>
            <a:r>
              <a:rPr lang="en-US" altLang="zh-CN" dirty="0" smtClean="0"/>
              <a:t>    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81057" y="23435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95978" y="4214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04386" y="220509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2    3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    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97129" y="2338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005966" y="4214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948264" y="3937806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10     10     10</a:t>
            </a:r>
          </a:p>
          <a:p>
            <a:r>
              <a:rPr lang="en-US" altLang="zh-CN" dirty="0" smtClean="0"/>
              <a:t>10     10     10</a:t>
            </a:r>
          </a:p>
          <a:p>
            <a:r>
              <a:rPr lang="en-US" altLang="zh-CN" dirty="0" smtClean="0"/>
              <a:t>10     10     10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58344" y="2338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731817" y="2205097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+ 1    2 + 1</a:t>
            </a:r>
          </a:p>
          <a:p>
            <a:r>
              <a:rPr lang="en-US" altLang="zh-CN" dirty="0" smtClean="0"/>
              <a:t>3 + 1    4 + 1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27984" y="3940054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+ 9     2 + 8    3 + 7</a:t>
            </a:r>
          </a:p>
          <a:p>
            <a:r>
              <a:rPr lang="en-US" altLang="zh-CN" dirty="0" smtClean="0"/>
              <a:t>4 + 6     5 + 5    6 + 4</a:t>
            </a:r>
          </a:p>
          <a:p>
            <a:r>
              <a:rPr lang="en-US" altLang="zh-CN" dirty="0" smtClean="0"/>
              <a:t>7 + 3     8 + 2    9 + 1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76174" y="4214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9" name="左中括号 18"/>
          <p:cNvSpPr/>
          <p:nvPr/>
        </p:nvSpPr>
        <p:spPr>
          <a:xfrm>
            <a:off x="1282774" y="2174713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中括号 19"/>
          <p:cNvSpPr/>
          <p:nvPr/>
        </p:nvSpPr>
        <p:spPr>
          <a:xfrm>
            <a:off x="2006001" y="2186793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2997747" y="2168674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>
            <a:off x="3720974" y="2180754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>
            <a:off x="6729093" y="2168674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7452320" y="2180754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4729406" y="2206605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5992866" y="2192813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870710" y="3933056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中括号 30"/>
          <p:cNvSpPr/>
          <p:nvPr/>
        </p:nvSpPr>
        <p:spPr>
          <a:xfrm>
            <a:off x="2078009" y="3940054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>
            <a:off x="2669813" y="3933056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>
            <a:off x="3877112" y="3940054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>
            <a:off x="6948264" y="3933056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>
            <a:off x="8316416" y="3933056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/>
          <p:cNvSpPr/>
          <p:nvPr/>
        </p:nvSpPr>
        <p:spPr>
          <a:xfrm>
            <a:off x="4393475" y="3926058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>
            <a:off x="6398489" y="3948078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矩阵的加法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19672" y="343074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3    4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8670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34338" y="3584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006123" y="343074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2    4</a:t>
            </a:r>
          </a:p>
          <a:p>
            <a:r>
              <a:rPr lang="en-US" altLang="zh-CN" dirty="0" smtClean="0"/>
              <a:t>6    8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19872" y="3576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331640" y="4593728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2      3</a:t>
            </a:r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5      6</a:t>
            </a:r>
          </a:p>
          <a:p>
            <a:r>
              <a:rPr lang="en-US" altLang="zh-CN" dirty="0" smtClean="0"/>
              <a:t>7     8      9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87824" y="4865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15734" y="4870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300192" y="4865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79559" y="458915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3       6        9</a:t>
            </a:r>
          </a:p>
          <a:p>
            <a:r>
              <a:rPr lang="en-US" altLang="zh-CN" dirty="0" smtClean="0"/>
              <a:t>12     15     18</a:t>
            </a:r>
          </a:p>
          <a:p>
            <a:r>
              <a:rPr lang="en-US" altLang="zh-CN" dirty="0" smtClean="0"/>
              <a:t>21     24     27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3928" y="3430741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2   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  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68062" y="3576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3335814" y="4865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3779912" y="458915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   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</p:txBody>
      </p:sp>
      <p:sp>
        <p:nvSpPr>
          <p:cNvPr id="23" name="左中括号 22"/>
          <p:cNvSpPr/>
          <p:nvPr/>
        </p:nvSpPr>
        <p:spPr>
          <a:xfrm>
            <a:off x="1259218" y="4589152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2466517" y="4596150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6804248" y="4579818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8249612" y="4596150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3743179" y="4560362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中括号 27"/>
          <p:cNvSpPr/>
          <p:nvPr/>
        </p:nvSpPr>
        <p:spPr>
          <a:xfrm>
            <a:off x="6038449" y="4593624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>
            <a:off x="1619672" y="3478128"/>
            <a:ext cx="60239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flipH="1">
            <a:off x="2224170" y="3478128"/>
            <a:ext cx="47116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3867369" y="3478128"/>
            <a:ext cx="60239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 flipH="1">
            <a:off x="5388980" y="3478128"/>
            <a:ext cx="47116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6008618" y="3469145"/>
            <a:ext cx="60239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 flipH="1">
            <a:off x="6613116" y="3469145"/>
            <a:ext cx="47116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662880" y="1688728"/>
            <a:ext cx="8229600" cy="109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1.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数与矩阵相乘</a:t>
            </a: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数值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与矩阵每一个元素相乘 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4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475656" y="4037003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en-US" altLang="zh-CN" sz="4800" b="1" smtClean="0"/>
              <a:t>A</a:t>
            </a:r>
            <a:r>
              <a:rPr lang="zh-CN" altLang="en-US" b="1" smtClean="0">
                <a:solidFill>
                  <a:srgbClr val="00B0F0"/>
                </a:solidFill>
              </a:rPr>
              <a:t>行</a:t>
            </a:r>
            <a:r>
              <a:rPr lang="en-US" altLang="zh-CN" b="1" dirty="0"/>
              <a:t>×</a:t>
            </a:r>
            <a:r>
              <a:rPr lang="zh-CN" altLang="en-US" b="1" smtClean="0">
                <a:solidFill>
                  <a:srgbClr val="FF0000"/>
                </a:solidFill>
              </a:rPr>
              <a:t>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35896" y="4037002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en-US" altLang="zh-CN" sz="4800" b="1" smtClean="0"/>
              <a:t>B</a:t>
            </a:r>
            <a:r>
              <a:rPr lang="zh-CN" altLang="en-US" b="1" smtClean="0">
                <a:solidFill>
                  <a:srgbClr val="FF0000"/>
                </a:solidFill>
              </a:rPr>
              <a:t>行</a:t>
            </a:r>
            <a:r>
              <a:rPr lang="en-US" altLang="zh-CN" b="1" dirty="0"/>
              <a:t>×</a:t>
            </a:r>
            <a:r>
              <a:rPr lang="zh-CN" altLang="en-US" b="1" smtClean="0">
                <a:solidFill>
                  <a:srgbClr val="00B0F0"/>
                </a:solidFill>
              </a:rPr>
              <a:t>列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40152" y="4026125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en-US" altLang="zh-CN" sz="4800" b="1" smtClean="0"/>
              <a:t>C</a:t>
            </a:r>
            <a:r>
              <a:rPr lang="zh-CN" altLang="en-US" b="1" smtClean="0">
                <a:solidFill>
                  <a:srgbClr val="00B0F0"/>
                </a:solidFill>
              </a:rPr>
              <a:t>行</a:t>
            </a:r>
            <a:r>
              <a:rPr lang="en-US" altLang="zh-CN" b="1" dirty="0"/>
              <a:t>×</a:t>
            </a:r>
            <a:r>
              <a:rPr lang="zh-CN" altLang="en-US" b="1" smtClean="0">
                <a:solidFill>
                  <a:srgbClr val="00B0F0"/>
                </a:solidFill>
              </a:rPr>
              <a:t>列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66558" y="4221088"/>
            <a:ext cx="68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×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436096" y="4181019"/>
            <a:ext cx="252490" cy="52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=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2555776" y="5261138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相等并同归于尽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42" idx="0"/>
          </p:cNvCxnSpPr>
          <p:nvPr/>
        </p:nvCxnSpPr>
        <p:spPr>
          <a:xfrm flipV="1">
            <a:off x="3551402" y="4702229"/>
            <a:ext cx="804574" cy="55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2" idx="0"/>
          </p:cNvCxnSpPr>
          <p:nvPr/>
        </p:nvCxnSpPr>
        <p:spPr>
          <a:xfrm flipH="1" flipV="1">
            <a:off x="2740753" y="4702229"/>
            <a:ext cx="810649" cy="55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555776" y="332885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并喜结连理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107420" y="3728960"/>
            <a:ext cx="608596" cy="66808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2347538" y="3728960"/>
            <a:ext cx="599986" cy="723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62880" y="1760736"/>
            <a:ext cx="8229600" cy="109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2. 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矩阵与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矩阵相乘</a:t>
            </a: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左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矩阵的每一行与右矩阵的每一列，对应每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一个元素相乘 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37" grpId="0"/>
      <p:bldP spid="38" grpId="0"/>
      <p:bldP spid="39" grpId="0"/>
      <p:bldP spid="42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1842" y="371150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00" b="1" smtClean="0"/>
              <a:t>2×3</a:t>
            </a:r>
            <a:endParaRPr lang="zh-CN" altLang="en-US" sz="1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616643" y="3711505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/>
              <a:t>2×3</a:t>
            </a:r>
            <a:endParaRPr lang="zh-CN" altLang="en-US" sz="105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771842" y="4180428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2×3</a:t>
            </a:r>
            <a:endParaRPr lang="zh-CN" altLang="en-US" sz="105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616643" y="4180428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/>
              <a:t>3×2</a:t>
            </a:r>
            <a:endParaRPr lang="zh-CN" altLang="en-US" sz="105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771842" y="4649351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3×3</a:t>
            </a:r>
            <a:endParaRPr lang="zh-CN" altLang="en-US" sz="105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616643" y="464935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/>
              <a:t>3×3</a:t>
            </a:r>
            <a:endParaRPr lang="zh-CN" altLang="en-US" sz="105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757163" y="5117122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2×2</a:t>
            </a:r>
            <a:endParaRPr lang="zh-CN" altLang="en-US" sz="105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1964" y="511712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/>
              <a:t>2×2</a:t>
            </a:r>
            <a:endParaRPr lang="zh-CN" altLang="en-US" sz="105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879369" y="371150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00" b="1"/>
              <a:t>2×</a:t>
            </a:r>
            <a:r>
              <a:rPr lang="en-US" altLang="zh-CN" sz="1000" b="1" smtClean="0">
                <a:solidFill>
                  <a:srgbClr val="FF0000"/>
                </a:solidFill>
              </a:rPr>
              <a:t>3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4170" y="3711505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2</a:t>
            </a:r>
            <a:r>
              <a:rPr lang="en-US" altLang="zh-CN" sz="1050" b="1"/>
              <a:t>×3</a:t>
            </a:r>
            <a:endParaRPr lang="zh-CN" altLang="en-US" sz="105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79369" y="4180428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4170" y="4180428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r>
              <a:rPr lang="en-US" altLang="zh-CN" sz="1050" b="1"/>
              <a:t>×2</a:t>
            </a:r>
            <a:endParaRPr lang="zh-CN" altLang="en-US" sz="105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879369" y="4649351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3×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24170" y="464935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r>
              <a:rPr lang="en-US" altLang="zh-CN" sz="1050" b="1"/>
              <a:t>×3</a:t>
            </a:r>
            <a:endParaRPr lang="zh-CN" altLang="en-US" sz="105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864690" y="5117122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</a:t>
            </a:r>
            <a:r>
              <a:rPr lang="en-US" altLang="zh-CN" sz="1050" b="1" smtClean="0">
                <a:solidFill>
                  <a:srgbClr val="FF0000"/>
                </a:solidFill>
              </a:rPr>
              <a:t>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09491" y="511712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2</a:t>
            </a:r>
            <a:r>
              <a:rPr lang="en-US" altLang="zh-CN" sz="1050" b="1"/>
              <a:t>×2</a:t>
            </a:r>
            <a:endParaRPr lang="zh-CN" altLang="en-US" sz="1050" b="1" dirty="0"/>
          </a:p>
        </p:txBody>
      </p:sp>
      <p:sp>
        <p:nvSpPr>
          <p:cNvPr id="21" name="乘号 20"/>
          <p:cNvSpPr/>
          <p:nvPr/>
        </p:nvSpPr>
        <p:spPr>
          <a:xfrm>
            <a:off x="6319573" y="3811397"/>
            <a:ext cx="288032" cy="21602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42628" y="4180428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 C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2321" y="464935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C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33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92321" y="5117122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C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662880" y="1760735"/>
            <a:ext cx="8229600" cy="18468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2. 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矩阵与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矩阵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相乘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×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B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，那么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有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矩阵 </a:t>
            </a:r>
            <a:r>
              <a:rPr lang="en-US" altLang="zh-CN" sz="200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× </a:t>
            </a:r>
            <a:r>
              <a:rPr lang="en-US" altLang="zh-CN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B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矩阵 </a:t>
            </a:r>
            <a:r>
              <a:rPr lang="en-US" altLang="zh-CN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×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k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要求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左侧矩阵的列</a:t>
            </a:r>
            <a:r>
              <a:rPr lang="zh-CN" altLang="en-US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数 </a:t>
            </a:r>
            <a:r>
              <a:rPr lang="en-US" altLang="zh-CN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，必须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等于右侧矩阵的行</a:t>
            </a:r>
            <a:r>
              <a:rPr lang="zh-CN" altLang="en-US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数 </a:t>
            </a:r>
            <a:r>
              <a:rPr lang="en-US" altLang="zh-CN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矩阵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为 </a:t>
            </a:r>
            <a:r>
              <a:rPr lang="en-US" altLang="zh-CN" sz="200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× </a:t>
            </a:r>
            <a:r>
              <a:rPr lang="en-US" altLang="zh-CN" sz="200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k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矩阵。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5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5" y="99248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4657" y="992482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5775" y="1546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8" name="图文框 7"/>
          <p:cNvSpPr/>
          <p:nvPr/>
        </p:nvSpPr>
        <p:spPr>
          <a:xfrm>
            <a:off x="683567" y="992482"/>
            <a:ext cx="1630448" cy="36004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3203847" y="992482"/>
            <a:ext cx="360040" cy="1477328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5" y="2720674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4657" y="2720674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3" name="图文框 12"/>
          <p:cNvSpPr/>
          <p:nvPr/>
        </p:nvSpPr>
        <p:spPr>
          <a:xfrm>
            <a:off x="683567" y="2720674"/>
            <a:ext cx="1630448" cy="36004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3779911" y="2720674"/>
            <a:ext cx="360040" cy="1477328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575" y="459288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4657" y="4592882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8" name="图文框 17"/>
          <p:cNvSpPr/>
          <p:nvPr/>
        </p:nvSpPr>
        <p:spPr>
          <a:xfrm>
            <a:off x="683567" y="4592882"/>
            <a:ext cx="1630448" cy="36004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378553" y="4592882"/>
            <a:ext cx="360040" cy="1477328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4047" y="15464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04047" y="3274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004047" y="52316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30311"/>
              </p:ext>
            </p:extLst>
          </p:nvPr>
        </p:nvGraphicFramePr>
        <p:xfrm>
          <a:off x="5508103" y="908719"/>
          <a:ext cx="3096344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533706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46414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69741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1 + </a:t>
                      </a:r>
                      <a:r>
                        <a:rPr lang="en-US" altLang="zh-CN" smtClean="0"/>
                        <a:t>2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2 + </a:t>
                      </a:r>
                      <a:r>
                        <a:rPr lang="en-US" altLang="zh-CN" smtClean="0"/>
                        <a:t>3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3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1764"/>
              </p:ext>
            </p:extLst>
          </p:nvPr>
        </p:nvGraphicFramePr>
        <p:xfrm>
          <a:off x="5508103" y="2720674"/>
          <a:ext cx="3096345" cy="15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4 + </a:t>
                      </a:r>
                      <a:r>
                        <a:rPr lang="en-US" altLang="zh-CN" smtClean="0"/>
                        <a:t>2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en-US" altLang="zh-CN" baseline="0" dirty="0" smtClean="0"/>
                        <a:t> + </a:t>
                      </a:r>
                      <a:r>
                        <a:rPr lang="en-US" altLang="zh-CN" baseline="0" smtClean="0"/>
                        <a:t>3 ×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6 = </a:t>
                      </a:r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15242"/>
              </p:ext>
            </p:extLst>
          </p:nvPr>
        </p:nvGraphicFramePr>
        <p:xfrm>
          <a:off x="5508103" y="4664890"/>
          <a:ext cx="3096345" cy="15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7 + </a:t>
                      </a:r>
                      <a:r>
                        <a:rPr lang="en-US" altLang="zh-CN" smtClean="0"/>
                        <a:t>2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8 + </a:t>
                      </a:r>
                      <a:r>
                        <a:rPr lang="en-US" altLang="zh-CN" smtClean="0"/>
                        <a:t>3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9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sp>
        <p:nvSpPr>
          <p:cNvPr id="25" name="图文框 24"/>
          <p:cNvSpPr/>
          <p:nvPr/>
        </p:nvSpPr>
        <p:spPr>
          <a:xfrm>
            <a:off x="5508103" y="896965"/>
            <a:ext cx="2016224" cy="73183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6048163" y="2671200"/>
            <a:ext cx="2052228" cy="73183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6498213" y="4599712"/>
            <a:ext cx="2106234" cy="73183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左中括号 27"/>
          <p:cNvSpPr/>
          <p:nvPr/>
        </p:nvSpPr>
        <p:spPr>
          <a:xfrm>
            <a:off x="692249" y="955313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中括号 28"/>
          <p:cNvSpPr/>
          <p:nvPr/>
        </p:nvSpPr>
        <p:spPr>
          <a:xfrm>
            <a:off x="2299837" y="955313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>
            <a:off x="683567" y="2683505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中括号 30"/>
          <p:cNvSpPr/>
          <p:nvPr/>
        </p:nvSpPr>
        <p:spPr>
          <a:xfrm>
            <a:off x="2291155" y="2683505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>
            <a:off x="660708" y="4575202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>
            <a:off x="2268296" y="4575202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>
            <a:off x="3132609" y="99248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>
            <a:off x="4740197" y="99248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/>
          <p:cNvSpPr/>
          <p:nvPr/>
        </p:nvSpPr>
        <p:spPr>
          <a:xfrm>
            <a:off x="3132609" y="2720673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>
            <a:off x="4740197" y="2720673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/>
          <p:cNvSpPr/>
          <p:nvPr/>
        </p:nvSpPr>
        <p:spPr>
          <a:xfrm>
            <a:off x="3140521" y="459288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中括号 38"/>
          <p:cNvSpPr/>
          <p:nvPr/>
        </p:nvSpPr>
        <p:spPr>
          <a:xfrm>
            <a:off x="4716015" y="459288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6"/>
          <p:cNvSpPr txBox="1"/>
          <p:nvPr/>
        </p:nvSpPr>
        <p:spPr>
          <a:xfrm>
            <a:off x="2555775" y="32967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41" name="文本框 6"/>
          <p:cNvSpPr txBox="1"/>
          <p:nvPr/>
        </p:nvSpPr>
        <p:spPr>
          <a:xfrm>
            <a:off x="2555775" y="5168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18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3" grpId="0" animBg="1"/>
      <p:bldP spid="14" grpId="0" animBg="1"/>
      <p:bldP spid="15" grpId="0"/>
      <p:bldP spid="16" grpId="0"/>
      <p:bldP spid="18" grpId="0" animBg="1"/>
      <p:bldP spid="19" grpId="0" animBg="1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线性代数知识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微积分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知识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概率与统计知识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28800"/>
            <a:ext cx="3168352" cy="3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4471" y="98872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3553" y="98872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4039" y="1542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8" name="图文框 7"/>
          <p:cNvSpPr/>
          <p:nvPr/>
        </p:nvSpPr>
        <p:spPr>
          <a:xfrm>
            <a:off x="682463" y="1537932"/>
            <a:ext cx="1630448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3202743" y="988720"/>
            <a:ext cx="360040" cy="14773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471" y="271691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3553" y="2716912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14039" y="3270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3" name="图文框 12"/>
          <p:cNvSpPr/>
          <p:nvPr/>
        </p:nvSpPr>
        <p:spPr>
          <a:xfrm>
            <a:off x="682463" y="3266124"/>
            <a:ext cx="1630448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3778807" y="2716912"/>
            <a:ext cx="360040" cy="14773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4471" y="458912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3553" y="458912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14039" y="51431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8" name="图文框 17"/>
          <p:cNvSpPr/>
          <p:nvPr/>
        </p:nvSpPr>
        <p:spPr>
          <a:xfrm>
            <a:off x="682463" y="5138332"/>
            <a:ext cx="1630448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393012" y="4589120"/>
            <a:ext cx="360040" cy="14773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2943" y="1542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02943" y="32709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002943" y="5155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76970"/>
              </p:ext>
            </p:extLst>
          </p:nvPr>
        </p:nvGraphicFramePr>
        <p:xfrm>
          <a:off x="5508103" y="913373"/>
          <a:ext cx="3096344" cy="158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533706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46414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1 + </a:t>
                      </a:r>
                      <a:r>
                        <a:rPr lang="en-US" altLang="zh-CN" smtClean="0"/>
                        <a:t>5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2 + </a:t>
                      </a:r>
                      <a:r>
                        <a:rPr lang="en-US" altLang="zh-CN" smtClean="0"/>
                        <a:t>6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3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24907"/>
              </p:ext>
            </p:extLst>
          </p:nvPr>
        </p:nvGraphicFramePr>
        <p:xfrm>
          <a:off x="5508103" y="2716912"/>
          <a:ext cx="3096345" cy="15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4 + </a:t>
                      </a:r>
                      <a:r>
                        <a:rPr lang="en-US" altLang="zh-CN" smtClean="0"/>
                        <a:t>5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en-US" altLang="zh-CN" baseline="0" dirty="0" smtClean="0"/>
                        <a:t> + </a:t>
                      </a:r>
                      <a:r>
                        <a:rPr lang="en-US" altLang="zh-CN" baseline="0" smtClean="0"/>
                        <a:t>6 ×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6 =77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10914"/>
              </p:ext>
            </p:extLst>
          </p:nvPr>
        </p:nvGraphicFramePr>
        <p:xfrm>
          <a:off x="5508103" y="4661128"/>
          <a:ext cx="3096345" cy="15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7 + </a:t>
                      </a:r>
                      <a:r>
                        <a:rPr lang="en-US" altLang="zh-CN" smtClean="0"/>
                        <a:t>5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8 + </a:t>
                      </a:r>
                      <a:r>
                        <a:rPr lang="en-US" altLang="zh-CN" smtClean="0"/>
                        <a:t>6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9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sp>
        <p:nvSpPr>
          <p:cNvPr id="26" name="图文框 25"/>
          <p:cNvSpPr/>
          <p:nvPr/>
        </p:nvSpPr>
        <p:spPr>
          <a:xfrm>
            <a:off x="5506999" y="1395363"/>
            <a:ext cx="2017328" cy="6701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6072035" y="3184210"/>
            <a:ext cx="2028356" cy="68483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6503127" y="5147764"/>
            <a:ext cx="2101320" cy="6654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左中括号 28"/>
          <p:cNvSpPr/>
          <p:nvPr/>
        </p:nvSpPr>
        <p:spPr>
          <a:xfrm>
            <a:off x="691145" y="95155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中括号 29"/>
          <p:cNvSpPr/>
          <p:nvPr/>
        </p:nvSpPr>
        <p:spPr>
          <a:xfrm>
            <a:off x="2298733" y="95155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3131505" y="98871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>
            <a:off x="4739093" y="98871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682463" y="2679743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>
            <a:off x="2290051" y="2679743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659604" y="4571440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>
            <a:off x="2267192" y="4571440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/>
          <p:cNvSpPr/>
          <p:nvPr/>
        </p:nvSpPr>
        <p:spPr>
          <a:xfrm>
            <a:off x="3131505" y="271691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>
            <a:off x="4739093" y="271691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/>
          <p:cNvSpPr/>
          <p:nvPr/>
        </p:nvSpPr>
        <p:spPr>
          <a:xfrm>
            <a:off x="3139417" y="458911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中括号 39"/>
          <p:cNvSpPr/>
          <p:nvPr/>
        </p:nvSpPr>
        <p:spPr>
          <a:xfrm>
            <a:off x="4714911" y="458911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5" y="990468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4657" y="990468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5143" y="1544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8" name="图文框 7"/>
          <p:cNvSpPr/>
          <p:nvPr/>
        </p:nvSpPr>
        <p:spPr>
          <a:xfrm>
            <a:off x="683567" y="2093166"/>
            <a:ext cx="1630448" cy="360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3203847" y="990468"/>
            <a:ext cx="360040" cy="147732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5" y="271866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4657" y="271866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15143" y="3272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3" name="图文框 12"/>
          <p:cNvSpPr/>
          <p:nvPr/>
        </p:nvSpPr>
        <p:spPr>
          <a:xfrm>
            <a:off x="683567" y="3821358"/>
            <a:ext cx="1630448" cy="360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3802489" y="2718660"/>
            <a:ext cx="360040" cy="147732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575" y="4590868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4657" y="4590868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15143" y="5144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8" name="图文框 17"/>
          <p:cNvSpPr/>
          <p:nvPr/>
        </p:nvSpPr>
        <p:spPr>
          <a:xfrm>
            <a:off x="683567" y="5693566"/>
            <a:ext cx="1630448" cy="360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405405" y="4590868"/>
            <a:ext cx="360040" cy="147732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4047" y="154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04047" y="3272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004047" y="5157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54057"/>
              </p:ext>
            </p:extLst>
          </p:nvPr>
        </p:nvGraphicFramePr>
        <p:xfrm>
          <a:off x="5519393" y="915121"/>
          <a:ext cx="3096344" cy="158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533706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46414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1 + </a:t>
                      </a:r>
                      <a:r>
                        <a:rPr lang="en-US" altLang="zh-CN" smtClean="0"/>
                        <a:t>8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2 + </a:t>
                      </a:r>
                      <a:r>
                        <a:rPr lang="en-US" altLang="zh-CN" smtClean="0"/>
                        <a:t>9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3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76559"/>
              </p:ext>
            </p:extLst>
          </p:nvPr>
        </p:nvGraphicFramePr>
        <p:xfrm>
          <a:off x="5519394" y="2718660"/>
          <a:ext cx="3096344" cy="159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4 + </a:t>
                      </a:r>
                      <a:r>
                        <a:rPr lang="en-US" altLang="zh-CN" smtClean="0"/>
                        <a:t>8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5 + </a:t>
                      </a:r>
                      <a:r>
                        <a:rPr lang="en-US" altLang="zh-CN" smtClean="0"/>
                        <a:t>9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6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90762"/>
              </p:ext>
            </p:extLst>
          </p:nvPr>
        </p:nvGraphicFramePr>
        <p:xfrm>
          <a:off x="5519393" y="4662876"/>
          <a:ext cx="3096345" cy="159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7 + </a:t>
                      </a:r>
                      <a:r>
                        <a:rPr lang="en-US" altLang="zh-CN" smtClean="0"/>
                        <a:t>8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8 + </a:t>
                      </a:r>
                      <a:r>
                        <a:rPr lang="en-US" altLang="zh-CN" smtClean="0"/>
                        <a:t>9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9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sp>
        <p:nvSpPr>
          <p:cNvPr id="26" name="图文框 25"/>
          <p:cNvSpPr/>
          <p:nvPr/>
        </p:nvSpPr>
        <p:spPr>
          <a:xfrm>
            <a:off x="5519393" y="1851224"/>
            <a:ext cx="2016224" cy="65141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6023449" y="3664263"/>
            <a:ext cx="2016224" cy="65141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6590922" y="5608479"/>
            <a:ext cx="2016224" cy="65141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左中括号 28"/>
          <p:cNvSpPr/>
          <p:nvPr/>
        </p:nvSpPr>
        <p:spPr>
          <a:xfrm>
            <a:off x="683567" y="268149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中括号 29"/>
          <p:cNvSpPr/>
          <p:nvPr/>
        </p:nvSpPr>
        <p:spPr>
          <a:xfrm>
            <a:off x="2291155" y="268149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660708" y="4573188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>
            <a:off x="2268296" y="4573188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3132609" y="271865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>
            <a:off x="4740197" y="271865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3140521" y="4590867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>
            <a:off x="4716015" y="4590867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/>
          <p:cNvSpPr/>
          <p:nvPr/>
        </p:nvSpPr>
        <p:spPr>
          <a:xfrm>
            <a:off x="692249" y="95329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>
            <a:off x="2299837" y="95329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/>
          <p:cNvSpPr/>
          <p:nvPr/>
        </p:nvSpPr>
        <p:spPr>
          <a:xfrm>
            <a:off x="3132609" y="990467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中括号 39"/>
          <p:cNvSpPr/>
          <p:nvPr/>
        </p:nvSpPr>
        <p:spPr>
          <a:xfrm>
            <a:off x="4740197" y="990467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98147"/>
              </p:ext>
            </p:extLst>
          </p:nvPr>
        </p:nvGraphicFramePr>
        <p:xfrm>
          <a:off x="5868144" y="1610299"/>
          <a:ext cx="1656184" cy="138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34209202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28486284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302034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6041753" cy="208823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62880" y="3200896"/>
            <a:ext cx="8229600" cy="1092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规则：一行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乘一列，行定列移动，列尽下一行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1043607" y="1593961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3522689" y="1593961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2843807" y="2147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14" name="文本框 19"/>
          <p:cNvSpPr txBox="1"/>
          <p:nvPr/>
        </p:nvSpPr>
        <p:spPr>
          <a:xfrm>
            <a:off x="5292079" y="214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5" name="左中括号 14"/>
          <p:cNvSpPr/>
          <p:nvPr/>
        </p:nvSpPr>
        <p:spPr>
          <a:xfrm>
            <a:off x="980281" y="1556792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中括号 15"/>
          <p:cNvSpPr/>
          <p:nvPr/>
        </p:nvSpPr>
        <p:spPr>
          <a:xfrm>
            <a:off x="2587869" y="1556792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>
            <a:off x="3420641" y="1593960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中括号 17"/>
          <p:cNvSpPr/>
          <p:nvPr/>
        </p:nvSpPr>
        <p:spPr>
          <a:xfrm>
            <a:off x="5028229" y="1593960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054" y="2788113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2      3</a:t>
            </a:r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5      6</a:t>
            </a:r>
          </a:p>
          <a:p>
            <a:r>
              <a:rPr lang="en-US" altLang="zh-CN" dirty="0" smtClean="0"/>
              <a:t>7     8      9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5616" y="177761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3    4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7826" y="177761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2    2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90238" y="2788113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1     2     3</a:t>
            </a:r>
          </a:p>
          <a:p>
            <a:r>
              <a:rPr lang="en-US" altLang="zh-CN" dirty="0" smtClean="0"/>
              <a:t>3     2     1</a:t>
            </a:r>
          </a:p>
          <a:p>
            <a:r>
              <a:rPr lang="en-US" altLang="zh-CN" dirty="0" smtClean="0"/>
              <a:t>1     </a:t>
            </a:r>
            <a:r>
              <a:rPr lang="en-US" altLang="zh-CN" dirty="0"/>
              <a:t>2</a:t>
            </a:r>
            <a:r>
              <a:rPr lang="en-US" altLang="zh-CN" dirty="0" smtClean="0"/>
              <a:t>    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79712" y="1916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346140" y="3065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359776" y="1911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60302" y="4253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228520" y="191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3837942" y="177281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2        </a:t>
            </a:r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2       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20342" y="3945114"/>
            <a:ext cx="712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1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3 +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1     </a:t>
            </a:r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   </a:t>
            </a:r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3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1 +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/>
              <a:t>1    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/>
              <a:t>2   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/>
              <a:t>1     </a:t>
            </a:r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/>
              <a:t>2    </a:t>
            </a:r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54139" y="5228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7611656" y="177281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6       6</a:t>
            </a:r>
          </a:p>
          <a:p>
            <a:r>
              <a:rPr lang="en-US" altLang="zh-CN" dirty="0" smtClean="0"/>
              <a:t>14    14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0919" y="5136151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10    12     14</a:t>
            </a:r>
          </a:p>
          <a:p>
            <a:r>
              <a:rPr lang="en-US" altLang="zh-CN" dirty="0" smtClean="0"/>
              <a:t>25    30     35</a:t>
            </a:r>
          </a:p>
          <a:p>
            <a:r>
              <a:rPr lang="en-US" altLang="zh-CN" dirty="0" smtClean="0"/>
              <a:t>40    48     56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1140919" y="2796118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中括号 19"/>
          <p:cNvSpPr/>
          <p:nvPr/>
        </p:nvSpPr>
        <p:spPr>
          <a:xfrm>
            <a:off x="2185520" y="2799344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2787492" y="2834924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>
            <a:off x="3832093" y="2838150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>
            <a:off x="1124191" y="3979876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8126681" y="3979876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1131807" y="5146569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2450165" y="5149795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1115616" y="1845425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/>
          <p:cNvSpPr/>
          <p:nvPr/>
        </p:nvSpPr>
        <p:spPr>
          <a:xfrm flipH="1">
            <a:off x="1713082" y="1850009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>
            <a:off x="2555776" y="1853342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flipH="1">
            <a:off x="3170041" y="1845425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3829342" y="1845425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 flipH="1">
            <a:off x="7069139" y="1853342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7633551" y="1861259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 flipH="1">
            <a:off x="8403882" y="1853342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矩阵的转置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97922" y="1484784"/>
            <a:ext cx="2498414" cy="1754326"/>
            <a:chOff x="4881898" y="1674674"/>
            <a:chExt cx="2498414" cy="1754326"/>
          </a:xfrm>
        </p:grpSpPr>
        <p:sp>
          <p:nvSpPr>
            <p:cNvPr id="20" name="文本框 24"/>
            <p:cNvSpPr txBox="1"/>
            <p:nvPr/>
          </p:nvSpPr>
          <p:spPr>
            <a:xfrm>
              <a:off x="4995352" y="1674674"/>
              <a:ext cx="23849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/>
                <a:t>1</a:t>
              </a:r>
              <a:r>
                <a:rPr lang="en-US" altLang="zh-CN" smtClean="0"/>
                <a:t>          </a:t>
              </a:r>
              <a:r>
                <a:rPr lang="en-US" altLang="zh-CN"/>
                <a:t>5</a:t>
              </a:r>
              <a:r>
                <a:rPr lang="en-US" altLang="zh-CN" smtClean="0"/>
                <a:t>         9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/>
                <a:t>2</a:t>
              </a:r>
              <a:r>
                <a:rPr lang="en-US" altLang="zh-CN" smtClean="0"/>
                <a:t>          </a:t>
              </a:r>
              <a:r>
                <a:rPr lang="en-US" altLang="zh-CN"/>
                <a:t>6</a:t>
              </a:r>
              <a:r>
                <a:rPr lang="en-US" altLang="zh-CN" smtClean="0"/>
                <a:t>        10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3          7        11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4          8        12</a:t>
              </a:r>
              <a:endParaRPr lang="zh-CN" altLang="en-US" dirty="0"/>
            </a:p>
          </p:txBody>
        </p:sp>
        <p:sp>
          <p:nvSpPr>
            <p:cNvPr id="21" name="左中括号 20"/>
            <p:cNvSpPr/>
            <p:nvPr/>
          </p:nvSpPr>
          <p:spPr>
            <a:xfrm>
              <a:off x="4881898" y="1746682"/>
              <a:ext cx="45719" cy="151200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中括号 21"/>
            <p:cNvSpPr/>
            <p:nvPr/>
          </p:nvSpPr>
          <p:spPr>
            <a:xfrm rot="10800000" flipH="1">
              <a:off x="6612926" y="1746850"/>
              <a:ext cx="45719" cy="1512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77068" y="1700808"/>
            <a:ext cx="2487125" cy="1338828"/>
            <a:chOff x="797427" y="1628800"/>
            <a:chExt cx="2487125" cy="1338828"/>
          </a:xfrm>
        </p:grpSpPr>
        <p:sp>
          <p:nvSpPr>
            <p:cNvPr id="26" name="文本框 24"/>
            <p:cNvSpPr txBox="1"/>
            <p:nvPr/>
          </p:nvSpPr>
          <p:spPr>
            <a:xfrm>
              <a:off x="899592" y="1628800"/>
              <a:ext cx="238496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1          </a:t>
              </a:r>
              <a:r>
                <a:rPr lang="en-US" altLang="zh-CN"/>
                <a:t>2</a:t>
              </a:r>
              <a:r>
                <a:rPr lang="en-US" altLang="zh-CN" smtClean="0"/>
                <a:t>         </a:t>
              </a:r>
              <a:r>
                <a:rPr lang="en-US" altLang="zh-CN" dirty="0"/>
                <a:t>3</a:t>
              </a:r>
              <a:r>
                <a:rPr lang="en-US" altLang="zh-CN" smtClean="0"/>
                <a:t>	</a:t>
              </a:r>
              <a:r>
                <a:rPr lang="en-US" altLang="zh-CN"/>
                <a:t>4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/>
                <a:t>5</a:t>
              </a:r>
              <a:r>
                <a:rPr lang="en-US" altLang="zh-CN" smtClean="0"/>
                <a:t>          </a:t>
              </a:r>
              <a:r>
                <a:rPr lang="en-US" altLang="zh-CN"/>
                <a:t>6</a:t>
              </a:r>
              <a:r>
                <a:rPr lang="en-US" altLang="zh-CN" smtClean="0"/>
                <a:t>         7	</a:t>
              </a:r>
              <a:r>
                <a:rPr lang="en-US" altLang="zh-CN"/>
                <a:t>8</a:t>
              </a:r>
              <a:endParaRPr lang="en-US" altLang="zh-CN" smtClean="0"/>
            </a:p>
            <a:p>
              <a:pPr>
                <a:lnSpc>
                  <a:spcPct val="150000"/>
                </a:lnSpc>
              </a:pPr>
              <a:r>
                <a:rPr lang="en-US" altLang="zh-CN"/>
                <a:t>9</a:t>
              </a:r>
              <a:r>
                <a:rPr lang="en-US" altLang="zh-CN" smtClean="0"/>
                <a:t>         10       11       12</a:t>
              </a:r>
              <a:endParaRPr lang="zh-CN" altLang="en-US" dirty="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797427" y="1663640"/>
              <a:ext cx="45719" cy="126000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中括号 27"/>
            <p:cNvSpPr/>
            <p:nvPr/>
          </p:nvSpPr>
          <p:spPr>
            <a:xfrm rot="10800000" flipH="1">
              <a:off x="3078137" y="1662472"/>
              <a:ext cx="45719" cy="1260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4211960" y="237022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477068" y="3356992"/>
            <a:ext cx="2487125" cy="1615827"/>
            <a:chOff x="797427" y="1628800"/>
            <a:chExt cx="2487125" cy="1615827"/>
          </a:xfrm>
        </p:grpSpPr>
        <p:sp>
          <p:nvSpPr>
            <p:cNvPr id="34" name="文本框 24"/>
            <p:cNvSpPr txBox="1"/>
            <p:nvPr/>
          </p:nvSpPr>
          <p:spPr>
            <a:xfrm>
              <a:off x="899592" y="1628800"/>
              <a:ext cx="238496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11</a:t>
              </a:r>
              <a:r>
                <a:rPr lang="en-US" altLang="zh-CN"/>
                <a:t> 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12</a:t>
              </a:r>
              <a:r>
                <a:rPr lang="en-US" altLang="zh-CN" smtClean="0"/>
                <a:t>     ...     a</a:t>
              </a:r>
              <a:r>
                <a:rPr lang="en-US" altLang="zh-CN" baseline="-25000" smtClean="0"/>
                <a:t>1n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21</a:t>
              </a:r>
              <a:r>
                <a:rPr lang="en-US" altLang="zh-CN" smtClean="0"/>
                <a:t>     a</a:t>
              </a:r>
              <a:r>
                <a:rPr lang="en-US" altLang="zh-CN" baseline="-25000"/>
                <a:t>2</a:t>
              </a:r>
              <a:r>
                <a:rPr lang="en-US" altLang="zh-CN" baseline="-25000" smtClean="0"/>
                <a:t>2</a:t>
              </a:r>
              <a:r>
                <a:rPr lang="en-US" altLang="zh-CN" smtClean="0"/>
                <a:t>     ...     a</a:t>
              </a:r>
              <a:r>
                <a:rPr lang="en-US" altLang="zh-CN" baseline="-25000"/>
                <a:t>2</a:t>
              </a:r>
              <a:r>
                <a:rPr lang="en-US" altLang="zh-CN" baseline="-25000" smtClean="0"/>
                <a:t>n</a:t>
              </a:r>
            </a:p>
            <a:p>
              <a:pPr>
                <a:lnSpc>
                  <a:spcPct val="150000"/>
                </a:lnSpc>
              </a:pPr>
              <a:r>
                <a:rPr lang="en-US" altLang="zh-CN" baseline="-25000"/>
                <a:t>  ... </a:t>
              </a:r>
              <a:r>
                <a:rPr lang="en-US" altLang="zh-CN" baseline="-25000" smtClean="0"/>
                <a:t>           ...                        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m1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m2</a:t>
              </a:r>
              <a:r>
                <a:rPr lang="en-US" altLang="zh-CN" smtClean="0"/>
                <a:t>    ...     a</a:t>
              </a:r>
              <a:r>
                <a:rPr lang="en-US" altLang="zh-CN" baseline="-25000"/>
                <a:t>m</a:t>
              </a:r>
              <a:r>
                <a:rPr lang="en-US" altLang="zh-CN" baseline="-25000" smtClean="0"/>
                <a:t>n</a:t>
              </a:r>
              <a:endParaRPr lang="en-US" altLang="zh-CN" dirty="0" smtClean="0"/>
            </a:p>
          </p:txBody>
        </p:sp>
        <p:sp>
          <p:nvSpPr>
            <p:cNvPr id="35" name="左中括号 34"/>
            <p:cNvSpPr/>
            <p:nvPr/>
          </p:nvSpPr>
          <p:spPr>
            <a:xfrm>
              <a:off x="797427" y="1663639"/>
              <a:ext cx="45719" cy="1580987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中括号 35"/>
            <p:cNvSpPr/>
            <p:nvPr/>
          </p:nvSpPr>
          <p:spPr>
            <a:xfrm>
              <a:off x="2971818" y="1662471"/>
              <a:ext cx="45719" cy="1582155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4067944" y="4149080"/>
            <a:ext cx="54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932040" y="3356992"/>
            <a:ext cx="2487125" cy="1615827"/>
            <a:chOff x="797427" y="1628800"/>
            <a:chExt cx="2487125" cy="1615827"/>
          </a:xfrm>
        </p:grpSpPr>
        <p:sp>
          <p:nvSpPr>
            <p:cNvPr id="39" name="文本框 24"/>
            <p:cNvSpPr txBox="1"/>
            <p:nvPr/>
          </p:nvSpPr>
          <p:spPr>
            <a:xfrm>
              <a:off x="899592" y="1628800"/>
              <a:ext cx="238496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11</a:t>
              </a:r>
              <a:r>
                <a:rPr lang="en-US" altLang="zh-CN"/>
                <a:t> 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2</a:t>
              </a:r>
              <a:r>
                <a:rPr lang="en-US" altLang="zh-CN" baseline="-25000"/>
                <a:t>1</a:t>
              </a:r>
              <a:r>
                <a:rPr lang="en-US" altLang="zh-CN" smtClean="0"/>
                <a:t>     ...     a</a:t>
              </a:r>
              <a:r>
                <a:rPr lang="en-US" altLang="zh-CN" baseline="-25000" smtClean="0"/>
                <a:t>m</a:t>
              </a:r>
              <a:r>
                <a:rPr lang="en-US" altLang="zh-CN" baseline="-25000"/>
                <a:t>1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</a:t>
              </a:r>
              <a:r>
                <a:rPr lang="en-US" altLang="zh-CN" baseline="-25000"/>
                <a:t>2</a:t>
              </a:r>
              <a:r>
                <a:rPr lang="en-US" altLang="zh-CN" smtClean="0"/>
                <a:t>     a</a:t>
              </a:r>
              <a:r>
                <a:rPr lang="en-US" altLang="zh-CN" baseline="-25000"/>
                <a:t>2</a:t>
              </a:r>
              <a:r>
                <a:rPr lang="en-US" altLang="zh-CN" baseline="-25000" smtClean="0"/>
                <a:t>2</a:t>
              </a:r>
              <a:r>
                <a:rPr lang="en-US" altLang="zh-CN" smtClean="0"/>
                <a:t>     ...     a</a:t>
              </a:r>
              <a:r>
                <a:rPr lang="en-US" altLang="zh-CN" baseline="-25000" smtClean="0"/>
                <a:t>m2</a:t>
              </a:r>
            </a:p>
            <a:p>
              <a:pPr>
                <a:lnSpc>
                  <a:spcPct val="150000"/>
                </a:lnSpc>
              </a:pPr>
              <a:r>
                <a:rPr lang="en-US" altLang="zh-CN" baseline="-25000"/>
                <a:t>  ... </a:t>
              </a:r>
              <a:r>
                <a:rPr lang="en-US" altLang="zh-CN" baseline="-25000" smtClean="0"/>
                <a:t>           ...                        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1n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2n</a:t>
              </a:r>
              <a:r>
                <a:rPr lang="en-US" altLang="zh-CN" smtClean="0"/>
                <a:t>    ...     a</a:t>
              </a:r>
              <a:r>
                <a:rPr lang="en-US" altLang="zh-CN" baseline="-25000"/>
                <a:t>m</a:t>
              </a:r>
              <a:r>
                <a:rPr lang="en-US" altLang="zh-CN" baseline="-25000" smtClean="0"/>
                <a:t>n</a:t>
              </a:r>
              <a:endParaRPr lang="en-US" altLang="zh-CN" dirty="0" smtClean="0"/>
            </a:p>
          </p:txBody>
        </p:sp>
        <p:sp>
          <p:nvSpPr>
            <p:cNvPr id="40" name="左中括号 39"/>
            <p:cNvSpPr/>
            <p:nvPr/>
          </p:nvSpPr>
          <p:spPr>
            <a:xfrm>
              <a:off x="797427" y="1663639"/>
              <a:ext cx="45719" cy="1580987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中括号 40"/>
            <p:cNvSpPr/>
            <p:nvPr/>
          </p:nvSpPr>
          <p:spPr>
            <a:xfrm>
              <a:off x="2971818" y="1662471"/>
              <a:ext cx="45719" cy="1582155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662880" y="5184576"/>
            <a:ext cx="8229600" cy="1700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的行换成相同序数的列，得到一个新矩阵，叫做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转置矩阵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，记作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行变列，列变行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× 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矩阵，转置之后为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矩阵的运算法则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662880" y="1484784"/>
            <a:ext cx="3693096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+ B = B + A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 ) + C = A + ( B + C )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乘法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λμ ) A = λ ( μA 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+ μ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A 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λA + μA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( 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B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) = λA + λB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AB ) C = A ( BC )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AB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λA ) B = A ( λB )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AB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AC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(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 + C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CA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4407296" y="1484784"/>
            <a:ext cx="3693096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- B = A + B × ( -1 )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-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A 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-A ) = O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转置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)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A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+ B )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)</a:t>
            </a:r>
            <a:r>
              <a:rPr lang="en-US" altLang="zh-CN" sz="16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T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AB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B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9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阶方阵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，如果有一个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阶方阵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，使得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		AB = BA = 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就称矩阵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可逆的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，并把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称为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逆矩阵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的逆矩阵记作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en-US" altLang="zh-CN" sz="2000" baseline="30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，如果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AB = BA =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，则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 = A</a:t>
            </a:r>
            <a:r>
              <a:rPr lang="en-US" altLang="zh-CN" sz="2000" baseline="30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-1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1277935" y="4508148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r>
              <a:rPr lang="en-US" altLang="zh-CN" smtClean="0"/>
              <a:t>2         2          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3         </a:t>
            </a:r>
            <a:r>
              <a:rPr lang="en-US" altLang="zh-CN"/>
              <a:t>4</a:t>
            </a:r>
            <a:r>
              <a:rPr lang="en-US" altLang="zh-CN" smtClean="0"/>
              <a:t>          </a:t>
            </a:r>
            <a:r>
              <a:rPr lang="en-US" altLang="zh-CN" dirty="0"/>
              <a:t>3</a:t>
            </a:r>
            <a:endParaRPr lang="en-US" altLang="zh-CN" dirty="0" smtClean="0"/>
          </a:p>
        </p:txBody>
      </p:sp>
      <p:sp>
        <p:nvSpPr>
          <p:cNvPr id="5" name="文本框 5"/>
          <p:cNvSpPr txBox="1"/>
          <p:nvPr/>
        </p:nvSpPr>
        <p:spPr>
          <a:xfrm>
            <a:off x="3757017" y="4508148"/>
            <a:ext cx="1770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  1        3         -2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-3/2    -3        5/2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/>
              <a:t> </a:t>
            </a:r>
            <a:r>
              <a:rPr lang="en-US" altLang="zh-CN" smtClean="0"/>
              <a:t>  1        1        -1</a:t>
            </a:r>
            <a:endParaRPr lang="en-US" altLang="zh-CN" dirty="0" smtClean="0"/>
          </a:p>
        </p:txBody>
      </p:sp>
      <p:sp>
        <p:nvSpPr>
          <p:cNvPr id="6" name="文本框 6"/>
          <p:cNvSpPr txBox="1"/>
          <p:nvPr/>
        </p:nvSpPr>
        <p:spPr>
          <a:xfrm>
            <a:off x="3078135" y="5062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7" name="文本框 19"/>
          <p:cNvSpPr txBox="1"/>
          <p:nvPr/>
        </p:nvSpPr>
        <p:spPr>
          <a:xfrm>
            <a:off x="5598416" y="50621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8" name="左中括号 7"/>
          <p:cNvSpPr/>
          <p:nvPr/>
        </p:nvSpPr>
        <p:spPr>
          <a:xfrm>
            <a:off x="1214609" y="447097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/>
          <p:cNvSpPr/>
          <p:nvPr/>
        </p:nvSpPr>
        <p:spPr>
          <a:xfrm>
            <a:off x="2822197" y="447097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3654969" y="4508147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中括号 10"/>
          <p:cNvSpPr/>
          <p:nvPr/>
        </p:nvSpPr>
        <p:spPr>
          <a:xfrm>
            <a:off x="5454400" y="4508147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/>
          <p:cNvSpPr txBox="1"/>
          <p:nvPr/>
        </p:nvSpPr>
        <p:spPr>
          <a:xfrm>
            <a:off x="6078363" y="454396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smtClean="0"/>
              <a:t>     </a:t>
            </a:r>
            <a:r>
              <a:rPr lang="en-US" altLang="zh-CN"/>
              <a:t>0</a:t>
            </a:r>
            <a:r>
              <a:rPr lang="en-US" altLang="zh-CN" smtClean="0"/>
              <a:t>          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/>
              <a:t>0</a:t>
            </a:r>
            <a:r>
              <a:rPr lang="en-US" altLang="zh-CN" smtClean="0"/>
              <a:t>         1          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en-US" altLang="zh-CN"/>
              <a:t>0</a:t>
            </a:r>
            <a:r>
              <a:rPr lang="en-US" altLang="zh-CN" smtClean="0"/>
              <a:t>         0          </a:t>
            </a:r>
            <a:r>
              <a:rPr lang="en-US" altLang="zh-CN" dirty="0" smtClean="0"/>
              <a:t>1</a:t>
            </a:r>
          </a:p>
        </p:txBody>
      </p:sp>
      <p:sp>
        <p:nvSpPr>
          <p:cNvPr id="13" name="左中括号 12"/>
          <p:cNvSpPr/>
          <p:nvPr/>
        </p:nvSpPr>
        <p:spPr>
          <a:xfrm>
            <a:off x="6015037" y="450679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622625" y="450679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微积分基本知识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什么是导数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偏导数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方向导数和梯度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凸函数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和凹函数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导数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6458"/>
            <a:ext cx="3482144" cy="3118927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24150"/>
            <a:ext cx="3743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57200" y="4509120"/>
            <a:ext cx="8435280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导数反映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的是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函数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y = f(x)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某一点处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沿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x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轴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正方向的变化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率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轴上某一点处，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如果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  <a:cs typeface="Calibri" pitchFamily="34" charset="0"/>
              </a:rPr>
              <a:t>’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(x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)&gt;0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，说明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f(x)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的函数值在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点沿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轴正方向是趋于增加的；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如果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  <a:cs typeface="Calibri" pitchFamily="34" charset="0"/>
              </a:rPr>
              <a:t>’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(x)&lt;0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，说明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f(x)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的函数值在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点沿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轴正方向是趋于减少的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偏导数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4433292"/>
            <a:ext cx="6781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771156" y="1628800"/>
            <a:ext cx="3833292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导数与偏导数本质是一致的，都是当自变量的变化量趋于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时，函数值的变化量与自变量变化量比值的极限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>
                <a:latin typeface="微软雅黑 Light" pitchFamily="34" charset="-122"/>
                <a:ea typeface="微软雅黑 Light" pitchFamily="34" charset="-122"/>
              </a:rPr>
              <a:t>偏导数也就是函数在某一点上沿某个坐标轴正方向的的变化</a:t>
            </a:r>
            <a:r>
              <a:rPr lang="zh-CN" altLang="en-US" sz="2100" smtClean="0">
                <a:latin typeface="微软雅黑 Light" pitchFamily="34" charset="-122"/>
                <a:ea typeface="微软雅黑 Light" pitchFamily="34" charset="-122"/>
              </a:rPr>
              <a:t>率</a:t>
            </a:r>
            <a:endParaRPr lang="en-US" altLang="zh-CN" sz="21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4298916" cy="3224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5024" y="5237364"/>
            <a:ext cx="831544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导数指的是一元函数中，函数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y=f(x)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在某一点处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沿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x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轴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正方向的变化率； </a:t>
            </a:r>
            <a:br>
              <a:rPr lang="zh-CN" altLang="en-US" sz="160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而偏导数，指的是多元函数中，函数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y=f(x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,…,x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)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在某一点处沿某一坐标轴（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,…,x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）正方向的变化率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9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29000"/>
            <a:ext cx="2207955" cy="2827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46563"/>
            <a:ext cx="2073770" cy="2924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20" y="3429000"/>
            <a:ext cx="2162463" cy="28034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9408" y="6300028"/>
            <a:ext cx="81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2280" y="5171507"/>
            <a:ext cx="12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拉格朗日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96781" y="6285526"/>
            <a:ext cx="11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拉普拉斯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19" y="915822"/>
            <a:ext cx="5001571" cy="239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2147" y="1600232"/>
            <a:ext cx="36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牛顿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3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方向导数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869160"/>
            <a:ext cx="76009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629417" y="1794352"/>
            <a:ext cx="4047039" cy="300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函数某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一点在某一趋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近方向（向量方向）上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的导数值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方向导数就是函数在除坐标轴正方向外，其他特定方向上的变化率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650336"/>
            <a:ext cx="3713877" cy="30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梯度（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Gradient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4149080"/>
            <a:ext cx="843528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定义：函数在某一点的梯度是这样一个向量，它的方向与取得最大方向导数的方向一致，而它的模为方向导数的最大值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梯度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是一个向量，即有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方向、有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大小； 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梯度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的方向是最大方向导数的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方向；梯度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的值是最大方向导数的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387080"/>
            <a:ext cx="3838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11" y="1418828"/>
            <a:ext cx="4333361" cy="22982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1484784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问题：函数在变量空间的某一点处，沿着哪一个方向有最大的变化率？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5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凸函数和凹函数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4784"/>
            <a:ext cx="4752528" cy="237952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33056"/>
            <a:ext cx="460851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概率统计基础知识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常用统计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变量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常见概率分布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重要概率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公式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4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常用统计变量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样本均值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样本方差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样本标准差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78097"/>
            <a:ext cx="1791841" cy="57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95211"/>
            <a:ext cx="4498082" cy="5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78" y="5249329"/>
            <a:ext cx="2656334" cy="62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常见概率分布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均匀分布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正态分布（高斯分布）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指数分布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17" y="1844824"/>
            <a:ext cx="1680964" cy="80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61048"/>
            <a:ext cx="2216552" cy="61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284984"/>
            <a:ext cx="1788175" cy="1490146"/>
          </a:xfrm>
          <a:prstGeom prst="rect">
            <a:avLst/>
          </a:prstGeom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83662"/>
            <a:ext cx="1938421" cy="49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33" y="4938990"/>
            <a:ext cx="1710155" cy="129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50" y="1779073"/>
            <a:ext cx="1894213" cy="139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5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重要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概率公式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条件概率公式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全概率公式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贝叶斯公式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04864"/>
            <a:ext cx="1636390" cy="64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74362"/>
            <a:ext cx="5195490" cy="44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17" y="5171979"/>
            <a:ext cx="2737495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4968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29000"/>
            <a:ext cx="2207955" cy="2827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46563"/>
            <a:ext cx="2073770" cy="2924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20" y="3429000"/>
            <a:ext cx="2162463" cy="28034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19" y="915822"/>
            <a:ext cx="5001571" cy="23907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909462" y="4466466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65188" y="4435472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>
            <a:off x="5162527" y="4458050"/>
            <a:ext cx="239702" cy="144016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62" y="4974528"/>
            <a:ext cx="446708" cy="462919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160704" y="309057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24328" y="309057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空心弧 17"/>
          <p:cNvSpPr/>
          <p:nvPr/>
        </p:nvSpPr>
        <p:spPr>
          <a:xfrm>
            <a:off x="7350650" y="3145888"/>
            <a:ext cx="180020" cy="72008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28" y="3460588"/>
            <a:ext cx="432000" cy="447678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41628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79912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3606234" y="1612107"/>
            <a:ext cx="180020" cy="72008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34" y="1950867"/>
            <a:ext cx="446708" cy="462919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2198852" y="41474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10744" y="41474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2376720" y="4183444"/>
            <a:ext cx="180020" cy="72008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7" y="4507480"/>
            <a:ext cx="446708" cy="462919"/>
          </a:xfrm>
          <a:prstGeom prst="rect">
            <a:avLst/>
          </a:prstGeom>
        </p:spPr>
      </p:pic>
      <p:sp>
        <p:nvSpPr>
          <p:cNvPr id="29" name="文本框 7"/>
          <p:cNvSpPr txBox="1"/>
          <p:nvPr/>
        </p:nvSpPr>
        <p:spPr>
          <a:xfrm>
            <a:off x="4759408" y="6300028"/>
            <a:ext cx="81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7092280" y="5171507"/>
            <a:ext cx="12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拉格朗日</a:t>
            </a:r>
          </a:p>
        </p:txBody>
      </p:sp>
      <p:sp>
        <p:nvSpPr>
          <p:cNvPr id="31" name="文本框 10"/>
          <p:cNvSpPr txBox="1"/>
          <p:nvPr/>
        </p:nvSpPr>
        <p:spPr>
          <a:xfrm>
            <a:off x="1696781" y="6285526"/>
            <a:ext cx="11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拉普拉斯</a:t>
            </a:r>
          </a:p>
        </p:txBody>
      </p:sp>
      <p:sp>
        <p:nvSpPr>
          <p:cNvPr id="32" name="文本框 11"/>
          <p:cNvSpPr txBox="1"/>
          <p:nvPr/>
        </p:nvSpPr>
        <p:spPr>
          <a:xfrm>
            <a:off x="752147" y="1600232"/>
            <a:ext cx="36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牛顿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5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线性代数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什么是矩阵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矩阵中的基本概念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矩阵的加法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矩阵的乘法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6464" y="1340768"/>
            <a:ext cx="4572000" cy="24560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矩阵的运算法则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Matrix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）是一个按照长方阵列排列的复数或实数集合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最早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来自于方程组的系数及常数所构成的方阵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，最初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是用来解决线性方程求解的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工具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矩阵是高等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代数中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的常见工具，也常见于统计分析等应用数学学科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中；矩阵在物理学和计算机科学中都有应用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矩阵的运算是数值分析领域的重要问题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1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88" y="1998714"/>
            <a:ext cx="3619500" cy="32004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843808" y="2502770"/>
            <a:ext cx="360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43808" y="3510882"/>
            <a:ext cx="360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43808" y="4591002"/>
            <a:ext cx="360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51720" y="234888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1720" y="337789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0648" y="443711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30700" y="1844824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29342" y="1854698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16695" y="1844824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970181" y="1854698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57534" y="1844824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176" y="1854698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3808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91880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67944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44008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20072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6136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07577"/>
            <a:ext cx="2304256" cy="20374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6056" y="1844824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en-US" altLang="zh-CN" dirty="0" smtClean="0"/>
              <a:t> 2      3      4       5       6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8      9      10    11    12</a:t>
            </a:r>
          </a:p>
          <a:p>
            <a:endParaRPr lang="en-US" altLang="zh-CN" dirty="0"/>
          </a:p>
          <a:p>
            <a:r>
              <a:rPr lang="en-US" altLang="zh-CN" dirty="0" smtClean="0"/>
              <a:t>13    14    15    16    17    18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923928" y="2482300"/>
            <a:ext cx="720000" cy="288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09120"/>
            <a:ext cx="2828314" cy="15121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0072" y="447940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en-US" altLang="zh-CN" dirty="0" smtClean="0"/>
              <a:t> 2      3      4       5       6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8      9      10    11    12</a:t>
            </a:r>
          </a:p>
          <a:p>
            <a:endParaRPr lang="en-US" altLang="zh-CN" dirty="0"/>
          </a:p>
          <a:p>
            <a:r>
              <a:rPr lang="en-US" altLang="zh-CN" dirty="0" smtClean="0"/>
              <a:t>13    14    15    16    17    18</a:t>
            </a:r>
            <a:endParaRPr lang="zh-CN" altLang="en-US" dirty="0"/>
          </a:p>
        </p:txBody>
      </p:sp>
      <p:sp>
        <p:nvSpPr>
          <p:cNvPr id="8" name="左中括号 7"/>
          <p:cNvSpPr/>
          <p:nvPr/>
        </p:nvSpPr>
        <p:spPr>
          <a:xfrm>
            <a:off x="5148064" y="4425984"/>
            <a:ext cx="72008" cy="158417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/>
          <p:cNvSpPr/>
          <p:nvPr/>
        </p:nvSpPr>
        <p:spPr>
          <a:xfrm>
            <a:off x="7812360" y="4425984"/>
            <a:ext cx="72008" cy="159530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995936" y="5074072"/>
            <a:ext cx="720000" cy="2880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300192" y="3609080"/>
            <a:ext cx="288000" cy="540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54616"/>
            <a:ext cx="3312368" cy="1770969"/>
          </a:xfrm>
          <a:prstGeom prst="rect">
            <a:avLst/>
          </a:prstGeom>
        </p:spPr>
      </p:pic>
      <p:sp>
        <p:nvSpPr>
          <p:cNvPr id="16" name="图文框 15"/>
          <p:cNvSpPr/>
          <p:nvPr/>
        </p:nvSpPr>
        <p:spPr>
          <a:xfrm>
            <a:off x="2783089" y="1916832"/>
            <a:ext cx="2736000" cy="360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76083" y="1938278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06210" y="134572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2784082" y="3212976"/>
            <a:ext cx="2736000" cy="360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97669" y="321297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图文框 20"/>
          <p:cNvSpPr/>
          <p:nvPr/>
        </p:nvSpPr>
        <p:spPr>
          <a:xfrm>
            <a:off x="2927105" y="1750238"/>
            <a:ext cx="504000" cy="2016000"/>
          </a:xfrm>
          <a:prstGeom prst="fra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图文框 21"/>
          <p:cNvSpPr/>
          <p:nvPr/>
        </p:nvSpPr>
        <p:spPr>
          <a:xfrm>
            <a:off x="4909518" y="1750238"/>
            <a:ext cx="504000" cy="2016000"/>
          </a:xfrm>
          <a:prstGeom prst="fra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0632" y="1345723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矩阵的定义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662880" y="3789040"/>
            <a:ext cx="8229600" cy="22443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m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×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ij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 = 1,2,...,m;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j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= 1,2,...,n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成的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列的数表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就称为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16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m ×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个数称作矩阵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a</a:t>
            </a:r>
            <a:r>
              <a:rPr lang="en-US" altLang="zh-CN" sz="16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ij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位于矩阵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的第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行第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j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列</a:t>
            </a:r>
            <a:endParaRPr lang="en-US" altLang="zh-CN" sz="16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可以记作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m×n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是行数，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是列数，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m, n &gt;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76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/>
      <p:bldP spid="2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2616</Words>
  <Application>Microsoft Office PowerPoint</Application>
  <PresentationFormat>全屏显示(4:3)</PresentationFormat>
  <Paragraphs>523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楷体</vt:lpstr>
      <vt:lpstr>宋体</vt:lpstr>
      <vt:lpstr>微软雅黑</vt:lpstr>
      <vt:lpstr>微软雅黑 Light</vt:lpstr>
      <vt:lpstr>Arial</vt:lpstr>
      <vt:lpstr>Calibri</vt:lpstr>
      <vt:lpstr>Office 主题</vt:lpstr>
      <vt:lpstr>机器学习数学基础</vt:lpstr>
      <vt:lpstr>  主要内容</vt:lpstr>
      <vt:lpstr>PowerPoint 演示文稿</vt:lpstr>
      <vt:lpstr>PowerPoint 演示文稿</vt:lpstr>
      <vt:lpstr>  线性代数</vt:lpstr>
      <vt:lpstr>  矩阵</vt:lpstr>
      <vt:lpstr>  矩阵</vt:lpstr>
      <vt:lpstr>  矩阵</vt:lpstr>
      <vt:lpstr>  矩阵的定义</vt:lpstr>
      <vt:lpstr>  特殊矩阵</vt:lpstr>
      <vt:lpstr>  矩阵中的概念</vt:lpstr>
      <vt:lpstr>  矩阵中的概念</vt:lpstr>
      <vt:lpstr>  特殊矩阵</vt:lpstr>
      <vt:lpstr>  矩阵的加法</vt:lpstr>
      <vt:lpstr>  矩阵的加法</vt:lpstr>
      <vt:lpstr>  矩阵的乘法</vt:lpstr>
      <vt:lpstr>  矩阵的乘法</vt:lpstr>
      <vt:lpstr>  矩阵的乘法</vt:lpstr>
      <vt:lpstr>PowerPoint 演示文稿</vt:lpstr>
      <vt:lpstr>PowerPoint 演示文稿</vt:lpstr>
      <vt:lpstr>PowerPoint 演示文稿</vt:lpstr>
      <vt:lpstr>  矩阵的乘法</vt:lpstr>
      <vt:lpstr>  矩阵的乘法</vt:lpstr>
      <vt:lpstr>  矩阵的转置</vt:lpstr>
      <vt:lpstr>  矩阵的运算法则</vt:lpstr>
      <vt:lpstr>  矩阵的逆</vt:lpstr>
      <vt:lpstr>  微积分基本知识</vt:lpstr>
      <vt:lpstr>  导数</vt:lpstr>
      <vt:lpstr>  偏导数</vt:lpstr>
      <vt:lpstr>  方向导数</vt:lpstr>
      <vt:lpstr>  梯度（Gradient）</vt:lpstr>
      <vt:lpstr>  凸函数和凹函数</vt:lpstr>
      <vt:lpstr>  概率统计基础知识</vt:lpstr>
      <vt:lpstr>  常用统计变量</vt:lpstr>
      <vt:lpstr>  常见概率分布</vt:lpstr>
      <vt:lpstr>  重要概率公式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0_数学基础</dc:title>
  <dc:creator>wushengran</dc:creator>
  <cp:lastModifiedBy>yuanzuo</cp:lastModifiedBy>
  <cp:revision>167</cp:revision>
  <dcterms:created xsi:type="dcterms:W3CDTF">2017-11-14T06:09:04Z</dcterms:created>
  <dcterms:modified xsi:type="dcterms:W3CDTF">2019-03-06T01:19:29Z</dcterms:modified>
</cp:coreProperties>
</file>