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72" r:id="rId2"/>
    <p:sldId id="355" r:id="rId3"/>
    <p:sldId id="356" r:id="rId4"/>
    <p:sldId id="357" r:id="rId5"/>
    <p:sldId id="358" r:id="rId6"/>
    <p:sldId id="359" r:id="rId7"/>
    <p:sldId id="360" r:id="rId8"/>
    <p:sldId id="361" r:id="rId9"/>
    <p:sldId id="362" r:id="rId10"/>
    <p:sldId id="419" r:id="rId11"/>
    <p:sldId id="363" r:id="rId12"/>
    <p:sldId id="364" r:id="rId13"/>
    <p:sldId id="378" r:id="rId14"/>
    <p:sldId id="365" r:id="rId15"/>
    <p:sldId id="380" r:id="rId16"/>
    <p:sldId id="381" r:id="rId17"/>
    <p:sldId id="382" r:id="rId18"/>
    <p:sldId id="383" r:id="rId19"/>
    <p:sldId id="384" r:id="rId20"/>
    <p:sldId id="385" r:id="rId21"/>
    <p:sldId id="386" r:id="rId22"/>
    <p:sldId id="387" r:id="rId23"/>
    <p:sldId id="388" r:id="rId24"/>
    <p:sldId id="389" r:id="rId25"/>
    <p:sldId id="390" r:id="rId26"/>
    <p:sldId id="366" r:id="rId27"/>
    <p:sldId id="373" r:id="rId28"/>
    <p:sldId id="391" r:id="rId29"/>
    <p:sldId id="392" r:id="rId30"/>
    <p:sldId id="393" r:id="rId31"/>
    <p:sldId id="394" r:id="rId32"/>
    <p:sldId id="367" r:id="rId33"/>
    <p:sldId id="415" r:id="rId34"/>
    <p:sldId id="417" r:id="rId35"/>
    <p:sldId id="368" r:id="rId36"/>
    <p:sldId id="369" r:id="rId37"/>
    <p:sldId id="370" r:id="rId38"/>
    <p:sldId id="371" r:id="rId39"/>
    <p:sldId id="375" r:id="rId40"/>
    <p:sldId id="418" r:id="rId41"/>
    <p:sldId id="376" r:id="rId42"/>
    <p:sldId id="374" r:id="rId43"/>
    <p:sldId id="372" r:id="rId44"/>
    <p:sldId id="395" r:id="rId45"/>
    <p:sldId id="397" r:id="rId46"/>
    <p:sldId id="398" r:id="rId47"/>
    <p:sldId id="400" r:id="rId48"/>
    <p:sldId id="399" r:id="rId49"/>
    <p:sldId id="403" r:id="rId50"/>
    <p:sldId id="404" r:id="rId51"/>
    <p:sldId id="406" r:id="rId52"/>
    <p:sldId id="410" r:id="rId53"/>
    <p:sldId id="402" r:id="rId54"/>
    <p:sldId id="411" r:id="rId55"/>
    <p:sldId id="412" r:id="rId56"/>
    <p:sldId id="413" r:id="rId57"/>
    <p:sldId id="414" r:id="rId58"/>
    <p:sldId id="420" r:id="rId59"/>
    <p:sldId id="353"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chao" initials="l" lastIdx="1" clrIdx="0">
    <p:extLst>
      <p:ext uri="{19B8F6BF-5375-455C-9EA6-DF929625EA0E}">
        <p15:presenceInfo xmlns:p15="http://schemas.microsoft.com/office/powerpoint/2012/main" userId="lilic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2774" autoAdjust="0"/>
  </p:normalViewPr>
  <p:slideViewPr>
    <p:cSldViewPr>
      <p:cViewPr varScale="1">
        <p:scale>
          <a:sx n="104" d="100"/>
          <a:sy n="104" d="100"/>
        </p:scale>
        <p:origin x="11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1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2019/3/6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36782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2019/3/6</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159103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a:t>
            </a:fld>
            <a:endParaRPr lang="zh-CN" altLang="en-US"/>
          </a:p>
        </p:txBody>
      </p:sp>
    </p:spTree>
    <p:extLst>
      <p:ext uri="{BB962C8B-B14F-4D97-AF65-F5344CB8AC3E}">
        <p14:creationId xmlns:p14="http://schemas.microsoft.com/office/powerpoint/2010/main" val="3405196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20</a:t>
            </a:fld>
            <a:endParaRPr lang="zh-CN" altLang="en-US"/>
          </a:p>
        </p:txBody>
      </p:sp>
    </p:spTree>
    <p:extLst>
      <p:ext uri="{BB962C8B-B14F-4D97-AF65-F5344CB8AC3E}">
        <p14:creationId xmlns:p14="http://schemas.microsoft.com/office/powerpoint/2010/main" val="158082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22</a:t>
            </a:fld>
            <a:endParaRPr lang="zh-CN" altLang="en-US"/>
          </a:p>
        </p:txBody>
      </p:sp>
    </p:spTree>
    <p:extLst>
      <p:ext uri="{BB962C8B-B14F-4D97-AF65-F5344CB8AC3E}">
        <p14:creationId xmlns:p14="http://schemas.microsoft.com/office/powerpoint/2010/main" val="313032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25</a:t>
            </a:fld>
            <a:endParaRPr lang="zh-CN" altLang="en-US"/>
          </a:p>
        </p:txBody>
      </p:sp>
    </p:spTree>
    <p:extLst>
      <p:ext uri="{BB962C8B-B14F-4D97-AF65-F5344CB8AC3E}">
        <p14:creationId xmlns:p14="http://schemas.microsoft.com/office/powerpoint/2010/main" val="148183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27</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28</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29</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30</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31</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32</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33</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pPr>
              <a:lnSpc>
                <a:spcPct val="200000"/>
              </a:lnSpc>
            </a:pPr>
            <a:endParaRPr lang="zh-CN" altLang="en-US" sz="1100" dirty="0">
              <a:solidFill>
                <a:schemeClr val="tx1">
                  <a:lumMod val="65000"/>
                  <a:lumOff val="35000"/>
                </a:schemeClr>
              </a:solidFill>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EE51B96E-F61F-4DB6-A990-7AC0DD1FFC83}" type="slidenum">
              <a:rPr lang="zh-CN" altLang="en-US" smtClean="0"/>
              <a:t>4</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34</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36</a:t>
            </a:fld>
            <a:endParaRPr lang="zh-CN" altLang="en-US"/>
          </a:p>
        </p:txBody>
      </p:sp>
    </p:spTree>
    <p:extLst>
      <p:ext uri="{BB962C8B-B14F-4D97-AF65-F5344CB8AC3E}">
        <p14:creationId xmlns:p14="http://schemas.microsoft.com/office/powerpoint/2010/main" val="185997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37</a:t>
            </a:fld>
            <a:endParaRPr lang="zh-CN" altLang="en-US"/>
          </a:p>
        </p:txBody>
      </p:sp>
    </p:spTree>
    <p:extLst>
      <p:ext uri="{BB962C8B-B14F-4D97-AF65-F5344CB8AC3E}">
        <p14:creationId xmlns:p14="http://schemas.microsoft.com/office/powerpoint/2010/main" val="1828371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38</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39</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40</a:t>
            </a:fld>
            <a:endParaRPr lang="zh-CN" altLang="en-US"/>
          </a:p>
        </p:txBody>
      </p:sp>
    </p:spTree>
    <p:extLst>
      <p:ext uri="{BB962C8B-B14F-4D97-AF65-F5344CB8AC3E}">
        <p14:creationId xmlns:p14="http://schemas.microsoft.com/office/powerpoint/2010/main" val="1251288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41</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42</a:t>
            </a:fld>
            <a:endParaRPr lang="zh-CN" altLang="en-US"/>
          </a:p>
        </p:txBody>
      </p:sp>
    </p:spTree>
    <p:extLst>
      <p:ext uri="{BB962C8B-B14F-4D97-AF65-F5344CB8AC3E}">
        <p14:creationId xmlns:p14="http://schemas.microsoft.com/office/powerpoint/2010/main" val="1443624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43</a:t>
            </a:fld>
            <a:endParaRPr lang="zh-CN" altLang="en-US"/>
          </a:p>
        </p:txBody>
      </p:sp>
    </p:spTree>
    <p:extLst>
      <p:ext uri="{BB962C8B-B14F-4D97-AF65-F5344CB8AC3E}">
        <p14:creationId xmlns:p14="http://schemas.microsoft.com/office/powerpoint/2010/main" val="3667660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59</a:t>
            </a:fld>
            <a:endParaRPr lang="zh-CN" altLang="en-US"/>
          </a:p>
        </p:txBody>
      </p:sp>
    </p:spTree>
    <p:extLst>
      <p:ext uri="{BB962C8B-B14F-4D97-AF65-F5344CB8AC3E}">
        <p14:creationId xmlns:p14="http://schemas.microsoft.com/office/powerpoint/2010/main" val="1714608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5</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8</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9</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51B96E-F61F-4DB6-A990-7AC0DD1FFC83}" type="slidenum">
              <a:rPr lang="zh-CN" altLang="en-US" smtClean="0"/>
              <a:t>10</a:t>
            </a:fld>
            <a:endParaRPr lang="zh-CN" altLang="en-US"/>
          </a:p>
        </p:txBody>
      </p:sp>
    </p:spTree>
    <p:extLst>
      <p:ext uri="{BB962C8B-B14F-4D97-AF65-F5344CB8AC3E}">
        <p14:creationId xmlns:p14="http://schemas.microsoft.com/office/powerpoint/2010/main" val="939308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11</a:t>
            </a:fld>
            <a:endParaRPr lang="zh-CN" altLang="en-US"/>
          </a:p>
        </p:txBody>
      </p:sp>
    </p:spTree>
    <p:extLst>
      <p:ext uri="{BB962C8B-B14F-4D97-AF65-F5344CB8AC3E}">
        <p14:creationId xmlns:p14="http://schemas.microsoft.com/office/powerpoint/2010/main" val="135510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9140" y="686368"/>
            <a:ext cx="4939721" cy="3429000"/>
          </a:xfrm>
          <a:prstGeom prst="rect">
            <a:avLst/>
          </a:prstGeom>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EE51B96E-F61F-4DB6-A990-7AC0DD1FFC83}" type="slidenum">
              <a:rPr lang="zh-CN" altLang="en-US" smtClean="0"/>
              <a:t>12</a:t>
            </a:fld>
            <a:endParaRPr lang="zh-CN" altLang="en-US"/>
          </a:p>
        </p:txBody>
      </p:sp>
    </p:spTree>
    <p:extLst>
      <p:ext uri="{BB962C8B-B14F-4D97-AF65-F5344CB8AC3E}">
        <p14:creationId xmlns:p14="http://schemas.microsoft.com/office/powerpoint/2010/main" val="394462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p14="http://schemas.microsoft.com/office/powerpoint/2010/main" val="36764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lvl1pPr algn="l">
              <a:defRPr b="0">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4568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http://upload-images.jianshu.io/upload_images/934124-8cb3aab1d05c2290.png?imageMogr2/auto-orient/strip%7CimageView2/2/w/124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5589240"/>
            <a:ext cx="3333135" cy="649919"/>
          </a:xfrm>
          <a:prstGeom prst="rect">
            <a:avLst/>
          </a:prstGeom>
        </p:spPr>
        <p:txBody>
          <a:bodyP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p:txBody>
          <a:bodyPr>
            <a:normAutofit/>
          </a:bodyPr>
          <a:lstStyle/>
          <a:p>
            <a:r>
              <a:rPr lang="zh-CN" altLang="en-US" sz="5400" smtClean="0"/>
              <a:t>推荐系统算法详解</a:t>
            </a:r>
            <a:endParaRPr lang="zh-CN" altLang="en-US" sz="5400"/>
          </a:p>
        </p:txBody>
      </p:sp>
      <p:sp>
        <p:nvSpPr>
          <p:cNvPr id="4" name="标题 1"/>
          <p:cNvSpPr txBox="1">
            <a:spLocks/>
          </p:cNvSpPr>
          <p:nvPr/>
        </p:nvSpPr>
        <p:spPr>
          <a:xfrm>
            <a:off x="4283968" y="4221088"/>
            <a:ext cx="3528392" cy="103797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smtClean="0">
                <a:solidFill>
                  <a:schemeClr val="tx1">
                    <a:lumMod val="75000"/>
                    <a:lumOff val="25000"/>
                  </a:schemeClr>
                </a:solidFill>
                <a:latin typeface="微软雅黑" panose="020B0503020204020204" pitchFamily="34" charset="-122"/>
                <a:ea typeface="微软雅黑" panose="020B0503020204020204" pitchFamily="34" charset="-122"/>
              </a:rPr>
              <a:t>讲</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师</a:t>
            </a:r>
            <a:r>
              <a:rPr lang="zh-CN" altLang="en-US" sz="32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左元</a:t>
            </a:r>
            <a:endPar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5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相似度计算</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相似度的</a:t>
            </a:r>
            <a:r>
              <a:rPr lang="zh-CN" altLang="en-US" sz="2000">
                <a:solidFill>
                  <a:schemeClr val="tx1">
                    <a:lumMod val="75000"/>
                    <a:lumOff val="25000"/>
                  </a:schemeClr>
                </a:solidFill>
                <a:latin typeface="微软雅黑 Light" pitchFamily="34" charset="-122"/>
                <a:ea typeface="微软雅黑 Light" pitchFamily="34" charset="-122"/>
              </a:rPr>
              <a:t>评判</a:t>
            </a:r>
            <a:r>
              <a:rPr lang="zh-CN" altLang="en-US" sz="2000" smtClean="0">
                <a:solidFill>
                  <a:schemeClr val="tx1">
                    <a:lumMod val="75000"/>
                    <a:lumOff val="25000"/>
                  </a:schemeClr>
                </a:solidFill>
                <a:latin typeface="微软雅黑 Light" pitchFamily="34" charset="-122"/>
                <a:ea typeface="微软雅黑 Light" pitchFamily="34" charset="-122"/>
              </a:rPr>
              <a:t>，可以用距离表示，而一般更常用的是“余弦相似度” </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欧式距离</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0" indent="0">
              <a:lnSpc>
                <a:spcPct val="200000"/>
              </a:lnSpc>
              <a:buNone/>
            </a:pP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余弦相似度</a:t>
            </a:r>
            <a:endParaRPr lang="en-US" altLang="zh-CN" sz="2000" smtClean="0">
              <a:solidFill>
                <a:schemeClr val="tx1">
                  <a:lumMod val="75000"/>
                  <a:lumOff val="25000"/>
                </a:schemeClr>
              </a:solidFill>
              <a:latin typeface="微软雅黑 Light" pitchFamily="34" charset="-122"/>
              <a:ea typeface="微软雅黑 Light" pitchFamily="34" charset="-122"/>
            </a:endParaRPr>
          </a:p>
        </p:txBody>
      </p:sp>
      <p:pic>
        <p:nvPicPr>
          <p:cNvPr id="5" name="Picture 1" descr="http://upload-images.jianshu.io/upload_images/934124-8cb3aab1d05c2290.png?imageMogr2/auto-orient/strip%7CimageView2/2/w/1240"/>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932040" y="2336372"/>
            <a:ext cx="3528392" cy="36109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矩形 3"/>
              <p:cNvSpPr/>
              <p:nvPr/>
            </p:nvSpPr>
            <p:spPr>
              <a:xfrm>
                <a:off x="1691680" y="2662317"/>
                <a:ext cx="2634696"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𝑑</m:t>
                      </m:r>
                      <m:d>
                        <m:dPr>
                          <m:ctrlPr>
                            <a:rPr lang="zh-CN" altLang="zh-CN" i="1">
                              <a:latin typeface="Cambria Math" panose="02040503050406030204" pitchFamily="18" charset="0"/>
                            </a:rPr>
                          </m:ctrlPr>
                        </m:dPr>
                        <m:e>
                          <m:r>
                            <a:rPr lang="en-US" altLang="zh-CN" i="1">
                              <a:latin typeface="Cambria Math"/>
                            </a:rPr>
                            <m:t>𝑥</m:t>
                          </m:r>
                          <m:r>
                            <a:rPr lang="en-US" altLang="zh-CN" i="1">
                              <a:latin typeface="Cambria Math"/>
                            </a:rPr>
                            <m:t>, </m:t>
                          </m:r>
                          <m:r>
                            <a:rPr lang="en-US" altLang="zh-CN" i="1">
                              <a:latin typeface="Cambria Math"/>
                            </a:rPr>
                            <m:t>𝑦</m:t>
                          </m:r>
                        </m:e>
                      </m:d>
                      <m:r>
                        <a:rPr lang="en-US" altLang="zh-CN">
                          <a:latin typeface="Cambria Math"/>
                        </a:rPr>
                        <m:t>=</m:t>
                      </m:r>
                      <m:rad>
                        <m:radPr>
                          <m:degHide m:val="on"/>
                          <m:ctrlPr>
                            <a:rPr lang="zh-CN" altLang="zh-CN" i="1">
                              <a:latin typeface="Cambria Math" panose="02040503050406030204" pitchFamily="18" charset="0"/>
                            </a:rPr>
                          </m:ctrlPr>
                        </m:radPr>
                        <m:deg/>
                        <m:e>
                          <m:nary>
                            <m:naryPr>
                              <m:chr m:val="∑"/>
                              <m:limLoc m:val="undOvr"/>
                              <m:supHide m:val="on"/>
                              <m:ctrlPr>
                                <a:rPr lang="zh-CN" altLang="zh-CN" i="1">
                                  <a:latin typeface="Cambria Math" panose="02040503050406030204" pitchFamily="18" charset="0"/>
                                </a:rPr>
                              </m:ctrlPr>
                            </m:naryPr>
                            <m:sub>
                              <m:r>
                                <a:rPr lang="en-US" altLang="zh-CN" i="1">
                                  <a:latin typeface="Cambria Math"/>
                                </a:rPr>
                                <m:t>𝑖</m:t>
                              </m:r>
                            </m:sub>
                            <m:sup/>
                            <m:e>
                              <m:sSup>
                                <m:sSupPr>
                                  <m:ctrlPr>
                                    <a:rPr lang="zh-CN" altLang="zh-CN" i="1">
                                      <a:latin typeface="Cambria Math" panose="02040503050406030204" pitchFamily="18" charset="0"/>
                                    </a:rPr>
                                  </m:ctrlPr>
                                </m:sSupPr>
                                <m:e>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rPr>
                                    <m:t>)</m:t>
                                  </m:r>
                                </m:e>
                                <m:sup>
                                  <m:r>
                                    <a:rPr lang="en-US" altLang="zh-CN" i="1">
                                      <a:latin typeface="Cambria Math"/>
                                    </a:rPr>
                                    <m:t>2</m:t>
                                  </m:r>
                                </m:sup>
                              </m:sSup>
                            </m:e>
                          </m:nary>
                        </m:e>
                      </m:rad>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1691680" y="2662317"/>
                <a:ext cx="2634696" cy="910699"/>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18515" y="4365953"/>
                <a:ext cx="3981025" cy="1007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a:rPr>
                        <m:t>cosθ</m:t>
                      </m:r>
                      <m:r>
                        <a:rPr lang="en-US" altLang="zh-CN">
                          <a:latin typeface="Cambria Math"/>
                        </a:rPr>
                        <m:t>=</m:t>
                      </m:r>
                      <m:f>
                        <m:fPr>
                          <m:ctrlPr>
                            <a:rPr lang="zh-CN" altLang="zh-CN" i="1">
                              <a:latin typeface="Cambria Math" panose="02040503050406030204" pitchFamily="18" charset="0"/>
                            </a:rPr>
                          </m:ctrlPr>
                        </m:fPr>
                        <m:num>
                          <m:r>
                            <a:rPr lang="en-US" altLang="zh-CN" i="1">
                              <a:latin typeface="Cambria Math"/>
                            </a:rPr>
                            <m:t>𝑎</m:t>
                          </m:r>
                          <m:r>
                            <a:rPr lang="en-US" altLang="zh-CN" i="1">
                              <a:latin typeface="Cambria Math"/>
                            </a:rPr>
                            <m:t>∙</m:t>
                          </m:r>
                          <m:r>
                            <a:rPr lang="en-US" altLang="zh-CN" i="1">
                              <a:latin typeface="Cambria Math"/>
                            </a:rPr>
                            <m:t>𝑏</m:t>
                          </m:r>
                        </m:num>
                        <m:den>
                          <m:r>
                            <a:rPr lang="en-US" altLang="zh-CN" i="1">
                              <a:latin typeface="Cambria Math"/>
                            </a:rPr>
                            <m:t>|</m:t>
                          </m:r>
                          <m:d>
                            <m:dPr>
                              <m:begChr m:val="|"/>
                              <m:endChr m:val="|"/>
                              <m:ctrlPr>
                                <a:rPr lang="zh-CN" altLang="zh-CN" i="1">
                                  <a:latin typeface="Cambria Math" panose="02040503050406030204" pitchFamily="18" charset="0"/>
                                </a:rPr>
                              </m:ctrlPr>
                            </m:dPr>
                            <m:e>
                              <m:r>
                                <a:rPr lang="en-US" altLang="zh-CN" i="1">
                                  <a:latin typeface="Cambria Math"/>
                                </a:rPr>
                                <m:t>𝑎</m:t>
                              </m:r>
                            </m:e>
                          </m:d>
                          <m:r>
                            <a:rPr lang="en-US" altLang="zh-CN" i="1">
                              <a:latin typeface="Cambria Math"/>
                            </a:rPr>
                            <m:t>|×||</m:t>
                          </m:r>
                          <m:r>
                            <a:rPr lang="en-US" altLang="zh-CN" i="1">
                              <a:latin typeface="Cambria Math"/>
                            </a:rPr>
                            <m:t>𝑏</m:t>
                          </m:r>
                          <m:r>
                            <a:rPr lang="en-US" altLang="zh-CN" i="1">
                              <a:latin typeface="Cambria Math"/>
                            </a:rPr>
                            <m:t>||</m:t>
                          </m:r>
                        </m:den>
                      </m:f>
                      <m:r>
                        <a:rPr lang="en-US" altLang="zh-CN" i="1">
                          <a:latin typeface="Cambria Math"/>
                        </a:rPr>
                        <m:t>=</m:t>
                      </m:r>
                      <m:f>
                        <m:fPr>
                          <m:ctrlPr>
                            <a:rPr lang="zh-CN" altLang="zh-CN" i="1">
                              <a:latin typeface="Cambria Math" panose="02040503050406030204" pitchFamily="18" charset="0"/>
                            </a:rPr>
                          </m:ctrlPr>
                        </m:fPr>
                        <m:num>
                          <m:nary>
                            <m:naryPr>
                              <m:chr m:val="∑"/>
                              <m:limLoc m:val="subSup"/>
                              <m:supHide m:val="on"/>
                              <m:ctrlPr>
                                <a:rPr lang="zh-CN" altLang="zh-CN" i="1">
                                  <a:latin typeface="Cambria Math" panose="02040503050406030204" pitchFamily="18" charset="0"/>
                                </a:rPr>
                              </m:ctrlPr>
                            </m:naryPr>
                            <m:sub>
                              <m:r>
                                <a:rPr lang="en-US" altLang="zh-CN" i="1">
                                  <a:latin typeface="Cambria Math"/>
                                </a:rPr>
                                <m:t>𝑖</m:t>
                              </m:r>
                            </m:sub>
                            <m:sup/>
                            <m:e>
                              <m:sSub>
                                <m:sSubPr>
                                  <m:ctrlPr>
                                    <a:rPr lang="zh-CN"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sSub>
                                <m:sSubPr>
                                  <m:ctrlPr>
                                    <a:rPr lang="zh-CN"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e>
                          </m:nary>
                        </m:num>
                        <m:den>
                          <m:rad>
                            <m:radPr>
                              <m:degHide m:val="on"/>
                              <m:ctrlPr>
                                <a:rPr lang="zh-CN" altLang="zh-CN" i="1">
                                  <a:latin typeface="Cambria Math" panose="02040503050406030204" pitchFamily="18" charset="0"/>
                                </a:rPr>
                              </m:ctrlPr>
                            </m:radPr>
                            <m:deg/>
                            <m:e>
                              <m:nary>
                                <m:naryPr>
                                  <m:chr m:val="∑"/>
                                  <m:limLoc m:val="subSup"/>
                                  <m:supHide m:val="on"/>
                                  <m:ctrlPr>
                                    <a:rPr lang="zh-CN" altLang="zh-CN" i="1">
                                      <a:latin typeface="Cambria Math" panose="02040503050406030204" pitchFamily="18" charset="0"/>
                                    </a:rPr>
                                  </m:ctrlPr>
                                </m:naryPr>
                                <m:sub>
                                  <m:r>
                                    <a:rPr lang="en-US" altLang="zh-CN" i="1">
                                      <a:latin typeface="Cambria Math"/>
                                    </a:rPr>
                                    <m:t>𝑖</m:t>
                                  </m:r>
                                </m:sub>
                                <m:sup/>
                                <m:e>
                                  <m:sSubSup>
                                    <m:sSubSupPr>
                                      <m:ctrlPr>
                                        <a:rPr lang="zh-CN" altLang="zh-CN" i="1">
                                          <a:latin typeface="Cambria Math" panose="02040503050406030204" pitchFamily="18" charset="0"/>
                                        </a:rPr>
                                      </m:ctrlPr>
                                    </m:sSubSupPr>
                                    <m:e>
                                      <m:r>
                                        <a:rPr lang="en-US" altLang="zh-CN" i="1">
                                          <a:latin typeface="Cambria Math"/>
                                        </a:rPr>
                                        <m:t>𝑥</m:t>
                                      </m:r>
                                    </m:e>
                                    <m:sub>
                                      <m:r>
                                        <a:rPr lang="en-US" altLang="zh-CN" i="1">
                                          <a:latin typeface="Cambria Math"/>
                                        </a:rPr>
                                        <m:t>𝑖</m:t>
                                      </m:r>
                                    </m:sub>
                                    <m:sup>
                                      <m:r>
                                        <a:rPr lang="en-US" altLang="zh-CN" i="1">
                                          <a:latin typeface="Cambria Math"/>
                                        </a:rPr>
                                        <m:t>2</m:t>
                                      </m:r>
                                    </m:sup>
                                  </m:sSubSup>
                                </m:e>
                              </m:nary>
                            </m:e>
                          </m:rad>
                          <m:r>
                            <a:rPr lang="en-US" altLang="zh-CN" i="1">
                              <a:latin typeface="Cambria Math"/>
                            </a:rPr>
                            <m:t>×</m:t>
                          </m:r>
                          <m:rad>
                            <m:radPr>
                              <m:degHide m:val="on"/>
                              <m:ctrlPr>
                                <a:rPr lang="zh-CN" altLang="zh-CN" i="1">
                                  <a:latin typeface="Cambria Math" panose="02040503050406030204" pitchFamily="18" charset="0"/>
                                </a:rPr>
                              </m:ctrlPr>
                            </m:radPr>
                            <m:deg/>
                            <m:e>
                              <m:nary>
                                <m:naryPr>
                                  <m:chr m:val="∑"/>
                                  <m:limLoc m:val="subSup"/>
                                  <m:supHide m:val="on"/>
                                  <m:ctrlPr>
                                    <a:rPr lang="zh-CN" altLang="zh-CN" i="1">
                                      <a:latin typeface="Cambria Math" panose="02040503050406030204" pitchFamily="18" charset="0"/>
                                    </a:rPr>
                                  </m:ctrlPr>
                                </m:naryPr>
                                <m:sub>
                                  <m:r>
                                    <a:rPr lang="en-US" altLang="zh-CN" i="1">
                                      <a:latin typeface="Cambria Math"/>
                                    </a:rPr>
                                    <m:t>𝑖</m:t>
                                  </m:r>
                                </m:sub>
                                <m:sup/>
                                <m:e>
                                  <m:sSubSup>
                                    <m:sSubSupPr>
                                      <m:ctrlPr>
                                        <a:rPr lang="zh-CN" altLang="zh-CN" i="1">
                                          <a:latin typeface="Cambria Math" panose="02040503050406030204" pitchFamily="18" charset="0"/>
                                        </a:rPr>
                                      </m:ctrlPr>
                                    </m:sSubSupPr>
                                    <m:e>
                                      <m:r>
                                        <a:rPr lang="en-US" altLang="zh-CN" i="1">
                                          <a:latin typeface="Cambria Math"/>
                                        </a:rPr>
                                        <m:t>𝑦</m:t>
                                      </m:r>
                                    </m:e>
                                    <m:sub>
                                      <m:r>
                                        <a:rPr lang="en-US" altLang="zh-CN" i="1">
                                          <a:latin typeface="Cambria Math"/>
                                        </a:rPr>
                                        <m:t>𝑖</m:t>
                                      </m:r>
                                    </m:sub>
                                    <m:sup>
                                      <m:r>
                                        <a:rPr lang="en-US" altLang="zh-CN" i="1">
                                          <a:latin typeface="Cambria Math"/>
                                        </a:rPr>
                                        <m:t>2</m:t>
                                      </m:r>
                                    </m:sup>
                                  </m:sSubSup>
                                </m:e>
                              </m:nary>
                            </m:e>
                          </m:rad>
                        </m:den>
                      </m:f>
                    </m:oMath>
                  </m:oMathPara>
                </a14:m>
                <a:endParaRPr lang="zh-CN" altLang="zh-CN"/>
              </a:p>
            </p:txBody>
          </p:sp>
        </mc:Choice>
        <mc:Fallback xmlns="">
          <p:sp>
            <p:nvSpPr>
              <p:cNvPr id="6" name="矩形 5"/>
              <p:cNvSpPr>
                <a:spLocks noRot="1" noChangeAspect="1" noMove="1" noResize="1" noEditPoints="1" noAdjustHandles="1" noChangeArrowheads="1" noChangeShapeType="1" noTextEdit="1"/>
              </p:cNvSpPr>
              <p:nvPr/>
            </p:nvSpPr>
            <p:spPr>
              <a:xfrm>
                <a:off x="1018515" y="4365953"/>
                <a:ext cx="3981025" cy="1007263"/>
              </a:xfrm>
              <a:prstGeom prst="rect">
                <a:avLst/>
              </a:prstGeom>
              <a:blipFill rotWithShape="1">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55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65000"/>
                    <a:lumOff val="35000"/>
                  </a:schemeClr>
                </a:solidFill>
                <a:latin typeface="微软雅黑" pitchFamily="34" charset="-122"/>
                <a:ea typeface="微软雅黑" pitchFamily="34" charset="-122"/>
              </a:rPr>
              <a:t>对于物品的特征提取 </a:t>
            </a:r>
            <a:r>
              <a:rPr lang="en-US" altLang="zh-CN" sz="2000" smtClean="0">
                <a:solidFill>
                  <a:schemeClr val="tx1">
                    <a:lumMod val="65000"/>
                    <a:lumOff val="35000"/>
                  </a:schemeClr>
                </a:solidFill>
                <a:latin typeface="微软雅黑" pitchFamily="34" charset="-122"/>
                <a:ea typeface="微软雅黑" pitchFamily="34" charset="-122"/>
              </a:rPr>
              <a:t>—— </a:t>
            </a:r>
            <a:r>
              <a:rPr lang="zh-CN" altLang="en-US" sz="2000" smtClean="0">
                <a:solidFill>
                  <a:schemeClr val="tx1">
                    <a:lumMod val="65000"/>
                    <a:lumOff val="35000"/>
                  </a:schemeClr>
                </a:solidFill>
                <a:latin typeface="微软雅黑" pitchFamily="34" charset="-122"/>
                <a:ea typeface="微软雅黑" pitchFamily="34" charset="-122"/>
              </a:rPr>
              <a:t>打标签（</a:t>
            </a:r>
            <a:r>
              <a:rPr lang="en-US" altLang="zh-CN" sz="2000" smtClean="0">
                <a:solidFill>
                  <a:schemeClr val="tx1">
                    <a:lumMod val="65000"/>
                    <a:lumOff val="35000"/>
                  </a:schemeClr>
                </a:solidFill>
                <a:latin typeface="微软雅黑" pitchFamily="34" charset="-122"/>
                <a:ea typeface="微软雅黑" pitchFamily="34" charset="-122"/>
              </a:rPr>
              <a:t>tag</a:t>
            </a:r>
            <a:r>
              <a:rPr lang="zh-CN" altLang="en-US" sz="2000" smtClean="0">
                <a:solidFill>
                  <a:schemeClr val="tx1">
                    <a:lumMod val="65000"/>
                    <a:lumOff val="35000"/>
                  </a:schemeClr>
                </a:solidFill>
                <a:latin typeface="微软雅黑" pitchFamily="34" charset="-122"/>
                <a:ea typeface="微软雅黑" pitchFamily="34" charset="-122"/>
              </a:rPr>
              <a:t>）</a:t>
            </a:r>
            <a:endParaRPr lang="en-US" altLang="zh-CN" sz="20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专家标签（</a:t>
            </a:r>
            <a:r>
              <a:rPr lang="en-US" altLang="zh-CN" sz="1600" smtClean="0">
                <a:solidFill>
                  <a:schemeClr val="tx1">
                    <a:lumMod val="75000"/>
                    <a:lumOff val="25000"/>
                  </a:schemeClr>
                </a:solidFill>
                <a:latin typeface="微软雅黑 Light" pitchFamily="34" charset="-122"/>
                <a:ea typeface="微软雅黑 Light" pitchFamily="34" charset="-122"/>
              </a:rPr>
              <a:t>PGC</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用户自定义标签（</a:t>
            </a:r>
            <a:r>
              <a:rPr lang="en-US" altLang="zh-CN" sz="1600" smtClean="0">
                <a:solidFill>
                  <a:schemeClr val="tx1">
                    <a:lumMod val="75000"/>
                    <a:lumOff val="25000"/>
                  </a:schemeClr>
                </a:solidFill>
                <a:latin typeface="微软雅黑 Light" pitchFamily="34" charset="-122"/>
                <a:ea typeface="微软雅黑 Light" pitchFamily="34" charset="-122"/>
              </a:rPr>
              <a:t>UGC</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降维分析数据，提取隐语义标签（</a:t>
            </a:r>
            <a:r>
              <a:rPr lang="en-US" altLang="zh-CN" sz="1600" smtClean="0">
                <a:solidFill>
                  <a:schemeClr val="tx1">
                    <a:lumMod val="75000"/>
                    <a:lumOff val="25000"/>
                  </a:schemeClr>
                </a:solidFill>
                <a:latin typeface="微软雅黑 Light" pitchFamily="34" charset="-122"/>
                <a:ea typeface="微软雅黑 Light" pitchFamily="34" charset="-122"/>
              </a:rPr>
              <a:t>LFM</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65000"/>
                    <a:lumOff val="35000"/>
                  </a:schemeClr>
                </a:solidFill>
                <a:latin typeface="微软雅黑" pitchFamily="34" charset="-122"/>
                <a:ea typeface="微软雅黑" pitchFamily="34" charset="-122"/>
              </a:rPr>
              <a:t>对于文本信息的特征提取 </a:t>
            </a:r>
            <a:r>
              <a:rPr lang="en-US" altLang="zh-CN" sz="2000" smtClean="0">
                <a:solidFill>
                  <a:schemeClr val="tx1">
                    <a:lumMod val="65000"/>
                    <a:lumOff val="35000"/>
                  </a:schemeClr>
                </a:solidFill>
                <a:latin typeface="微软雅黑" pitchFamily="34" charset="-122"/>
                <a:ea typeface="微软雅黑" pitchFamily="34" charset="-122"/>
              </a:rPr>
              <a:t>—— </a:t>
            </a:r>
            <a:r>
              <a:rPr lang="zh-CN" altLang="en-US" sz="2000" smtClean="0">
                <a:solidFill>
                  <a:schemeClr val="tx1">
                    <a:lumMod val="65000"/>
                    <a:lumOff val="35000"/>
                  </a:schemeClr>
                </a:solidFill>
                <a:latin typeface="微软雅黑" pitchFamily="34" charset="-122"/>
                <a:ea typeface="微软雅黑" pitchFamily="34" charset="-122"/>
              </a:rPr>
              <a:t>关键词</a:t>
            </a:r>
            <a:endParaRPr lang="en-US" altLang="zh-CN" sz="20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分词、语义处理和情感分析（</a:t>
            </a:r>
            <a:r>
              <a:rPr lang="en-US" altLang="zh-CN" sz="1600" smtClean="0">
                <a:solidFill>
                  <a:schemeClr val="tx1">
                    <a:lumMod val="75000"/>
                    <a:lumOff val="25000"/>
                  </a:schemeClr>
                </a:solidFill>
                <a:latin typeface="微软雅黑 Light" pitchFamily="34" charset="-122"/>
                <a:ea typeface="微软雅黑 Light" pitchFamily="34" charset="-122"/>
              </a:rPr>
              <a:t>NLP</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潜在语义分析（</a:t>
            </a:r>
            <a:r>
              <a:rPr lang="en-US" altLang="zh-CN" sz="1600" smtClean="0">
                <a:solidFill>
                  <a:schemeClr val="tx1">
                    <a:lumMod val="75000"/>
                    <a:lumOff val="25000"/>
                  </a:schemeClr>
                </a:solidFill>
                <a:latin typeface="微软雅黑 Light" pitchFamily="34" charset="-122"/>
                <a:ea typeface="微软雅黑 Light" pitchFamily="34" charset="-122"/>
              </a:rPr>
              <a:t>LSA</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7041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基于内容推荐系统的高层次结构</a:t>
            </a:r>
            <a:endParaRPr lang="zh-CN" altLang="en-US" sz="3200" dirty="0">
              <a:solidFill>
                <a:schemeClr val="tx1">
                  <a:lumMod val="75000"/>
                  <a:lumOff val="25000"/>
                </a:schemeClr>
              </a:solidFill>
              <a:latin typeface="微软雅黑" pitchFamily="34" charset="-122"/>
              <a:ea typeface="微软雅黑" pitchFamily="34" charset="-122"/>
            </a:endParaRPr>
          </a:p>
        </p:txBody>
      </p:sp>
      <p:pic>
        <p:nvPicPr>
          <p:cNvPr id="14" name="内容占位符 1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4616" y="1600200"/>
            <a:ext cx="7194767" cy="4525963"/>
          </a:xfrm>
        </p:spPr>
      </p:pic>
    </p:spTree>
    <p:extLst>
      <p:ext uri="{BB962C8B-B14F-4D97-AF65-F5344CB8AC3E}">
        <p14:creationId xmlns:p14="http://schemas.microsoft.com/office/powerpoint/2010/main" val="419004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31259966"/>
              </p:ext>
            </p:extLst>
          </p:nvPr>
        </p:nvGraphicFramePr>
        <p:xfrm>
          <a:off x="904120" y="1818110"/>
          <a:ext cx="6744072" cy="3456767"/>
        </p:xfrm>
        <a:graphic>
          <a:graphicData uri="http://schemas.openxmlformats.org/drawingml/2006/table">
            <a:tbl>
              <a:tblPr firstRow="1" bandRow="1">
                <a:tableStyleId>{5C22544A-7EE6-4342-B048-85BDC9FD1C3A}</a:tableStyleId>
              </a:tblPr>
              <a:tblGrid>
                <a:gridCol w="1127448">
                  <a:extLst>
                    <a:ext uri="{9D8B030D-6E8A-4147-A177-3AD203B41FA5}">
                      <a16:colId xmlns="" xmlns:a16="http://schemas.microsoft.com/office/drawing/2014/main" val="4112723217"/>
                    </a:ext>
                  </a:extLst>
                </a:gridCol>
                <a:gridCol w="968899">
                  <a:extLst>
                    <a:ext uri="{9D8B030D-6E8A-4147-A177-3AD203B41FA5}">
                      <a16:colId xmlns="" xmlns:a16="http://schemas.microsoft.com/office/drawing/2014/main" val="157752602"/>
                    </a:ext>
                  </a:extLst>
                </a:gridCol>
                <a:gridCol w="929454">
                  <a:extLst>
                    <a:ext uri="{9D8B030D-6E8A-4147-A177-3AD203B41FA5}">
                      <a16:colId xmlns="" xmlns:a16="http://schemas.microsoft.com/office/drawing/2014/main" val="644203667"/>
                    </a:ext>
                  </a:extLst>
                </a:gridCol>
                <a:gridCol w="867414">
                  <a:extLst>
                    <a:ext uri="{9D8B030D-6E8A-4147-A177-3AD203B41FA5}">
                      <a16:colId xmlns="" xmlns:a16="http://schemas.microsoft.com/office/drawing/2014/main" val="3245057556"/>
                    </a:ext>
                  </a:extLst>
                </a:gridCol>
                <a:gridCol w="1097381">
                  <a:extLst>
                    <a:ext uri="{9D8B030D-6E8A-4147-A177-3AD203B41FA5}">
                      <a16:colId xmlns="" xmlns:a16="http://schemas.microsoft.com/office/drawing/2014/main" val="2869909063"/>
                    </a:ext>
                  </a:extLst>
                </a:gridCol>
                <a:gridCol w="889380">
                  <a:extLst>
                    <a:ext uri="{9D8B030D-6E8A-4147-A177-3AD203B41FA5}">
                      <a16:colId xmlns="" xmlns:a16="http://schemas.microsoft.com/office/drawing/2014/main" val="1153796359"/>
                    </a:ext>
                  </a:extLst>
                </a:gridCol>
                <a:gridCol w="864096">
                  <a:extLst>
                    <a:ext uri="{9D8B030D-6E8A-4147-A177-3AD203B41FA5}">
                      <a16:colId xmlns="" xmlns:a16="http://schemas.microsoft.com/office/drawing/2014/main"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 xmlns:a16="http://schemas.microsoft.com/office/drawing/2014/main"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海淀</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7000000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120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三室一厅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朝阳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6000000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二室一厅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昌平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5000000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120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二室一厅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大兴</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6500000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150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三室一厅</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1100455136"/>
                  </a:ext>
                </a:extLst>
              </a:tr>
            </a:tbl>
          </a:graphicData>
        </a:graphic>
      </p:graphicFrame>
      <p:pic>
        <p:nvPicPr>
          <p:cNvPr id="3" name="图片 2"/>
          <p:cNvPicPr>
            <a:picLocks noChangeAspect="1"/>
          </p:cNvPicPr>
          <p:nvPr/>
        </p:nvPicPr>
        <p:blipFill>
          <a:blip r:embed="rId3"/>
          <a:stretch>
            <a:fillRect/>
          </a:stretch>
        </p:blipFill>
        <p:spPr>
          <a:xfrm>
            <a:off x="904120" y="2178150"/>
            <a:ext cx="1152128" cy="792088"/>
          </a:xfrm>
          <a:prstGeom prst="rect">
            <a:avLst/>
          </a:prstGeom>
        </p:spPr>
      </p:pic>
      <p:pic>
        <p:nvPicPr>
          <p:cNvPr id="4" name="图片 3"/>
          <p:cNvPicPr>
            <a:picLocks noChangeAspect="1"/>
          </p:cNvPicPr>
          <p:nvPr/>
        </p:nvPicPr>
        <p:blipFill>
          <a:blip r:embed="rId4"/>
          <a:stretch>
            <a:fillRect/>
          </a:stretch>
        </p:blipFill>
        <p:spPr>
          <a:xfrm>
            <a:off x="904120" y="2970238"/>
            <a:ext cx="1152128" cy="713438"/>
          </a:xfrm>
          <a:prstGeom prst="rect">
            <a:avLst/>
          </a:prstGeom>
        </p:spPr>
      </p:pic>
      <p:pic>
        <p:nvPicPr>
          <p:cNvPr id="5" name="图片 4"/>
          <p:cNvPicPr>
            <a:picLocks noChangeAspect="1"/>
          </p:cNvPicPr>
          <p:nvPr/>
        </p:nvPicPr>
        <p:blipFill>
          <a:blip r:embed="rId5"/>
          <a:stretch>
            <a:fillRect/>
          </a:stretch>
        </p:blipFill>
        <p:spPr>
          <a:xfrm>
            <a:off x="904120" y="3683676"/>
            <a:ext cx="1152128" cy="772513"/>
          </a:xfrm>
          <a:prstGeom prst="rect">
            <a:avLst/>
          </a:prstGeom>
        </p:spPr>
      </p:pic>
      <p:pic>
        <p:nvPicPr>
          <p:cNvPr id="6" name="图片 5"/>
          <p:cNvPicPr>
            <a:picLocks noChangeAspect="1"/>
          </p:cNvPicPr>
          <p:nvPr/>
        </p:nvPicPr>
        <p:blipFill>
          <a:blip r:embed="rId6"/>
          <a:stretch>
            <a:fillRect/>
          </a:stretch>
        </p:blipFill>
        <p:spPr>
          <a:xfrm>
            <a:off x="899592" y="4456189"/>
            <a:ext cx="1156656" cy="811071"/>
          </a:xfrm>
          <a:prstGeom prst="rect">
            <a:avLst/>
          </a:prstGeom>
        </p:spPr>
      </p:pic>
      <p:sp>
        <p:nvSpPr>
          <p:cNvPr id="7" name="图文框 6"/>
          <p:cNvSpPr/>
          <p:nvPr/>
        </p:nvSpPr>
        <p:spPr>
          <a:xfrm>
            <a:off x="2056248" y="1746103"/>
            <a:ext cx="4752528" cy="432048"/>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2" name="矩形 11"/>
          <p:cNvSpPr/>
          <p:nvPr/>
        </p:nvSpPr>
        <p:spPr>
          <a:xfrm>
            <a:off x="2051720" y="1412776"/>
            <a:ext cx="1765227" cy="307777"/>
          </a:xfrm>
          <a:prstGeom prst="rect">
            <a:avLst/>
          </a:prstGeom>
        </p:spPr>
        <p:txBody>
          <a:bodyPr wrap="none">
            <a:spAutoFit/>
          </a:bodyPr>
          <a:lstStyle/>
          <a:p>
            <a:pPr algn="ctr"/>
            <a:r>
              <a:rPr lang="zh-CN" altLang="en-US" sz="1400" smtClean="0">
                <a:ln w="6600">
                  <a:noFill/>
                  <a:prstDash val="solid"/>
                </a:ln>
                <a:solidFill>
                  <a:srgbClr val="FF0000"/>
                </a:solidFill>
                <a:latin typeface="微软雅黑" pitchFamily="34" charset="-122"/>
                <a:ea typeface="微软雅黑" pitchFamily="34" charset="-122"/>
              </a:rPr>
              <a:t>特征（输入变量 </a:t>
            </a:r>
            <a:r>
              <a:rPr lang="en-US" altLang="zh-CN" sz="1400" smtClean="0">
                <a:ln w="6600">
                  <a:noFill/>
                  <a:prstDash val="solid"/>
                </a:ln>
                <a:solidFill>
                  <a:srgbClr val="FF0000"/>
                </a:solidFill>
                <a:latin typeface="微软雅黑" pitchFamily="34" charset="-122"/>
                <a:ea typeface="微软雅黑" pitchFamily="34" charset="-122"/>
              </a:rPr>
              <a:t>x</a:t>
            </a:r>
            <a:r>
              <a:rPr lang="zh-CN" altLang="en-US" sz="1400" dirty="0" smtClean="0">
                <a:ln w="6600">
                  <a:solidFill>
                    <a:schemeClr val="accent2"/>
                  </a:solidFill>
                  <a:prstDash val="solid"/>
                </a:ln>
                <a:solidFill>
                  <a:srgbClr val="FF0000"/>
                </a:solidFill>
                <a:latin typeface="微软雅黑" pitchFamily="34" charset="-122"/>
                <a:ea typeface="微软雅黑" pitchFamily="34" charset="-122"/>
              </a:rPr>
              <a:t>）</a:t>
            </a:r>
            <a:endParaRPr lang="zh-CN" altLang="en-US" sz="1400" dirty="0">
              <a:ln w="6600">
                <a:solidFill>
                  <a:schemeClr val="accent2"/>
                </a:solidFill>
                <a:prstDash val="solid"/>
              </a:ln>
              <a:solidFill>
                <a:srgbClr val="FF0000"/>
              </a:solidFill>
              <a:latin typeface="微软雅黑" pitchFamily="34" charset="-122"/>
              <a:ea typeface="微软雅黑" pitchFamily="34" charset="-122"/>
            </a:endParaRPr>
          </a:p>
        </p:txBody>
      </p:sp>
      <p:sp>
        <p:nvSpPr>
          <p:cNvPr id="13" name="图文框 12"/>
          <p:cNvSpPr/>
          <p:nvPr/>
        </p:nvSpPr>
        <p:spPr>
          <a:xfrm>
            <a:off x="6808776" y="1746103"/>
            <a:ext cx="839416" cy="3521158"/>
          </a:xfrm>
          <a:prstGeom prst="frame">
            <a:avLst>
              <a:gd name="adj1" fmla="val 836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6" name="文本框 15"/>
          <p:cNvSpPr txBox="1"/>
          <p:nvPr/>
        </p:nvSpPr>
        <p:spPr>
          <a:xfrm>
            <a:off x="904119" y="5406315"/>
            <a:ext cx="7058249" cy="830997"/>
          </a:xfrm>
          <a:prstGeom prst="rect">
            <a:avLst/>
          </a:prstGeom>
          <a:noFill/>
        </p:spPr>
        <p:txBody>
          <a:bodyPr wrap="square" rtlCol="0">
            <a:spAutoFit/>
          </a:bodyPr>
          <a:lstStyle/>
          <a:p>
            <a:pPr>
              <a:lnSpc>
                <a:spcPct val="150000"/>
              </a:lnSpc>
            </a:pPr>
            <a:r>
              <a:rPr lang="zh-CN" altLang="en-US" sz="1600" smtClean="0">
                <a:solidFill>
                  <a:srgbClr val="FF0000"/>
                </a:solidFill>
                <a:latin typeface="微软雅黑 Light" pitchFamily="34" charset="-122"/>
                <a:ea typeface="微软雅黑 Light" pitchFamily="34" charset="-122"/>
              </a:rPr>
              <a:t>特征</a:t>
            </a:r>
            <a:r>
              <a:rPr lang="zh-CN" altLang="en-US" sz="1600" smtClean="0">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作为判断</a:t>
            </a:r>
            <a:r>
              <a:rPr lang="zh-CN" altLang="en-US" sz="1600" smtClean="0">
                <a:solidFill>
                  <a:schemeClr val="tx1">
                    <a:lumMod val="75000"/>
                    <a:lumOff val="25000"/>
                  </a:schemeClr>
                </a:solidFill>
                <a:latin typeface="微软雅黑 Light" pitchFamily="34" charset="-122"/>
                <a:ea typeface="微软雅黑 Light" pitchFamily="34" charset="-122"/>
              </a:rPr>
              <a:t>条件的一组</a:t>
            </a:r>
            <a:r>
              <a:rPr lang="zh-CN" altLang="en-US" sz="1600" b="1" smtClean="0">
                <a:solidFill>
                  <a:schemeClr val="tx1">
                    <a:lumMod val="75000"/>
                    <a:lumOff val="25000"/>
                  </a:schemeClr>
                </a:solidFill>
                <a:latin typeface="微软雅黑 Light" pitchFamily="34" charset="-122"/>
                <a:ea typeface="微软雅黑 Light" pitchFamily="34" charset="-122"/>
              </a:rPr>
              <a:t>输入</a:t>
            </a:r>
            <a:r>
              <a:rPr lang="zh-CN" altLang="en-US" sz="1600" smtClean="0">
                <a:solidFill>
                  <a:schemeClr val="tx1">
                    <a:lumMod val="75000"/>
                    <a:lumOff val="25000"/>
                  </a:schemeClr>
                </a:solidFill>
                <a:latin typeface="微软雅黑 Light" pitchFamily="34" charset="-122"/>
                <a:ea typeface="微软雅黑 Light" pitchFamily="34" charset="-122"/>
              </a:rPr>
              <a:t>变量，</a:t>
            </a:r>
            <a:r>
              <a:rPr lang="zh-CN" altLang="en-US" sz="1600" dirty="0">
                <a:solidFill>
                  <a:schemeClr val="tx1">
                    <a:lumMod val="75000"/>
                    <a:lumOff val="25000"/>
                  </a:schemeClr>
                </a:solidFill>
                <a:latin typeface="微软雅黑 Light" pitchFamily="34" charset="-122"/>
                <a:ea typeface="微软雅黑 Light" pitchFamily="34" charset="-122"/>
              </a:rPr>
              <a:t>是做出判断</a:t>
            </a:r>
            <a:r>
              <a:rPr lang="zh-CN" altLang="en-US" sz="1600">
                <a:solidFill>
                  <a:schemeClr val="tx1">
                    <a:lumMod val="75000"/>
                    <a:lumOff val="25000"/>
                  </a:schemeClr>
                </a:solidFill>
                <a:latin typeface="微软雅黑 Light" pitchFamily="34" charset="-122"/>
                <a:ea typeface="微软雅黑 Light" pitchFamily="34" charset="-122"/>
              </a:rPr>
              <a:t>的依据</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150000"/>
              </a:lnSpc>
            </a:pPr>
            <a:r>
              <a:rPr lang="zh-CN" altLang="en-US" sz="1600">
                <a:solidFill>
                  <a:srgbClr val="00B0F0"/>
                </a:solidFill>
                <a:latin typeface="微软雅黑 Light" pitchFamily="34" charset="-122"/>
                <a:ea typeface="微软雅黑 Light" pitchFamily="34" charset="-122"/>
              </a:rPr>
              <a:t>目标</a:t>
            </a:r>
            <a:r>
              <a:rPr lang="zh-CN" altLang="en-US" sz="1600" smtClean="0">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判断和预测的目标，模型的</a:t>
            </a:r>
            <a:r>
              <a:rPr lang="zh-CN" altLang="en-US" sz="1600" b="1" smtClean="0">
                <a:solidFill>
                  <a:schemeClr val="tx1">
                    <a:lumMod val="75000"/>
                    <a:lumOff val="25000"/>
                  </a:schemeClr>
                </a:solidFill>
                <a:latin typeface="微软雅黑 Light" pitchFamily="34" charset="-122"/>
                <a:ea typeface="微软雅黑 Light" pitchFamily="34" charset="-122"/>
              </a:rPr>
              <a:t>输出</a:t>
            </a:r>
            <a:r>
              <a:rPr lang="zh-CN" altLang="en-US" sz="1600" smtClean="0">
                <a:solidFill>
                  <a:schemeClr val="tx1">
                    <a:lumMod val="75000"/>
                    <a:lumOff val="25000"/>
                  </a:schemeClr>
                </a:solidFill>
                <a:latin typeface="微软雅黑 Light" pitchFamily="34" charset="-122"/>
                <a:ea typeface="微软雅黑 Light" pitchFamily="34" charset="-122"/>
              </a:rPr>
              <a:t>变量，是</a:t>
            </a:r>
            <a:r>
              <a:rPr lang="zh-CN" altLang="en-US" sz="1600">
                <a:solidFill>
                  <a:schemeClr val="tx1">
                    <a:lumMod val="75000"/>
                    <a:lumOff val="25000"/>
                  </a:schemeClr>
                </a:solidFill>
                <a:latin typeface="微软雅黑 Light" pitchFamily="34" charset="-122"/>
                <a:ea typeface="微软雅黑 Light" pitchFamily="34" charset="-122"/>
              </a:rPr>
              <a:t>特征所产生的结果</a:t>
            </a:r>
          </a:p>
        </p:txBody>
      </p:sp>
      <p:sp>
        <p:nvSpPr>
          <p:cNvPr id="18"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特征工程</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8" name="TextBox 7"/>
          <p:cNvSpPr txBox="1"/>
          <p:nvPr/>
        </p:nvSpPr>
        <p:spPr>
          <a:xfrm>
            <a:off x="7452320" y="2757115"/>
            <a:ext cx="615553" cy="2016224"/>
          </a:xfrm>
          <a:prstGeom prst="rect">
            <a:avLst/>
          </a:prstGeom>
          <a:noFill/>
        </p:spPr>
        <p:txBody>
          <a:bodyPr vert="eaVert" wrap="square" rtlCol="0">
            <a:spAutoFit/>
          </a:bodyPr>
          <a:lstStyle/>
          <a:p>
            <a:r>
              <a:rPr lang="zh-CN" altLang="en-US" sz="1400">
                <a:ln w="6600">
                  <a:noFill/>
                  <a:prstDash val="solid"/>
                </a:ln>
                <a:solidFill>
                  <a:srgbClr val="00B0F0"/>
                </a:solidFill>
                <a:latin typeface="微软雅黑" pitchFamily="34" charset="-122"/>
                <a:ea typeface="微软雅黑" pitchFamily="34" charset="-122"/>
              </a:rPr>
              <a:t>目标（输出变量 </a:t>
            </a:r>
            <a:r>
              <a:rPr lang="en-US" altLang="zh-CN" sz="1400">
                <a:ln w="6600">
                  <a:noFill/>
                  <a:prstDash val="solid"/>
                </a:ln>
                <a:solidFill>
                  <a:srgbClr val="00B0F0"/>
                </a:solidFill>
                <a:latin typeface="微软雅黑" pitchFamily="34" charset="-122"/>
                <a:ea typeface="微软雅黑" pitchFamily="34" charset="-122"/>
              </a:rPr>
              <a:t>y</a:t>
            </a:r>
            <a:r>
              <a:rPr lang="zh-CN" altLang="en-US" sz="1400">
                <a:ln w="6600">
                  <a:noFill/>
                  <a:prstDash val="solid"/>
                </a:ln>
                <a:solidFill>
                  <a:srgbClr val="00B0F0"/>
                </a:solidFill>
                <a:latin typeface="微软雅黑" pitchFamily="34" charset="-122"/>
                <a:ea typeface="微软雅黑" pitchFamily="34" charset="-122"/>
              </a:rPr>
              <a:t>）</a:t>
            </a:r>
          </a:p>
          <a:p>
            <a:endParaRPr lang="zh-CN" altLang="en-US" sz="1400"/>
          </a:p>
        </p:txBody>
      </p:sp>
    </p:spTree>
    <p:extLst>
      <p:ext uri="{BB962C8B-B14F-4D97-AF65-F5344CB8AC3E}">
        <p14:creationId xmlns:p14="http://schemas.microsoft.com/office/powerpoint/2010/main" val="206463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style.rotation</p:attrName>
                                        </p:attrNameLst>
                                      </p:cBhvr>
                                      <p:tavLst>
                                        <p:tav tm="0">
                                          <p:val>
                                            <p:fltVal val="360"/>
                                          </p:val>
                                        </p:tav>
                                        <p:tav tm="100000">
                                          <p:val>
                                            <p:fltVal val="0"/>
                                          </p:val>
                                        </p:tav>
                                      </p:tavLst>
                                    </p:anim>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 calcmode="lin" valueType="num">
                                      <p:cBhvr>
                                        <p:cTn id="41" dur="500" fill="hold"/>
                                        <p:tgtEl>
                                          <p:spTgt spid="7"/>
                                        </p:tgtEl>
                                        <p:attrNameLst>
                                          <p:attrName>style.rotation</p:attrName>
                                        </p:attrNameLst>
                                      </p:cBhvr>
                                      <p:tavLst>
                                        <p:tav tm="0">
                                          <p:val>
                                            <p:fltVal val="360"/>
                                          </p:val>
                                        </p:tav>
                                        <p:tav tm="100000">
                                          <p:val>
                                            <p:fltVal val="0"/>
                                          </p:val>
                                        </p:tav>
                                      </p:tavLst>
                                    </p:anim>
                                    <p:animEffect transition="in" filter="fade">
                                      <p:cBhvr>
                                        <p:cTn id="42" dur="500"/>
                                        <p:tgtEl>
                                          <p:spTgt spid="7"/>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 calcmode="lin" valueType="num">
                                      <p:cBhvr>
                                        <p:cTn id="53" dur="500" fill="hold"/>
                                        <p:tgtEl>
                                          <p:spTgt spid="13"/>
                                        </p:tgtEl>
                                        <p:attrNameLst>
                                          <p:attrName>style.rotation</p:attrName>
                                        </p:attrNameLst>
                                      </p:cBhvr>
                                      <p:tavLst>
                                        <p:tav tm="0">
                                          <p:val>
                                            <p:fltVal val="360"/>
                                          </p:val>
                                        </p:tav>
                                        <p:tav tm="100000">
                                          <p:val>
                                            <p:fltVal val="0"/>
                                          </p:val>
                                        </p:tav>
                                      </p:tavLst>
                                    </p:anim>
                                    <p:animEffect transition="in" filter="fade">
                                      <p:cBhvr>
                                        <p:cTn id="54" dur="500"/>
                                        <p:tgtEl>
                                          <p:spTgt spid="13"/>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 calcmode="lin" valueType="num">
                                      <p:cBhvr>
                                        <p:cTn id="59" dur="500" fill="hold"/>
                                        <p:tgtEl>
                                          <p:spTgt spid="8"/>
                                        </p:tgtEl>
                                        <p:attrNameLst>
                                          <p:attrName>style.rotation</p:attrName>
                                        </p:attrNameLst>
                                      </p:cBhvr>
                                      <p:tavLst>
                                        <p:tav tm="0">
                                          <p:val>
                                            <p:fltVal val="360"/>
                                          </p:val>
                                        </p:tav>
                                        <p:tav tm="100000">
                                          <p:val>
                                            <p:fltVal val="0"/>
                                          </p:val>
                                        </p:tav>
                                      </p:tavLst>
                                    </p:anim>
                                    <p:animEffect transition="in" filter="fade">
                                      <p:cBhvr>
                                        <p:cTn id="60" dur="500"/>
                                        <p:tgtEl>
                                          <p:spTgt spid="8"/>
                                        </p:tgtEl>
                                      </p:cBhvr>
                                    </p:animEffect>
                                  </p:childTnLst>
                                </p:cTn>
                              </p:par>
                            </p:childTnLst>
                          </p:cTn>
                        </p:par>
                        <p:par>
                          <p:cTn id="61" fill="hold">
                            <p:stCondLst>
                              <p:cond delay="500"/>
                            </p:stCondLst>
                            <p:childTnLst>
                              <p:par>
                                <p:cTn id="62" presetID="37"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900" decel="100000" fill="hold"/>
                                        <p:tgtEl>
                                          <p:spTgt spid="16"/>
                                        </p:tgtEl>
                                        <p:attrNameLst>
                                          <p:attrName>ppt_y</p:attrName>
                                        </p:attrNameLst>
                                      </p:cBhvr>
                                      <p:tavLst>
                                        <p:tav tm="0">
                                          <p:val>
                                            <p:strVal val="#ppt_y+1"/>
                                          </p:val>
                                        </p:tav>
                                        <p:tav tm="100000">
                                          <p:val>
                                            <p:strVal val="#ppt_y-.03"/>
                                          </p:val>
                                        </p:tav>
                                      </p:tavLst>
                                    </p:anim>
                                    <p:anim calcmode="lin" valueType="num">
                                      <p:cBhvr>
                                        <p:cTn id="67"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特征工程</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968552"/>
          </a:xfrm>
        </p:spPr>
        <p:txBody>
          <a:bodyPr>
            <a:normAutofit/>
          </a:bodyPr>
          <a:lstStyle/>
          <a:p>
            <a:pPr>
              <a:lnSpc>
                <a:spcPct val="190000"/>
              </a:lnSpc>
            </a:pPr>
            <a:r>
              <a:rPr lang="zh-CN" altLang="en-US" sz="1600">
                <a:solidFill>
                  <a:schemeClr val="tx1">
                    <a:lumMod val="75000"/>
                    <a:lumOff val="25000"/>
                  </a:schemeClr>
                </a:solidFill>
                <a:latin typeface="微软雅黑 Light" pitchFamily="34" charset="-122"/>
                <a:ea typeface="微软雅黑 Light" pitchFamily="34" charset="-122"/>
              </a:rPr>
              <a:t>特征 </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feature</a:t>
            </a:r>
            <a:r>
              <a:rPr lang="zh-CN" altLang="en-US" sz="1600" smtClean="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数据中抽取出来的对结果预测有用的信息。</a:t>
            </a: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特征的个数就是数据</a:t>
            </a:r>
            <a:r>
              <a:rPr lang="zh-CN" altLang="en-US" sz="1600">
                <a:solidFill>
                  <a:schemeClr val="tx1">
                    <a:lumMod val="75000"/>
                    <a:lumOff val="25000"/>
                  </a:schemeClr>
                </a:solidFill>
                <a:latin typeface="微软雅黑 Light" pitchFamily="34" charset="-122"/>
                <a:ea typeface="微软雅黑 Light" pitchFamily="34" charset="-122"/>
              </a:rPr>
              <a:t>的观测维度</a:t>
            </a:r>
          </a:p>
          <a:p>
            <a:pPr>
              <a:lnSpc>
                <a:spcPct val="190000"/>
              </a:lnSpc>
            </a:pPr>
            <a:r>
              <a:rPr lang="zh-CN" altLang="en-US" sz="1600">
                <a:solidFill>
                  <a:schemeClr val="tx1">
                    <a:lumMod val="75000"/>
                    <a:lumOff val="25000"/>
                  </a:schemeClr>
                </a:solidFill>
                <a:latin typeface="微软雅黑 Light" pitchFamily="34" charset="-122"/>
                <a:ea typeface="微软雅黑 Light" pitchFamily="34" charset="-122"/>
              </a:rPr>
              <a:t>特征工程是使用专业背景知识和技巧处理数据，使得特征能在机器学习算法上发挥更好的作用的</a:t>
            </a:r>
            <a:r>
              <a:rPr lang="zh-CN" altLang="en-US" sz="1600" smtClean="0">
                <a:solidFill>
                  <a:schemeClr val="tx1">
                    <a:lumMod val="75000"/>
                    <a:lumOff val="25000"/>
                  </a:schemeClr>
                </a:solidFill>
                <a:latin typeface="微软雅黑 Light" pitchFamily="34" charset="-122"/>
                <a:ea typeface="微软雅黑 Light" pitchFamily="34" charset="-122"/>
              </a:rPr>
              <a:t>过程</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特征工程一般包括特征清洗（采样、清洗异常样本），特征处理和特征选择</a:t>
            </a:r>
            <a:endParaRPr lang="zh-CN" altLang="en-US" sz="1600">
              <a:solidFill>
                <a:schemeClr val="tx1">
                  <a:lumMod val="75000"/>
                  <a:lumOff val="25000"/>
                </a:schemeClr>
              </a:solidFill>
              <a:latin typeface="微软雅黑 Light" pitchFamily="34" charset="-122"/>
              <a:ea typeface="微软雅黑 Light" pitchFamily="34" charset="-122"/>
            </a:endParaRPr>
          </a:p>
          <a:p>
            <a:pPr>
              <a:lnSpc>
                <a:spcPct val="190000"/>
              </a:lnSpc>
            </a:pPr>
            <a:r>
              <a:rPr lang="zh-CN" altLang="en-US" sz="1600" smtClean="0">
                <a:solidFill>
                  <a:schemeClr val="tx1">
                    <a:lumMod val="75000"/>
                    <a:lumOff val="25000"/>
                  </a:schemeClr>
                </a:solidFill>
                <a:latin typeface="微软雅黑 Light" pitchFamily="34" charset="-122"/>
                <a:ea typeface="微软雅黑 Light" pitchFamily="34" charset="-122"/>
              </a:rPr>
              <a:t>特征按照不同的数据类型分类，有不同的特征处理方法</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数值型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类别型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时间型</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90000"/>
              </a:lnSpc>
            </a:pPr>
            <a:r>
              <a:rPr lang="zh-CN" altLang="en-US" sz="1400" smtClean="0">
                <a:solidFill>
                  <a:schemeClr val="tx1">
                    <a:lumMod val="75000"/>
                    <a:lumOff val="25000"/>
                  </a:schemeClr>
                </a:solidFill>
                <a:latin typeface="微软雅黑 Light" pitchFamily="34" charset="-122"/>
                <a:ea typeface="微软雅黑 Light" pitchFamily="34" charset="-122"/>
              </a:rPr>
              <a:t>统计型</a:t>
            </a:r>
            <a:endParaRPr lang="zh-CN" altLang="en-US"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76882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02741" y="3173340"/>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2271782" y="5517232"/>
                <a:ext cx="4028410"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𝑛𝑒𝑤</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𝑜𝑙𝑑</m:t>
                          </m:r>
                        </m:num>
                        <m:den>
                          <m:r>
                            <a:rPr lang="en-US" altLang="zh-CN" b="0" i="1" smtClean="0">
                              <a:latin typeface="Cambria Math" panose="02040503050406030204" pitchFamily="18" charset="0"/>
                            </a:rPr>
                            <m:t>𝐹𝑒𝑎𝑡𝑢𝑟𝑒</m:t>
                          </m:r>
                          <m:r>
                            <a:rPr lang="en-US" altLang="zh-CN" b="0" i="1" baseline="-25000" smtClean="0">
                              <a:latin typeface="Cambria Math" panose="02040503050406030204" pitchFamily="18" charset="0"/>
                            </a:rPr>
                            <m:t>𝑚𝑎𝑥</m:t>
                          </m:r>
                          <m:r>
                            <a:rPr lang="en-US" altLang="zh-CN" b="0" i="1" smtClean="0">
                              <a:latin typeface="Cambria Math" panose="02040503050406030204" pitchFamily="18" charset="0"/>
                            </a:rPr>
                            <m:t> −</m:t>
                          </m:r>
                          <m:r>
                            <a:rPr lang="en-US" altLang="zh-CN" b="0" i="1" smtClean="0">
                              <a:latin typeface="Cambria Math" panose="02040503050406030204" pitchFamily="18" charset="0"/>
                            </a:rPr>
                            <m:t>𝐹𝑒𝑎𝑡𝑢𝑟𝑒𝑚𝑖𝑛</m:t>
                          </m:r>
                        </m:den>
                      </m:f>
                    </m:oMath>
                  </m:oMathPara>
                </a14:m>
                <a:endParaRPr lang="en-US" altLang="zh-CN" b="0" dirty="0" smtClean="0"/>
              </a:p>
            </p:txBody>
          </p:sp>
        </mc:Choice>
        <mc:Fallback xmlns="">
          <p:sp>
            <p:nvSpPr>
              <p:cNvPr id="9" name="文本框 8"/>
              <p:cNvSpPr txBox="1">
                <a:spLocks noRot="1" noChangeAspect="1" noMove="1" noResize="1" noEditPoints="1" noAdjustHandles="1" noChangeArrowheads="1" noChangeShapeType="1" noTextEdit="1"/>
              </p:cNvSpPr>
              <p:nvPr/>
            </p:nvSpPr>
            <p:spPr>
              <a:xfrm>
                <a:off x="2271782" y="5517232"/>
                <a:ext cx="4028410" cy="518540"/>
              </a:xfrm>
              <a:prstGeom prst="rect">
                <a:avLst/>
              </a:prstGeom>
              <a:blipFill rotWithShape="1">
                <a:blip r:embed="rId2"/>
                <a:stretch>
                  <a:fillRect r="-1364" b="-9412"/>
                </a:stretch>
              </a:blipFill>
            </p:spPr>
            <p:txBody>
              <a:bodyPr/>
              <a:lstStyle/>
              <a:p>
                <a:r>
                  <a:rPr lang="zh-CN" altLang="en-US">
                    <a:noFill/>
                  </a:rPr>
                  <a:t> </a:t>
                </a:r>
              </a:p>
            </p:txBody>
          </p:sp>
        </mc:Fallback>
      </mc:AlternateContent>
      <p:sp>
        <p:nvSpPr>
          <p:cNvPr id="13"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4" name="内容占位符 2"/>
          <p:cNvSpPr>
            <a:spLocks noGrp="1"/>
          </p:cNvSpPr>
          <p:nvPr>
            <p:ph idx="1"/>
          </p:nvPr>
        </p:nvSpPr>
        <p:spPr>
          <a:xfrm>
            <a:off x="395536" y="1484784"/>
            <a:ext cx="8280920" cy="3528392"/>
          </a:xfrm>
        </p:spPr>
        <p:txBody>
          <a:bodyPr>
            <a:noAutofit/>
          </a:bodyPr>
          <a:lstStyle/>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用连续数值表示当前维度特征，通常会对数值型特征进行数学上的</a:t>
            </a:r>
            <a:r>
              <a:rPr lang="zh-CN" altLang="en-US" sz="1600" smtClean="0">
                <a:solidFill>
                  <a:schemeClr val="tx1">
                    <a:lumMod val="75000"/>
                    <a:lumOff val="25000"/>
                  </a:schemeClr>
                </a:solidFill>
                <a:latin typeface="微软雅黑 Light" pitchFamily="34" charset="-122"/>
                <a:ea typeface="微软雅黑 Light" pitchFamily="34" charset="-122"/>
              </a:rPr>
              <a:t>处理，主要的做法是 </a:t>
            </a:r>
            <a:r>
              <a:rPr lang="zh-CN" altLang="en-US" sz="1600" b="1" smtClean="0">
                <a:solidFill>
                  <a:schemeClr val="tx1">
                    <a:lumMod val="75000"/>
                    <a:lumOff val="25000"/>
                  </a:schemeClr>
                </a:solidFill>
                <a:latin typeface="微软雅黑 Light" pitchFamily="34" charset="-122"/>
                <a:ea typeface="微软雅黑 Light" pitchFamily="34" charset="-122"/>
              </a:rPr>
              <a:t>归一化</a:t>
            </a:r>
            <a:r>
              <a:rPr lang="zh-CN" altLang="en-US" sz="1600" smtClean="0">
                <a:solidFill>
                  <a:schemeClr val="tx1">
                    <a:lumMod val="75000"/>
                    <a:lumOff val="25000"/>
                  </a:schemeClr>
                </a:solidFill>
                <a:latin typeface="微软雅黑 Light" pitchFamily="34" charset="-122"/>
                <a:ea typeface="微软雅黑 Light" pitchFamily="34" charset="-122"/>
              </a:rPr>
              <a:t> 和 </a:t>
            </a:r>
            <a:r>
              <a:rPr lang="zh-CN" altLang="en-US" sz="1600" b="1" smtClean="0">
                <a:solidFill>
                  <a:schemeClr val="tx1">
                    <a:lumMod val="75000"/>
                    <a:lumOff val="25000"/>
                  </a:schemeClr>
                </a:solidFill>
                <a:latin typeface="微软雅黑 Light" pitchFamily="34" charset="-122"/>
                <a:ea typeface="微软雅黑 Light" pitchFamily="34" charset="-122"/>
              </a:rPr>
              <a:t>离散化</a:t>
            </a:r>
            <a:endParaRPr lang="en-US" altLang="zh-CN" sz="1600" b="1">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2000">
                <a:solidFill>
                  <a:schemeClr val="tx1">
                    <a:lumMod val="75000"/>
                    <a:lumOff val="25000"/>
                  </a:schemeClr>
                </a:solidFill>
              </a:rPr>
              <a:t>幅度调整</a:t>
            </a:r>
            <a:r>
              <a:rPr lang="en-US" altLang="zh-CN" sz="2000">
                <a:solidFill>
                  <a:schemeClr val="tx1">
                    <a:lumMod val="75000"/>
                    <a:lumOff val="25000"/>
                  </a:schemeClr>
                </a:solidFill>
              </a:rPr>
              <a:t>/</a:t>
            </a:r>
            <a:r>
              <a:rPr lang="zh-CN" altLang="en-US" sz="2000" smtClean="0">
                <a:solidFill>
                  <a:schemeClr val="tx1">
                    <a:lumMod val="75000"/>
                    <a:lumOff val="25000"/>
                  </a:schemeClr>
                </a:solidFill>
              </a:rPr>
              <a:t>归一化</a:t>
            </a:r>
            <a:endParaRPr lang="en-US" altLang="zh-CN" sz="2000">
              <a:solidFill>
                <a:schemeClr val="tx1">
                  <a:lumMod val="75000"/>
                  <a:lumOff val="25000"/>
                </a:schemeClr>
              </a:solidFill>
            </a:endParaRP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特征与特征之间应该是</a:t>
            </a:r>
            <a:r>
              <a:rPr lang="zh-CN" altLang="en-US" sz="1600" b="1">
                <a:solidFill>
                  <a:schemeClr val="tx1">
                    <a:lumMod val="75000"/>
                    <a:lumOff val="25000"/>
                  </a:schemeClr>
                </a:solidFill>
                <a:latin typeface="微软雅黑 Light" pitchFamily="34" charset="-122"/>
                <a:ea typeface="微软雅黑 Light" pitchFamily="34" charset="-122"/>
              </a:rPr>
              <a:t>平等</a:t>
            </a:r>
            <a:r>
              <a:rPr lang="zh-CN" altLang="en-US" sz="1600">
                <a:solidFill>
                  <a:schemeClr val="tx1">
                    <a:lumMod val="75000"/>
                    <a:lumOff val="25000"/>
                  </a:schemeClr>
                </a:solidFill>
                <a:latin typeface="微软雅黑 Light" pitchFamily="34" charset="-122"/>
                <a:ea typeface="微软雅黑 Light" pitchFamily="34" charset="-122"/>
              </a:rPr>
              <a:t>的，区别应该体现在</a:t>
            </a:r>
            <a:r>
              <a:rPr lang="zh-CN" altLang="en-US" sz="1600" b="1">
                <a:solidFill>
                  <a:schemeClr val="tx1">
                    <a:lumMod val="75000"/>
                    <a:lumOff val="25000"/>
                  </a:schemeClr>
                </a:solidFill>
                <a:latin typeface="微软雅黑 Light" pitchFamily="34" charset="-122"/>
                <a:ea typeface="微软雅黑 Light" pitchFamily="34" charset="-122"/>
              </a:rPr>
              <a:t>特征内部</a:t>
            </a:r>
            <a:endParaRPr lang="en-US" altLang="zh-CN" sz="1600" b="1">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例如</a:t>
            </a:r>
            <a:r>
              <a:rPr lang="zh-CN" altLang="en-US" sz="1600">
                <a:solidFill>
                  <a:schemeClr val="tx1">
                    <a:lumMod val="75000"/>
                    <a:lumOff val="25000"/>
                  </a:schemeClr>
                </a:solidFill>
                <a:latin typeface="微软雅黑 Light" pitchFamily="34" charset="-122"/>
                <a:ea typeface="微软雅黑 Light" pitchFamily="34" charset="-122"/>
              </a:rPr>
              <a:t>房屋价格和住房面积的幅度是不同的，房屋价格可能在</a:t>
            </a:r>
            <a:r>
              <a:rPr lang="en-US" altLang="zh-CN" sz="1600">
                <a:solidFill>
                  <a:schemeClr val="tx1">
                    <a:lumMod val="75000"/>
                    <a:lumOff val="25000"/>
                  </a:schemeClr>
                </a:solidFill>
                <a:latin typeface="微软雅黑 Light" pitchFamily="34" charset="-122"/>
                <a:ea typeface="微软雅黑 Light" pitchFamily="34" charset="-122"/>
              </a:rPr>
              <a:t>3000000 ~ 15000000</a:t>
            </a:r>
            <a:r>
              <a:rPr lang="zh-CN" altLang="en-US" sz="1600">
                <a:solidFill>
                  <a:schemeClr val="tx1">
                    <a:lumMod val="75000"/>
                    <a:lumOff val="25000"/>
                  </a:schemeClr>
                </a:solidFill>
                <a:latin typeface="微软雅黑 Light" pitchFamily="34" charset="-122"/>
                <a:ea typeface="微软雅黑 Light" pitchFamily="34" charset="-122"/>
              </a:rPr>
              <a:t>（万）之间，而住房面积在</a:t>
            </a:r>
            <a:r>
              <a:rPr lang="en-US" altLang="zh-CN" sz="1600">
                <a:solidFill>
                  <a:schemeClr val="tx1">
                    <a:lumMod val="75000"/>
                    <a:lumOff val="25000"/>
                  </a:schemeClr>
                </a:solidFill>
                <a:latin typeface="微软雅黑 Light" pitchFamily="34" charset="-122"/>
                <a:ea typeface="微软雅黑 Light" pitchFamily="34" charset="-122"/>
              </a:rPr>
              <a:t>40~300</a:t>
            </a:r>
            <a:r>
              <a:rPr lang="zh-CN" altLang="en-US" sz="1600">
                <a:solidFill>
                  <a:schemeClr val="tx1">
                    <a:lumMod val="75000"/>
                    <a:lumOff val="25000"/>
                  </a:schemeClr>
                </a:solidFill>
                <a:latin typeface="微软雅黑 Light" pitchFamily="34" charset="-122"/>
                <a:ea typeface="微软雅黑 Light" pitchFamily="34" charset="-122"/>
              </a:rPr>
              <a:t>（平方米）之间，那么明明是平等的两个特征，输入到相同的模型中后由于本身的幅值不同导致产生的效果不同，这是不合理</a:t>
            </a:r>
            <a:r>
              <a:rPr lang="zh-CN" altLang="en-US" sz="1600" smtClean="0">
                <a:solidFill>
                  <a:schemeClr val="tx1">
                    <a:lumMod val="75000"/>
                    <a:lumOff val="25000"/>
                  </a:schemeClr>
                </a:solidFill>
                <a:latin typeface="微软雅黑 Light" pitchFamily="34" charset="-122"/>
                <a:ea typeface="微软雅黑 Light" pitchFamily="34" charset="-122"/>
              </a:rPr>
              <a:t>的</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19607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xEl>
                                              <p:pRg st="2" end="2"/>
                                            </p:txEl>
                                          </p:spTgt>
                                        </p:tgtEl>
                                        <p:attrNameLst>
                                          <p:attrName>style.visibility</p:attrName>
                                        </p:attrNameLst>
                                      </p:cBhvr>
                                      <p:to>
                                        <p:strVal val="visible"/>
                                      </p:to>
                                    </p:set>
                                    <p:animEffect transition="in" filter="fade">
                                      <p:cBhvr>
                                        <p:cTn id="16" dur="500"/>
                                        <p:tgtEl>
                                          <p:spTgt spid="14">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500"/>
                                        <p:tgtEl>
                                          <p:spTgt spid="14">
                                            <p:txEl>
                                              <p:pRg st="3" end="3"/>
                                            </p:txEl>
                                          </p:spTgt>
                                        </p:tgtEl>
                                      </p:cBhvr>
                                    </p:animEffect>
                                  </p:childTnLst>
                                </p:cTn>
                              </p:par>
                            </p:childTnLst>
                          </p:cTn>
                        </p:par>
                        <p:par>
                          <p:cTn id="21" fill="hold">
                            <p:stCondLst>
                              <p:cond delay="1500"/>
                            </p:stCondLst>
                            <p:childTnLst>
                              <p:par>
                                <p:cTn id="22" presetID="18" presetClass="entr" presetSubtype="12"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trips(down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221249959"/>
              </p:ext>
            </p:extLst>
          </p:nvPr>
        </p:nvGraphicFramePr>
        <p:xfrm>
          <a:off x="1187624" y="1844824"/>
          <a:ext cx="6744072" cy="3697610"/>
        </p:xfrm>
        <a:graphic>
          <a:graphicData uri="http://schemas.openxmlformats.org/drawingml/2006/table">
            <a:tbl>
              <a:tblPr firstRow="1" bandRow="1">
                <a:tableStyleId>{5C22544A-7EE6-4342-B048-85BDC9FD1C3A}</a:tableStyleId>
              </a:tblPr>
              <a:tblGrid>
                <a:gridCol w="1127448">
                  <a:extLst>
                    <a:ext uri="{9D8B030D-6E8A-4147-A177-3AD203B41FA5}">
                      <a16:colId xmlns="" xmlns:a16="http://schemas.microsoft.com/office/drawing/2014/main" val="4112723217"/>
                    </a:ext>
                  </a:extLst>
                </a:gridCol>
                <a:gridCol w="968899">
                  <a:extLst>
                    <a:ext uri="{9D8B030D-6E8A-4147-A177-3AD203B41FA5}">
                      <a16:colId xmlns="" xmlns:a16="http://schemas.microsoft.com/office/drawing/2014/main" val="157752602"/>
                    </a:ext>
                  </a:extLst>
                </a:gridCol>
                <a:gridCol w="999997">
                  <a:extLst>
                    <a:ext uri="{9D8B030D-6E8A-4147-A177-3AD203B41FA5}">
                      <a16:colId xmlns="" xmlns:a16="http://schemas.microsoft.com/office/drawing/2014/main" val="644203667"/>
                    </a:ext>
                  </a:extLst>
                </a:gridCol>
                <a:gridCol w="796871">
                  <a:extLst>
                    <a:ext uri="{9D8B030D-6E8A-4147-A177-3AD203B41FA5}">
                      <a16:colId xmlns="" xmlns:a16="http://schemas.microsoft.com/office/drawing/2014/main" val="3245057556"/>
                    </a:ext>
                  </a:extLst>
                </a:gridCol>
                <a:gridCol w="1097381">
                  <a:extLst>
                    <a:ext uri="{9D8B030D-6E8A-4147-A177-3AD203B41FA5}">
                      <a16:colId xmlns="" xmlns:a16="http://schemas.microsoft.com/office/drawing/2014/main" val="2869909063"/>
                    </a:ext>
                  </a:extLst>
                </a:gridCol>
                <a:gridCol w="889380">
                  <a:extLst>
                    <a:ext uri="{9D8B030D-6E8A-4147-A177-3AD203B41FA5}">
                      <a16:colId xmlns="" xmlns:a16="http://schemas.microsoft.com/office/drawing/2014/main" val="1153796359"/>
                    </a:ext>
                  </a:extLst>
                </a:gridCol>
                <a:gridCol w="864096">
                  <a:extLst>
                    <a:ext uri="{9D8B030D-6E8A-4147-A177-3AD203B41FA5}">
                      <a16:colId xmlns="" xmlns:a16="http://schemas.microsoft.com/office/drawing/2014/main"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 xmlns:a16="http://schemas.microsoft.com/office/drawing/2014/main"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海淀</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7000000/2000000=3.5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120/50 =2.4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朝阳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6000000/2000000=3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100/50 =2</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昌平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5000000/2000000=2.5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120/50=2.4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大兴</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6500000/2000000=3.25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150/50=3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1100455136"/>
                  </a:ext>
                </a:extLst>
              </a:tr>
            </a:tbl>
          </a:graphicData>
        </a:graphic>
      </p:graphicFrame>
      <p:pic>
        <p:nvPicPr>
          <p:cNvPr id="5" name="图片 4"/>
          <p:cNvPicPr>
            <a:picLocks noChangeAspect="1"/>
          </p:cNvPicPr>
          <p:nvPr/>
        </p:nvPicPr>
        <p:blipFill>
          <a:blip r:embed="rId2"/>
          <a:stretch>
            <a:fillRect/>
          </a:stretch>
        </p:blipFill>
        <p:spPr>
          <a:xfrm>
            <a:off x="1187624" y="2204863"/>
            <a:ext cx="1152128" cy="817289"/>
          </a:xfrm>
          <a:prstGeom prst="rect">
            <a:avLst/>
          </a:prstGeom>
        </p:spPr>
      </p:pic>
      <p:pic>
        <p:nvPicPr>
          <p:cNvPr id="6" name="图片 5"/>
          <p:cNvPicPr>
            <a:picLocks noChangeAspect="1"/>
          </p:cNvPicPr>
          <p:nvPr/>
        </p:nvPicPr>
        <p:blipFill>
          <a:blip r:embed="rId3"/>
          <a:stretch>
            <a:fillRect/>
          </a:stretch>
        </p:blipFill>
        <p:spPr>
          <a:xfrm>
            <a:off x="1187624" y="3022154"/>
            <a:ext cx="1152128" cy="838894"/>
          </a:xfrm>
          <a:prstGeom prst="rect">
            <a:avLst/>
          </a:prstGeom>
        </p:spPr>
      </p:pic>
      <p:pic>
        <p:nvPicPr>
          <p:cNvPr id="7" name="图片 6"/>
          <p:cNvPicPr>
            <a:picLocks noChangeAspect="1"/>
          </p:cNvPicPr>
          <p:nvPr/>
        </p:nvPicPr>
        <p:blipFill>
          <a:blip r:embed="rId4"/>
          <a:stretch>
            <a:fillRect/>
          </a:stretch>
        </p:blipFill>
        <p:spPr>
          <a:xfrm>
            <a:off x="1187624" y="3861049"/>
            <a:ext cx="1152128" cy="864096"/>
          </a:xfrm>
          <a:prstGeom prst="rect">
            <a:avLst/>
          </a:prstGeom>
        </p:spPr>
      </p:pic>
      <p:pic>
        <p:nvPicPr>
          <p:cNvPr id="8" name="图片 7"/>
          <p:cNvPicPr>
            <a:picLocks noChangeAspect="1"/>
          </p:cNvPicPr>
          <p:nvPr/>
        </p:nvPicPr>
        <p:blipFill>
          <a:blip r:embed="rId5"/>
          <a:stretch>
            <a:fillRect/>
          </a:stretch>
        </p:blipFill>
        <p:spPr>
          <a:xfrm>
            <a:off x="1183096" y="4706161"/>
            <a:ext cx="1156656" cy="836273"/>
          </a:xfrm>
          <a:prstGeom prst="rect">
            <a:avLst/>
          </a:prstGeom>
        </p:spPr>
      </p:pic>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归一化</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5652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99626726"/>
              </p:ext>
            </p:extLst>
          </p:nvPr>
        </p:nvGraphicFramePr>
        <p:xfrm>
          <a:off x="1187624" y="1844824"/>
          <a:ext cx="6744072" cy="3456767"/>
        </p:xfrm>
        <a:graphic>
          <a:graphicData uri="http://schemas.openxmlformats.org/drawingml/2006/table">
            <a:tbl>
              <a:tblPr firstRow="1" bandRow="1">
                <a:tableStyleId>{5C22544A-7EE6-4342-B048-85BDC9FD1C3A}</a:tableStyleId>
              </a:tblPr>
              <a:tblGrid>
                <a:gridCol w="1127448">
                  <a:extLst>
                    <a:ext uri="{9D8B030D-6E8A-4147-A177-3AD203B41FA5}">
                      <a16:colId xmlns="" xmlns:a16="http://schemas.microsoft.com/office/drawing/2014/main" val="4112723217"/>
                    </a:ext>
                  </a:extLst>
                </a:gridCol>
                <a:gridCol w="968899">
                  <a:extLst>
                    <a:ext uri="{9D8B030D-6E8A-4147-A177-3AD203B41FA5}">
                      <a16:colId xmlns="" xmlns:a16="http://schemas.microsoft.com/office/drawing/2014/main" val="157752602"/>
                    </a:ext>
                  </a:extLst>
                </a:gridCol>
                <a:gridCol w="999997">
                  <a:extLst>
                    <a:ext uri="{9D8B030D-6E8A-4147-A177-3AD203B41FA5}">
                      <a16:colId xmlns="" xmlns:a16="http://schemas.microsoft.com/office/drawing/2014/main" val="644203667"/>
                    </a:ext>
                  </a:extLst>
                </a:gridCol>
                <a:gridCol w="796871">
                  <a:extLst>
                    <a:ext uri="{9D8B030D-6E8A-4147-A177-3AD203B41FA5}">
                      <a16:colId xmlns="" xmlns:a16="http://schemas.microsoft.com/office/drawing/2014/main" val="3245057556"/>
                    </a:ext>
                  </a:extLst>
                </a:gridCol>
                <a:gridCol w="1097381">
                  <a:extLst>
                    <a:ext uri="{9D8B030D-6E8A-4147-A177-3AD203B41FA5}">
                      <a16:colId xmlns="" xmlns:a16="http://schemas.microsoft.com/office/drawing/2014/main" val="2869909063"/>
                    </a:ext>
                  </a:extLst>
                </a:gridCol>
                <a:gridCol w="889380">
                  <a:extLst>
                    <a:ext uri="{9D8B030D-6E8A-4147-A177-3AD203B41FA5}">
                      <a16:colId xmlns="" xmlns:a16="http://schemas.microsoft.com/office/drawing/2014/main" val="1153796359"/>
                    </a:ext>
                  </a:extLst>
                </a:gridCol>
                <a:gridCol w="864096">
                  <a:extLst>
                    <a:ext uri="{9D8B030D-6E8A-4147-A177-3AD203B41FA5}">
                      <a16:colId xmlns="" xmlns:a16="http://schemas.microsoft.com/office/drawing/2014/main" val="3132018276"/>
                    </a:ext>
                  </a:extLst>
                </a:gridCol>
              </a:tblGrid>
              <a:tr h="358142">
                <a:tc>
                  <a:txBody>
                    <a:bodyPr/>
                    <a:lstStyle/>
                    <a:p>
                      <a:pPr algn="ctr"/>
                      <a:endParaRPr lang="zh-CN" altLang="en-US" dirty="0"/>
                    </a:p>
                  </a:txBody>
                  <a:tcPr/>
                </a:tc>
                <a:tc>
                  <a:txBody>
                    <a:bodyPr/>
                    <a:lstStyle/>
                    <a:p>
                      <a:pPr algn="ctr"/>
                      <a:r>
                        <a:rPr lang="zh-CN" altLang="en-US" sz="1200" dirty="0" smtClean="0"/>
                        <a:t>所在街区</a:t>
                      </a:r>
                      <a:endParaRPr lang="zh-CN" altLang="en-US" sz="1200" dirty="0"/>
                    </a:p>
                  </a:txBody>
                  <a:tcPr/>
                </a:tc>
                <a:tc>
                  <a:txBody>
                    <a:bodyPr/>
                    <a:lstStyle/>
                    <a:p>
                      <a:pPr algn="ctr"/>
                      <a:r>
                        <a:rPr lang="zh-CN" altLang="en-US" sz="1200" dirty="0" smtClean="0"/>
                        <a:t>房屋价格</a:t>
                      </a:r>
                      <a:endParaRPr lang="zh-CN" altLang="en-US" sz="1200" dirty="0"/>
                    </a:p>
                  </a:txBody>
                  <a:tcPr/>
                </a:tc>
                <a:tc>
                  <a:txBody>
                    <a:bodyPr/>
                    <a:lstStyle/>
                    <a:p>
                      <a:pPr algn="ctr"/>
                      <a:r>
                        <a:rPr lang="zh-CN" altLang="en-US" sz="1200" dirty="0" smtClean="0"/>
                        <a:t>住房面积</a:t>
                      </a:r>
                      <a:endParaRPr lang="zh-CN" altLang="en-US" sz="1200" dirty="0"/>
                    </a:p>
                  </a:txBody>
                  <a:tcPr/>
                </a:tc>
                <a:tc>
                  <a:txBody>
                    <a:bodyPr/>
                    <a:lstStyle/>
                    <a:p>
                      <a:pPr algn="ctr"/>
                      <a:r>
                        <a:rPr lang="zh-CN" altLang="en-US" sz="1200" dirty="0" smtClean="0"/>
                        <a:t>住房格局</a:t>
                      </a:r>
                      <a:endParaRPr lang="zh-CN" altLang="en-US" sz="1200" dirty="0"/>
                    </a:p>
                  </a:txBody>
                  <a:tcPr/>
                </a:tc>
                <a:tc>
                  <a:txBody>
                    <a:bodyPr/>
                    <a:lstStyle/>
                    <a:p>
                      <a:pPr algn="ctr"/>
                      <a:r>
                        <a:rPr lang="zh-CN" altLang="en-US" sz="1200" dirty="0" smtClean="0"/>
                        <a:t>是否学区</a:t>
                      </a:r>
                      <a:endParaRPr lang="zh-CN" altLang="en-US" sz="1200" dirty="0"/>
                    </a:p>
                  </a:txBody>
                  <a:tcPr/>
                </a:tc>
                <a:tc>
                  <a:txBody>
                    <a:bodyPr/>
                    <a:lstStyle/>
                    <a:p>
                      <a:pPr algn="ctr"/>
                      <a:r>
                        <a:rPr lang="zh-CN" altLang="en-US" sz="1200" dirty="0" smtClean="0"/>
                        <a:t>是否售出</a:t>
                      </a:r>
                      <a:endParaRPr lang="zh-CN" altLang="en-US" sz="1200" dirty="0"/>
                    </a:p>
                  </a:txBody>
                  <a:tcPr/>
                </a:tc>
                <a:extLst>
                  <a:ext uri="{0D108BD9-81ED-4DB2-BD59-A6C34878D82A}">
                    <a16:rowId xmlns="" xmlns:a16="http://schemas.microsoft.com/office/drawing/2014/main" val="3980025221"/>
                  </a:ext>
                </a:extLst>
              </a:tr>
              <a:tr h="707019">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海淀</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2844949151"/>
                  </a:ext>
                </a:extLst>
              </a:tr>
              <a:tr h="74888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朝阳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1230588382"/>
                  </a:ext>
                </a:extLst>
              </a:tr>
              <a:tr h="772131">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昌平</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2.4</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二室一厅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是</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440438495"/>
                  </a:ext>
                </a:extLst>
              </a:tr>
              <a:tr h="86297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大兴</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3.25</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tx1">
                              <a:lumMod val="75000"/>
                              <a:lumOff val="25000"/>
                            </a:schemeClr>
                          </a:solidFill>
                          <a:latin typeface="+mn-lt"/>
                          <a:ea typeface="+mn-ea"/>
                          <a:cs typeface="+mn-cs"/>
                        </a:rPr>
                        <a:t>3</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三室一厅</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否</a:t>
                      </a:r>
                      <a:endParaRPr lang="zh-CN" altLang="en-US" sz="1600" b="1" kern="1200" dirty="0">
                        <a:solidFill>
                          <a:schemeClr val="tx1">
                            <a:lumMod val="75000"/>
                            <a:lumOff val="25000"/>
                          </a:schemeClr>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tx1">
                              <a:lumMod val="75000"/>
                              <a:lumOff val="25000"/>
                            </a:schemeClr>
                          </a:solidFill>
                          <a:latin typeface="+mn-lt"/>
                          <a:ea typeface="+mn-ea"/>
                          <a:cs typeface="+mn-cs"/>
                        </a:rPr>
                        <a:t>？</a:t>
                      </a:r>
                      <a:endParaRPr lang="zh-CN" altLang="en-US" sz="1600" b="1" kern="1200" dirty="0">
                        <a:solidFill>
                          <a:schemeClr val="tx1">
                            <a:lumMod val="75000"/>
                            <a:lumOff val="25000"/>
                          </a:schemeClr>
                        </a:solidFill>
                        <a:latin typeface="+mn-lt"/>
                        <a:ea typeface="+mn-ea"/>
                        <a:cs typeface="+mn-cs"/>
                      </a:endParaRPr>
                    </a:p>
                  </a:txBody>
                  <a:tcPr anchor="ctr"/>
                </a:tc>
                <a:extLst>
                  <a:ext uri="{0D108BD9-81ED-4DB2-BD59-A6C34878D82A}">
                    <a16:rowId xmlns="" xmlns:a16="http://schemas.microsoft.com/office/drawing/2014/main" val="1100455136"/>
                  </a:ext>
                </a:extLst>
              </a:tr>
            </a:tbl>
          </a:graphicData>
        </a:graphic>
      </p:graphicFrame>
      <p:pic>
        <p:nvPicPr>
          <p:cNvPr id="5" name="图片 4"/>
          <p:cNvPicPr>
            <a:picLocks noChangeAspect="1"/>
          </p:cNvPicPr>
          <p:nvPr/>
        </p:nvPicPr>
        <p:blipFill>
          <a:blip r:embed="rId2"/>
          <a:stretch>
            <a:fillRect/>
          </a:stretch>
        </p:blipFill>
        <p:spPr>
          <a:xfrm>
            <a:off x="1187624" y="2204864"/>
            <a:ext cx="1152128" cy="792088"/>
          </a:xfrm>
          <a:prstGeom prst="rect">
            <a:avLst/>
          </a:prstGeom>
        </p:spPr>
      </p:pic>
      <p:pic>
        <p:nvPicPr>
          <p:cNvPr id="6" name="图片 5"/>
          <p:cNvPicPr>
            <a:picLocks noChangeAspect="1"/>
          </p:cNvPicPr>
          <p:nvPr/>
        </p:nvPicPr>
        <p:blipFill>
          <a:blip r:embed="rId3"/>
          <a:stretch>
            <a:fillRect/>
          </a:stretch>
        </p:blipFill>
        <p:spPr>
          <a:xfrm>
            <a:off x="1187624" y="2996952"/>
            <a:ext cx="1152128" cy="713438"/>
          </a:xfrm>
          <a:prstGeom prst="rect">
            <a:avLst/>
          </a:prstGeom>
        </p:spPr>
      </p:pic>
      <p:pic>
        <p:nvPicPr>
          <p:cNvPr id="7" name="图片 6"/>
          <p:cNvPicPr>
            <a:picLocks noChangeAspect="1"/>
          </p:cNvPicPr>
          <p:nvPr/>
        </p:nvPicPr>
        <p:blipFill>
          <a:blip r:embed="rId4"/>
          <a:stretch>
            <a:fillRect/>
          </a:stretch>
        </p:blipFill>
        <p:spPr>
          <a:xfrm>
            <a:off x="1187624" y="3710390"/>
            <a:ext cx="1152128" cy="772513"/>
          </a:xfrm>
          <a:prstGeom prst="rect">
            <a:avLst/>
          </a:prstGeom>
        </p:spPr>
      </p:pic>
      <p:pic>
        <p:nvPicPr>
          <p:cNvPr id="8" name="图片 7"/>
          <p:cNvPicPr>
            <a:picLocks noChangeAspect="1"/>
          </p:cNvPicPr>
          <p:nvPr/>
        </p:nvPicPr>
        <p:blipFill>
          <a:blip r:embed="rId5"/>
          <a:stretch>
            <a:fillRect/>
          </a:stretch>
        </p:blipFill>
        <p:spPr>
          <a:xfrm>
            <a:off x="1183096" y="4482903"/>
            <a:ext cx="1156656" cy="811071"/>
          </a:xfrm>
          <a:prstGeom prst="rect">
            <a:avLst/>
          </a:prstGeom>
        </p:spPr>
      </p:pic>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归一化</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6203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 calcmode="lin" valueType="num">
                                      <p:cBhvr>
                                        <p:cTn id="33" dur="500" fill="hold"/>
                                        <p:tgtEl>
                                          <p:spTgt spid="8"/>
                                        </p:tgtEl>
                                        <p:attrNameLst>
                                          <p:attrName>style.rotation</p:attrName>
                                        </p:attrNameLst>
                                      </p:cBhvr>
                                      <p:tavLst>
                                        <p:tav tm="0">
                                          <p:val>
                                            <p:fltVal val="360"/>
                                          </p:val>
                                        </p:tav>
                                        <p:tav tm="100000">
                                          <p:val>
                                            <p:fltVal val="0"/>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131840" y="2708920"/>
            <a:ext cx="2152650" cy="561975"/>
          </a:xfrm>
          <a:prstGeom prst="rect">
            <a:avLst/>
          </a:prstGeom>
        </p:spPr>
      </p:pic>
      <p:sp>
        <p:nvSpPr>
          <p:cNvPr id="7"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离散化</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8" name="内容占位符 2"/>
          <p:cNvSpPr>
            <a:spLocks noGrp="1"/>
          </p:cNvSpPr>
          <p:nvPr>
            <p:ph idx="1"/>
          </p:nvPr>
        </p:nvSpPr>
        <p:spPr>
          <a:xfrm>
            <a:off x="395536" y="1475491"/>
            <a:ext cx="8280920" cy="1305437"/>
          </a:xfrm>
        </p:spPr>
        <p:txBody>
          <a:bodyPr>
            <a:noAutofit/>
          </a:bodyPr>
          <a:lstStyle/>
          <a:p>
            <a:pPr>
              <a:lnSpc>
                <a:spcPct val="200000"/>
              </a:lnSpc>
              <a:buFont typeface="Wingdings" pitchFamily="2" charset="2"/>
              <a:buChar char="Ø"/>
            </a:pPr>
            <a:r>
              <a:rPr lang="zh-CN" altLang="en-US" sz="2000">
                <a:solidFill>
                  <a:schemeClr val="tx1">
                    <a:lumMod val="75000"/>
                    <a:lumOff val="25000"/>
                  </a:schemeClr>
                </a:solidFill>
              </a:rPr>
              <a:t>离散化</a:t>
            </a:r>
            <a:endParaRPr lang="en-US" altLang="zh-CN" sz="2000">
              <a:solidFill>
                <a:schemeClr val="tx1">
                  <a:lumMod val="75000"/>
                  <a:lumOff val="25000"/>
                </a:schemeClr>
              </a:solidFill>
            </a:endParaRPr>
          </a:p>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将原始连续值切断，转化为离散值</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
        <p:nvSpPr>
          <p:cNvPr id="4" name="矩形 3"/>
          <p:cNvSpPr/>
          <p:nvPr/>
        </p:nvSpPr>
        <p:spPr>
          <a:xfrm>
            <a:off x="395536" y="3213727"/>
            <a:ext cx="7776864" cy="3096232"/>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让座问题：假设我们要训练一个模型判断在公交车上应不应该给一个人让座，按照常理，应该是给年龄很大和年龄很小的人让座</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对于以上让座问题中的年龄特征，对于一些模型，假设模型为 </a:t>
            </a:r>
            <a:r>
              <a:rPr lang="en-US" altLang="zh-CN" sz="1600">
                <a:solidFill>
                  <a:schemeClr val="tx1">
                    <a:lumMod val="75000"/>
                    <a:lumOff val="25000"/>
                  </a:schemeClr>
                </a:solidFill>
                <a:latin typeface="微软雅黑 Light" pitchFamily="34" charset="-122"/>
                <a:ea typeface="微软雅黑 Light" pitchFamily="34" charset="-122"/>
              </a:rPr>
              <a:t>y = </a:t>
            </a:r>
            <a:r>
              <a:rPr lang="en-US" altLang="zh-CN" sz="1600" smtClean="0">
                <a:solidFill>
                  <a:schemeClr val="tx1">
                    <a:lumMod val="75000"/>
                    <a:lumOff val="25000"/>
                  </a:schemeClr>
                </a:solidFill>
                <a:latin typeface="微软雅黑 Light" pitchFamily="34" charset="-122"/>
                <a:ea typeface="微软雅黑 Light" pitchFamily="34" charset="-122"/>
              </a:rPr>
              <a:t>θx</a:t>
            </a:r>
            <a:r>
              <a:rPr lang="zh-CN" altLang="en-US" sz="1600">
                <a:solidFill>
                  <a:schemeClr val="tx1">
                    <a:lumMod val="75000"/>
                    <a:lumOff val="25000"/>
                  </a:schemeClr>
                </a:solidFill>
                <a:latin typeface="微软雅黑 Light" pitchFamily="34" charset="-122"/>
                <a:ea typeface="微软雅黑 Light" pitchFamily="34" charset="-122"/>
              </a:rPr>
              <a:t>，输入的 </a:t>
            </a:r>
            <a:r>
              <a:rPr lang="en-US" altLang="zh-CN" sz="1600">
                <a:solidFill>
                  <a:schemeClr val="tx1">
                    <a:lumMod val="75000"/>
                    <a:lumOff val="25000"/>
                  </a:schemeClr>
                </a:solidFill>
                <a:latin typeface="微软雅黑 Light" pitchFamily="34" charset="-122"/>
                <a:ea typeface="微软雅黑 Light" pitchFamily="34" charset="-122"/>
              </a:rPr>
              <a:t>x</a:t>
            </a:r>
            <a:r>
              <a:rPr lang="zh-CN" altLang="en-US" sz="1600">
                <a:solidFill>
                  <a:schemeClr val="tx1">
                    <a:lumMod val="75000"/>
                    <a:lumOff val="25000"/>
                  </a:schemeClr>
                </a:solidFill>
                <a:latin typeface="微软雅黑 Light" pitchFamily="34" charset="-122"/>
                <a:ea typeface="微软雅黑 Light" pitchFamily="34" charset="-122"/>
              </a:rPr>
              <a:t>（年龄）对于最后的贡献是正</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负相关的，即 </a:t>
            </a:r>
            <a:r>
              <a:rPr lang="en-US" altLang="zh-CN" sz="1600">
                <a:solidFill>
                  <a:schemeClr val="tx1">
                    <a:lumMod val="75000"/>
                    <a:lumOff val="25000"/>
                  </a:schemeClr>
                </a:solidFill>
                <a:latin typeface="微软雅黑 Light" pitchFamily="34" charset="-122"/>
                <a:ea typeface="微软雅黑 Light" pitchFamily="34" charset="-122"/>
              </a:rPr>
              <a:t>x </a:t>
            </a:r>
            <a:r>
              <a:rPr lang="zh-CN" altLang="en-US" sz="1600">
                <a:solidFill>
                  <a:schemeClr val="tx1">
                    <a:lumMod val="75000"/>
                    <a:lumOff val="25000"/>
                  </a:schemeClr>
                </a:solidFill>
                <a:latin typeface="微软雅黑 Light" pitchFamily="34" charset="-122"/>
                <a:ea typeface="微软雅黑 Light" pitchFamily="34" charset="-122"/>
              </a:rPr>
              <a:t>越大越应该让座，但很明显让座问题中，年龄和是否让座不是严格的正相关或者负相关，这样只能兼顾年龄大的人，无法兼顾年龄大的人和年龄小的人</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2543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7169" y="1559753"/>
            <a:ext cx="7644816" cy="789127"/>
          </a:xfrm>
          <a:prstGeom prst="rect">
            <a:avLst/>
          </a:prstGeom>
          <a:noFill/>
        </p:spPr>
        <p:txBody>
          <a:bodyPr wrap="square" rtlCol="0">
            <a:spAutoFit/>
          </a:bodyPr>
          <a:lstStyle/>
          <a:p>
            <a:pPr>
              <a:lnSpc>
                <a:spcPct val="150000"/>
              </a:lnSpc>
              <a:spcBef>
                <a:spcPct val="20000"/>
              </a:spcBef>
            </a:pPr>
            <a:r>
              <a:rPr lang="zh-CN" altLang="en-US" sz="1600">
                <a:solidFill>
                  <a:schemeClr val="tx1">
                    <a:lumMod val="75000"/>
                    <a:lumOff val="25000"/>
                  </a:schemeClr>
                </a:solidFill>
                <a:latin typeface="微软雅黑 Light" pitchFamily="34" charset="-122"/>
                <a:ea typeface="微软雅黑 Light" pitchFamily="34" charset="-122"/>
              </a:rPr>
              <a:t>对于</a:t>
            </a:r>
            <a:r>
              <a:rPr lang="zh-CN" altLang="en-US" sz="1600" dirty="0">
                <a:solidFill>
                  <a:schemeClr val="tx1">
                    <a:lumMod val="75000"/>
                    <a:lumOff val="25000"/>
                  </a:schemeClr>
                </a:solidFill>
                <a:latin typeface="微软雅黑 Light" pitchFamily="34" charset="-122"/>
                <a:ea typeface="微软雅黑 Light" pitchFamily="34" charset="-122"/>
              </a:rPr>
              <a:t>让座问题，我们可以使用阈值将年龄进行分段，将</a:t>
            </a: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 </a:t>
            </a:r>
            <a:r>
              <a:rPr lang="en-US" altLang="zh-CN" sz="1600" smtClean="0">
                <a:solidFill>
                  <a:schemeClr val="tx1">
                    <a:lumMod val="75000"/>
                    <a:lumOff val="25000"/>
                  </a:schemeClr>
                </a:solidFill>
                <a:latin typeface="微软雅黑 Light" pitchFamily="34" charset="-122"/>
                <a:ea typeface="微软雅黑 Light" pitchFamily="34" charset="-122"/>
              </a:rPr>
              <a:t>age </a:t>
            </a:r>
            <a:r>
              <a:rPr lang="zh-CN" altLang="en-US" sz="1600" smtClean="0">
                <a:solidFill>
                  <a:schemeClr val="tx1">
                    <a:lumMod val="75000"/>
                    <a:lumOff val="25000"/>
                  </a:schemeClr>
                </a:solidFill>
                <a:latin typeface="微软雅黑 Light" pitchFamily="34" charset="-122"/>
                <a:ea typeface="微软雅黑 Light" pitchFamily="34" charset="-122"/>
              </a:rPr>
              <a:t>特征</a:t>
            </a:r>
            <a:r>
              <a:rPr lang="zh-CN" altLang="en-US" sz="1600" dirty="0">
                <a:solidFill>
                  <a:schemeClr val="tx1">
                    <a:lumMod val="75000"/>
                    <a:lumOff val="25000"/>
                  </a:schemeClr>
                </a:solidFill>
                <a:latin typeface="微软雅黑 Light" pitchFamily="34" charset="-122"/>
                <a:ea typeface="微软雅黑 Light" pitchFamily="34" charset="-122"/>
              </a:rPr>
              <a:t>分为多个特征，将连续</a:t>
            </a:r>
            <a:r>
              <a:rPr lang="zh-CN" altLang="en-US" sz="1600">
                <a:solidFill>
                  <a:schemeClr val="tx1">
                    <a:lumMod val="75000"/>
                    <a:lumOff val="25000"/>
                  </a:schemeClr>
                </a:solidFill>
                <a:latin typeface="微软雅黑 Light" pitchFamily="34" charset="-122"/>
                <a:ea typeface="微软雅黑 Light" pitchFamily="34" charset="-122"/>
              </a:rPr>
              <a:t>值</a:t>
            </a:r>
            <a:r>
              <a:rPr lang="zh-CN" altLang="en-US" sz="1600" smtClean="0">
                <a:solidFill>
                  <a:schemeClr val="tx1">
                    <a:lumMod val="75000"/>
                    <a:lumOff val="25000"/>
                  </a:schemeClr>
                </a:solidFill>
                <a:latin typeface="微软雅黑 Light" pitchFamily="34" charset="-122"/>
                <a:ea typeface="微软雅黑 Light" pitchFamily="34" charset="-122"/>
              </a:rPr>
              <a:t>离散化：</a:t>
            </a:r>
            <a:endParaRPr lang="en-US" altLang="zh-CN" sz="1600" dirty="0">
              <a:solidFill>
                <a:schemeClr val="tx1">
                  <a:lumMod val="75000"/>
                  <a:lumOff val="25000"/>
                </a:schemeClr>
              </a:solidFill>
              <a:latin typeface="微软雅黑 Light" pitchFamily="34" charset="-122"/>
              <a:ea typeface="微软雅黑 Light"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53731878"/>
              </p:ext>
            </p:extLst>
          </p:nvPr>
        </p:nvGraphicFramePr>
        <p:xfrm>
          <a:off x="1583669" y="2708920"/>
          <a:ext cx="6096000" cy="741680"/>
        </p:xfrm>
        <a:graphic>
          <a:graphicData uri="http://schemas.openxmlformats.org/drawingml/2006/table">
            <a:tbl>
              <a:tblPr firstRow="1" bandRow="1">
                <a:tableStyleId>{7DF18680-E054-41AD-8BC1-D1AEF772440D}</a:tableStyleId>
              </a:tblPr>
              <a:tblGrid>
                <a:gridCol w="1016000">
                  <a:extLst>
                    <a:ext uri="{9D8B030D-6E8A-4147-A177-3AD203B41FA5}">
                      <a16:colId xmlns="" xmlns:a16="http://schemas.microsoft.com/office/drawing/2014/main" val="2591431578"/>
                    </a:ext>
                  </a:extLst>
                </a:gridCol>
                <a:gridCol w="1016000">
                  <a:extLst>
                    <a:ext uri="{9D8B030D-6E8A-4147-A177-3AD203B41FA5}">
                      <a16:colId xmlns="" xmlns:a16="http://schemas.microsoft.com/office/drawing/2014/main" val="545357728"/>
                    </a:ext>
                  </a:extLst>
                </a:gridCol>
                <a:gridCol w="1016000">
                  <a:extLst>
                    <a:ext uri="{9D8B030D-6E8A-4147-A177-3AD203B41FA5}">
                      <a16:colId xmlns="" xmlns:a16="http://schemas.microsoft.com/office/drawing/2014/main" val="1390735110"/>
                    </a:ext>
                  </a:extLst>
                </a:gridCol>
                <a:gridCol w="1016000">
                  <a:extLst>
                    <a:ext uri="{9D8B030D-6E8A-4147-A177-3AD203B41FA5}">
                      <a16:colId xmlns="" xmlns:a16="http://schemas.microsoft.com/office/drawing/2014/main" val="3628513534"/>
                    </a:ext>
                  </a:extLst>
                </a:gridCol>
                <a:gridCol w="1016000">
                  <a:extLst>
                    <a:ext uri="{9D8B030D-6E8A-4147-A177-3AD203B41FA5}">
                      <a16:colId xmlns="" xmlns:a16="http://schemas.microsoft.com/office/drawing/2014/main" val="2793153699"/>
                    </a:ext>
                  </a:extLst>
                </a:gridCol>
                <a:gridCol w="1016000">
                  <a:extLst>
                    <a:ext uri="{9D8B030D-6E8A-4147-A177-3AD203B41FA5}">
                      <a16:colId xmlns="" xmlns:a16="http://schemas.microsoft.com/office/drawing/2014/main" val="3418529093"/>
                    </a:ext>
                  </a:extLst>
                </a:gridCol>
              </a:tblGrid>
              <a:tr h="370840">
                <a:tc>
                  <a:txBody>
                    <a:bodyPr/>
                    <a:lstStyle/>
                    <a:p>
                      <a:pPr algn="ctr"/>
                      <a:r>
                        <a:rPr lang="en-US" altLang="zh-CN" dirty="0" smtClean="0"/>
                        <a:t>1 ~ 10</a:t>
                      </a:r>
                      <a:endParaRPr lang="zh-CN" altLang="en-US" dirty="0"/>
                    </a:p>
                  </a:txBody>
                  <a:tcPr/>
                </a:tc>
                <a:tc>
                  <a:txBody>
                    <a:bodyPr/>
                    <a:lstStyle/>
                    <a:p>
                      <a:pPr algn="ctr"/>
                      <a:r>
                        <a:rPr lang="en-US" altLang="zh-CN" dirty="0" smtClean="0"/>
                        <a:t>11</a:t>
                      </a:r>
                      <a:r>
                        <a:rPr lang="en-US" altLang="zh-CN" baseline="0" dirty="0" smtClean="0"/>
                        <a:t> ~ 20</a:t>
                      </a:r>
                      <a:endParaRPr lang="zh-CN" altLang="en-US" dirty="0"/>
                    </a:p>
                  </a:txBody>
                  <a:tcPr/>
                </a:tc>
                <a:tc>
                  <a:txBody>
                    <a:bodyPr/>
                    <a:lstStyle/>
                    <a:p>
                      <a:pPr algn="ctr"/>
                      <a:r>
                        <a:rPr lang="en-US" altLang="zh-CN" dirty="0" smtClean="0"/>
                        <a:t>21 ~ 30</a:t>
                      </a:r>
                      <a:endParaRPr lang="zh-CN" altLang="en-US" dirty="0"/>
                    </a:p>
                  </a:txBody>
                  <a:tcPr/>
                </a:tc>
                <a:tc>
                  <a:txBody>
                    <a:bodyPr/>
                    <a:lstStyle/>
                    <a:p>
                      <a:pPr algn="ctr"/>
                      <a:r>
                        <a:rPr lang="en-US" altLang="zh-CN" dirty="0" smtClean="0"/>
                        <a:t>31 ~ 40</a:t>
                      </a:r>
                      <a:endParaRPr lang="zh-CN" altLang="en-US" dirty="0"/>
                    </a:p>
                  </a:txBody>
                  <a:tcPr/>
                </a:tc>
                <a:tc>
                  <a:txBody>
                    <a:bodyPr/>
                    <a:lstStyle/>
                    <a:p>
                      <a:pPr algn="ctr"/>
                      <a:r>
                        <a:rPr lang="en-US" altLang="zh-CN" dirty="0" smtClean="0"/>
                        <a:t>41 ~ 50</a:t>
                      </a:r>
                      <a:endParaRPr lang="zh-CN" altLang="en-US" dirty="0"/>
                    </a:p>
                  </a:txBody>
                  <a:tcPr/>
                </a:tc>
                <a:tc>
                  <a:txBody>
                    <a:bodyPr/>
                    <a:lstStyle/>
                    <a:p>
                      <a:pPr algn="ctr"/>
                      <a:r>
                        <a:rPr lang="en-US" altLang="zh-CN" dirty="0" smtClean="0"/>
                        <a:t>50</a:t>
                      </a:r>
                      <a:r>
                        <a:rPr lang="en-US" altLang="zh-CN" baseline="0" dirty="0" smtClean="0"/>
                        <a:t> ~ 100</a:t>
                      </a:r>
                      <a:endParaRPr lang="zh-CN" altLang="en-US" dirty="0"/>
                    </a:p>
                  </a:txBody>
                  <a:tcPr/>
                </a:tc>
                <a:extLst>
                  <a:ext uri="{0D108BD9-81ED-4DB2-BD59-A6C34878D82A}">
                    <a16:rowId xmlns="" xmlns:a16="http://schemas.microsoft.com/office/drawing/2014/main" val="1829861199"/>
                  </a:ext>
                </a:extLst>
              </a:tr>
              <a:tr h="370840">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 xmlns:a16="http://schemas.microsoft.com/office/drawing/2014/main" val="1463460543"/>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1203087"/>
              </p:ext>
            </p:extLst>
          </p:nvPr>
        </p:nvGraphicFramePr>
        <p:xfrm>
          <a:off x="1187623" y="3828648"/>
          <a:ext cx="6888091" cy="1112520"/>
        </p:xfrm>
        <a:graphic>
          <a:graphicData uri="http://schemas.openxmlformats.org/drawingml/2006/table">
            <a:tbl>
              <a:tblPr firstRow="1" bandRow="1">
                <a:tableStyleId>{7DF18680-E054-41AD-8BC1-D1AEF772440D}</a:tableStyleId>
              </a:tblPr>
              <a:tblGrid>
                <a:gridCol w="984013">
                  <a:extLst>
                    <a:ext uri="{9D8B030D-6E8A-4147-A177-3AD203B41FA5}">
                      <a16:colId xmlns="" xmlns:a16="http://schemas.microsoft.com/office/drawing/2014/main" val="1477943928"/>
                    </a:ext>
                  </a:extLst>
                </a:gridCol>
                <a:gridCol w="984013">
                  <a:extLst>
                    <a:ext uri="{9D8B030D-6E8A-4147-A177-3AD203B41FA5}">
                      <a16:colId xmlns="" xmlns:a16="http://schemas.microsoft.com/office/drawing/2014/main" val="2812263581"/>
                    </a:ext>
                  </a:extLst>
                </a:gridCol>
                <a:gridCol w="984013">
                  <a:extLst>
                    <a:ext uri="{9D8B030D-6E8A-4147-A177-3AD203B41FA5}">
                      <a16:colId xmlns="" xmlns:a16="http://schemas.microsoft.com/office/drawing/2014/main" val="3187235548"/>
                    </a:ext>
                  </a:extLst>
                </a:gridCol>
                <a:gridCol w="984013">
                  <a:extLst>
                    <a:ext uri="{9D8B030D-6E8A-4147-A177-3AD203B41FA5}">
                      <a16:colId xmlns="" xmlns:a16="http://schemas.microsoft.com/office/drawing/2014/main" val="3675725076"/>
                    </a:ext>
                  </a:extLst>
                </a:gridCol>
                <a:gridCol w="984013">
                  <a:extLst>
                    <a:ext uri="{9D8B030D-6E8A-4147-A177-3AD203B41FA5}">
                      <a16:colId xmlns="" xmlns:a16="http://schemas.microsoft.com/office/drawing/2014/main" val="3050023511"/>
                    </a:ext>
                  </a:extLst>
                </a:gridCol>
                <a:gridCol w="984013">
                  <a:extLst>
                    <a:ext uri="{9D8B030D-6E8A-4147-A177-3AD203B41FA5}">
                      <a16:colId xmlns="" xmlns:a16="http://schemas.microsoft.com/office/drawing/2014/main" val="540839883"/>
                    </a:ext>
                  </a:extLst>
                </a:gridCol>
                <a:gridCol w="984013">
                  <a:extLst>
                    <a:ext uri="{9D8B030D-6E8A-4147-A177-3AD203B41FA5}">
                      <a16:colId xmlns="" xmlns:a16="http://schemas.microsoft.com/office/drawing/2014/main" val="2126083443"/>
                    </a:ext>
                  </a:extLst>
                </a:gridCol>
              </a:tblGrid>
              <a:tr h="370840">
                <a:tc>
                  <a:txBody>
                    <a:bodyPr/>
                    <a:lstStyle/>
                    <a:p>
                      <a:endParaRPr lang="zh-CN" altLang="en-US" dirty="0"/>
                    </a:p>
                  </a:txBody>
                  <a:tcPr/>
                </a:tc>
                <a:tc>
                  <a:txBody>
                    <a:bodyPr/>
                    <a:lstStyle/>
                    <a:p>
                      <a:pPr algn="ctr"/>
                      <a:r>
                        <a:rPr lang="en-US" altLang="zh-CN" dirty="0" smtClean="0"/>
                        <a:t>1 ~ 10</a:t>
                      </a:r>
                      <a:endParaRPr lang="zh-CN" altLang="en-US" dirty="0"/>
                    </a:p>
                  </a:txBody>
                  <a:tcPr/>
                </a:tc>
                <a:tc>
                  <a:txBody>
                    <a:bodyPr/>
                    <a:lstStyle/>
                    <a:p>
                      <a:pPr algn="ctr"/>
                      <a:r>
                        <a:rPr lang="en-US" altLang="zh-CN" dirty="0" smtClean="0"/>
                        <a:t>11</a:t>
                      </a:r>
                      <a:r>
                        <a:rPr lang="en-US" altLang="zh-CN" baseline="0" dirty="0" smtClean="0"/>
                        <a:t> ~ 20</a:t>
                      </a:r>
                      <a:endParaRPr lang="zh-CN" altLang="en-US" dirty="0"/>
                    </a:p>
                  </a:txBody>
                  <a:tcPr/>
                </a:tc>
                <a:tc>
                  <a:txBody>
                    <a:bodyPr/>
                    <a:lstStyle/>
                    <a:p>
                      <a:pPr algn="ctr"/>
                      <a:r>
                        <a:rPr lang="en-US" altLang="zh-CN" dirty="0" smtClean="0"/>
                        <a:t>21 ~ 30</a:t>
                      </a:r>
                      <a:endParaRPr lang="zh-CN" altLang="en-US" dirty="0"/>
                    </a:p>
                  </a:txBody>
                  <a:tcPr/>
                </a:tc>
                <a:tc>
                  <a:txBody>
                    <a:bodyPr/>
                    <a:lstStyle/>
                    <a:p>
                      <a:pPr algn="ctr"/>
                      <a:r>
                        <a:rPr lang="en-US" altLang="zh-CN" dirty="0" smtClean="0"/>
                        <a:t>31 ~ 40</a:t>
                      </a:r>
                      <a:endParaRPr lang="zh-CN" altLang="en-US" dirty="0"/>
                    </a:p>
                  </a:txBody>
                  <a:tcPr/>
                </a:tc>
                <a:tc>
                  <a:txBody>
                    <a:bodyPr/>
                    <a:lstStyle/>
                    <a:p>
                      <a:pPr algn="ctr"/>
                      <a:r>
                        <a:rPr lang="en-US" altLang="zh-CN" dirty="0" smtClean="0"/>
                        <a:t>41 ~ 50</a:t>
                      </a:r>
                      <a:endParaRPr lang="zh-CN" altLang="en-US" dirty="0"/>
                    </a:p>
                  </a:txBody>
                  <a:tcPr/>
                </a:tc>
                <a:tc>
                  <a:txBody>
                    <a:bodyPr/>
                    <a:lstStyle/>
                    <a:p>
                      <a:pPr algn="ctr"/>
                      <a:r>
                        <a:rPr lang="en-US" altLang="zh-CN" dirty="0" smtClean="0"/>
                        <a:t>50</a:t>
                      </a:r>
                      <a:r>
                        <a:rPr lang="en-US" altLang="zh-CN" baseline="0" dirty="0" smtClean="0"/>
                        <a:t> ~ 100</a:t>
                      </a:r>
                      <a:endParaRPr lang="zh-CN" altLang="en-US" dirty="0"/>
                    </a:p>
                  </a:txBody>
                  <a:tcPr/>
                </a:tc>
                <a:extLst>
                  <a:ext uri="{0D108BD9-81ED-4DB2-BD59-A6C34878D82A}">
                    <a16:rowId xmlns="" xmlns:a16="http://schemas.microsoft.com/office/drawing/2014/main" val="1340826857"/>
                  </a:ext>
                </a:extLst>
              </a:tr>
              <a:tr h="370840">
                <a:tc>
                  <a:txBody>
                    <a:bodyPr/>
                    <a:lstStyle/>
                    <a:p>
                      <a:pPr algn="ctr"/>
                      <a:r>
                        <a:rPr lang="en-US" altLang="zh-CN" dirty="0" smtClean="0"/>
                        <a:t>25</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 xmlns:a16="http://schemas.microsoft.com/office/drawing/2014/main" val="2942528646"/>
                  </a:ext>
                </a:extLst>
              </a:tr>
              <a:tr h="370840">
                <a:tc>
                  <a:txBody>
                    <a:bodyPr/>
                    <a:lstStyle/>
                    <a:p>
                      <a:pPr algn="ctr"/>
                      <a:r>
                        <a:rPr lang="en-US" altLang="zh-CN" dirty="0" smtClean="0"/>
                        <a:t>60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 xmlns:a16="http://schemas.microsoft.com/office/drawing/2014/main" val="1940689869"/>
                  </a:ext>
                </a:extLst>
              </a:tr>
            </a:tbl>
          </a:graphicData>
        </a:graphic>
      </p:graphicFrame>
      <p:sp>
        <p:nvSpPr>
          <p:cNvPr id="8" name="文本框 7"/>
          <p:cNvSpPr txBox="1"/>
          <p:nvPr/>
        </p:nvSpPr>
        <p:spPr>
          <a:xfrm>
            <a:off x="702849" y="5229200"/>
            <a:ext cx="7644816" cy="830997"/>
          </a:xfrm>
          <a:prstGeom prst="rect">
            <a:avLst/>
          </a:prstGeom>
          <a:noFill/>
        </p:spPr>
        <p:txBody>
          <a:bodyPr wrap="square" rtlCol="0">
            <a:spAutoFit/>
          </a:bodyPr>
          <a:lstStyle/>
          <a:p>
            <a:pPr marL="285750" indent="-285750">
              <a:lnSpc>
                <a:spcPct val="150000"/>
              </a:lnSpc>
              <a:spcBef>
                <a:spcPct val="20000"/>
              </a:spcBef>
              <a:buFont typeface="Wingdings" pitchFamily="2" charset="2"/>
              <a:buChar char="ü"/>
            </a:pPr>
            <a:r>
              <a:rPr lang="zh-CN" altLang="en-US" sz="1600" i="1">
                <a:solidFill>
                  <a:schemeClr val="tx1">
                    <a:lumMod val="75000"/>
                    <a:lumOff val="25000"/>
                  </a:schemeClr>
                </a:solidFill>
                <a:latin typeface="微软雅黑 Light" pitchFamily="34" charset="-122"/>
                <a:ea typeface="微软雅黑 Light" pitchFamily="34" charset="-122"/>
              </a:rPr>
              <a:t>在</a:t>
            </a:r>
            <a:r>
              <a:rPr lang="zh-CN" altLang="en-US" sz="1600" i="1" dirty="0">
                <a:solidFill>
                  <a:schemeClr val="tx1">
                    <a:lumMod val="75000"/>
                    <a:lumOff val="25000"/>
                  </a:schemeClr>
                </a:solidFill>
                <a:latin typeface="微软雅黑 Light" pitchFamily="34" charset="-122"/>
                <a:ea typeface="微软雅黑 Light" pitchFamily="34" charset="-122"/>
              </a:rPr>
              <a:t>电商中，每个人对于价格的喜好程度不同，但它不一定是严格的正相关或负相关，某些人可能就喜欢某一价格段内</a:t>
            </a:r>
            <a:r>
              <a:rPr lang="zh-CN" altLang="en-US" sz="1600" i="1">
                <a:solidFill>
                  <a:schemeClr val="tx1">
                    <a:lumMod val="75000"/>
                    <a:lumOff val="25000"/>
                  </a:schemeClr>
                </a:solidFill>
                <a:latin typeface="微软雅黑 Light" pitchFamily="34" charset="-122"/>
                <a:ea typeface="微软雅黑 Light" pitchFamily="34" charset="-122"/>
              </a:rPr>
              <a:t>的商品</a:t>
            </a:r>
            <a:endParaRPr lang="en-US" altLang="zh-CN" sz="1600" i="1" dirty="0">
              <a:solidFill>
                <a:schemeClr val="tx1">
                  <a:lumMod val="75000"/>
                  <a:lumOff val="25000"/>
                </a:schemeClr>
              </a:solidFill>
              <a:latin typeface="微软雅黑 Light" pitchFamily="34" charset="-122"/>
              <a:ea typeface="微软雅黑 Light" pitchFamily="34" charset="-122"/>
            </a:endParaRPr>
          </a:p>
        </p:txBody>
      </p:sp>
      <p:sp>
        <p:nvSpPr>
          <p:cNvPr id="6"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离散化 </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2979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Left)">
                                      <p:cBhvr>
                                        <p:cTn id="7" dur="500"/>
                                        <p:tgtEl>
                                          <p:spTgt spid="11"/>
                                        </p:tgtEl>
                                      </p:cBhvr>
                                    </p:animEffect>
                                  </p:childTnLst>
                                </p:cTn>
                              </p:par>
                              <p:par>
                                <p:cTn id="8" presetID="5" presetClass="entr" presetSubtype="1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indent="360000"/>
            <a:r>
              <a:rPr lang="zh-CN" altLang="en-US" sz="4000">
                <a:solidFill>
                  <a:schemeClr val="tx1">
                    <a:lumMod val="75000"/>
                    <a:lumOff val="25000"/>
                  </a:schemeClr>
                </a:solidFill>
                <a:latin typeface="微软雅黑" pitchFamily="34" charset="-122"/>
                <a:ea typeface="微软雅黑" pitchFamily="34" charset="-122"/>
                <a:cs typeface="+mn-cs"/>
              </a:rPr>
              <a:t>主要内容</a:t>
            </a:r>
          </a:p>
        </p:txBody>
      </p:sp>
      <p:sp>
        <p:nvSpPr>
          <p:cNvPr id="3" name="内容占位符 2"/>
          <p:cNvSpPr>
            <a:spLocks noGrp="1"/>
          </p:cNvSpPr>
          <p:nvPr>
            <p:ph idx="1"/>
          </p:nvPr>
        </p:nvSpPr>
        <p:spPr/>
        <p:txBody>
          <a:bodyPr/>
          <a:lstStyle/>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常用推荐算法分类</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基于人口统计学的推荐与用户画像</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基于内容的推荐与特征工程</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spcBef>
                <a:spcPts val="0"/>
              </a:spcBef>
            </a:pPr>
            <a:r>
              <a:rPr lang="zh-CN" altLang="en-US" sz="2400" smtClean="0">
                <a:solidFill>
                  <a:schemeClr val="tx1">
                    <a:lumMod val="75000"/>
                    <a:lumOff val="25000"/>
                  </a:schemeClr>
                </a:solidFill>
                <a:latin typeface="微软雅黑 Light" pitchFamily="34" charset="-122"/>
                <a:ea typeface="微软雅黑 Light" pitchFamily="34" charset="-122"/>
              </a:rPr>
              <a:t>基于协同过滤的推荐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150000"/>
              </a:lnSpc>
            </a:pP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150000"/>
              </a:lnSpc>
            </a:pPr>
            <a:endParaRPr lang="en-US" altLang="zh-CN" sz="20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519652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395536" y="1340768"/>
            <a:ext cx="8352928" cy="5004447"/>
          </a:xfrm>
          <a:prstGeom prst="rect">
            <a:avLst/>
          </a:prstGeom>
          <a:noFill/>
        </p:spPr>
        <p:txBody>
          <a:bodyPr wrap="square" rtlCol="0">
            <a:spAutoFit/>
          </a:bodyPr>
          <a:lstStyle/>
          <a:p>
            <a:pPr marL="342900" indent="-342900">
              <a:lnSpc>
                <a:spcPct val="200000"/>
              </a:lnSpc>
              <a:spcBef>
                <a:spcPct val="20000"/>
              </a:spcBef>
              <a:buFont typeface="Wingdings" pitchFamily="2" charset="2"/>
              <a:buChar char="Ø"/>
            </a:pPr>
            <a:r>
              <a:rPr lang="zh-CN" altLang="en-US" sz="2000">
                <a:solidFill>
                  <a:schemeClr val="tx1">
                    <a:lumMod val="75000"/>
                    <a:lumOff val="25000"/>
                  </a:schemeClr>
                </a:solidFill>
                <a:latin typeface="微软雅黑 Light" pitchFamily="34" charset="-122"/>
                <a:ea typeface="微软雅黑 Light" pitchFamily="34" charset="-122"/>
              </a:rPr>
              <a:t>离散化的两种方式</a:t>
            </a:r>
            <a:endParaRPr lang="en-US" altLang="zh-CN" sz="200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等步长</a:t>
            </a:r>
            <a:endParaRPr lang="en-US" altLang="zh-CN" sz="1600">
              <a:solidFill>
                <a:schemeClr val="tx1">
                  <a:lumMod val="75000"/>
                  <a:lumOff val="25000"/>
                </a:schemeClr>
              </a:solidFill>
              <a:latin typeface="微软雅黑 Light" pitchFamily="34" charset="-122"/>
              <a:ea typeface="微软雅黑 Light" pitchFamily="34" charset="-122"/>
            </a:endParaRPr>
          </a:p>
          <a:p>
            <a:pPr lvl="1">
              <a:lnSpc>
                <a:spcPct val="150000"/>
              </a:lnSpc>
              <a:spcBef>
                <a:spcPct val="20000"/>
              </a:spcBef>
            </a:pP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简单但不一定有效</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a:t>
            </a:r>
            <a:r>
              <a:rPr lang="zh-CN" altLang="en-US" sz="1600" smtClean="0">
                <a:solidFill>
                  <a:schemeClr val="tx1">
                    <a:lumMod val="75000"/>
                    <a:lumOff val="25000"/>
                  </a:schemeClr>
                </a:solidFill>
                <a:latin typeface="微软雅黑 Light" pitchFamily="34" charset="-122"/>
                <a:ea typeface="微软雅黑 Light" pitchFamily="34" charset="-122"/>
              </a:rPr>
              <a:t>频</a:t>
            </a:r>
            <a:endParaRPr lang="en-US" altLang="zh-CN" sz="1600">
              <a:solidFill>
                <a:schemeClr val="tx1">
                  <a:lumMod val="75000"/>
                  <a:lumOff val="25000"/>
                </a:schemeClr>
              </a:solidFill>
              <a:latin typeface="微软雅黑 Light" pitchFamily="34" charset="-122"/>
              <a:ea typeface="微软雅黑 Light" pitchFamily="34" charset="-122"/>
            </a:endParaRPr>
          </a:p>
          <a:p>
            <a:pPr lvl="1">
              <a:lnSpc>
                <a:spcPct val="150000"/>
              </a:lnSpc>
              <a:spcBef>
                <a:spcPct val="20000"/>
              </a:spcBef>
            </a:pPr>
            <a:r>
              <a:rPr lang="en-US" altLang="zh-CN" sz="1600" smtClean="0">
                <a:solidFill>
                  <a:schemeClr val="tx1">
                    <a:lumMod val="75000"/>
                    <a:lumOff val="25000"/>
                  </a:schemeClr>
                </a:solidFill>
                <a:latin typeface="微软雅黑 Light" pitchFamily="34" charset="-122"/>
                <a:ea typeface="微软雅黑 Light" pitchFamily="34" charset="-122"/>
              </a:rPr>
              <a:t>—— min  </a:t>
            </a:r>
            <a:r>
              <a:rPr lang="en-US" altLang="zh-CN" sz="160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  25%    75%    </a:t>
            </a:r>
            <a:r>
              <a:rPr lang="en-US" altLang="zh-CN" sz="1600" smtClean="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max</a:t>
            </a:r>
          </a:p>
          <a:p>
            <a:pPr marL="342900" lvl="1" indent="-342900">
              <a:lnSpc>
                <a:spcPct val="200000"/>
              </a:lnSpc>
              <a:spcBef>
                <a:spcPct val="20000"/>
              </a:spcBef>
              <a:buFont typeface="Wingdings" pitchFamily="2" charset="2"/>
              <a:buChar char="Ø"/>
            </a:pPr>
            <a:r>
              <a:rPr lang="zh-CN" altLang="en-US" sz="2000">
                <a:solidFill>
                  <a:schemeClr val="tx1">
                    <a:lumMod val="75000"/>
                    <a:lumOff val="25000"/>
                  </a:schemeClr>
                </a:solidFill>
                <a:latin typeface="微软雅黑 Light" pitchFamily="34" charset="-122"/>
                <a:ea typeface="微软雅黑 Light" pitchFamily="34" charset="-122"/>
                <a:sym typeface="Wingdings" panose="05000000000000000000" pitchFamily="2" charset="2"/>
              </a:rPr>
              <a:t>两种方法对比</a:t>
            </a:r>
            <a:endParaRPr lang="en-US" altLang="zh-CN" sz="2000">
              <a:solidFill>
                <a:schemeClr val="tx1">
                  <a:lumMod val="75000"/>
                  <a:lumOff val="25000"/>
                </a:schemeClr>
              </a:solidFill>
              <a:latin typeface="微软雅黑 Light" pitchFamily="34" charset="-122"/>
              <a:ea typeface="微软雅黑 Light" pitchFamily="34" charset="-122"/>
              <a:sym typeface="Wingdings" panose="05000000000000000000" pitchFamily="2" charset="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频的离散化方法很精准，但需要每次都对数据分布进行一遍从新计算，因为昨天用户在淘宝上买东西的价格分布和今天不一定相同，因此昨天做等频的切分点可能并不适用，而线上最需要避免的就是不固定，需要现场计算，所以昨天训练出的模型今天不一定能</a:t>
            </a:r>
            <a:r>
              <a:rPr lang="zh-CN" altLang="en-US" sz="1600" smtClean="0">
                <a:solidFill>
                  <a:schemeClr val="tx1">
                    <a:lumMod val="75000"/>
                    <a:lumOff val="25000"/>
                  </a:schemeClr>
                </a:solidFill>
                <a:latin typeface="微软雅黑 Light" pitchFamily="34" charset="-122"/>
                <a:ea typeface="微软雅黑 Light" pitchFamily="34" charset="-122"/>
              </a:rPr>
              <a:t>使用</a:t>
            </a:r>
            <a:endParaRPr lang="en-US" altLang="zh-CN" sz="1600">
              <a:solidFill>
                <a:schemeClr val="tx1">
                  <a:lumMod val="75000"/>
                  <a:lumOff val="25000"/>
                </a:schemeClr>
              </a:solidFill>
              <a:latin typeface="微软雅黑 Light" pitchFamily="34" charset="-122"/>
              <a:ea typeface="微软雅黑 Light" pitchFamily="34" charset="-122"/>
            </a:endParaRPr>
          </a:p>
          <a:p>
            <a:pPr marL="285750" indent="-285750">
              <a:lnSpc>
                <a:spcPct val="150000"/>
              </a:lnSpc>
              <a:spcBef>
                <a:spcPct val="20000"/>
              </a:spcBef>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等频不固定，但很精准，等步长是固定的，非常简单，因此两者在工业上都有</a:t>
            </a:r>
            <a:r>
              <a:rPr lang="zh-CN" altLang="en-US" sz="1600" smtClean="0">
                <a:solidFill>
                  <a:schemeClr val="tx1">
                    <a:lumMod val="75000"/>
                    <a:lumOff val="25000"/>
                  </a:schemeClr>
                </a:solidFill>
                <a:latin typeface="微软雅黑 Light" pitchFamily="34" charset="-122"/>
                <a:ea typeface="微软雅黑 Light" pitchFamily="34" charset="-122"/>
              </a:rPr>
              <a:t>应用</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5"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数值型特征处理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离散化 </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0123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类别</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7" name="内容占位符 2"/>
          <p:cNvSpPr>
            <a:spLocks noGrp="1"/>
          </p:cNvSpPr>
          <p:nvPr>
            <p:ph idx="1"/>
          </p:nvPr>
        </p:nvSpPr>
        <p:spPr>
          <a:xfrm>
            <a:off x="395536" y="1475491"/>
            <a:ext cx="8280920" cy="4113749"/>
          </a:xfrm>
        </p:spPr>
        <p:txBody>
          <a:bodyPr>
            <a:noAutofit/>
          </a:bodyPr>
          <a:lstStyle/>
          <a:p>
            <a:pPr marL="285750" indent="-285750">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类别型数据本身没有大小关系，需要将它们编码为数字，但它们之间不能有预先设定的大小关系，因此既要做到公平，又要区分开它们，那么直接开辟多个空间</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en-US" altLang="zh-CN" sz="1800" smtClean="0">
                <a:solidFill>
                  <a:schemeClr val="tx1">
                    <a:lumMod val="75000"/>
                    <a:lumOff val="25000"/>
                  </a:schemeClr>
                </a:solidFill>
              </a:rPr>
              <a:t>One-Hot </a:t>
            </a:r>
            <a:r>
              <a:rPr lang="zh-CN" altLang="en-US" sz="1800" smtClean="0">
                <a:solidFill>
                  <a:schemeClr val="tx1">
                    <a:lumMod val="75000"/>
                    <a:lumOff val="25000"/>
                  </a:schemeClr>
                </a:solidFill>
              </a:rPr>
              <a:t>编码</a:t>
            </a:r>
            <a:r>
              <a:rPr lang="en-US" altLang="zh-CN" sz="1800">
                <a:solidFill>
                  <a:schemeClr val="tx1">
                    <a:lumMod val="75000"/>
                    <a:lumOff val="25000"/>
                  </a:schemeClr>
                </a:solidFill>
              </a:rPr>
              <a:t>/</a:t>
            </a:r>
            <a:r>
              <a:rPr lang="zh-CN" altLang="en-US" sz="1800">
                <a:solidFill>
                  <a:schemeClr val="tx1">
                    <a:lumMod val="75000"/>
                    <a:lumOff val="25000"/>
                  </a:schemeClr>
                </a:solidFill>
              </a:rPr>
              <a:t>哑变量</a:t>
            </a:r>
            <a:endParaRPr lang="en-US" altLang="zh-CN" sz="1800">
              <a:solidFill>
                <a:schemeClr val="tx1">
                  <a:lumMod val="75000"/>
                  <a:lumOff val="25000"/>
                </a:schemeClr>
              </a:solidFill>
            </a:endParaRPr>
          </a:p>
          <a:p>
            <a:pPr marL="285750" indent="-285750">
              <a:lnSpc>
                <a:spcPct val="200000"/>
              </a:lnSpc>
            </a:pPr>
            <a:r>
              <a:rPr lang="en-US" altLang="zh-CN" sz="1800" smtClean="0">
                <a:solidFill>
                  <a:schemeClr val="tx1">
                    <a:lumMod val="75000"/>
                    <a:lumOff val="25000"/>
                  </a:schemeClr>
                </a:solidFill>
                <a:latin typeface="微软雅黑 Light" pitchFamily="34" charset="-122"/>
                <a:ea typeface="微软雅黑 Light" pitchFamily="34" charset="-122"/>
              </a:rPr>
              <a:t>One-Hot </a:t>
            </a:r>
            <a:r>
              <a:rPr lang="zh-CN" altLang="en-US" sz="1800" smtClean="0">
                <a:solidFill>
                  <a:schemeClr val="tx1">
                    <a:lumMod val="75000"/>
                    <a:lumOff val="25000"/>
                  </a:schemeClr>
                </a:solidFill>
                <a:latin typeface="微软雅黑 Light" pitchFamily="34" charset="-122"/>
                <a:ea typeface="微软雅黑 Light" pitchFamily="34" charset="-122"/>
              </a:rPr>
              <a:t>编码</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哑变量所做的就是将类别型</a:t>
            </a:r>
            <a:r>
              <a:rPr lang="zh-CN" altLang="en-US" sz="1800" smtClean="0">
                <a:solidFill>
                  <a:schemeClr val="tx1">
                    <a:lumMod val="75000"/>
                    <a:lumOff val="25000"/>
                  </a:schemeClr>
                </a:solidFill>
                <a:latin typeface="微软雅黑 Light" pitchFamily="34" charset="-122"/>
                <a:ea typeface="微软雅黑 Light" pitchFamily="34" charset="-122"/>
              </a:rPr>
              <a:t>数据 </a:t>
            </a:r>
            <a:r>
              <a:rPr lang="zh-CN" altLang="en-US" sz="1800" b="1" smtClean="0">
                <a:solidFill>
                  <a:schemeClr val="tx1">
                    <a:lumMod val="75000"/>
                    <a:lumOff val="25000"/>
                  </a:schemeClr>
                </a:solidFill>
                <a:latin typeface="微软雅黑 Light" pitchFamily="34" charset="-122"/>
                <a:ea typeface="微软雅黑 Light" pitchFamily="34" charset="-122"/>
              </a:rPr>
              <a:t>平行</a:t>
            </a:r>
            <a:r>
              <a:rPr lang="zh-CN" altLang="en-US" sz="1800" b="1">
                <a:solidFill>
                  <a:schemeClr val="tx1">
                    <a:lumMod val="75000"/>
                    <a:lumOff val="25000"/>
                  </a:schemeClr>
                </a:solidFill>
                <a:latin typeface="微软雅黑 Light" pitchFamily="34" charset="-122"/>
                <a:ea typeface="微软雅黑 Light" pitchFamily="34" charset="-122"/>
              </a:rPr>
              <a:t>地展开</a:t>
            </a:r>
            <a:r>
              <a:rPr lang="zh-CN" altLang="en-US" sz="1800">
                <a:solidFill>
                  <a:schemeClr val="tx1">
                    <a:lumMod val="75000"/>
                    <a:lumOff val="25000"/>
                  </a:schemeClr>
                </a:solidFill>
                <a:latin typeface="微软雅黑 Light" pitchFamily="34" charset="-122"/>
                <a:ea typeface="微软雅黑 Light" pitchFamily="34" charset="-122"/>
              </a:rPr>
              <a:t>，也就是说，</a:t>
            </a:r>
            <a:r>
              <a:rPr lang="zh-CN" altLang="en-US" sz="1800" smtClean="0">
                <a:solidFill>
                  <a:schemeClr val="tx1">
                    <a:lumMod val="75000"/>
                    <a:lumOff val="25000"/>
                  </a:schemeClr>
                </a:solidFill>
                <a:latin typeface="微软雅黑 Light" pitchFamily="34" charset="-122"/>
                <a:ea typeface="微软雅黑 Light" pitchFamily="34" charset="-122"/>
              </a:rPr>
              <a:t>经过 </a:t>
            </a:r>
            <a:r>
              <a:rPr lang="en-US" altLang="zh-CN" sz="1800" smtClean="0">
                <a:solidFill>
                  <a:schemeClr val="tx1">
                    <a:lumMod val="75000"/>
                    <a:lumOff val="25000"/>
                  </a:schemeClr>
                </a:solidFill>
                <a:latin typeface="微软雅黑 Light" pitchFamily="34" charset="-122"/>
                <a:ea typeface="微软雅黑 Light" pitchFamily="34" charset="-122"/>
              </a:rPr>
              <a:t>One-Hot </a:t>
            </a:r>
            <a:r>
              <a:rPr lang="zh-CN" altLang="en-US" sz="1800" smtClean="0">
                <a:solidFill>
                  <a:schemeClr val="tx1">
                    <a:lumMod val="75000"/>
                    <a:lumOff val="25000"/>
                  </a:schemeClr>
                </a:solidFill>
                <a:latin typeface="微软雅黑 Light" pitchFamily="34" charset="-122"/>
                <a:ea typeface="微软雅黑 Light" pitchFamily="34" charset="-122"/>
              </a:rPr>
              <a:t>编码</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哑变量后，这个特征的空间会膨胀</a:t>
            </a:r>
            <a:endParaRPr lang="en-US" altLang="zh-CN" sz="1800">
              <a:solidFill>
                <a:schemeClr val="tx1">
                  <a:lumMod val="75000"/>
                  <a:lumOff val="25000"/>
                </a:schemeClr>
              </a:solidFill>
              <a:latin typeface="微软雅黑 Light" pitchFamily="34" charset="-122"/>
              <a:ea typeface="微软雅黑 Light" pitchFamily="34" charset="-122"/>
            </a:endParaRPr>
          </a:p>
          <a:p>
            <a:endParaRPr lang="en-US" altLang="zh-CN" sz="2000" b="1" dirty="0"/>
          </a:p>
        </p:txBody>
      </p:sp>
    </p:spTree>
    <p:extLst>
      <p:ext uri="{BB962C8B-B14F-4D97-AF65-F5344CB8AC3E}">
        <p14:creationId xmlns:p14="http://schemas.microsoft.com/office/powerpoint/2010/main" val="96211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87297120"/>
              </p:ext>
            </p:extLst>
          </p:nvPr>
        </p:nvGraphicFramePr>
        <p:xfrm>
          <a:off x="1259632" y="3933056"/>
          <a:ext cx="6984776" cy="1483360"/>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383843037"/>
                    </a:ext>
                  </a:extLst>
                </a:gridCol>
                <a:gridCol w="1944216">
                  <a:extLst>
                    <a:ext uri="{9D8B030D-6E8A-4147-A177-3AD203B41FA5}">
                      <a16:colId xmlns="" xmlns:a16="http://schemas.microsoft.com/office/drawing/2014/main" val="136640983"/>
                    </a:ext>
                  </a:extLst>
                </a:gridCol>
                <a:gridCol w="1800200">
                  <a:extLst>
                    <a:ext uri="{9D8B030D-6E8A-4147-A177-3AD203B41FA5}">
                      <a16:colId xmlns="" xmlns:a16="http://schemas.microsoft.com/office/drawing/2014/main" val="1007708891"/>
                    </a:ext>
                  </a:extLst>
                </a:gridCol>
                <a:gridCol w="1944216">
                  <a:extLst>
                    <a:ext uri="{9D8B030D-6E8A-4147-A177-3AD203B41FA5}">
                      <a16:colId xmlns="" xmlns:a16="http://schemas.microsoft.com/office/drawing/2014/main" val="1278939675"/>
                    </a:ext>
                  </a:extLst>
                </a:gridCol>
              </a:tblGrid>
              <a:tr h="370840">
                <a:tc>
                  <a:txBody>
                    <a:bodyPr/>
                    <a:lstStyle/>
                    <a:p>
                      <a:pPr algn="ctr"/>
                      <a:endParaRPr lang="zh-CN" altLang="en-US" dirty="0"/>
                    </a:p>
                  </a:txBody>
                  <a:tcPr/>
                </a:tc>
                <a:tc>
                  <a:txBody>
                    <a:bodyPr/>
                    <a:lstStyle/>
                    <a:p>
                      <a:pPr algn="ctr"/>
                      <a:r>
                        <a:rPr lang="zh-CN" altLang="en-US" dirty="0" smtClean="0"/>
                        <a:t>格局</a:t>
                      </a:r>
                      <a:r>
                        <a:rPr lang="en-US" altLang="zh-CN" dirty="0" smtClean="0"/>
                        <a:t>_</a:t>
                      </a:r>
                      <a:r>
                        <a:rPr lang="zh-CN" altLang="en-US" dirty="0" smtClean="0"/>
                        <a:t>一室一厅</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格局</a:t>
                      </a:r>
                      <a:r>
                        <a:rPr lang="en-US" altLang="zh-CN" dirty="0" smtClean="0"/>
                        <a:t>_</a:t>
                      </a:r>
                      <a:r>
                        <a:rPr lang="zh-CN" altLang="en-US" dirty="0" smtClean="0"/>
                        <a:t>二室一厅</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格局</a:t>
                      </a:r>
                      <a:r>
                        <a:rPr lang="en-US" altLang="zh-CN" dirty="0" smtClean="0"/>
                        <a:t>_</a:t>
                      </a:r>
                      <a:r>
                        <a:rPr lang="zh-CN" altLang="en-US" dirty="0" smtClean="0"/>
                        <a:t>三室一厅</a:t>
                      </a:r>
                    </a:p>
                  </a:txBody>
                  <a:tcPr/>
                </a:tc>
                <a:extLst>
                  <a:ext uri="{0D108BD9-81ED-4DB2-BD59-A6C34878D82A}">
                    <a16:rowId xmlns="" xmlns:a16="http://schemas.microsoft.com/office/drawing/2014/main" val="4006196873"/>
                  </a:ext>
                </a:extLst>
              </a:tr>
              <a:tr h="370840">
                <a:tc>
                  <a:txBody>
                    <a:bodyPr/>
                    <a:lstStyle/>
                    <a:p>
                      <a:pPr algn="ctr"/>
                      <a:r>
                        <a:rPr lang="zh-CN" altLang="en-US" dirty="0" smtClean="0"/>
                        <a:t>一室一厅</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 xmlns:a16="http://schemas.microsoft.com/office/drawing/2014/main" val="2763476521"/>
                  </a:ext>
                </a:extLst>
              </a:tr>
              <a:tr h="370840">
                <a:tc>
                  <a:txBody>
                    <a:bodyPr/>
                    <a:lstStyle/>
                    <a:p>
                      <a:pPr algn="ctr"/>
                      <a:r>
                        <a:rPr lang="zh-CN" altLang="en-US" dirty="0" smtClean="0"/>
                        <a:t>二室一厅</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 xmlns:a16="http://schemas.microsoft.com/office/drawing/2014/main" val="2908219093"/>
                  </a:ext>
                </a:extLst>
              </a:tr>
              <a:tr h="370840">
                <a:tc>
                  <a:txBody>
                    <a:bodyPr/>
                    <a:lstStyle/>
                    <a:p>
                      <a:pPr algn="ctr"/>
                      <a:r>
                        <a:rPr lang="zh-CN" altLang="en-US" dirty="0" smtClean="0"/>
                        <a:t>三室一厅</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 xmlns:a16="http://schemas.microsoft.com/office/drawing/2014/main" val="2391376465"/>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12451757"/>
              </p:ext>
            </p:extLst>
          </p:nvPr>
        </p:nvGraphicFramePr>
        <p:xfrm>
          <a:off x="1241783" y="1844824"/>
          <a:ext cx="6984776" cy="1483360"/>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383843037"/>
                    </a:ext>
                  </a:extLst>
                </a:gridCol>
                <a:gridCol w="1944216">
                  <a:extLst>
                    <a:ext uri="{9D8B030D-6E8A-4147-A177-3AD203B41FA5}">
                      <a16:colId xmlns="" xmlns:a16="http://schemas.microsoft.com/office/drawing/2014/main" val="136640983"/>
                    </a:ext>
                  </a:extLst>
                </a:gridCol>
                <a:gridCol w="1800200">
                  <a:extLst>
                    <a:ext uri="{9D8B030D-6E8A-4147-A177-3AD203B41FA5}">
                      <a16:colId xmlns="" xmlns:a16="http://schemas.microsoft.com/office/drawing/2014/main" val="1007708891"/>
                    </a:ext>
                  </a:extLst>
                </a:gridCol>
                <a:gridCol w="1944216">
                  <a:extLst>
                    <a:ext uri="{9D8B030D-6E8A-4147-A177-3AD203B41FA5}">
                      <a16:colId xmlns="" xmlns:a16="http://schemas.microsoft.com/office/drawing/2014/main" val="1278939675"/>
                    </a:ext>
                  </a:extLst>
                </a:gridCol>
              </a:tblGrid>
              <a:tr h="370840">
                <a:tc>
                  <a:txBody>
                    <a:bodyPr/>
                    <a:lstStyle/>
                    <a:p>
                      <a:pPr algn="ctr"/>
                      <a:endParaRPr lang="zh-CN" altLang="en-US" dirty="0"/>
                    </a:p>
                  </a:txBody>
                  <a:tcPr/>
                </a:tc>
                <a:tc>
                  <a:txBody>
                    <a:bodyPr/>
                    <a:lstStyle/>
                    <a:p>
                      <a:pPr algn="ctr"/>
                      <a:r>
                        <a:rPr lang="en-US" altLang="zh-CN" dirty="0" smtClean="0"/>
                        <a:t>Color_red</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Color_yellow</a:t>
                      </a:r>
                      <a:endParaRPr lang="zh-CN" alt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Color_blue</a:t>
                      </a:r>
                      <a:endParaRPr lang="zh-CN" altLang="en-US" dirty="0" smtClean="0"/>
                    </a:p>
                  </a:txBody>
                  <a:tcPr/>
                </a:tc>
                <a:extLst>
                  <a:ext uri="{0D108BD9-81ED-4DB2-BD59-A6C34878D82A}">
                    <a16:rowId xmlns="" xmlns:a16="http://schemas.microsoft.com/office/drawing/2014/main" val="4006196873"/>
                  </a:ext>
                </a:extLst>
              </a:tr>
              <a:tr h="370840">
                <a:tc>
                  <a:txBody>
                    <a:bodyPr/>
                    <a:lstStyle/>
                    <a:p>
                      <a:pPr algn="ctr"/>
                      <a:r>
                        <a:rPr lang="zh-CN" altLang="en-US" dirty="0" smtClean="0"/>
                        <a:t>红</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 xmlns:a16="http://schemas.microsoft.com/office/drawing/2014/main" val="2763476521"/>
                  </a:ext>
                </a:extLst>
              </a:tr>
              <a:tr h="370840">
                <a:tc>
                  <a:txBody>
                    <a:bodyPr/>
                    <a:lstStyle/>
                    <a:p>
                      <a:pPr algn="ctr"/>
                      <a:r>
                        <a:rPr lang="zh-CN" altLang="en-US" dirty="0" smtClean="0"/>
                        <a:t>黄</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extLst>
                  <a:ext uri="{0D108BD9-81ED-4DB2-BD59-A6C34878D82A}">
                    <a16:rowId xmlns="" xmlns:a16="http://schemas.microsoft.com/office/drawing/2014/main" val="2908219093"/>
                  </a:ext>
                </a:extLst>
              </a:tr>
              <a:tr h="370840">
                <a:tc>
                  <a:txBody>
                    <a:bodyPr/>
                    <a:lstStyle/>
                    <a:p>
                      <a:pPr algn="ctr"/>
                      <a:r>
                        <a:rPr lang="zh-CN" altLang="en-US" dirty="0" smtClean="0"/>
                        <a:t>蓝</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extLst>
                  <a:ext uri="{0D108BD9-81ED-4DB2-BD59-A6C34878D82A}">
                    <a16:rowId xmlns="" xmlns:a16="http://schemas.microsoft.com/office/drawing/2014/main" val="2391376465"/>
                  </a:ext>
                </a:extLst>
              </a:tr>
            </a:tbl>
          </a:graphicData>
        </a:graphic>
      </p:graphicFrame>
      <p:sp>
        <p:nvSpPr>
          <p:cNvPr id="4"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类别</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2161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 calcmode="lin" valueType="num">
                                      <p:cBhvr>
                                        <p:cTn id="15" dur="500" fill="hold"/>
                                        <p:tgtEl>
                                          <p:spTgt spid="7"/>
                                        </p:tgtEl>
                                        <p:attrNameLst>
                                          <p:attrName>style.rotation</p:attrName>
                                        </p:attrNameLst>
                                      </p:cBhvr>
                                      <p:tavLst>
                                        <p:tav tm="0">
                                          <p:val>
                                            <p:fltVal val="360"/>
                                          </p:val>
                                        </p:tav>
                                        <p:tav tm="100000">
                                          <p:val>
                                            <p:fltVal val="0"/>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84426211"/>
              </p:ext>
            </p:extLst>
          </p:nvPr>
        </p:nvGraphicFramePr>
        <p:xfrm>
          <a:off x="395536" y="1896248"/>
          <a:ext cx="8352927" cy="3577552"/>
        </p:xfrm>
        <a:graphic>
          <a:graphicData uri="http://schemas.openxmlformats.org/drawingml/2006/table">
            <a:tbl>
              <a:tblPr firstRow="1" bandRow="1">
                <a:tableStyleId>{5C22544A-7EE6-4342-B048-85BDC9FD1C3A}</a:tableStyleId>
              </a:tblPr>
              <a:tblGrid>
                <a:gridCol w="864096">
                  <a:extLst>
                    <a:ext uri="{9D8B030D-6E8A-4147-A177-3AD203B41FA5}">
                      <a16:colId xmlns="" xmlns:a16="http://schemas.microsoft.com/office/drawing/2014/main" val="4112723217"/>
                    </a:ext>
                  </a:extLst>
                </a:gridCol>
                <a:gridCol w="720080">
                  <a:extLst>
                    <a:ext uri="{9D8B030D-6E8A-4147-A177-3AD203B41FA5}">
                      <a16:colId xmlns="" xmlns:a16="http://schemas.microsoft.com/office/drawing/2014/main" val="157752602"/>
                    </a:ext>
                  </a:extLst>
                </a:gridCol>
                <a:gridCol w="648072">
                  <a:extLst>
                    <a:ext uri="{9D8B030D-6E8A-4147-A177-3AD203B41FA5}">
                      <a16:colId xmlns="" xmlns:a16="http://schemas.microsoft.com/office/drawing/2014/main" val="644203667"/>
                    </a:ext>
                  </a:extLst>
                </a:gridCol>
                <a:gridCol w="864096">
                  <a:extLst>
                    <a:ext uri="{9D8B030D-6E8A-4147-A177-3AD203B41FA5}">
                      <a16:colId xmlns="" xmlns:a16="http://schemas.microsoft.com/office/drawing/2014/main" val="3245057556"/>
                    </a:ext>
                  </a:extLst>
                </a:gridCol>
                <a:gridCol w="936104">
                  <a:extLst>
                    <a:ext uri="{9D8B030D-6E8A-4147-A177-3AD203B41FA5}">
                      <a16:colId xmlns="" xmlns:a16="http://schemas.microsoft.com/office/drawing/2014/main" val="2869909063"/>
                    </a:ext>
                  </a:extLst>
                </a:gridCol>
                <a:gridCol w="936104">
                  <a:extLst>
                    <a:ext uri="{9D8B030D-6E8A-4147-A177-3AD203B41FA5}">
                      <a16:colId xmlns="" xmlns:a16="http://schemas.microsoft.com/office/drawing/2014/main" val="2717600678"/>
                    </a:ext>
                  </a:extLst>
                </a:gridCol>
                <a:gridCol w="1008112">
                  <a:extLst>
                    <a:ext uri="{9D8B030D-6E8A-4147-A177-3AD203B41FA5}">
                      <a16:colId xmlns="" xmlns:a16="http://schemas.microsoft.com/office/drawing/2014/main" val="1209848802"/>
                    </a:ext>
                  </a:extLst>
                </a:gridCol>
                <a:gridCol w="720080">
                  <a:extLst>
                    <a:ext uri="{9D8B030D-6E8A-4147-A177-3AD203B41FA5}">
                      <a16:colId xmlns="" xmlns:a16="http://schemas.microsoft.com/office/drawing/2014/main" val="1153796359"/>
                    </a:ext>
                  </a:extLst>
                </a:gridCol>
                <a:gridCol w="792088">
                  <a:extLst>
                    <a:ext uri="{9D8B030D-6E8A-4147-A177-3AD203B41FA5}">
                      <a16:colId xmlns="" xmlns:a16="http://schemas.microsoft.com/office/drawing/2014/main" val="1039860453"/>
                    </a:ext>
                  </a:extLst>
                </a:gridCol>
                <a:gridCol w="864095">
                  <a:extLst>
                    <a:ext uri="{9D8B030D-6E8A-4147-A177-3AD203B41FA5}">
                      <a16:colId xmlns="" xmlns:a16="http://schemas.microsoft.com/office/drawing/2014/main" val="3132018276"/>
                    </a:ext>
                  </a:extLst>
                </a:gridCol>
              </a:tblGrid>
              <a:tr h="668656">
                <a:tc>
                  <a:txBody>
                    <a:bodyPr/>
                    <a:lstStyle/>
                    <a:p>
                      <a:pPr algn="ctr"/>
                      <a:endParaRPr lang="zh-CN" altLang="en-US" dirty="0"/>
                    </a:p>
                  </a:txBody>
                  <a:tcPr/>
                </a:tc>
                <a:tc>
                  <a:txBody>
                    <a:bodyPr/>
                    <a:lstStyle/>
                    <a:p>
                      <a:pPr algn="ctr"/>
                      <a:r>
                        <a:rPr lang="zh-CN" altLang="en-US" sz="1200" smtClean="0"/>
                        <a:t>所在</a:t>
                      </a:r>
                      <a:endParaRPr lang="en-US" altLang="zh-CN" sz="1200" smtClean="0"/>
                    </a:p>
                    <a:p>
                      <a:pPr algn="ctr"/>
                      <a:r>
                        <a:rPr lang="zh-CN" altLang="en-US" sz="1200" smtClean="0"/>
                        <a:t>街区</a:t>
                      </a:r>
                      <a:endParaRPr lang="zh-CN" altLang="en-US" sz="1200" dirty="0"/>
                    </a:p>
                  </a:txBody>
                  <a:tcPr anchor="ctr"/>
                </a:tc>
                <a:tc>
                  <a:txBody>
                    <a:bodyPr/>
                    <a:lstStyle/>
                    <a:p>
                      <a:pPr algn="ctr"/>
                      <a:r>
                        <a:rPr lang="zh-CN" altLang="en-US" sz="1200" smtClean="0"/>
                        <a:t>房屋</a:t>
                      </a:r>
                      <a:endParaRPr lang="en-US" altLang="zh-CN" sz="1200" smtClean="0"/>
                    </a:p>
                    <a:p>
                      <a:pPr algn="ctr"/>
                      <a:r>
                        <a:rPr lang="zh-CN" altLang="en-US" sz="1200" smtClean="0"/>
                        <a:t>价格</a:t>
                      </a:r>
                      <a:endParaRPr lang="zh-CN" altLang="en-US" sz="1200" dirty="0"/>
                    </a:p>
                  </a:txBody>
                  <a:tcPr anchor="ctr"/>
                </a:tc>
                <a:tc>
                  <a:txBody>
                    <a:bodyPr/>
                    <a:lstStyle/>
                    <a:p>
                      <a:pPr algn="ctr"/>
                      <a:r>
                        <a:rPr lang="zh-CN" altLang="en-US" sz="1200" dirty="0" smtClean="0"/>
                        <a:t>住房面积</a:t>
                      </a:r>
                      <a:endParaRPr lang="zh-CN" altLang="en-US" sz="1200" dirty="0"/>
                    </a:p>
                  </a:txBody>
                  <a:tcPr anchor="ctr"/>
                </a:tc>
                <a:tc>
                  <a:txBody>
                    <a:bodyPr/>
                    <a:lstStyle/>
                    <a:p>
                      <a:pPr algn="ctr"/>
                      <a:r>
                        <a:rPr lang="zh-CN" altLang="en-US" sz="1200" dirty="0" smtClean="0"/>
                        <a:t>住房格局</a:t>
                      </a:r>
                      <a:r>
                        <a:rPr lang="en-US" altLang="zh-CN" sz="1200" dirty="0" smtClean="0"/>
                        <a:t>_</a:t>
                      </a:r>
                      <a:r>
                        <a:rPr lang="zh-CN" altLang="en-US" sz="1200" dirty="0" smtClean="0"/>
                        <a:t>一室一厅</a:t>
                      </a:r>
                      <a:endParaRPr lang="zh-CN" alt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住房格局</a:t>
                      </a:r>
                      <a:r>
                        <a:rPr lang="en-US" altLang="zh-CN" sz="1200" dirty="0" smtClean="0"/>
                        <a:t>_</a:t>
                      </a:r>
                      <a:r>
                        <a:rPr lang="zh-CN" altLang="en-US" sz="1200" dirty="0" smtClean="0"/>
                        <a:t>二室</a:t>
                      </a:r>
                      <a:r>
                        <a:rPr lang="zh-CN" altLang="en-US" sz="1200" smtClean="0"/>
                        <a:t>一厅</a:t>
                      </a:r>
                      <a:endParaRPr lang="zh-CN" altLang="en-US" sz="12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200" dirty="0" smtClean="0"/>
                        <a:t>住房格局</a:t>
                      </a:r>
                      <a:r>
                        <a:rPr lang="en-US" altLang="zh-CN" sz="1200" dirty="0" smtClean="0"/>
                        <a:t>_</a:t>
                      </a:r>
                      <a:r>
                        <a:rPr lang="zh-CN" altLang="en-US" sz="1200" dirty="0" smtClean="0"/>
                        <a:t>三室</a:t>
                      </a:r>
                      <a:r>
                        <a:rPr lang="zh-CN" altLang="en-US" sz="1200" smtClean="0"/>
                        <a:t>一厅</a:t>
                      </a:r>
                      <a:endParaRPr lang="zh-CN" altLang="en-US" sz="1200" dirty="0" smtClean="0"/>
                    </a:p>
                  </a:txBody>
                  <a:tcPr anchor="ctr"/>
                </a:tc>
                <a:tc>
                  <a:txBody>
                    <a:bodyPr/>
                    <a:lstStyle/>
                    <a:p>
                      <a:pPr algn="ctr"/>
                      <a:r>
                        <a:rPr lang="zh-CN" altLang="en-US" sz="1200" dirty="0" smtClean="0"/>
                        <a:t>学区</a:t>
                      </a:r>
                      <a:endParaRPr lang="zh-CN" altLang="en-US" sz="1200" dirty="0"/>
                    </a:p>
                  </a:txBody>
                  <a:tcPr anchor="ctr"/>
                </a:tc>
                <a:tc>
                  <a:txBody>
                    <a:bodyPr/>
                    <a:lstStyle/>
                    <a:p>
                      <a:pPr algn="ctr"/>
                      <a:r>
                        <a:rPr lang="zh-CN" altLang="en-US" sz="1200" dirty="0" smtClean="0"/>
                        <a:t>非学区</a:t>
                      </a:r>
                      <a:endParaRPr lang="zh-CN" altLang="en-US" sz="1200" dirty="0"/>
                    </a:p>
                  </a:txBody>
                  <a:tcPr anchor="ctr"/>
                </a:tc>
                <a:tc>
                  <a:txBody>
                    <a:bodyPr/>
                    <a:lstStyle/>
                    <a:p>
                      <a:pPr algn="ctr"/>
                      <a:r>
                        <a:rPr lang="zh-CN" altLang="en-US" sz="1200" dirty="0" smtClean="0"/>
                        <a:t>是否售出</a:t>
                      </a:r>
                      <a:endParaRPr lang="zh-CN" altLang="en-US" sz="1200" dirty="0"/>
                    </a:p>
                  </a:txBody>
                  <a:tcPr anchor="ctr"/>
                </a:tc>
                <a:extLst>
                  <a:ext uri="{0D108BD9-81ED-4DB2-BD59-A6C34878D82A}">
                    <a16:rowId xmlns="" xmlns:a16="http://schemas.microsoft.com/office/drawing/2014/main" val="3980025221"/>
                  </a:ext>
                </a:extLst>
              </a:tr>
              <a:tr h="665364">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海淀</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2.4</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2844949151"/>
                  </a:ext>
                </a:extLst>
              </a:tr>
              <a:tr h="704765">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朝阳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否</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1230588382"/>
                  </a:ext>
                </a:extLst>
              </a:tr>
              <a:tr h="726640">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昌平</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2.4</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是</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440438495"/>
                  </a:ext>
                </a:extLst>
              </a:tr>
              <a:tr h="812127">
                <a:tc>
                  <a:txBody>
                    <a:bodyPr/>
                    <a:lstStyle/>
                    <a:p>
                      <a:endParaRPr lang="zh-CN" altLang="en-US" dirty="0"/>
                    </a:p>
                  </a:txBody>
                  <a:tcPr/>
                </a:tc>
                <a:tc>
                  <a:txBody>
                    <a:bodyPr/>
                    <a:lstStyle/>
                    <a:p>
                      <a:pPr marL="0" algn="ctr" defTabSz="914400" rtl="0" eaLnBrk="1" latinLnBrk="0" hangingPunct="1"/>
                      <a:r>
                        <a:rPr lang="zh-CN" altLang="en-US" sz="1600" b="1" kern="1200" dirty="0" smtClean="0">
                          <a:solidFill>
                            <a:schemeClr val="dk1"/>
                          </a:solidFill>
                          <a:latin typeface="+mn-lt"/>
                          <a:ea typeface="+mn-ea"/>
                          <a:cs typeface="+mn-cs"/>
                        </a:rPr>
                        <a:t>大兴</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3.25</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3</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0</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en-US" altLang="zh-CN" sz="1600" b="1" kern="1200" dirty="0" smtClean="0">
                          <a:solidFill>
                            <a:schemeClr val="dk1"/>
                          </a:solidFill>
                          <a:latin typeface="+mn-lt"/>
                          <a:ea typeface="+mn-ea"/>
                          <a:cs typeface="+mn-cs"/>
                        </a:rPr>
                        <a:t>1</a:t>
                      </a:r>
                      <a:endParaRPr lang="zh-CN" altLang="en-US" sz="1600" b="1" kern="1200" dirty="0">
                        <a:solidFill>
                          <a:schemeClr val="dk1"/>
                        </a:solidFill>
                        <a:latin typeface="+mn-lt"/>
                        <a:ea typeface="+mn-ea"/>
                        <a:cs typeface="+mn-cs"/>
                      </a:endParaRPr>
                    </a:p>
                  </a:txBody>
                  <a:tcPr anchor="ctr"/>
                </a:tc>
                <a:tc>
                  <a:txBody>
                    <a:bodyPr/>
                    <a:lstStyle/>
                    <a:p>
                      <a:pPr marL="0" algn="ctr" defTabSz="914400" rtl="0" eaLnBrk="1" latinLnBrk="0" hangingPunct="1"/>
                      <a:r>
                        <a:rPr lang="zh-CN" altLang="en-US" sz="1600" b="1" kern="1200" dirty="0" smtClean="0">
                          <a:solidFill>
                            <a:schemeClr val="dk1"/>
                          </a:solidFill>
                          <a:latin typeface="+mn-lt"/>
                          <a:ea typeface="+mn-ea"/>
                          <a:cs typeface="+mn-cs"/>
                        </a:rPr>
                        <a:t>？</a:t>
                      </a:r>
                      <a:endParaRPr lang="zh-CN" altLang="en-US" sz="1600" b="1" kern="1200" dirty="0">
                        <a:solidFill>
                          <a:schemeClr val="dk1"/>
                        </a:solidFill>
                        <a:latin typeface="+mn-lt"/>
                        <a:ea typeface="+mn-ea"/>
                        <a:cs typeface="+mn-cs"/>
                      </a:endParaRPr>
                    </a:p>
                  </a:txBody>
                  <a:tcPr anchor="ctr"/>
                </a:tc>
                <a:extLst>
                  <a:ext uri="{0D108BD9-81ED-4DB2-BD59-A6C34878D82A}">
                    <a16:rowId xmlns="" xmlns:a16="http://schemas.microsoft.com/office/drawing/2014/main" val="1100455136"/>
                  </a:ext>
                </a:extLst>
              </a:tr>
            </a:tbl>
          </a:graphicData>
        </a:graphic>
      </p:graphicFrame>
      <p:pic>
        <p:nvPicPr>
          <p:cNvPr id="3" name="图片 2"/>
          <p:cNvPicPr>
            <a:picLocks noChangeAspect="1"/>
          </p:cNvPicPr>
          <p:nvPr/>
        </p:nvPicPr>
        <p:blipFill>
          <a:blip r:embed="rId2"/>
          <a:stretch>
            <a:fillRect/>
          </a:stretch>
        </p:blipFill>
        <p:spPr>
          <a:xfrm>
            <a:off x="400065" y="2553329"/>
            <a:ext cx="864096" cy="646001"/>
          </a:xfrm>
          <a:prstGeom prst="rect">
            <a:avLst/>
          </a:prstGeom>
        </p:spPr>
      </p:pic>
      <p:pic>
        <p:nvPicPr>
          <p:cNvPr id="5" name="图片 4"/>
          <p:cNvPicPr>
            <a:picLocks noChangeAspect="1"/>
          </p:cNvPicPr>
          <p:nvPr/>
        </p:nvPicPr>
        <p:blipFill>
          <a:blip r:embed="rId3"/>
          <a:stretch>
            <a:fillRect/>
          </a:stretch>
        </p:blipFill>
        <p:spPr>
          <a:xfrm>
            <a:off x="400064" y="3199331"/>
            <a:ext cx="864097" cy="713439"/>
          </a:xfrm>
          <a:prstGeom prst="rect">
            <a:avLst/>
          </a:prstGeom>
        </p:spPr>
      </p:pic>
      <p:pic>
        <p:nvPicPr>
          <p:cNvPr id="6" name="图片 5"/>
          <p:cNvPicPr>
            <a:picLocks noChangeAspect="1"/>
          </p:cNvPicPr>
          <p:nvPr/>
        </p:nvPicPr>
        <p:blipFill>
          <a:blip r:embed="rId4"/>
          <a:stretch>
            <a:fillRect/>
          </a:stretch>
        </p:blipFill>
        <p:spPr>
          <a:xfrm>
            <a:off x="400064" y="3895682"/>
            <a:ext cx="864097" cy="782676"/>
          </a:xfrm>
          <a:prstGeom prst="rect">
            <a:avLst/>
          </a:prstGeom>
        </p:spPr>
      </p:pic>
      <p:pic>
        <p:nvPicPr>
          <p:cNvPr id="7" name="图片 6"/>
          <p:cNvPicPr>
            <a:picLocks noChangeAspect="1"/>
          </p:cNvPicPr>
          <p:nvPr/>
        </p:nvPicPr>
        <p:blipFill>
          <a:blip r:embed="rId5"/>
          <a:stretch>
            <a:fillRect/>
          </a:stretch>
        </p:blipFill>
        <p:spPr>
          <a:xfrm>
            <a:off x="397799" y="4660072"/>
            <a:ext cx="868625" cy="799298"/>
          </a:xfrm>
          <a:prstGeom prst="rect">
            <a:avLst/>
          </a:prstGeom>
        </p:spPr>
      </p:pic>
      <p:sp>
        <p:nvSpPr>
          <p:cNvPr id="8"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类别型特征处理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326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时间</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6" name="内容占位符 2"/>
          <p:cNvSpPr>
            <a:spLocks noGrp="1"/>
          </p:cNvSpPr>
          <p:nvPr>
            <p:ph idx="1"/>
          </p:nvPr>
        </p:nvSpPr>
        <p:spPr>
          <a:xfrm>
            <a:off x="395536" y="1475491"/>
            <a:ext cx="8004856" cy="4689813"/>
          </a:xfrm>
        </p:spPr>
        <p:txBody>
          <a:bodyPr>
            <a:noAutofit/>
          </a:bodyPr>
          <a:lstStyle/>
          <a:p>
            <a:pPr marL="285750" indent="-285750">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时间型特征既可以做连续值，又可以看做离散值。</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1800" smtClean="0">
                <a:solidFill>
                  <a:schemeClr val="tx1">
                    <a:lumMod val="75000"/>
                    <a:lumOff val="25000"/>
                  </a:schemeClr>
                </a:solidFill>
              </a:rPr>
              <a:t>连续值</a:t>
            </a:r>
            <a:endParaRPr lang="en-US" altLang="zh-CN" sz="1800" smtClean="0">
              <a:solidFill>
                <a:schemeClr val="tx1">
                  <a:lumMod val="75000"/>
                  <a:lumOff val="25000"/>
                </a:schemeClr>
              </a:solidFill>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持续时间</a:t>
            </a:r>
            <a:r>
              <a:rPr lang="zh-CN" altLang="en-US" sz="1600">
                <a:solidFill>
                  <a:schemeClr val="tx1">
                    <a:lumMod val="75000"/>
                    <a:lumOff val="25000"/>
                  </a:schemeClr>
                </a:solidFill>
                <a:latin typeface="微软雅黑 Light" pitchFamily="34" charset="-122"/>
                <a:ea typeface="微软雅黑 Light" pitchFamily="34" charset="-122"/>
              </a:rPr>
              <a:t>（网页浏览时长）</a:t>
            </a:r>
            <a:endParaRPr lang="en-US" altLang="zh-CN" sz="160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a:solidFill>
                  <a:schemeClr val="tx1">
                    <a:lumMod val="75000"/>
                    <a:lumOff val="25000"/>
                  </a:schemeClr>
                </a:solidFill>
                <a:latin typeface="微软雅黑 Light" pitchFamily="34" charset="-122"/>
                <a:ea typeface="微软雅黑 Light" pitchFamily="34" charset="-122"/>
              </a:rPr>
              <a:t>间隔时间（上一次购买</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点击离现在的时间间隔）</a:t>
            </a:r>
            <a:endParaRPr lang="en-US" altLang="zh-CN" sz="1600">
              <a:solidFill>
                <a:schemeClr val="tx1">
                  <a:lumMod val="75000"/>
                  <a:lumOff val="25000"/>
                </a:schemeClr>
              </a:solidFill>
              <a:latin typeface="微软雅黑 Light" pitchFamily="34" charset="-122"/>
              <a:ea typeface="微软雅黑 Light" pitchFamily="34" charset="-122"/>
            </a:endParaRPr>
          </a:p>
          <a:p>
            <a:pPr>
              <a:lnSpc>
                <a:spcPct val="200000"/>
              </a:lnSpc>
              <a:buFont typeface="Wingdings" pitchFamily="2" charset="2"/>
              <a:buChar char="Ø"/>
            </a:pPr>
            <a:r>
              <a:rPr lang="zh-CN" altLang="en-US" sz="1800">
                <a:solidFill>
                  <a:schemeClr val="tx1">
                    <a:lumMod val="75000"/>
                    <a:lumOff val="25000"/>
                  </a:schemeClr>
                </a:solidFill>
              </a:rPr>
              <a:t>离散值</a:t>
            </a:r>
            <a:endParaRPr lang="en-US" altLang="zh-CN" sz="1800">
              <a:solidFill>
                <a:schemeClr val="tx1">
                  <a:lumMod val="75000"/>
                  <a:lumOff val="25000"/>
                </a:schemeClr>
              </a:solidFill>
            </a:endParaRPr>
          </a:p>
          <a:p>
            <a:pPr marL="685800" lvl="1">
              <a:lnSpc>
                <a:spcPct val="180000"/>
              </a:lnSpc>
            </a:pPr>
            <a:r>
              <a:rPr lang="zh-CN" altLang="en-US" sz="1600">
                <a:solidFill>
                  <a:schemeClr val="tx1">
                    <a:lumMod val="75000"/>
                    <a:lumOff val="25000"/>
                  </a:schemeClr>
                </a:solidFill>
                <a:latin typeface="微软雅黑 Light" pitchFamily="34" charset="-122"/>
                <a:ea typeface="微软雅黑 Light" pitchFamily="34" charset="-122"/>
              </a:rPr>
              <a:t>一天中哪个时间段</a:t>
            </a:r>
            <a:endParaRPr lang="en-US" altLang="zh-CN" sz="160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一周中的星期几</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一年中</a:t>
            </a:r>
            <a:r>
              <a:rPr lang="zh-CN" altLang="en-US" sz="1600">
                <a:solidFill>
                  <a:schemeClr val="tx1">
                    <a:lumMod val="75000"/>
                    <a:lumOff val="25000"/>
                  </a:schemeClr>
                </a:solidFill>
                <a:latin typeface="微软雅黑 Light" pitchFamily="34" charset="-122"/>
                <a:ea typeface="微软雅黑 Light" pitchFamily="34" charset="-122"/>
              </a:rPr>
              <a:t>哪个月</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星期</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685800" lvl="1">
              <a:lnSpc>
                <a:spcPct val="180000"/>
              </a:lnSpc>
            </a:pPr>
            <a:r>
              <a:rPr lang="zh-CN" altLang="en-US" sz="1600" smtClean="0">
                <a:solidFill>
                  <a:schemeClr val="tx1">
                    <a:lumMod val="75000"/>
                    <a:lumOff val="25000"/>
                  </a:schemeClr>
                </a:solidFill>
                <a:latin typeface="微软雅黑 Light" pitchFamily="34" charset="-122"/>
                <a:ea typeface="微软雅黑 Light" pitchFamily="34" charset="-122"/>
              </a:rPr>
              <a:t>工作日</a:t>
            </a: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周末</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30434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fade">
                                      <p:cBhvr>
                                        <p:cTn id="12" dur="500"/>
                                        <p:tgtEl>
                                          <p:spTgt spid="1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fade">
                                      <p:cBhvr>
                                        <p:cTn id="15" dur="500"/>
                                        <p:tgtEl>
                                          <p:spTgt spid="1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fade">
                                      <p:cBhvr>
                                        <p:cTn id="18" dur="500"/>
                                        <p:tgtEl>
                                          <p:spTgt spid="1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animEffect transition="in" filter="fade">
                                      <p:cBhvr>
                                        <p:cTn id="23" dur="500"/>
                                        <p:tgtEl>
                                          <p:spTgt spid="1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xEl>
                                              <p:pRg st="5" end="5"/>
                                            </p:txEl>
                                          </p:spTgt>
                                        </p:tgtEl>
                                        <p:attrNameLst>
                                          <p:attrName>style.visibility</p:attrName>
                                        </p:attrNameLst>
                                      </p:cBhvr>
                                      <p:to>
                                        <p:strVal val="visible"/>
                                      </p:to>
                                    </p:set>
                                    <p:animEffect transition="in" filter="fade">
                                      <p:cBhvr>
                                        <p:cTn id="26" dur="500"/>
                                        <p:tgtEl>
                                          <p:spTgt spid="1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xEl>
                                              <p:pRg st="6" end="6"/>
                                            </p:txEl>
                                          </p:spTgt>
                                        </p:tgtEl>
                                        <p:attrNameLst>
                                          <p:attrName>style.visibility</p:attrName>
                                        </p:attrNameLst>
                                      </p:cBhvr>
                                      <p:to>
                                        <p:strVal val="visible"/>
                                      </p:to>
                                    </p:set>
                                    <p:animEffect transition="in" filter="fade">
                                      <p:cBhvr>
                                        <p:cTn id="29" dur="500"/>
                                        <p:tgtEl>
                                          <p:spTgt spid="1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xEl>
                                              <p:pRg st="7" end="7"/>
                                            </p:txEl>
                                          </p:spTgt>
                                        </p:tgtEl>
                                        <p:attrNameLst>
                                          <p:attrName>style.visibility</p:attrName>
                                        </p:attrNameLst>
                                      </p:cBhvr>
                                      <p:to>
                                        <p:strVal val="visible"/>
                                      </p:to>
                                    </p:set>
                                    <p:animEffect transition="in" filter="fade">
                                      <p:cBhvr>
                                        <p:cTn id="32" dur="500"/>
                                        <p:tgtEl>
                                          <p:spTgt spid="1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a:solidFill>
                  <a:schemeClr val="tx1">
                    <a:lumMod val="75000"/>
                    <a:lumOff val="25000"/>
                  </a:schemeClr>
                </a:solidFill>
                <a:latin typeface="微软雅黑" pitchFamily="34" charset="-122"/>
                <a:ea typeface="微软雅黑" pitchFamily="34" charset="-122"/>
                <a:cs typeface="+mn-cs"/>
              </a:rPr>
              <a:t>统计</a:t>
            </a:r>
            <a:r>
              <a:rPr lang="zh-CN" altLang="en-US" sz="3200" smtClean="0">
                <a:solidFill>
                  <a:schemeClr val="tx1">
                    <a:lumMod val="75000"/>
                    <a:lumOff val="25000"/>
                  </a:schemeClr>
                </a:solidFill>
                <a:latin typeface="微软雅黑" pitchFamily="34" charset="-122"/>
                <a:ea typeface="微软雅黑" pitchFamily="34" charset="-122"/>
                <a:cs typeface="+mn-cs"/>
              </a:rPr>
              <a:t>型特征处理</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11" name="内容占位符 2"/>
          <p:cNvSpPr>
            <a:spLocks noGrp="1"/>
          </p:cNvSpPr>
          <p:nvPr>
            <p:ph idx="1"/>
          </p:nvPr>
        </p:nvSpPr>
        <p:spPr>
          <a:xfrm>
            <a:off x="395536" y="1619507"/>
            <a:ext cx="8004856" cy="3969733"/>
          </a:xfrm>
        </p:spPr>
        <p:txBody>
          <a:bodyPr>
            <a:noAutofit/>
          </a:bodyPr>
          <a:lstStyle/>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加</a:t>
            </a:r>
            <a:r>
              <a:rPr lang="zh-CN" altLang="en-US" sz="1800">
                <a:solidFill>
                  <a:schemeClr val="tx1">
                    <a:lumMod val="75000"/>
                    <a:lumOff val="25000"/>
                  </a:schemeClr>
                </a:solidFill>
                <a:latin typeface="微软雅黑 Light" pitchFamily="34" charset="-122"/>
                <a:ea typeface="微软雅黑 Light" pitchFamily="34" charset="-122"/>
              </a:rPr>
              <a:t>减平均：商品价格高于平均价格多少，用户在某个品类下消费超过多少。</a:t>
            </a:r>
            <a:endParaRPr lang="en-US" altLang="zh-CN" sz="1800">
              <a:solidFill>
                <a:schemeClr val="tx1">
                  <a:lumMod val="75000"/>
                  <a:lumOff val="25000"/>
                </a:schemeClr>
              </a:solidFill>
              <a:latin typeface="微软雅黑 Light" pitchFamily="34" charset="-122"/>
              <a:ea typeface="微软雅黑 Light" pitchFamily="34" charset="-122"/>
            </a:endParaRP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分</a:t>
            </a:r>
            <a:r>
              <a:rPr lang="zh-CN" altLang="en-US" sz="1800">
                <a:solidFill>
                  <a:schemeClr val="tx1">
                    <a:lumMod val="75000"/>
                    <a:lumOff val="25000"/>
                  </a:schemeClr>
                </a:solidFill>
                <a:latin typeface="微软雅黑 Light" pitchFamily="34" charset="-122"/>
                <a:ea typeface="微软雅黑 Light" pitchFamily="34" charset="-122"/>
              </a:rPr>
              <a:t>位线：商品属于售出商品价格的分位线处。</a:t>
            </a: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次序</a:t>
            </a:r>
            <a:r>
              <a:rPr lang="zh-CN" altLang="en-US" sz="1800">
                <a:solidFill>
                  <a:schemeClr val="tx1">
                    <a:lumMod val="75000"/>
                    <a:lumOff val="25000"/>
                  </a:schemeClr>
                </a:solidFill>
                <a:latin typeface="微软雅黑 Light" pitchFamily="34" charset="-122"/>
                <a:ea typeface="微软雅黑 Light" pitchFamily="34" charset="-122"/>
              </a:rPr>
              <a:t>性：商品处于热门商品第几位。</a:t>
            </a:r>
          </a:p>
          <a:p>
            <a:pPr marL="285750" indent="-285750">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比例</a:t>
            </a:r>
            <a:r>
              <a:rPr lang="zh-CN" altLang="en-US" sz="1800">
                <a:solidFill>
                  <a:schemeClr val="tx1">
                    <a:lumMod val="75000"/>
                    <a:lumOff val="25000"/>
                  </a:schemeClr>
                </a:solidFill>
                <a:latin typeface="微软雅黑 Light" pitchFamily="34" charset="-122"/>
                <a:ea typeface="微软雅黑 Light" pitchFamily="34" charset="-122"/>
              </a:rPr>
              <a:t>类：电商中商品的好</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中</a:t>
            </a:r>
            <a:r>
              <a:rPr lang="en-US" altLang="zh-CN" sz="180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差评比例。</a:t>
            </a:r>
          </a:p>
        </p:txBody>
      </p:sp>
    </p:spTree>
    <p:extLst>
      <p:ext uri="{BB962C8B-B14F-4D97-AF65-F5344CB8AC3E}">
        <p14:creationId xmlns:p14="http://schemas.microsoft.com/office/powerpoint/2010/main" val="399112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1143000"/>
          </a:xfrm>
        </p:spPr>
        <p:txBody>
          <a:bodyPr>
            <a:normAutofit/>
          </a:bodyPr>
          <a:lstStyle/>
          <a:p>
            <a:pPr algn="l"/>
            <a:r>
              <a:rPr lang="en-US" altLang="zh-CN" sz="2400" smtClean="0">
                <a:solidFill>
                  <a:schemeClr val="tx1">
                    <a:lumMod val="75000"/>
                    <a:lumOff val="25000"/>
                  </a:schemeClr>
                </a:solidFill>
                <a:latin typeface="微软雅黑" pitchFamily="34" charset="-122"/>
                <a:ea typeface="微软雅黑" pitchFamily="34" charset="-122"/>
                <a:cs typeface="+mn-cs"/>
              </a:rPr>
              <a:t>  </a:t>
            </a:r>
            <a:r>
              <a:rPr lang="zh-CN" altLang="en-US" sz="2400" smtClean="0">
                <a:solidFill>
                  <a:schemeClr val="tx1">
                    <a:lumMod val="75000"/>
                    <a:lumOff val="25000"/>
                  </a:schemeClr>
                </a:solidFill>
                <a:latin typeface="微软雅黑" pitchFamily="34" charset="-122"/>
                <a:ea typeface="微软雅黑" pitchFamily="34" charset="-122"/>
                <a:cs typeface="+mn-cs"/>
              </a:rPr>
              <a:t>推荐系统常见反馈数据</a:t>
            </a:r>
            <a:endParaRPr lang="zh-CN" altLang="en-US" sz="2400" dirty="0">
              <a:solidFill>
                <a:schemeClr val="tx1">
                  <a:lumMod val="75000"/>
                  <a:lumOff val="25000"/>
                </a:schemeClr>
              </a:solidFill>
              <a:latin typeface="微软雅黑" pitchFamily="34" charset="-122"/>
              <a:ea typeface="微软雅黑" pitchFamily="34" charset="-122"/>
            </a:endParaRPr>
          </a:p>
        </p:txBody>
      </p:sp>
      <p:graphicFrame>
        <p:nvGraphicFramePr>
          <p:cNvPr id="16" name="Table 1"/>
          <p:cNvGraphicFramePr>
            <a:graphicFrameLocks noGrp="1"/>
          </p:cNvGraphicFramePr>
          <p:nvPr>
            <p:extLst>
              <p:ext uri="{D42A27DB-BD31-4B8C-83A1-F6EECF244321}">
                <p14:modId xmlns:p14="http://schemas.microsoft.com/office/powerpoint/2010/main" val="3313492336"/>
              </p:ext>
            </p:extLst>
          </p:nvPr>
        </p:nvGraphicFramePr>
        <p:xfrm>
          <a:off x="611559" y="1312769"/>
          <a:ext cx="8264910" cy="4996551"/>
        </p:xfrm>
        <a:graphic>
          <a:graphicData uri="http://schemas.openxmlformats.org/drawingml/2006/table">
            <a:tbl>
              <a:tblPr>
                <a:tableStyleId>{5C22544A-7EE6-4342-B048-85BDC9FD1C3A}</a:tableStyleId>
              </a:tblPr>
              <a:tblGrid>
                <a:gridCol w="1025990"/>
                <a:gridCol w="659565"/>
                <a:gridCol w="3664250"/>
                <a:gridCol w="2915105"/>
              </a:tblGrid>
              <a:tr h="215042">
                <a:tc>
                  <a:txBody>
                    <a:bodyPr/>
                    <a:lstStyle/>
                    <a:p>
                      <a:pPr algn="ctr" fontAlgn="base">
                        <a:lnSpc>
                          <a:spcPct val="120000"/>
                        </a:lnSpc>
                      </a:pPr>
                      <a:r>
                        <a:rPr lang="zh-CN" altLang="en-US" sz="1200" b="1" dirty="0">
                          <a:effectLst/>
                          <a:latin typeface="微软雅黑" pitchFamily="34" charset="-122"/>
                          <a:ea typeface="微软雅黑" pitchFamily="34" charset="-122"/>
                        </a:rPr>
                        <a:t>用户行为</a:t>
                      </a:r>
                      <a:endParaRPr lang="zh-CN" altLang="en-US" sz="1200" b="1"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类型</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特征</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200" b="1">
                          <a:effectLst/>
                          <a:latin typeface="微软雅黑" pitchFamily="34" charset="-122"/>
                          <a:ea typeface="微软雅黑" pitchFamily="34" charset="-122"/>
                        </a:rPr>
                        <a:t>作用</a:t>
                      </a:r>
                      <a:endParaRPr lang="zh-CN" altLang="en-US" sz="1200" b="1">
                        <a:solidFill>
                          <a:schemeClr val="bg1"/>
                        </a:solidFill>
                        <a:effectLst/>
                        <a:latin typeface="微软雅黑" pitchFamily="34" charset="-122"/>
                        <a:ea typeface="微软雅黑" pitchFamily="34" charset="-122"/>
                      </a:endParaRPr>
                    </a:p>
                  </a:txBody>
                  <a:tcPr marL="37147" marR="37147" marT="29717" marB="29717" anchor="ctr"/>
                </a:tc>
              </a:tr>
              <a:tr h="480255">
                <a:tc>
                  <a:txBody>
                    <a:bodyPr/>
                    <a:lstStyle/>
                    <a:p>
                      <a:pPr algn="ctr" fontAlgn="base">
                        <a:lnSpc>
                          <a:spcPct val="120000"/>
                        </a:lnSpc>
                      </a:pPr>
                      <a:r>
                        <a:rPr lang="zh-CN" altLang="en-US" sz="1100" dirty="0">
                          <a:effectLst/>
                          <a:latin typeface="微软雅黑" pitchFamily="34" charset="-122"/>
                          <a:ea typeface="微软雅黑" pitchFamily="34" charset="-122"/>
                        </a:rPr>
                        <a:t>评分</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整数量化的偏好，可能的取值是 </a:t>
                      </a:r>
                      <a:r>
                        <a:rPr lang="en-US" altLang="zh-CN" sz="1100">
                          <a:effectLst/>
                          <a:latin typeface="微软雅黑" pitchFamily="34" charset="-122"/>
                          <a:ea typeface="微软雅黑" pitchFamily="34" charset="-122"/>
                        </a:rPr>
                        <a:t>[0, n]</a:t>
                      </a:r>
                      <a:r>
                        <a:rPr lang="zh-CN" altLang="en-US" sz="1100">
                          <a:effectLst/>
                          <a:latin typeface="微软雅黑" pitchFamily="34" charset="-122"/>
                          <a:ea typeface="微软雅黑" pitchFamily="34" charset="-122"/>
                        </a:rPr>
                        <a:t>；</a:t>
                      </a:r>
                      <a:r>
                        <a:rPr lang="en-US" altLang="zh-CN" sz="1100">
                          <a:effectLst/>
                          <a:latin typeface="微软雅黑" pitchFamily="34" charset="-122"/>
                          <a:ea typeface="微软雅黑" pitchFamily="34" charset="-122"/>
                        </a:rPr>
                        <a:t>n </a:t>
                      </a:r>
                      <a:r>
                        <a:rPr lang="zh-CN" altLang="en-US" sz="1100">
                          <a:effectLst/>
                          <a:latin typeface="微软雅黑" pitchFamily="34" charset="-122"/>
                          <a:ea typeface="微软雅黑" pitchFamily="34" charset="-122"/>
                        </a:rPr>
                        <a:t>一般取值为 </a:t>
                      </a:r>
                      <a:r>
                        <a:rPr lang="en-US" altLang="zh-CN" sz="1100">
                          <a:effectLst/>
                          <a:latin typeface="微软雅黑" pitchFamily="34" charset="-122"/>
                          <a:ea typeface="微软雅黑" pitchFamily="34" charset="-122"/>
                        </a:rPr>
                        <a:t>5 </a:t>
                      </a:r>
                      <a:r>
                        <a:rPr lang="zh-CN" altLang="en-US" sz="1100">
                          <a:effectLst/>
                          <a:latin typeface="微软雅黑" pitchFamily="34" charset="-122"/>
                          <a:ea typeface="微软雅黑" pitchFamily="34" charset="-122"/>
                        </a:rPr>
                        <a:t>或者是 </a:t>
                      </a:r>
                      <a:r>
                        <a:rPr lang="en-US" altLang="zh-CN" sz="1100">
                          <a:effectLst/>
                          <a:latin typeface="微软雅黑" pitchFamily="34" charset="-122"/>
                          <a:ea typeface="微软雅黑" pitchFamily="34" charset="-122"/>
                        </a:rPr>
                        <a:t>10</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通过用户对物品的评分，可以</a:t>
                      </a:r>
                      <a:r>
                        <a:rPr lang="zh-CN" altLang="en-US" sz="1100" smtClean="0">
                          <a:effectLst/>
                          <a:latin typeface="微软雅黑" pitchFamily="34" charset="-122"/>
                          <a:ea typeface="微软雅黑" pitchFamily="34" charset="-122"/>
                        </a:rPr>
                        <a:t>精确地得到用户偏好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371845">
                <a:tc>
                  <a:txBody>
                    <a:bodyPr/>
                    <a:lstStyle/>
                    <a:p>
                      <a:pPr algn="ctr" fontAlgn="base">
                        <a:lnSpc>
                          <a:spcPct val="120000"/>
                        </a:lnSpc>
                      </a:pPr>
                      <a:r>
                        <a:rPr lang="zh-CN" altLang="en-US" sz="1100" dirty="0">
                          <a:effectLst/>
                          <a:latin typeface="微软雅黑" pitchFamily="34" charset="-122"/>
                          <a:ea typeface="微软雅黑" pitchFamily="34" charset="-122"/>
                        </a:rPr>
                        <a:t>投票</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a:t>
                      </a:r>
                      <a:r>
                        <a:rPr lang="zh-CN" altLang="en-US" sz="1100" smtClean="0">
                          <a:effectLst/>
                          <a:latin typeface="微软雅黑" pitchFamily="34" charset="-122"/>
                          <a:ea typeface="微软雅黑" pitchFamily="34" charset="-122"/>
                        </a:rPr>
                        <a:t>用户投票</a:t>
                      </a:r>
                      <a:r>
                        <a:rPr lang="zh-CN" altLang="en-US" sz="1100">
                          <a:effectLst/>
                          <a:latin typeface="微软雅黑" pitchFamily="34" charset="-122"/>
                          <a:ea typeface="微软雅黑" pitchFamily="34" charset="-122"/>
                        </a:rPr>
                        <a:t>，可以较</a:t>
                      </a:r>
                      <a:r>
                        <a:rPr lang="zh-CN" altLang="en-US" sz="1100" smtClean="0">
                          <a:effectLst/>
                          <a:latin typeface="微软雅黑" pitchFamily="34" charset="-122"/>
                          <a:ea typeface="微软雅黑" pitchFamily="34" charset="-122"/>
                        </a:rPr>
                        <a:t>精确地得到用户偏好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766588">
                <a:tc>
                  <a:txBody>
                    <a:bodyPr/>
                    <a:lstStyle/>
                    <a:p>
                      <a:pPr algn="ctr" fontAlgn="base">
                        <a:lnSpc>
                          <a:spcPct val="120000"/>
                        </a:lnSpc>
                      </a:pPr>
                      <a:r>
                        <a:rPr lang="zh-CN" altLang="en-US" sz="1100">
                          <a:effectLst/>
                          <a:latin typeface="微软雅黑" pitchFamily="34" charset="-122"/>
                          <a:ea typeface="微软雅黑" pitchFamily="34" charset="-122"/>
                        </a:rPr>
                        <a:t>转发</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显式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通过</a:t>
                      </a:r>
                      <a:r>
                        <a:rPr lang="zh-CN" altLang="en-US" sz="1100" smtClean="0">
                          <a:effectLst/>
                          <a:latin typeface="微软雅黑" pitchFamily="34" charset="-122"/>
                          <a:ea typeface="微软雅黑" pitchFamily="34" charset="-122"/>
                        </a:rPr>
                        <a:t>用户转发行为，</a:t>
                      </a:r>
                      <a:r>
                        <a:rPr lang="zh-CN" altLang="en-US" sz="1100">
                          <a:effectLst/>
                          <a:latin typeface="微软雅黑" pitchFamily="34" charset="-122"/>
                          <a:ea typeface="微软雅黑" pitchFamily="34" charset="-122"/>
                        </a:rPr>
                        <a:t>可以</a:t>
                      </a:r>
                      <a:r>
                        <a:rPr lang="zh-CN" altLang="en-US" sz="1100" smtClean="0">
                          <a:effectLst/>
                          <a:latin typeface="微软雅黑" pitchFamily="34" charset="-122"/>
                          <a:ea typeface="微软雅黑" pitchFamily="34" charset="-122"/>
                        </a:rPr>
                        <a:t>精确地得到用户偏好</a:t>
                      </a:r>
                      <a:r>
                        <a:rPr lang="zh-CN" altLang="en-US" sz="1100" dirty="0">
                          <a:effectLst/>
                          <a:latin typeface="微软雅黑" pitchFamily="34" charset="-122"/>
                          <a:ea typeface="微软雅黑" pitchFamily="34" charset="-122"/>
                        </a:rPr>
                        <a:t>。</a:t>
                      </a:r>
                      <a:br>
                        <a:rPr lang="zh-CN" altLang="en-US" sz="1100" dirty="0">
                          <a:effectLst/>
                          <a:latin typeface="微软雅黑" pitchFamily="34" charset="-122"/>
                          <a:ea typeface="微软雅黑" pitchFamily="34" charset="-122"/>
                        </a:rPr>
                      </a:br>
                      <a:r>
                        <a:rPr lang="zh-CN" altLang="en-US" sz="1100" dirty="0">
                          <a:effectLst/>
                          <a:latin typeface="微软雅黑" pitchFamily="34" charset="-122"/>
                          <a:ea typeface="微软雅黑" pitchFamily="34" charset="-122"/>
                        </a:rPr>
                        <a:t>如果是站内，同时可以推理得到被转发人的偏好</a:t>
                      </a:r>
                      <a:r>
                        <a:rPr lang="zh-CN" altLang="en-US" sz="1100">
                          <a:effectLst/>
                          <a:latin typeface="微软雅黑" pitchFamily="34" charset="-122"/>
                          <a:ea typeface="微软雅黑" pitchFamily="34" charset="-122"/>
                        </a:rPr>
                        <a:t>（</a:t>
                      </a:r>
                      <a:r>
                        <a:rPr lang="zh-CN" altLang="en-US" sz="1100" smtClean="0">
                          <a:effectLst/>
                          <a:latin typeface="微软雅黑" pitchFamily="34" charset="-122"/>
                          <a:ea typeface="微软雅黑" pitchFamily="34" charset="-122"/>
                        </a:rPr>
                        <a:t>不太精确</a:t>
                      </a:r>
                      <a:r>
                        <a:rPr lang="zh-CN" altLang="en-US" sz="1100" dirty="0">
                          <a:effectLst/>
                          <a:latin typeface="微软雅黑" pitchFamily="34" charset="-122"/>
                          <a:ea typeface="微软雅黑" pitchFamily="34" charset="-122"/>
                        </a:rPr>
                        <a:t>）</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371845">
                <a:tc>
                  <a:txBody>
                    <a:bodyPr/>
                    <a:lstStyle/>
                    <a:p>
                      <a:pPr algn="ctr" fontAlgn="base">
                        <a:lnSpc>
                          <a:spcPct val="120000"/>
                        </a:lnSpc>
                      </a:pPr>
                      <a:r>
                        <a:rPr lang="zh-CN" altLang="en-US" sz="1100" smtClean="0">
                          <a:effectLst/>
                          <a:latin typeface="微软雅黑" pitchFamily="34" charset="-122"/>
                          <a:ea typeface="微软雅黑" pitchFamily="34" charset="-122"/>
                        </a:rPr>
                        <a:t>保存</a:t>
                      </a:r>
                      <a:r>
                        <a:rPr lang="en-US" altLang="zh-CN" sz="1100" smtClean="0">
                          <a:effectLst/>
                          <a:latin typeface="微软雅黑" pitchFamily="34" charset="-122"/>
                          <a:ea typeface="微软雅黑" pitchFamily="34" charset="-122"/>
                        </a:rPr>
                        <a:t>/</a:t>
                      </a:r>
                      <a:r>
                        <a:rPr lang="zh-CN" altLang="en-US" sz="1100" smtClean="0">
                          <a:effectLst/>
                          <a:latin typeface="微软雅黑" pitchFamily="34" charset="-122"/>
                          <a:ea typeface="微软雅黑" pitchFamily="34" charset="-122"/>
                        </a:rPr>
                        <a:t>收藏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显示</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smtClean="0">
                          <a:effectLst/>
                          <a:latin typeface="微软雅黑" pitchFamily="34" charset="-122"/>
                          <a:ea typeface="微软雅黑" pitchFamily="34" charset="-122"/>
                        </a:rPr>
                        <a:t>通过收藏行为，可以精确地得到用户偏好</a:t>
                      </a:r>
                      <a:r>
                        <a:rPr lang="zh-CN" altLang="en-US" sz="1100">
                          <a:effectLst/>
                          <a:latin typeface="微软雅黑" pitchFamily="34" charset="-122"/>
                          <a:ea typeface="微软雅黑" pitchFamily="34" charset="-122"/>
                        </a:rPr>
                        <a:t>。</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zh-CN" altLang="en-US" sz="1100" smtClean="0">
                          <a:effectLst/>
                          <a:latin typeface="微软雅黑" pitchFamily="34" charset="-122"/>
                          <a:ea typeface="微软雅黑" pitchFamily="34" charset="-122"/>
                        </a:rPr>
                        <a:t>打标签</a:t>
                      </a:r>
                      <a:r>
                        <a:rPr lang="zh-CN" altLang="en-US" sz="1100" dirty="0">
                          <a:effectLst/>
                          <a:latin typeface="微软雅黑" pitchFamily="34" charset="-122"/>
                          <a:ea typeface="微软雅黑" pitchFamily="34" charset="-122"/>
                        </a:rPr>
                        <a:t> </a:t>
                      </a:r>
                      <a:br>
                        <a:rPr lang="zh-CN" altLang="en-US" sz="1100" dirty="0">
                          <a:effectLst/>
                          <a:latin typeface="微软雅黑" pitchFamily="34" charset="-122"/>
                          <a:ea typeface="微软雅黑" pitchFamily="34" charset="-122"/>
                        </a:rPr>
                      </a:br>
                      <a:r>
                        <a:rPr lang="en-US" altLang="zh-CN" sz="1100" dirty="0">
                          <a:effectLst/>
                          <a:latin typeface="微软雅黑" pitchFamily="34" charset="-122"/>
                          <a:ea typeface="微软雅黑" pitchFamily="34" charset="-122"/>
                        </a:rPr>
                        <a:t>(Tag)</a:t>
                      </a:r>
                      <a:endParaRPr lang="en-US" altLang="zh-CN"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显示</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一些单词，需要对单词进行分析，得到偏好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dirty="0">
                          <a:effectLst/>
                          <a:latin typeface="微软雅黑" pitchFamily="34" charset="-122"/>
                          <a:ea typeface="微软雅黑" pitchFamily="34" charset="-122"/>
                        </a:rPr>
                        <a:t>通过</a:t>
                      </a:r>
                      <a:r>
                        <a:rPr lang="zh-CN" altLang="en-US" sz="1100">
                          <a:effectLst/>
                          <a:latin typeface="微软雅黑" pitchFamily="34" charset="-122"/>
                          <a:ea typeface="微软雅黑" pitchFamily="34" charset="-122"/>
                        </a:rPr>
                        <a:t>分析</a:t>
                      </a:r>
                      <a:r>
                        <a:rPr lang="zh-CN" altLang="en-US" sz="1100" smtClean="0">
                          <a:effectLst/>
                          <a:latin typeface="微软雅黑" pitchFamily="34" charset="-122"/>
                          <a:ea typeface="微软雅黑" pitchFamily="34" charset="-122"/>
                        </a:rPr>
                        <a:t>用户打的</a:t>
                      </a:r>
                      <a:r>
                        <a:rPr lang="zh-CN" altLang="en-US" sz="1100" dirty="0">
                          <a:effectLst/>
                          <a:latin typeface="微软雅黑" pitchFamily="34" charset="-122"/>
                          <a:ea typeface="微软雅黑" pitchFamily="34" charset="-122"/>
                        </a:rPr>
                        <a:t>标签，可以得到用户对项目的理解，同时可以分析出用户的情感：喜欢还是讨厌</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480255">
                <a:tc>
                  <a:txBody>
                    <a:bodyPr/>
                    <a:lstStyle/>
                    <a:p>
                      <a:pPr algn="ctr" fontAlgn="base">
                        <a:lnSpc>
                          <a:spcPct val="120000"/>
                        </a:lnSpc>
                      </a:pPr>
                      <a:r>
                        <a:rPr lang="zh-CN" altLang="en-US" sz="1100" dirty="0">
                          <a:effectLst/>
                          <a:latin typeface="微软雅黑" pitchFamily="34" charset="-122"/>
                          <a:ea typeface="微软雅黑" pitchFamily="34" charset="-122"/>
                        </a:rPr>
                        <a:t>评论</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显示</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一段文字，需要进行文本分析，得到偏好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dirty="0">
                          <a:effectLst/>
                          <a:latin typeface="微软雅黑" pitchFamily="34" charset="-122"/>
                          <a:ea typeface="微软雅黑" pitchFamily="34" charset="-122"/>
                        </a:rPr>
                        <a:t>通过分析用户的评论，可以得到用户的情感：喜欢还是讨厌</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mr-IN" sz="1100" smtClean="0">
                          <a:effectLst/>
                          <a:latin typeface="微软雅黑" pitchFamily="34" charset="-122"/>
                          <a:ea typeface="微软雅黑" pitchFamily="34" charset="-122"/>
                        </a:rPr>
                        <a:t>点击</a:t>
                      </a:r>
                      <a:r>
                        <a:rPr lang="zh-CN" altLang="en-US" sz="1100" smtClean="0">
                          <a:effectLst/>
                          <a:latin typeface="微软雅黑" pitchFamily="34" charset="-122"/>
                          <a:ea typeface="微软雅黑" pitchFamily="34" charset="-122"/>
                        </a:rPr>
                        <a:t>浏览</a:t>
                      </a:r>
                      <a:r>
                        <a:rPr lang="mr-IN" sz="1100" dirty="0">
                          <a:effectLst/>
                          <a:latin typeface="微软雅黑" pitchFamily="34" charset="-122"/>
                          <a:ea typeface="微软雅黑" pitchFamily="34" charset="-122"/>
                        </a:rPr>
                        <a:t> </a:t>
                      </a:r>
                      <a:br>
                        <a:rPr lang="mr-IN" sz="1100" dirty="0">
                          <a:effectLst/>
                          <a:latin typeface="微软雅黑" pitchFamily="34" charset="-122"/>
                          <a:ea typeface="微软雅黑" pitchFamily="34" charset="-122"/>
                        </a:rPr>
                      </a:br>
                      <a:r>
                        <a:rPr lang="mr-IN" sz="1100" dirty="0">
                          <a:effectLst/>
                          <a:latin typeface="微软雅黑" pitchFamily="34" charset="-122"/>
                          <a:ea typeface="微软雅黑" pitchFamily="34" charset="-122"/>
                        </a:rPr>
                        <a:t>( 查看 )</a:t>
                      </a:r>
                      <a:endParaRPr lang="mr-IN"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dirty="0">
                          <a:effectLst/>
                          <a:latin typeface="微软雅黑" pitchFamily="34" charset="-122"/>
                          <a:ea typeface="微软雅黑" pitchFamily="34" charset="-122"/>
                        </a:rPr>
                        <a:t>隐式</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一组用户的点击，用户对物品感兴趣，需要进行分析，得到偏好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用户的点击一定程度上反映了用户的注意力，所以它也可以从一定程度上反映用户的喜好。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623423">
                <a:tc>
                  <a:txBody>
                    <a:bodyPr/>
                    <a:lstStyle/>
                    <a:p>
                      <a:pPr algn="ctr" fontAlgn="base">
                        <a:lnSpc>
                          <a:spcPct val="120000"/>
                        </a:lnSpc>
                      </a:pPr>
                      <a:r>
                        <a:rPr lang="zh-CN" altLang="en-US" sz="1100" dirty="0">
                          <a:effectLst/>
                          <a:latin typeface="微软雅黑" pitchFamily="34" charset="-122"/>
                          <a:ea typeface="微软雅黑" pitchFamily="34" charset="-122"/>
                        </a:rPr>
                        <a:t>页面停留时间</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隐式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一组时间信息，噪音大，需要进行去噪，分析，得到偏好</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用户的页面停留时间一定程度上反映了用户的注意力和喜好，但噪音偏大，不好利用。</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r>
              <a:tr h="337089">
                <a:tc>
                  <a:txBody>
                    <a:bodyPr/>
                    <a:lstStyle/>
                    <a:p>
                      <a:pPr algn="ctr" fontAlgn="base">
                        <a:lnSpc>
                          <a:spcPct val="120000"/>
                        </a:lnSpc>
                      </a:pPr>
                      <a:r>
                        <a:rPr lang="zh-CN" altLang="en-US" sz="1100" dirty="0">
                          <a:effectLst/>
                          <a:latin typeface="微软雅黑" pitchFamily="34" charset="-122"/>
                          <a:ea typeface="微软雅黑" pitchFamily="34" charset="-122"/>
                        </a:rPr>
                        <a:t>购买</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ctr" fontAlgn="base">
                        <a:lnSpc>
                          <a:spcPct val="120000"/>
                        </a:lnSpc>
                      </a:pPr>
                      <a:r>
                        <a:rPr lang="zh-CN" altLang="en-US" sz="1100">
                          <a:effectLst/>
                          <a:latin typeface="微软雅黑" pitchFamily="34" charset="-122"/>
                          <a:ea typeface="微软雅黑" pitchFamily="34" charset="-122"/>
                        </a:rPr>
                        <a:t>隐式</a:t>
                      </a:r>
                      <a:endParaRPr lang="zh-CN" altLang="en-US"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a:effectLst/>
                          <a:latin typeface="微软雅黑" pitchFamily="34" charset="-122"/>
                          <a:ea typeface="微软雅黑" pitchFamily="34" charset="-122"/>
                        </a:rPr>
                        <a:t>布尔量化的偏好，取值是 </a:t>
                      </a:r>
                      <a:r>
                        <a:rPr lang="en-US" altLang="zh-CN" sz="1100">
                          <a:effectLst/>
                          <a:latin typeface="微软雅黑" pitchFamily="34" charset="-122"/>
                          <a:ea typeface="微软雅黑" pitchFamily="34" charset="-122"/>
                        </a:rPr>
                        <a:t>0 </a:t>
                      </a:r>
                      <a:r>
                        <a:rPr lang="zh-CN" altLang="en-US" sz="1100">
                          <a:effectLst/>
                          <a:latin typeface="微软雅黑" pitchFamily="34" charset="-122"/>
                          <a:ea typeface="微软雅黑" pitchFamily="34" charset="-122"/>
                        </a:rPr>
                        <a:t>或 </a:t>
                      </a:r>
                      <a:r>
                        <a:rPr lang="en-US" altLang="zh-CN" sz="1100">
                          <a:effectLst/>
                          <a:latin typeface="微软雅黑" pitchFamily="34" charset="-122"/>
                          <a:ea typeface="微软雅黑" pitchFamily="34" charset="-122"/>
                        </a:rPr>
                        <a:t>1</a:t>
                      </a:r>
                      <a:endParaRPr lang="en-US" altLang="zh-CN" sz="1100">
                        <a:solidFill>
                          <a:schemeClr val="bg1"/>
                        </a:solidFill>
                        <a:effectLst/>
                        <a:latin typeface="微软雅黑" pitchFamily="34" charset="-122"/>
                        <a:ea typeface="微软雅黑" pitchFamily="34" charset="-122"/>
                      </a:endParaRPr>
                    </a:p>
                  </a:txBody>
                  <a:tcPr marL="37147" marR="37147" marT="29717" marB="29717" anchor="ctr"/>
                </a:tc>
                <a:tc>
                  <a:txBody>
                    <a:bodyPr/>
                    <a:lstStyle/>
                    <a:p>
                      <a:pPr algn="l" fontAlgn="base">
                        <a:lnSpc>
                          <a:spcPct val="120000"/>
                        </a:lnSpc>
                      </a:pPr>
                      <a:r>
                        <a:rPr lang="zh-CN" altLang="en-US" sz="1100" smtClean="0">
                          <a:effectLst/>
                          <a:latin typeface="微软雅黑" pitchFamily="34" charset="-122"/>
                          <a:ea typeface="微软雅黑" pitchFamily="34" charset="-122"/>
                        </a:rPr>
                        <a:t>购买行为可以很明确地说明用户感兴趣</a:t>
                      </a:r>
                      <a:r>
                        <a:rPr lang="zh-CN" altLang="en-US" sz="1100" dirty="0">
                          <a:effectLst/>
                          <a:latin typeface="微软雅黑" pitchFamily="34" charset="-122"/>
                          <a:ea typeface="微软雅黑" pitchFamily="34" charset="-122"/>
                        </a:rPr>
                        <a:t>。</a:t>
                      </a:r>
                      <a:endParaRPr lang="zh-CN" altLang="en-US" sz="1100" dirty="0">
                        <a:solidFill>
                          <a:schemeClr val="bg1"/>
                        </a:solidFill>
                        <a:effectLst/>
                        <a:latin typeface="微软雅黑" pitchFamily="34" charset="-122"/>
                        <a:ea typeface="微软雅黑" pitchFamily="34" charset="-122"/>
                      </a:endParaRPr>
                    </a:p>
                  </a:txBody>
                  <a:tcPr marL="37147" marR="37147" marT="29717" marB="29717" anchor="ctr"/>
                </a:tc>
              </a:tr>
            </a:tbl>
          </a:graphicData>
        </a:graphic>
      </p:graphicFrame>
    </p:spTree>
    <p:extLst>
      <p:ext uri="{BB962C8B-B14F-4D97-AF65-F5344CB8AC3E}">
        <p14:creationId xmlns:p14="http://schemas.microsoft.com/office/powerpoint/2010/main" val="409633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lgn="l"/>
            <a:r>
              <a:rPr lang="zh-CN" altLang="en-US" sz="3200" smtClean="0">
                <a:solidFill>
                  <a:schemeClr val="tx1">
                    <a:lumMod val="75000"/>
                    <a:lumOff val="25000"/>
                  </a:schemeClr>
                </a:solidFill>
                <a:latin typeface="微软雅黑" pitchFamily="34" charset="-122"/>
                <a:ea typeface="微软雅黑" pitchFamily="34" charset="-122"/>
                <a:cs typeface="+mn-cs"/>
              </a:rPr>
              <a:t>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722124"/>
          </a:xfrm>
        </p:spPr>
        <p:txBody>
          <a:bodyPr>
            <a:norm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用户用标签来描述对物品的看法，所以用户生成标签（</a:t>
            </a:r>
            <a:r>
              <a:rPr lang="en-US" altLang="zh-CN" sz="1600" smtClean="0">
                <a:solidFill>
                  <a:schemeClr val="tx1">
                    <a:lumMod val="75000"/>
                    <a:lumOff val="25000"/>
                  </a:schemeClr>
                </a:solidFill>
                <a:latin typeface="微软雅黑 Light" pitchFamily="34" charset="-122"/>
                <a:ea typeface="微软雅黑 Light" pitchFamily="34" charset="-122"/>
              </a:rPr>
              <a:t>UGC</a:t>
            </a:r>
            <a:r>
              <a:rPr lang="zh-CN" altLang="en-US" sz="1600" smtClean="0">
                <a:solidFill>
                  <a:schemeClr val="tx1">
                    <a:lumMod val="75000"/>
                    <a:lumOff val="25000"/>
                  </a:schemeClr>
                </a:solidFill>
                <a:latin typeface="微软雅黑 Light" pitchFamily="34" charset="-122"/>
                <a:ea typeface="微软雅黑 Light" pitchFamily="34" charset="-122"/>
              </a:rPr>
              <a:t>）是联系用户和物品的纽带，也是反应用户兴趣的重要数据源</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个用户标签行为的数据集一般由一个三元组（用户，物品，标签）的集合表示，其中一条记录</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u</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i</a:t>
            </a:r>
            <a:r>
              <a:rPr lang="zh-CN" altLang="en-US" sz="160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b</a:t>
            </a:r>
            <a:r>
              <a:rPr lang="zh-CN" altLang="en-US" sz="1600" smtClean="0">
                <a:solidFill>
                  <a:schemeClr val="tx1">
                    <a:lumMod val="75000"/>
                    <a:lumOff val="25000"/>
                  </a:schemeClr>
                </a:solidFill>
                <a:latin typeface="微软雅黑 Light" pitchFamily="34" charset="-122"/>
                <a:ea typeface="微软雅黑 Light" pitchFamily="34" charset="-122"/>
              </a:rPr>
              <a:t>）表示用户 </a:t>
            </a:r>
            <a:r>
              <a:rPr lang="en-US" altLang="zh-CN" sz="1600" smtClean="0">
                <a:solidFill>
                  <a:schemeClr val="tx1">
                    <a:lumMod val="75000"/>
                    <a:lumOff val="25000"/>
                  </a:schemeClr>
                </a:solidFill>
                <a:latin typeface="微软雅黑 Light" pitchFamily="34" charset="-122"/>
                <a:ea typeface="微软雅黑 Light" pitchFamily="34" charset="-122"/>
              </a:rPr>
              <a:t>u </a:t>
            </a:r>
            <a:r>
              <a:rPr lang="zh-CN" altLang="en-US" sz="1600" smtClean="0">
                <a:solidFill>
                  <a:schemeClr val="tx1">
                    <a:lumMod val="75000"/>
                    <a:lumOff val="25000"/>
                  </a:schemeClr>
                </a:solidFill>
                <a:latin typeface="微软雅黑 Light" pitchFamily="34" charset="-122"/>
                <a:ea typeface="微软雅黑 Light" pitchFamily="34" charset="-122"/>
              </a:rPr>
              <a:t>给物品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a:solidFill>
                  <a:schemeClr val="tx1">
                    <a:lumMod val="75000"/>
                    <a:lumOff val="25000"/>
                  </a:schemeClr>
                </a:solidFill>
                <a:latin typeface="微软雅黑 Light" pitchFamily="34" charset="-122"/>
                <a:ea typeface="微软雅黑 Light" pitchFamily="34" charset="-122"/>
              </a:rPr>
              <a:t>打上</a:t>
            </a:r>
            <a:r>
              <a:rPr lang="zh-CN" altLang="en-US" sz="1600" smtClean="0">
                <a:solidFill>
                  <a:schemeClr val="tx1">
                    <a:lumMod val="75000"/>
                    <a:lumOff val="25000"/>
                  </a:schemeClr>
                </a:solidFill>
                <a:latin typeface="微软雅黑 Light" pitchFamily="34" charset="-122"/>
                <a:ea typeface="微软雅黑 Light" pitchFamily="34" charset="-122"/>
              </a:rPr>
              <a:t>了标签 </a:t>
            </a:r>
            <a:r>
              <a:rPr lang="en-US" altLang="zh-CN" sz="1600" smtClean="0">
                <a:solidFill>
                  <a:schemeClr val="tx1">
                    <a:lumMod val="75000"/>
                    <a:lumOff val="25000"/>
                  </a:schemeClr>
                </a:solidFill>
                <a:latin typeface="微软雅黑 Light" pitchFamily="34" charset="-122"/>
                <a:ea typeface="微软雅黑 Light" pitchFamily="34" charset="-122"/>
              </a:rPr>
              <a:t>b</a:t>
            </a:r>
          </a:p>
          <a:p>
            <a:pPr>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一</a:t>
            </a:r>
            <a:r>
              <a:rPr lang="zh-CN" altLang="en-US" sz="1600" smtClean="0">
                <a:solidFill>
                  <a:schemeClr val="tx1">
                    <a:lumMod val="75000"/>
                    <a:lumOff val="25000"/>
                  </a:schemeClr>
                </a:solidFill>
                <a:latin typeface="微软雅黑 Light" pitchFamily="34" charset="-122"/>
                <a:ea typeface="微软雅黑 Light" pitchFamily="34" charset="-122"/>
              </a:rPr>
              <a:t>个最简单的算法</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统计每个用户最常用的标签</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对于每个标签，统计被打过这个标签次数最多的物品</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对于一个用户，首先找到他常用的标签，然后找到具有这些标签的最热门的物品，推荐给他</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50000"/>
              </a:lnSpc>
            </a:pPr>
            <a:r>
              <a:rPr lang="zh-CN" altLang="en-US" sz="1400" smtClean="0">
                <a:solidFill>
                  <a:schemeClr val="tx1">
                    <a:lumMod val="75000"/>
                    <a:lumOff val="25000"/>
                  </a:schemeClr>
                </a:solidFill>
                <a:latin typeface="微软雅黑 Light" pitchFamily="34" charset="-122"/>
                <a:ea typeface="微软雅黑 Light" pitchFamily="34" charset="-122"/>
              </a:rPr>
              <a:t>所以用户 </a:t>
            </a:r>
            <a:r>
              <a:rPr lang="en-US" altLang="zh-CN" sz="1400" smtClean="0">
                <a:solidFill>
                  <a:schemeClr val="tx1">
                    <a:lumMod val="75000"/>
                    <a:lumOff val="25000"/>
                  </a:schemeClr>
                </a:solidFill>
                <a:latin typeface="微软雅黑 Light" pitchFamily="34" charset="-122"/>
                <a:ea typeface="微软雅黑 Light" pitchFamily="34" charset="-122"/>
              </a:rPr>
              <a:t>u </a:t>
            </a:r>
            <a:r>
              <a:rPr lang="zh-CN" altLang="en-US" sz="1400" smtClean="0">
                <a:solidFill>
                  <a:schemeClr val="tx1">
                    <a:lumMod val="75000"/>
                    <a:lumOff val="25000"/>
                  </a:schemeClr>
                </a:solidFill>
                <a:latin typeface="微软雅黑 Light" pitchFamily="34" charset="-122"/>
                <a:ea typeface="微软雅黑 Light" pitchFamily="34" charset="-122"/>
              </a:rPr>
              <a:t>对物品 </a:t>
            </a:r>
            <a:r>
              <a:rPr lang="en-US" altLang="zh-CN" sz="1400" smtClean="0">
                <a:solidFill>
                  <a:schemeClr val="tx1">
                    <a:lumMod val="75000"/>
                    <a:lumOff val="25000"/>
                  </a:schemeClr>
                </a:solidFill>
                <a:latin typeface="微软雅黑 Light" pitchFamily="34" charset="-122"/>
                <a:ea typeface="微软雅黑 Light" pitchFamily="34" charset="-122"/>
              </a:rPr>
              <a:t>i </a:t>
            </a:r>
            <a:r>
              <a:rPr lang="zh-CN" altLang="en-US" sz="1400" smtClean="0">
                <a:solidFill>
                  <a:schemeClr val="tx1">
                    <a:lumMod val="75000"/>
                    <a:lumOff val="25000"/>
                  </a:schemeClr>
                </a:solidFill>
                <a:latin typeface="微软雅黑 Light" pitchFamily="34" charset="-122"/>
                <a:ea typeface="微软雅黑 Light" pitchFamily="34" charset="-122"/>
              </a:rPr>
              <a:t>的兴趣公式为</a:t>
            </a:r>
            <a:endParaRPr lang="en-US" altLang="zh-CN" sz="14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351994" y="5396366"/>
                <a:ext cx="172406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panose="02040503050406030204" pitchFamily="18" charset="0"/>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𝑏</m:t>
                          </m:r>
                        </m:sub>
                        <m:sup/>
                        <m:e>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e>
                      </m:nary>
                    </m:oMath>
                  </m:oMathPara>
                </a14:m>
                <a:endParaRPr lang="zh-CN" altLang="zh-CN" sz="1400"/>
              </a:p>
            </p:txBody>
          </p:sp>
        </mc:Choice>
        <mc:Fallback xmlns="">
          <p:sp>
            <p:nvSpPr>
              <p:cNvPr id="4" name="矩形 3"/>
              <p:cNvSpPr>
                <a:spLocks noRot="1" noChangeAspect="1" noMove="1" noResize="1" noEditPoints="1" noAdjustHandles="1" noChangeArrowheads="1" noChangeShapeType="1" noTextEdit="1"/>
              </p:cNvSpPr>
              <p:nvPr/>
            </p:nvSpPr>
            <p:spPr>
              <a:xfrm>
                <a:off x="3351994" y="5396366"/>
                <a:ext cx="1724062" cy="615040"/>
              </a:xfrm>
              <a:prstGeom prst="rect">
                <a:avLst/>
              </a:prstGeom>
              <a:blipFill rotWithShape="1">
                <a:blip r:embed="rId3"/>
                <a:stretch>
                  <a:fillRect t="-115842" r="-36749" b="-166337"/>
                </a:stretch>
              </a:blipFill>
            </p:spPr>
            <p:txBody>
              <a:bodyPr/>
              <a:lstStyle/>
              <a:p>
                <a:r>
                  <a:rPr lang="zh-CN" altLang="en-US">
                    <a:noFill/>
                  </a:rPr>
                  <a:t> </a:t>
                </a:r>
              </a:p>
            </p:txBody>
          </p:sp>
        </mc:Fallback>
      </mc:AlternateContent>
      <p:sp>
        <p:nvSpPr>
          <p:cNvPr id="5" name="矩形 4"/>
          <p:cNvSpPr/>
          <p:nvPr/>
        </p:nvSpPr>
        <p:spPr>
          <a:xfrm>
            <a:off x="1216317" y="5851564"/>
            <a:ext cx="6070893" cy="459678"/>
          </a:xfrm>
          <a:prstGeom prst="rect">
            <a:avLst/>
          </a:prstGeom>
        </p:spPr>
        <p:txBody>
          <a:bodyPr wrap="none">
            <a:spAutoFit/>
          </a:bodyPr>
          <a:lstStyle/>
          <a:p>
            <a:pPr marL="0" lvl="1">
              <a:lnSpc>
                <a:spcPct val="200000"/>
              </a:lnSpc>
              <a:spcBef>
                <a:spcPct val="20000"/>
              </a:spcBef>
            </a:pPr>
            <a:r>
              <a:rPr lang="zh-CN" altLang="en-US" sz="1400">
                <a:solidFill>
                  <a:schemeClr val="tx1">
                    <a:lumMod val="75000"/>
                    <a:lumOff val="25000"/>
                  </a:schemeClr>
                </a:solidFill>
                <a:latin typeface="微软雅黑 Light" pitchFamily="34" charset="-122"/>
                <a:ea typeface="微软雅黑 Light" pitchFamily="34" charset="-122"/>
              </a:rPr>
              <a:t>其中，</a:t>
            </a:r>
            <a:r>
              <a:rPr lang="en-US" altLang="zh-CN" sz="1400" smtClean="0">
                <a:solidFill>
                  <a:schemeClr val="tx1">
                    <a:lumMod val="75000"/>
                    <a:lumOff val="25000"/>
                  </a:schemeClr>
                </a:solidFill>
                <a:latin typeface="微软雅黑 Light" pitchFamily="34" charset="-122"/>
                <a:ea typeface="微软雅黑 Light" pitchFamily="34" charset="-122"/>
              </a:rPr>
              <a:t>n</a:t>
            </a:r>
            <a:r>
              <a:rPr lang="en-US" altLang="zh-CN" sz="1400" baseline="-25000" smtClean="0">
                <a:solidFill>
                  <a:schemeClr val="tx1">
                    <a:lumMod val="75000"/>
                    <a:lumOff val="25000"/>
                  </a:schemeClr>
                </a:solidFill>
                <a:latin typeface="微软雅黑 Light" pitchFamily="34" charset="-122"/>
                <a:ea typeface="微软雅黑 Light" pitchFamily="34" charset="-122"/>
              </a:rPr>
              <a:t>u,b</a:t>
            </a:r>
            <a:r>
              <a:rPr lang="en-US" altLang="zh-CN" sz="1400" smtClean="0">
                <a:solidFill>
                  <a:schemeClr val="tx1">
                    <a:lumMod val="75000"/>
                    <a:lumOff val="25000"/>
                  </a:schemeClr>
                </a:solidFill>
                <a:latin typeface="微软雅黑 Light" pitchFamily="34" charset="-122"/>
                <a:ea typeface="微软雅黑 Light" pitchFamily="34" charset="-122"/>
              </a:rPr>
              <a:t> </a:t>
            </a:r>
            <a:r>
              <a:rPr lang="zh-CN" altLang="en-US" sz="1400" smtClean="0">
                <a:solidFill>
                  <a:schemeClr val="tx1">
                    <a:lumMod val="75000"/>
                    <a:lumOff val="25000"/>
                  </a:schemeClr>
                </a:solidFill>
                <a:latin typeface="微软雅黑 Light" pitchFamily="34" charset="-122"/>
                <a:ea typeface="微软雅黑 Light" pitchFamily="34" charset="-122"/>
              </a:rPr>
              <a:t>是</a:t>
            </a:r>
            <a:r>
              <a:rPr lang="zh-CN" altLang="en-US" sz="1400">
                <a:solidFill>
                  <a:schemeClr val="tx1">
                    <a:lumMod val="75000"/>
                    <a:lumOff val="25000"/>
                  </a:schemeClr>
                </a:solidFill>
                <a:latin typeface="微软雅黑 Light" pitchFamily="34" charset="-122"/>
                <a:ea typeface="微软雅黑 Light" pitchFamily="34" charset="-122"/>
              </a:rPr>
              <a:t>用户 </a:t>
            </a:r>
            <a:r>
              <a:rPr lang="en-US" altLang="zh-CN" sz="1400">
                <a:solidFill>
                  <a:schemeClr val="tx1">
                    <a:lumMod val="75000"/>
                    <a:lumOff val="25000"/>
                  </a:schemeClr>
                </a:solidFill>
                <a:latin typeface="微软雅黑 Light" pitchFamily="34" charset="-122"/>
                <a:ea typeface="微软雅黑 Light" pitchFamily="34" charset="-122"/>
              </a:rPr>
              <a:t>u </a:t>
            </a:r>
            <a:r>
              <a:rPr lang="zh-CN" altLang="en-US" sz="1400">
                <a:solidFill>
                  <a:schemeClr val="tx1">
                    <a:lumMod val="75000"/>
                    <a:lumOff val="25000"/>
                  </a:schemeClr>
                </a:solidFill>
                <a:latin typeface="微软雅黑 Light" pitchFamily="34" charset="-122"/>
                <a:ea typeface="微软雅黑 Light" pitchFamily="34" charset="-122"/>
              </a:rPr>
              <a:t>打过标签 </a:t>
            </a:r>
            <a:r>
              <a:rPr lang="en-US" altLang="zh-CN" sz="1400">
                <a:solidFill>
                  <a:schemeClr val="tx1">
                    <a:lumMod val="75000"/>
                    <a:lumOff val="25000"/>
                  </a:schemeClr>
                </a:solidFill>
                <a:latin typeface="微软雅黑 Light" pitchFamily="34" charset="-122"/>
                <a:ea typeface="微软雅黑 Light" pitchFamily="34" charset="-122"/>
              </a:rPr>
              <a:t>b </a:t>
            </a:r>
            <a:r>
              <a:rPr lang="zh-CN" altLang="en-US" sz="1400">
                <a:solidFill>
                  <a:schemeClr val="tx1">
                    <a:lumMod val="75000"/>
                    <a:lumOff val="25000"/>
                  </a:schemeClr>
                </a:solidFill>
                <a:latin typeface="微软雅黑 Light" pitchFamily="34" charset="-122"/>
                <a:ea typeface="微软雅黑 Light" pitchFamily="34" charset="-122"/>
              </a:rPr>
              <a:t>的次数，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b,i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是物品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被打过标签 </a:t>
            </a:r>
            <a:r>
              <a:rPr lang="en-US" altLang="zh-CN" sz="1400">
                <a:solidFill>
                  <a:schemeClr val="tx1">
                    <a:lumMod val="75000"/>
                    <a:lumOff val="25000"/>
                  </a:schemeClr>
                </a:solidFill>
                <a:latin typeface="微软雅黑 Light" pitchFamily="34" charset="-122"/>
                <a:ea typeface="微软雅黑 Light" pitchFamily="34" charset="-122"/>
              </a:rPr>
              <a:t>b </a:t>
            </a:r>
            <a:r>
              <a:rPr lang="zh-CN" altLang="en-US" sz="1400">
                <a:solidFill>
                  <a:schemeClr val="tx1">
                    <a:lumMod val="75000"/>
                    <a:lumOff val="25000"/>
                  </a:schemeClr>
                </a:solidFill>
                <a:latin typeface="微软雅黑 Light" pitchFamily="34" charset="-122"/>
                <a:ea typeface="微软雅黑 Light" pitchFamily="34" charset="-122"/>
              </a:rPr>
              <a:t>的次数</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10496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简单推荐的问题</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3168352"/>
          </a:xfrm>
        </p:spPr>
        <p:txBody>
          <a:bodyPr>
            <a:normAutofit/>
          </a:bodyPr>
          <a:lstStyle/>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简单算法中直接将用户打出标签的次数和物品得到的标签次数相乘，可以简单地表现出用户对物品某个特征的兴趣</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这种方法倾向于给热门标签（谁都会给的标签，如“大片”、“搞笑”等）、热门物品（打标签人数最多）比较大的权重，如果一个热门物品同时对应着热门标签，那它就会“霸榜”，推荐的个性化、新颖度就会降低</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类似的问题，出现在新闻内容的关键字提取中。比如以下新闻中，哪个关键字应该获得更高的权重？</a:t>
            </a:r>
            <a:endParaRPr lang="en-US" altLang="zh-CN" sz="1400" smtClean="0">
              <a:solidFill>
                <a:schemeClr val="tx1">
                  <a:lumMod val="75000"/>
                  <a:lumOff val="25000"/>
                </a:schemeClr>
              </a:solidFill>
              <a:latin typeface="微软雅黑 Light" pitchFamily="34" charset="-122"/>
              <a:ea typeface="微软雅黑 Light" pitchFamily="34" charset="-122"/>
            </a:endParaRPr>
          </a:p>
        </p:txBody>
      </p:sp>
      <p:sp>
        <p:nvSpPr>
          <p:cNvPr id="4" name="矩形 3"/>
          <p:cNvSpPr/>
          <p:nvPr/>
        </p:nvSpPr>
        <p:spPr>
          <a:xfrm>
            <a:off x="1763688" y="4183805"/>
            <a:ext cx="5688632" cy="2192908"/>
          </a:xfrm>
          <a:prstGeom prst="rect">
            <a:avLst/>
          </a:prstGeom>
          <a:solidFill>
            <a:schemeClr val="accent1">
              <a:lumMod val="20000"/>
              <a:lumOff val="80000"/>
            </a:schemeClr>
          </a:solidFill>
        </p:spPr>
        <p:txBody>
          <a:bodyPr wrap="square">
            <a:spAutoFit/>
          </a:bodyPr>
          <a:lstStyle/>
          <a:p>
            <a:pPr>
              <a:lnSpc>
                <a:spcPct val="150000"/>
              </a:lnSpc>
            </a:pPr>
            <a:r>
              <a:rPr lang="zh-CN" altLang="en-US" sz="1300" smtClean="0">
                <a:solidFill>
                  <a:srgbClr val="C00000"/>
                </a:solidFill>
                <a:latin typeface="华文楷体" pitchFamily="2" charset="-122"/>
                <a:ea typeface="华文楷体" pitchFamily="2" charset="-122"/>
              </a:rPr>
              <a:t>        五</a:t>
            </a:r>
            <a:r>
              <a:rPr lang="zh-CN" altLang="en-US" sz="1300">
                <a:solidFill>
                  <a:srgbClr val="C00000"/>
                </a:solidFill>
                <a:latin typeface="华文楷体" pitchFamily="2" charset="-122"/>
                <a:ea typeface="华文楷体" pitchFamily="2" charset="-122"/>
              </a:rPr>
              <a:t>届世界最佳球员莱昂内尔</a:t>
            </a:r>
            <a:r>
              <a:rPr lang="en-US" altLang="zh-CN" sz="1300">
                <a:solidFill>
                  <a:srgbClr val="C00000"/>
                </a:solidFill>
                <a:latin typeface="华文楷体" pitchFamily="2" charset="-122"/>
                <a:ea typeface="华文楷体" pitchFamily="2" charset="-122"/>
              </a:rPr>
              <a:t>·</a:t>
            </a:r>
            <a:r>
              <a:rPr lang="zh-CN" altLang="en-US" sz="1300">
                <a:solidFill>
                  <a:srgbClr val="C00000"/>
                </a:solidFill>
                <a:latin typeface="华文楷体" pitchFamily="2" charset="-122"/>
                <a:ea typeface="华文楷体" pitchFamily="2" charset="-122"/>
              </a:rPr>
              <a:t>梅西与阿根廷一起遭遇了更多的心碎 </a:t>
            </a:r>
            <a:r>
              <a:rPr lang="en-US" altLang="zh-CN" sz="1300">
                <a:solidFill>
                  <a:srgbClr val="C00000"/>
                </a:solidFill>
                <a:latin typeface="华文楷体" pitchFamily="2" charset="-122"/>
                <a:ea typeface="华文楷体" pitchFamily="2" charset="-122"/>
              </a:rPr>
              <a:t>—— </a:t>
            </a:r>
            <a:r>
              <a:rPr lang="zh-CN" altLang="en-US" sz="1300">
                <a:solidFill>
                  <a:srgbClr val="C00000"/>
                </a:solidFill>
                <a:latin typeface="华文楷体" pitchFamily="2" charset="-122"/>
                <a:ea typeface="华文楷体" pitchFamily="2" charset="-122"/>
              </a:rPr>
              <a:t>在世界杯</a:t>
            </a:r>
            <a:r>
              <a:rPr lang="en-US" altLang="zh-CN" sz="1300">
                <a:solidFill>
                  <a:srgbClr val="C00000"/>
                </a:solidFill>
                <a:latin typeface="华文楷体" pitchFamily="2" charset="-122"/>
                <a:ea typeface="华文楷体" pitchFamily="2" charset="-122"/>
              </a:rPr>
              <a:t>1/8</a:t>
            </a:r>
            <a:r>
              <a:rPr lang="zh-CN" altLang="en-US" sz="1300">
                <a:solidFill>
                  <a:srgbClr val="C00000"/>
                </a:solidFill>
                <a:latin typeface="华文楷体" pitchFamily="2" charset="-122"/>
                <a:ea typeface="华文楷体" pitchFamily="2" charset="-122"/>
              </a:rPr>
              <a:t>淘汰赛上，阿根廷</a:t>
            </a:r>
            <a:r>
              <a:rPr lang="en-US" altLang="zh-CN" sz="1300">
                <a:solidFill>
                  <a:srgbClr val="C00000"/>
                </a:solidFill>
                <a:latin typeface="华文楷体" pitchFamily="2" charset="-122"/>
                <a:ea typeface="华文楷体" pitchFamily="2" charset="-122"/>
              </a:rPr>
              <a:t>3-4</a:t>
            </a:r>
            <a:r>
              <a:rPr lang="zh-CN" altLang="en-US" sz="1300">
                <a:solidFill>
                  <a:srgbClr val="C00000"/>
                </a:solidFill>
                <a:latin typeface="华文楷体" pitchFamily="2" charset="-122"/>
                <a:ea typeface="华文楷体" pitchFamily="2" charset="-122"/>
              </a:rPr>
              <a:t>输给了法国队。</a:t>
            </a:r>
          </a:p>
          <a:p>
            <a:pPr>
              <a:lnSpc>
                <a:spcPct val="150000"/>
              </a:lnSpc>
            </a:pPr>
            <a:r>
              <a:rPr lang="zh-CN" altLang="en-US" sz="1300" smtClean="0">
                <a:solidFill>
                  <a:srgbClr val="C00000"/>
                </a:solidFill>
                <a:latin typeface="华文楷体" pitchFamily="2" charset="-122"/>
                <a:ea typeface="华文楷体" pitchFamily="2" charset="-122"/>
              </a:rPr>
              <a:t>        梅</a:t>
            </a:r>
            <a:r>
              <a:rPr lang="zh-CN" altLang="en-US" sz="1300">
                <a:solidFill>
                  <a:srgbClr val="C00000"/>
                </a:solidFill>
                <a:latin typeface="华文楷体" pitchFamily="2" charset="-122"/>
                <a:ea typeface="华文楷体" pitchFamily="2" charset="-122"/>
              </a:rPr>
              <a:t>西在俄罗斯只进了一球，在世界杯淘汰赛阶段还没有进球。尽管被广泛认为是史上最伟大的球员之一，巴塞罗那球星在他的</a:t>
            </a:r>
            <a:r>
              <a:rPr lang="zh-CN" altLang="en-US" sz="1300" smtClean="0">
                <a:solidFill>
                  <a:srgbClr val="C00000"/>
                </a:solidFill>
                <a:latin typeface="华文楷体" pitchFamily="2" charset="-122"/>
                <a:ea typeface="华文楷体" pitchFamily="2" charset="-122"/>
              </a:rPr>
              <a:t>祖国阿根廷却</a:t>
            </a:r>
            <a:r>
              <a:rPr lang="zh-CN" altLang="en-US" sz="1300">
                <a:solidFill>
                  <a:srgbClr val="C00000"/>
                </a:solidFill>
                <a:latin typeface="华文楷体" pitchFamily="2" charset="-122"/>
                <a:ea typeface="华文楷体" pitchFamily="2" charset="-122"/>
              </a:rPr>
              <a:t>仍然受到许多人的质疑，特别是与</a:t>
            </a:r>
            <a:r>
              <a:rPr lang="en-US" altLang="zh-CN" sz="1300">
                <a:solidFill>
                  <a:srgbClr val="C00000"/>
                </a:solidFill>
                <a:latin typeface="华文楷体" pitchFamily="2" charset="-122"/>
                <a:ea typeface="华文楷体" pitchFamily="2" charset="-122"/>
              </a:rPr>
              <a:t>1986</a:t>
            </a:r>
            <a:r>
              <a:rPr lang="zh-CN" altLang="en-US" sz="1300" smtClean="0">
                <a:solidFill>
                  <a:srgbClr val="C00000"/>
                </a:solidFill>
                <a:latin typeface="华文楷体" pitchFamily="2" charset="-122"/>
                <a:ea typeface="华文楷体" pitchFamily="2" charset="-122"/>
              </a:rPr>
              <a:t>年夺得</a:t>
            </a:r>
            <a:r>
              <a:rPr lang="zh-CN" altLang="en-US" sz="1300">
                <a:solidFill>
                  <a:srgbClr val="C00000"/>
                </a:solidFill>
                <a:latin typeface="华文楷体" pitchFamily="2" charset="-122"/>
                <a:ea typeface="华文楷体" pitchFamily="2" charset="-122"/>
              </a:rPr>
              <a:t>世界杯</a:t>
            </a:r>
            <a:r>
              <a:rPr lang="zh-CN" altLang="en-US" sz="1300" smtClean="0">
                <a:solidFill>
                  <a:srgbClr val="C00000"/>
                </a:solidFill>
                <a:latin typeface="华文楷体" pitchFamily="2" charset="-122"/>
                <a:ea typeface="华文楷体" pitchFamily="2" charset="-122"/>
              </a:rPr>
              <a:t>的球王马拉多纳</a:t>
            </a:r>
            <a:r>
              <a:rPr lang="zh-CN" altLang="en-US" sz="1300">
                <a:solidFill>
                  <a:srgbClr val="C00000"/>
                </a:solidFill>
                <a:latin typeface="华文楷体" pitchFamily="2" charset="-122"/>
                <a:ea typeface="华文楷体" pitchFamily="2" charset="-122"/>
              </a:rPr>
              <a:t>相比</a:t>
            </a:r>
            <a:r>
              <a:rPr lang="zh-CN" altLang="en-US" sz="1300" smtClean="0">
                <a:solidFill>
                  <a:srgbClr val="C00000"/>
                </a:solidFill>
                <a:latin typeface="华文楷体" pitchFamily="2" charset="-122"/>
                <a:ea typeface="华文楷体" pitchFamily="2" charset="-122"/>
              </a:rPr>
              <a:t>。曾经的“球王接班人”如今已年满</a:t>
            </a:r>
            <a:r>
              <a:rPr lang="en-US" altLang="zh-CN" sz="1300" smtClean="0">
                <a:solidFill>
                  <a:srgbClr val="C00000"/>
                </a:solidFill>
                <a:latin typeface="华文楷体" pitchFamily="2" charset="-122"/>
                <a:ea typeface="华文楷体" pitchFamily="2" charset="-122"/>
              </a:rPr>
              <a:t>31</a:t>
            </a:r>
            <a:r>
              <a:rPr lang="zh-CN" altLang="en-US" sz="1300" smtClean="0">
                <a:solidFill>
                  <a:srgbClr val="C00000"/>
                </a:solidFill>
                <a:latin typeface="华文楷体" pitchFamily="2" charset="-122"/>
                <a:ea typeface="华文楷体" pitchFamily="2" charset="-122"/>
              </a:rPr>
              <a:t>岁，他可能已经失去了为祖国争夺荣誉的最后机会。</a:t>
            </a:r>
            <a:endParaRPr lang="zh-CN" altLang="en-US" sz="1300">
              <a:solidFill>
                <a:srgbClr val="C00000"/>
              </a:solidFill>
              <a:latin typeface="华文楷体" pitchFamily="2" charset="-122"/>
              <a:ea typeface="华文楷体" pitchFamily="2" charset="-122"/>
            </a:endParaRPr>
          </a:p>
        </p:txBody>
      </p:sp>
    </p:spTree>
    <p:extLst>
      <p:ext uri="{BB962C8B-B14F-4D97-AF65-F5344CB8AC3E}">
        <p14:creationId xmlns:p14="http://schemas.microsoft.com/office/powerpoint/2010/main" val="11553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12776"/>
                <a:ext cx="8229600" cy="4968552"/>
              </a:xfrm>
            </p:spPr>
            <p:txBody>
              <a:bodyPr>
                <a:no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词频</a:t>
                </a:r>
                <a:r>
                  <a:rPr lang="en-US" altLang="zh-CN" sz="1600" smtClean="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逆文档频率（</a:t>
                </a:r>
                <a:r>
                  <a:rPr lang="en-US" altLang="zh-CN" sz="1600" smtClean="0">
                    <a:solidFill>
                      <a:schemeClr val="tx1">
                        <a:lumMod val="75000"/>
                        <a:lumOff val="25000"/>
                      </a:schemeClr>
                    </a:solidFill>
                    <a:latin typeface="微软雅黑 Light" pitchFamily="34" charset="-122"/>
                    <a:ea typeface="微软雅黑 Light" pitchFamily="34" charset="-122"/>
                  </a:rPr>
                  <a:t>Term </a:t>
                </a:r>
                <a:r>
                  <a:rPr lang="en-US" altLang="zh-CN" sz="1600">
                    <a:solidFill>
                      <a:schemeClr val="tx1">
                        <a:lumMod val="75000"/>
                        <a:lumOff val="25000"/>
                      </a:schemeClr>
                    </a:solidFill>
                    <a:latin typeface="微软雅黑 Light" pitchFamily="34" charset="-122"/>
                    <a:ea typeface="微软雅黑 Light" pitchFamily="34" charset="-122"/>
                  </a:rPr>
                  <a:t>Frequency–Inverse Document </a:t>
                </a:r>
                <a:r>
                  <a:rPr lang="en-US" altLang="zh-CN" sz="1600" smtClean="0">
                    <a:solidFill>
                      <a:schemeClr val="tx1">
                        <a:lumMod val="75000"/>
                        <a:lumOff val="25000"/>
                      </a:schemeClr>
                    </a:solidFill>
                    <a:latin typeface="微软雅黑 Light" pitchFamily="34" charset="-122"/>
                    <a:ea typeface="微软雅黑 Light" pitchFamily="34" charset="-122"/>
                  </a:rPr>
                  <a:t>Frequency</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a:solidFill>
                      <a:schemeClr val="tx1">
                        <a:lumMod val="75000"/>
                        <a:lumOff val="25000"/>
                      </a:schemeClr>
                    </a:solidFill>
                    <a:latin typeface="微软雅黑 Light" pitchFamily="34" charset="-122"/>
                    <a:ea typeface="微软雅黑 Light" pitchFamily="34" charset="-122"/>
                  </a:rPr>
                  <a:t> </a:t>
                </a:r>
                <a:r>
                  <a:rPr lang="en-US" altLang="zh-CN" sz="1600" smtClean="0">
                    <a:solidFill>
                      <a:schemeClr val="tx1">
                        <a:lumMod val="75000"/>
                        <a:lumOff val="25000"/>
                      </a:schemeClr>
                    </a:solidFill>
                    <a:latin typeface="微软雅黑 Light" pitchFamily="34" charset="-122"/>
                    <a:ea typeface="微软雅黑 Light" pitchFamily="34" charset="-122"/>
                  </a:rPr>
                  <a:t>TF-IDF</a:t>
                </a:r>
                <a:r>
                  <a:rPr lang="zh-CN" altLang="en-US" sz="1600" smtClean="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是一种用于资讯检索与文本挖掘的常用加权</a:t>
                </a:r>
                <a:r>
                  <a:rPr lang="zh-CN" altLang="en-US" sz="1600" smtClean="0">
                    <a:solidFill>
                      <a:schemeClr val="tx1">
                        <a:lumMod val="75000"/>
                        <a:lumOff val="25000"/>
                      </a:schemeClr>
                    </a:solidFill>
                    <a:latin typeface="微软雅黑 Light" pitchFamily="34" charset="-122"/>
                    <a:ea typeface="微软雅黑 Light" pitchFamily="34" charset="-122"/>
                  </a:rPr>
                  <a:t>技术</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是</a:t>
                </a:r>
                <a:r>
                  <a:rPr lang="zh-CN" altLang="en-US" sz="1600">
                    <a:solidFill>
                      <a:schemeClr val="tx1">
                        <a:lumMod val="75000"/>
                        <a:lumOff val="25000"/>
                      </a:schemeClr>
                    </a:solidFill>
                    <a:latin typeface="微软雅黑 Light" pitchFamily="34" charset="-122"/>
                    <a:ea typeface="微软雅黑 Light" pitchFamily="34" charset="-122"/>
                  </a:rPr>
                  <a:t>一种统计方法，用以评估</a:t>
                </a:r>
                <a:r>
                  <a:rPr lang="zh-CN" altLang="en-US" sz="1600" smtClean="0">
                    <a:solidFill>
                      <a:schemeClr val="tx1">
                        <a:lumMod val="75000"/>
                        <a:lumOff val="25000"/>
                      </a:schemeClr>
                    </a:solidFill>
                    <a:latin typeface="微软雅黑 Light" pitchFamily="34" charset="-122"/>
                    <a:ea typeface="微软雅黑 Light" pitchFamily="34" charset="-122"/>
                  </a:rPr>
                  <a:t>一个字词</a:t>
                </a:r>
                <a:r>
                  <a:rPr lang="zh-CN" altLang="en-US" sz="1600">
                    <a:solidFill>
                      <a:schemeClr val="tx1">
                        <a:lumMod val="75000"/>
                        <a:lumOff val="25000"/>
                      </a:schemeClr>
                    </a:solidFill>
                    <a:latin typeface="微软雅黑 Light" pitchFamily="34" charset="-122"/>
                    <a:ea typeface="微软雅黑 Light" pitchFamily="34" charset="-122"/>
                  </a:rPr>
                  <a:t>对于一个文件集或一个语料库中的其中一</a:t>
                </a:r>
                <a:r>
                  <a:rPr lang="zh-CN" altLang="en-US" sz="1600" smtClean="0">
                    <a:solidFill>
                      <a:schemeClr val="tx1">
                        <a:lumMod val="75000"/>
                        <a:lumOff val="25000"/>
                      </a:schemeClr>
                    </a:solidFill>
                    <a:latin typeface="微软雅黑 Light" pitchFamily="34" charset="-122"/>
                    <a:ea typeface="微软雅黑 Light" pitchFamily="34" charset="-122"/>
                  </a:rPr>
                  <a:t>份文件</a:t>
                </a:r>
                <a:r>
                  <a:rPr lang="zh-CN" altLang="en-US" sz="1600">
                    <a:solidFill>
                      <a:schemeClr val="tx1">
                        <a:lumMod val="75000"/>
                        <a:lumOff val="25000"/>
                      </a:schemeClr>
                    </a:solidFill>
                    <a:latin typeface="微软雅黑 Light" pitchFamily="34" charset="-122"/>
                    <a:ea typeface="微软雅黑 Light" pitchFamily="34" charset="-122"/>
                  </a:rPr>
                  <a:t>的重要程度。字词的重要性随着它在文件中出现的次数成正比增加，但同时会随着它在语料库中出现的频率成反比</a:t>
                </a:r>
                <a:r>
                  <a:rPr lang="zh-CN" altLang="en-US" sz="1600" smtClean="0">
                    <a:solidFill>
                      <a:schemeClr val="tx1">
                        <a:lumMod val="75000"/>
                        <a:lumOff val="25000"/>
                      </a:schemeClr>
                    </a:solidFill>
                    <a:latin typeface="微软雅黑 Light" pitchFamily="34" charset="-122"/>
                    <a:ea typeface="微软雅黑 Light" pitchFamily="34" charset="-122"/>
                  </a:rPr>
                  <a:t>下降</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sz="1600" i="1">
                          <a:latin typeface="Cambria Math"/>
                        </a:rPr>
                        <m:t>𝑇𝐹𝐼𝐷𝐹</m:t>
                      </m:r>
                      <m:r>
                        <a:rPr lang="en-US" altLang="zh-CN" sz="1600" i="1">
                          <a:latin typeface="Cambria Math"/>
                        </a:rPr>
                        <m:t>=</m:t>
                      </m:r>
                      <m:r>
                        <a:rPr lang="en-US" altLang="zh-CN" sz="1600" i="1">
                          <a:latin typeface="Cambria Math"/>
                        </a:rPr>
                        <m:t>𝑇𝐹</m:t>
                      </m:r>
                      <m:r>
                        <a:rPr lang="en-US" altLang="zh-CN" sz="1600" i="1">
                          <a:latin typeface="Cambria Math"/>
                        </a:rPr>
                        <m:t>×</m:t>
                      </m:r>
                      <m:r>
                        <a:rPr lang="en-US" altLang="zh-CN" sz="1600" i="1">
                          <a:latin typeface="Cambria Math"/>
                        </a:rPr>
                        <m:t>𝐼𝐷𝐹</m:t>
                      </m:r>
                    </m:oMath>
                  </m:oMathPara>
                </a14:m>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的</a:t>
                </a:r>
                <a:r>
                  <a:rPr lang="zh-CN" altLang="en-US" sz="1600">
                    <a:solidFill>
                      <a:schemeClr val="tx1">
                        <a:lumMod val="75000"/>
                        <a:lumOff val="25000"/>
                      </a:schemeClr>
                    </a:solidFill>
                    <a:latin typeface="微软雅黑 Light" pitchFamily="34" charset="-122"/>
                    <a:ea typeface="微软雅黑 Light" pitchFamily="34" charset="-122"/>
                  </a:rPr>
                  <a:t>主要思想是：如果某个词或短语在一篇文章中出现的</a:t>
                </a:r>
                <a:r>
                  <a:rPr lang="zh-CN" altLang="en-US" sz="1600" smtClean="0">
                    <a:solidFill>
                      <a:schemeClr val="tx1">
                        <a:lumMod val="75000"/>
                        <a:lumOff val="25000"/>
                      </a:schemeClr>
                    </a:solidFill>
                    <a:latin typeface="微软雅黑 Light" pitchFamily="34" charset="-122"/>
                    <a:ea typeface="微软雅黑 Light" pitchFamily="34" charset="-122"/>
                  </a:rPr>
                  <a:t>频率 </a:t>
                </a:r>
                <a:r>
                  <a:rPr lang="en-US" altLang="zh-CN" sz="1600" smtClean="0">
                    <a:solidFill>
                      <a:schemeClr val="tx1">
                        <a:lumMod val="75000"/>
                        <a:lumOff val="25000"/>
                      </a:schemeClr>
                    </a:solidFill>
                    <a:latin typeface="微软雅黑 Light" pitchFamily="34" charset="-122"/>
                    <a:ea typeface="微软雅黑 Light" pitchFamily="34" charset="-122"/>
                  </a:rPr>
                  <a:t>TF </a:t>
                </a:r>
                <a:r>
                  <a:rPr lang="zh-CN" altLang="en-US" sz="1600" smtClean="0">
                    <a:solidFill>
                      <a:schemeClr val="tx1">
                        <a:lumMod val="75000"/>
                        <a:lumOff val="25000"/>
                      </a:schemeClr>
                    </a:solidFill>
                    <a:latin typeface="微软雅黑 Light" pitchFamily="34" charset="-122"/>
                    <a:ea typeface="微软雅黑 Light" pitchFamily="34" charset="-122"/>
                  </a:rPr>
                  <a:t>高</a:t>
                </a:r>
                <a:r>
                  <a:rPr lang="zh-CN" altLang="en-US" sz="1600">
                    <a:solidFill>
                      <a:schemeClr val="tx1">
                        <a:lumMod val="75000"/>
                        <a:lumOff val="25000"/>
                      </a:schemeClr>
                    </a:solidFill>
                    <a:latin typeface="微软雅黑 Light" pitchFamily="34" charset="-122"/>
                    <a:ea typeface="微软雅黑 Light" pitchFamily="34" charset="-122"/>
                  </a:rPr>
                  <a:t>，并且在其他文章中很少出现，则认为此词或者短语具有很好的类别区分能力，适合用来</a:t>
                </a:r>
                <a:r>
                  <a:rPr lang="zh-CN" altLang="en-US" sz="1600" smtClean="0">
                    <a:solidFill>
                      <a:schemeClr val="tx1">
                        <a:lumMod val="75000"/>
                        <a:lumOff val="25000"/>
                      </a:schemeClr>
                    </a:solidFill>
                    <a:latin typeface="微软雅黑 Light" pitchFamily="34" charset="-122"/>
                    <a:ea typeface="微软雅黑 Light" pitchFamily="34" charset="-122"/>
                  </a:rPr>
                  <a:t>分类</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a:solidFill>
                      <a:schemeClr val="tx1">
                        <a:lumMod val="75000"/>
                        <a:lumOff val="25000"/>
                      </a:schemeClr>
                    </a:solidFill>
                    <a:latin typeface="微软雅黑 Light" pitchFamily="34" charset="-122"/>
                    <a:ea typeface="微软雅黑 Light" pitchFamily="34" charset="-122"/>
                  </a:rPr>
                  <a:t>加权的各种形式常被搜索引擎应用，作为文件与用户查询之间相关程度的度量或</a:t>
                </a:r>
                <a:r>
                  <a:rPr lang="zh-CN" altLang="en-US" sz="1600" smtClean="0">
                    <a:solidFill>
                      <a:schemeClr val="tx1">
                        <a:lumMod val="75000"/>
                        <a:lumOff val="25000"/>
                      </a:schemeClr>
                    </a:solidFill>
                    <a:latin typeface="微软雅黑 Light" pitchFamily="34" charset="-122"/>
                    <a:ea typeface="微软雅黑 Light" pitchFamily="34" charset="-122"/>
                  </a:rPr>
                  <a:t>评级</a:t>
                </a:r>
                <a:endParaRPr lang="en-US" altLang="zh-CN"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12776"/>
                <a:ext cx="8229600" cy="4968552"/>
              </a:xfrm>
              <a:blipFill rotWithShape="1">
                <a:blip r:embed="rId3"/>
                <a:stretch>
                  <a:fillRect l="-222" r="-148" b="-3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4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常用推荐算法分类</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556792"/>
            <a:ext cx="8229600" cy="4824536"/>
          </a:xfrm>
        </p:spPr>
        <p:txBody>
          <a:bodyPr>
            <a:normAutofit/>
          </a:bodyPr>
          <a:lstStyle/>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基于人口统计学的推荐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a:t>
            </a:r>
            <a:r>
              <a:rPr lang="zh-CN" altLang="en-US" sz="2400">
                <a:solidFill>
                  <a:schemeClr val="tx1">
                    <a:lumMod val="75000"/>
                    <a:lumOff val="25000"/>
                  </a:schemeClr>
                </a:solidFill>
                <a:latin typeface="微软雅黑 Light" pitchFamily="34" charset="-122"/>
                <a:ea typeface="微软雅黑 Light" pitchFamily="34" charset="-122"/>
              </a:rPr>
              <a:t>内容的</a:t>
            </a:r>
            <a:r>
              <a:rPr lang="zh-CN" altLang="en-US" sz="2400" smtClean="0">
                <a:solidFill>
                  <a:schemeClr val="tx1">
                    <a:lumMod val="75000"/>
                    <a:lumOff val="25000"/>
                  </a:schemeClr>
                </a:solidFill>
                <a:latin typeface="微软雅黑 Light" pitchFamily="34" charset="-122"/>
                <a:ea typeface="微软雅黑 Light" pitchFamily="34" charset="-122"/>
              </a:rPr>
              <a:t>推荐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基于协同过滤的推荐</a:t>
            </a:r>
            <a:endParaRPr lang="en-US" altLang="zh-CN" sz="24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58155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1728192"/>
          </a:xfrm>
        </p:spPr>
        <p:txBody>
          <a:bodyPr>
            <a:noAutofit/>
          </a:bodyPr>
          <a:lstStyle/>
          <a:p>
            <a:pPr>
              <a:lnSpc>
                <a:spcPct val="170000"/>
              </a:lnSpc>
            </a:pPr>
            <a:r>
              <a:rPr lang="zh-CN" altLang="en-US" sz="1600" smtClean="0">
                <a:solidFill>
                  <a:schemeClr val="tx1">
                    <a:lumMod val="75000"/>
                    <a:lumOff val="25000"/>
                  </a:schemeClr>
                </a:solidFill>
              </a:rPr>
              <a:t>词频（</a:t>
            </a:r>
            <a:r>
              <a:rPr lang="en-US" altLang="zh-CN" sz="1600" smtClean="0">
                <a:solidFill>
                  <a:schemeClr val="tx1">
                    <a:lumMod val="75000"/>
                    <a:lumOff val="25000"/>
                  </a:schemeClr>
                </a:solidFill>
              </a:rPr>
              <a:t>Term Frequency</a:t>
            </a:r>
            <a:r>
              <a:rPr lang="zh-CN" altLang="en-US" sz="1600" smtClean="0">
                <a:solidFill>
                  <a:schemeClr val="tx1">
                    <a:lumMod val="75000"/>
                    <a:lumOff val="25000"/>
                  </a:schemeClr>
                </a:solidFill>
              </a:rPr>
              <a:t>，</a:t>
            </a:r>
            <a:r>
              <a:rPr lang="en-US" altLang="zh-CN" sz="1600" smtClean="0">
                <a:solidFill>
                  <a:schemeClr val="tx1">
                    <a:lumMod val="75000"/>
                    <a:lumOff val="25000"/>
                  </a:schemeClr>
                </a:solidFill>
              </a:rPr>
              <a:t>TF</a:t>
            </a:r>
            <a:r>
              <a:rPr lang="zh-CN" altLang="en-US" sz="1600" smtClean="0">
                <a:solidFill>
                  <a:schemeClr val="tx1">
                    <a:lumMod val="75000"/>
                    <a:lumOff val="25000"/>
                  </a:schemeClr>
                </a:solidFill>
              </a:rPr>
              <a:t>）</a:t>
            </a:r>
            <a:endParaRPr lang="en-US" altLang="zh-CN" sz="1600" smtClean="0">
              <a:solidFill>
                <a:schemeClr val="tx1">
                  <a:lumMod val="75000"/>
                  <a:lumOff val="25000"/>
                </a:schemeClr>
              </a:solidFill>
            </a:endParaRPr>
          </a:p>
          <a:p>
            <a:pPr lvl="1">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指的是某一个给定的词语在该文件中出现的频率。这个数字是对词数的归一化，以防止偏向更长的文件。（同一个词语在长文件里可能会比短文件有更高的词数，而不管该词语重要与否。）</a:t>
            </a:r>
            <a:endParaRPr lang="en-US" altLang="zh-CN" sz="1400" smtClean="0">
              <a:solidFill>
                <a:schemeClr val="tx1">
                  <a:lumMod val="75000"/>
                  <a:lumOff val="25000"/>
                </a:schemeClr>
              </a:solidFill>
              <a:latin typeface="微软雅黑 Light" pitchFamily="34" charset="-122"/>
              <a:ea typeface="微软雅黑 Light" pitchFamily="34" charset="-122"/>
            </a:endParaRPr>
          </a:p>
          <a:p>
            <a:pPr marL="0" indent="0">
              <a:lnSpc>
                <a:spcPct val="170000"/>
              </a:lnSpc>
              <a:buNone/>
            </a:pP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70000"/>
              </a:lnSpc>
            </a:pPr>
            <a:endParaRPr lang="en-US" altLang="zh-CN" sz="14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3779912" y="2708920"/>
                <a:ext cx="1044710" cy="5343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smtClean="0">
                              <a:latin typeface="Cambria Math" panose="02040503050406030204" pitchFamily="18" charset="0"/>
                            </a:rPr>
                          </m:ctrlPr>
                        </m:sSubPr>
                        <m:e>
                          <m:r>
                            <a:rPr lang="en-US" altLang="zh-CN" sz="1400" i="1">
                              <a:latin typeface="Cambria Math"/>
                            </a:rPr>
                            <m:t>𝑇𝐹</m:t>
                          </m:r>
                        </m:e>
                        <m:sub>
                          <m:r>
                            <a:rPr lang="en-US" altLang="zh-CN" sz="1400" i="1">
                              <a:latin typeface="Cambria Math"/>
                            </a:rPr>
                            <m:t>𝑖</m:t>
                          </m:r>
                          <m:r>
                            <a:rPr lang="en-US" altLang="zh-CN" sz="1400" i="1">
                              <a:latin typeface="Cambria Math"/>
                            </a:rPr>
                            <m:t>,</m:t>
                          </m:r>
                          <m:r>
                            <a:rPr lang="en-US" altLang="zh-CN" sz="1400" i="1">
                              <a:latin typeface="Cambria Math"/>
                            </a:rPr>
                            <m:t>𝑗</m:t>
                          </m:r>
                        </m:sub>
                      </m:sSub>
                      <m:r>
                        <a:rPr lang="en-US" altLang="zh-CN" sz="1400" i="1">
                          <a:latin typeface="Cambria Math"/>
                        </a:rPr>
                        <m:t>=</m:t>
                      </m:r>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𝑖</m:t>
                              </m:r>
                              <m:r>
                                <a:rPr lang="en-US" altLang="zh-CN" sz="1400" i="1">
                                  <a:latin typeface="Cambria Math"/>
                                </a:rPr>
                                <m:t>,</m:t>
                              </m:r>
                              <m:r>
                                <a:rPr lang="en-US" altLang="zh-CN" sz="1400" i="1">
                                  <a:latin typeface="Cambria Math"/>
                                </a:rPr>
                                <m:t>𝑗</m:t>
                              </m:r>
                            </m:sub>
                          </m:sSub>
                        </m:num>
                        <m:den>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m:t>
                              </m:r>
                              <m:r>
                                <a:rPr lang="en-US" altLang="zh-CN" sz="1400" i="1">
                                  <a:latin typeface="Cambria Math"/>
                                </a:rPr>
                                <m:t>𝑗</m:t>
                              </m:r>
                            </m:sub>
                          </m:sSub>
                        </m:den>
                      </m:f>
                    </m:oMath>
                  </m:oMathPara>
                </a14:m>
                <a:endParaRPr lang="zh-CN" altLang="zh-CN" sz="1400"/>
              </a:p>
            </p:txBody>
          </p:sp>
        </mc:Choice>
        <mc:Fallback xmlns="">
          <p:sp>
            <p:nvSpPr>
              <p:cNvPr id="5" name="矩形 4"/>
              <p:cNvSpPr>
                <a:spLocks noRot="1" noChangeAspect="1" noMove="1" noResize="1" noEditPoints="1" noAdjustHandles="1" noChangeArrowheads="1" noChangeShapeType="1" noTextEdit="1"/>
              </p:cNvSpPr>
              <p:nvPr/>
            </p:nvSpPr>
            <p:spPr>
              <a:xfrm>
                <a:off x="3779912" y="2708920"/>
                <a:ext cx="1044710" cy="534313"/>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617550" y="5013176"/>
                <a:ext cx="1682319" cy="5332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a:rPr>
                            <m:t>𝐼𝐷𝐹</m:t>
                          </m:r>
                        </m:e>
                        <m:sub>
                          <m:r>
                            <a:rPr lang="en-US" altLang="zh-CN" sz="1400" i="1">
                              <a:latin typeface="Cambria Math"/>
                            </a:rPr>
                            <m:t>𝑖</m:t>
                          </m:r>
                        </m:sub>
                      </m:sSub>
                      <m:r>
                        <a:rPr lang="en-US" altLang="zh-CN" sz="1400" i="1">
                          <a:latin typeface="Cambria Math"/>
                        </a:rPr>
                        <m:t>=</m:t>
                      </m:r>
                      <m:r>
                        <m:rPr>
                          <m:sty m:val="p"/>
                        </m:rPr>
                        <a:rPr lang="en-US" altLang="zh-CN" sz="1400">
                          <a:latin typeface="Cambria Math"/>
                        </a:rPr>
                        <m:t>log</m:t>
                      </m:r>
                      <m:r>
                        <a:rPr lang="en-US" altLang="zh-CN" sz="1400" i="1">
                          <a:latin typeface="Cambria Math"/>
                        </a:rPr>
                        <m:t>(</m:t>
                      </m:r>
                      <m:f>
                        <m:fPr>
                          <m:ctrlPr>
                            <a:rPr lang="zh-CN" altLang="zh-CN" sz="1400" i="1">
                              <a:latin typeface="Cambria Math" panose="02040503050406030204" pitchFamily="18" charset="0"/>
                            </a:rPr>
                          </m:ctrlPr>
                        </m:fPr>
                        <m:num>
                          <m:r>
                            <a:rPr lang="en-US" altLang="zh-CN" sz="1400" i="1">
                              <a:latin typeface="Cambria Math"/>
                            </a:rPr>
                            <m:t>𝑁</m:t>
                          </m:r>
                          <m:r>
                            <a:rPr lang="en-US" altLang="zh-CN" sz="1400" i="1">
                              <a:latin typeface="Cambria Math"/>
                            </a:rPr>
                            <m:t>+1</m:t>
                          </m:r>
                        </m:num>
                        <m:den>
                          <m:sSub>
                            <m:sSubPr>
                              <m:ctrlPr>
                                <a:rPr lang="zh-CN" altLang="zh-CN" sz="1400" i="1">
                                  <a:latin typeface="Cambria Math" panose="02040503050406030204" pitchFamily="18" charset="0"/>
                                </a:rPr>
                              </m:ctrlPr>
                            </m:sSubPr>
                            <m:e>
                              <m:r>
                                <a:rPr lang="en-US" altLang="zh-CN" sz="1400" i="1">
                                  <a:latin typeface="Cambria Math"/>
                                </a:rPr>
                                <m:t>𝑁</m:t>
                              </m:r>
                            </m:e>
                            <m:sub>
                              <m:r>
                                <a:rPr lang="en-US" altLang="zh-CN" sz="1400" i="1">
                                  <a:latin typeface="Cambria Math"/>
                                </a:rPr>
                                <m:t>𝑖</m:t>
                              </m:r>
                            </m:sub>
                          </m:sSub>
                          <m:r>
                            <a:rPr lang="en-US" altLang="zh-CN" sz="1400" i="1">
                              <a:latin typeface="Cambria Math"/>
                            </a:rPr>
                            <m:t>+1</m:t>
                          </m:r>
                        </m:den>
                      </m:f>
                      <m:r>
                        <a:rPr lang="en-US" altLang="zh-CN" sz="1400" i="1">
                          <a:latin typeface="Cambria Math"/>
                        </a:rPr>
                        <m:t>)</m:t>
                      </m:r>
                    </m:oMath>
                  </m:oMathPara>
                </a14:m>
                <a:endParaRPr lang="zh-CN" altLang="zh-CN" sz="1400"/>
              </a:p>
            </p:txBody>
          </p:sp>
        </mc:Choice>
        <mc:Fallback xmlns="">
          <p:sp>
            <p:nvSpPr>
              <p:cNvPr id="6" name="矩形 5"/>
              <p:cNvSpPr>
                <a:spLocks noRot="1" noChangeAspect="1" noMove="1" noResize="1" noEditPoints="1" noAdjustHandles="1" noChangeArrowheads="1" noChangeShapeType="1" noTextEdit="1"/>
              </p:cNvSpPr>
              <p:nvPr/>
            </p:nvSpPr>
            <p:spPr>
              <a:xfrm>
                <a:off x="3617550" y="5013176"/>
                <a:ext cx="1682319" cy="533288"/>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矩形 3"/>
          <p:cNvSpPr/>
          <p:nvPr/>
        </p:nvSpPr>
        <p:spPr>
          <a:xfrm>
            <a:off x="755576" y="5529363"/>
            <a:ext cx="7992888" cy="779957"/>
          </a:xfrm>
          <a:prstGeom prst="rect">
            <a:avLst/>
          </a:prstGeom>
        </p:spPr>
        <p:txBody>
          <a:bodyPr wrap="square">
            <a:spAutoFit/>
          </a:bodyPr>
          <a:lstStyle/>
          <a:p>
            <a:pPr>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其中 </a:t>
            </a:r>
            <a:r>
              <a:rPr lang="en-US" altLang="zh-CN" sz="1400">
                <a:solidFill>
                  <a:schemeClr val="tx1">
                    <a:lumMod val="75000"/>
                    <a:lumOff val="25000"/>
                  </a:schemeClr>
                </a:solidFill>
                <a:latin typeface="微软雅黑 Light" pitchFamily="34" charset="-122"/>
                <a:ea typeface="微软雅黑 Light" pitchFamily="34" charset="-122"/>
              </a:rPr>
              <a:t>IDF</a:t>
            </a:r>
            <a:r>
              <a:rPr lang="en-US" altLang="zh-CN" sz="1400" baseline="-25000">
                <a:solidFill>
                  <a:schemeClr val="tx1">
                    <a:lumMod val="75000"/>
                    <a:lumOff val="25000"/>
                  </a:schemeClr>
                </a:solidFill>
                <a:latin typeface="微软雅黑 Light" pitchFamily="34" charset="-122"/>
                <a:ea typeface="微软雅黑 Light" pitchFamily="34" charset="-122"/>
              </a:rPr>
              <a:t>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在文档集中的逆文档频率，</a:t>
            </a:r>
            <a:r>
              <a:rPr lang="en-US" altLang="zh-CN" sz="1400">
                <a:solidFill>
                  <a:schemeClr val="tx1">
                    <a:lumMod val="75000"/>
                    <a:lumOff val="25000"/>
                  </a:schemeClr>
                </a:solidFill>
                <a:latin typeface="微软雅黑 Light" pitchFamily="34" charset="-122"/>
                <a:ea typeface="微软雅黑 Light" pitchFamily="34" charset="-122"/>
              </a:rPr>
              <a:t>N </a:t>
            </a:r>
            <a:r>
              <a:rPr lang="zh-CN" altLang="en-US" sz="1400">
                <a:solidFill>
                  <a:schemeClr val="tx1">
                    <a:lumMod val="75000"/>
                    <a:lumOff val="25000"/>
                  </a:schemeClr>
                </a:solidFill>
                <a:latin typeface="微软雅黑 Light" pitchFamily="34" charset="-122"/>
                <a:ea typeface="微软雅黑 Light" pitchFamily="34" charset="-122"/>
              </a:rPr>
              <a:t>表示文档集中的文档总数，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i</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表示文档集中</a:t>
            </a:r>
            <a:r>
              <a:rPr lang="zh-CN" altLang="en-US" sz="1400" smtClean="0">
                <a:solidFill>
                  <a:schemeClr val="tx1">
                    <a:lumMod val="75000"/>
                    <a:lumOff val="25000"/>
                  </a:schemeClr>
                </a:solidFill>
                <a:latin typeface="微软雅黑 Light" pitchFamily="34" charset="-122"/>
                <a:ea typeface="微软雅黑 Light" pitchFamily="34" charset="-122"/>
              </a:rPr>
              <a:t>包含</a:t>
            </a:r>
            <a:r>
              <a:rPr lang="zh-CN" altLang="en-US" sz="1400">
                <a:solidFill>
                  <a:schemeClr val="tx1">
                    <a:lumMod val="75000"/>
                    <a:lumOff val="25000"/>
                  </a:schemeClr>
                </a:solidFill>
                <a:latin typeface="微软雅黑 Light" pitchFamily="34" charset="-122"/>
                <a:ea typeface="微软雅黑 Light" pitchFamily="34" charset="-122"/>
              </a:rPr>
              <a:t>了词语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的文档数</a:t>
            </a:r>
            <a:endParaRPr lang="zh-CN" altLang="en-US" sz="1400"/>
          </a:p>
        </p:txBody>
      </p:sp>
      <p:sp>
        <p:nvSpPr>
          <p:cNvPr id="7" name="矩形 6"/>
          <p:cNvSpPr/>
          <p:nvPr/>
        </p:nvSpPr>
        <p:spPr>
          <a:xfrm>
            <a:off x="755576" y="3100259"/>
            <a:ext cx="7992888" cy="544765"/>
          </a:xfrm>
          <a:prstGeom prst="rect">
            <a:avLst/>
          </a:prstGeom>
        </p:spPr>
        <p:txBody>
          <a:bodyPr wrap="square">
            <a:spAutoFit/>
          </a:bodyPr>
          <a:lstStyle/>
          <a:p>
            <a:pPr>
              <a:lnSpc>
                <a:spcPct val="210000"/>
              </a:lnSpc>
            </a:pPr>
            <a:r>
              <a:rPr lang="zh-CN" altLang="en-US" sz="1400">
                <a:solidFill>
                  <a:schemeClr val="tx1">
                    <a:lumMod val="75000"/>
                    <a:lumOff val="25000"/>
                  </a:schemeClr>
                </a:solidFill>
                <a:latin typeface="微软雅黑 Light" pitchFamily="34" charset="-122"/>
                <a:ea typeface="微软雅黑 Light" pitchFamily="34" charset="-122"/>
              </a:rPr>
              <a:t>其中 </a:t>
            </a:r>
            <a:r>
              <a:rPr lang="en-US" altLang="zh-CN" sz="1400">
                <a:solidFill>
                  <a:schemeClr val="tx1">
                    <a:lumMod val="75000"/>
                    <a:lumOff val="25000"/>
                  </a:schemeClr>
                </a:solidFill>
                <a:latin typeface="微软雅黑 Light" pitchFamily="34" charset="-122"/>
                <a:ea typeface="微软雅黑 Light" pitchFamily="34" charset="-122"/>
              </a:rPr>
              <a:t>TF</a:t>
            </a:r>
            <a:r>
              <a:rPr lang="en-US" altLang="zh-CN" sz="1400" baseline="-25000">
                <a:solidFill>
                  <a:schemeClr val="tx1">
                    <a:lumMod val="75000"/>
                    <a:lumOff val="25000"/>
                  </a:schemeClr>
                </a:solidFill>
                <a:latin typeface="微软雅黑 Light" pitchFamily="34" charset="-122"/>
                <a:ea typeface="微软雅黑 Light" pitchFamily="34" charset="-122"/>
              </a:rPr>
              <a:t>i,j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表示词语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在文档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中出现的频率，</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i,j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在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中出现的次数，</a:t>
            </a:r>
            <a:r>
              <a:rPr lang="en-US" altLang="zh-CN" sz="1400">
                <a:solidFill>
                  <a:schemeClr val="tx1">
                    <a:lumMod val="75000"/>
                    <a:lumOff val="25000"/>
                  </a:schemeClr>
                </a:solidFill>
                <a:latin typeface="微软雅黑 Light" pitchFamily="34" charset="-122"/>
                <a:ea typeface="微软雅黑 Light" pitchFamily="34" charset="-122"/>
              </a:rPr>
              <a:t>n</a:t>
            </a:r>
            <a:r>
              <a:rPr lang="en-US" altLang="zh-CN" sz="1400" baseline="-25000">
                <a:solidFill>
                  <a:schemeClr val="tx1">
                    <a:lumMod val="75000"/>
                    <a:lumOff val="25000"/>
                  </a:schemeClr>
                </a:solidFill>
                <a:latin typeface="微软雅黑 Light" pitchFamily="34" charset="-122"/>
                <a:ea typeface="微软雅黑 Light" pitchFamily="34" charset="-122"/>
              </a:rPr>
              <a:t>*,j</a:t>
            </a:r>
            <a:r>
              <a:rPr lang="en-US" altLang="zh-CN" sz="1400">
                <a:solidFill>
                  <a:schemeClr val="tx1">
                    <a:lumMod val="75000"/>
                    <a:lumOff val="25000"/>
                  </a:schemeClr>
                </a:solidFill>
                <a:latin typeface="微软雅黑 Light" pitchFamily="34" charset="-122"/>
                <a:ea typeface="微软雅黑 Light" pitchFamily="34" charset="-122"/>
              </a:rPr>
              <a:t> </a:t>
            </a:r>
            <a:r>
              <a:rPr lang="zh-CN" altLang="en-US" sz="1400">
                <a:solidFill>
                  <a:schemeClr val="tx1">
                    <a:lumMod val="75000"/>
                    <a:lumOff val="25000"/>
                  </a:schemeClr>
                </a:solidFill>
                <a:latin typeface="微软雅黑 Light" pitchFamily="34" charset="-122"/>
                <a:ea typeface="微软雅黑 Light" pitchFamily="34" charset="-122"/>
              </a:rPr>
              <a:t>表示文档 </a:t>
            </a:r>
            <a:r>
              <a:rPr lang="en-US" altLang="zh-CN" sz="1400">
                <a:solidFill>
                  <a:schemeClr val="tx1">
                    <a:lumMod val="75000"/>
                    <a:lumOff val="25000"/>
                  </a:schemeClr>
                </a:solidFill>
                <a:latin typeface="微软雅黑 Light" pitchFamily="34" charset="-122"/>
                <a:ea typeface="微软雅黑 Light" pitchFamily="34" charset="-122"/>
              </a:rPr>
              <a:t>j </a:t>
            </a:r>
            <a:r>
              <a:rPr lang="zh-CN" altLang="en-US" sz="1400">
                <a:solidFill>
                  <a:schemeClr val="tx1">
                    <a:lumMod val="75000"/>
                    <a:lumOff val="25000"/>
                  </a:schemeClr>
                </a:solidFill>
                <a:latin typeface="微软雅黑 Light" pitchFamily="34" charset="-122"/>
                <a:ea typeface="微软雅黑 Light" pitchFamily="34" charset="-122"/>
              </a:rPr>
              <a:t>的总词数</a:t>
            </a:r>
          </a:p>
        </p:txBody>
      </p:sp>
      <p:sp>
        <p:nvSpPr>
          <p:cNvPr id="8" name="矩形 7"/>
          <p:cNvSpPr/>
          <p:nvPr/>
        </p:nvSpPr>
        <p:spPr>
          <a:xfrm>
            <a:off x="395536" y="3726670"/>
            <a:ext cx="8280920" cy="1286506"/>
          </a:xfrm>
          <a:prstGeom prst="rect">
            <a:avLst/>
          </a:prstGeom>
        </p:spPr>
        <p:txBody>
          <a:bodyPr wrap="square">
            <a:spAutoFit/>
          </a:bodyPr>
          <a:lstStyle/>
          <a:p>
            <a:pPr marL="342900" indent="-342900">
              <a:lnSpc>
                <a:spcPct val="170000"/>
              </a:lnSpc>
              <a:spcBef>
                <a:spcPct val="20000"/>
              </a:spcBef>
              <a:buFont typeface="Arial" pitchFamily="34" charset="0"/>
              <a:buChar char="•"/>
            </a:pPr>
            <a:r>
              <a:rPr lang="zh-CN" altLang="en-US" sz="1600">
                <a:solidFill>
                  <a:schemeClr val="tx1">
                    <a:lumMod val="75000"/>
                    <a:lumOff val="25000"/>
                  </a:schemeClr>
                </a:solidFill>
                <a:latin typeface="微软雅黑" pitchFamily="34" charset="-122"/>
                <a:ea typeface="微软雅黑" pitchFamily="34" charset="-122"/>
              </a:rPr>
              <a:t>逆向文件频率（</a:t>
            </a:r>
            <a:r>
              <a:rPr lang="en-US" altLang="zh-CN" sz="1600">
                <a:solidFill>
                  <a:schemeClr val="tx1">
                    <a:lumMod val="75000"/>
                    <a:lumOff val="25000"/>
                  </a:schemeClr>
                </a:solidFill>
                <a:latin typeface="微软雅黑" pitchFamily="34" charset="-122"/>
                <a:ea typeface="微软雅黑" pitchFamily="34" charset="-122"/>
              </a:rPr>
              <a:t>Inverse Document Frequency</a:t>
            </a:r>
            <a:r>
              <a:rPr lang="zh-CN" altLang="en-US" sz="1600">
                <a:solidFill>
                  <a:schemeClr val="tx1">
                    <a:lumMod val="75000"/>
                    <a:lumOff val="25000"/>
                  </a:schemeClr>
                </a:solidFill>
                <a:latin typeface="微软雅黑" pitchFamily="34" charset="-122"/>
                <a:ea typeface="微软雅黑" pitchFamily="34" charset="-122"/>
              </a:rPr>
              <a:t>，</a:t>
            </a:r>
            <a:r>
              <a:rPr lang="en-US" altLang="zh-CN" sz="1600">
                <a:solidFill>
                  <a:schemeClr val="tx1">
                    <a:lumMod val="75000"/>
                    <a:lumOff val="25000"/>
                  </a:schemeClr>
                </a:solidFill>
                <a:latin typeface="微软雅黑" pitchFamily="34" charset="-122"/>
                <a:ea typeface="微软雅黑" pitchFamily="34" charset="-122"/>
              </a:rPr>
              <a:t>IDF</a:t>
            </a:r>
            <a:r>
              <a:rPr lang="zh-CN" altLang="en-US" sz="1600">
                <a:solidFill>
                  <a:schemeClr val="tx1">
                    <a:lumMod val="75000"/>
                    <a:lumOff val="25000"/>
                  </a:schemeClr>
                </a:solidFill>
                <a:latin typeface="微软雅黑" pitchFamily="34" charset="-122"/>
                <a:ea typeface="微软雅黑" pitchFamily="34" charset="-122"/>
              </a:rPr>
              <a:t>）</a:t>
            </a:r>
            <a:endParaRPr lang="en-US" altLang="zh-CN" sz="1600">
              <a:solidFill>
                <a:schemeClr val="tx1">
                  <a:lumMod val="75000"/>
                  <a:lumOff val="25000"/>
                </a:schemeClr>
              </a:solidFill>
              <a:latin typeface="微软雅黑" pitchFamily="34" charset="-122"/>
              <a:ea typeface="微软雅黑" pitchFamily="34" charset="-122"/>
            </a:endParaRPr>
          </a:p>
          <a:p>
            <a:pPr marL="742950" lvl="1" indent="-285750">
              <a:lnSpc>
                <a:spcPct val="170000"/>
              </a:lnSpc>
              <a:spcBef>
                <a:spcPct val="20000"/>
              </a:spcBef>
              <a:buFont typeface="Arial" pitchFamily="34" charset="0"/>
              <a:buChar char="–"/>
            </a:pPr>
            <a:r>
              <a:rPr lang="zh-CN" altLang="en-US" sz="1400">
                <a:solidFill>
                  <a:schemeClr val="tx1">
                    <a:lumMod val="75000"/>
                    <a:lumOff val="25000"/>
                  </a:schemeClr>
                </a:solidFill>
                <a:latin typeface="微软雅黑 Light" pitchFamily="34" charset="-122"/>
                <a:ea typeface="微软雅黑 Light" pitchFamily="34" charset="-122"/>
              </a:rPr>
              <a:t>是一个词语普遍重要性的度量，某一特定词语的 </a:t>
            </a:r>
            <a:r>
              <a:rPr lang="en-US" altLang="zh-CN" sz="1400">
                <a:solidFill>
                  <a:schemeClr val="tx1">
                    <a:lumMod val="75000"/>
                    <a:lumOff val="25000"/>
                  </a:schemeClr>
                </a:solidFill>
                <a:latin typeface="微软雅黑 Light" pitchFamily="34" charset="-122"/>
                <a:ea typeface="微软雅黑 Light" pitchFamily="34" charset="-122"/>
              </a:rPr>
              <a:t>IDF</a:t>
            </a:r>
            <a:r>
              <a:rPr lang="zh-CN" altLang="en-US" sz="1400">
                <a:solidFill>
                  <a:schemeClr val="tx1">
                    <a:lumMod val="75000"/>
                    <a:lumOff val="25000"/>
                  </a:schemeClr>
                </a:solidFill>
                <a:latin typeface="微软雅黑 Light" pitchFamily="34" charset="-122"/>
                <a:ea typeface="微软雅黑 Light" pitchFamily="34" charset="-122"/>
              </a:rPr>
              <a:t>，可以由总文档数目除以包含该词语之文档的数目，再将得到的商取对数得到</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67448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4"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TF-IDF </a:t>
            </a:r>
            <a:r>
              <a:rPr lang="zh-CN" altLang="en-US" sz="3200" smtClean="0">
                <a:solidFill>
                  <a:schemeClr val="tx1">
                    <a:lumMod val="75000"/>
                    <a:lumOff val="25000"/>
                  </a:schemeClr>
                </a:solidFill>
                <a:latin typeface="微软雅黑" pitchFamily="34" charset="-122"/>
                <a:ea typeface="微软雅黑" pitchFamily="34" charset="-122"/>
                <a:cs typeface="+mn-cs"/>
              </a:rPr>
              <a:t>对基于 </a:t>
            </a:r>
            <a:r>
              <a:rPr lang="en-US" altLang="zh-CN" sz="3200" smtClean="0">
                <a:solidFill>
                  <a:schemeClr val="tx1">
                    <a:lumMod val="75000"/>
                    <a:lumOff val="25000"/>
                  </a:schemeClr>
                </a:solidFill>
                <a:latin typeface="微软雅黑" pitchFamily="34" charset="-122"/>
                <a:ea typeface="微软雅黑" pitchFamily="34" charset="-122"/>
                <a:cs typeface="+mn-cs"/>
              </a:rPr>
              <a:t>UGC </a:t>
            </a:r>
            <a:r>
              <a:rPr lang="zh-CN" altLang="en-US" sz="3200" smtClean="0">
                <a:solidFill>
                  <a:schemeClr val="tx1">
                    <a:lumMod val="75000"/>
                    <a:lumOff val="25000"/>
                  </a:schemeClr>
                </a:solidFill>
                <a:latin typeface="微软雅黑" pitchFamily="34" charset="-122"/>
                <a:ea typeface="微软雅黑" pitchFamily="34" charset="-122"/>
                <a:cs typeface="+mn-cs"/>
              </a:rPr>
              <a:t>推荐的改进</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2060848"/>
            <a:ext cx="8229600" cy="2808312"/>
          </a:xfrm>
        </p:spPr>
        <p:txBody>
          <a:bodyPr>
            <a:noAutofit/>
          </a:bodyPr>
          <a:lstStyle/>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为了避免热门标签和热门物品获得更多的权重，我们需要对“热门”进行惩罚</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借鉴 </a:t>
            </a:r>
            <a:r>
              <a:rPr lang="en-US" altLang="zh-CN" sz="1600" smtClean="0">
                <a:solidFill>
                  <a:schemeClr val="tx1">
                    <a:lumMod val="75000"/>
                    <a:lumOff val="25000"/>
                  </a:schemeClr>
                </a:solidFill>
                <a:latin typeface="微软雅黑 Light" pitchFamily="34" charset="-122"/>
                <a:ea typeface="微软雅黑 Light" pitchFamily="34" charset="-122"/>
              </a:rPr>
              <a:t>TF-IDF </a:t>
            </a:r>
            <a:r>
              <a:rPr lang="zh-CN" altLang="en-US" sz="1600" smtClean="0">
                <a:solidFill>
                  <a:schemeClr val="tx1">
                    <a:lumMod val="75000"/>
                    <a:lumOff val="25000"/>
                  </a:schemeClr>
                </a:solidFill>
                <a:latin typeface="微软雅黑 Light" pitchFamily="34" charset="-122"/>
                <a:ea typeface="微软雅黑 Light" pitchFamily="34" charset="-122"/>
              </a:rPr>
              <a:t>的思想，以一个物品的所有标签作为“文档”，标签作为“词语”，从而计算标签的“词频”（在物品所有标签中的频率）和“逆文档频率”（在其它物品标签中普遍出现的频率）</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170000"/>
              </a:lnSpc>
            </a:pPr>
            <a:r>
              <a:rPr lang="zh-CN" altLang="en-US" sz="1600" smtClean="0">
                <a:solidFill>
                  <a:schemeClr val="tx1">
                    <a:lumMod val="75000"/>
                    <a:lumOff val="25000"/>
                  </a:schemeClr>
                </a:solidFill>
                <a:latin typeface="微软雅黑 Light" pitchFamily="34" charset="-122"/>
                <a:ea typeface="微软雅黑 Light" pitchFamily="34" charset="-122"/>
              </a:rPr>
              <a:t>由于“物品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的所有标签”</a:t>
            </a:r>
            <a:r>
              <a:rPr lang="en-US" altLang="zh-CN" sz="1600" smtClean="0">
                <a:solidFill>
                  <a:schemeClr val="tx1">
                    <a:lumMod val="75000"/>
                    <a:lumOff val="25000"/>
                  </a:schemeClr>
                </a:solidFill>
                <a:latin typeface="微软雅黑 Light" pitchFamily="34" charset="-122"/>
                <a:ea typeface="微软雅黑 Light" pitchFamily="34" charset="-122"/>
              </a:rPr>
              <a:t>n</a:t>
            </a:r>
            <a:r>
              <a:rPr lang="en-US" altLang="zh-CN" sz="1600" baseline="-250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应该对标签权重没有影响，而“所有标签总数”</a:t>
            </a:r>
            <a:r>
              <a:rPr lang="en-US" altLang="zh-CN" sz="1600" smtClean="0">
                <a:solidFill>
                  <a:schemeClr val="tx1">
                    <a:lumMod val="75000"/>
                    <a:lumOff val="25000"/>
                  </a:schemeClr>
                </a:solidFill>
                <a:latin typeface="微软雅黑 Light" pitchFamily="34" charset="-122"/>
                <a:ea typeface="微软雅黑 Light" pitchFamily="34" charset="-122"/>
              </a:rPr>
              <a:t>N </a:t>
            </a:r>
            <a:r>
              <a:rPr lang="zh-CN" altLang="en-US" sz="1600" smtClean="0">
                <a:solidFill>
                  <a:schemeClr val="tx1">
                    <a:lumMod val="75000"/>
                    <a:lumOff val="25000"/>
                  </a:schemeClr>
                </a:solidFill>
                <a:latin typeface="微软雅黑 Light" pitchFamily="34" charset="-122"/>
                <a:ea typeface="微软雅黑 Light" pitchFamily="34" charset="-122"/>
              </a:rPr>
              <a:t>对于所有标签是一定的，所以这两项可以略去。在</a:t>
            </a:r>
            <a:r>
              <a:rPr lang="zh-CN" altLang="en-US" sz="1600">
                <a:solidFill>
                  <a:schemeClr val="tx1">
                    <a:lumMod val="75000"/>
                    <a:lumOff val="25000"/>
                  </a:schemeClr>
                </a:solidFill>
                <a:latin typeface="微软雅黑 Light" pitchFamily="34" charset="-122"/>
                <a:ea typeface="微软雅黑 Light" pitchFamily="34" charset="-122"/>
              </a:rPr>
              <a:t>简单算法的基础上</a:t>
            </a:r>
            <a:r>
              <a:rPr lang="zh-CN" altLang="en-US" sz="1600" smtClean="0">
                <a:solidFill>
                  <a:schemeClr val="tx1">
                    <a:lumMod val="75000"/>
                    <a:lumOff val="25000"/>
                  </a:schemeClr>
                </a:solidFill>
                <a:latin typeface="微软雅黑 Light" pitchFamily="34" charset="-122"/>
                <a:ea typeface="微软雅黑 Light" pitchFamily="34" charset="-122"/>
              </a:rPr>
              <a:t>，直接加入对热门标签和热门物品的惩罚项：</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3368332" y="1589824"/>
                <a:ext cx="172406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panose="02040503050406030204" pitchFamily="18" charset="0"/>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𝑏</m:t>
                          </m:r>
                        </m:sub>
                        <m:sup/>
                        <m:e>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e>
                      </m:nary>
                    </m:oMath>
                  </m:oMathPara>
                </a14:m>
                <a:endParaRPr lang="zh-CN" altLang="zh-CN" sz="1400"/>
              </a:p>
            </p:txBody>
          </p:sp>
        </mc:Choice>
        <mc:Fallback xmlns="">
          <p:sp>
            <p:nvSpPr>
              <p:cNvPr id="5" name="矩形 4"/>
              <p:cNvSpPr>
                <a:spLocks noRot="1" noChangeAspect="1" noMove="1" noResize="1" noEditPoints="1" noAdjustHandles="1" noChangeArrowheads="1" noChangeShapeType="1" noTextEdit="1"/>
              </p:cNvSpPr>
              <p:nvPr/>
            </p:nvSpPr>
            <p:spPr>
              <a:xfrm>
                <a:off x="3368332" y="1589824"/>
                <a:ext cx="1724062" cy="615040"/>
              </a:xfrm>
              <a:prstGeom prst="rect">
                <a:avLst/>
              </a:prstGeom>
              <a:blipFill rotWithShape="1">
                <a:blip r:embed="rId3"/>
                <a:stretch>
                  <a:fillRect t="-115842" r="-37234"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673808" y="5041656"/>
                <a:ext cx="3194336" cy="6167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1400">
                          <a:latin typeface="Cambria Math"/>
                        </a:rPr>
                        <m:t>p</m:t>
                      </m:r>
                      <m:d>
                        <m:dPr>
                          <m:ctrlPr>
                            <a:rPr lang="zh-CN" altLang="zh-CN" sz="1400" i="1">
                              <a:latin typeface="Cambria Math" panose="02040503050406030204" pitchFamily="18" charset="0"/>
                            </a:rPr>
                          </m:ctrlPr>
                        </m:dPr>
                        <m:e>
                          <m:r>
                            <m:rPr>
                              <m:sty m:val="p"/>
                            </m:rPr>
                            <a:rPr lang="en-US" altLang="zh-CN" sz="1400">
                              <a:latin typeface="Cambria Math"/>
                            </a:rPr>
                            <m:t>u</m:t>
                          </m:r>
                          <m:r>
                            <a:rPr lang="en-US" altLang="zh-CN" sz="1400">
                              <a:latin typeface="Cambria Math"/>
                            </a:rPr>
                            <m:t>,</m:t>
                          </m:r>
                          <m:r>
                            <m:rPr>
                              <m:sty m:val="p"/>
                            </m:rPr>
                            <a:rPr lang="en-US" altLang="zh-CN" sz="1400">
                              <a:latin typeface="Cambria Math"/>
                            </a:rPr>
                            <m:t>i</m:t>
                          </m:r>
                        </m:e>
                      </m:d>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𝑏</m:t>
                          </m:r>
                        </m:sub>
                        <m:sup/>
                        <m:e>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𝑢</m:t>
                                  </m:r>
                                  <m:r>
                                    <a:rPr lang="en-US" altLang="zh-CN" sz="1400" i="1">
                                      <a:latin typeface="Cambria Math"/>
                                    </a:rPr>
                                    <m:t>,</m:t>
                                  </m:r>
                                  <m:r>
                                    <a:rPr lang="en-US" altLang="zh-CN" sz="1400" i="1">
                                      <a:latin typeface="Cambria Math"/>
                                    </a:rPr>
                                    <m:t>𝑏</m:t>
                                  </m:r>
                                </m:sub>
                              </m:sSub>
                            </m:num>
                            <m:den>
                              <m:r>
                                <m:rPr>
                                  <m:sty m:val="p"/>
                                </m:rPr>
                                <a:rPr lang="en-US" altLang="zh-CN" sz="1400">
                                  <a:latin typeface="Cambria Math"/>
                                </a:rPr>
                                <m:t>log</m:t>
                              </m:r>
                              <m:r>
                                <a:rPr lang="en-US" altLang="zh-CN" sz="1400" i="1">
                                  <a:latin typeface="Cambria Math"/>
                                </a:rPr>
                                <m:t>(1+</m:t>
                              </m:r>
                              <m:sSubSup>
                                <m:sSubSupPr>
                                  <m:ctrlPr>
                                    <a:rPr lang="zh-CN" altLang="zh-CN" sz="1400" i="1">
                                      <a:latin typeface="Cambria Math" panose="02040503050406030204" pitchFamily="18" charset="0"/>
                                    </a:rPr>
                                  </m:ctrlPr>
                                </m:sSubSupPr>
                                <m:e>
                                  <m:r>
                                    <a:rPr lang="en-US" altLang="zh-CN" sz="1400" i="1">
                                      <a:latin typeface="Cambria Math"/>
                                    </a:rPr>
                                    <m:t>𝑛</m:t>
                                  </m:r>
                                </m:e>
                                <m:sub>
                                  <m:r>
                                    <a:rPr lang="en-US" altLang="zh-CN" sz="1400" i="1">
                                      <a:latin typeface="Cambria Math"/>
                                    </a:rPr>
                                    <m:t>𝑏</m:t>
                                  </m:r>
                                </m:sub>
                                <m:sup>
                                  <m:r>
                                    <a:rPr lang="en-US" altLang="zh-CN" sz="1400" i="1">
                                      <a:latin typeface="Cambria Math"/>
                                    </a:rPr>
                                    <m:t>(</m:t>
                                  </m:r>
                                  <m:r>
                                    <a:rPr lang="en-US" altLang="zh-CN" sz="1400" i="1">
                                      <a:latin typeface="Cambria Math"/>
                                    </a:rPr>
                                    <m:t>𝑢</m:t>
                                  </m:r>
                                  <m:r>
                                    <a:rPr lang="en-US" altLang="zh-CN" sz="1400" i="1">
                                      <a:latin typeface="Cambria Math"/>
                                    </a:rPr>
                                    <m:t>)</m:t>
                                  </m:r>
                                </m:sup>
                              </m:sSubSup>
                              <m:r>
                                <a:rPr lang="en-US" altLang="zh-CN" sz="1400" i="1">
                                  <a:latin typeface="Cambria Math"/>
                                </a:rPr>
                                <m:t>)</m:t>
                              </m:r>
                            </m:den>
                          </m:f>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a:rPr>
                                    <m:t>𝑛</m:t>
                                  </m:r>
                                </m:e>
                                <m:sub>
                                  <m:r>
                                    <a:rPr lang="en-US" altLang="zh-CN" sz="1400" i="1">
                                      <a:latin typeface="Cambria Math"/>
                                    </a:rPr>
                                    <m:t>𝑏</m:t>
                                  </m:r>
                                  <m:r>
                                    <a:rPr lang="en-US" altLang="zh-CN" sz="1400" i="1">
                                      <a:latin typeface="Cambria Math"/>
                                    </a:rPr>
                                    <m:t>,</m:t>
                                  </m:r>
                                  <m:r>
                                    <a:rPr lang="en-US" altLang="zh-CN" sz="1400" i="1">
                                      <a:latin typeface="Cambria Math"/>
                                    </a:rPr>
                                    <m:t>𝑖</m:t>
                                  </m:r>
                                </m:sub>
                              </m:sSub>
                            </m:num>
                            <m:den>
                              <m:r>
                                <m:rPr>
                                  <m:sty m:val="p"/>
                                </m:rPr>
                                <a:rPr lang="en-US" altLang="zh-CN" sz="1400">
                                  <a:latin typeface="Cambria Math"/>
                                </a:rPr>
                                <m:t>log</m:t>
                              </m:r>
                              <m:r>
                                <a:rPr lang="en-US" altLang="zh-CN" sz="1400" i="1">
                                  <a:latin typeface="Cambria Math"/>
                                </a:rPr>
                                <m:t>(1+</m:t>
                              </m:r>
                              <m:sSubSup>
                                <m:sSubSupPr>
                                  <m:ctrlPr>
                                    <a:rPr lang="zh-CN" altLang="zh-CN" sz="1400" i="1">
                                      <a:latin typeface="Cambria Math" panose="02040503050406030204" pitchFamily="18" charset="0"/>
                                    </a:rPr>
                                  </m:ctrlPr>
                                </m:sSubSupPr>
                                <m:e>
                                  <m:r>
                                    <a:rPr lang="en-US" altLang="zh-CN" sz="1400" i="1">
                                      <a:latin typeface="Cambria Math"/>
                                    </a:rPr>
                                    <m:t>𝑛</m:t>
                                  </m:r>
                                </m:e>
                                <m:sub>
                                  <m:r>
                                    <a:rPr lang="en-US" altLang="zh-CN" sz="1400" i="1">
                                      <a:latin typeface="Cambria Math"/>
                                    </a:rPr>
                                    <m:t>𝑖</m:t>
                                  </m:r>
                                </m:sub>
                                <m:sup>
                                  <m:r>
                                    <a:rPr lang="en-US" altLang="zh-CN" sz="1400" i="1">
                                      <a:latin typeface="Cambria Math"/>
                                    </a:rPr>
                                    <m:t>(</m:t>
                                  </m:r>
                                  <m:r>
                                    <a:rPr lang="en-US" altLang="zh-CN" sz="1400" i="1">
                                      <a:latin typeface="Cambria Math"/>
                                    </a:rPr>
                                    <m:t>𝑢</m:t>
                                  </m:r>
                                  <m:r>
                                    <a:rPr lang="en-US" altLang="zh-CN" sz="1400" i="1">
                                      <a:latin typeface="Cambria Math"/>
                                    </a:rPr>
                                    <m:t>)</m:t>
                                  </m:r>
                                </m:sup>
                              </m:sSubSup>
                              <m:r>
                                <a:rPr lang="en-US" altLang="zh-CN" sz="1400" i="1">
                                  <a:latin typeface="Cambria Math"/>
                                </a:rPr>
                                <m:t>)</m:t>
                              </m:r>
                            </m:den>
                          </m:f>
                        </m:e>
                      </m:nary>
                    </m:oMath>
                  </m:oMathPara>
                </a14:m>
                <a:endParaRPr lang="zh-CN" altLang="zh-CN" sz="1400"/>
              </a:p>
            </p:txBody>
          </p:sp>
        </mc:Choice>
        <mc:Fallback xmlns="">
          <p:sp>
            <p:nvSpPr>
              <p:cNvPr id="7" name="矩形 6"/>
              <p:cNvSpPr>
                <a:spLocks noRot="1" noChangeAspect="1" noMove="1" noResize="1" noEditPoints="1" noAdjustHandles="1" noChangeArrowheads="1" noChangeShapeType="1" noTextEdit="1"/>
              </p:cNvSpPr>
              <p:nvPr/>
            </p:nvSpPr>
            <p:spPr>
              <a:xfrm>
                <a:off x="2673808" y="5041656"/>
                <a:ext cx="3194336" cy="616707"/>
              </a:xfrm>
              <a:prstGeom prst="rect">
                <a:avLst/>
              </a:prstGeom>
              <a:blipFill rotWithShape="1">
                <a:blip r:embed="rId4"/>
                <a:stretch>
                  <a:fillRect t="-115842"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811776" y="5600667"/>
                <a:ext cx="8152712" cy="924677"/>
              </a:xfrm>
              <a:prstGeom prst="rect">
                <a:avLst/>
              </a:prstGeom>
            </p:spPr>
            <p:txBody>
              <a:bodyPr wrap="square">
                <a:spAutoFit/>
              </a:bodyPr>
              <a:lstStyle/>
              <a:p>
                <a:pPr>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其中，</a:t>
                </a:r>
                <a14:m>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a:rPr>
                          <m:t>𝑛</m:t>
                        </m:r>
                      </m:e>
                      <m:sub>
                        <m:r>
                          <a:rPr lang="en-US" altLang="zh-CN" sz="1400" i="1">
                            <a:latin typeface="Cambria Math"/>
                          </a:rPr>
                          <m:t>𝑏</m:t>
                        </m:r>
                      </m:sub>
                      <m:sup>
                        <m:r>
                          <a:rPr lang="en-US" altLang="zh-CN" sz="1400" i="1">
                            <a:latin typeface="Cambria Math"/>
                          </a:rPr>
                          <m:t>(</m:t>
                        </m:r>
                        <m:r>
                          <a:rPr lang="en-US" altLang="zh-CN" sz="1400" i="1">
                            <a:latin typeface="Cambria Math"/>
                          </a:rPr>
                          <m:t>𝑢</m:t>
                        </m:r>
                        <m:r>
                          <a:rPr lang="en-US" altLang="zh-CN" sz="1400" i="1">
                            <a:latin typeface="Cambria Math"/>
                          </a:rPr>
                          <m:t>)</m:t>
                        </m:r>
                      </m:sup>
                    </m:sSubSup>
                  </m:oMath>
                </a14:m>
                <a:r>
                  <a:rPr lang="zh-CN" altLang="en-US" sz="1400" smtClean="0">
                    <a:solidFill>
                      <a:schemeClr val="tx1">
                        <a:lumMod val="75000"/>
                        <a:lumOff val="25000"/>
                      </a:schemeClr>
                    </a:solidFill>
                    <a:latin typeface="微软雅黑 Light" pitchFamily="34" charset="-122"/>
                    <a:ea typeface="微软雅黑 Light" pitchFamily="34" charset="-122"/>
                  </a:rPr>
                  <a:t>记录了标签 </a:t>
                </a:r>
                <a:r>
                  <a:rPr lang="en-US" altLang="zh-CN" sz="1400" smtClean="0">
                    <a:solidFill>
                      <a:schemeClr val="tx1">
                        <a:lumMod val="75000"/>
                        <a:lumOff val="25000"/>
                      </a:schemeClr>
                    </a:solidFill>
                    <a:latin typeface="微软雅黑 Light" pitchFamily="34" charset="-122"/>
                    <a:ea typeface="微软雅黑 Light" pitchFamily="34" charset="-122"/>
                  </a:rPr>
                  <a:t>b </a:t>
                </a:r>
                <a:r>
                  <a:rPr lang="zh-CN" altLang="en-US" sz="1400" smtClean="0">
                    <a:solidFill>
                      <a:schemeClr val="tx1">
                        <a:lumMod val="75000"/>
                        <a:lumOff val="25000"/>
                      </a:schemeClr>
                    </a:solidFill>
                    <a:latin typeface="微软雅黑 Light" pitchFamily="34" charset="-122"/>
                    <a:ea typeface="微软雅黑 Light" pitchFamily="34" charset="-122"/>
                  </a:rPr>
                  <a:t>被多少个不同的用户使用过，</a:t>
                </a:r>
                <a14:m>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a:rPr>
                          <m:t>𝑛</m:t>
                        </m:r>
                      </m:e>
                      <m:sub>
                        <m:r>
                          <a:rPr lang="en-US" altLang="zh-CN" sz="1400" i="1">
                            <a:latin typeface="Cambria Math"/>
                          </a:rPr>
                          <m:t>𝑖</m:t>
                        </m:r>
                      </m:sub>
                      <m:sup>
                        <m:r>
                          <a:rPr lang="en-US" altLang="zh-CN" sz="1400" i="1">
                            <a:latin typeface="Cambria Math"/>
                          </a:rPr>
                          <m:t>(</m:t>
                        </m:r>
                        <m:r>
                          <a:rPr lang="en-US" altLang="zh-CN" sz="1400" i="1">
                            <a:latin typeface="Cambria Math"/>
                          </a:rPr>
                          <m:t>𝑢</m:t>
                        </m:r>
                        <m:r>
                          <a:rPr lang="en-US" altLang="zh-CN" sz="1400" i="1">
                            <a:latin typeface="Cambria Math"/>
                          </a:rPr>
                          <m:t>)</m:t>
                        </m:r>
                      </m:sup>
                    </m:sSubSup>
                  </m:oMath>
                </a14:m>
                <a:r>
                  <a:rPr lang="zh-CN" altLang="en-US" sz="1400">
                    <a:solidFill>
                      <a:schemeClr val="tx1">
                        <a:lumMod val="75000"/>
                        <a:lumOff val="25000"/>
                      </a:schemeClr>
                    </a:solidFill>
                    <a:latin typeface="微软雅黑 Light" pitchFamily="34" charset="-122"/>
                    <a:ea typeface="微软雅黑 Light" pitchFamily="34" charset="-122"/>
                  </a:rPr>
                  <a:t>记录了物品 </a:t>
                </a:r>
                <a:r>
                  <a:rPr lang="en-US" altLang="zh-CN" sz="1400">
                    <a:solidFill>
                      <a:schemeClr val="tx1">
                        <a:lumMod val="75000"/>
                        <a:lumOff val="25000"/>
                      </a:schemeClr>
                    </a:solidFill>
                    <a:latin typeface="微软雅黑 Light" pitchFamily="34" charset="-122"/>
                    <a:ea typeface="微软雅黑 Light" pitchFamily="34" charset="-122"/>
                  </a:rPr>
                  <a:t>i </a:t>
                </a:r>
                <a:r>
                  <a:rPr lang="zh-CN" altLang="en-US" sz="1400">
                    <a:solidFill>
                      <a:schemeClr val="tx1">
                        <a:lumMod val="75000"/>
                        <a:lumOff val="25000"/>
                      </a:schemeClr>
                    </a:solidFill>
                    <a:latin typeface="微软雅黑 Light" pitchFamily="34" charset="-122"/>
                    <a:ea typeface="微软雅黑 Light" pitchFamily="34" charset="-122"/>
                  </a:rPr>
                  <a:t>被多少个不同的用户打过标签</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70000"/>
                  </a:lnSpc>
                </a:pPr>
                <a:endParaRPr lang="en-US" altLang="zh-CN" sz="1400">
                  <a:solidFill>
                    <a:schemeClr val="tx1">
                      <a:lumMod val="75000"/>
                      <a:lumOff val="25000"/>
                    </a:schemeClr>
                  </a:solidFill>
                  <a:latin typeface="微软雅黑 Light" pitchFamily="34" charset="-122"/>
                  <a:ea typeface="微软雅黑 Light"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811776" y="5600667"/>
                <a:ext cx="8152712" cy="924677"/>
              </a:xfrm>
              <a:prstGeom prst="rect">
                <a:avLst/>
              </a:prstGeom>
              <a:blipFill rotWithShape="1">
                <a:blip r:embed="rId5"/>
                <a:stretch>
                  <a:fillRect l="-1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028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基于协同过滤的推荐算法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协同过滤（</a:t>
            </a:r>
            <a:r>
              <a:rPr lang="en-US" altLang="zh-CN" sz="1800" smtClean="0">
                <a:solidFill>
                  <a:schemeClr val="tx1">
                    <a:lumMod val="75000"/>
                    <a:lumOff val="25000"/>
                  </a:schemeClr>
                </a:solidFill>
                <a:latin typeface="微软雅黑" pitchFamily="34" charset="-122"/>
                <a:ea typeface="微软雅黑" pitchFamily="34" charset="-122"/>
              </a:rPr>
              <a:t>Collaborative Filtering</a:t>
            </a:r>
            <a:r>
              <a:rPr lang="zh-CN" altLang="en-US" sz="1800" smtClean="0">
                <a:solidFill>
                  <a:schemeClr val="tx1">
                    <a:lumMod val="75000"/>
                    <a:lumOff val="25000"/>
                  </a:schemeClr>
                </a:solidFill>
                <a:latin typeface="微软雅黑" pitchFamily="34" charset="-122"/>
                <a:ea typeface="微软雅黑" pitchFamily="34" charset="-122"/>
              </a:rPr>
              <a:t>，</a:t>
            </a:r>
            <a:r>
              <a:rPr lang="en-US" altLang="zh-CN" sz="1800">
                <a:solidFill>
                  <a:schemeClr val="tx1">
                    <a:lumMod val="75000"/>
                    <a:lumOff val="25000"/>
                  </a:schemeClr>
                </a:solidFill>
                <a:latin typeface="微软雅黑" pitchFamily="34" charset="-122"/>
                <a:ea typeface="微软雅黑" pitchFamily="34" charset="-122"/>
              </a:rPr>
              <a:t>CF</a:t>
            </a:r>
            <a:r>
              <a:rPr lang="zh-CN" altLang="en-US" sz="1800" smtClean="0">
                <a:solidFill>
                  <a:schemeClr val="tx1">
                    <a:lumMod val="75000"/>
                    <a:lumOff val="25000"/>
                  </a:schemeClr>
                </a:solidFill>
                <a:latin typeface="微软雅黑" pitchFamily="34" charset="-122"/>
                <a:ea typeface="微软雅黑" pitchFamily="34" charset="-122"/>
              </a:rPr>
              <a:t>）</a:t>
            </a:r>
            <a:endParaRPr lang="en-US" altLang="zh-CN" sz="1800" smtClean="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基于近邻的协同过滤</a:t>
            </a:r>
            <a:endParaRPr lang="en-US" altLang="zh-CN" sz="18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基于用户（</a:t>
            </a:r>
            <a:r>
              <a:rPr lang="en-US" altLang="zh-CN" sz="1600" smtClean="0">
                <a:solidFill>
                  <a:schemeClr val="tx1">
                    <a:lumMod val="75000"/>
                    <a:lumOff val="25000"/>
                  </a:schemeClr>
                </a:solidFill>
                <a:latin typeface="微软雅黑 Light" pitchFamily="34" charset="-122"/>
                <a:ea typeface="微软雅黑 Light" pitchFamily="34" charset="-122"/>
              </a:rPr>
              <a:t>User-CF</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基于物品（</a:t>
            </a:r>
            <a:r>
              <a:rPr lang="en-US" altLang="zh-CN" sz="1600" smtClean="0">
                <a:solidFill>
                  <a:schemeClr val="tx1">
                    <a:lumMod val="75000"/>
                    <a:lumOff val="25000"/>
                  </a:schemeClr>
                </a:solidFill>
                <a:latin typeface="微软雅黑 Light" pitchFamily="34" charset="-122"/>
                <a:ea typeface="微软雅黑 Light" pitchFamily="34" charset="-122"/>
              </a:rPr>
              <a:t>Item-CF</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pitchFamily="34" charset="-122"/>
                <a:ea typeface="微软雅黑" pitchFamily="34" charset="-122"/>
              </a:rPr>
              <a:t>基于模型的协同过滤</a:t>
            </a:r>
            <a:endParaRPr lang="en-US" altLang="zh-CN" sz="18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奇异值分解（</a:t>
            </a:r>
            <a:r>
              <a:rPr lang="en-US" altLang="zh-CN" sz="1600">
                <a:solidFill>
                  <a:schemeClr val="tx1">
                    <a:lumMod val="75000"/>
                    <a:lumOff val="25000"/>
                  </a:schemeClr>
                </a:solidFill>
                <a:latin typeface="微软雅黑 Light" pitchFamily="34" charset="-122"/>
                <a:ea typeface="微软雅黑 Light" pitchFamily="34" charset="-122"/>
              </a:rPr>
              <a:t>SVD</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潜在语义分析（</a:t>
            </a:r>
            <a:r>
              <a:rPr lang="en-US" altLang="zh-CN" sz="1600" smtClean="0">
                <a:solidFill>
                  <a:schemeClr val="tx1">
                    <a:lumMod val="75000"/>
                    <a:lumOff val="25000"/>
                  </a:schemeClr>
                </a:solidFill>
                <a:latin typeface="微软雅黑 Light" pitchFamily="34" charset="-122"/>
                <a:ea typeface="微软雅黑 Light" pitchFamily="34" charset="-122"/>
              </a:rPr>
              <a:t>LSA</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1600">
                <a:solidFill>
                  <a:schemeClr val="tx1">
                    <a:lumMod val="75000"/>
                    <a:lumOff val="25000"/>
                  </a:schemeClr>
                </a:solidFill>
                <a:latin typeface="微软雅黑 Light" pitchFamily="34" charset="-122"/>
                <a:ea typeface="微软雅黑 Light" pitchFamily="34" charset="-122"/>
              </a:rPr>
              <a:t>支撑向量</a:t>
            </a:r>
            <a:r>
              <a:rPr lang="zh-CN" altLang="en-US" sz="1600" smtClean="0">
                <a:solidFill>
                  <a:schemeClr val="tx1">
                    <a:lumMod val="75000"/>
                    <a:lumOff val="25000"/>
                  </a:schemeClr>
                </a:solidFill>
                <a:latin typeface="微软雅黑 Light" pitchFamily="34" charset="-122"/>
                <a:ea typeface="微软雅黑 Light" pitchFamily="34" charset="-122"/>
              </a:rPr>
              <a:t>机（</a:t>
            </a:r>
            <a:r>
              <a:rPr lang="en-US" altLang="zh-CN" sz="1600" smtClean="0">
                <a:solidFill>
                  <a:schemeClr val="tx1">
                    <a:lumMod val="75000"/>
                    <a:lumOff val="25000"/>
                  </a:schemeClr>
                </a:solidFill>
                <a:latin typeface="微软雅黑 Light" pitchFamily="34" charset="-122"/>
                <a:ea typeface="微软雅黑 Light" pitchFamily="34" charset="-122"/>
              </a:rPr>
              <a:t>SVM</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pic>
        <p:nvPicPr>
          <p:cNvPr id="4" name="Picture 6"/>
          <p:cNvPicPr>
            <a:picLocks noChangeAspect="1"/>
          </p:cNvPicPr>
          <p:nvPr/>
        </p:nvPicPr>
        <p:blipFill>
          <a:blip r:embed="rId3"/>
          <a:stretch>
            <a:fillRect/>
          </a:stretch>
        </p:blipFill>
        <p:spPr>
          <a:xfrm>
            <a:off x="4499992" y="2517942"/>
            <a:ext cx="4128572" cy="2927282"/>
          </a:xfrm>
          <a:prstGeom prst="rect">
            <a:avLst/>
          </a:prstGeom>
        </p:spPr>
      </p:pic>
    </p:spTree>
    <p:extLst>
      <p:ext uri="{BB962C8B-B14F-4D97-AF65-F5344CB8AC3E}">
        <p14:creationId xmlns:p14="http://schemas.microsoft.com/office/powerpoint/2010/main" val="10810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基于协同过滤（</a:t>
            </a:r>
            <a:r>
              <a:rPr lang="en-US" altLang="zh-CN" sz="3200" smtClean="0">
                <a:solidFill>
                  <a:schemeClr val="tx1">
                    <a:lumMod val="75000"/>
                    <a:lumOff val="25000"/>
                  </a:schemeClr>
                </a:solidFill>
                <a:latin typeface="微软雅黑" pitchFamily="34" charset="-122"/>
                <a:ea typeface="微软雅黑" pitchFamily="34" charset="-122"/>
                <a:cs typeface="+mn-cs"/>
              </a:rPr>
              <a:t>CF</a:t>
            </a:r>
            <a:r>
              <a:rPr lang="zh-CN" altLang="en-US" sz="3200" smtClean="0">
                <a:solidFill>
                  <a:schemeClr val="tx1">
                    <a:lumMod val="75000"/>
                    <a:lumOff val="25000"/>
                  </a:schemeClr>
                </a:solidFill>
                <a:latin typeface="微软雅黑" pitchFamily="34" charset="-122"/>
                <a:ea typeface="微软雅黑" pitchFamily="34" charset="-122"/>
                <a:cs typeface="+mn-cs"/>
              </a:rPr>
              <a:t>）的推荐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fontScale="77500" lnSpcReduction="20000"/>
          </a:bodyPr>
          <a:lstStyle/>
          <a:p>
            <a:pPr>
              <a:lnSpc>
                <a:spcPct val="200000"/>
              </a:lnSpc>
            </a:pPr>
            <a:r>
              <a:rPr lang="zh-CN" altLang="en-US" sz="2400" smtClean="0">
                <a:solidFill>
                  <a:schemeClr val="tx1">
                    <a:lumMod val="75000"/>
                    <a:lumOff val="25000"/>
                  </a:schemeClr>
                </a:solidFill>
                <a:latin typeface="微软雅黑 Light" pitchFamily="34" charset="-122"/>
                <a:ea typeface="微软雅黑 Light" pitchFamily="34" charset="-122"/>
              </a:rPr>
              <a:t>基于内容（</a:t>
            </a:r>
            <a:r>
              <a:rPr lang="en-US" altLang="zh-CN" sz="2400" smtClean="0">
                <a:solidFill>
                  <a:schemeClr val="tx1">
                    <a:lumMod val="75000"/>
                    <a:lumOff val="25000"/>
                  </a:schemeClr>
                </a:solidFill>
                <a:latin typeface="微软雅黑 Light" pitchFamily="34" charset="-122"/>
                <a:ea typeface="微软雅黑 Light" pitchFamily="34" charset="-122"/>
              </a:rPr>
              <a:t>Content based</a:t>
            </a:r>
            <a:r>
              <a:rPr lang="zh-CN" altLang="en-US" sz="2400" smtClean="0">
                <a:solidFill>
                  <a:schemeClr val="tx1">
                    <a:lumMod val="75000"/>
                    <a:lumOff val="25000"/>
                  </a:schemeClr>
                </a:solidFill>
                <a:latin typeface="微软雅黑 Light" pitchFamily="34" charset="-122"/>
                <a:ea typeface="微软雅黑 Light" pitchFamily="34" charset="-122"/>
              </a:rPr>
              <a:t>，</a:t>
            </a:r>
            <a:r>
              <a:rPr lang="en-US" altLang="zh-CN" sz="2400" smtClean="0">
                <a:solidFill>
                  <a:schemeClr val="tx1">
                    <a:lumMod val="75000"/>
                    <a:lumOff val="25000"/>
                  </a:schemeClr>
                </a:solidFill>
                <a:latin typeface="微软雅黑 Light" pitchFamily="34" charset="-122"/>
                <a:ea typeface="微软雅黑 Light" pitchFamily="34" charset="-122"/>
              </a:rPr>
              <a:t>CB</a:t>
            </a:r>
            <a:r>
              <a:rPr lang="zh-CN" altLang="en-US" sz="2400" smtClean="0">
                <a:solidFill>
                  <a:schemeClr val="tx1">
                    <a:lumMod val="75000"/>
                    <a:lumOff val="25000"/>
                  </a:schemeClr>
                </a:solidFill>
                <a:latin typeface="微软雅黑 Light" pitchFamily="34" charset="-122"/>
                <a:ea typeface="微软雅黑 Light" pitchFamily="34" charset="-122"/>
              </a:rPr>
              <a:t>）主要利用的是用户评价过的物品的内容特征，而</a:t>
            </a:r>
            <a:r>
              <a:rPr lang="en-US" altLang="zh-CN" sz="2400" smtClean="0">
                <a:solidFill>
                  <a:schemeClr val="tx1">
                    <a:lumMod val="75000"/>
                    <a:lumOff val="25000"/>
                  </a:schemeClr>
                </a:solidFill>
                <a:latin typeface="微软雅黑 Light" pitchFamily="34" charset="-122"/>
                <a:ea typeface="微软雅黑 Light" pitchFamily="34" charset="-122"/>
              </a:rPr>
              <a:t>CF</a:t>
            </a:r>
            <a:r>
              <a:rPr lang="zh-CN" altLang="en-US" sz="2400" smtClean="0">
                <a:solidFill>
                  <a:schemeClr val="tx1">
                    <a:lumMod val="75000"/>
                    <a:lumOff val="25000"/>
                  </a:schemeClr>
                </a:solidFill>
                <a:latin typeface="微软雅黑 Light" pitchFamily="34" charset="-122"/>
                <a:ea typeface="微软雅黑 Light" pitchFamily="34" charset="-122"/>
              </a:rPr>
              <a:t>方法还可以利用其他用户评分过的物品内容</a:t>
            </a:r>
            <a:endParaRPr lang="en-US" altLang="zh-CN" sz="24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en-US" altLang="zh-CN" sz="2400" smtClean="0">
                <a:solidFill>
                  <a:schemeClr val="tx1">
                    <a:lumMod val="75000"/>
                    <a:lumOff val="25000"/>
                  </a:schemeClr>
                </a:solidFill>
                <a:latin typeface="微软雅黑 Light" pitchFamily="34" charset="-122"/>
                <a:ea typeface="微软雅黑 Light" pitchFamily="34" charset="-122"/>
              </a:rPr>
              <a:t>CF </a:t>
            </a:r>
            <a:r>
              <a:rPr lang="zh-CN" altLang="en-US" sz="2400" smtClean="0">
                <a:solidFill>
                  <a:schemeClr val="tx1">
                    <a:lumMod val="75000"/>
                    <a:lumOff val="25000"/>
                  </a:schemeClr>
                </a:solidFill>
                <a:latin typeface="微软雅黑 Light" pitchFamily="34" charset="-122"/>
                <a:ea typeface="微软雅黑 Light" pitchFamily="34" charset="-122"/>
              </a:rPr>
              <a:t>可以解决 </a:t>
            </a:r>
            <a:r>
              <a:rPr lang="en-US" altLang="zh-CN" sz="2400" smtClean="0">
                <a:solidFill>
                  <a:schemeClr val="tx1">
                    <a:lumMod val="75000"/>
                    <a:lumOff val="25000"/>
                  </a:schemeClr>
                </a:solidFill>
                <a:latin typeface="微软雅黑 Light" pitchFamily="34" charset="-122"/>
                <a:ea typeface="微软雅黑 Light" pitchFamily="34" charset="-122"/>
              </a:rPr>
              <a:t>CB </a:t>
            </a:r>
            <a:r>
              <a:rPr lang="zh-CN" altLang="en-US" sz="2400" smtClean="0">
                <a:solidFill>
                  <a:schemeClr val="tx1">
                    <a:lumMod val="75000"/>
                    <a:lumOff val="25000"/>
                  </a:schemeClr>
                </a:solidFill>
                <a:latin typeface="微软雅黑 Light" pitchFamily="34" charset="-122"/>
                <a:ea typeface="微软雅黑 Light" pitchFamily="34" charset="-122"/>
              </a:rPr>
              <a:t>的一些局限</a:t>
            </a:r>
            <a:endParaRPr lang="en-US" altLang="zh-CN" sz="24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物品内容不完全或者难以获得时，依然可以通过其他用户的反馈给出推荐</a:t>
            </a:r>
            <a:endParaRPr lang="en-US" altLang="zh-CN" sz="20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基于用户之间对物品的评价质量，避免了</a:t>
            </a:r>
            <a:r>
              <a:rPr lang="en-US" altLang="zh-CN" sz="2000" smtClean="0">
                <a:solidFill>
                  <a:schemeClr val="tx1">
                    <a:lumMod val="75000"/>
                    <a:lumOff val="25000"/>
                  </a:schemeClr>
                </a:solidFill>
                <a:latin typeface="微软雅黑 Light" pitchFamily="34" charset="-122"/>
                <a:ea typeface="微软雅黑 Light" pitchFamily="34" charset="-122"/>
              </a:rPr>
              <a:t>CB</a:t>
            </a:r>
            <a:r>
              <a:rPr lang="zh-CN" altLang="en-US" sz="2000" smtClean="0">
                <a:solidFill>
                  <a:schemeClr val="tx1">
                    <a:lumMod val="75000"/>
                    <a:lumOff val="25000"/>
                  </a:schemeClr>
                </a:solidFill>
                <a:latin typeface="微软雅黑 Light" pitchFamily="34" charset="-122"/>
                <a:ea typeface="微软雅黑 Light" pitchFamily="34" charset="-122"/>
              </a:rPr>
              <a:t>仅依赖内容可能造成的对物品质量判断的干扰</a:t>
            </a:r>
            <a:endParaRPr lang="en-US" altLang="zh-CN" sz="2000" smtClean="0">
              <a:solidFill>
                <a:schemeClr val="tx1">
                  <a:lumMod val="75000"/>
                  <a:lumOff val="25000"/>
                </a:schemeClr>
              </a:solidFill>
              <a:latin typeface="微软雅黑 Light" pitchFamily="34" charset="-122"/>
              <a:ea typeface="微软雅黑 Light" pitchFamily="34" charset="-122"/>
            </a:endParaRPr>
          </a:p>
          <a:p>
            <a:pPr lvl="1">
              <a:lnSpc>
                <a:spcPct val="200000"/>
              </a:lnSpc>
            </a:pP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推荐不受内容限制，只要其他类似用户给出了对不同物品的兴趣，</a:t>
            </a:r>
            <a:r>
              <a:rPr lang="en-US" altLang="zh-CN" sz="2000" smtClean="0">
                <a:solidFill>
                  <a:schemeClr val="tx1">
                    <a:lumMod val="75000"/>
                    <a:lumOff val="25000"/>
                  </a:schemeClr>
                </a:solidFill>
                <a:latin typeface="微软雅黑 Light" pitchFamily="34" charset="-122"/>
                <a:ea typeface="微软雅黑 Light" pitchFamily="34" charset="-122"/>
              </a:rPr>
              <a:t>CF</a:t>
            </a:r>
            <a:r>
              <a:rPr lang="zh-CN" altLang="en-US" sz="2000" smtClean="0">
                <a:solidFill>
                  <a:schemeClr val="tx1">
                    <a:lumMod val="75000"/>
                    <a:lumOff val="25000"/>
                  </a:schemeClr>
                </a:solidFill>
                <a:latin typeface="微软雅黑 Light" pitchFamily="34" charset="-122"/>
                <a:ea typeface="微软雅黑 Light" pitchFamily="34" charset="-122"/>
              </a:rPr>
              <a:t>就可以给用户推荐出内容差异很大的物品（但有某种内在联系）</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342900" lvl="1" indent="-342900">
              <a:lnSpc>
                <a:spcPct val="200000"/>
              </a:lnSpc>
              <a:buFont typeface="Arial" pitchFamily="34" charset="0"/>
              <a:buChar char="•"/>
            </a:pPr>
            <a:r>
              <a:rPr lang="zh-CN" altLang="en-US" sz="2400" smtClean="0">
                <a:solidFill>
                  <a:schemeClr val="tx1">
                    <a:lumMod val="75000"/>
                    <a:lumOff val="25000"/>
                  </a:schemeClr>
                </a:solidFill>
                <a:latin typeface="微软雅黑 Light" pitchFamily="34" charset="-122"/>
                <a:ea typeface="微软雅黑 Light" pitchFamily="34" charset="-122"/>
              </a:rPr>
              <a:t>分为两类：基于近邻和基于模型</a:t>
            </a:r>
            <a:endParaRPr lang="en-US" altLang="zh-CN" sz="24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3672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基于近邻的推荐</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基于近邻的推荐系统根据的是相同“口碑”准则</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2000" smtClean="0">
                <a:solidFill>
                  <a:schemeClr val="tx1">
                    <a:lumMod val="75000"/>
                    <a:lumOff val="25000"/>
                  </a:schemeClr>
                </a:solidFill>
                <a:latin typeface="微软雅黑 Light" pitchFamily="34" charset="-122"/>
                <a:ea typeface="微软雅黑 Light" pitchFamily="34" charset="-122"/>
              </a:rPr>
              <a:t>是否应该给</a:t>
            </a:r>
            <a:r>
              <a:rPr lang="en-US" altLang="zh-CN" sz="2000" smtClean="0">
                <a:solidFill>
                  <a:schemeClr val="tx1">
                    <a:lumMod val="75000"/>
                    <a:lumOff val="25000"/>
                  </a:schemeClr>
                </a:solidFill>
                <a:latin typeface="微软雅黑 Light" pitchFamily="34" charset="-122"/>
                <a:ea typeface="微软雅黑 Light" pitchFamily="34" charset="-122"/>
              </a:rPr>
              <a:t>Cary</a:t>
            </a:r>
            <a:r>
              <a:rPr lang="zh-CN" altLang="en-US" sz="2000" smtClean="0">
                <a:solidFill>
                  <a:schemeClr val="tx1">
                    <a:lumMod val="75000"/>
                    <a:lumOff val="25000"/>
                  </a:schemeClr>
                </a:solidFill>
                <a:latin typeface="微软雅黑 Light" pitchFamily="34" charset="-122"/>
                <a:ea typeface="微软雅黑 Light" pitchFamily="34" charset="-122"/>
              </a:rPr>
              <a:t>推荐</a:t>
            </a:r>
            <a:r>
              <a:rPr lang="en-US" altLang="zh-CN" sz="2000" smtClean="0">
                <a:solidFill>
                  <a:schemeClr val="tx1">
                    <a:lumMod val="75000"/>
                    <a:lumOff val="25000"/>
                  </a:schemeClr>
                </a:solidFill>
                <a:latin typeface="微软雅黑 Light" pitchFamily="34" charset="-122"/>
                <a:ea typeface="微软雅黑 Light" pitchFamily="34" charset="-122"/>
              </a:rPr>
              <a:t>《</a:t>
            </a:r>
            <a:r>
              <a:rPr lang="zh-CN" altLang="en-US" sz="2000" smtClean="0">
                <a:solidFill>
                  <a:schemeClr val="tx1">
                    <a:lumMod val="75000"/>
                    <a:lumOff val="25000"/>
                  </a:schemeClr>
                </a:solidFill>
                <a:latin typeface="微软雅黑 Light" pitchFamily="34" charset="-122"/>
                <a:ea typeface="微软雅黑 Light" pitchFamily="34" charset="-122"/>
              </a:rPr>
              <a:t>泰坦尼克号</a:t>
            </a:r>
            <a:r>
              <a:rPr lang="en-US" altLang="zh-CN" sz="2000" smtClean="0">
                <a:solidFill>
                  <a:schemeClr val="tx1">
                    <a:lumMod val="75000"/>
                    <a:lumOff val="25000"/>
                  </a:schemeClr>
                </a:solidFill>
                <a:latin typeface="微软雅黑 Light" pitchFamily="34" charset="-122"/>
                <a:ea typeface="微软雅黑 Light" pitchFamily="34" charset="-122"/>
              </a:rPr>
              <a:t>》</a:t>
            </a:r>
            <a:r>
              <a:rPr lang="zh-CN" altLang="en-US" sz="2000" smtClean="0">
                <a:solidFill>
                  <a:schemeClr val="tx1">
                    <a:lumMod val="75000"/>
                    <a:lumOff val="25000"/>
                  </a:schemeClr>
                </a:solidFill>
                <a:latin typeface="微软雅黑 Light" pitchFamily="34" charset="-122"/>
                <a:ea typeface="微软雅黑 Light" pitchFamily="34" charset="-122"/>
              </a:rPr>
              <a:t>？</a:t>
            </a:r>
            <a:endParaRPr lang="en-US" altLang="zh-CN" sz="2000" smtClean="0">
              <a:solidFill>
                <a:schemeClr val="tx1">
                  <a:lumMod val="75000"/>
                  <a:lumOff val="25000"/>
                </a:schemeClr>
              </a:solidFill>
              <a:latin typeface="微软雅黑 Light" pitchFamily="34" charset="-122"/>
              <a:ea typeface="微软雅黑 Light" pitchFamily="34" charset="-122"/>
            </a:endParaRPr>
          </a:p>
          <a:p>
            <a:pPr>
              <a:lnSpc>
                <a:spcPct val="200000"/>
              </a:lnSpc>
            </a:pPr>
            <a:endParaRPr lang="en-US" altLang="zh-CN" sz="2000" smtClean="0">
              <a:solidFill>
                <a:schemeClr val="tx1">
                  <a:lumMod val="75000"/>
                  <a:lumOff val="25000"/>
                </a:schemeClr>
              </a:solidFill>
              <a:latin typeface="微软雅黑 Light" pitchFamily="34" charset="-122"/>
              <a:ea typeface="微软雅黑 Light"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91721602"/>
              </p:ext>
            </p:extLst>
          </p:nvPr>
        </p:nvGraphicFramePr>
        <p:xfrm>
          <a:off x="683568" y="3105759"/>
          <a:ext cx="8064894" cy="2987537"/>
        </p:xfrm>
        <a:graphic>
          <a:graphicData uri="http://schemas.openxmlformats.org/drawingml/2006/table">
            <a:tbl>
              <a:tblPr firstRow="1" bandRow="1">
                <a:tableStyleId>{5C22544A-7EE6-4342-B048-85BDC9FD1C3A}</a:tableStyleId>
              </a:tblPr>
              <a:tblGrid>
                <a:gridCol w="1008112"/>
                <a:gridCol w="1296144"/>
                <a:gridCol w="1440160"/>
                <a:gridCol w="1296144"/>
                <a:gridCol w="1296144"/>
                <a:gridCol w="1728190"/>
              </a:tblGrid>
              <a:tr h="900549">
                <a:tc>
                  <a:txBody>
                    <a:bodyPr/>
                    <a:lstStyle/>
                    <a:p>
                      <a:pPr algn="ctr"/>
                      <a:endParaRPr lang="zh-CN" altLang="en-US"/>
                    </a:p>
                  </a:txBody>
                  <a:tcPr anchor="ctr"/>
                </a:tc>
                <a:tc>
                  <a:txBody>
                    <a:bodyPr/>
                    <a:lstStyle/>
                    <a:p>
                      <a:pPr algn="ctr"/>
                      <a:r>
                        <a:rPr lang="zh-CN" altLang="en-US" smtClean="0"/>
                        <a:t>黑客帝国</a:t>
                      </a:r>
                      <a:endParaRPr lang="zh-CN" altLang="en-US"/>
                    </a:p>
                  </a:txBody>
                  <a:tcPr anchor="ctr"/>
                </a:tc>
                <a:tc>
                  <a:txBody>
                    <a:bodyPr/>
                    <a:lstStyle/>
                    <a:p>
                      <a:pPr algn="ctr"/>
                      <a:r>
                        <a:rPr lang="zh-CN" altLang="en-US" smtClean="0"/>
                        <a:t>泰坦尼克号</a:t>
                      </a:r>
                      <a:endParaRPr lang="zh-CN" altLang="en-US"/>
                    </a:p>
                  </a:txBody>
                  <a:tcPr anchor="ctr"/>
                </a:tc>
                <a:tc>
                  <a:txBody>
                    <a:bodyPr/>
                    <a:lstStyle/>
                    <a:p>
                      <a:pPr algn="ctr"/>
                      <a:r>
                        <a:rPr lang="zh-CN" altLang="en-US" smtClean="0"/>
                        <a:t>虎胆龙威</a:t>
                      </a:r>
                      <a:endParaRPr lang="zh-CN" altLang="en-US"/>
                    </a:p>
                  </a:txBody>
                  <a:tcPr anchor="ctr"/>
                </a:tc>
                <a:tc>
                  <a:txBody>
                    <a:bodyPr/>
                    <a:lstStyle/>
                    <a:p>
                      <a:pPr algn="ctr"/>
                      <a:r>
                        <a:rPr lang="zh-CN" altLang="en-US" smtClean="0"/>
                        <a:t>阿甘正传</a:t>
                      </a:r>
                      <a:endParaRPr lang="zh-CN" altLang="en-US"/>
                    </a:p>
                  </a:txBody>
                  <a:tcPr anchor="ctr"/>
                </a:tc>
                <a:tc>
                  <a:txBody>
                    <a:bodyPr/>
                    <a:lstStyle/>
                    <a:p>
                      <a:pPr algn="ctr"/>
                      <a:r>
                        <a:rPr lang="zh-CN" altLang="en-US" smtClean="0"/>
                        <a:t>机器人总动员</a:t>
                      </a:r>
                      <a:endParaRPr lang="zh-CN" altLang="en-US"/>
                    </a:p>
                  </a:txBody>
                  <a:tcPr anchor="ctr"/>
                </a:tc>
              </a:tr>
              <a:tr h="521747">
                <a:tc>
                  <a:txBody>
                    <a:bodyPr/>
                    <a:lstStyle/>
                    <a:p>
                      <a:pPr algn="ctr"/>
                      <a:r>
                        <a:rPr lang="en-US" altLang="zh-CN" smtClean="0"/>
                        <a:t>Alice</a:t>
                      </a:r>
                      <a:endParaRPr lang="zh-CN" altLang="en-US"/>
                    </a:p>
                  </a:txBody>
                  <a:tcPr anchor="ctr"/>
                </a:tc>
                <a:tc>
                  <a:txBody>
                    <a:bodyPr/>
                    <a:lstStyle/>
                    <a:p>
                      <a:pPr algn="ctr"/>
                      <a:r>
                        <a:rPr lang="en-US" altLang="zh-CN" smtClean="0"/>
                        <a:t>1</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5</a:t>
                      </a:r>
                      <a:endParaRPr lang="zh-CN" altLang="en-US"/>
                    </a:p>
                  </a:txBody>
                  <a:tcPr anchor="ctr"/>
                </a:tc>
              </a:tr>
              <a:tr h="521747">
                <a:tc>
                  <a:txBody>
                    <a:bodyPr/>
                    <a:lstStyle/>
                    <a:p>
                      <a:pPr algn="ctr"/>
                      <a:r>
                        <a:rPr lang="en-US" altLang="zh-CN" smtClean="0"/>
                        <a:t>Bob</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1</a:t>
                      </a:r>
                      <a:endParaRPr lang="zh-CN" altLang="en-US"/>
                    </a:p>
                  </a:txBody>
                  <a:tcPr anchor="ctr"/>
                </a:tc>
                <a:tc>
                  <a:txBody>
                    <a:bodyPr/>
                    <a:lstStyle/>
                    <a:p>
                      <a:pPr algn="ct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2</a:t>
                      </a:r>
                      <a:endParaRPr lang="zh-CN" altLang="en-US"/>
                    </a:p>
                  </a:txBody>
                  <a:tcPr anchor="ctr"/>
                </a:tc>
              </a:tr>
              <a:tr h="521747">
                <a:tc>
                  <a:txBody>
                    <a:bodyPr/>
                    <a:lstStyle/>
                    <a:p>
                      <a:pPr algn="ctr"/>
                      <a:r>
                        <a:rPr lang="en-US" altLang="zh-CN" smtClean="0"/>
                        <a:t>Cary</a:t>
                      </a:r>
                      <a:endParaRPr lang="zh-CN" altLang="en-US"/>
                    </a:p>
                  </a:txBody>
                  <a:tcPr anchor="ctr"/>
                </a:tc>
                <a:tc>
                  <a:txBody>
                    <a:bodyPr/>
                    <a:lstStyle/>
                    <a:p>
                      <a:pPr algn="ctr"/>
                      <a:r>
                        <a:rPr lang="en-US" altLang="zh-CN" smtClean="0"/>
                        <a:t>2</a:t>
                      </a:r>
                      <a:endParaRPr lang="zh-CN" altLang="en-US"/>
                    </a:p>
                  </a:txBody>
                  <a:tcPr anchor="ctr"/>
                </a:tc>
                <a:tc>
                  <a:txBody>
                    <a:bodyPr/>
                    <a:lstStyle/>
                    <a:p>
                      <a:pPr algn="ctr"/>
                      <a:r>
                        <a:rPr lang="en-US" altLang="zh-CN" smtClean="0"/>
                        <a:t>?</a:t>
                      </a:r>
                      <a:endParaRPr lang="zh-CN" altLang="en-US"/>
                    </a:p>
                  </a:txBody>
                  <a:tcPr anchor="ctr"/>
                </a:tc>
                <a:tc>
                  <a:txBody>
                    <a:bodyPr/>
                    <a:lstStyle/>
                    <a:p>
                      <a:pPr algn="ctr"/>
                      <a:r>
                        <a:rPr lang="en-US" altLang="zh-CN" smtClean="0"/>
                        <a:t>3</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4</a:t>
                      </a:r>
                      <a:endParaRPr lang="zh-CN" altLang="en-US"/>
                    </a:p>
                  </a:txBody>
                  <a:tcPr anchor="ctr"/>
                </a:tc>
              </a:tr>
              <a:tr h="521747">
                <a:tc>
                  <a:txBody>
                    <a:bodyPr/>
                    <a:lstStyle/>
                    <a:p>
                      <a:pPr algn="ctr"/>
                      <a:r>
                        <a:rPr lang="en-US" altLang="zh-CN" smtClean="0"/>
                        <a:t>Diane</a:t>
                      </a:r>
                      <a:endParaRPr lang="zh-CN" altLang="en-US"/>
                    </a:p>
                  </a:txBody>
                  <a:tcPr anchor="ctr"/>
                </a:tc>
                <a:tc>
                  <a:txBody>
                    <a:bodyPr/>
                    <a:lstStyle/>
                    <a:p>
                      <a:pPr algn="ctr"/>
                      <a:r>
                        <a:rPr lang="en-US" altLang="zh-CN" smtClean="0"/>
                        <a:t>4</a:t>
                      </a:r>
                      <a:endParaRPr lang="zh-CN" altLang="en-US"/>
                    </a:p>
                  </a:txBody>
                  <a:tcPr anchor="ctr"/>
                </a:tc>
                <a:tc>
                  <a:txBody>
                    <a:bodyPr/>
                    <a:lstStyle/>
                    <a:p>
                      <a:pPr algn="ctr"/>
                      <a:r>
                        <a:rPr lang="en-US" altLang="zh-CN" smtClean="0"/>
                        <a:t>3</a:t>
                      </a:r>
                      <a:endParaRPr lang="zh-CN" altLang="en-US"/>
                    </a:p>
                  </a:txBody>
                  <a:tcPr anchor="ctr"/>
                </a:tc>
                <a:tc>
                  <a:txBody>
                    <a:bodyPr/>
                    <a:lstStyle/>
                    <a:p>
                      <a:pPr algn="ctr"/>
                      <a:r>
                        <a:rPr lang="en-US" altLang="zh-CN" smtClean="0"/>
                        <a:t>5</a:t>
                      </a:r>
                      <a:endParaRPr lang="zh-CN" altLang="en-US"/>
                    </a:p>
                  </a:txBody>
                  <a:tcPr anchor="ctr"/>
                </a:tc>
                <a:tc>
                  <a:txBody>
                    <a:bodyPr/>
                    <a:lstStyle/>
                    <a:p>
                      <a:pPr algn="ctr"/>
                      <a:r>
                        <a:rPr lang="en-US" altLang="zh-CN" smtClean="0"/>
                        <a:t>3</a:t>
                      </a:r>
                      <a:endParaRPr lang="zh-CN" altLang="en-US"/>
                    </a:p>
                  </a:txBody>
                  <a:tcPr anchor="ctr"/>
                </a:tc>
                <a:tc>
                  <a:txBody>
                    <a:bodyPr/>
                    <a:lstStyle/>
                    <a:p>
                      <a:pPr algn="ctr"/>
                      <a:endParaRPr lang="zh-CN" altLang="en-US"/>
                    </a:p>
                  </a:txBody>
                  <a:tcPr anchor="ctr"/>
                </a:tc>
              </a:tr>
            </a:tbl>
          </a:graphicData>
        </a:graphic>
      </p:graphicFrame>
    </p:spTree>
    <p:extLst>
      <p:ext uri="{BB962C8B-B14F-4D97-AF65-F5344CB8AC3E}">
        <p14:creationId xmlns:p14="http://schemas.microsoft.com/office/powerpoint/2010/main" val="14898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用户的协同过滤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grpSp>
        <p:nvGrpSpPr>
          <p:cNvPr id="77" name="组合 76"/>
          <p:cNvGrpSpPr/>
          <p:nvPr/>
        </p:nvGrpSpPr>
        <p:grpSpPr>
          <a:xfrm>
            <a:off x="1331640" y="1700808"/>
            <a:ext cx="6120680" cy="4536504"/>
            <a:chOff x="1979712" y="1700808"/>
            <a:chExt cx="6120680" cy="4536504"/>
          </a:xfrm>
        </p:grpSpPr>
        <p:grpSp>
          <p:nvGrpSpPr>
            <p:cNvPr id="5" name="组合 4"/>
            <p:cNvGrpSpPr/>
            <p:nvPr/>
          </p:nvGrpSpPr>
          <p:grpSpPr>
            <a:xfrm>
              <a:off x="3764798" y="1700808"/>
              <a:ext cx="765704" cy="1218762"/>
              <a:chOff x="2895324" y="1772816"/>
              <a:chExt cx="792088" cy="1296144"/>
            </a:xfrm>
          </p:grpSpPr>
          <p:grpSp>
            <p:nvGrpSpPr>
              <p:cNvPr id="45" name="组合 44"/>
              <p:cNvGrpSpPr>
                <a:grpSpLocks noChangeAspect="1"/>
              </p:cNvGrpSpPr>
              <p:nvPr/>
            </p:nvGrpSpPr>
            <p:grpSpPr>
              <a:xfrm>
                <a:off x="3059832" y="1772816"/>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6" name="组合 5"/>
            <p:cNvGrpSpPr/>
            <p:nvPr/>
          </p:nvGrpSpPr>
          <p:grpSpPr>
            <a:xfrm>
              <a:off x="3764799" y="3359679"/>
              <a:ext cx="765704" cy="1218762"/>
              <a:chOff x="2895324" y="1772816"/>
              <a:chExt cx="792088" cy="1296144"/>
            </a:xfrm>
          </p:grpSpPr>
          <p:grpSp>
            <p:nvGrpSpPr>
              <p:cNvPr id="34" name="组合 33"/>
              <p:cNvGrpSpPr>
                <a:grpSpLocks noChangeAspect="1"/>
              </p:cNvGrpSpPr>
              <p:nvPr/>
            </p:nvGrpSpPr>
            <p:grpSpPr>
              <a:xfrm>
                <a:off x="3059832" y="1772816"/>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7" name="组合 6"/>
            <p:cNvGrpSpPr/>
            <p:nvPr/>
          </p:nvGrpSpPr>
          <p:grpSpPr>
            <a:xfrm>
              <a:off x="3764799" y="5018550"/>
              <a:ext cx="765704" cy="1218762"/>
              <a:chOff x="2895324" y="1772816"/>
              <a:chExt cx="792088" cy="1296144"/>
            </a:xfrm>
          </p:grpSpPr>
          <p:grpSp>
            <p:nvGrpSpPr>
              <p:cNvPr id="23" name="组合 22"/>
              <p:cNvGrpSpPr>
                <a:grpSpLocks noChangeAspect="1"/>
              </p:cNvGrpSpPr>
              <p:nvPr/>
            </p:nvGrpSpPr>
            <p:grpSpPr>
              <a:xfrm>
                <a:off x="3059832" y="1772816"/>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8" name="圆角矩形 7"/>
            <p:cNvSpPr/>
            <p:nvPr/>
          </p:nvSpPr>
          <p:spPr>
            <a:xfrm>
              <a:off x="6638594" y="1832826"/>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6638594" y="2989691"/>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6638594" y="4146556"/>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sp>
          <p:nvSpPr>
            <p:cNvPr id="11" name="圆角矩形 10"/>
            <p:cNvSpPr/>
            <p:nvPr/>
          </p:nvSpPr>
          <p:spPr>
            <a:xfrm>
              <a:off x="6638594" y="5303422"/>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D</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4411092" y="2140601"/>
              <a:ext cx="222750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flipV="1">
              <a:off x="4411092" y="3297466"/>
              <a:ext cx="2227502" cy="50612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flipV="1">
              <a:off x="4442342" y="2140601"/>
              <a:ext cx="2196252" cy="34319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1"/>
            </p:cNvCxnSpPr>
            <p:nvPr/>
          </p:nvCxnSpPr>
          <p:spPr>
            <a:xfrm flipH="1" flipV="1">
              <a:off x="4426717" y="2149110"/>
              <a:ext cx="2211877" cy="34620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V="1">
              <a:off x="3635896" y="2254815"/>
              <a:ext cx="12277" cy="3317742"/>
            </a:xfrm>
            <a:prstGeom prst="curvedConnector3">
              <a:avLst>
                <a:gd name="adj1" fmla="val 644024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195736" y="3543734"/>
              <a:ext cx="446287" cy="587422"/>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cxnSp>
          <p:nvCxnSpPr>
            <p:cNvPr id="56" name="直接箭头连接符 55"/>
            <p:cNvCxnSpPr/>
            <p:nvPr/>
          </p:nvCxnSpPr>
          <p:spPr>
            <a:xfrm>
              <a:off x="1988770" y="5391347"/>
              <a:ext cx="86409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988770" y="5068406"/>
              <a:ext cx="525627" cy="289402"/>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59" name="直接箭头连接符 58"/>
            <p:cNvCxnSpPr/>
            <p:nvPr/>
          </p:nvCxnSpPr>
          <p:spPr>
            <a:xfrm>
              <a:off x="1988770" y="5949280"/>
              <a:ext cx="864096"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1979712" y="5626339"/>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64" name="直接箭头连接符 63"/>
            <p:cNvCxnSpPr>
              <a:endCxn id="11" idx="1"/>
            </p:cNvCxnSpPr>
            <p:nvPr/>
          </p:nvCxnSpPr>
          <p:spPr>
            <a:xfrm>
              <a:off x="4442342" y="5572557"/>
              <a:ext cx="2196252" cy="3864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10" idx="1"/>
            </p:cNvCxnSpPr>
            <p:nvPr/>
          </p:nvCxnSpPr>
          <p:spPr>
            <a:xfrm flipV="1">
              <a:off x="4442342" y="4454331"/>
              <a:ext cx="2196252" cy="11182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10" idx="1"/>
            </p:cNvCxnSpPr>
            <p:nvPr/>
          </p:nvCxnSpPr>
          <p:spPr>
            <a:xfrm>
              <a:off x="4426717" y="2140600"/>
              <a:ext cx="2211877" cy="231373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40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用户的协同过滤（</a:t>
            </a:r>
            <a:r>
              <a:rPr lang="en-US" altLang="zh-CN" sz="3200">
                <a:solidFill>
                  <a:schemeClr val="tx1">
                    <a:lumMod val="75000"/>
                    <a:lumOff val="25000"/>
                  </a:schemeClr>
                </a:solidFill>
                <a:latin typeface="微软雅黑" pitchFamily="34" charset="-122"/>
                <a:ea typeface="微软雅黑" pitchFamily="34" charset="-122"/>
                <a:cs typeface="+mn-cs"/>
              </a:rPr>
              <a:t>User-CF</a:t>
            </a:r>
            <a:r>
              <a:rPr lang="zh-CN" altLang="en-US" sz="320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基于用户的协同过滤推荐的基本原理是，根据所有用户对</a:t>
            </a:r>
            <a:r>
              <a:rPr lang="zh-CN" altLang="en-US" sz="1800" smtClean="0">
                <a:solidFill>
                  <a:schemeClr val="tx1">
                    <a:lumMod val="75000"/>
                    <a:lumOff val="25000"/>
                  </a:schemeClr>
                </a:solidFill>
                <a:latin typeface="微软雅黑 Light" pitchFamily="34" charset="-122"/>
                <a:ea typeface="微软雅黑 Light" pitchFamily="34" charset="-122"/>
              </a:rPr>
              <a:t>物品的</a:t>
            </a:r>
            <a:r>
              <a:rPr lang="zh-CN" altLang="en-US" sz="1800">
                <a:solidFill>
                  <a:schemeClr val="tx1">
                    <a:lumMod val="75000"/>
                    <a:lumOff val="25000"/>
                  </a:schemeClr>
                </a:solidFill>
                <a:latin typeface="微软雅黑 Light" pitchFamily="34" charset="-122"/>
                <a:ea typeface="微软雅黑 Light" pitchFamily="34" charset="-122"/>
              </a:rPr>
              <a:t>偏好，发现与当前用户口味和偏好相似的“邻居”用户群</a:t>
            </a:r>
            <a:r>
              <a:rPr lang="zh-CN" altLang="en-US" sz="1800" smtClean="0">
                <a:solidFill>
                  <a:schemeClr val="tx1">
                    <a:lumMod val="75000"/>
                    <a:lumOff val="25000"/>
                  </a:schemeClr>
                </a:solidFill>
                <a:latin typeface="微软雅黑 Light" pitchFamily="34" charset="-122"/>
                <a:ea typeface="微软雅黑 Light" pitchFamily="34" charset="-122"/>
              </a:rPr>
              <a:t>，并推荐近邻所偏好的物品</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在</a:t>
            </a:r>
            <a:r>
              <a:rPr lang="zh-CN" altLang="en-US" sz="1800">
                <a:solidFill>
                  <a:schemeClr val="tx1">
                    <a:lumMod val="75000"/>
                    <a:lumOff val="25000"/>
                  </a:schemeClr>
                </a:solidFill>
                <a:latin typeface="微软雅黑 Light" pitchFamily="34" charset="-122"/>
                <a:ea typeface="微软雅黑 Light" pitchFamily="34" charset="-122"/>
              </a:rPr>
              <a:t>一般的应用中是采用计算“</a:t>
            </a:r>
            <a:r>
              <a:rPr lang="en-US" altLang="zh-CN" sz="1800">
                <a:solidFill>
                  <a:schemeClr val="tx1">
                    <a:lumMod val="75000"/>
                    <a:lumOff val="25000"/>
                  </a:schemeClr>
                </a:solidFill>
                <a:latin typeface="微软雅黑 Light" pitchFamily="34" charset="-122"/>
                <a:ea typeface="微软雅黑 Light" pitchFamily="34" charset="-122"/>
              </a:rPr>
              <a:t>K- </a:t>
            </a:r>
            <a:r>
              <a:rPr lang="zh-CN" altLang="en-US" sz="1800">
                <a:solidFill>
                  <a:schemeClr val="tx1">
                    <a:lumMod val="75000"/>
                    <a:lumOff val="25000"/>
                  </a:schemeClr>
                </a:solidFill>
                <a:latin typeface="微软雅黑 Light" pitchFamily="34" charset="-122"/>
                <a:ea typeface="微软雅黑 Light" pitchFamily="34" charset="-122"/>
              </a:rPr>
              <a:t>近邻</a:t>
            </a:r>
            <a:r>
              <a:rPr lang="zh-CN" altLang="en-US" sz="1800" smtClean="0">
                <a:solidFill>
                  <a:schemeClr val="tx1">
                    <a:lumMod val="75000"/>
                    <a:lumOff val="25000"/>
                  </a:schemeClr>
                </a:solidFill>
                <a:latin typeface="微软雅黑 Light" pitchFamily="34" charset="-122"/>
                <a:ea typeface="微软雅黑 Light" pitchFamily="34" charset="-122"/>
              </a:rPr>
              <a:t>”</a:t>
            </a:r>
            <a:r>
              <a:rPr lang="zh-CN" altLang="en-US" sz="1800">
                <a:solidFill>
                  <a:schemeClr val="tx1">
                    <a:lumMod val="75000"/>
                    <a:lumOff val="25000"/>
                  </a:schemeClr>
                </a:solidFill>
                <a:latin typeface="微软雅黑 Light" pitchFamily="34" charset="-122"/>
                <a:ea typeface="微软雅黑 Light" pitchFamily="34" charset="-122"/>
              </a:rPr>
              <a:t>的算法</a:t>
            </a:r>
            <a:r>
              <a:rPr lang="zh-CN" altLang="en-US" sz="1800" smtClean="0">
                <a:solidFill>
                  <a:schemeClr val="tx1">
                    <a:lumMod val="75000"/>
                    <a:lumOff val="25000"/>
                  </a:schemeClr>
                </a:solidFill>
                <a:latin typeface="微软雅黑 Light" pitchFamily="34" charset="-122"/>
                <a:ea typeface="微软雅黑 Light" pitchFamily="34" charset="-122"/>
              </a:rPr>
              <a:t>；基于</a:t>
            </a:r>
            <a:r>
              <a:rPr lang="zh-CN" altLang="en-US" sz="1800">
                <a:solidFill>
                  <a:schemeClr val="tx1">
                    <a:lumMod val="75000"/>
                    <a:lumOff val="25000"/>
                  </a:schemeClr>
                </a:solidFill>
                <a:latin typeface="微软雅黑 Light" pitchFamily="34" charset="-122"/>
                <a:ea typeface="微软雅黑 Light" pitchFamily="34" charset="-122"/>
              </a:rPr>
              <a:t>这 </a:t>
            </a:r>
            <a:r>
              <a:rPr lang="en-US" altLang="zh-CN" sz="1800">
                <a:solidFill>
                  <a:schemeClr val="tx1">
                    <a:lumMod val="75000"/>
                    <a:lumOff val="25000"/>
                  </a:schemeClr>
                </a:solidFill>
                <a:latin typeface="微软雅黑 Light" pitchFamily="34" charset="-122"/>
                <a:ea typeface="微软雅黑 Light" pitchFamily="34" charset="-122"/>
              </a:rPr>
              <a:t>K </a:t>
            </a:r>
            <a:r>
              <a:rPr lang="zh-CN" altLang="en-US" sz="1800">
                <a:solidFill>
                  <a:schemeClr val="tx1">
                    <a:lumMod val="75000"/>
                    <a:lumOff val="25000"/>
                  </a:schemeClr>
                </a:solidFill>
                <a:latin typeface="微软雅黑 Light" pitchFamily="34" charset="-122"/>
                <a:ea typeface="微软雅黑 Light" pitchFamily="34" charset="-122"/>
              </a:rPr>
              <a:t>个邻居的历史偏好信息，为当前用户进行</a:t>
            </a:r>
            <a:r>
              <a:rPr lang="zh-CN" altLang="en-US" sz="1800" smtClean="0">
                <a:solidFill>
                  <a:schemeClr val="tx1">
                    <a:lumMod val="75000"/>
                    <a:lumOff val="25000"/>
                  </a:schemeClr>
                </a:solidFill>
                <a:latin typeface="微软雅黑 Light" pitchFamily="34" charset="-122"/>
                <a:ea typeface="微软雅黑 Light" pitchFamily="34" charset="-122"/>
              </a:rPr>
              <a:t>推荐</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User-CF </a:t>
            </a:r>
            <a:r>
              <a:rPr lang="zh-CN" altLang="en-US" sz="1800" smtClean="0">
                <a:solidFill>
                  <a:schemeClr val="tx1">
                    <a:lumMod val="75000"/>
                    <a:lumOff val="25000"/>
                  </a:schemeClr>
                </a:solidFill>
                <a:latin typeface="微软雅黑 Light" pitchFamily="34" charset="-122"/>
                <a:ea typeface="微软雅黑 Light" pitchFamily="34" charset="-122"/>
              </a:rPr>
              <a:t>和</a:t>
            </a:r>
            <a:r>
              <a:rPr lang="zh-CN" altLang="en-US" sz="1800">
                <a:solidFill>
                  <a:schemeClr val="tx1">
                    <a:lumMod val="75000"/>
                    <a:lumOff val="25000"/>
                  </a:schemeClr>
                </a:solidFill>
                <a:latin typeface="微软雅黑 Light" pitchFamily="34" charset="-122"/>
                <a:ea typeface="微软雅黑 Light" pitchFamily="34" charset="-122"/>
              </a:rPr>
              <a:t>基于人口统计学的</a:t>
            </a:r>
            <a:r>
              <a:rPr lang="zh-CN" altLang="en-US" sz="1800" smtClean="0">
                <a:solidFill>
                  <a:schemeClr val="tx1">
                    <a:lumMod val="75000"/>
                    <a:lumOff val="25000"/>
                  </a:schemeClr>
                </a:solidFill>
                <a:latin typeface="微软雅黑 Light" pitchFamily="34" charset="-122"/>
                <a:ea typeface="微软雅黑 Light" pitchFamily="34" charset="-122"/>
              </a:rPr>
              <a:t>推荐机制</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两者</a:t>
            </a:r>
            <a:r>
              <a:rPr lang="zh-CN" altLang="en-US" sz="1400" smtClean="0">
                <a:solidFill>
                  <a:schemeClr val="tx1">
                    <a:lumMod val="75000"/>
                    <a:lumOff val="25000"/>
                  </a:schemeClr>
                </a:solidFill>
                <a:latin typeface="微软雅黑 Light" pitchFamily="34" charset="-122"/>
                <a:ea typeface="微软雅黑 Light" pitchFamily="34" charset="-122"/>
              </a:rPr>
              <a:t>都是</a:t>
            </a:r>
            <a:r>
              <a:rPr lang="zh-CN" altLang="en-US" sz="1400">
                <a:solidFill>
                  <a:schemeClr val="tx1">
                    <a:lumMod val="75000"/>
                    <a:lumOff val="25000"/>
                  </a:schemeClr>
                </a:solidFill>
                <a:latin typeface="微软雅黑 Light" pitchFamily="34" charset="-122"/>
                <a:ea typeface="微软雅黑 Light" pitchFamily="34" charset="-122"/>
              </a:rPr>
              <a:t>计算用户的相似度，并</a:t>
            </a:r>
            <a:r>
              <a:rPr lang="zh-CN" altLang="en-US" sz="1400" smtClean="0">
                <a:solidFill>
                  <a:schemeClr val="tx1">
                    <a:lumMod val="75000"/>
                    <a:lumOff val="25000"/>
                  </a:schemeClr>
                </a:solidFill>
                <a:latin typeface="微软雅黑 Light" pitchFamily="34" charset="-122"/>
                <a:ea typeface="微软雅黑 Light" pitchFamily="34" charset="-122"/>
              </a:rPr>
              <a:t>基于相似的“邻居”</a:t>
            </a:r>
            <a:r>
              <a:rPr lang="zh-CN" altLang="en-US" sz="1400">
                <a:solidFill>
                  <a:schemeClr val="tx1">
                    <a:lumMod val="75000"/>
                    <a:lumOff val="25000"/>
                  </a:schemeClr>
                </a:solidFill>
                <a:latin typeface="微软雅黑 Light" pitchFamily="34" charset="-122"/>
                <a:ea typeface="微软雅黑 Light" pitchFamily="34" charset="-122"/>
              </a:rPr>
              <a:t>用户群计算</a:t>
            </a:r>
            <a:r>
              <a:rPr lang="zh-CN" altLang="en-US" sz="1400" smtClean="0">
                <a:solidFill>
                  <a:schemeClr val="tx1">
                    <a:lumMod val="75000"/>
                    <a:lumOff val="25000"/>
                  </a:schemeClr>
                </a:solidFill>
                <a:latin typeface="微软雅黑 Light" pitchFamily="34" charset="-122"/>
                <a:ea typeface="微软雅黑 Light" pitchFamily="34" charset="-122"/>
              </a:rPr>
              <a:t>推荐</a:t>
            </a:r>
            <a:endParaRPr lang="en-US" altLang="zh-CN" sz="140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它们</a:t>
            </a:r>
            <a:r>
              <a:rPr lang="zh-CN" altLang="en-US" sz="1400">
                <a:solidFill>
                  <a:schemeClr val="tx1">
                    <a:lumMod val="75000"/>
                    <a:lumOff val="25000"/>
                  </a:schemeClr>
                </a:solidFill>
                <a:latin typeface="微软雅黑 Light" pitchFamily="34" charset="-122"/>
                <a:ea typeface="微软雅黑 Light" pitchFamily="34" charset="-122"/>
              </a:rPr>
              <a:t>所不同的是如何计算用户的</a:t>
            </a:r>
            <a:r>
              <a:rPr lang="zh-CN" altLang="en-US" sz="1400" smtClean="0">
                <a:solidFill>
                  <a:schemeClr val="tx1">
                    <a:lumMod val="75000"/>
                    <a:lumOff val="25000"/>
                  </a:schemeClr>
                </a:solidFill>
                <a:latin typeface="微软雅黑 Light" pitchFamily="34" charset="-122"/>
                <a:ea typeface="微软雅黑 Light" pitchFamily="34" charset="-122"/>
              </a:rPr>
              <a:t>相似度：基于</a:t>
            </a:r>
            <a:r>
              <a:rPr lang="zh-CN" altLang="en-US" sz="1400">
                <a:solidFill>
                  <a:schemeClr val="tx1">
                    <a:lumMod val="75000"/>
                    <a:lumOff val="25000"/>
                  </a:schemeClr>
                </a:solidFill>
                <a:latin typeface="微软雅黑 Light" pitchFamily="34" charset="-122"/>
                <a:ea typeface="微软雅黑 Light" pitchFamily="34" charset="-122"/>
              </a:rPr>
              <a:t>人口统计学的机制只考虑用户本身的特征，而基于用户的协同过滤机制可是在用户的历史偏好的数据上计算用户的相似度，它的基本假设是，喜欢类似物品的用户可能有相同或者相似的口味和偏好</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1726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物品的协同过滤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grpSp>
        <p:nvGrpSpPr>
          <p:cNvPr id="63" name="组合 62"/>
          <p:cNvGrpSpPr/>
          <p:nvPr/>
        </p:nvGrpSpPr>
        <p:grpSpPr>
          <a:xfrm>
            <a:off x="1331640" y="1700808"/>
            <a:ext cx="6294049" cy="4536504"/>
            <a:chOff x="1734335" y="1700808"/>
            <a:chExt cx="6294049" cy="4536504"/>
          </a:xfrm>
        </p:grpSpPr>
        <p:grpSp>
          <p:nvGrpSpPr>
            <p:cNvPr id="5" name="组合 4"/>
            <p:cNvGrpSpPr/>
            <p:nvPr/>
          </p:nvGrpSpPr>
          <p:grpSpPr>
            <a:xfrm>
              <a:off x="1734335" y="1700808"/>
              <a:ext cx="765704" cy="1218762"/>
              <a:chOff x="2895324" y="1772816"/>
              <a:chExt cx="792088" cy="1296144"/>
            </a:xfrm>
          </p:grpSpPr>
          <p:grpSp>
            <p:nvGrpSpPr>
              <p:cNvPr id="45" name="组合 44"/>
              <p:cNvGrpSpPr>
                <a:grpSpLocks noChangeAspect="1"/>
              </p:cNvGrpSpPr>
              <p:nvPr/>
            </p:nvGrpSpPr>
            <p:grpSpPr>
              <a:xfrm>
                <a:off x="3059832" y="1772816"/>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6" name="组合 5"/>
            <p:cNvGrpSpPr/>
            <p:nvPr/>
          </p:nvGrpSpPr>
          <p:grpSpPr>
            <a:xfrm>
              <a:off x="1734336" y="3398316"/>
              <a:ext cx="765704" cy="1218762"/>
              <a:chOff x="2895324" y="1772816"/>
              <a:chExt cx="792088" cy="1296144"/>
            </a:xfrm>
          </p:grpSpPr>
          <p:grpSp>
            <p:nvGrpSpPr>
              <p:cNvPr id="34" name="组合 33"/>
              <p:cNvGrpSpPr>
                <a:grpSpLocks noChangeAspect="1"/>
              </p:cNvGrpSpPr>
              <p:nvPr/>
            </p:nvGrpSpPr>
            <p:grpSpPr>
              <a:xfrm>
                <a:off x="3059832" y="1772816"/>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7" name="组合 6"/>
            <p:cNvGrpSpPr/>
            <p:nvPr/>
          </p:nvGrpSpPr>
          <p:grpSpPr>
            <a:xfrm>
              <a:off x="1734336" y="5018550"/>
              <a:ext cx="765704" cy="1218762"/>
              <a:chOff x="2895324" y="1772816"/>
              <a:chExt cx="792088" cy="1296144"/>
            </a:xfrm>
          </p:grpSpPr>
          <p:grpSp>
            <p:nvGrpSpPr>
              <p:cNvPr id="23" name="组合 22"/>
              <p:cNvGrpSpPr>
                <a:grpSpLocks noChangeAspect="1"/>
              </p:cNvGrpSpPr>
              <p:nvPr/>
            </p:nvGrpSpPr>
            <p:grpSpPr>
              <a:xfrm>
                <a:off x="3059832" y="1772816"/>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8" name="圆角矩形 7"/>
            <p:cNvSpPr/>
            <p:nvPr/>
          </p:nvSpPr>
          <p:spPr>
            <a:xfrm>
              <a:off x="4608131" y="1819947"/>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4608131" y="3531948"/>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4608131" y="5256828"/>
              <a:ext cx="1461798" cy="61554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2380629" y="2127722"/>
              <a:ext cx="2227502"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1"/>
            </p:cNvCxnSpPr>
            <p:nvPr/>
          </p:nvCxnSpPr>
          <p:spPr>
            <a:xfrm flipV="1">
              <a:off x="2380629" y="2127722"/>
              <a:ext cx="2227502" cy="171200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8" idx="1"/>
            </p:cNvCxnSpPr>
            <p:nvPr/>
          </p:nvCxnSpPr>
          <p:spPr>
            <a:xfrm flipV="1">
              <a:off x="2411879" y="2127722"/>
              <a:ext cx="2196252" cy="34319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2411879" y="5572557"/>
              <a:ext cx="2196252"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10800000" flipH="1" flipV="1">
              <a:off x="6129660" y="2216167"/>
              <a:ext cx="12277" cy="3317742"/>
            </a:xfrm>
            <a:prstGeom prst="curvedConnector3">
              <a:avLst>
                <a:gd name="adj1" fmla="val 644024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80814" y="3480340"/>
              <a:ext cx="446287" cy="587422"/>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cxnSp>
          <p:nvCxnSpPr>
            <p:cNvPr id="56" name="直接箭头连接符 55"/>
            <p:cNvCxnSpPr/>
            <p:nvPr/>
          </p:nvCxnSpPr>
          <p:spPr>
            <a:xfrm>
              <a:off x="7164288" y="5398356"/>
              <a:ext cx="86409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7164288" y="5075415"/>
              <a:ext cx="525627" cy="289402"/>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59" name="直接箭头连接符 58"/>
            <p:cNvCxnSpPr/>
            <p:nvPr/>
          </p:nvCxnSpPr>
          <p:spPr>
            <a:xfrm>
              <a:off x="7164288" y="5956289"/>
              <a:ext cx="864096"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7155230" y="5633348"/>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64" name="直接箭头连接符 63"/>
            <p:cNvCxnSpPr/>
            <p:nvPr/>
          </p:nvCxnSpPr>
          <p:spPr>
            <a:xfrm>
              <a:off x="2411879" y="3846618"/>
              <a:ext cx="2196252" cy="176457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endCxn id="9" idx="1"/>
            </p:cNvCxnSpPr>
            <p:nvPr/>
          </p:nvCxnSpPr>
          <p:spPr>
            <a:xfrm>
              <a:off x="2380629" y="3839722"/>
              <a:ext cx="2227502"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10" idx="1"/>
            </p:cNvCxnSpPr>
            <p:nvPr/>
          </p:nvCxnSpPr>
          <p:spPr>
            <a:xfrm>
              <a:off x="2380629" y="2123352"/>
              <a:ext cx="2227502" cy="344125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46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right)">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物品的协同过滤（</a:t>
            </a:r>
            <a:r>
              <a:rPr lang="en-US" altLang="zh-CN" sz="3200">
                <a:solidFill>
                  <a:schemeClr val="tx1">
                    <a:lumMod val="75000"/>
                    <a:lumOff val="25000"/>
                  </a:schemeClr>
                </a:solidFill>
                <a:latin typeface="微软雅黑" pitchFamily="34" charset="-122"/>
                <a:ea typeface="微软雅黑" pitchFamily="34" charset="-122"/>
                <a:cs typeface="+mn-cs"/>
              </a:rPr>
              <a:t>Item-CF</a:t>
            </a:r>
            <a:r>
              <a:rPr lang="zh-CN" altLang="en-US" sz="320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基于项目的协同过滤推荐的基本原理与基于用户的类似，只是使用所有用户对物品的偏好，发现物品和物品之间的相似度，然后根据用户的历史偏好信息，将类似的物品推荐给用户</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Item-CF </a:t>
            </a:r>
            <a:r>
              <a:rPr lang="zh-CN" altLang="en-US" sz="1800" smtClean="0">
                <a:solidFill>
                  <a:schemeClr val="tx1">
                    <a:lumMod val="75000"/>
                    <a:lumOff val="25000"/>
                  </a:schemeClr>
                </a:solidFill>
                <a:latin typeface="微软雅黑 Light" pitchFamily="34" charset="-122"/>
                <a:ea typeface="微软雅黑 Light" pitchFamily="34" charset="-122"/>
              </a:rPr>
              <a:t>和基于内容（</a:t>
            </a:r>
            <a:r>
              <a:rPr lang="en-US" altLang="zh-CN" sz="1800" smtClean="0">
                <a:solidFill>
                  <a:schemeClr val="tx1">
                    <a:lumMod val="75000"/>
                    <a:lumOff val="25000"/>
                  </a:schemeClr>
                </a:solidFill>
                <a:latin typeface="微软雅黑 Light" pitchFamily="34" charset="-122"/>
                <a:ea typeface="微软雅黑 Light" pitchFamily="34" charset="-122"/>
              </a:rPr>
              <a:t>CB</a:t>
            </a:r>
            <a:r>
              <a:rPr lang="zh-CN" altLang="en-US" sz="1800" smtClean="0">
                <a:solidFill>
                  <a:schemeClr val="tx1">
                    <a:lumMod val="75000"/>
                    <a:lumOff val="25000"/>
                  </a:schemeClr>
                </a:solidFill>
                <a:latin typeface="微软雅黑 Light" pitchFamily="34" charset="-122"/>
                <a:ea typeface="微软雅黑 Light" pitchFamily="34" charset="-122"/>
              </a:rPr>
              <a:t>）的推荐</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其实</a:t>
            </a:r>
            <a:r>
              <a:rPr lang="zh-CN" altLang="en-US" sz="1400">
                <a:solidFill>
                  <a:schemeClr val="tx1">
                    <a:lumMod val="75000"/>
                    <a:lumOff val="25000"/>
                  </a:schemeClr>
                </a:solidFill>
                <a:latin typeface="微软雅黑 Light" pitchFamily="34" charset="-122"/>
                <a:ea typeface="微软雅黑 Light" pitchFamily="34" charset="-122"/>
              </a:rPr>
              <a:t>都是基于物品相似度预测推荐，只是相似度计算的方法不一样，前者是从用户历史的偏好推断，而后者是基于物品本身的属性特征</a:t>
            </a:r>
            <a:r>
              <a:rPr lang="zh-CN" altLang="en-US" sz="1400" smtClean="0">
                <a:solidFill>
                  <a:schemeClr val="tx1">
                    <a:lumMod val="75000"/>
                    <a:lumOff val="25000"/>
                  </a:schemeClr>
                </a:solidFill>
                <a:latin typeface="微软雅黑 Light" pitchFamily="34" charset="-122"/>
                <a:ea typeface="微软雅黑 Light" pitchFamily="34" charset="-122"/>
              </a:rPr>
              <a:t>信息</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同样是协同过滤，在基于用户和基于项目两个策略中应该如何选择呢</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电</a:t>
            </a:r>
            <a:r>
              <a:rPr lang="zh-CN" altLang="en-US" sz="1400" smtClean="0">
                <a:solidFill>
                  <a:schemeClr val="tx1">
                    <a:lumMod val="75000"/>
                    <a:lumOff val="25000"/>
                  </a:schemeClr>
                </a:solidFill>
                <a:latin typeface="微软雅黑 Light" pitchFamily="34" charset="-122"/>
                <a:ea typeface="微软雅黑 Light" pitchFamily="34" charset="-122"/>
              </a:rPr>
              <a:t>商、电影、音乐网站，用户数量远大于物品数量</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新闻网站，物品（新闻文本）数量可能大于用户数量</a:t>
            </a:r>
            <a:endParaRPr lang="en-US" altLang="zh-CN"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3269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User-CF </a:t>
            </a:r>
            <a:r>
              <a:rPr lang="zh-CN" altLang="en-US" sz="3200" smtClean="0">
                <a:solidFill>
                  <a:schemeClr val="tx1">
                    <a:lumMod val="75000"/>
                    <a:lumOff val="25000"/>
                  </a:schemeClr>
                </a:solidFill>
                <a:latin typeface="微软雅黑" pitchFamily="34" charset="-122"/>
                <a:ea typeface="微软雅黑" pitchFamily="34" charset="-122"/>
                <a:cs typeface="+mn-cs"/>
              </a:rPr>
              <a:t>和 </a:t>
            </a:r>
            <a:r>
              <a:rPr lang="en-US" altLang="zh-CN" sz="3200" smtClean="0">
                <a:solidFill>
                  <a:schemeClr val="tx1">
                    <a:lumMod val="75000"/>
                    <a:lumOff val="25000"/>
                  </a:schemeClr>
                </a:solidFill>
                <a:latin typeface="微软雅黑" pitchFamily="34" charset="-122"/>
                <a:ea typeface="微软雅黑" pitchFamily="34" charset="-122"/>
                <a:cs typeface="+mn-cs"/>
              </a:rPr>
              <a:t>Item-CF </a:t>
            </a:r>
            <a:r>
              <a:rPr lang="zh-CN" altLang="en-US" sz="3200" smtClean="0">
                <a:solidFill>
                  <a:schemeClr val="tx1">
                    <a:lumMod val="75000"/>
                    <a:lumOff val="25000"/>
                  </a:schemeClr>
                </a:solidFill>
                <a:latin typeface="微软雅黑" pitchFamily="34" charset="-122"/>
                <a:ea typeface="微软雅黑" pitchFamily="34" charset="-122"/>
                <a:cs typeface="+mn-cs"/>
              </a:rPr>
              <a:t>的比较</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同样是协同过滤，在 </a:t>
            </a:r>
            <a:r>
              <a:rPr lang="en-US" altLang="zh-CN" sz="1800">
                <a:solidFill>
                  <a:schemeClr val="tx1">
                    <a:lumMod val="75000"/>
                    <a:lumOff val="25000"/>
                  </a:schemeClr>
                </a:solidFill>
                <a:latin typeface="微软雅黑 Light" pitchFamily="34" charset="-122"/>
                <a:ea typeface="微软雅黑 Light" pitchFamily="34" charset="-122"/>
              </a:rPr>
              <a:t>User-CF </a:t>
            </a:r>
            <a:r>
              <a:rPr lang="zh-CN" altLang="en-US" sz="1800">
                <a:solidFill>
                  <a:schemeClr val="tx1">
                    <a:lumMod val="75000"/>
                    <a:lumOff val="25000"/>
                  </a:schemeClr>
                </a:solidFill>
                <a:latin typeface="微软雅黑 Light" pitchFamily="34" charset="-122"/>
                <a:ea typeface="微软雅黑 Light" pitchFamily="34" charset="-122"/>
              </a:rPr>
              <a:t>和 </a:t>
            </a:r>
            <a:r>
              <a:rPr lang="en-US" altLang="zh-CN" sz="1800">
                <a:solidFill>
                  <a:schemeClr val="tx1">
                    <a:lumMod val="75000"/>
                    <a:lumOff val="25000"/>
                  </a:schemeClr>
                </a:solidFill>
                <a:latin typeface="微软雅黑 Light" pitchFamily="34" charset="-122"/>
                <a:ea typeface="微软雅黑 Light" pitchFamily="34" charset="-122"/>
              </a:rPr>
              <a:t>Item-CF </a:t>
            </a:r>
            <a:r>
              <a:rPr lang="zh-CN" altLang="en-US" sz="1800">
                <a:solidFill>
                  <a:schemeClr val="tx1">
                    <a:lumMod val="75000"/>
                    <a:lumOff val="25000"/>
                  </a:schemeClr>
                </a:solidFill>
                <a:latin typeface="微软雅黑 Light" pitchFamily="34" charset="-122"/>
                <a:ea typeface="微软雅黑 Light" pitchFamily="34" charset="-122"/>
              </a:rPr>
              <a:t>两个策略中应该如何选择呢？</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smtClean="0">
                <a:solidFill>
                  <a:schemeClr val="tx1">
                    <a:lumMod val="75000"/>
                    <a:lumOff val="25000"/>
                  </a:schemeClr>
                </a:solidFill>
                <a:latin typeface="微软雅黑 Light" pitchFamily="34" charset="-122"/>
                <a:ea typeface="微软雅黑 Light" pitchFamily="34" charset="-122"/>
              </a:rPr>
              <a:t>Item-CF</a:t>
            </a:r>
            <a:r>
              <a:rPr lang="zh-CN" altLang="en-US" sz="1800">
                <a:solidFill>
                  <a:schemeClr val="tx1">
                    <a:lumMod val="75000"/>
                    <a:lumOff val="25000"/>
                  </a:schemeClr>
                </a:solidFill>
                <a:latin typeface="微软雅黑 Light" pitchFamily="34" charset="-122"/>
                <a:ea typeface="微软雅黑 Light" pitchFamily="34" charset="-122"/>
              </a:rPr>
              <a:t> </a:t>
            </a:r>
            <a:r>
              <a:rPr lang="zh-CN" altLang="en-US" sz="1800" smtClean="0">
                <a:solidFill>
                  <a:schemeClr val="tx1">
                    <a:lumMod val="75000"/>
                    <a:lumOff val="25000"/>
                  </a:schemeClr>
                </a:solidFill>
                <a:latin typeface="微软雅黑 Light" pitchFamily="34" charset="-122"/>
                <a:ea typeface="微软雅黑 Light" pitchFamily="34" charset="-122"/>
              </a:rPr>
              <a:t>应用场景</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基于物品的协同过滤（</a:t>
            </a:r>
            <a:r>
              <a:rPr lang="en-US" altLang="zh-CN" sz="1400">
                <a:solidFill>
                  <a:schemeClr val="tx1">
                    <a:lumMod val="75000"/>
                    <a:lumOff val="25000"/>
                  </a:schemeClr>
                </a:solidFill>
                <a:latin typeface="微软雅黑 Light" pitchFamily="34" charset="-122"/>
                <a:ea typeface="微软雅黑 Light" pitchFamily="34" charset="-122"/>
              </a:rPr>
              <a:t>Item-CF</a:t>
            </a:r>
            <a:r>
              <a:rPr lang="zh-CN" altLang="en-US" sz="140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推荐</a:t>
            </a:r>
            <a:r>
              <a:rPr lang="zh-CN" altLang="en-US" sz="1400">
                <a:solidFill>
                  <a:schemeClr val="tx1">
                    <a:lumMod val="75000"/>
                    <a:lumOff val="25000"/>
                  </a:schemeClr>
                </a:solidFill>
                <a:latin typeface="微软雅黑 Light" pitchFamily="34" charset="-122"/>
                <a:ea typeface="微软雅黑 Light" pitchFamily="34" charset="-122"/>
              </a:rPr>
              <a:t>机制是 </a:t>
            </a:r>
            <a:r>
              <a:rPr lang="en-US" altLang="zh-CN" sz="1400">
                <a:solidFill>
                  <a:schemeClr val="tx1">
                    <a:lumMod val="75000"/>
                    <a:lumOff val="25000"/>
                  </a:schemeClr>
                </a:solidFill>
                <a:latin typeface="微软雅黑 Light" pitchFamily="34" charset="-122"/>
                <a:ea typeface="微软雅黑 Light" pitchFamily="34" charset="-122"/>
              </a:rPr>
              <a:t>Amazon </a:t>
            </a:r>
            <a:r>
              <a:rPr lang="zh-CN" altLang="en-US" sz="1400">
                <a:solidFill>
                  <a:schemeClr val="tx1">
                    <a:lumMod val="75000"/>
                    <a:lumOff val="25000"/>
                  </a:schemeClr>
                </a:solidFill>
                <a:latin typeface="微软雅黑 Light" pitchFamily="34" charset="-122"/>
                <a:ea typeface="微软雅黑 Light" pitchFamily="34" charset="-122"/>
              </a:rPr>
              <a:t>在基于用户的机制上改良的一种策略。因为在大部分的 </a:t>
            </a:r>
            <a:r>
              <a:rPr lang="en-US" altLang="zh-CN" sz="1400">
                <a:solidFill>
                  <a:schemeClr val="tx1">
                    <a:lumMod val="75000"/>
                    <a:lumOff val="25000"/>
                  </a:schemeClr>
                </a:solidFill>
                <a:latin typeface="微软雅黑 Light" pitchFamily="34" charset="-122"/>
                <a:ea typeface="微软雅黑 Light" pitchFamily="34" charset="-122"/>
              </a:rPr>
              <a:t>Web </a:t>
            </a:r>
            <a:r>
              <a:rPr lang="zh-CN" altLang="en-US" sz="1400">
                <a:solidFill>
                  <a:schemeClr val="tx1">
                    <a:lumMod val="75000"/>
                    <a:lumOff val="25000"/>
                  </a:schemeClr>
                </a:solidFill>
                <a:latin typeface="微软雅黑 Light" pitchFamily="34" charset="-122"/>
                <a:ea typeface="微软雅黑 Light" pitchFamily="34" charset="-122"/>
              </a:rPr>
              <a:t>站点中，物品的个数是远远小于用户的数量的，而且物品的个数和相似度相对比较稳定，同时基于物品的机制比基于用户的实时性更好一些，所以 </a:t>
            </a:r>
            <a:r>
              <a:rPr lang="en-US" altLang="zh-CN" sz="1400">
                <a:solidFill>
                  <a:schemeClr val="tx1">
                    <a:lumMod val="75000"/>
                    <a:lumOff val="25000"/>
                  </a:schemeClr>
                </a:solidFill>
                <a:latin typeface="微软雅黑 Light" pitchFamily="34" charset="-122"/>
                <a:ea typeface="微软雅黑 Light" pitchFamily="34" charset="-122"/>
              </a:rPr>
              <a:t>Item-CF </a:t>
            </a:r>
            <a:r>
              <a:rPr lang="zh-CN" altLang="en-US" sz="1400">
                <a:solidFill>
                  <a:schemeClr val="tx1">
                    <a:lumMod val="75000"/>
                    <a:lumOff val="25000"/>
                  </a:schemeClr>
                </a:solidFill>
                <a:latin typeface="微软雅黑 Light" pitchFamily="34" charset="-122"/>
                <a:ea typeface="微软雅黑 Light" pitchFamily="34" charset="-122"/>
              </a:rPr>
              <a:t>成为了目前推荐策略的主流</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80000"/>
              </a:lnSpc>
            </a:pPr>
            <a:r>
              <a:rPr lang="en-US" altLang="zh-CN" sz="1800">
                <a:solidFill>
                  <a:schemeClr val="tx1">
                    <a:lumMod val="75000"/>
                    <a:lumOff val="25000"/>
                  </a:schemeClr>
                </a:solidFill>
                <a:latin typeface="微软雅黑 Light" pitchFamily="34" charset="-122"/>
                <a:ea typeface="微软雅黑 Light" pitchFamily="34" charset="-122"/>
              </a:rPr>
              <a:t>User</a:t>
            </a:r>
            <a:r>
              <a:rPr lang="en-US" altLang="zh-CN" sz="1800" smtClean="0">
                <a:solidFill>
                  <a:schemeClr val="tx1">
                    <a:lumMod val="75000"/>
                    <a:lumOff val="25000"/>
                  </a:schemeClr>
                </a:solidFill>
                <a:latin typeface="微软雅黑 Light" pitchFamily="34" charset="-122"/>
                <a:ea typeface="微软雅黑 Light" pitchFamily="34" charset="-122"/>
              </a:rPr>
              <a:t>-CF</a:t>
            </a:r>
            <a:r>
              <a:rPr lang="zh-CN" altLang="en-US" sz="1800" smtClean="0">
                <a:solidFill>
                  <a:schemeClr val="tx1">
                    <a:lumMod val="75000"/>
                    <a:lumOff val="25000"/>
                  </a:schemeClr>
                </a:solidFill>
                <a:latin typeface="微软雅黑 Light" pitchFamily="34" charset="-122"/>
                <a:ea typeface="微软雅黑 Light" pitchFamily="34" charset="-122"/>
              </a:rPr>
              <a:t> </a:t>
            </a:r>
            <a:r>
              <a:rPr lang="zh-CN" altLang="en-US" sz="1800">
                <a:solidFill>
                  <a:schemeClr val="tx1">
                    <a:lumMod val="75000"/>
                    <a:lumOff val="25000"/>
                  </a:schemeClr>
                </a:solidFill>
                <a:latin typeface="微软雅黑 Light" pitchFamily="34" charset="-122"/>
                <a:ea typeface="微软雅黑 Light" pitchFamily="34" charset="-122"/>
              </a:rPr>
              <a:t>应用</a:t>
            </a:r>
            <a:r>
              <a:rPr lang="zh-CN" altLang="en-US" sz="1800" smtClean="0">
                <a:solidFill>
                  <a:schemeClr val="tx1">
                    <a:lumMod val="75000"/>
                    <a:lumOff val="25000"/>
                  </a:schemeClr>
                </a:solidFill>
                <a:latin typeface="微软雅黑 Light" pitchFamily="34" charset="-122"/>
                <a:ea typeface="微软雅黑 Light" pitchFamily="34" charset="-122"/>
              </a:rPr>
              <a:t>场景</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设想</a:t>
            </a:r>
            <a:r>
              <a:rPr lang="zh-CN" altLang="en-US" sz="1400">
                <a:solidFill>
                  <a:schemeClr val="tx1">
                    <a:lumMod val="75000"/>
                    <a:lumOff val="25000"/>
                  </a:schemeClr>
                </a:solidFill>
                <a:latin typeface="微软雅黑 Light" pitchFamily="34" charset="-122"/>
                <a:ea typeface="微软雅黑 Light" pitchFamily="34" charset="-122"/>
              </a:rPr>
              <a:t>一下在一些新闻推荐系统中，也许物品</a:t>
            </a:r>
            <a:r>
              <a:rPr lang="en-US" altLang="zh-CN" sz="1400">
                <a:solidFill>
                  <a:schemeClr val="tx1">
                    <a:lumMod val="75000"/>
                    <a:lumOff val="25000"/>
                  </a:schemeClr>
                </a:solidFill>
                <a:latin typeface="微软雅黑 Light" pitchFamily="34" charset="-122"/>
                <a:ea typeface="微软雅黑 Light" pitchFamily="34" charset="-122"/>
              </a:rPr>
              <a:t>——</a:t>
            </a:r>
            <a:r>
              <a:rPr lang="zh-CN" altLang="en-US" sz="1400">
                <a:solidFill>
                  <a:schemeClr val="tx1">
                    <a:lumMod val="75000"/>
                    <a:lumOff val="25000"/>
                  </a:schemeClr>
                </a:solidFill>
                <a:latin typeface="微软雅黑 Light" pitchFamily="34" charset="-122"/>
                <a:ea typeface="微软雅黑 Light" pitchFamily="34" charset="-122"/>
              </a:rPr>
              <a:t>也就是新闻的个数可能大于用户的个数，而且新闻的更新程度也有很快，所以它的相似度依然不稳定，这时用 </a:t>
            </a:r>
            <a:r>
              <a:rPr lang="en-US" altLang="zh-CN" sz="1400">
                <a:solidFill>
                  <a:schemeClr val="tx1">
                    <a:lumMod val="75000"/>
                    <a:lumOff val="25000"/>
                  </a:schemeClr>
                </a:solidFill>
                <a:latin typeface="微软雅黑 Light" pitchFamily="34" charset="-122"/>
                <a:ea typeface="微软雅黑 Light" pitchFamily="34" charset="-122"/>
              </a:rPr>
              <a:t>User-CF</a:t>
            </a:r>
            <a:r>
              <a:rPr lang="zh-CN" altLang="en-US" sz="1400">
                <a:solidFill>
                  <a:schemeClr val="tx1">
                    <a:lumMod val="75000"/>
                    <a:lumOff val="25000"/>
                  </a:schemeClr>
                </a:solidFill>
                <a:latin typeface="微软雅黑 Light" pitchFamily="34" charset="-122"/>
                <a:ea typeface="微软雅黑 Light" pitchFamily="34" charset="-122"/>
              </a:rPr>
              <a:t>可能效果更好</a:t>
            </a:r>
            <a:endParaRPr lang="en-US" altLang="zh-CN" sz="140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a:solidFill>
                  <a:schemeClr val="tx1">
                    <a:lumMod val="75000"/>
                    <a:lumOff val="25000"/>
                  </a:schemeClr>
                </a:solidFill>
                <a:latin typeface="微软雅黑 Light" pitchFamily="34" charset="-122"/>
                <a:ea typeface="微软雅黑 Light" pitchFamily="34" charset="-122"/>
              </a:rPr>
              <a:t>所以，推荐策略的选择其实和具体的应用场景有很大的关系</a:t>
            </a:r>
          </a:p>
        </p:txBody>
      </p:sp>
    </p:spTree>
    <p:extLst>
      <p:ext uri="{BB962C8B-B14F-4D97-AF65-F5344CB8AC3E}">
        <p14:creationId xmlns:p14="http://schemas.microsoft.com/office/powerpoint/2010/main" val="416044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基于人口统计学的推荐算法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971600" y="1700808"/>
            <a:ext cx="7128792" cy="4536504"/>
            <a:chOff x="611560" y="1628800"/>
            <a:chExt cx="7374433" cy="4824536"/>
          </a:xfrm>
        </p:grpSpPr>
        <p:grpSp>
          <p:nvGrpSpPr>
            <p:cNvPr id="24" name="组合 23"/>
            <p:cNvGrpSpPr/>
            <p:nvPr/>
          </p:nvGrpSpPr>
          <p:grpSpPr>
            <a:xfrm>
              <a:off x="1577281" y="1628800"/>
              <a:ext cx="2715812" cy="1296144"/>
              <a:chOff x="971600" y="1772816"/>
              <a:chExt cx="2715812" cy="1296144"/>
            </a:xfrm>
          </p:grpSpPr>
          <p:grpSp>
            <p:nvGrpSpPr>
              <p:cNvPr id="7" name="组合 6"/>
              <p:cNvGrpSpPr/>
              <p:nvPr/>
            </p:nvGrpSpPr>
            <p:grpSpPr>
              <a:xfrm>
                <a:off x="971600" y="1844824"/>
                <a:ext cx="1872208" cy="1080120"/>
                <a:chOff x="4932040" y="3429000"/>
                <a:chExt cx="1872208" cy="1080120"/>
              </a:xfrm>
            </p:grpSpPr>
            <p:sp>
              <p:nvSpPr>
                <p:cNvPr id="5" name="圆角矩形 4"/>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25-30</a:t>
                  </a:r>
                </a:p>
                <a:p>
                  <a:r>
                    <a:rPr lang="zh-CN" altLang="en-US" sz="1600" smtClean="0">
                      <a:solidFill>
                        <a:schemeClr val="tx1">
                          <a:lumMod val="65000"/>
                          <a:lumOff val="35000"/>
                        </a:schemeClr>
                      </a:solidFill>
                      <a:latin typeface="华文楷体" pitchFamily="2" charset="-122"/>
                      <a:ea typeface="华文楷体" pitchFamily="2" charset="-122"/>
                    </a:rPr>
                    <a:t>性别：女</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22" name="组合 21"/>
              <p:cNvGrpSpPr>
                <a:grpSpLocks noChangeAspect="1"/>
              </p:cNvGrpSpPr>
              <p:nvPr/>
            </p:nvGrpSpPr>
            <p:grpSpPr>
              <a:xfrm>
                <a:off x="3059832" y="1772816"/>
                <a:ext cx="408867" cy="922756"/>
                <a:chOff x="7308304" y="3428999"/>
                <a:chExt cx="681443" cy="1537927"/>
              </a:xfrm>
            </p:grpSpPr>
            <p:sp>
              <p:nvSpPr>
                <p:cNvPr id="8" name="椭圆 7"/>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8"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25" name="组合 24"/>
            <p:cNvGrpSpPr/>
            <p:nvPr/>
          </p:nvGrpSpPr>
          <p:grpSpPr>
            <a:xfrm>
              <a:off x="1577281" y="3392996"/>
              <a:ext cx="2715812" cy="1296144"/>
              <a:chOff x="971600" y="1772816"/>
              <a:chExt cx="2715812" cy="1296144"/>
            </a:xfrm>
          </p:grpSpPr>
          <p:grpSp>
            <p:nvGrpSpPr>
              <p:cNvPr id="26" name="组合 25"/>
              <p:cNvGrpSpPr/>
              <p:nvPr/>
            </p:nvGrpSpPr>
            <p:grpSpPr>
              <a:xfrm>
                <a:off x="971600" y="1844824"/>
                <a:ext cx="1872208" cy="1080120"/>
                <a:chOff x="4932040" y="3429000"/>
                <a:chExt cx="1872208" cy="1080120"/>
              </a:xfrm>
            </p:grpSpPr>
            <p:sp>
              <p:nvSpPr>
                <p:cNvPr id="35" name="圆角矩形 34"/>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smtClean="0">
                      <a:solidFill>
                        <a:schemeClr val="tx1">
                          <a:lumMod val="65000"/>
                          <a:lumOff val="35000"/>
                        </a:schemeClr>
                      </a:solidFill>
                      <a:latin typeface="华文楷体" pitchFamily="2" charset="-122"/>
                      <a:ea typeface="华文楷体" pitchFamily="2" charset="-122"/>
                    </a:rPr>
                    <a:t>b</a:t>
                  </a: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30-35</a:t>
                  </a:r>
                </a:p>
                <a:p>
                  <a:r>
                    <a:rPr lang="zh-CN" altLang="en-US" sz="1600" smtClean="0">
                      <a:solidFill>
                        <a:schemeClr val="tx1">
                          <a:lumMod val="65000"/>
                          <a:lumOff val="35000"/>
                        </a:schemeClr>
                      </a:solidFill>
                      <a:latin typeface="华文楷体" pitchFamily="2" charset="-122"/>
                      <a:ea typeface="华文楷体" pitchFamily="2" charset="-122"/>
                    </a:rPr>
                    <a:t>性别：</a:t>
                  </a:r>
                  <a:r>
                    <a:rPr lang="zh-CN" altLang="en-US" sz="1600">
                      <a:solidFill>
                        <a:schemeClr val="tx1">
                          <a:lumMod val="65000"/>
                          <a:lumOff val="35000"/>
                        </a:schemeClr>
                      </a:solidFill>
                      <a:latin typeface="华文楷体" pitchFamily="2" charset="-122"/>
                      <a:ea typeface="华文楷体" pitchFamily="2" charset="-122"/>
                    </a:rPr>
                    <a:t>男</a:t>
                  </a:r>
                </a:p>
              </p:txBody>
            </p:sp>
          </p:grpSp>
          <p:grpSp>
            <p:nvGrpSpPr>
              <p:cNvPr id="27" name="组合 26"/>
              <p:cNvGrpSpPr>
                <a:grpSpLocks noChangeAspect="1"/>
              </p:cNvGrpSpPr>
              <p:nvPr/>
            </p:nvGrpSpPr>
            <p:grpSpPr>
              <a:xfrm>
                <a:off x="3059832" y="1772816"/>
                <a:ext cx="408867" cy="922756"/>
                <a:chOff x="7308304" y="3428999"/>
                <a:chExt cx="681443" cy="1537927"/>
              </a:xfrm>
            </p:grpSpPr>
            <p:sp>
              <p:nvSpPr>
                <p:cNvPr id="29" name="椭圆 28"/>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9"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grpSp>
          <p:nvGrpSpPr>
            <p:cNvPr id="37" name="组合 36"/>
            <p:cNvGrpSpPr/>
            <p:nvPr/>
          </p:nvGrpSpPr>
          <p:grpSpPr>
            <a:xfrm>
              <a:off x="1577281" y="5157192"/>
              <a:ext cx="2715812" cy="1296144"/>
              <a:chOff x="971600" y="1772816"/>
              <a:chExt cx="2715812" cy="1296144"/>
            </a:xfrm>
          </p:grpSpPr>
          <p:grpSp>
            <p:nvGrpSpPr>
              <p:cNvPr id="38" name="组合 37"/>
              <p:cNvGrpSpPr/>
              <p:nvPr/>
            </p:nvGrpSpPr>
            <p:grpSpPr>
              <a:xfrm>
                <a:off x="971600" y="1844824"/>
                <a:ext cx="1872208" cy="1080120"/>
                <a:chOff x="4932040" y="3429000"/>
                <a:chExt cx="1872208" cy="1080120"/>
              </a:xfrm>
            </p:grpSpPr>
            <p:sp>
              <p:nvSpPr>
                <p:cNvPr id="47" name="圆角矩形 46"/>
                <p:cNvSpPr/>
                <p:nvPr/>
              </p:nvSpPr>
              <p:spPr>
                <a:xfrm>
                  <a:off x="4932040" y="3429000"/>
                  <a:ext cx="1872208" cy="1080120"/>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TextBox 47"/>
                <p:cNvSpPr txBox="1"/>
                <p:nvPr/>
              </p:nvSpPr>
              <p:spPr>
                <a:xfrm>
                  <a:off x="5076056" y="3534107"/>
                  <a:ext cx="1584176" cy="830997"/>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年龄：</a:t>
                  </a:r>
                  <a:r>
                    <a:rPr lang="en-US" altLang="zh-CN" sz="1600" smtClean="0">
                      <a:solidFill>
                        <a:schemeClr val="tx1">
                          <a:lumMod val="65000"/>
                          <a:lumOff val="35000"/>
                        </a:schemeClr>
                      </a:solidFill>
                      <a:latin typeface="华文楷体" pitchFamily="2" charset="-122"/>
                      <a:ea typeface="华文楷体" pitchFamily="2" charset="-122"/>
                    </a:rPr>
                    <a:t>25-30</a:t>
                  </a:r>
                </a:p>
                <a:p>
                  <a:r>
                    <a:rPr lang="zh-CN" altLang="en-US" sz="1600" smtClean="0">
                      <a:solidFill>
                        <a:schemeClr val="tx1">
                          <a:lumMod val="65000"/>
                          <a:lumOff val="35000"/>
                        </a:schemeClr>
                      </a:solidFill>
                      <a:latin typeface="华文楷体" pitchFamily="2" charset="-122"/>
                      <a:ea typeface="华文楷体" pitchFamily="2" charset="-122"/>
                    </a:rPr>
                    <a:t>性别：女</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39" name="组合 38"/>
              <p:cNvGrpSpPr>
                <a:grpSpLocks noChangeAspect="1"/>
              </p:cNvGrpSpPr>
              <p:nvPr/>
            </p:nvGrpSpPr>
            <p:grpSpPr>
              <a:xfrm>
                <a:off x="3059832" y="1772816"/>
                <a:ext cx="408867" cy="922756"/>
                <a:chOff x="7308304" y="3428999"/>
                <a:chExt cx="681443" cy="1537927"/>
              </a:xfrm>
            </p:grpSpPr>
            <p:sp>
              <p:nvSpPr>
                <p:cNvPr id="41" name="椭圆 40"/>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stCxn id="41"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895324" y="2730406"/>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sp>
          <p:nvSpPr>
            <p:cNvPr id="49" name="圆角矩形 48"/>
            <p:cNvSpPr/>
            <p:nvPr/>
          </p:nvSpPr>
          <p:spPr>
            <a:xfrm>
              <a:off x="6473825" y="1769200"/>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tx1">
                      <a:lumMod val="65000"/>
                      <a:lumOff val="35000"/>
                    </a:schemeClr>
                  </a:solidFill>
                  <a:latin typeface="华文楷体" pitchFamily="2" charset="-122"/>
                  <a:ea typeface="华文楷体" pitchFamily="2" charset="-122"/>
                </a:rPr>
                <a:t>物品</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50" name="圆角矩形 49"/>
            <p:cNvSpPr/>
            <p:nvPr/>
          </p:nvSpPr>
          <p:spPr>
            <a:xfrm>
              <a:off x="6473825" y="2999517"/>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51" name="圆角矩形 50"/>
            <p:cNvSpPr/>
            <p:nvPr/>
          </p:nvSpPr>
          <p:spPr>
            <a:xfrm>
              <a:off x="6473825" y="4229834"/>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sp>
          <p:nvSpPr>
            <p:cNvPr id="52" name="圆角矩形 51"/>
            <p:cNvSpPr/>
            <p:nvPr/>
          </p:nvSpPr>
          <p:spPr>
            <a:xfrm>
              <a:off x="6473825" y="5460151"/>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物品</a:t>
              </a:r>
              <a:r>
                <a:rPr lang="en-US" altLang="zh-CN">
                  <a:solidFill>
                    <a:schemeClr val="tx1">
                      <a:lumMod val="65000"/>
                      <a:lumOff val="35000"/>
                    </a:schemeClr>
                  </a:solidFill>
                  <a:latin typeface="华文楷体" pitchFamily="2" charset="-122"/>
                  <a:ea typeface="华文楷体" pitchFamily="2" charset="-122"/>
                </a:rPr>
                <a:t>D</a:t>
              </a:r>
              <a:endParaRPr lang="zh-CN" altLang="en-US">
                <a:solidFill>
                  <a:schemeClr val="tx1">
                    <a:lumMod val="65000"/>
                    <a:lumOff val="35000"/>
                  </a:schemeClr>
                </a:solidFill>
                <a:latin typeface="华文楷体" pitchFamily="2" charset="-122"/>
                <a:ea typeface="华文楷体" pitchFamily="2" charset="-122"/>
              </a:endParaRPr>
            </a:p>
          </p:txBody>
        </p:sp>
        <p:cxnSp>
          <p:nvCxnSpPr>
            <p:cNvPr id="54" name="直接箭头连接符 53"/>
            <p:cNvCxnSpPr>
              <a:endCxn id="49" idx="1"/>
            </p:cNvCxnSpPr>
            <p:nvPr/>
          </p:nvCxnSpPr>
          <p:spPr>
            <a:xfrm>
              <a:off x="4169569" y="2096516"/>
              <a:ext cx="23042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50" idx="1"/>
            </p:cNvCxnSpPr>
            <p:nvPr/>
          </p:nvCxnSpPr>
          <p:spPr>
            <a:xfrm flipV="1">
              <a:off x="4169569" y="3326833"/>
              <a:ext cx="2304256" cy="53825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51" idx="1"/>
            </p:cNvCxnSpPr>
            <p:nvPr/>
          </p:nvCxnSpPr>
          <p:spPr>
            <a:xfrm>
              <a:off x="4169569" y="3869762"/>
              <a:ext cx="2304256" cy="6873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169569" y="1753071"/>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64" name="矩形 63"/>
            <p:cNvSpPr/>
            <p:nvPr/>
          </p:nvSpPr>
          <p:spPr>
            <a:xfrm>
              <a:off x="4180301" y="3392996"/>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65" name="矩形 64"/>
            <p:cNvSpPr/>
            <p:nvPr/>
          </p:nvSpPr>
          <p:spPr>
            <a:xfrm>
              <a:off x="4201894" y="4089723"/>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66" name="直接箭头连接符 65"/>
            <p:cNvCxnSpPr>
              <a:stCxn id="49" idx="1"/>
            </p:cNvCxnSpPr>
            <p:nvPr/>
          </p:nvCxnSpPr>
          <p:spPr>
            <a:xfrm flipH="1">
              <a:off x="4201895" y="2096516"/>
              <a:ext cx="2271930" cy="365328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5537719" y="2432501"/>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72" name="曲线连接符 71"/>
            <p:cNvCxnSpPr>
              <a:stCxn id="5" idx="1"/>
              <a:endCxn id="47" idx="1"/>
            </p:cNvCxnSpPr>
            <p:nvPr/>
          </p:nvCxnSpPr>
          <p:spPr>
            <a:xfrm rot="10800000" flipV="1">
              <a:off x="1577281" y="2240868"/>
              <a:ext cx="12700" cy="3528392"/>
            </a:xfrm>
            <a:prstGeom prst="curvedConnector3">
              <a:avLst>
                <a:gd name="adj1" fmla="val 4132394"/>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11560" y="3465004"/>
              <a:ext cx="461665" cy="624719"/>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034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vert="horz" lIns="91440" tIns="45720" rIns="91440" bIns="45720" rtlCol="0" anchor="ct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协同过滤的</a:t>
            </a:r>
            <a:r>
              <a:rPr lang="zh-CN" altLang="en-US" sz="3200" smtClean="0">
                <a:solidFill>
                  <a:schemeClr val="tx1">
                    <a:lumMod val="75000"/>
                    <a:lumOff val="25000"/>
                  </a:schemeClr>
                </a:solidFill>
                <a:latin typeface="微软雅黑" pitchFamily="34" charset="-122"/>
                <a:ea typeface="微软雅黑" pitchFamily="34" charset="-122"/>
                <a:cs typeface="+mn-cs"/>
              </a:rPr>
              <a:t>推荐</a:t>
            </a:r>
            <a:r>
              <a:rPr lang="zh-CN" altLang="en-US" sz="3200">
                <a:solidFill>
                  <a:schemeClr val="tx1">
                    <a:lumMod val="75000"/>
                    <a:lumOff val="25000"/>
                  </a:schemeClr>
                </a:solidFill>
                <a:latin typeface="微软雅黑" pitchFamily="34" charset="-122"/>
                <a:ea typeface="微软雅黑" pitchFamily="34" charset="-122"/>
                <a:cs typeface="+mn-cs"/>
              </a:rPr>
              <a:t>优缺点</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229600" cy="4824536"/>
          </a:xfrm>
        </p:spPr>
        <p:txBody>
          <a:bodyPr>
            <a:normAutofit/>
          </a:bodyPr>
          <a:lstStyle/>
          <a:p>
            <a:pPr fontAlgn="base">
              <a:lnSpc>
                <a:spcPct val="170000"/>
              </a:lnSpc>
            </a:pPr>
            <a:r>
              <a:rPr lang="zh-CN" altLang="en-US" sz="1800">
                <a:solidFill>
                  <a:schemeClr val="tx1">
                    <a:lumMod val="75000"/>
                    <a:lumOff val="25000"/>
                  </a:schemeClr>
                </a:solidFill>
                <a:latin typeface="微软雅黑 Light" pitchFamily="34" charset="-122"/>
                <a:ea typeface="微软雅黑 Light" pitchFamily="34" charset="-122"/>
              </a:rPr>
              <a:t>基于协同过滤的推荐机制的优点：</a:t>
            </a: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它不需要对物品或者用户进行严格的建模，而且不</a:t>
            </a:r>
            <a:r>
              <a:rPr lang="zh-CN" altLang="en-US" sz="1400" smtClean="0">
                <a:solidFill>
                  <a:schemeClr val="tx1">
                    <a:lumMod val="75000"/>
                    <a:lumOff val="25000"/>
                  </a:schemeClr>
                </a:solidFill>
                <a:latin typeface="微软雅黑 Light" pitchFamily="34" charset="-122"/>
                <a:ea typeface="微软雅黑 Light" pitchFamily="34" charset="-122"/>
              </a:rPr>
              <a:t>要求对物品特征的</a:t>
            </a:r>
            <a:r>
              <a:rPr lang="zh-CN" altLang="en-US" sz="1400">
                <a:solidFill>
                  <a:schemeClr val="tx1">
                    <a:lumMod val="75000"/>
                    <a:lumOff val="25000"/>
                  </a:schemeClr>
                </a:solidFill>
                <a:latin typeface="微软雅黑 Light" pitchFamily="34" charset="-122"/>
                <a:ea typeface="微软雅黑 Light" pitchFamily="34" charset="-122"/>
              </a:rPr>
              <a:t>描述是机器可理解的，所以这种方法也是领域无关</a:t>
            </a:r>
            <a:r>
              <a:rPr lang="zh-CN" altLang="en-US" sz="1400" smtClean="0">
                <a:solidFill>
                  <a:schemeClr val="tx1">
                    <a:lumMod val="75000"/>
                    <a:lumOff val="25000"/>
                  </a:schemeClr>
                </a:solidFill>
                <a:latin typeface="微软雅黑 Light" pitchFamily="34" charset="-122"/>
                <a:ea typeface="微软雅黑 Light" pitchFamily="34" charset="-122"/>
              </a:rPr>
              <a:t>的</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这种方法计算出来的推荐是开放的，可以共用他人的经验，很好的支持用户发现潜在的兴趣偏好</a:t>
            </a:r>
          </a:p>
          <a:p>
            <a:pPr fontAlgn="base">
              <a:lnSpc>
                <a:spcPct val="170000"/>
              </a:lnSpc>
            </a:pPr>
            <a:r>
              <a:rPr lang="zh-CN" altLang="en-US" sz="1800">
                <a:solidFill>
                  <a:schemeClr val="tx1">
                    <a:lumMod val="75000"/>
                    <a:lumOff val="25000"/>
                  </a:schemeClr>
                </a:solidFill>
                <a:latin typeface="微软雅黑 Light" pitchFamily="34" charset="-122"/>
                <a:ea typeface="微软雅黑 Light" pitchFamily="34" charset="-122"/>
              </a:rPr>
              <a:t>存在的问题：</a:t>
            </a: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方法的核心是基于历史数据，所以对新物品和新用户都有“冷启动”的</a:t>
            </a:r>
            <a:r>
              <a:rPr lang="zh-CN" altLang="en-US" sz="1400" smtClean="0">
                <a:solidFill>
                  <a:schemeClr val="tx1">
                    <a:lumMod val="75000"/>
                    <a:lumOff val="25000"/>
                  </a:schemeClr>
                </a:solidFill>
                <a:latin typeface="微软雅黑 Light" pitchFamily="34" charset="-122"/>
                <a:ea typeface="微软雅黑 Light" pitchFamily="34" charset="-122"/>
              </a:rPr>
              <a:t>问题</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推荐的效果依赖于用户历史偏好数据的多少和</a:t>
            </a:r>
            <a:r>
              <a:rPr lang="zh-CN" altLang="en-US" sz="1400" smtClean="0">
                <a:solidFill>
                  <a:schemeClr val="tx1">
                    <a:lumMod val="75000"/>
                    <a:lumOff val="25000"/>
                  </a:schemeClr>
                </a:solidFill>
                <a:latin typeface="微软雅黑 Light" pitchFamily="34" charset="-122"/>
                <a:ea typeface="微软雅黑 Light" pitchFamily="34" charset="-122"/>
              </a:rPr>
              <a:t>准确性</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在大部分的实现中，用户历史偏好是用稀疏矩阵进行存储的，而稀疏矩阵上的计算有些明显的问题，包括可能少部分人的错误偏好会对推荐的准确度有很大的影响</a:t>
            </a:r>
            <a:r>
              <a:rPr lang="zh-CN" altLang="en-US" sz="1400" smtClean="0">
                <a:solidFill>
                  <a:schemeClr val="tx1">
                    <a:lumMod val="75000"/>
                    <a:lumOff val="25000"/>
                  </a:schemeClr>
                </a:solidFill>
                <a:latin typeface="微软雅黑 Light" pitchFamily="34" charset="-122"/>
                <a:ea typeface="微软雅黑 Light" pitchFamily="34" charset="-122"/>
              </a:rPr>
              <a:t>等等</a:t>
            </a:r>
            <a:endParaRPr lang="zh-CN" altLang="en-US"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对于</a:t>
            </a:r>
            <a:r>
              <a:rPr lang="zh-CN" altLang="en-US" sz="1400">
                <a:solidFill>
                  <a:schemeClr val="tx1">
                    <a:lumMod val="75000"/>
                    <a:lumOff val="25000"/>
                  </a:schemeClr>
                </a:solidFill>
                <a:latin typeface="微软雅黑 Light" pitchFamily="34" charset="-122"/>
                <a:ea typeface="微软雅黑 Light" pitchFamily="34" charset="-122"/>
              </a:rPr>
              <a:t>一些特殊品味的用户不能给予很好的</a:t>
            </a:r>
            <a:r>
              <a:rPr lang="zh-CN" altLang="en-US" sz="1400" smtClean="0">
                <a:solidFill>
                  <a:schemeClr val="tx1">
                    <a:lumMod val="75000"/>
                    <a:lumOff val="25000"/>
                  </a:schemeClr>
                </a:solidFill>
                <a:latin typeface="微软雅黑 Light" pitchFamily="34" charset="-122"/>
                <a:ea typeface="微软雅黑 Light" pitchFamily="34" charset="-122"/>
              </a:rPr>
              <a:t>推荐</a:t>
            </a:r>
            <a:endParaRPr lang="zh-CN" altLang="en-US" sz="14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3854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模型的协同过滤思想</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435280" cy="4824536"/>
          </a:xfrm>
        </p:spPr>
        <p:txBody>
          <a:bodyPr>
            <a:noAutofit/>
          </a:bodyPr>
          <a:lstStyle/>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基本思想</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smtClean="0">
                <a:solidFill>
                  <a:schemeClr val="tx1">
                    <a:lumMod val="75000"/>
                    <a:lumOff val="25000"/>
                  </a:schemeClr>
                </a:solidFill>
                <a:latin typeface="微软雅黑 Light" pitchFamily="34" charset="-122"/>
                <a:ea typeface="微软雅黑 Light" pitchFamily="34" charset="-122"/>
              </a:rPr>
              <a:t>用户</a:t>
            </a:r>
            <a:r>
              <a:rPr lang="zh-CN" altLang="en-US" sz="1400">
                <a:solidFill>
                  <a:schemeClr val="tx1">
                    <a:lumMod val="75000"/>
                    <a:lumOff val="25000"/>
                  </a:schemeClr>
                </a:solidFill>
                <a:latin typeface="微软雅黑 Light" pitchFamily="34" charset="-122"/>
                <a:ea typeface="微软雅黑 Light" pitchFamily="34" charset="-122"/>
              </a:rPr>
              <a:t>具有一定的特征，决定着</a:t>
            </a:r>
            <a:r>
              <a:rPr lang="zh-CN" altLang="en-US" sz="1400" smtClean="0">
                <a:solidFill>
                  <a:schemeClr val="tx1">
                    <a:lumMod val="75000"/>
                    <a:lumOff val="25000"/>
                  </a:schemeClr>
                </a:solidFill>
                <a:latin typeface="微软雅黑 Light" pitchFamily="34" charset="-122"/>
                <a:ea typeface="微软雅黑 Light" pitchFamily="34" charset="-122"/>
              </a:rPr>
              <a:t>他的偏好选择；</a:t>
            </a:r>
            <a:endParaRPr lang="en-US" altLang="zh-CN"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物品具有一定的特征，影响着用户需是否选择</a:t>
            </a:r>
            <a:r>
              <a:rPr lang="zh-CN" altLang="en-US" sz="1400" smtClean="0">
                <a:solidFill>
                  <a:schemeClr val="tx1">
                    <a:lumMod val="75000"/>
                    <a:lumOff val="25000"/>
                  </a:schemeClr>
                </a:solidFill>
                <a:latin typeface="微软雅黑 Light" pitchFamily="34" charset="-122"/>
                <a:ea typeface="微软雅黑 Light" pitchFamily="34" charset="-122"/>
              </a:rPr>
              <a:t>它</a:t>
            </a:r>
            <a:r>
              <a:rPr lang="zh-CN" altLang="en-US" sz="1400">
                <a:solidFill>
                  <a:schemeClr val="tx1">
                    <a:lumMod val="75000"/>
                    <a:lumOff val="25000"/>
                  </a:schemeClr>
                </a:solidFill>
                <a:latin typeface="微软雅黑 Light" pitchFamily="34" charset="-122"/>
                <a:ea typeface="微软雅黑 Light" pitchFamily="34" charset="-122"/>
              </a:rPr>
              <a:t>；</a:t>
            </a:r>
            <a:endParaRPr lang="en-US" altLang="zh-CN" sz="1400">
              <a:solidFill>
                <a:schemeClr val="tx1">
                  <a:lumMod val="75000"/>
                  <a:lumOff val="25000"/>
                </a:schemeClr>
              </a:solidFill>
              <a:latin typeface="微软雅黑 Light" pitchFamily="34" charset="-122"/>
              <a:ea typeface="微软雅黑 Light" pitchFamily="34" charset="-122"/>
            </a:endParaRPr>
          </a:p>
          <a:p>
            <a:pPr lvl="1" fontAlgn="base">
              <a:lnSpc>
                <a:spcPct val="170000"/>
              </a:lnSpc>
            </a:pPr>
            <a:r>
              <a:rPr lang="zh-CN" altLang="en-US" sz="1400">
                <a:solidFill>
                  <a:schemeClr val="tx1">
                    <a:lumMod val="75000"/>
                    <a:lumOff val="25000"/>
                  </a:schemeClr>
                </a:solidFill>
                <a:latin typeface="微软雅黑 Light" pitchFamily="34" charset="-122"/>
                <a:ea typeface="微软雅黑 Light" pitchFamily="34" charset="-122"/>
              </a:rPr>
              <a:t>用户之所以选择某一个商品，是因为用户特征与物品特征相互</a:t>
            </a:r>
            <a:r>
              <a:rPr lang="zh-CN" altLang="en-US" sz="1400" smtClean="0">
                <a:solidFill>
                  <a:schemeClr val="tx1">
                    <a:lumMod val="75000"/>
                    <a:lumOff val="25000"/>
                  </a:schemeClr>
                </a:solidFill>
                <a:latin typeface="微软雅黑 Light" pitchFamily="34" charset="-122"/>
                <a:ea typeface="微软雅黑 Light" pitchFamily="34" charset="-122"/>
              </a:rPr>
              <a:t>匹配；</a:t>
            </a:r>
            <a:endParaRPr lang="en-US" altLang="zh-CN" sz="1400" smtClean="0">
              <a:solidFill>
                <a:schemeClr val="tx1">
                  <a:lumMod val="75000"/>
                  <a:lumOff val="25000"/>
                </a:schemeClr>
              </a:solidFill>
              <a:latin typeface="微软雅黑 Light" pitchFamily="34" charset="-122"/>
              <a:ea typeface="微软雅黑 Light" pitchFamily="34" charset="-122"/>
            </a:endParaRPr>
          </a:p>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基于这种思想，模型的建立相当于从</a:t>
            </a:r>
            <a:r>
              <a:rPr lang="zh-CN" altLang="en-US" sz="1800" b="1" smtClean="0">
                <a:solidFill>
                  <a:schemeClr val="tx1">
                    <a:lumMod val="75000"/>
                    <a:lumOff val="25000"/>
                  </a:schemeClr>
                </a:solidFill>
                <a:latin typeface="微软雅黑 Light" pitchFamily="34" charset="-122"/>
                <a:ea typeface="微软雅黑 Light" pitchFamily="34" charset="-122"/>
              </a:rPr>
              <a:t>行为数据</a:t>
            </a:r>
            <a:r>
              <a:rPr lang="zh-CN" altLang="en-US" sz="1800" smtClean="0">
                <a:solidFill>
                  <a:schemeClr val="tx1">
                    <a:lumMod val="75000"/>
                    <a:lumOff val="25000"/>
                  </a:schemeClr>
                </a:solidFill>
                <a:latin typeface="微软雅黑 Light" pitchFamily="34" charset="-122"/>
                <a:ea typeface="微软雅黑 Light" pitchFamily="34" charset="-122"/>
              </a:rPr>
              <a:t>中提取</a:t>
            </a:r>
            <a:r>
              <a:rPr lang="zh-CN" altLang="en-US" sz="1800" b="1" smtClean="0">
                <a:solidFill>
                  <a:schemeClr val="tx1">
                    <a:lumMod val="75000"/>
                    <a:lumOff val="25000"/>
                  </a:schemeClr>
                </a:solidFill>
                <a:latin typeface="微软雅黑 Light" pitchFamily="34" charset="-122"/>
                <a:ea typeface="微软雅黑 Light" pitchFamily="34" charset="-122"/>
              </a:rPr>
              <a:t>特征</a:t>
            </a:r>
            <a:r>
              <a:rPr lang="zh-CN" altLang="en-US" sz="1800" smtClean="0">
                <a:solidFill>
                  <a:schemeClr val="tx1">
                    <a:lumMod val="75000"/>
                    <a:lumOff val="25000"/>
                  </a:schemeClr>
                </a:solidFill>
                <a:latin typeface="微软雅黑 Light" pitchFamily="34" charset="-122"/>
                <a:ea typeface="微软雅黑 Light" pitchFamily="34" charset="-122"/>
              </a:rPr>
              <a:t>，给用户和物品同时打上“标签”；这和基于人口统计学的用户标签、基于内容方法的物品标签本质是一样的，都是特征的提取和匹配</a:t>
            </a:r>
            <a:endParaRPr lang="en-US" altLang="zh-CN" sz="1800" smtClean="0">
              <a:solidFill>
                <a:schemeClr val="tx1">
                  <a:lumMod val="75000"/>
                  <a:lumOff val="25000"/>
                </a:schemeClr>
              </a:solidFill>
              <a:latin typeface="微软雅黑 Light" pitchFamily="34" charset="-122"/>
              <a:ea typeface="微软雅黑 Light" pitchFamily="34" charset="-122"/>
            </a:endParaRPr>
          </a:p>
          <a:p>
            <a:pPr fontAlgn="base">
              <a:lnSpc>
                <a:spcPct val="170000"/>
              </a:lnSpc>
            </a:pPr>
            <a:r>
              <a:rPr lang="zh-CN" altLang="en-US" sz="1800" smtClean="0">
                <a:solidFill>
                  <a:schemeClr val="tx1">
                    <a:lumMod val="75000"/>
                    <a:lumOff val="25000"/>
                  </a:schemeClr>
                </a:solidFill>
                <a:latin typeface="微软雅黑 Light" pitchFamily="34" charset="-122"/>
                <a:ea typeface="微软雅黑 Light" pitchFamily="34" charset="-122"/>
              </a:rPr>
              <a:t>有显性特征时（比如用户标签、物品分类标签）我们可以直接匹配做出推荐；没有时，可以根据已有的偏好数据，去发掘出隐藏的特征，这需要用到隐语义模型（</a:t>
            </a:r>
            <a:r>
              <a:rPr lang="en-US" altLang="zh-CN" sz="1800" smtClean="0">
                <a:solidFill>
                  <a:schemeClr val="tx1">
                    <a:lumMod val="75000"/>
                    <a:lumOff val="25000"/>
                  </a:schemeClr>
                </a:solidFill>
                <a:latin typeface="微软雅黑 Light" pitchFamily="34" charset="-122"/>
                <a:ea typeface="微软雅黑 Light" pitchFamily="34" charset="-122"/>
              </a:rPr>
              <a:t>LFM</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zh-CN" altLang="en-US" sz="18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44189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cs typeface="+mn-cs"/>
              </a:rPr>
              <a:t>模型的协同过滤</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3" name="内容占位符 2"/>
          <p:cNvSpPr>
            <a:spLocks noGrp="1"/>
          </p:cNvSpPr>
          <p:nvPr>
            <p:ph idx="1"/>
          </p:nvPr>
        </p:nvSpPr>
        <p:spPr>
          <a:xfrm>
            <a:off x="457200" y="1412776"/>
            <a:ext cx="8435280" cy="4824536"/>
          </a:xfrm>
        </p:spPr>
        <p:txBody>
          <a:bodyPr>
            <a:noAutofit/>
          </a:bodyPr>
          <a:lstStyle/>
          <a:p>
            <a:pPr fontAlgn="base">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基于模型的协同过滤</a:t>
            </a:r>
            <a:r>
              <a:rPr lang="zh-CN" altLang="en-US" sz="1800" smtClean="0">
                <a:solidFill>
                  <a:schemeClr val="tx1">
                    <a:lumMod val="75000"/>
                    <a:lumOff val="25000"/>
                  </a:schemeClr>
                </a:solidFill>
                <a:latin typeface="微软雅黑 Light" pitchFamily="34" charset="-122"/>
                <a:ea typeface="微软雅黑 Light" pitchFamily="34" charset="-122"/>
              </a:rPr>
              <a:t>推荐，就是</a:t>
            </a:r>
            <a:r>
              <a:rPr lang="zh-CN" altLang="en-US" sz="1800">
                <a:solidFill>
                  <a:schemeClr val="tx1">
                    <a:lumMod val="75000"/>
                    <a:lumOff val="25000"/>
                  </a:schemeClr>
                </a:solidFill>
                <a:latin typeface="微软雅黑 Light" pitchFamily="34" charset="-122"/>
                <a:ea typeface="微软雅黑 Light" pitchFamily="34" charset="-122"/>
              </a:rPr>
              <a:t>基于样本的</a:t>
            </a:r>
            <a:r>
              <a:rPr lang="zh-CN" altLang="en-US" sz="1800" smtClean="0">
                <a:solidFill>
                  <a:schemeClr val="tx1">
                    <a:lumMod val="75000"/>
                    <a:lumOff val="25000"/>
                  </a:schemeClr>
                </a:solidFill>
                <a:latin typeface="微软雅黑 Light" pitchFamily="34" charset="-122"/>
                <a:ea typeface="微软雅黑 Light" pitchFamily="34" charset="-122"/>
              </a:rPr>
              <a:t>用户</a:t>
            </a:r>
            <a:r>
              <a:rPr lang="zh-CN" altLang="en-US" sz="1800">
                <a:solidFill>
                  <a:schemeClr val="tx1">
                    <a:lumMod val="75000"/>
                    <a:lumOff val="25000"/>
                  </a:schemeClr>
                </a:solidFill>
                <a:latin typeface="微软雅黑 Light" pitchFamily="34" charset="-122"/>
                <a:ea typeface="微软雅黑 Light" pitchFamily="34" charset="-122"/>
              </a:rPr>
              <a:t>偏好</a:t>
            </a:r>
            <a:r>
              <a:rPr lang="zh-CN" altLang="en-US" sz="1800" smtClean="0">
                <a:solidFill>
                  <a:schemeClr val="tx1">
                    <a:lumMod val="75000"/>
                    <a:lumOff val="25000"/>
                  </a:schemeClr>
                </a:solidFill>
                <a:latin typeface="微软雅黑 Light" pitchFamily="34" charset="-122"/>
                <a:ea typeface="微软雅黑 Light" pitchFamily="34" charset="-122"/>
              </a:rPr>
              <a:t>信息</a:t>
            </a:r>
            <a:r>
              <a:rPr lang="zh-CN" altLang="en-US" sz="1800">
                <a:solidFill>
                  <a:schemeClr val="tx1">
                    <a:lumMod val="75000"/>
                    <a:lumOff val="25000"/>
                  </a:schemeClr>
                </a:solidFill>
                <a:latin typeface="微软雅黑 Light" pitchFamily="34" charset="-122"/>
                <a:ea typeface="微软雅黑 Light" pitchFamily="34" charset="-122"/>
              </a:rPr>
              <a:t>，训练一个推荐模型，然后根据实时的用户喜好的信息进行</a:t>
            </a:r>
            <a:r>
              <a:rPr lang="zh-CN" altLang="en-US" sz="1800" smtClean="0">
                <a:solidFill>
                  <a:schemeClr val="tx1">
                    <a:lumMod val="75000"/>
                    <a:lumOff val="25000"/>
                  </a:schemeClr>
                </a:solidFill>
                <a:latin typeface="微软雅黑 Light" pitchFamily="34" charset="-122"/>
                <a:ea typeface="微软雅黑 Light" pitchFamily="34" charset="-122"/>
              </a:rPr>
              <a:t>预测新物品的得分，</a:t>
            </a:r>
            <a:r>
              <a:rPr lang="zh-CN" altLang="en-US" sz="1800">
                <a:solidFill>
                  <a:schemeClr val="tx1">
                    <a:lumMod val="75000"/>
                    <a:lumOff val="25000"/>
                  </a:schemeClr>
                </a:solidFill>
                <a:latin typeface="微软雅黑 Light" pitchFamily="34" charset="-122"/>
                <a:ea typeface="微软雅黑 Light" pitchFamily="34" charset="-122"/>
              </a:rPr>
              <a:t>计算</a:t>
            </a:r>
            <a:r>
              <a:rPr lang="zh-CN" altLang="en-US" sz="1800" smtClean="0">
                <a:solidFill>
                  <a:schemeClr val="tx1">
                    <a:lumMod val="75000"/>
                    <a:lumOff val="25000"/>
                  </a:schemeClr>
                </a:solidFill>
                <a:latin typeface="微软雅黑 Light" pitchFamily="34" charset="-122"/>
                <a:ea typeface="微软雅黑 Light" pitchFamily="34" charset="-122"/>
              </a:rPr>
              <a:t>推荐</a:t>
            </a:r>
            <a:endParaRPr lang="en-US" altLang="zh-CN" sz="1800">
              <a:solidFill>
                <a:schemeClr val="tx1">
                  <a:lumMod val="75000"/>
                  <a:lumOff val="25000"/>
                </a:schemeClr>
              </a:solidFill>
              <a:latin typeface="微软雅黑 Light" pitchFamily="34" charset="-122"/>
              <a:ea typeface="微软雅黑 Light" pitchFamily="34" charset="-122"/>
            </a:endParaRPr>
          </a:p>
          <a:p>
            <a:pPr fontAlgn="base">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基于近邻的推荐和基于模型的推荐</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fontAlgn="base">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基于近邻的推荐是在预测时直接使用已有的用户偏好数据，通过近邻数据来预测对新物品的偏好（类似分类）</a:t>
            </a:r>
            <a:endParaRPr lang="en-US" altLang="zh-CN" sz="1400" smtClean="0">
              <a:solidFill>
                <a:schemeClr val="tx1">
                  <a:lumMod val="75000"/>
                  <a:lumOff val="25000"/>
                </a:schemeClr>
              </a:solidFill>
              <a:latin typeface="微软雅黑 Light" pitchFamily="34" charset="-122"/>
              <a:ea typeface="微软雅黑 Light" pitchFamily="34" charset="-122"/>
            </a:endParaRPr>
          </a:p>
          <a:p>
            <a:pPr lvl="1" fontAlgn="base">
              <a:lnSpc>
                <a:spcPct val="200000"/>
              </a:lnSpc>
            </a:pPr>
            <a:r>
              <a:rPr lang="zh-CN" altLang="en-US" sz="1400" smtClean="0">
                <a:solidFill>
                  <a:schemeClr val="tx1">
                    <a:lumMod val="75000"/>
                    <a:lumOff val="25000"/>
                  </a:schemeClr>
                </a:solidFill>
                <a:latin typeface="微软雅黑 Light" pitchFamily="34" charset="-122"/>
                <a:ea typeface="微软雅黑 Light" pitchFamily="34" charset="-122"/>
              </a:rPr>
              <a:t>而基于模型的方法，是要使用这些偏好数据来训练模型，找到内在规律，再用模型来做预测（类似回归）</a:t>
            </a:r>
            <a:endParaRPr lang="en-US" altLang="zh-CN" sz="1400" smtClean="0">
              <a:solidFill>
                <a:schemeClr val="tx1">
                  <a:lumMod val="75000"/>
                  <a:lumOff val="25000"/>
                </a:schemeClr>
              </a:solidFill>
              <a:latin typeface="微软雅黑 Light" pitchFamily="34" charset="-122"/>
              <a:ea typeface="微软雅黑 Light" pitchFamily="34" charset="-122"/>
            </a:endParaRPr>
          </a:p>
          <a:p>
            <a:pPr fontAlgn="base">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训练模型时，可以基于标签内容来提取物品特征，也可以让模型去发掘物品的潜在特征；这样的模型被称为 </a:t>
            </a:r>
            <a:r>
              <a:rPr lang="zh-CN" altLang="en-US" sz="1800" b="1" smtClean="0">
                <a:solidFill>
                  <a:schemeClr val="tx1">
                    <a:lumMod val="75000"/>
                    <a:lumOff val="25000"/>
                  </a:schemeClr>
                </a:solidFill>
                <a:latin typeface="微软雅黑 Light" pitchFamily="34" charset="-122"/>
                <a:ea typeface="微软雅黑 Light" pitchFamily="34" charset="-122"/>
              </a:rPr>
              <a:t>隐语义模型</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Latent Factor Model</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LFM</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fontAlgn="base">
              <a:lnSpc>
                <a:spcPct val="200000"/>
              </a:lnSpc>
            </a:pPr>
            <a:endParaRPr lang="en-US" altLang="zh-CN" sz="1600">
              <a:solidFill>
                <a:schemeClr val="tx1">
                  <a:lumMod val="65000"/>
                  <a:lumOff val="35000"/>
                </a:schemeClr>
              </a:solidFill>
            </a:endParaRPr>
          </a:p>
        </p:txBody>
      </p:sp>
    </p:spTree>
    <p:extLst>
      <p:ext uri="{BB962C8B-B14F-4D97-AF65-F5344CB8AC3E}">
        <p14:creationId xmlns:p14="http://schemas.microsoft.com/office/powerpoint/2010/main" val="303232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indent="360000" algn="l"/>
            <a:r>
              <a:rPr lang="zh-CN" altLang="en-US" sz="3200" smtClean="0">
                <a:solidFill>
                  <a:schemeClr val="tx1">
                    <a:lumMod val="75000"/>
                    <a:lumOff val="25000"/>
                  </a:schemeClr>
                </a:solidFill>
                <a:latin typeface="微软雅黑" pitchFamily="34" charset="-122"/>
                <a:ea typeface="微软雅黑" pitchFamily="34" charset="-122"/>
                <a:cs typeface="+mn-cs"/>
              </a:rPr>
              <a:t>隐语义模型（</a:t>
            </a:r>
            <a:r>
              <a:rPr lang="en-US" altLang="zh-CN" sz="3200" smtClean="0">
                <a:solidFill>
                  <a:schemeClr val="tx1">
                    <a:lumMod val="75000"/>
                    <a:lumOff val="25000"/>
                  </a:schemeClr>
                </a:solidFill>
                <a:latin typeface="微软雅黑" pitchFamily="34" charset="-122"/>
                <a:ea typeface="微软雅黑" pitchFamily="34" charset="-122"/>
                <a:cs typeface="+mn-cs"/>
              </a:rPr>
              <a:t>LFM</a:t>
            </a:r>
            <a:r>
              <a:rPr lang="zh-CN" altLang="en-US" sz="3200" smtClean="0">
                <a:solidFill>
                  <a:schemeClr val="tx1">
                    <a:lumMod val="75000"/>
                    <a:lumOff val="25000"/>
                  </a:schemeClr>
                </a:solidFill>
                <a:latin typeface="微软雅黑" pitchFamily="34" charset="-122"/>
                <a:ea typeface="微软雅黑" pitchFamily="34" charset="-122"/>
                <a:cs typeface="+mn-cs"/>
              </a:rPr>
              <a:t>）</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5040560"/>
          </a:xfrm>
        </p:spPr>
        <p:txBody>
          <a:bodyPr>
            <a:normAutofit fontScale="70000" lnSpcReduction="20000"/>
          </a:bodyPr>
          <a:lstStyle/>
          <a:p>
            <a:pPr>
              <a:lnSpc>
                <a:spcPct val="200000"/>
              </a:lnSpc>
            </a:pPr>
            <a:r>
              <a:rPr lang="zh-CN" altLang="en-US" sz="2400" smtClean="0">
                <a:solidFill>
                  <a:schemeClr val="tx1">
                    <a:lumMod val="65000"/>
                    <a:lumOff val="35000"/>
                  </a:schemeClr>
                </a:solidFill>
                <a:latin typeface="微软雅黑" pitchFamily="34" charset="-122"/>
                <a:ea typeface="微软雅黑" pitchFamily="34" charset="-122"/>
              </a:rPr>
              <a:t>用隐语义模型来进行协同过滤的目标</a:t>
            </a:r>
            <a:endParaRPr lang="en-US" altLang="zh-CN" sz="2400" smtClean="0">
              <a:solidFill>
                <a:schemeClr val="tx1">
                  <a:lumMod val="65000"/>
                  <a:lumOff val="35000"/>
                </a:schemeClr>
              </a:solidFill>
              <a:latin typeface="微软雅黑" pitchFamily="34" charset="-122"/>
              <a:ea typeface="微软雅黑" pitchFamily="34" charset="-122"/>
            </a:endParaRPr>
          </a:p>
          <a:p>
            <a:pPr lvl="1">
              <a:lnSpc>
                <a:spcPct val="200000"/>
              </a:lnSpc>
            </a:pPr>
            <a:r>
              <a:rPr lang="zh-CN" altLang="en-US" sz="2000" smtClean="0">
                <a:solidFill>
                  <a:schemeClr val="tx1">
                    <a:lumMod val="65000"/>
                    <a:lumOff val="35000"/>
                  </a:schemeClr>
                </a:solidFill>
                <a:latin typeface="微软雅黑" pitchFamily="34" charset="-122"/>
                <a:ea typeface="微软雅黑" pitchFamily="34" charset="-122"/>
              </a:rPr>
              <a:t>揭示隐藏的特征，这些特征能够解释为什么给出对应的预测评分</a:t>
            </a:r>
            <a:endParaRPr lang="en-US" altLang="zh-CN" sz="2000" smtClean="0">
              <a:solidFill>
                <a:schemeClr val="tx1">
                  <a:lumMod val="75000"/>
                  <a:lumOff val="25000"/>
                </a:schemeClr>
              </a:solidFill>
              <a:latin typeface="微软雅黑" pitchFamily="34" charset="-122"/>
              <a:ea typeface="微软雅黑" pitchFamily="34" charset="-122"/>
            </a:endParaRPr>
          </a:p>
          <a:p>
            <a:pPr lvl="1">
              <a:lnSpc>
                <a:spcPct val="200000"/>
              </a:lnSpc>
            </a:pPr>
            <a:r>
              <a:rPr lang="zh-CN" altLang="en-US" sz="2000" smtClean="0">
                <a:solidFill>
                  <a:schemeClr val="tx1">
                    <a:lumMod val="75000"/>
                    <a:lumOff val="25000"/>
                  </a:schemeClr>
                </a:solidFill>
                <a:latin typeface="微软雅黑" pitchFamily="34" charset="-122"/>
                <a:ea typeface="微软雅黑" pitchFamily="34" charset="-122"/>
              </a:rPr>
              <a:t>这类特征可能是无法直接用语言解释描述的，事实上我们并不需要知道，类似“玄学”</a:t>
            </a:r>
            <a:endParaRPr lang="en-US" altLang="zh-CN" sz="2000" smtClean="0">
              <a:solidFill>
                <a:schemeClr val="tx1">
                  <a:lumMod val="75000"/>
                  <a:lumOff val="25000"/>
                </a:schemeClr>
              </a:solidFill>
              <a:latin typeface="微软雅黑" pitchFamily="34" charset="-122"/>
              <a:ea typeface="微软雅黑" pitchFamily="34" charset="-122"/>
            </a:endParaRPr>
          </a:p>
          <a:p>
            <a:pPr>
              <a:lnSpc>
                <a:spcPct val="200000"/>
              </a:lnSpc>
            </a:pPr>
            <a:r>
              <a:rPr lang="zh-CN" altLang="en-US" sz="2400" smtClean="0">
                <a:solidFill>
                  <a:schemeClr val="tx1">
                    <a:lumMod val="75000"/>
                    <a:lumOff val="25000"/>
                  </a:schemeClr>
                </a:solidFill>
              </a:rPr>
              <a:t>通过矩阵分解进行降维分析</a:t>
            </a:r>
            <a:endParaRPr lang="en-US" altLang="zh-CN" sz="2400" smtClean="0">
              <a:solidFill>
                <a:schemeClr val="tx1">
                  <a:lumMod val="75000"/>
                  <a:lumOff val="25000"/>
                </a:schemeClr>
              </a:solidFill>
            </a:endParaRPr>
          </a:p>
          <a:p>
            <a:pPr lvl="1">
              <a:lnSpc>
                <a:spcPct val="200000"/>
              </a:lnSpc>
            </a:pPr>
            <a:r>
              <a:rPr lang="zh-CN" altLang="en-US" sz="2000" smtClean="0">
                <a:solidFill>
                  <a:schemeClr val="tx1">
                    <a:lumMod val="65000"/>
                    <a:lumOff val="35000"/>
                  </a:schemeClr>
                </a:solidFill>
              </a:rPr>
              <a:t>协同过滤算法非常依赖历史数据，而一般的推荐系统中，偏好数据又往往是稀疏的；这就需要对原始数据做降维处理</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分解之后的矩阵，就代表了用户和物品的隐藏特征</a:t>
            </a:r>
            <a:endParaRPr lang="en-US" altLang="zh-CN" sz="2000" smtClean="0">
              <a:solidFill>
                <a:schemeClr val="tx1">
                  <a:lumMod val="65000"/>
                  <a:lumOff val="35000"/>
                </a:schemeClr>
              </a:solidFill>
            </a:endParaRPr>
          </a:p>
          <a:p>
            <a:pPr>
              <a:lnSpc>
                <a:spcPct val="200000"/>
              </a:lnSpc>
            </a:pPr>
            <a:r>
              <a:rPr lang="zh-CN" altLang="en-US" sz="2400" smtClean="0">
                <a:solidFill>
                  <a:schemeClr val="tx1">
                    <a:lumMod val="65000"/>
                    <a:lumOff val="35000"/>
                  </a:schemeClr>
                </a:solidFill>
              </a:rPr>
              <a:t>隐语义模型</a:t>
            </a:r>
            <a:r>
              <a:rPr lang="zh-CN" altLang="en-US" sz="2400">
                <a:solidFill>
                  <a:schemeClr val="tx1">
                    <a:lumMod val="65000"/>
                    <a:lumOff val="35000"/>
                  </a:schemeClr>
                </a:solidFill>
              </a:rPr>
              <a:t>的</a:t>
            </a:r>
            <a:r>
              <a:rPr lang="zh-CN" altLang="en-US" sz="2400" smtClean="0">
                <a:solidFill>
                  <a:schemeClr val="tx1">
                    <a:lumMod val="65000"/>
                    <a:lumOff val="35000"/>
                  </a:schemeClr>
                </a:solidFill>
              </a:rPr>
              <a:t>实例</a:t>
            </a:r>
            <a:endParaRPr lang="en-US" altLang="zh-CN" sz="240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 </a:t>
            </a:r>
            <a:r>
              <a:rPr lang="zh-CN" altLang="en-US" sz="2000">
                <a:solidFill>
                  <a:schemeClr val="tx1">
                    <a:lumMod val="65000"/>
                    <a:lumOff val="35000"/>
                  </a:schemeClr>
                </a:solidFill>
              </a:rPr>
              <a:t>基于概率的隐语义分析（</a:t>
            </a:r>
            <a:r>
              <a:rPr lang="en-US" altLang="zh-CN" sz="2000">
                <a:solidFill>
                  <a:schemeClr val="tx1">
                    <a:lumMod val="65000"/>
                    <a:lumOff val="35000"/>
                  </a:schemeClr>
                </a:solidFill>
              </a:rPr>
              <a:t>pLSA</a:t>
            </a:r>
            <a:r>
              <a:rPr lang="zh-CN" altLang="en-US" sz="2000" smtClean="0">
                <a:solidFill>
                  <a:schemeClr val="tx1">
                    <a:lumMod val="65000"/>
                    <a:lumOff val="35000"/>
                  </a:schemeClr>
                </a:solidFill>
              </a:rPr>
              <a:t>）</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隐</a:t>
            </a:r>
            <a:r>
              <a:rPr lang="zh-CN" altLang="en-US" sz="2000">
                <a:solidFill>
                  <a:schemeClr val="tx1">
                    <a:lumMod val="65000"/>
                    <a:lumOff val="35000"/>
                  </a:schemeClr>
                </a:solidFill>
              </a:rPr>
              <a:t>式迪利克雷分布模型（</a:t>
            </a:r>
            <a:r>
              <a:rPr lang="en-US" altLang="zh-CN" sz="2000">
                <a:solidFill>
                  <a:schemeClr val="tx1">
                    <a:lumMod val="65000"/>
                    <a:lumOff val="35000"/>
                  </a:schemeClr>
                </a:solidFill>
              </a:rPr>
              <a:t>LDA</a:t>
            </a:r>
            <a:r>
              <a:rPr lang="zh-CN" altLang="en-US" sz="2000" smtClean="0">
                <a:solidFill>
                  <a:schemeClr val="tx1">
                    <a:lumMod val="65000"/>
                    <a:lumOff val="35000"/>
                  </a:schemeClr>
                </a:solidFill>
              </a:rPr>
              <a:t>）</a:t>
            </a:r>
            <a:endParaRPr lang="en-US" altLang="zh-CN" sz="2000" smtClean="0">
              <a:solidFill>
                <a:schemeClr val="tx1">
                  <a:lumMod val="65000"/>
                  <a:lumOff val="35000"/>
                </a:schemeClr>
              </a:solidFill>
            </a:endParaRPr>
          </a:p>
          <a:p>
            <a:pPr lvl="1">
              <a:lnSpc>
                <a:spcPct val="200000"/>
              </a:lnSpc>
            </a:pPr>
            <a:r>
              <a:rPr lang="zh-CN" altLang="en-US" sz="2000" smtClean="0">
                <a:solidFill>
                  <a:schemeClr val="tx1">
                    <a:lumMod val="65000"/>
                    <a:lumOff val="35000"/>
                  </a:schemeClr>
                </a:solidFill>
              </a:rPr>
              <a:t>矩阵</a:t>
            </a:r>
            <a:r>
              <a:rPr lang="zh-CN" altLang="en-US" sz="2000">
                <a:solidFill>
                  <a:schemeClr val="tx1">
                    <a:lumMod val="65000"/>
                    <a:lumOff val="35000"/>
                  </a:schemeClr>
                </a:solidFill>
              </a:rPr>
              <a:t>因子分解模型（基于奇异值分解的模型，</a:t>
            </a:r>
            <a:r>
              <a:rPr lang="en-US" altLang="zh-CN" sz="2000">
                <a:solidFill>
                  <a:schemeClr val="tx1">
                    <a:lumMod val="65000"/>
                    <a:lumOff val="35000"/>
                  </a:schemeClr>
                </a:solidFill>
              </a:rPr>
              <a:t>SVD</a:t>
            </a:r>
            <a:r>
              <a:rPr lang="zh-CN" altLang="en-US" sz="2000" smtClean="0">
                <a:solidFill>
                  <a:schemeClr val="tx1">
                    <a:lumMod val="65000"/>
                    <a:lumOff val="35000"/>
                  </a:schemeClr>
                </a:solidFill>
              </a:rPr>
              <a:t>）</a:t>
            </a:r>
            <a:endParaRPr lang="en-US" altLang="zh-CN" sz="2000">
              <a:solidFill>
                <a:schemeClr val="tx1">
                  <a:lumMod val="65000"/>
                  <a:lumOff val="35000"/>
                </a:schemeClr>
              </a:solidFill>
            </a:endParaRPr>
          </a:p>
        </p:txBody>
      </p:sp>
    </p:spTree>
    <p:extLst>
      <p:ext uri="{BB962C8B-B14F-4D97-AF65-F5344CB8AC3E}">
        <p14:creationId xmlns:p14="http://schemas.microsoft.com/office/powerpoint/2010/main" val="33557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降维方法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矩阵因子分解</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9" name="内容占位符 2"/>
          <p:cNvSpPr>
            <a:spLocks noGrp="1"/>
          </p:cNvSpPr>
          <p:nvPr>
            <p:ph idx="1"/>
          </p:nvPr>
        </p:nvSpPr>
        <p:spPr>
          <a:xfrm>
            <a:off x="457200" y="1412776"/>
            <a:ext cx="8229600" cy="2376264"/>
          </a:xfrm>
        </p:spPr>
        <p:txBody>
          <a:bodyPr>
            <a:noAutofit/>
          </a:bodyPr>
          <a:lstStyle/>
          <a:p>
            <a:pPr>
              <a:lnSpc>
                <a:spcPct val="170000"/>
              </a:lnSpc>
            </a:pPr>
            <a:r>
              <a:rPr lang="zh-CN" altLang="en-US" sz="1600">
                <a:latin typeface="微软雅黑 Light" pitchFamily="34" charset="-122"/>
                <a:ea typeface="微软雅黑 Light" pitchFamily="34" charset="-122"/>
              </a:rPr>
              <a:t>假设用户物品评分矩阵</a:t>
            </a:r>
            <a:r>
              <a:rPr lang="zh-CN" altLang="en-US" sz="1600" smtClean="0">
                <a:latin typeface="微软雅黑 Light" pitchFamily="34" charset="-122"/>
                <a:ea typeface="微软雅黑 Light" pitchFamily="34" charset="-122"/>
              </a:rPr>
              <a:t>为 </a:t>
            </a:r>
            <a:r>
              <a:rPr lang="en-US" altLang="zh-CN" sz="1600" smtClean="0">
                <a:latin typeface="微软雅黑 Light" pitchFamily="34" charset="-122"/>
                <a:ea typeface="微软雅黑 Light" pitchFamily="34" charset="-122"/>
              </a:rPr>
              <a:t>R</a:t>
            </a:r>
            <a:r>
              <a:rPr lang="zh-CN" altLang="en-US" sz="1600">
                <a:latin typeface="微软雅黑 Light" pitchFamily="34" charset="-122"/>
                <a:ea typeface="微软雅黑 Light" pitchFamily="34" charset="-122"/>
              </a:rPr>
              <a:t>，现在</a:t>
            </a:r>
            <a:r>
              <a:rPr lang="zh-CN" altLang="en-US" sz="1600" smtClean="0">
                <a:latin typeface="微软雅黑 Light" pitchFamily="34" charset="-122"/>
                <a:ea typeface="微软雅黑 Light" pitchFamily="34" charset="-122"/>
              </a:rPr>
              <a:t>有 </a:t>
            </a:r>
            <a:r>
              <a:rPr lang="en-US" altLang="zh-CN" sz="1600">
                <a:latin typeface="微软雅黑 Light" pitchFamily="34" charset="-122"/>
                <a:ea typeface="微软雅黑 Light" pitchFamily="34" charset="-122"/>
              </a:rPr>
              <a:t>m</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个</a:t>
            </a:r>
            <a:r>
              <a:rPr lang="zh-CN" altLang="en-US" sz="1600">
                <a:latin typeface="微软雅黑 Light" pitchFamily="34" charset="-122"/>
                <a:ea typeface="微软雅黑 Light" pitchFamily="34" charset="-122"/>
              </a:rPr>
              <a:t>用户</a:t>
            </a:r>
            <a:r>
              <a:rPr lang="zh-CN" altLang="en-US" sz="1600" smtClean="0">
                <a:latin typeface="微软雅黑 Light" pitchFamily="34" charset="-122"/>
                <a:ea typeface="微软雅黑 Light" pitchFamily="34" charset="-122"/>
              </a:rPr>
              <a:t>，</a:t>
            </a:r>
            <a:r>
              <a:rPr lang="en-US" altLang="zh-CN" sz="1600">
                <a:latin typeface="微软雅黑 Light" pitchFamily="34" charset="-122"/>
                <a:ea typeface="微软雅黑 Light" pitchFamily="34" charset="-122"/>
              </a:rPr>
              <a:t>n</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个物品</a:t>
            </a:r>
            <a:endParaRPr lang="en-US" altLang="zh-CN" sz="1600" smtClean="0">
              <a:latin typeface="微软雅黑 Light" pitchFamily="34" charset="-122"/>
              <a:ea typeface="微软雅黑 Light" pitchFamily="34" charset="-122"/>
            </a:endParaRPr>
          </a:p>
          <a:p>
            <a:pPr>
              <a:lnSpc>
                <a:spcPct val="170000"/>
              </a:lnSpc>
            </a:pPr>
            <a:r>
              <a:rPr lang="zh-CN" altLang="en-US" sz="1600" smtClean="0">
                <a:latin typeface="微软雅黑 Light" pitchFamily="34" charset="-122"/>
                <a:ea typeface="微软雅黑 Light" pitchFamily="34" charset="-122"/>
              </a:rPr>
              <a:t>我们</a:t>
            </a:r>
            <a:r>
              <a:rPr lang="zh-CN" altLang="en-US" sz="1600">
                <a:latin typeface="微软雅黑 Light" pitchFamily="34" charset="-122"/>
                <a:ea typeface="微软雅黑 Light" pitchFamily="34" charset="-122"/>
              </a:rPr>
              <a:t>想要</a:t>
            </a:r>
            <a:r>
              <a:rPr lang="zh-CN" altLang="en-US" sz="1600" smtClean="0">
                <a:latin typeface="微软雅黑 Light" pitchFamily="34" charset="-122"/>
                <a:ea typeface="微软雅黑 Light" pitchFamily="34" charset="-122"/>
              </a:rPr>
              <a:t>发现</a:t>
            </a:r>
            <a:r>
              <a:rPr lang="en-US" altLang="zh-CN" sz="1600" smtClean="0">
                <a:latin typeface="微软雅黑 Light" pitchFamily="34" charset="-122"/>
                <a:ea typeface="微软雅黑 Light" pitchFamily="34" charset="-122"/>
              </a:rPr>
              <a:t> k </a:t>
            </a:r>
            <a:r>
              <a:rPr lang="zh-CN" altLang="en-US" sz="1600" smtClean="0">
                <a:latin typeface="微软雅黑 Light" pitchFamily="34" charset="-122"/>
                <a:ea typeface="微软雅黑 Light" pitchFamily="34" charset="-122"/>
              </a:rPr>
              <a:t>个</a:t>
            </a:r>
            <a:r>
              <a:rPr lang="zh-CN" altLang="en-US" sz="1600">
                <a:latin typeface="微软雅黑 Light" pitchFamily="34" charset="-122"/>
                <a:ea typeface="微软雅黑 Light" pitchFamily="34" charset="-122"/>
              </a:rPr>
              <a:t>隐类，我们的任务就是找到两个</a:t>
            </a:r>
            <a:r>
              <a:rPr lang="zh-CN" altLang="en-US" sz="1600" smtClean="0">
                <a:latin typeface="微软雅黑 Light" pitchFamily="34" charset="-122"/>
                <a:ea typeface="微软雅黑 Light" pitchFamily="34" charset="-122"/>
              </a:rPr>
              <a:t>矩阵 </a:t>
            </a:r>
            <a:r>
              <a:rPr lang="en-US" altLang="zh-CN" sz="1600">
                <a:latin typeface="微软雅黑 Light" pitchFamily="34" charset="-122"/>
                <a:ea typeface="微软雅黑 Light" pitchFamily="34" charset="-122"/>
              </a:rPr>
              <a:t>P</a:t>
            </a:r>
            <a:r>
              <a:rPr lang="en-US" altLang="zh-CN" sz="1600" smtClean="0">
                <a:latin typeface="微软雅黑 Light" pitchFamily="34" charset="-122"/>
                <a:ea typeface="微软雅黑 Light" pitchFamily="34" charset="-122"/>
              </a:rPr>
              <a:t> </a:t>
            </a:r>
            <a:r>
              <a:rPr lang="zh-CN" altLang="en-US" sz="1600" smtClean="0">
                <a:latin typeface="微软雅黑 Light" pitchFamily="34" charset="-122"/>
                <a:ea typeface="微软雅黑 Light" pitchFamily="34" charset="-122"/>
              </a:rPr>
              <a:t>和 </a:t>
            </a:r>
            <a:r>
              <a:rPr lang="en-US" altLang="zh-CN" sz="1600">
                <a:latin typeface="微软雅黑 Light" pitchFamily="34" charset="-122"/>
                <a:ea typeface="微软雅黑 Light" pitchFamily="34" charset="-122"/>
              </a:rPr>
              <a:t>Q</a:t>
            </a:r>
            <a:r>
              <a:rPr lang="zh-CN" altLang="en-US" sz="1600" smtClean="0">
                <a:latin typeface="微软雅黑 Light" pitchFamily="34" charset="-122"/>
                <a:ea typeface="微软雅黑 Light" pitchFamily="34" charset="-122"/>
              </a:rPr>
              <a:t>，</a:t>
            </a:r>
            <a:r>
              <a:rPr lang="zh-CN" altLang="en-US" sz="1600">
                <a:latin typeface="微软雅黑 Light" pitchFamily="34" charset="-122"/>
                <a:ea typeface="微软雅黑 Light" pitchFamily="34" charset="-122"/>
              </a:rPr>
              <a:t>使这两个矩阵的乘积近似</a:t>
            </a:r>
            <a:r>
              <a:rPr lang="zh-CN" altLang="en-US" sz="1600" smtClean="0">
                <a:latin typeface="微软雅黑 Light" pitchFamily="34" charset="-122"/>
                <a:ea typeface="微软雅黑 Light" pitchFamily="34" charset="-122"/>
              </a:rPr>
              <a:t>等于 </a:t>
            </a:r>
            <a:r>
              <a:rPr lang="en-US" altLang="zh-CN" sz="1600" smtClean="0">
                <a:latin typeface="微软雅黑 Light" pitchFamily="34" charset="-122"/>
                <a:ea typeface="微软雅黑 Light" pitchFamily="34" charset="-122"/>
              </a:rPr>
              <a:t>R</a:t>
            </a:r>
            <a:r>
              <a:rPr lang="zh-CN" altLang="en-US" sz="1600">
                <a:latin typeface="微软雅黑 Light" pitchFamily="34" charset="-122"/>
                <a:ea typeface="微软雅黑 Light" pitchFamily="34" charset="-122"/>
              </a:rPr>
              <a:t>，即将用户物品评分</a:t>
            </a:r>
            <a:r>
              <a:rPr lang="zh-CN" altLang="en-US" sz="1600" smtClean="0">
                <a:latin typeface="微软雅黑 Light" pitchFamily="34" charset="-122"/>
                <a:ea typeface="微软雅黑 Light" pitchFamily="34" charset="-122"/>
              </a:rPr>
              <a:t>矩阵 </a:t>
            </a:r>
            <a:r>
              <a:rPr lang="en-US" altLang="zh-CN" sz="1600" smtClean="0">
                <a:latin typeface="微软雅黑 Light" pitchFamily="34" charset="-122"/>
                <a:ea typeface="微软雅黑 Light" pitchFamily="34" charset="-122"/>
              </a:rPr>
              <a:t>R </a:t>
            </a:r>
            <a:r>
              <a:rPr lang="zh-CN" altLang="en-US" sz="1600" smtClean="0">
                <a:latin typeface="微软雅黑 Light" pitchFamily="34" charset="-122"/>
                <a:ea typeface="微软雅黑 Light" pitchFamily="34" charset="-122"/>
              </a:rPr>
              <a:t>分解</a:t>
            </a:r>
            <a:r>
              <a:rPr lang="zh-CN" altLang="en-US" sz="1600">
                <a:latin typeface="微软雅黑 Light" pitchFamily="34" charset="-122"/>
                <a:ea typeface="微软雅黑 Light" pitchFamily="34" charset="-122"/>
              </a:rPr>
              <a:t>成为两个低维矩阵相乘：</a:t>
            </a:r>
            <a:endParaRPr lang="zh-CN" altLang="en-US" sz="1600" dirty="0">
              <a:latin typeface="微软雅黑 Light" pitchFamily="34" charset="-122"/>
              <a:ea typeface="微软雅黑 Light" pitchFamily="34" charset="-122"/>
            </a:endParaRPr>
          </a:p>
        </p:txBody>
      </p:sp>
      <p:pic>
        <p:nvPicPr>
          <p:cNvPr id="10" name="图片 9"/>
          <p:cNvPicPr>
            <a:picLocks noChangeAspect="1"/>
          </p:cNvPicPr>
          <p:nvPr/>
        </p:nvPicPr>
        <p:blipFill>
          <a:blip r:embed="rId2"/>
          <a:stretch>
            <a:fillRect/>
          </a:stretch>
        </p:blipFill>
        <p:spPr>
          <a:xfrm>
            <a:off x="2445134" y="3417644"/>
            <a:ext cx="3855058" cy="2891676"/>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3281518" y="2853454"/>
                <a:ext cx="2287293" cy="358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a:rPr>
                                <m:t>𝑅</m:t>
                              </m:r>
                            </m:e>
                          </m:acc>
                        </m:e>
                        <m:sub>
                          <m:r>
                            <a:rPr lang="en-US" altLang="zh-CN" sz="1600" i="1">
                              <a:latin typeface="Cambria Math"/>
                            </a:rPr>
                            <m:t>𝑚</m:t>
                          </m:r>
                          <m:r>
                            <a:rPr lang="en-US" altLang="zh-CN" sz="1600" i="1">
                              <a:latin typeface="Cambria Math"/>
                            </a:rPr>
                            <m:t>×</m:t>
                          </m:r>
                          <m:r>
                            <a:rPr lang="en-US" altLang="zh-CN" sz="1600" i="1">
                              <a:latin typeface="Cambria Math"/>
                            </a:rPr>
                            <m:t>𝑛</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b="0" i="1" smtClean="0">
                              <a:latin typeface="Cambria Math"/>
                            </a:rPr>
                            <m:t>𝑃</m:t>
                          </m:r>
                        </m:e>
                        <m:sub>
                          <m:r>
                            <a:rPr lang="en-US" altLang="zh-CN" sz="1600" i="1">
                              <a:latin typeface="Cambria Math"/>
                            </a:rPr>
                            <m:t>𝑚</m:t>
                          </m:r>
                          <m:r>
                            <a:rPr lang="en-US" altLang="zh-CN" sz="1600" i="1">
                              <a:latin typeface="Cambria Math"/>
                            </a:rPr>
                            <m:t>×</m:t>
                          </m:r>
                          <m:r>
                            <a:rPr lang="en-US" altLang="zh-CN" sz="1600" i="1">
                              <a:latin typeface="Cambria Math"/>
                            </a:rPr>
                            <m:t>𝑘</m:t>
                          </m:r>
                        </m:sub>
                        <m:sup>
                          <m:r>
                            <a:rPr lang="en-US" altLang="zh-CN" sz="1600" i="1">
                              <a:latin typeface="Cambria Math"/>
                            </a:rPr>
                            <m:t>𝑇</m:t>
                          </m:r>
                        </m:sup>
                      </m:sSubSup>
                      <m:sSub>
                        <m:sSubPr>
                          <m:ctrlPr>
                            <a:rPr lang="zh-CN" altLang="zh-CN" sz="1600" i="1">
                              <a:latin typeface="Cambria Math" panose="02040503050406030204" pitchFamily="18" charset="0"/>
                            </a:rPr>
                          </m:ctrlPr>
                        </m:sSubPr>
                        <m:e>
                          <m:r>
                            <a:rPr lang="en-US" altLang="zh-CN" sz="1600" i="1">
                              <a:latin typeface="Cambria Math"/>
                            </a:rPr>
                            <m:t>∙</m:t>
                          </m:r>
                          <m:r>
                            <a:rPr lang="en-US" altLang="zh-CN" sz="1600" b="0" i="1" smtClean="0">
                              <a:latin typeface="Cambria Math"/>
                            </a:rPr>
                            <m:t>𝑄</m:t>
                          </m:r>
                        </m:e>
                        <m:sub>
                          <m:r>
                            <a:rPr lang="en-US" altLang="zh-CN" sz="1600" i="1">
                              <a:latin typeface="Cambria Math"/>
                            </a:rPr>
                            <m:t>𝑘</m:t>
                          </m:r>
                          <m:r>
                            <a:rPr lang="en-US" altLang="zh-CN" sz="1600" i="1">
                              <a:latin typeface="Cambria Math"/>
                            </a:rPr>
                            <m:t>×</m:t>
                          </m:r>
                          <m:r>
                            <a:rPr lang="en-US" altLang="zh-CN" sz="1600" i="1">
                              <a:latin typeface="Cambria Math"/>
                            </a:rPr>
                            <m:t>𝑛</m:t>
                          </m:r>
                        </m:sub>
                      </m:sSub>
                      <m:r>
                        <a:rPr lang="en-US" altLang="zh-CN" sz="1600" i="1">
                          <a:latin typeface="Cambria Math"/>
                        </a:rPr>
                        <m:t>≈</m:t>
                      </m:r>
                      <m:r>
                        <a:rPr lang="en-US" altLang="zh-CN" sz="1600" i="1">
                          <a:latin typeface="Cambria Math"/>
                        </a:rPr>
                        <m:t>𝑅</m:t>
                      </m:r>
                    </m:oMath>
                  </m:oMathPara>
                </a14:m>
                <a:endParaRPr lang="zh-CN" altLang="zh-CN" sz="1600"/>
              </a:p>
            </p:txBody>
          </p:sp>
        </mc:Choice>
        <mc:Fallback xmlns="">
          <p:sp>
            <p:nvSpPr>
              <p:cNvPr id="7" name="矩形 6"/>
              <p:cNvSpPr>
                <a:spLocks noRot="1" noChangeAspect="1" noMove="1" noResize="1" noEditPoints="1" noAdjustHandles="1" noChangeArrowheads="1" noChangeShapeType="1" noTextEdit="1"/>
              </p:cNvSpPr>
              <p:nvPr/>
            </p:nvSpPr>
            <p:spPr>
              <a:xfrm>
                <a:off x="3281518" y="2853454"/>
                <a:ext cx="2287293" cy="358047"/>
              </a:xfrm>
              <a:prstGeom prst="rect">
                <a:avLst/>
              </a:prstGeom>
              <a:blipFill rotWithShape="1">
                <a:blip r:embed="rId3"/>
                <a:stretch>
                  <a:fillRect b="-50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329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70434" y="1813421"/>
            <a:ext cx="5129758" cy="3847827"/>
          </a:xfrm>
          <a:prstGeom prst="rect">
            <a:avLst/>
          </a:prstGeom>
        </p:spPr>
      </p:pic>
      <p:sp>
        <p:nvSpPr>
          <p:cNvPr id="7" name="文本框 6"/>
          <p:cNvSpPr txBox="1"/>
          <p:nvPr/>
        </p:nvSpPr>
        <p:spPr>
          <a:xfrm>
            <a:off x="1547664" y="4345359"/>
            <a:ext cx="1440160" cy="307777"/>
          </a:xfrm>
          <a:prstGeom prst="rect">
            <a:avLst/>
          </a:prstGeom>
          <a:noFill/>
        </p:spPr>
        <p:txBody>
          <a:bodyPr wrap="square" rtlCol="0">
            <a:spAutoFit/>
          </a:bodyPr>
          <a:lstStyle/>
          <a:p>
            <a:r>
              <a:rPr lang="zh-CN" altLang="en-US" sz="1400" dirty="0" smtClean="0">
                <a:latin typeface="微软雅黑 Light" pitchFamily="34" charset="-122"/>
                <a:ea typeface="微软雅黑 Light" pitchFamily="34" charset="-122"/>
              </a:rPr>
              <a:t>用户</a:t>
            </a:r>
            <a:r>
              <a:rPr lang="zh-CN" altLang="en-US" sz="1400" smtClean="0">
                <a:latin typeface="微软雅黑 Light" pitchFamily="34" charset="-122"/>
                <a:ea typeface="微软雅黑 Light" pitchFamily="34" charset="-122"/>
              </a:rPr>
              <a:t>评分矩阵 </a:t>
            </a:r>
            <a:r>
              <a:rPr lang="en-US" altLang="zh-CN" sz="1400" smtClean="0">
                <a:latin typeface="微软雅黑 Light" pitchFamily="34" charset="-122"/>
                <a:ea typeface="微软雅黑 Light" pitchFamily="34" charset="-122"/>
              </a:rPr>
              <a:t>R</a:t>
            </a:r>
            <a:endParaRPr lang="zh-CN" altLang="en-US" sz="1400" dirty="0">
              <a:latin typeface="微软雅黑 Light" pitchFamily="34" charset="-122"/>
              <a:ea typeface="微软雅黑 Light" pitchFamily="34" charset="-122"/>
            </a:endParaRPr>
          </a:p>
        </p:txBody>
      </p:sp>
      <p:sp>
        <p:nvSpPr>
          <p:cNvPr id="8" name="文本框 7"/>
          <p:cNvSpPr txBox="1"/>
          <p:nvPr/>
        </p:nvSpPr>
        <p:spPr>
          <a:xfrm>
            <a:off x="6444208" y="2708920"/>
            <a:ext cx="1440160" cy="307777"/>
          </a:xfrm>
          <a:prstGeom prst="rect">
            <a:avLst/>
          </a:prstGeom>
          <a:noFill/>
        </p:spPr>
        <p:txBody>
          <a:bodyPr wrap="square" rtlCol="0">
            <a:spAutoFit/>
          </a:bodyPr>
          <a:lstStyle/>
          <a:p>
            <a:r>
              <a:rPr lang="zh-CN" altLang="en-US" sz="1400" smtClean="0">
                <a:latin typeface="微软雅黑 Light" pitchFamily="34" charset="-122"/>
                <a:ea typeface="微软雅黑 Light" pitchFamily="34" charset="-122"/>
              </a:rPr>
              <a:t>用户特征矩阵 </a:t>
            </a:r>
            <a:r>
              <a:rPr lang="en-US" altLang="zh-CN" sz="1400">
                <a:latin typeface="微软雅黑 Light" pitchFamily="34" charset="-122"/>
                <a:ea typeface="微软雅黑 Light" pitchFamily="34" charset="-122"/>
              </a:rPr>
              <a:t>P</a:t>
            </a:r>
            <a:endParaRPr lang="zh-CN" altLang="en-US" sz="1400" dirty="0">
              <a:latin typeface="微软雅黑 Light" pitchFamily="34" charset="-122"/>
              <a:ea typeface="微软雅黑 Light" pitchFamily="34" charset="-122"/>
            </a:endParaRPr>
          </a:p>
        </p:txBody>
      </p:sp>
      <p:sp>
        <p:nvSpPr>
          <p:cNvPr id="9" name="文本框 8"/>
          <p:cNvSpPr txBox="1"/>
          <p:nvPr/>
        </p:nvSpPr>
        <p:spPr>
          <a:xfrm>
            <a:off x="6382486" y="4869160"/>
            <a:ext cx="1645898" cy="307777"/>
          </a:xfrm>
          <a:prstGeom prst="rect">
            <a:avLst/>
          </a:prstGeom>
          <a:noFill/>
        </p:spPr>
        <p:txBody>
          <a:bodyPr wrap="square" rtlCol="0">
            <a:spAutoFit/>
          </a:bodyPr>
          <a:lstStyle/>
          <a:p>
            <a:r>
              <a:rPr lang="zh-CN" altLang="en-US" sz="1400">
                <a:latin typeface="微软雅黑 Light" pitchFamily="34" charset="-122"/>
                <a:ea typeface="微软雅黑 Light" pitchFamily="34" charset="-122"/>
              </a:rPr>
              <a:t>电影</a:t>
            </a:r>
            <a:r>
              <a:rPr lang="zh-CN" altLang="en-US" sz="1400" smtClean="0">
                <a:latin typeface="微软雅黑 Light" pitchFamily="34" charset="-122"/>
                <a:ea typeface="微软雅黑 Light" pitchFamily="34" charset="-122"/>
              </a:rPr>
              <a:t>特征矩阵 </a:t>
            </a:r>
            <a:r>
              <a:rPr lang="en-US" altLang="zh-CN" sz="1400">
                <a:latin typeface="微软雅黑 Light" pitchFamily="34" charset="-122"/>
                <a:ea typeface="微软雅黑 Light" pitchFamily="34" charset="-122"/>
              </a:rPr>
              <a:t>Q</a:t>
            </a:r>
            <a:endParaRPr lang="zh-CN" altLang="en-US" sz="1400" dirty="0">
              <a:latin typeface="微软雅黑 Light" pitchFamily="34" charset="-122"/>
              <a:ea typeface="微软雅黑 Light" pitchFamily="34" charset="-122"/>
            </a:endParaRPr>
          </a:p>
        </p:txBody>
      </p:sp>
      <p:sp>
        <p:nvSpPr>
          <p:cNvPr id="11"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12976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716" y="2348880"/>
            <a:ext cx="750570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图文框 2"/>
          <p:cNvSpPr/>
          <p:nvPr/>
        </p:nvSpPr>
        <p:spPr>
          <a:xfrm>
            <a:off x="1187624" y="3212976"/>
            <a:ext cx="1800200" cy="227576"/>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 name="图文框 6"/>
          <p:cNvSpPr/>
          <p:nvPr/>
        </p:nvSpPr>
        <p:spPr>
          <a:xfrm>
            <a:off x="4128377" y="2780928"/>
            <a:ext cx="216024" cy="1728192"/>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8" name="图文框 7"/>
          <p:cNvSpPr/>
          <p:nvPr/>
        </p:nvSpPr>
        <p:spPr>
          <a:xfrm>
            <a:off x="6804248" y="3212976"/>
            <a:ext cx="216024" cy="288032"/>
          </a:xfrm>
          <a:prstGeom prst="frame">
            <a:avLst>
              <a:gd name="adj1" fmla="val 6919"/>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2" name="文本框 11"/>
          <p:cNvSpPr txBox="1"/>
          <p:nvPr/>
        </p:nvSpPr>
        <p:spPr>
          <a:xfrm>
            <a:off x="1367644" y="4921423"/>
            <a:ext cx="1440160" cy="307777"/>
          </a:xfrm>
          <a:prstGeom prst="rect">
            <a:avLst/>
          </a:prstGeom>
          <a:noFill/>
        </p:spPr>
        <p:txBody>
          <a:bodyPr wrap="square" rtlCol="0">
            <a:spAutoFit/>
          </a:bodyPr>
          <a:lstStyle/>
          <a:p>
            <a:r>
              <a:rPr lang="zh-CN" altLang="en-US" sz="1400" smtClean="0">
                <a:latin typeface="微软雅黑 Light" pitchFamily="34" charset="-122"/>
                <a:ea typeface="微软雅黑 Light" pitchFamily="34" charset="-122"/>
              </a:rPr>
              <a:t>用户特征矩阵 </a:t>
            </a:r>
            <a:r>
              <a:rPr lang="en-US" altLang="zh-CN" sz="1400">
                <a:latin typeface="微软雅黑 Light" pitchFamily="34" charset="-122"/>
                <a:ea typeface="微软雅黑 Light" pitchFamily="34" charset="-122"/>
              </a:rPr>
              <a:t>P</a:t>
            </a:r>
            <a:endParaRPr lang="zh-CN" altLang="en-US" sz="1400" dirty="0">
              <a:latin typeface="微软雅黑 Light" pitchFamily="34" charset="-122"/>
              <a:ea typeface="微软雅黑 Light" pitchFamily="34" charset="-122"/>
            </a:endParaRPr>
          </a:p>
        </p:txBody>
      </p:sp>
      <p:sp>
        <p:nvSpPr>
          <p:cNvPr id="13" name="文本框 12"/>
          <p:cNvSpPr txBox="1"/>
          <p:nvPr/>
        </p:nvSpPr>
        <p:spPr>
          <a:xfrm>
            <a:off x="3815916" y="4921423"/>
            <a:ext cx="1512168" cy="307777"/>
          </a:xfrm>
          <a:prstGeom prst="rect">
            <a:avLst/>
          </a:prstGeom>
          <a:noFill/>
        </p:spPr>
        <p:txBody>
          <a:bodyPr wrap="square" rtlCol="0">
            <a:spAutoFit/>
          </a:bodyPr>
          <a:lstStyle/>
          <a:p>
            <a:r>
              <a:rPr lang="zh-CN" altLang="en-US" sz="1400">
                <a:latin typeface="微软雅黑 Light" pitchFamily="34" charset="-122"/>
                <a:ea typeface="微软雅黑 Light" pitchFamily="34" charset="-122"/>
              </a:rPr>
              <a:t>电影</a:t>
            </a:r>
            <a:r>
              <a:rPr lang="zh-CN" altLang="en-US" sz="1400" smtClean="0">
                <a:latin typeface="微软雅黑 Light" pitchFamily="34" charset="-122"/>
                <a:ea typeface="微软雅黑 Light" pitchFamily="34" charset="-122"/>
              </a:rPr>
              <a:t>特征矩阵 </a:t>
            </a:r>
            <a:r>
              <a:rPr lang="en-US" altLang="zh-CN" sz="1400">
                <a:latin typeface="微软雅黑 Light" pitchFamily="34" charset="-122"/>
                <a:ea typeface="微软雅黑 Light" pitchFamily="34" charset="-122"/>
              </a:rPr>
              <a:t>Q</a:t>
            </a:r>
            <a:endParaRPr lang="zh-CN" altLang="en-US" sz="1400" dirty="0">
              <a:latin typeface="微软雅黑 Light" pitchFamily="34" charset="-122"/>
              <a:ea typeface="微软雅黑 Light" pitchFamily="34" charset="-122"/>
            </a:endParaRPr>
          </a:p>
        </p:txBody>
      </p:sp>
      <p:sp>
        <p:nvSpPr>
          <p:cNvPr id="14" name="文本框 13"/>
          <p:cNvSpPr txBox="1"/>
          <p:nvPr/>
        </p:nvSpPr>
        <p:spPr>
          <a:xfrm>
            <a:off x="6721896" y="4921423"/>
            <a:ext cx="1666528" cy="307777"/>
          </a:xfrm>
          <a:prstGeom prst="rect">
            <a:avLst/>
          </a:prstGeom>
          <a:noFill/>
        </p:spPr>
        <p:txBody>
          <a:bodyPr wrap="square" rtlCol="0">
            <a:spAutoFit/>
          </a:bodyPr>
          <a:lstStyle/>
          <a:p>
            <a:r>
              <a:rPr lang="zh-CN" altLang="en-US" sz="1400" dirty="0" smtClean="0">
                <a:latin typeface="微软雅黑 Light" pitchFamily="34" charset="-122"/>
                <a:ea typeface="微软雅黑 Light" pitchFamily="34" charset="-122"/>
              </a:rPr>
              <a:t>用户</a:t>
            </a:r>
            <a:r>
              <a:rPr lang="zh-CN" altLang="en-US" sz="1400" smtClean="0">
                <a:latin typeface="微软雅黑 Light" pitchFamily="34" charset="-122"/>
                <a:ea typeface="微软雅黑 Light" pitchFamily="34" charset="-122"/>
              </a:rPr>
              <a:t>评分矩阵 </a:t>
            </a:r>
            <a:r>
              <a:rPr lang="en-US" altLang="zh-CN" sz="1400">
                <a:latin typeface="微软雅黑 Light" pitchFamily="34" charset="-122"/>
                <a:ea typeface="微软雅黑 Light" pitchFamily="34" charset="-122"/>
              </a:rPr>
              <a:t>R</a:t>
            </a:r>
            <a:endParaRPr lang="zh-CN" altLang="en-US" sz="1400" dirty="0">
              <a:latin typeface="微软雅黑 Light" pitchFamily="34" charset="-122"/>
              <a:ea typeface="微软雅黑 Light" pitchFamily="34" charset="-122"/>
            </a:endParaRPr>
          </a:p>
        </p:txBody>
      </p:sp>
      <p:sp>
        <p:nvSpPr>
          <p:cNvPr id="11"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8793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12"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的进一步理解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7" name="内容占位符 2"/>
          <p:cNvSpPr>
            <a:spLocks noGrp="1"/>
          </p:cNvSpPr>
          <p:nvPr>
            <p:ph idx="1"/>
          </p:nvPr>
        </p:nvSpPr>
        <p:spPr>
          <a:xfrm>
            <a:off x="457200" y="1556792"/>
            <a:ext cx="8229600" cy="4464496"/>
          </a:xfrm>
        </p:spPr>
        <p:txBody>
          <a:bodyPr>
            <a:noAutofit/>
          </a:bodyPr>
          <a:lstStyle/>
          <a:p>
            <a:pPr>
              <a:lnSpc>
                <a:spcPct val="200000"/>
              </a:lnSpc>
            </a:pPr>
            <a:r>
              <a:rPr lang="zh-CN" altLang="en-US" sz="1600" smtClean="0">
                <a:solidFill>
                  <a:schemeClr val="tx1">
                    <a:lumMod val="75000"/>
                    <a:lumOff val="25000"/>
                  </a:schemeClr>
                </a:solidFill>
                <a:latin typeface="微软雅黑 Light" pitchFamily="34" charset="-122"/>
                <a:ea typeface="微软雅黑 Light" pitchFamily="34" charset="-122"/>
              </a:rPr>
              <a:t>我们可以认为</a:t>
            </a:r>
            <a:r>
              <a:rPr lang="zh-CN" altLang="en-US" sz="1600">
                <a:solidFill>
                  <a:schemeClr val="tx1">
                    <a:lumMod val="75000"/>
                    <a:lumOff val="25000"/>
                  </a:schemeClr>
                </a:solidFill>
                <a:latin typeface="微软雅黑 Light" pitchFamily="34" charset="-122"/>
                <a:ea typeface="微软雅黑 Light" pitchFamily="34" charset="-122"/>
              </a:rPr>
              <a:t>，用户之所以给电影打出这样的分数，是有内在原因的，我们</a:t>
            </a:r>
            <a:r>
              <a:rPr lang="zh-CN" altLang="en-US" sz="1600" smtClean="0">
                <a:solidFill>
                  <a:schemeClr val="tx1">
                    <a:lumMod val="75000"/>
                    <a:lumOff val="25000"/>
                  </a:schemeClr>
                </a:solidFill>
                <a:latin typeface="微软雅黑 Light" pitchFamily="34" charset="-122"/>
                <a:ea typeface="微软雅黑 Light" pitchFamily="34" charset="-122"/>
              </a:rPr>
              <a:t>可以挖掘</a:t>
            </a:r>
            <a:r>
              <a:rPr lang="zh-CN" altLang="en-US" sz="1600">
                <a:solidFill>
                  <a:schemeClr val="tx1">
                    <a:lumMod val="75000"/>
                    <a:lumOff val="25000"/>
                  </a:schemeClr>
                </a:solidFill>
                <a:latin typeface="微软雅黑 Light" pitchFamily="34" charset="-122"/>
                <a:ea typeface="微软雅黑 Light" pitchFamily="34" charset="-122"/>
              </a:rPr>
              <a:t>出影响用户打分的隐藏因素</a:t>
            </a:r>
            <a:r>
              <a:rPr lang="zh-CN" altLang="en-US" sz="1600" smtClean="0">
                <a:solidFill>
                  <a:schemeClr val="tx1">
                    <a:lumMod val="75000"/>
                    <a:lumOff val="25000"/>
                  </a:schemeClr>
                </a:solidFill>
                <a:latin typeface="微软雅黑 Light" pitchFamily="34" charset="-122"/>
                <a:ea typeface="微软雅黑 Light" pitchFamily="34" charset="-122"/>
              </a:rPr>
              <a:t>，进而根据</a:t>
            </a:r>
            <a:r>
              <a:rPr lang="zh-CN" altLang="en-US" sz="1600">
                <a:solidFill>
                  <a:schemeClr val="tx1">
                    <a:lumMod val="75000"/>
                    <a:lumOff val="25000"/>
                  </a:schemeClr>
                </a:solidFill>
                <a:latin typeface="微软雅黑 Light" pitchFamily="34" charset="-122"/>
                <a:ea typeface="微软雅黑 Light" pitchFamily="34" charset="-122"/>
              </a:rPr>
              <a:t>未评分电影与这些隐藏因素的关联度，决定此未评分电影的预测</a:t>
            </a:r>
            <a:r>
              <a:rPr lang="zh-CN" altLang="en-US" sz="1600" smtClean="0">
                <a:solidFill>
                  <a:schemeClr val="tx1">
                    <a:lumMod val="75000"/>
                    <a:lumOff val="25000"/>
                  </a:schemeClr>
                </a:solidFill>
                <a:latin typeface="微软雅黑 Light" pitchFamily="34" charset="-122"/>
                <a:ea typeface="微软雅黑 Light" pitchFamily="34" charset="-122"/>
              </a:rPr>
              <a:t>评分</a:t>
            </a:r>
            <a:endParaRPr lang="en-US" altLang="zh-CN" sz="1600" smtClean="0">
              <a:solidFill>
                <a:schemeClr val="tx1">
                  <a:lumMod val="75000"/>
                  <a:lumOff val="25000"/>
                </a:schemeClr>
              </a:solidFill>
              <a:latin typeface="微软雅黑 Light" pitchFamily="34" charset="-122"/>
              <a:ea typeface="微软雅黑 Light" pitchFamily="34" charset="-122"/>
            </a:endParaRPr>
          </a:p>
          <a:p>
            <a:pPr algn="just">
              <a:lnSpc>
                <a:spcPct val="200000"/>
              </a:lnSpc>
              <a:spcBef>
                <a:spcPts val="600"/>
              </a:spcBef>
              <a:spcAft>
                <a:spcPts val="600"/>
              </a:spcAft>
              <a:tabLst>
                <a:tab pos="266700" algn="l"/>
                <a:tab pos="533400" algn="l"/>
                <a:tab pos="800100" algn="l"/>
                <a:tab pos="1066800" algn="l"/>
              </a:tabLst>
            </a:pPr>
            <a:r>
              <a:rPr lang="zh-CN" altLang="zh-CN" sz="1600" kern="100">
                <a:solidFill>
                  <a:schemeClr val="tx1">
                    <a:lumMod val="75000"/>
                    <a:lumOff val="25000"/>
                  </a:schemeClr>
                </a:solidFill>
                <a:latin typeface="微软雅黑 Light" pitchFamily="34" charset="-122"/>
                <a:ea typeface="微软雅黑 Light" pitchFamily="34" charset="-122"/>
              </a:rPr>
              <a:t>应该有一些隐藏的因素，影响用户的</a:t>
            </a:r>
            <a:r>
              <a:rPr lang="zh-CN" altLang="zh-CN" sz="1600" kern="100" smtClean="0">
                <a:solidFill>
                  <a:schemeClr val="tx1">
                    <a:lumMod val="75000"/>
                    <a:lumOff val="25000"/>
                  </a:schemeClr>
                </a:solidFill>
                <a:latin typeface="微软雅黑 Light" pitchFamily="34" charset="-122"/>
                <a:ea typeface="微软雅黑 Light" pitchFamily="34" charset="-122"/>
              </a:rPr>
              <a:t>打分</a:t>
            </a:r>
            <a:r>
              <a:rPr lang="zh-CN" altLang="en-US" sz="1600" kern="100" smtClean="0">
                <a:solidFill>
                  <a:schemeClr val="tx1">
                    <a:lumMod val="75000"/>
                    <a:lumOff val="25000"/>
                  </a:schemeClr>
                </a:solidFill>
                <a:latin typeface="微软雅黑 Light" pitchFamily="34" charset="-122"/>
                <a:ea typeface="微软雅黑 Light" pitchFamily="34" charset="-122"/>
              </a:rPr>
              <a:t>，</a:t>
            </a:r>
            <a:r>
              <a:rPr lang="zh-CN" altLang="zh-CN" sz="1600" kern="100" smtClean="0">
                <a:solidFill>
                  <a:schemeClr val="tx1">
                    <a:lumMod val="75000"/>
                    <a:lumOff val="25000"/>
                  </a:schemeClr>
                </a:solidFill>
                <a:latin typeface="微软雅黑 Light" pitchFamily="34" charset="-122"/>
                <a:ea typeface="微软雅黑 Light" pitchFamily="34" charset="-122"/>
              </a:rPr>
              <a:t>比如</a:t>
            </a:r>
            <a:r>
              <a:rPr lang="zh-CN" altLang="zh-CN" sz="1600" kern="100">
                <a:solidFill>
                  <a:schemeClr val="tx1">
                    <a:lumMod val="75000"/>
                    <a:lumOff val="25000"/>
                  </a:schemeClr>
                </a:solidFill>
                <a:latin typeface="微软雅黑 Light" pitchFamily="34" charset="-122"/>
                <a:ea typeface="微软雅黑 Light" pitchFamily="34" charset="-122"/>
              </a:rPr>
              <a:t>电影：演员、题材、年代</a:t>
            </a:r>
            <a:r>
              <a:rPr lang="en-US" altLang="zh-CN" sz="1600" kern="100" smtClean="0">
                <a:solidFill>
                  <a:schemeClr val="tx1">
                    <a:lumMod val="75000"/>
                    <a:lumOff val="25000"/>
                  </a:schemeClr>
                </a:solidFill>
                <a:latin typeface="微软雅黑 Light" pitchFamily="34" charset="-122"/>
                <a:ea typeface="微软雅黑 Light" pitchFamily="34" charset="-122"/>
              </a:rPr>
              <a:t>…</a:t>
            </a:r>
            <a:r>
              <a:rPr lang="zh-CN" altLang="en-US" sz="1600" kern="100" smtClean="0">
                <a:solidFill>
                  <a:schemeClr val="tx1">
                    <a:lumMod val="75000"/>
                    <a:lumOff val="25000"/>
                  </a:schemeClr>
                </a:solidFill>
                <a:latin typeface="微软雅黑 Light" pitchFamily="34" charset="-122"/>
                <a:ea typeface="微软雅黑 Light" pitchFamily="34" charset="-122"/>
              </a:rPr>
              <a:t>甚至</a:t>
            </a:r>
            <a:r>
              <a:rPr lang="zh-CN" altLang="zh-CN" sz="1600" kern="100" smtClean="0">
                <a:solidFill>
                  <a:schemeClr val="tx1">
                    <a:lumMod val="75000"/>
                    <a:lumOff val="25000"/>
                  </a:schemeClr>
                </a:solidFill>
                <a:latin typeface="微软雅黑 Light" pitchFamily="34" charset="-122"/>
                <a:ea typeface="微软雅黑 Light" pitchFamily="34" charset="-122"/>
              </a:rPr>
              <a:t>不一定</a:t>
            </a:r>
            <a:r>
              <a:rPr lang="zh-CN" altLang="zh-CN" sz="1600" kern="100">
                <a:solidFill>
                  <a:schemeClr val="tx1">
                    <a:lumMod val="75000"/>
                    <a:lumOff val="25000"/>
                  </a:schemeClr>
                </a:solidFill>
                <a:latin typeface="微软雅黑 Light" pitchFamily="34" charset="-122"/>
                <a:ea typeface="微软雅黑 Light" pitchFamily="34" charset="-122"/>
              </a:rPr>
              <a:t>是人直接可以理解的隐藏因子</a:t>
            </a:r>
          </a:p>
          <a:p>
            <a:pPr algn="just">
              <a:lnSpc>
                <a:spcPct val="200000"/>
              </a:lnSpc>
              <a:spcBef>
                <a:spcPts val="600"/>
              </a:spcBef>
              <a:spcAft>
                <a:spcPts val="600"/>
              </a:spcAft>
              <a:tabLst>
                <a:tab pos="266700" algn="l"/>
                <a:tab pos="533400" algn="l"/>
                <a:tab pos="800100" algn="l"/>
                <a:tab pos="1066800" algn="l"/>
              </a:tabLst>
            </a:pPr>
            <a:r>
              <a:rPr lang="zh-CN" altLang="zh-CN" sz="1600" kern="100">
                <a:solidFill>
                  <a:schemeClr val="tx1">
                    <a:lumMod val="75000"/>
                    <a:lumOff val="25000"/>
                  </a:schemeClr>
                </a:solidFill>
                <a:latin typeface="微软雅黑 Light" pitchFamily="34" charset="-122"/>
                <a:ea typeface="微软雅黑 Light" pitchFamily="34" charset="-122"/>
              </a:rPr>
              <a:t>找到隐藏因子，可以</a:t>
            </a:r>
            <a:r>
              <a:rPr lang="zh-CN" altLang="zh-CN" sz="1600" kern="100" smtClean="0">
                <a:solidFill>
                  <a:schemeClr val="tx1">
                    <a:lumMod val="75000"/>
                    <a:lumOff val="25000"/>
                  </a:schemeClr>
                </a:solidFill>
                <a:latin typeface="微软雅黑 Light" pitchFamily="34" charset="-122"/>
                <a:ea typeface="微软雅黑 Light" pitchFamily="34" charset="-122"/>
              </a:rPr>
              <a:t>对</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和</a:t>
            </a:r>
            <a:r>
              <a:rPr lang="en-US" altLang="zh-CN" sz="1600" kern="100" smtClean="0">
                <a:solidFill>
                  <a:schemeClr val="tx1">
                    <a:lumMod val="75000"/>
                    <a:lumOff val="25000"/>
                  </a:schemeClr>
                </a:solidFill>
                <a:latin typeface="微软雅黑 Light" pitchFamily="34" charset="-122"/>
                <a:ea typeface="微软雅黑 Light" pitchFamily="34" charset="-122"/>
              </a:rPr>
              <a:t> item </a:t>
            </a:r>
            <a:r>
              <a:rPr lang="zh-CN" altLang="zh-CN" sz="1600" kern="100" smtClean="0">
                <a:solidFill>
                  <a:schemeClr val="tx1">
                    <a:lumMod val="75000"/>
                    <a:lumOff val="25000"/>
                  </a:schemeClr>
                </a:solidFill>
                <a:latin typeface="微软雅黑 Light" pitchFamily="34" charset="-122"/>
                <a:ea typeface="微软雅黑 Light" pitchFamily="34" charset="-122"/>
              </a:rPr>
              <a:t>进行</a:t>
            </a:r>
            <a:r>
              <a:rPr lang="zh-CN" altLang="zh-CN" sz="1600" kern="100">
                <a:solidFill>
                  <a:schemeClr val="tx1">
                    <a:lumMod val="75000"/>
                    <a:lumOff val="25000"/>
                  </a:schemeClr>
                </a:solidFill>
                <a:latin typeface="微软雅黑 Light" pitchFamily="34" charset="-122"/>
                <a:ea typeface="微软雅黑 Light" pitchFamily="34" charset="-122"/>
              </a:rPr>
              <a:t>关联（找到是由于什么</a:t>
            </a:r>
            <a:r>
              <a:rPr lang="zh-CN" altLang="zh-CN" sz="1600" kern="100" smtClean="0">
                <a:solidFill>
                  <a:schemeClr val="tx1">
                    <a:lumMod val="75000"/>
                    <a:lumOff val="25000"/>
                  </a:schemeClr>
                </a:solidFill>
                <a:latin typeface="微软雅黑 Light" pitchFamily="34" charset="-122"/>
                <a:ea typeface="微软雅黑 Light" pitchFamily="34" charset="-122"/>
              </a:rPr>
              <a:t>使得</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喜欢</a:t>
            </a:r>
            <a:r>
              <a:rPr lang="en-US" altLang="zh-CN" sz="1600" kern="100">
                <a:solidFill>
                  <a:schemeClr val="tx1">
                    <a:lumMod val="75000"/>
                    <a:lumOff val="25000"/>
                  </a:schemeClr>
                </a:solidFill>
                <a:latin typeface="微软雅黑 Light" pitchFamily="34" charset="-122"/>
                <a:ea typeface="微软雅黑 Light" pitchFamily="34" charset="-122"/>
              </a:rPr>
              <a:t>/</a:t>
            </a:r>
            <a:r>
              <a:rPr lang="zh-CN" altLang="zh-CN" sz="1600" kern="100">
                <a:solidFill>
                  <a:schemeClr val="tx1">
                    <a:lumMod val="75000"/>
                    <a:lumOff val="25000"/>
                  </a:schemeClr>
                </a:solidFill>
                <a:latin typeface="微软雅黑 Light" pitchFamily="34" charset="-122"/>
                <a:ea typeface="微软雅黑 Light" pitchFamily="34" charset="-122"/>
              </a:rPr>
              <a:t>不喜欢</a:t>
            </a:r>
            <a:r>
              <a:rPr lang="zh-CN" altLang="zh-CN" sz="1600" kern="100" smtClean="0">
                <a:solidFill>
                  <a:schemeClr val="tx1">
                    <a:lumMod val="75000"/>
                    <a:lumOff val="25000"/>
                  </a:schemeClr>
                </a:solidFill>
                <a:latin typeface="微软雅黑 Light" pitchFamily="34" charset="-122"/>
                <a:ea typeface="微软雅黑 Light" pitchFamily="34" charset="-122"/>
              </a:rPr>
              <a:t>此</a:t>
            </a:r>
            <a:r>
              <a:rPr lang="en-US" altLang="zh-CN" sz="1600" kern="100" smtClean="0">
                <a:solidFill>
                  <a:schemeClr val="tx1">
                    <a:lumMod val="75000"/>
                    <a:lumOff val="25000"/>
                  </a:schemeClr>
                </a:solidFill>
                <a:latin typeface="微软雅黑 Light" pitchFamily="34" charset="-122"/>
                <a:ea typeface="微软雅黑 Light" pitchFamily="34" charset="-122"/>
              </a:rPr>
              <a:t> item</a:t>
            </a:r>
            <a:r>
              <a:rPr lang="zh-CN" altLang="zh-CN" sz="1600" kern="100">
                <a:solidFill>
                  <a:schemeClr val="tx1">
                    <a:lumMod val="75000"/>
                    <a:lumOff val="25000"/>
                  </a:schemeClr>
                </a:solidFill>
                <a:latin typeface="微软雅黑 Light" pitchFamily="34" charset="-122"/>
                <a:ea typeface="微软雅黑 Light" pitchFamily="34" charset="-122"/>
              </a:rPr>
              <a:t>，什么会</a:t>
            </a:r>
            <a:r>
              <a:rPr lang="zh-CN" altLang="zh-CN" sz="1600" kern="100" smtClean="0">
                <a:solidFill>
                  <a:schemeClr val="tx1">
                    <a:lumMod val="75000"/>
                    <a:lumOff val="25000"/>
                  </a:schemeClr>
                </a:solidFill>
                <a:latin typeface="微软雅黑 Light" pitchFamily="34" charset="-122"/>
                <a:ea typeface="微软雅黑 Light" pitchFamily="34" charset="-122"/>
              </a:rPr>
              <a:t>决定</a:t>
            </a:r>
            <a:r>
              <a:rPr lang="en-US" altLang="zh-CN" sz="1600" kern="100" smtClean="0">
                <a:solidFill>
                  <a:schemeClr val="tx1">
                    <a:lumMod val="75000"/>
                    <a:lumOff val="25000"/>
                  </a:schemeClr>
                </a:solidFill>
                <a:latin typeface="微软雅黑 Light" pitchFamily="34" charset="-122"/>
                <a:ea typeface="微软雅黑 Light" pitchFamily="34" charset="-122"/>
              </a:rPr>
              <a:t> user </a:t>
            </a:r>
            <a:r>
              <a:rPr lang="zh-CN" altLang="zh-CN" sz="1600" kern="100" smtClean="0">
                <a:solidFill>
                  <a:schemeClr val="tx1">
                    <a:lumMod val="75000"/>
                    <a:lumOff val="25000"/>
                  </a:schemeClr>
                </a:solidFill>
                <a:latin typeface="微软雅黑 Light" pitchFamily="34" charset="-122"/>
                <a:ea typeface="微软雅黑 Light" pitchFamily="34" charset="-122"/>
              </a:rPr>
              <a:t>喜欢</a:t>
            </a:r>
            <a:r>
              <a:rPr lang="en-US" altLang="zh-CN" sz="1600" kern="100">
                <a:solidFill>
                  <a:schemeClr val="tx1">
                    <a:lumMod val="75000"/>
                    <a:lumOff val="25000"/>
                  </a:schemeClr>
                </a:solidFill>
                <a:latin typeface="微软雅黑 Light" pitchFamily="34" charset="-122"/>
                <a:ea typeface="微软雅黑 Light" pitchFamily="34" charset="-122"/>
              </a:rPr>
              <a:t>/</a:t>
            </a:r>
            <a:r>
              <a:rPr lang="zh-CN" altLang="zh-CN" sz="1600" kern="100">
                <a:solidFill>
                  <a:schemeClr val="tx1">
                    <a:lumMod val="75000"/>
                    <a:lumOff val="25000"/>
                  </a:schemeClr>
                </a:solidFill>
                <a:latin typeface="微软雅黑 Light" pitchFamily="34" charset="-122"/>
                <a:ea typeface="微软雅黑 Light" pitchFamily="34" charset="-122"/>
              </a:rPr>
              <a:t>不喜欢</a:t>
            </a:r>
            <a:r>
              <a:rPr lang="zh-CN" altLang="zh-CN" sz="1600" kern="100" smtClean="0">
                <a:solidFill>
                  <a:schemeClr val="tx1">
                    <a:lumMod val="75000"/>
                    <a:lumOff val="25000"/>
                  </a:schemeClr>
                </a:solidFill>
                <a:latin typeface="微软雅黑 Light" pitchFamily="34" charset="-122"/>
                <a:ea typeface="微软雅黑 Light" pitchFamily="34" charset="-122"/>
              </a:rPr>
              <a:t>此</a:t>
            </a:r>
            <a:r>
              <a:rPr lang="en-US" altLang="zh-CN" sz="1600" kern="100" smtClean="0">
                <a:solidFill>
                  <a:schemeClr val="tx1">
                    <a:lumMod val="75000"/>
                    <a:lumOff val="25000"/>
                  </a:schemeClr>
                </a:solidFill>
                <a:latin typeface="微软雅黑 Light" pitchFamily="34" charset="-122"/>
                <a:ea typeface="微软雅黑 Light" pitchFamily="34" charset="-122"/>
              </a:rPr>
              <a:t> item</a:t>
            </a:r>
            <a:r>
              <a:rPr lang="zh-CN" altLang="zh-CN" sz="1600" kern="100">
                <a:solidFill>
                  <a:schemeClr val="tx1">
                    <a:lumMod val="75000"/>
                    <a:lumOff val="25000"/>
                  </a:schemeClr>
                </a:solidFill>
                <a:latin typeface="微软雅黑 Light" pitchFamily="34" charset="-122"/>
                <a:ea typeface="微软雅黑 Light" pitchFamily="34" charset="-122"/>
              </a:rPr>
              <a:t>）</a:t>
            </a:r>
            <a:r>
              <a:rPr lang="zh-CN" altLang="en-US" sz="1600" kern="100">
                <a:solidFill>
                  <a:schemeClr val="tx1">
                    <a:lumMod val="75000"/>
                    <a:lumOff val="25000"/>
                  </a:schemeClr>
                </a:solidFill>
                <a:latin typeface="微软雅黑 Light" pitchFamily="34" charset="-122"/>
                <a:ea typeface="微软雅黑 Light" pitchFamily="34" charset="-122"/>
              </a:rPr>
              <a:t>，就可以推测用户是否会喜欢某一部未看过的</a:t>
            </a:r>
            <a:r>
              <a:rPr lang="zh-CN" altLang="en-US" sz="1600" kern="100" smtClean="0">
                <a:solidFill>
                  <a:schemeClr val="tx1">
                    <a:lumMod val="75000"/>
                    <a:lumOff val="25000"/>
                  </a:schemeClr>
                </a:solidFill>
                <a:latin typeface="微软雅黑 Light" pitchFamily="34" charset="-122"/>
                <a:ea typeface="微软雅黑 Light" pitchFamily="34" charset="-122"/>
              </a:rPr>
              <a:t>电影</a:t>
            </a:r>
            <a:endParaRPr lang="en-US" altLang="zh-CN" sz="1600" b="1" smtClean="0">
              <a:solidFill>
                <a:srgbClr val="FF0000"/>
              </a:solidFill>
            </a:endParaRPr>
          </a:p>
          <a:p>
            <a:pPr>
              <a:lnSpc>
                <a:spcPct val="170000"/>
              </a:lnSpc>
            </a:pPr>
            <a:endParaRPr lang="en-US" altLang="zh-CN" sz="1600" smtClean="0">
              <a:latin typeface="微软雅黑 Light" pitchFamily="34" charset="-122"/>
              <a:ea typeface="微软雅黑 Light" pitchFamily="34" charset="-122"/>
            </a:endParaRPr>
          </a:p>
        </p:txBody>
      </p:sp>
    </p:spTree>
    <p:extLst>
      <p:ext uri="{BB962C8B-B14F-4D97-AF65-F5344CB8AC3E}">
        <p14:creationId xmlns:p14="http://schemas.microsoft.com/office/powerpoint/2010/main" val="116050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对于</a:t>
            </a:r>
            <a:r>
              <a:rPr lang="zh-CN" altLang="en-US" sz="1600" dirty="0">
                <a:solidFill>
                  <a:schemeClr val="tx1">
                    <a:lumMod val="75000"/>
                    <a:lumOff val="25000"/>
                  </a:schemeClr>
                </a:solidFill>
                <a:latin typeface="微软雅黑 Light" pitchFamily="34" charset="-122"/>
                <a:ea typeface="微软雅黑 Light" pitchFamily="34" charset="-122"/>
              </a:rPr>
              <a:t>用户看过的电影，会有相应的打分，但一个用户不可能看过所有电影，对于用户没有看过的电影</a:t>
            </a:r>
            <a:r>
              <a:rPr lang="zh-CN" altLang="en-US" sz="1600">
                <a:solidFill>
                  <a:schemeClr val="tx1">
                    <a:lumMod val="75000"/>
                    <a:lumOff val="25000"/>
                  </a:schemeClr>
                </a:solidFill>
                <a:latin typeface="微软雅黑 Light" pitchFamily="34" charset="-122"/>
                <a:ea typeface="微软雅黑 Light" pitchFamily="34" charset="-122"/>
              </a:rPr>
              <a:t>是</a:t>
            </a:r>
            <a:r>
              <a:rPr lang="zh-CN" altLang="en-US" sz="1600" smtClean="0">
                <a:solidFill>
                  <a:schemeClr val="tx1">
                    <a:lumMod val="75000"/>
                    <a:lumOff val="25000"/>
                  </a:schemeClr>
                </a:solidFill>
                <a:latin typeface="微软雅黑 Light" pitchFamily="34" charset="-122"/>
                <a:ea typeface="微软雅黑 Light" pitchFamily="34" charset="-122"/>
              </a:rPr>
              <a:t>没有评分</a:t>
            </a:r>
            <a:r>
              <a:rPr lang="zh-CN" altLang="en-US" sz="1600" dirty="0">
                <a:solidFill>
                  <a:schemeClr val="tx1">
                    <a:lumMod val="75000"/>
                    <a:lumOff val="25000"/>
                  </a:schemeClr>
                </a:solidFill>
                <a:latin typeface="微软雅黑 Light" pitchFamily="34" charset="-122"/>
                <a:ea typeface="微软雅黑 Light" pitchFamily="34" charset="-122"/>
              </a:rPr>
              <a:t>的，因此用户评分</a:t>
            </a:r>
            <a:r>
              <a:rPr lang="zh-CN" altLang="en-US" sz="1600">
                <a:solidFill>
                  <a:schemeClr val="tx1">
                    <a:lumMod val="75000"/>
                    <a:lumOff val="25000"/>
                  </a:schemeClr>
                </a:solidFill>
                <a:latin typeface="微软雅黑 Light" pitchFamily="34" charset="-122"/>
                <a:ea typeface="微软雅黑 Light" pitchFamily="34" charset="-122"/>
              </a:rPr>
              <a:t>矩阵</a:t>
            </a:r>
            <a:r>
              <a:rPr lang="zh-CN" altLang="en-US" sz="1600" smtClean="0">
                <a:solidFill>
                  <a:schemeClr val="tx1">
                    <a:lumMod val="75000"/>
                    <a:lumOff val="25000"/>
                  </a:schemeClr>
                </a:solidFill>
                <a:latin typeface="微软雅黑 Light" pitchFamily="34" charset="-122"/>
                <a:ea typeface="微软雅黑 Light" pitchFamily="34" charset="-122"/>
              </a:rPr>
              <a:t>大部分项都是</a:t>
            </a:r>
            <a:r>
              <a:rPr lang="zh-CN" altLang="en-US" sz="1600">
                <a:solidFill>
                  <a:schemeClr val="tx1">
                    <a:lumMod val="75000"/>
                    <a:lumOff val="25000"/>
                  </a:schemeClr>
                </a:solidFill>
                <a:latin typeface="微软雅黑 Light" pitchFamily="34" charset="-122"/>
                <a:ea typeface="微软雅黑 Light" pitchFamily="34" charset="-122"/>
              </a:rPr>
              <a:t>空</a:t>
            </a:r>
            <a:r>
              <a:rPr lang="zh-CN" altLang="en-US" sz="1600" smtClean="0">
                <a:solidFill>
                  <a:schemeClr val="tx1">
                    <a:lumMod val="75000"/>
                    <a:lumOff val="25000"/>
                  </a:schemeClr>
                </a:solidFill>
                <a:latin typeface="微软雅黑 Light" pitchFamily="34" charset="-122"/>
                <a:ea typeface="微软雅黑 Light" pitchFamily="34" charset="-122"/>
              </a:rPr>
              <a:t>的，是一个</a:t>
            </a:r>
            <a:r>
              <a:rPr lang="zh-CN" altLang="en-US" sz="1600" b="1" smtClean="0">
                <a:solidFill>
                  <a:schemeClr val="tx1">
                    <a:lumMod val="75000"/>
                    <a:lumOff val="25000"/>
                  </a:schemeClr>
                </a:solidFill>
                <a:latin typeface="微软雅黑 Light" pitchFamily="34" charset="-122"/>
                <a:ea typeface="微软雅黑 Light" pitchFamily="34" charset="-122"/>
              </a:rPr>
              <a:t>稀疏矩阵</a:t>
            </a:r>
            <a:endParaRPr lang="zh-CN" altLang="en-US" sz="1600" b="1" dirty="0">
              <a:solidFill>
                <a:schemeClr val="tx1">
                  <a:lumMod val="75000"/>
                  <a:lumOff val="25000"/>
                </a:schemeClr>
              </a:solidFill>
              <a:latin typeface="微软雅黑 Light" pitchFamily="34" charset="-122"/>
              <a:ea typeface="微软雅黑 Light" pitchFamily="34" charset="-122"/>
            </a:endParaRPr>
          </a:p>
        </p:txBody>
      </p:sp>
      <p:pic>
        <p:nvPicPr>
          <p:cNvPr id="2" name="图片 1"/>
          <p:cNvPicPr>
            <a:picLocks noChangeAspect="1"/>
          </p:cNvPicPr>
          <p:nvPr/>
        </p:nvPicPr>
        <p:blipFill>
          <a:blip r:embed="rId2"/>
          <a:stretch>
            <a:fillRect/>
          </a:stretch>
        </p:blipFill>
        <p:spPr>
          <a:xfrm>
            <a:off x="2483768" y="2801449"/>
            <a:ext cx="3888432" cy="2427751"/>
          </a:xfrm>
          <a:prstGeom prst="rect">
            <a:avLst/>
          </a:prstGeom>
        </p:spPr>
      </p:pic>
      <p:sp>
        <p:nvSpPr>
          <p:cNvPr id="7" name="矩形 6"/>
          <p:cNvSpPr/>
          <p:nvPr/>
        </p:nvSpPr>
        <p:spPr>
          <a:xfrm>
            <a:off x="539552" y="5304110"/>
            <a:ext cx="8352928" cy="1077218"/>
          </a:xfrm>
          <a:prstGeom prst="rect">
            <a:avLst/>
          </a:prstGeom>
        </p:spPr>
        <p:txBody>
          <a:bodyPr wrap="square">
            <a:sp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如果</a:t>
            </a:r>
            <a:r>
              <a:rPr lang="zh-CN" altLang="en-US" sz="1600" dirty="0">
                <a:solidFill>
                  <a:schemeClr val="tx1">
                    <a:lumMod val="75000"/>
                    <a:lumOff val="25000"/>
                  </a:schemeClr>
                </a:solidFill>
                <a:latin typeface="微软雅黑 Light" pitchFamily="34" charset="-122"/>
                <a:ea typeface="微软雅黑 Light" pitchFamily="34" charset="-122"/>
              </a:rPr>
              <a:t>我们能够根据用户给已有电影的打分推测出用户会给没有看过的电影的打分，那么就可以根据预测结果给用户推荐他可能打高分</a:t>
            </a:r>
            <a:r>
              <a:rPr lang="zh-CN" altLang="en-US" sz="1600">
                <a:solidFill>
                  <a:schemeClr val="tx1">
                    <a:lumMod val="75000"/>
                    <a:lumOff val="25000"/>
                  </a:schemeClr>
                </a:solidFill>
                <a:latin typeface="微软雅黑 Light" pitchFamily="34" charset="-122"/>
                <a:ea typeface="微软雅黑 Light" pitchFamily="34" charset="-122"/>
              </a:rPr>
              <a:t>的</a:t>
            </a:r>
            <a:r>
              <a:rPr lang="zh-CN" altLang="en-US" sz="1600" smtClean="0">
                <a:solidFill>
                  <a:schemeClr val="tx1">
                    <a:lumMod val="75000"/>
                    <a:lumOff val="25000"/>
                  </a:schemeClr>
                </a:solidFill>
                <a:latin typeface="微软雅黑 Light" pitchFamily="34" charset="-122"/>
                <a:ea typeface="微软雅黑 Light" pitchFamily="34" charset="-122"/>
              </a:rPr>
              <a:t>电影</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
        <p:nvSpPr>
          <p:cNvPr id="10"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LFM </a:t>
            </a:r>
            <a:r>
              <a:rPr lang="zh-CN" altLang="en-US" sz="3200" smtClean="0">
                <a:solidFill>
                  <a:schemeClr val="tx1">
                    <a:lumMod val="75000"/>
                    <a:lumOff val="25000"/>
                  </a:schemeClr>
                </a:solidFill>
                <a:latin typeface="微软雅黑" pitchFamily="34" charset="-122"/>
                <a:ea typeface="微软雅黑" pitchFamily="34" charset="-122"/>
                <a:cs typeface="+mn-cs"/>
              </a:rPr>
              <a:t>的进一步理解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59735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066" y="3027577"/>
            <a:ext cx="7029326" cy="169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我们现在来做一个一般性的分析</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a:lnSpc>
                    <a:spcPct val="200000"/>
                  </a:lnSpc>
                  <a:spcBef>
                    <a:spcPct val="20000"/>
                  </a:spcBef>
                  <a:buFont typeface="Arial" pitchFamily="34" charset="0"/>
                  <a:buChar char="•"/>
                </a:pPr>
                <a:r>
                  <a:rPr lang="zh-CN" altLang="zh-CN" sz="1600">
                    <a:solidFill>
                      <a:schemeClr val="tx1">
                        <a:lumMod val="75000"/>
                        <a:lumOff val="25000"/>
                      </a:schemeClr>
                    </a:solidFill>
                    <a:latin typeface="微软雅黑 Light" pitchFamily="34" charset="-122"/>
                    <a:ea typeface="微软雅黑 Light" pitchFamily="34" charset="-122"/>
                  </a:rPr>
                  <a:t>一</a:t>
                </a:r>
                <a:r>
                  <a:rPr lang="zh-CN" altLang="zh-CN" sz="1600" smtClean="0">
                    <a:solidFill>
                      <a:schemeClr val="tx1">
                        <a:lumMod val="75000"/>
                        <a:lumOff val="25000"/>
                      </a:schemeClr>
                    </a:solidFill>
                    <a:latin typeface="微软雅黑 Light" pitchFamily="34" charset="-122"/>
                    <a:ea typeface="微软雅黑 Light" pitchFamily="34" charset="-122"/>
                  </a:rPr>
                  <a:t>个</a:t>
                </a:r>
                <a:r>
                  <a:rPr lang="en-US" altLang="zh-CN" sz="1600" smtClean="0">
                    <a:solidFill>
                      <a:schemeClr val="tx1">
                        <a:lumMod val="75000"/>
                        <a:lumOff val="25000"/>
                      </a:schemeClr>
                    </a:solidFill>
                    <a:latin typeface="微软雅黑 Light" pitchFamily="34" charset="-122"/>
                    <a:ea typeface="微软雅黑 Light" pitchFamily="34" charset="-122"/>
                  </a:rPr>
                  <a:t> m×n </a:t>
                </a:r>
                <a:r>
                  <a:rPr lang="zh-CN" altLang="zh-CN" sz="1600" smtClean="0">
                    <a:solidFill>
                      <a:schemeClr val="tx1">
                        <a:lumMod val="75000"/>
                        <a:lumOff val="25000"/>
                      </a:schemeClr>
                    </a:solidFill>
                    <a:latin typeface="微软雅黑 Light" pitchFamily="34" charset="-122"/>
                    <a:ea typeface="微软雅黑 Light" pitchFamily="34" charset="-122"/>
                  </a:rPr>
                  <a:t>的</a:t>
                </a:r>
                <a:r>
                  <a:rPr lang="zh-CN" altLang="zh-CN" sz="1600">
                    <a:solidFill>
                      <a:schemeClr val="tx1">
                        <a:lumMod val="75000"/>
                        <a:lumOff val="25000"/>
                      </a:schemeClr>
                    </a:solidFill>
                    <a:latin typeface="微软雅黑 Light" pitchFamily="34" charset="-122"/>
                    <a:ea typeface="微软雅黑 Light" pitchFamily="34" charset="-122"/>
                  </a:rPr>
                  <a:t>打分</a:t>
                </a:r>
                <a:r>
                  <a:rPr lang="zh-CN" altLang="zh-CN" sz="1600" smtClean="0">
                    <a:solidFill>
                      <a:schemeClr val="tx1">
                        <a:lumMod val="75000"/>
                        <a:lumOff val="25000"/>
                      </a:schemeClr>
                    </a:solidFill>
                    <a:latin typeface="微软雅黑 Light" pitchFamily="34" charset="-122"/>
                    <a:ea typeface="微软雅黑 Light" pitchFamily="34" charset="-122"/>
                  </a:rPr>
                  <a:t>矩阵</a:t>
                </a:r>
                <a:r>
                  <a:rPr lang="en-US" altLang="zh-CN" sz="1600" smtClean="0">
                    <a:solidFill>
                      <a:schemeClr val="tx1">
                        <a:lumMod val="75000"/>
                        <a:lumOff val="25000"/>
                      </a:schemeClr>
                    </a:solidFill>
                    <a:latin typeface="微软雅黑 Light" pitchFamily="34" charset="-122"/>
                    <a:ea typeface="微软雅黑 Light" pitchFamily="34" charset="-122"/>
                  </a:rPr>
                  <a:t> R </a:t>
                </a:r>
                <a:r>
                  <a:rPr lang="zh-CN" altLang="zh-CN" sz="1600" smtClean="0">
                    <a:solidFill>
                      <a:schemeClr val="tx1">
                        <a:lumMod val="75000"/>
                        <a:lumOff val="25000"/>
                      </a:schemeClr>
                    </a:solidFill>
                    <a:latin typeface="微软雅黑 Light" pitchFamily="34" charset="-122"/>
                    <a:ea typeface="微软雅黑 Light" pitchFamily="34" charset="-122"/>
                  </a:rPr>
                  <a:t>可以</a:t>
                </a:r>
                <a:r>
                  <a:rPr lang="zh-CN" altLang="en-US" sz="1600">
                    <a:solidFill>
                      <a:schemeClr val="tx1">
                        <a:lumMod val="75000"/>
                        <a:lumOff val="25000"/>
                      </a:schemeClr>
                    </a:solidFill>
                    <a:latin typeface="微软雅黑 Light" pitchFamily="34" charset="-122"/>
                    <a:ea typeface="微软雅黑 Light" pitchFamily="34" charset="-122"/>
                  </a:rPr>
                  <a:t>用</a:t>
                </a:r>
                <a:r>
                  <a:rPr lang="zh-CN" altLang="zh-CN" sz="1600" smtClean="0">
                    <a:solidFill>
                      <a:schemeClr val="tx1">
                        <a:lumMod val="75000"/>
                        <a:lumOff val="25000"/>
                      </a:schemeClr>
                    </a:solidFill>
                    <a:latin typeface="微软雅黑 Light" pitchFamily="34" charset="-122"/>
                    <a:ea typeface="微软雅黑 Light" pitchFamily="34" charset="-122"/>
                  </a:rPr>
                  <a:t>两</a:t>
                </a:r>
                <a:r>
                  <a:rPr lang="zh-CN" altLang="zh-CN" sz="1600">
                    <a:solidFill>
                      <a:schemeClr val="tx1">
                        <a:lumMod val="75000"/>
                        <a:lumOff val="25000"/>
                      </a:schemeClr>
                    </a:solidFill>
                    <a:latin typeface="微软雅黑 Light" pitchFamily="34" charset="-122"/>
                    <a:ea typeface="微软雅黑 Light" pitchFamily="34" charset="-122"/>
                  </a:rPr>
                  <a:t>个小</a:t>
                </a:r>
                <a:r>
                  <a:rPr lang="zh-CN" altLang="zh-CN" sz="1600" smtClean="0">
                    <a:solidFill>
                      <a:schemeClr val="tx1">
                        <a:lumMod val="75000"/>
                        <a:lumOff val="25000"/>
                      </a:schemeClr>
                    </a:solidFill>
                    <a:latin typeface="微软雅黑 Light" pitchFamily="34" charset="-122"/>
                    <a:ea typeface="微软雅黑 Light" pitchFamily="34" charset="-122"/>
                  </a:rPr>
                  <a:t>矩阵</a:t>
                </a:r>
                <a:r>
                  <a:rPr lang="en-US" altLang="zh-CN" sz="1600" smtClean="0">
                    <a:solidFill>
                      <a:schemeClr val="tx1">
                        <a:lumMod val="75000"/>
                        <a:lumOff val="25000"/>
                      </a:schemeClr>
                    </a:solidFill>
                    <a:latin typeface="微软雅黑 Light" pitchFamily="34" charset="-122"/>
                    <a:ea typeface="微软雅黑 Light" pitchFamily="34" charset="-122"/>
                  </a:rPr>
                  <a:t> P</a:t>
                </a:r>
                <a:r>
                  <a:rPr lang="en-US" altLang="zh-CN" sz="1600" baseline="-25000" smtClean="0">
                    <a:solidFill>
                      <a:schemeClr val="tx1">
                        <a:lumMod val="75000"/>
                        <a:lumOff val="25000"/>
                      </a:schemeClr>
                    </a:solidFill>
                    <a:latin typeface="微软雅黑 Light" pitchFamily="34" charset="-122"/>
                    <a:ea typeface="微软雅黑 Light" pitchFamily="34" charset="-122"/>
                  </a:rPr>
                  <a:t>m×k</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smtClean="0">
                    <a:solidFill>
                      <a:schemeClr val="tx1">
                        <a:lumMod val="75000"/>
                        <a:lumOff val="25000"/>
                      </a:schemeClr>
                    </a:solidFill>
                    <a:latin typeface="微软雅黑 Light" pitchFamily="34" charset="-122"/>
                    <a:ea typeface="微软雅黑 Light" pitchFamily="34" charset="-122"/>
                  </a:rPr>
                  <a:t>和</a:t>
                </a:r>
                <a:r>
                  <a:rPr lang="en-US" altLang="zh-CN" sz="1600" smtClean="0">
                    <a:solidFill>
                      <a:schemeClr val="tx1">
                        <a:lumMod val="75000"/>
                        <a:lumOff val="25000"/>
                      </a:schemeClr>
                    </a:solidFill>
                    <a:latin typeface="微软雅黑 Light" pitchFamily="34" charset="-122"/>
                    <a:ea typeface="微软雅黑 Light" pitchFamily="34" charset="-122"/>
                  </a:rPr>
                  <a:t> Q</a:t>
                </a:r>
                <a:r>
                  <a:rPr lang="en-US" altLang="zh-CN" sz="1600" baseline="-25000" smtClean="0">
                    <a:solidFill>
                      <a:schemeClr val="tx1">
                        <a:lumMod val="75000"/>
                        <a:lumOff val="25000"/>
                      </a:schemeClr>
                    </a:solidFill>
                    <a:latin typeface="微软雅黑 Light" pitchFamily="34" charset="-122"/>
                    <a:ea typeface="微软雅黑 Light" pitchFamily="34" charset="-122"/>
                  </a:rPr>
                  <a:t>k×n</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的乘积 </a:t>
                </a:r>
                <a14:m>
                  <m:oMath xmlns:m="http://schemas.openxmlformats.org/officeDocument/2006/math">
                    <m:acc>
                      <m:accPr>
                        <m:chr m:val="̂"/>
                        <m:ctrlPr>
                          <a:rPr lang="zh-CN" altLang="zh-CN" sz="1600" i="1" smtClean="0">
                            <a:solidFill>
                              <a:schemeClr val="tx1">
                                <a:lumMod val="75000"/>
                                <a:lumOff val="25000"/>
                              </a:schemeClr>
                            </a:solidFill>
                            <a:latin typeface="Cambria Math" panose="02040503050406030204" pitchFamily="18" charset="0"/>
                          </a:rPr>
                        </m:ctrlPr>
                      </m:accPr>
                      <m:e>
                        <m:r>
                          <a:rPr lang="en-US" altLang="zh-CN" sz="1600" i="1">
                            <a:solidFill>
                              <a:schemeClr val="tx1">
                                <a:lumMod val="75000"/>
                                <a:lumOff val="25000"/>
                              </a:schemeClr>
                            </a:solidFill>
                            <a:latin typeface="Cambria Math"/>
                          </a:rPr>
                          <m:t>𝑅</m:t>
                        </m:r>
                      </m:e>
                    </m:acc>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smtClean="0">
                    <a:solidFill>
                      <a:schemeClr val="tx1">
                        <a:lumMod val="75000"/>
                        <a:lumOff val="25000"/>
                      </a:schemeClr>
                    </a:solidFill>
                    <a:latin typeface="微软雅黑 Light" pitchFamily="34" charset="-122"/>
                    <a:ea typeface="微软雅黑 Light" pitchFamily="34" charset="-122"/>
                  </a:rPr>
                  <a:t>来</a:t>
                </a:r>
                <a:r>
                  <a:rPr lang="zh-CN" altLang="zh-CN" sz="1600">
                    <a:solidFill>
                      <a:schemeClr val="tx1">
                        <a:lumMod val="75000"/>
                        <a:lumOff val="25000"/>
                      </a:schemeClr>
                    </a:solidFill>
                    <a:latin typeface="微软雅黑 Light" pitchFamily="34" charset="-122"/>
                    <a:ea typeface="微软雅黑 Light" pitchFamily="34" charset="-122"/>
                  </a:rPr>
                  <a:t>近似：</a:t>
                </a:r>
              </a:p>
              <a:p>
                <a:pPr marL="342900" indent="-342900">
                  <a:lnSpc>
                    <a:spcPct val="200000"/>
                  </a:lnSpc>
                  <a:spcBef>
                    <a:spcPct val="20000"/>
                  </a:spcBef>
                  <a:buFont typeface="Arial" pitchFamily="34" charset="0"/>
                  <a:buChar char="•"/>
                </a:pPr>
                <a:endParaRPr lang="zh-CN" altLang="en-US" sz="1600" b="1"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3"/>
                <a:stretch>
                  <a:fillRect l="-292"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854626" y="4856541"/>
                <a:ext cx="2941510" cy="876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a:rPr>
                                <m:t>𝑅</m:t>
                              </m:r>
                            </m:e>
                          </m:acc>
                        </m:e>
                        <m:sub>
                          <m:r>
                            <a:rPr lang="en-US" altLang="zh-CN" i="1">
                              <a:latin typeface="Cambria Math"/>
                            </a:rPr>
                            <m:t>𝑢𝑖</m:t>
                          </m:r>
                        </m:sub>
                      </m:sSub>
                      <m:r>
                        <a:rPr lang="en-US" altLang="zh-CN" i="1">
                          <a:latin typeface="Cambria Math"/>
                        </a:rPr>
                        <m:t>=</m:t>
                      </m:r>
                      <m:sSubSup>
                        <m:sSubSupPr>
                          <m:ctrlPr>
                            <a:rPr lang="zh-CN" altLang="zh-CN" i="1">
                              <a:latin typeface="Cambria Math" panose="02040503050406030204" pitchFamily="18" charset="0"/>
                            </a:rPr>
                          </m:ctrlPr>
                        </m:sSubSupPr>
                        <m:e>
                          <m:r>
                            <a:rPr lang="en-US" altLang="zh-CN" i="1">
                              <a:latin typeface="Cambria Math"/>
                            </a:rPr>
                            <m:t>𝑃</m:t>
                          </m:r>
                        </m:e>
                        <m:sub>
                          <m:r>
                            <a:rPr lang="en-US" altLang="zh-CN" i="1">
                              <a:latin typeface="Cambria Math"/>
                            </a:rPr>
                            <m:t>𝑢</m:t>
                          </m:r>
                        </m:sub>
                        <m:sup>
                          <m:r>
                            <a:rPr lang="en-US" altLang="zh-CN" i="1">
                              <a:latin typeface="Cambria Math"/>
                            </a:rPr>
                            <m:t>𝑇</m:t>
                          </m:r>
                        </m:sup>
                      </m:sSubSup>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𝑖</m:t>
                          </m:r>
                        </m:sub>
                      </m:sSub>
                      <m:r>
                        <a:rPr lang="en-US" altLang="zh-CN" i="1">
                          <a:latin typeface="Cambria Math"/>
                        </a:rPr>
                        <m:t>=</m:t>
                      </m:r>
                      <m:nary>
                        <m:naryPr>
                          <m:chr m:val="∑"/>
                          <m:limLoc m:val="undOvr"/>
                          <m:ctrlPr>
                            <a:rPr lang="zh-CN" altLang="zh-CN" i="1">
                              <a:latin typeface="Cambria Math" panose="02040503050406030204" pitchFamily="18" charset="0"/>
                            </a:rPr>
                          </m:ctrlPr>
                        </m:naryPr>
                        <m:sub>
                          <m:r>
                            <a:rPr lang="en-US" altLang="zh-CN" i="1">
                              <a:latin typeface="Cambria Math"/>
                            </a:rPr>
                            <m:t>𝑘</m:t>
                          </m:r>
                          <m:r>
                            <a:rPr lang="en-US" altLang="zh-CN" i="1">
                              <a:latin typeface="Cambria Math"/>
                            </a:rPr>
                            <m:t>=1</m:t>
                          </m:r>
                        </m:sub>
                        <m:sup>
                          <m:r>
                            <a:rPr lang="en-US" altLang="zh-CN" i="1">
                              <a:latin typeface="Cambria Math"/>
                            </a:rPr>
                            <m:t>𝐾</m:t>
                          </m:r>
                        </m:sup>
                        <m:e>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𝑢𝑘</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𝑘𝑖</m:t>
                              </m:r>
                            </m:sub>
                          </m:sSub>
                        </m:e>
                      </m:nary>
                    </m:oMath>
                  </m:oMathPara>
                </a14:m>
                <a:endParaRPr lang="zh-CN" altLang="zh-CN"/>
              </a:p>
            </p:txBody>
          </p:sp>
        </mc:Choice>
        <mc:Fallback xmlns="">
          <p:sp>
            <p:nvSpPr>
              <p:cNvPr id="3" name="矩形 2"/>
              <p:cNvSpPr>
                <a:spLocks noRot="1" noChangeAspect="1" noMove="1" noResize="1" noEditPoints="1" noAdjustHandles="1" noChangeArrowheads="1" noChangeShapeType="1" noTextEdit="1"/>
              </p:cNvSpPr>
              <p:nvPr/>
            </p:nvSpPr>
            <p:spPr>
              <a:xfrm>
                <a:off x="2854626" y="4856541"/>
                <a:ext cx="2941510" cy="876715"/>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623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a:t>
            </a:r>
            <a:r>
              <a:rPr lang="zh-CN" altLang="en-US" sz="3200">
                <a:solidFill>
                  <a:schemeClr val="tx1">
                    <a:lumMod val="75000"/>
                    <a:lumOff val="25000"/>
                  </a:schemeClr>
                </a:solidFill>
                <a:latin typeface="微软雅黑" pitchFamily="34" charset="-122"/>
                <a:ea typeface="微软雅黑" pitchFamily="34" charset="-122"/>
              </a:rPr>
              <a:t>人口统计学</a:t>
            </a:r>
            <a:r>
              <a:rPr lang="zh-CN" altLang="en-US" sz="3200" smtClean="0">
                <a:solidFill>
                  <a:schemeClr val="tx1">
                    <a:lumMod val="75000"/>
                    <a:lumOff val="25000"/>
                  </a:schemeClr>
                </a:solidFill>
                <a:latin typeface="微软雅黑" pitchFamily="34" charset="-122"/>
                <a:ea typeface="微软雅黑" pitchFamily="34" charset="-122"/>
                <a:cs typeface="+mn-cs"/>
              </a:rPr>
              <a:t>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基于人口统计学的推荐机制（</a:t>
            </a:r>
            <a:r>
              <a:rPr lang="en-US" altLang="zh-CN" sz="1800">
                <a:solidFill>
                  <a:schemeClr val="tx1">
                    <a:lumMod val="75000"/>
                    <a:lumOff val="25000"/>
                  </a:schemeClr>
                </a:solidFill>
                <a:latin typeface="微软雅黑 Light" pitchFamily="34" charset="-122"/>
                <a:ea typeface="微软雅黑 Light" pitchFamily="34" charset="-122"/>
              </a:rPr>
              <a:t>Demographic-based Recommendation</a:t>
            </a:r>
            <a:r>
              <a:rPr lang="zh-CN" altLang="en-US" sz="1800">
                <a:solidFill>
                  <a:schemeClr val="tx1">
                    <a:lumMod val="75000"/>
                    <a:lumOff val="25000"/>
                  </a:schemeClr>
                </a:solidFill>
                <a:latin typeface="微软雅黑 Light" pitchFamily="34" charset="-122"/>
                <a:ea typeface="微软雅黑 Light" pitchFamily="34" charset="-122"/>
              </a:rPr>
              <a:t>）是一种最易于实现的推荐方法，它只是简单的根据系统用户的基本信息发现用户的相关程度，然后将相似用户喜爱的其他物品推荐给当前</a:t>
            </a:r>
            <a:r>
              <a:rPr lang="zh-CN" altLang="en-US" sz="1800" smtClean="0">
                <a:solidFill>
                  <a:schemeClr val="tx1">
                    <a:lumMod val="75000"/>
                    <a:lumOff val="25000"/>
                  </a:schemeClr>
                </a:solidFill>
                <a:latin typeface="微软雅黑 Light" pitchFamily="34" charset="-122"/>
                <a:ea typeface="微软雅黑 Light" pitchFamily="34" charset="-122"/>
              </a:rPr>
              <a:t>用户</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对于没有明确含义的用户信息（比如登录时间、地域等上下文信息），可以通过聚类等手段，给用户打上分类标签</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对于特定标签的用户，又可以根据预设的规则（知识）或者模型，推荐出对应的物品</a:t>
            </a:r>
            <a:endParaRPr lang="en-US" altLang="zh-CN" sz="1800" smtClean="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smtClean="0">
                <a:solidFill>
                  <a:schemeClr val="tx1">
                    <a:lumMod val="75000"/>
                    <a:lumOff val="25000"/>
                  </a:schemeClr>
                </a:solidFill>
                <a:latin typeface="微软雅黑 Light" pitchFamily="34" charset="-122"/>
                <a:ea typeface="微软雅黑 Light" pitchFamily="34" charset="-122"/>
              </a:rPr>
              <a:t>用户信息标签化的过程一般又称为</a:t>
            </a:r>
            <a:r>
              <a:rPr lang="zh-CN" altLang="en-US" sz="1800" b="1" smtClean="0">
                <a:solidFill>
                  <a:schemeClr val="tx1">
                    <a:lumMod val="75000"/>
                    <a:lumOff val="25000"/>
                  </a:schemeClr>
                </a:solidFill>
                <a:latin typeface="微软雅黑 Light" pitchFamily="34" charset="-122"/>
                <a:ea typeface="微软雅黑 Light" pitchFamily="34" charset="-122"/>
              </a:rPr>
              <a:t>用户画像</a:t>
            </a:r>
            <a:r>
              <a:rPr lang="zh-CN" altLang="en-US" sz="1800" smtClean="0">
                <a:solidFill>
                  <a:schemeClr val="tx1">
                    <a:lumMod val="75000"/>
                    <a:lumOff val="25000"/>
                  </a:schemeClr>
                </a:solidFill>
                <a:latin typeface="微软雅黑 Light" pitchFamily="34" charset="-122"/>
                <a:ea typeface="微软雅黑 Light" pitchFamily="34" charset="-122"/>
              </a:rPr>
              <a:t>（</a:t>
            </a:r>
            <a:r>
              <a:rPr lang="en-US" altLang="zh-CN" sz="1800" smtClean="0">
                <a:solidFill>
                  <a:schemeClr val="tx1">
                    <a:lumMod val="75000"/>
                    <a:lumOff val="25000"/>
                  </a:schemeClr>
                </a:solidFill>
                <a:latin typeface="微软雅黑 Light" pitchFamily="34" charset="-122"/>
                <a:ea typeface="微软雅黑 Light" pitchFamily="34" charset="-122"/>
              </a:rPr>
              <a:t>User Profiling</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zh-CN" altLang="en-US" sz="18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4615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555776" y="3105232"/>
            <a:ext cx="3888431" cy="2412000"/>
          </a:xfrm>
          <a:prstGeom prst="rect">
            <a:avLst/>
          </a:prstGeom>
        </p:spPr>
      </p:pic>
      <p:sp>
        <p:nvSpPr>
          <p:cNvPr id="5"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467544" y="1556792"/>
                <a:ext cx="8352928" cy="1004570"/>
              </a:xfrm>
              <a:prstGeom prst="rect">
                <a:avLst/>
              </a:prstGeom>
            </p:spPr>
            <p:txBody>
              <a:bodyPr vert="horz" lIns="91440" tIns="45720" rIns="91440" bIns="45720" rtlCol="0">
                <a:noAutofit/>
              </a:bodyPr>
              <a:lstStyle/>
              <a:p>
                <a:pPr marL="342900" indent="-342900">
                  <a:lnSpc>
                    <a:spcPct val="200000"/>
                  </a:lnSpc>
                  <a:spcBef>
                    <a:spcPct val="20000"/>
                  </a:spcBef>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得到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m×k</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zh-CN" sz="1600">
                    <a:solidFill>
                      <a:schemeClr val="tx1">
                        <a:lumMod val="75000"/>
                        <a:lumOff val="25000"/>
                      </a:schemeClr>
                    </a:solidFill>
                    <a:latin typeface="微软雅黑 Light" pitchFamily="34" charset="-122"/>
                    <a:ea typeface="微软雅黑 Light" pitchFamily="34" charset="-122"/>
                  </a:rPr>
                  <a:t>和</a:t>
                </a:r>
                <a:r>
                  <a:rPr lang="en-US" altLang="zh-CN" sz="1600">
                    <a:solidFill>
                      <a:schemeClr val="tx1">
                        <a:lumMod val="75000"/>
                        <a:lumOff val="25000"/>
                      </a:schemeClr>
                    </a:solidFill>
                    <a:latin typeface="微软雅黑 Light" pitchFamily="34" charset="-122"/>
                    <a:ea typeface="微软雅黑 Light" pitchFamily="34" charset="-122"/>
                  </a:rPr>
                  <a:t> Q</a:t>
                </a:r>
                <a:r>
                  <a:rPr lang="en-US" altLang="zh-CN" sz="1600" baseline="-25000">
                    <a:solidFill>
                      <a:schemeClr val="tx1">
                        <a:lumMod val="75000"/>
                        <a:lumOff val="25000"/>
                      </a:schemeClr>
                    </a:solidFill>
                    <a:latin typeface="微软雅黑 Light" pitchFamily="34" charset="-122"/>
                    <a:ea typeface="微软雅黑 Light" pitchFamily="34" charset="-122"/>
                  </a:rPr>
                  <a:t>k×n</a:t>
                </a:r>
                <a:r>
                  <a:rPr lang="en-US" altLang="zh-CN" sz="1600">
                    <a:solidFill>
                      <a:schemeClr val="tx1">
                        <a:lumMod val="75000"/>
                        <a:lumOff val="25000"/>
                      </a:schemeClr>
                    </a:solidFill>
                    <a:latin typeface="微软雅黑 Light" pitchFamily="34" charset="-122"/>
                    <a:ea typeface="微软雅黑 Light" pitchFamily="34" charset="-122"/>
                  </a:rPr>
                  <a:t> </a:t>
                </a:r>
                <a:r>
                  <a:rPr lang="zh-CN" altLang="en-US" sz="1600">
                    <a:solidFill>
                      <a:schemeClr val="tx1">
                        <a:lumMod val="75000"/>
                        <a:lumOff val="25000"/>
                      </a:schemeClr>
                    </a:solidFill>
                    <a:latin typeface="微软雅黑 Light" pitchFamily="34" charset="-122"/>
                    <a:ea typeface="微软雅黑 Light" pitchFamily="34" charset="-122"/>
                  </a:rPr>
                  <a:t>的乘积 </a:t>
                </a:r>
                <a14:m>
                  <m:oMath xmlns:m="http://schemas.openxmlformats.org/officeDocument/2006/math">
                    <m:acc>
                      <m:accPr>
                        <m:chr m:val="̂"/>
                        <m:ctrlPr>
                          <a:rPr lang="zh-CN" altLang="zh-CN" sz="1600" i="1">
                            <a:solidFill>
                              <a:schemeClr val="tx1">
                                <a:lumMod val="75000"/>
                                <a:lumOff val="25000"/>
                              </a:schemeClr>
                            </a:solidFill>
                            <a:latin typeface="Cambria Math" panose="02040503050406030204" pitchFamily="18" charset="0"/>
                          </a:rPr>
                        </m:ctrlPr>
                      </m:accPr>
                      <m:e>
                        <m:r>
                          <a:rPr lang="en-US" altLang="zh-CN" sz="1600" i="1">
                            <a:solidFill>
                              <a:schemeClr val="tx1">
                                <a:lumMod val="75000"/>
                                <a:lumOff val="25000"/>
                              </a:schemeClr>
                            </a:solidFill>
                            <a:latin typeface="Cambria Math"/>
                          </a:rPr>
                          <m:t>𝑅</m:t>
                        </m:r>
                      </m:e>
                    </m:acc>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不再是稀疏的，之前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中没有的项也可以由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 </a:t>
                </a:r>
                <a:r>
                  <a:rPr lang="zh-CN" altLang="en-US" sz="1600" smtClean="0">
                    <a:solidFill>
                      <a:schemeClr val="tx1">
                        <a:lumMod val="75000"/>
                        <a:lumOff val="25000"/>
                      </a:schemeClr>
                    </a:solidFill>
                    <a:latin typeface="微软雅黑 Light" pitchFamily="34" charset="-122"/>
                    <a:ea typeface="微软雅黑 Light" pitchFamily="34" charset="-122"/>
                  </a:rPr>
                  <a:t>的乘积算出，这就得到了一个 </a:t>
                </a:r>
                <a:r>
                  <a:rPr lang="zh-CN" altLang="en-US" sz="1600" b="1" smtClean="0">
                    <a:solidFill>
                      <a:schemeClr val="tx1">
                        <a:lumMod val="75000"/>
                        <a:lumOff val="25000"/>
                      </a:schemeClr>
                    </a:solidFill>
                    <a:latin typeface="微软雅黑 Light" pitchFamily="34" charset="-122"/>
                    <a:ea typeface="微软雅黑 Light" pitchFamily="34" charset="-122"/>
                  </a:rPr>
                  <a:t>预测评分矩阵</a:t>
                </a:r>
                <a:endParaRPr lang="en-US" altLang="zh-CN" sz="1600" b="1"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3"/>
                <a:stretch>
                  <a:fillRect l="-292" b="-7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1749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5577" y="2970492"/>
            <a:ext cx="3427889" cy="2698696"/>
          </a:xfrm>
          <a:prstGeom prst="rect">
            <a:avLst/>
          </a:prstGeom>
        </p:spPr>
      </p:pic>
      <p:pic>
        <p:nvPicPr>
          <p:cNvPr id="6" name="图片 5"/>
          <p:cNvPicPr>
            <a:picLocks noChangeAspect="1"/>
          </p:cNvPicPr>
          <p:nvPr/>
        </p:nvPicPr>
        <p:blipFill>
          <a:blip r:embed="rId3"/>
          <a:stretch>
            <a:fillRect/>
          </a:stretch>
        </p:blipFill>
        <p:spPr>
          <a:xfrm>
            <a:off x="4932040" y="2962853"/>
            <a:ext cx="3406236" cy="2770403"/>
          </a:xfrm>
          <a:prstGeom prst="rect">
            <a:avLst/>
          </a:prstGeom>
        </p:spPr>
      </p:pic>
      <p:sp>
        <p:nvSpPr>
          <p:cNvPr id="3" name="图文框 2"/>
          <p:cNvSpPr/>
          <p:nvPr/>
        </p:nvSpPr>
        <p:spPr>
          <a:xfrm>
            <a:off x="1547664"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 name="图文框 6"/>
          <p:cNvSpPr/>
          <p:nvPr/>
        </p:nvSpPr>
        <p:spPr>
          <a:xfrm>
            <a:off x="2987824"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9" name="图文框 8"/>
          <p:cNvSpPr/>
          <p:nvPr/>
        </p:nvSpPr>
        <p:spPr>
          <a:xfrm>
            <a:off x="2267744"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0" name="图文框 9"/>
          <p:cNvSpPr/>
          <p:nvPr/>
        </p:nvSpPr>
        <p:spPr>
          <a:xfrm>
            <a:off x="2987824"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1" name="图文框 10"/>
          <p:cNvSpPr/>
          <p:nvPr/>
        </p:nvSpPr>
        <p:spPr>
          <a:xfrm>
            <a:off x="2987824" y="3770175"/>
            <a:ext cx="288032" cy="253561"/>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2" name="图文框 11"/>
          <p:cNvSpPr/>
          <p:nvPr/>
        </p:nvSpPr>
        <p:spPr>
          <a:xfrm>
            <a:off x="3635896"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3" name="图文框 12"/>
          <p:cNvSpPr/>
          <p:nvPr/>
        </p:nvSpPr>
        <p:spPr>
          <a:xfrm>
            <a:off x="2267744"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4" name="图文框 13"/>
          <p:cNvSpPr/>
          <p:nvPr/>
        </p:nvSpPr>
        <p:spPr>
          <a:xfrm>
            <a:off x="1565762" y="374747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5" name="图文框 14"/>
          <p:cNvSpPr/>
          <p:nvPr/>
        </p:nvSpPr>
        <p:spPr>
          <a:xfrm>
            <a:off x="1570423"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6" name="图文框 15"/>
          <p:cNvSpPr/>
          <p:nvPr/>
        </p:nvSpPr>
        <p:spPr>
          <a:xfrm>
            <a:off x="2987824"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7" name="图文框 16"/>
          <p:cNvSpPr/>
          <p:nvPr/>
        </p:nvSpPr>
        <p:spPr>
          <a:xfrm>
            <a:off x="1565762" y="456431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8" name="图文框 17"/>
          <p:cNvSpPr/>
          <p:nvPr/>
        </p:nvSpPr>
        <p:spPr>
          <a:xfrm>
            <a:off x="1565762" y="485234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19" name="图文框 18"/>
          <p:cNvSpPr/>
          <p:nvPr/>
        </p:nvSpPr>
        <p:spPr>
          <a:xfrm>
            <a:off x="2975937" y="483299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0" name="图文框 19"/>
          <p:cNvSpPr/>
          <p:nvPr/>
        </p:nvSpPr>
        <p:spPr>
          <a:xfrm>
            <a:off x="3635896" y="45584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1" name="图文框 20"/>
          <p:cNvSpPr/>
          <p:nvPr/>
        </p:nvSpPr>
        <p:spPr>
          <a:xfrm>
            <a:off x="1547664" y="538115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2" name="图文框 21"/>
          <p:cNvSpPr/>
          <p:nvPr/>
        </p:nvSpPr>
        <p:spPr>
          <a:xfrm>
            <a:off x="2975937" y="53716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3" name="图文框 22"/>
          <p:cNvSpPr/>
          <p:nvPr/>
        </p:nvSpPr>
        <p:spPr>
          <a:xfrm>
            <a:off x="3635896"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24" name="图文框 23"/>
          <p:cNvSpPr/>
          <p:nvPr/>
        </p:nvSpPr>
        <p:spPr>
          <a:xfrm>
            <a:off x="2270849"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1" name="图文框 60"/>
          <p:cNvSpPr/>
          <p:nvPr/>
        </p:nvSpPr>
        <p:spPr>
          <a:xfrm>
            <a:off x="5707520"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2" name="图文框 61"/>
          <p:cNvSpPr/>
          <p:nvPr/>
        </p:nvSpPr>
        <p:spPr>
          <a:xfrm>
            <a:off x="7147680" y="318850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3" name="图文框 62"/>
          <p:cNvSpPr/>
          <p:nvPr/>
        </p:nvSpPr>
        <p:spPr>
          <a:xfrm>
            <a:off x="6427600"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4" name="图文框 63"/>
          <p:cNvSpPr/>
          <p:nvPr/>
        </p:nvSpPr>
        <p:spPr>
          <a:xfrm>
            <a:off x="7147680" y="347653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5" name="图文框 64"/>
          <p:cNvSpPr/>
          <p:nvPr/>
        </p:nvSpPr>
        <p:spPr>
          <a:xfrm>
            <a:off x="7147680" y="3770175"/>
            <a:ext cx="288032" cy="253561"/>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6" name="图文框 65"/>
          <p:cNvSpPr/>
          <p:nvPr/>
        </p:nvSpPr>
        <p:spPr>
          <a:xfrm>
            <a:off x="7795752"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7" name="图文框 66"/>
          <p:cNvSpPr/>
          <p:nvPr/>
        </p:nvSpPr>
        <p:spPr>
          <a:xfrm>
            <a:off x="6427600" y="402373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8" name="图文框 67"/>
          <p:cNvSpPr/>
          <p:nvPr/>
        </p:nvSpPr>
        <p:spPr>
          <a:xfrm>
            <a:off x="5725618" y="374747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69" name="图文框 68"/>
          <p:cNvSpPr/>
          <p:nvPr/>
        </p:nvSpPr>
        <p:spPr>
          <a:xfrm>
            <a:off x="5730279"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0" name="图文框 69"/>
          <p:cNvSpPr/>
          <p:nvPr/>
        </p:nvSpPr>
        <p:spPr>
          <a:xfrm>
            <a:off x="7147680" y="4284830"/>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1" name="图文框 70"/>
          <p:cNvSpPr/>
          <p:nvPr/>
        </p:nvSpPr>
        <p:spPr>
          <a:xfrm>
            <a:off x="5725618" y="456431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2" name="图文框 71"/>
          <p:cNvSpPr/>
          <p:nvPr/>
        </p:nvSpPr>
        <p:spPr>
          <a:xfrm>
            <a:off x="5725618" y="4852348"/>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3" name="图文框 72"/>
          <p:cNvSpPr/>
          <p:nvPr/>
        </p:nvSpPr>
        <p:spPr>
          <a:xfrm>
            <a:off x="7135793" y="483299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4" name="图文框 73"/>
          <p:cNvSpPr/>
          <p:nvPr/>
        </p:nvSpPr>
        <p:spPr>
          <a:xfrm>
            <a:off x="7795752" y="45584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5" name="图文框 74"/>
          <p:cNvSpPr/>
          <p:nvPr/>
        </p:nvSpPr>
        <p:spPr>
          <a:xfrm>
            <a:off x="5707520" y="5381156"/>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6" name="图文框 75"/>
          <p:cNvSpPr/>
          <p:nvPr/>
        </p:nvSpPr>
        <p:spPr>
          <a:xfrm>
            <a:off x="7135793" y="5371629"/>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7" name="图文框 76"/>
          <p:cNvSpPr/>
          <p:nvPr/>
        </p:nvSpPr>
        <p:spPr>
          <a:xfrm>
            <a:off x="7795752"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78" name="图文框 77"/>
          <p:cNvSpPr/>
          <p:nvPr/>
        </p:nvSpPr>
        <p:spPr>
          <a:xfrm>
            <a:off x="6430705" y="5118973"/>
            <a:ext cx="288032" cy="288032"/>
          </a:xfrm>
          <a:prstGeom prst="frame">
            <a:avLst>
              <a:gd name="adj1" fmla="val 0"/>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solidFill>
                <a:schemeClr val="tx1"/>
              </a:solidFill>
            </a:endParaRPr>
          </a:p>
        </p:txBody>
      </p:sp>
      <p:sp>
        <p:nvSpPr>
          <p:cNvPr id="4" name="右箭头 3"/>
          <p:cNvSpPr/>
          <p:nvPr/>
        </p:nvSpPr>
        <p:spPr>
          <a:xfrm>
            <a:off x="4427984" y="4211254"/>
            <a:ext cx="360040" cy="273599"/>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42"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矩阵</a:t>
            </a:r>
            <a:r>
              <a:rPr lang="zh-CN" altLang="en-US" sz="3200">
                <a:solidFill>
                  <a:schemeClr val="tx1">
                    <a:lumMod val="75000"/>
                    <a:lumOff val="25000"/>
                  </a:schemeClr>
                </a:solidFill>
                <a:latin typeface="微软雅黑" pitchFamily="34" charset="-122"/>
                <a:ea typeface="微软雅黑" pitchFamily="34" charset="-122"/>
                <a:cs typeface="+mn-cs"/>
              </a:rPr>
              <a:t>因子分解</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44" name="矩形 43"/>
              <p:cNvSpPr/>
              <p:nvPr/>
            </p:nvSpPr>
            <p:spPr>
              <a:xfrm>
                <a:off x="467544" y="1556792"/>
                <a:ext cx="8352928" cy="1004570"/>
              </a:xfrm>
              <a:prstGeom prst="rect">
                <a:avLst/>
              </a:prstGeom>
            </p:spPr>
            <p:txBody>
              <a:bodyPr vert="horz" lIns="91440" tIns="45720" rIns="91440" bIns="45720" rtlCol="0">
                <a:noAutofit/>
              </a:bodyPr>
              <a:lstStyle/>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如果得到</a:t>
                </a:r>
                <a:r>
                  <a:rPr lang="zh-CN" altLang="en-US" sz="1600">
                    <a:solidFill>
                      <a:schemeClr val="tx1">
                        <a:lumMod val="75000"/>
                        <a:lumOff val="25000"/>
                      </a:schemeClr>
                    </a:solidFill>
                    <a:latin typeface="微软雅黑 Light" pitchFamily="34" charset="-122"/>
                    <a:ea typeface="微软雅黑 Light" pitchFamily="34" charset="-122"/>
                  </a:rPr>
                  <a:t>的预测评分</a:t>
                </a:r>
                <a:r>
                  <a:rPr lang="zh-CN" altLang="en-US" sz="1600" smtClean="0">
                    <a:solidFill>
                      <a:schemeClr val="tx1">
                        <a:lumMod val="75000"/>
                        <a:lumOff val="25000"/>
                      </a:schemeClr>
                    </a:solidFill>
                    <a:latin typeface="微软雅黑 Light" pitchFamily="34" charset="-122"/>
                    <a:ea typeface="微软雅黑 Light" pitchFamily="34" charset="-122"/>
                  </a:rPr>
                  <a:t>矩阵 </a:t>
                </a:r>
                <a14:m>
                  <m:oMath xmlns:m="http://schemas.openxmlformats.org/officeDocument/2006/math">
                    <m:acc>
                      <m:accPr>
                        <m:chr m:val="̂"/>
                        <m:ctrlPr>
                          <a:rPr lang="zh-CN" altLang="zh-CN" sz="1600" i="1">
                            <a:solidFill>
                              <a:schemeClr val="tx1">
                                <a:lumMod val="75000"/>
                                <a:lumOff val="25000"/>
                              </a:schemeClr>
                            </a:solidFill>
                            <a:latin typeface="Cambria Math" panose="02040503050406030204" pitchFamily="18" charset="0"/>
                          </a:rPr>
                        </m:ctrlPr>
                      </m:accPr>
                      <m:e>
                        <m:r>
                          <a:rPr lang="en-US" altLang="zh-CN" sz="1600" i="1">
                            <a:solidFill>
                              <a:schemeClr val="tx1">
                                <a:lumMod val="75000"/>
                                <a:lumOff val="25000"/>
                              </a:schemeClr>
                            </a:solidFill>
                            <a:latin typeface="Cambria Math"/>
                          </a:rPr>
                          <m:t>𝑅</m:t>
                        </m:r>
                      </m:e>
                    </m:acc>
                  </m:oMath>
                </a14:m>
                <a:r>
                  <a:rPr lang="zh-CN" altLang="en-US" sz="1600" smtClean="0">
                    <a:solidFill>
                      <a:schemeClr val="tx1">
                        <a:lumMod val="75000"/>
                        <a:lumOff val="25000"/>
                      </a:schemeClr>
                    </a:solidFill>
                    <a:latin typeface="微软雅黑 Light" pitchFamily="34" charset="-122"/>
                    <a:ea typeface="微软雅黑 Light" pitchFamily="34" charset="-122"/>
                  </a:rPr>
                  <a:t> 与</a:t>
                </a:r>
                <a:r>
                  <a:rPr lang="zh-CN" altLang="en-US" sz="1600">
                    <a:solidFill>
                      <a:schemeClr val="tx1">
                        <a:lumMod val="75000"/>
                        <a:lumOff val="25000"/>
                      </a:schemeClr>
                    </a:solidFill>
                    <a:latin typeface="微软雅黑 Light" pitchFamily="34" charset="-122"/>
                    <a:ea typeface="微软雅黑 Light" pitchFamily="34" charset="-122"/>
                  </a:rPr>
                  <a:t>原评分</a:t>
                </a:r>
                <a:r>
                  <a:rPr lang="zh-CN" altLang="en-US" sz="1600" smtClean="0">
                    <a:solidFill>
                      <a:schemeClr val="tx1">
                        <a:lumMod val="75000"/>
                        <a:lumOff val="25000"/>
                      </a:schemeClr>
                    </a:solidFill>
                    <a:latin typeface="微软雅黑 Light" pitchFamily="34" charset="-122"/>
                    <a:ea typeface="微软雅黑 Light" pitchFamily="34" charset="-122"/>
                  </a:rPr>
                  <a:t>矩阵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在</a:t>
                </a:r>
                <a:r>
                  <a:rPr lang="zh-CN" altLang="en-US" sz="1600">
                    <a:solidFill>
                      <a:schemeClr val="tx1">
                        <a:lumMod val="75000"/>
                        <a:lumOff val="25000"/>
                      </a:schemeClr>
                    </a:solidFill>
                    <a:latin typeface="微软雅黑 Light" pitchFamily="34" charset="-122"/>
                    <a:ea typeface="微软雅黑 Light" pitchFamily="34" charset="-122"/>
                  </a:rPr>
                  <a:t>已知评分位置上的值都近似</a:t>
                </a:r>
                <a:r>
                  <a:rPr lang="zh-CN" altLang="en-US" sz="1600" smtClean="0">
                    <a:solidFill>
                      <a:schemeClr val="tx1">
                        <a:lumMod val="75000"/>
                        <a:lumOff val="25000"/>
                      </a:schemeClr>
                    </a:solidFill>
                    <a:latin typeface="微软雅黑 Light" pitchFamily="34" charset="-122"/>
                    <a:ea typeface="微软雅黑 Light" pitchFamily="34" charset="-122"/>
                  </a:rPr>
                  <a:t>，那么</a:t>
                </a:r>
                <a:r>
                  <a:rPr lang="zh-CN" altLang="en-US" sz="1600">
                    <a:solidFill>
                      <a:schemeClr val="tx1">
                        <a:lumMod val="75000"/>
                        <a:lumOff val="25000"/>
                      </a:schemeClr>
                    </a:solidFill>
                    <a:latin typeface="微软雅黑 Light" pitchFamily="34" charset="-122"/>
                    <a:ea typeface="微软雅黑 Light" pitchFamily="34" charset="-122"/>
                  </a:rPr>
                  <a:t>我们认为它们在预测位置上的值也是近似</a:t>
                </a:r>
                <a:r>
                  <a:rPr lang="zh-CN" altLang="en-US" sz="1600" smtClean="0">
                    <a:solidFill>
                      <a:schemeClr val="tx1">
                        <a:lumMod val="75000"/>
                        <a:lumOff val="25000"/>
                      </a:schemeClr>
                    </a:solidFill>
                    <a:latin typeface="微软雅黑 Light" pitchFamily="34" charset="-122"/>
                    <a:ea typeface="微软雅黑 Light" pitchFamily="34" charset="-122"/>
                  </a:rPr>
                  <a:t>的</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467544" y="1556792"/>
                <a:ext cx="8352928" cy="1004570"/>
              </a:xfrm>
              <a:prstGeom prst="rect">
                <a:avLst/>
              </a:prstGeom>
              <a:blipFill rotWithShape="1">
                <a:blip r:embed="rId4"/>
                <a:stretch>
                  <a:fillRect l="-292" b="-78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25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500"/>
                                        <p:tgtEl>
                                          <p:spTgt spid="6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fade">
                                      <p:cBhvr>
                                        <p:cTn id="84" dur="500"/>
                                        <p:tgtEl>
                                          <p:spTgt spid="6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500"/>
                                        <p:tgtEl>
                                          <p:spTgt spid="6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fade">
                                      <p:cBhvr>
                                        <p:cTn id="99" dur="500"/>
                                        <p:tgtEl>
                                          <p:spTgt spid="6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
                                        </p:tgtEl>
                                        <p:attrNameLst>
                                          <p:attrName>style.visibility</p:attrName>
                                        </p:attrNameLst>
                                      </p:cBhvr>
                                      <p:to>
                                        <p:strVal val="visible"/>
                                      </p:to>
                                    </p:set>
                                    <p:animEffect transition="in" filter="fade">
                                      <p:cBhvr>
                                        <p:cTn id="102" dur="500"/>
                                        <p:tgtEl>
                                          <p:spTgt spid="6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fade">
                                      <p:cBhvr>
                                        <p:cTn id="111" dur="500"/>
                                        <p:tgtEl>
                                          <p:spTgt spid="7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72"/>
                                        </p:tgtEl>
                                        <p:attrNameLst>
                                          <p:attrName>style.visibility</p:attrName>
                                        </p:attrNameLst>
                                      </p:cBhvr>
                                      <p:to>
                                        <p:strVal val="visible"/>
                                      </p:to>
                                    </p:set>
                                    <p:animEffect transition="in" filter="fade">
                                      <p:cBhvr>
                                        <p:cTn id="114" dur="500"/>
                                        <p:tgtEl>
                                          <p:spTgt spid="7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500"/>
                                        <p:tgtEl>
                                          <p:spTgt spid="7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500"/>
                                        <p:tgtEl>
                                          <p:spTgt spid="7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fade">
                                      <p:cBhvr>
                                        <p:cTn id="123" dur="500"/>
                                        <p:tgtEl>
                                          <p:spTgt spid="75"/>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6"/>
                                        </p:tgtEl>
                                        <p:attrNameLst>
                                          <p:attrName>style.visibility</p:attrName>
                                        </p:attrNameLst>
                                      </p:cBhvr>
                                      <p:to>
                                        <p:strVal val="visible"/>
                                      </p:to>
                                    </p:set>
                                    <p:animEffect transition="in" filter="fade">
                                      <p:cBhvr>
                                        <p:cTn id="126" dur="500"/>
                                        <p:tgtEl>
                                          <p:spTgt spid="7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500"/>
                                        <p:tgtEl>
                                          <p:spTgt spid="7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8"/>
                                        </p:tgtEl>
                                        <p:attrNameLst>
                                          <p:attrName>style.visibility</p:attrName>
                                        </p:attrNameLst>
                                      </p:cBhvr>
                                      <p:to>
                                        <p:strVal val="visible"/>
                                      </p:to>
                                    </p:set>
                                    <p:animEffect transition="in" filter="fade">
                                      <p:cBhvr>
                                        <p:cTn id="1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4" grpId="0" animBg="1"/>
      <p:bldP spid="4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模型</a:t>
            </a:r>
            <a:r>
              <a:rPr lang="zh-CN" altLang="en-US" sz="3200" smtClean="0">
                <a:solidFill>
                  <a:schemeClr val="tx1">
                    <a:lumMod val="75000"/>
                    <a:lumOff val="25000"/>
                  </a:schemeClr>
                </a:solidFill>
                <a:latin typeface="微软雅黑" pitchFamily="34" charset="-122"/>
                <a:ea typeface="微软雅黑" pitchFamily="34" charset="-122"/>
                <a:cs typeface="+mn-cs"/>
              </a:rPr>
              <a:t>的求解 </a:t>
            </a:r>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损失函数</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44" name="矩形 43"/>
              <p:cNvSpPr/>
              <p:nvPr/>
            </p:nvSpPr>
            <p:spPr>
              <a:xfrm>
                <a:off x="467544" y="1556792"/>
                <a:ext cx="8352928" cy="360040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现在的问题是，怎样得到这样的分解方式  </a:t>
                </a:r>
                <a14:m>
                  <m:oMath xmlns:m="http://schemas.openxmlformats.org/officeDocument/2006/math">
                    <m:acc>
                      <m:accPr>
                        <m:chr m:val="̂"/>
                        <m:ctrlPr>
                          <a:rPr lang="zh-CN" altLang="zh-CN" sz="1600" i="1">
                            <a:latin typeface="Cambria Math" panose="02040503050406030204" pitchFamily="18" charset="0"/>
                          </a:rPr>
                        </m:ctrlPr>
                      </m:accPr>
                      <m:e>
                        <m:r>
                          <a:rPr lang="en-US" altLang="zh-CN" sz="1600" i="1">
                            <a:latin typeface="Cambria Math"/>
                          </a:rPr>
                          <m:t>𝑅</m:t>
                        </m:r>
                      </m:e>
                    </m:acc>
                    <m:r>
                      <a:rPr lang="en-US" altLang="zh-CN" sz="1600" i="1">
                        <a:latin typeface="Cambria Math"/>
                      </a:rPr>
                      <m:t>=</m:t>
                    </m:r>
                    <m:r>
                      <a:rPr lang="en-US" altLang="zh-CN" sz="1600" i="1">
                        <a:latin typeface="Cambria Math"/>
                      </a:rPr>
                      <m:t>𝑃</m:t>
                    </m:r>
                    <m:r>
                      <a:rPr lang="en-US" altLang="zh-CN" sz="1600" i="1">
                        <a:latin typeface="Cambria Math"/>
                      </a:rPr>
                      <m:t>×</m:t>
                    </m:r>
                    <m:r>
                      <a:rPr lang="en-US" altLang="zh-CN" sz="1600" i="1">
                        <a:latin typeface="Cambria Math"/>
                      </a:rPr>
                      <m:t>𝑄</m:t>
                    </m:r>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呢？</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矩阵分解得到的预测评分矩阵 </a:t>
                </a:r>
                <a14:m>
                  <m:oMath xmlns:m="http://schemas.openxmlformats.org/officeDocument/2006/math">
                    <m:acc>
                      <m:accPr>
                        <m:chr m:val="̂"/>
                        <m:ctrlPr>
                          <a:rPr lang="zh-CN" altLang="zh-CN" sz="1600" i="1">
                            <a:solidFill>
                              <a:schemeClr val="tx1">
                                <a:lumMod val="75000"/>
                                <a:lumOff val="25000"/>
                              </a:schemeClr>
                            </a:solidFill>
                            <a:latin typeface="Cambria Math" panose="02040503050406030204" pitchFamily="18" charset="0"/>
                          </a:rPr>
                        </m:ctrlPr>
                      </m:accPr>
                      <m:e>
                        <m:r>
                          <a:rPr lang="en-US" altLang="zh-CN" sz="1600" i="1">
                            <a:solidFill>
                              <a:schemeClr val="tx1">
                                <a:lumMod val="75000"/>
                                <a:lumOff val="25000"/>
                              </a:schemeClr>
                            </a:solidFill>
                            <a:latin typeface="Cambria Math"/>
                          </a:rPr>
                          <m:t>𝑅</m:t>
                        </m:r>
                      </m:e>
                    </m:acc>
                  </m:oMath>
                </a14:m>
                <a:r>
                  <a:rPr lang="zh-CN" altLang="en-US" sz="1600" smtClean="0">
                    <a:solidFill>
                      <a:schemeClr val="tx1">
                        <a:lumMod val="75000"/>
                        <a:lumOff val="25000"/>
                      </a:schemeClr>
                    </a:solidFill>
                    <a:latin typeface="微软雅黑 Light" pitchFamily="34" charset="-122"/>
                    <a:ea typeface="微软雅黑 Light" pitchFamily="34" charset="-122"/>
                  </a:rPr>
                  <a:t>，与原评分矩阵 </a:t>
                </a:r>
                <a:r>
                  <a:rPr lang="en-US" altLang="zh-CN" sz="1600" smtClean="0">
                    <a:solidFill>
                      <a:schemeClr val="tx1">
                        <a:lumMod val="75000"/>
                        <a:lumOff val="25000"/>
                      </a:schemeClr>
                    </a:solidFill>
                    <a:latin typeface="微软雅黑 Light" pitchFamily="34" charset="-122"/>
                    <a:ea typeface="微软雅黑 Light" pitchFamily="34" charset="-122"/>
                  </a:rPr>
                  <a:t>R </a:t>
                </a:r>
                <a:r>
                  <a:rPr lang="zh-CN" altLang="en-US" sz="1600" smtClean="0">
                    <a:solidFill>
                      <a:schemeClr val="tx1">
                        <a:lumMod val="75000"/>
                        <a:lumOff val="25000"/>
                      </a:schemeClr>
                    </a:solidFill>
                    <a:latin typeface="微软雅黑 Light" pitchFamily="34" charset="-122"/>
                    <a:ea typeface="微软雅黑 Light" pitchFamily="34" charset="-122"/>
                  </a:rPr>
                  <a:t>在已知的评分项上可能会有误差，我们的目标是找到一个最好的分解方式，让分解之后的预测评分矩阵总误差最小</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lvl="0" indent="-342900" fontAlgn="base">
                  <a:lnSpc>
                    <a:spcPct val="200000"/>
                  </a:lnSpc>
                  <a:spcBef>
                    <a:spcPct val="20000"/>
                  </a:spcBef>
                  <a:spcAft>
                    <a:spcPct val="0"/>
                  </a:spcAft>
                  <a:buFont typeface="Wingdings" pitchFamily="2" charset="2"/>
                  <a:buChar char="Ø"/>
                </a:pPr>
                <a:r>
                  <a:rPr lang="zh-CN" altLang="en-US" sz="1600" smtClean="0">
                    <a:solidFill>
                      <a:schemeClr val="tx1">
                        <a:lumMod val="75000"/>
                        <a:lumOff val="25000"/>
                      </a:schemeClr>
                    </a:solidFill>
                    <a:latin typeface="微软雅黑" pitchFamily="34" charset="-122"/>
                    <a:ea typeface="微软雅黑" pitchFamily="34" charset="-122"/>
                  </a:rPr>
                  <a:t>损失函数</a:t>
                </a:r>
                <a:endParaRPr lang="en-US" altLang="zh-CN" sz="1600" smtClean="0">
                  <a:solidFill>
                    <a:schemeClr val="tx1">
                      <a:lumMod val="75000"/>
                      <a:lumOff val="25000"/>
                    </a:schemeClr>
                  </a:solidFill>
                  <a:latin typeface="微软雅黑" pitchFamily="34" charset="-122"/>
                  <a:ea typeface="微软雅黑" pitchFamily="34" charset="-122"/>
                </a:endParaRPr>
              </a:p>
              <a:p>
                <a:pPr marL="342900" lvl="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我们选择平方损失函数，并且加入正则化项，以防过拟合</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467544" y="1556792"/>
                <a:ext cx="8352928" cy="3600400"/>
              </a:xfrm>
              <a:prstGeom prst="rect">
                <a:avLst/>
              </a:prstGeom>
              <a:blipFill rotWithShape="1">
                <a:blip r:embed="rId2"/>
                <a:stretch>
                  <a:fillRect l="-292"/>
                </a:stretch>
              </a:blipFill>
            </p:spPr>
            <p:txBody>
              <a:bodyPr/>
              <a:lstStyle/>
              <a:p>
                <a:r>
                  <a:rPr lang="zh-CN" altLang="en-US">
                    <a:noFill/>
                  </a:rPr>
                  <a:t> </a:t>
                </a:r>
              </a:p>
            </p:txBody>
          </p:sp>
        </mc:Fallback>
      </mc:AlternateContent>
      <p:grpSp>
        <p:nvGrpSpPr>
          <p:cNvPr id="25" name="组合 24"/>
          <p:cNvGrpSpPr/>
          <p:nvPr/>
        </p:nvGrpSpPr>
        <p:grpSpPr>
          <a:xfrm>
            <a:off x="899592" y="4363576"/>
            <a:ext cx="7740352" cy="721608"/>
            <a:chOff x="899592" y="4797152"/>
            <a:chExt cx="7740352" cy="721608"/>
          </a:xfrm>
        </p:grpSpPr>
        <mc:AlternateContent xmlns:mc="http://schemas.openxmlformats.org/markup-compatibility/2006" xmlns:a14="http://schemas.microsoft.com/office/drawing/2010/main">
          <mc:Choice Requires="a14">
            <p:sp>
              <p:nvSpPr>
                <p:cNvPr id="5" name="矩形 4"/>
                <p:cNvSpPr/>
                <p:nvPr/>
              </p:nvSpPr>
              <p:spPr>
                <a:xfrm>
                  <a:off x="899592" y="4797152"/>
                  <a:ext cx="3024336"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a:latin typeface="Cambria Math"/>
                          </a:rPr>
                          <m:t>C</m:t>
                        </m:r>
                        <m:r>
                          <a:rPr lang="en-US" altLang="zh-CN" sz="1600">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a:rPr>
                                          <m:t>𝑅</m:t>
                                        </m:r>
                                      </m:e>
                                    </m:acc>
                                  </m:e>
                                  <m:sub>
                                    <m:r>
                                      <a:rPr lang="en-US" altLang="zh-CN" sz="1600" i="1">
                                        <a:latin typeface="Cambria Math"/>
                                      </a:rPr>
                                      <m:t>𝑢𝑖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en-US" altLang="zh-CN" sz="1600" i="1">
                            <a:latin typeface="Cambria Math"/>
                          </a:rPr>
                          <m:t>𝑅𝑒𝑔</m:t>
                        </m:r>
                      </m:oMath>
                    </m:oMathPara>
                  </a14:m>
                  <a:endParaRPr lang="zh-CN" altLang="zh-CN" sz="1600"/>
                </a:p>
              </p:txBody>
            </p:sp>
          </mc:Choice>
          <mc:Fallback xmlns="">
            <p:sp>
              <p:nvSpPr>
                <p:cNvPr id="5" name="矩形 4"/>
                <p:cNvSpPr>
                  <a:spLocks noRot="1" noChangeAspect="1" noMove="1" noResize="1" noEditPoints="1" noAdjustHandles="1" noChangeArrowheads="1" noChangeShapeType="1" noTextEdit="1"/>
                </p:cNvSpPr>
                <p:nvPr/>
              </p:nvSpPr>
              <p:spPr>
                <a:xfrm>
                  <a:off x="899592" y="4797152"/>
                  <a:ext cx="3024336" cy="72160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07904" y="4797152"/>
                  <a:ext cx="4932040"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𝑢</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a:latin typeface="Cambria Math"/>
                          </a:rPr>
                          <m:t>+</m:t>
                        </m:r>
                        <m:r>
                          <a:rPr lang="zh-CN" altLang="en-US" sz="1600" i="1">
                            <a:latin typeface="Cambria Math"/>
                          </a:rPr>
                          <m:t>𝜆</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oMath>
                    </m:oMathPara>
                  </a14:m>
                  <a:endParaRPr lang="zh-CN" altLang="zh-CN" sz="1600"/>
                </a:p>
              </p:txBody>
            </p:sp>
          </mc:Choice>
          <mc:Fallback xmlns="">
            <p:sp>
              <p:nvSpPr>
                <p:cNvPr id="8" name="矩形 7"/>
                <p:cNvSpPr>
                  <a:spLocks noRot="1" noChangeAspect="1" noMove="1" noResize="1" noEditPoints="1" noAdjustHandles="1" noChangeArrowheads="1" noChangeShapeType="1" noTextEdit="1"/>
                </p:cNvSpPr>
                <p:nvPr/>
              </p:nvSpPr>
              <p:spPr>
                <a:xfrm>
                  <a:off x="3707904" y="4797152"/>
                  <a:ext cx="4932040" cy="721608"/>
                </a:xfrm>
                <a:prstGeom prst="rect">
                  <a:avLst/>
                </a:prstGeom>
                <a:blipFill rotWithShape="1">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TextBox 25"/>
              <p:cNvSpPr txBox="1"/>
              <p:nvPr/>
            </p:nvSpPr>
            <p:spPr>
              <a:xfrm>
                <a:off x="457200" y="5086522"/>
                <a:ext cx="8229600" cy="691984"/>
              </a:xfrm>
              <a:prstGeom prst="rect">
                <a:avLst/>
              </a:prstGeom>
              <a:noFill/>
            </p:spPr>
            <p:txBody>
              <a:bodyPr wrap="square" rtlCol="0">
                <a:spAutoFit/>
              </a:bodyPr>
              <a:lstStyle/>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其中</a:t>
                </a:r>
                <a14:m>
                  <m:oMath xmlns:m="http://schemas.openxmlformats.org/officeDocument/2006/math">
                    <m:r>
                      <a:rPr lang="zh-CN" altLang="en-US" sz="1600">
                        <a:solidFill>
                          <a:schemeClr val="tx1">
                            <a:lumMod val="75000"/>
                            <a:lumOff val="25000"/>
                          </a:schemeClr>
                        </a:solidFill>
                        <a:latin typeface="Cambria Math"/>
                        <a:ea typeface="微软雅黑 Light" pitchFamily="34" charset="-122"/>
                      </a:rPr>
                      <m:t>𝜆</m:t>
                    </m:r>
                    <m:nary>
                      <m:naryPr>
                        <m:chr m:val="∑"/>
                        <m:limLoc m:val="undOvr"/>
                        <m:supHide m:val="on"/>
                        <m:ctrlPr>
                          <a:rPr lang="zh-CN" altLang="zh-CN" sz="1600" i="1">
                            <a:solidFill>
                              <a:schemeClr val="tx1">
                                <a:lumMod val="75000"/>
                                <a:lumOff val="25000"/>
                              </a:schemeClr>
                            </a:solidFill>
                            <a:latin typeface="Cambria Math" panose="02040503050406030204" pitchFamily="18" charset="0"/>
                            <a:ea typeface="微软雅黑 Light" pitchFamily="34" charset="-122"/>
                          </a:rPr>
                        </m:ctrlPr>
                      </m:naryPr>
                      <m:sub>
                        <m:r>
                          <a:rPr lang="en-US" altLang="zh-CN" sz="1600">
                            <a:solidFill>
                              <a:schemeClr val="tx1">
                                <a:lumMod val="75000"/>
                                <a:lumOff val="25000"/>
                              </a:schemeClr>
                            </a:solidFill>
                            <a:latin typeface="Cambria Math"/>
                            <a:ea typeface="微软雅黑 Light" pitchFamily="34" charset="-122"/>
                          </a:rPr>
                          <m:t>𝑢</m:t>
                        </m:r>
                      </m:sub>
                      <m:sup/>
                      <m:e>
                        <m:sSup>
                          <m:sSupPr>
                            <m:ctrlPr>
                              <a:rPr lang="zh-CN" altLang="zh-CN" sz="1600" i="1">
                                <a:solidFill>
                                  <a:schemeClr val="tx1">
                                    <a:lumMod val="75000"/>
                                    <a:lumOff val="25000"/>
                                  </a:schemeClr>
                                </a:solidFill>
                                <a:latin typeface="Cambria Math" panose="02040503050406030204" pitchFamily="18" charset="0"/>
                                <a:ea typeface="微软雅黑 Light" pitchFamily="34" charset="-122"/>
                              </a:rPr>
                            </m:ctrlPr>
                          </m:sSupPr>
                          <m:e>
                            <m:r>
                              <a:rPr lang="en-US" altLang="zh-CN" sz="1600">
                                <a:solidFill>
                                  <a:schemeClr val="tx1">
                                    <a:lumMod val="75000"/>
                                    <a:lumOff val="25000"/>
                                  </a:schemeClr>
                                </a:solidFill>
                                <a:latin typeface="Cambria Math"/>
                                <a:ea typeface="微软雅黑 Light" pitchFamily="34" charset="-122"/>
                              </a:rPr>
                              <m:t>||</m:t>
                            </m:r>
                            <m:sSub>
                              <m:sSubPr>
                                <m:ctrlPr>
                                  <a:rPr lang="zh-CN" altLang="zh-CN" sz="1600" i="1">
                                    <a:solidFill>
                                      <a:schemeClr val="tx1">
                                        <a:lumMod val="75000"/>
                                        <a:lumOff val="25000"/>
                                      </a:schemeClr>
                                    </a:solidFill>
                                    <a:latin typeface="Cambria Math" panose="02040503050406030204" pitchFamily="18" charset="0"/>
                                    <a:ea typeface="微软雅黑 Light" pitchFamily="34" charset="-122"/>
                                  </a:rPr>
                                </m:ctrlPr>
                              </m:sSubPr>
                              <m:e>
                                <m:r>
                                  <a:rPr lang="en-US" altLang="zh-CN" sz="1600">
                                    <a:solidFill>
                                      <a:schemeClr val="tx1">
                                        <a:lumMod val="75000"/>
                                        <a:lumOff val="25000"/>
                                      </a:schemeClr>
                                    </a:solidFill>
                                    <a:latin typeface="Cambria Math"/>
                                    <a:ea typeface="微软雅黑 Light" pitchFamily="34" charset="-122"/>
                                  </a:rPr>
                                  <m:t>𝑃</m:t>
                                </m:r>
                              </m:e>
                              <m:sub>
                                <m:r>
                                  <a:rPr lang="en-US" altLang="zh-CN" sz="1600">
                                    <a:solidFill>
                                      <a:schemeClr val="tx1">
                                        <a:lumMod val="75000"/>
                                        <a:lumOff val="25000"/>
                                      </a:schemeClr>
                                    </a:solidFill>
                                    <a:latin typeface="Cambria Math"/>
                                    <a:ea typeface="微软雅黑 Light" pitchFamily="34" charset="-122"/>
                                  </a:rPr>
                                  <m:t>𝑢</m:t>
                                </m:r>
                              </m:sub>
                            </m:sSub>
                            <m:r>
                              <a:rPr lang="en-US" altLang="zh-CN" sz="1600">
                                <a:solidFill>
                                  <a:schemeClr val="tx1">
                                    <a:lumMod val="75000"/>
                                    <a:lumOff val="25000"/>
                                  </a:schemeClr>
                                </a:solidFill>
                                <a:latin typeface="Cambria Math"/>
                                <a:ea typeface="微软雅黑 Light" pitchFamily="34" charset="-122"/>
                              </a:rPr>
                              <m:t>||</m:t>
                            </m:r>
                          </m:e>
                          <m:sup>
                            <m:r>
                              <a:rPr lang="en-US" altLang="zh-CN" sz="1600">
                                <a:solidFill>
                                  <a:schemeClr val="tx1">
                                    <a:lumMod val="75000"/>
                                    <a:lumOff val="25000"/>
                                  </a:schemeClr>
                                </a:solidFill>
                                <a:latin typeface="Cambria Math"/>
                                <a:ea typeface="微软雅黑 Light" pitchFamily="34" charset="-122"/>
                              </a:rPr>
                              <m:t>2</m:t>
                            </m:r>
                          </m:sup>
                        </m:sSup>
                      </m:e>
                    </m:nary>
                    <m:r>
                      <a:rPr lang="en-US" altLang="zh-CN" sz="1600">
                        <a:solidFill>
                          <a:schemeClr val="tx1">
                            <a:lumMod val="75000"/>
                            <a:lumOff val="25000"/>
                          </a:schemeClr>
                        </a:solidFill>
                        <a:latin typeface="Cambria Math"/>
                        <a:ea typeface="微软雅黑 Light" pitchFamily="34" charset="-122"/>
                      </a:rPr>
                      <m:t>+</m:t>
                    </m:r>
                    <m:r>
                      <a:rPr lang="zh-CN" altLang="en-US" sz="1600">
                        <a:solidFill>
                          <a:schemeClr val="tx1">
                            <a:lumMod val="75000"/>
                            <a:lumOff val="25000"/>
                          </a:schemeClr>
                        </a:solidFill>
                        <a:latin typeface="Cambria Math"/>
                        <a:ea typeface="微软雅黑 Light" pitchFamily="34" charset="-122"/>
                      </a:rPr>
                      <m:t>𝜆</m:t>
                    </m:r>
                    <m:nary>
                      <m:naryPr>
                        <m:chr m:val="∑"/>
                        <m:limLoc m:val="undOvr"/>
                        <m:supHide m:val="on"/>
                        <m:ctrlPr>
                          <a:rPr lang="zh-CN" altLang="zh-CN" sz="1600" i="1">
                            <a:solidFill>
                              <a:schemeClr val="tx1">
                                <a:lumMod val="75000"/>
                                <a:lumOff val="25000"/>
                              </a:schemeClr>
                            </a:solidFill>
                            <a:latin typeface="Cambria Math" panose="02040503050406030204" pitchFamily="18" charset="0"/>
                            <a:ea typeface="微软雅黑 Light" pitchFamily="34" charset="-122"/>
                          </a:rPr>
                        </m:ctrlPr>
                      </m:naryPr>
                      <m:sub>
                        <m:r>
                          <a:rPr lang="en-US" altLang="zh-CN" sz="1600">
                            <a:solidFill>
                              <a:schemeClr val="tx1">
                                <a:lumMod val="75000"/>
                                <a:lumOff val="25000"/>
                              </a:schemeClr>
                            </a:solidFill>
                            <a:latin typeface="Cambria Math"/>
                            <a:ea typeface="微软雅黑 Light" pitchFamily="34" charset="-122"/>
                          </a:rPr>
                          <m:t>𝑖</m:t>
                        </m:r>
                      </m:sub>
                      <m:sup/>
                      <m:e>
                        <m:sSup>
                          <m:sSupPr>
                            <m:ctrlPr>
                              <a:rPr lang="zh-CN" altLang="zh-CN" sz="1600" i="1">
                                <a:solidFill>
                                  <a:schemeClr val="tx1">
                                    <a:lumMod val="75000"/>
                                    <a:lumOff val="25000"/>
                                  </a:schemeClr>
                                </a:solidFill>
                                <a:latin typeface="Cambria Math" panose="02040503050406030204" pitchFamily="18" charset="0"/>
                                <a:ea typeface="微软雅黑 Light" pitchFamily="34" charset="-122"/>
                              </a:rPr>
                            </m:ctrlPr>
                          </m:sSupPr>
                          <m:e>
                            <m:r>
                              <a:rPr lang="en-US" altLang="zh-CN" sz="1600">
                                <a:solidFill>
                                  <a:schemeClr val="tx1">
                                    <a:lumMod val="75000"/>
                                    <a:lumOff val="25000"/>
                                  </a:schemeClr>
                                </a:solidFill>
                                <a:latin typeface="Cambria Math"/>
                                <a:ea typeface="微软雅黑 Light" pitchFamily="34" charset="-122"/>
                              </a:rPr>
                              <m:t>||</m:t>
                            </m:r>
                            <m:sSub>
                              <m:sSubPr>
                                <m:ctrlPr>
                                  <a:rPr lang="zh-CN" altLang="zh-CN" sz="1600" i="1">
                                    <a:solidFill>
                                      <a:schemeClr val="tx1">
                                        <a:lumMod val="75000"/>
                                        <a:lumOff val="25000"/>
                                      </a:schemeClr>
                                    </a:solidFill>
                                    <a:latin typeface="Cambria Math" panose="02040503050406030204" pitchFamily="18" charset="0"/>
                                    <a:ea typeface="微软雅黑 Light" pitchFamily="34" charset="-122"/>
                                  </a:rPr>
                                </m:ctrlPr>
                              </m:sSubPr>
                              <m:e>
                                <m:r>
                                  <a:rPr lang="en-US" altLang="zh-CN" sz="1600">
                                    <a:solidFill>
                                      <a:schemeClr val="tx1">
                                        <a:lumMod val="75000"/>
                                        <a:lumOff val="25000"/>
                                      </a:schemeClr>
                                    </a:solidFill>
                                    <a:latin typeface="Cambria Math"/>
                                    <a:ea typeface="微软雅黑 Light" pitchFamily="34" charset="-122"/>
                                  </a:rPr>
                                  <m:t>𝑄</m:t>
                                </m:r>
                              </m:e>
                              <m:sub>
                                <m:r>
                                  <a:rPr lang="en-US" altLang="zh-CN" sz="1600">
                                    <a:solidFill>
                                      <a:schemeClr val="tx1">
                                        <a:lumMod val="75000"/>
                                        <a:lumOff val="25000"/>
                                      </a:schemeClr>
                                    </a:solidFill>
                                    <a:latin typeface="Cambria Math"/>
                                    <a:ea typeface="微软雅黑 Light" pitchFamily="34" charset="-122"/>
                                  </a:rPr>
                                  <m:t>𝑖</m:t>
                                </m:r>
                              </m:sub>
                            </m:sSub>
                            <m:r>
                              <a:rPr lang="en-US" altLang="zh-CN" sz="1600">
                                <a:solidFill>
                                  <a:schemeClr val="tx1">
                                    <a:lumMod val="75000"/>
                                    <a:lumOff val="25000"/>
                                  </a:schemeClr>
                                </a:solidFill>
                                <a:latin typeface="Cambria Math"/>
                                <a:ea typeface="微软雅黑 Light" pitchFamily="34" charset="-122"/>
                              </a:rPr>
                              <m:t>||</m:t>
                            </m:r>
                          </m:e>
                          <m:sup>
                            <m:r>
                              <a:rPr lang="en-US" altLang="zh-CN" sz="1600">
                                <a:solidFill>
                                  <a:schemeClr val="tx1">
                                    <a:lumMod val="75000"/>
                                    <a:lumOff val="25000"/>
                                  </a:schemeClr>
                                </a:solidFill>
                                <a:latin typeface="Cambria Math"/>
                                <a:ea typeface="微软雅黑 Light" pitchFamily="34" charset="-122"/>
                              </a:rPr>
                              <m:t>2</m:t>
                            </m:r>
                          </m:sup>
                        </m:sSup>
                      </m:e>
                    </m:nary>
                  </m:oMath>
                </a14:m>
                <a:r>
                  <a:rPr lang="zh-CN" altLang="en-US" sz="1600">
                    <a:solidFill>
                      <a:schemeClr val="tx1">
                        <a:lumMod val="75000"/>
                        <a:lumOff val="25000"/>
                      </a:schemeClr>
                    </a:solidFill>
                    <a:latin typeface="微软雅黑 Light" pitchFamily="34" charset="-122"/>
                    <a:ea typeface="微软雅黑 Light" pitchFamily="34" charset="-122"/>
                  </a:rPr>
                  <a:t> 是正则化项，</a:t>
                </a:r>
                <a14:m>
                  <m:oMath xmlns:m="http://schemas.openxmlformats.org/officeDocument/2006/math">
                    <m:r>
                      <a:rPr lang="zh-CN" altLang="en-US" sz="1600">
                        <a:solidFill>
                          <a:schemeClr val="tx1">
                            <a:lumMod val="75000"/>
                            <a:lumOff val="25000"/>
                          </a:schemeClr>
                        </a:solidFill>
                        <a:latin typeface="Cambria Math"/>
                        <a:ea typeface="微软雅黑 Light" pitchFamily="34" charset="-122"/>
                      </a:rPr>
                      <m:t>𝜆</m:t>
                    </m:r>
                  </m:oMath>
                </a14:m>
                <a:r>
                  <a:rPr lang="zh-CN" altLang="en-US" sz="160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一般通过交叉验证得到</a:t>
                </a:r>
                <a:endParaRPr lang="zh-CN" altLang="en-US"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457200" y="5086522"/>
                <a:ext cx="8229600" cy="691984"/>
              </a:xfrm>
              <a:prstGeom prst="rect">
                <a:avLst/>
              </a:prstGeom>
              <a:blipFill rotWithShape="1">
                <a:blip r:embed="rId5"/>
                <a:stretch>
                  <a:fillRect l="-222" t="-16667" b="-6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002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
                                            <p:txEl>
                                              <p:pRg st="1" end="1"/>
                                            </p:txEl>
                                          </p:spTgt>
                                        </p:tgtEl>
                                        <p:attrNameLst>
                                          <p:attrName>style.visibility</p:attrName>
                                        </p:attrNameLst>
                                      </p:cBhvr>
                                      <p:to>
                                        <p:strVal val="visible"/>
                                      </p:to>
                                    </p:set>
                                    <p:animEffect transition="in" filter="fade">
                                      <p:cBhvr>
                                        <p:cTn id="10" dur="500"/>
                                        <p:tgtEl>
                                          <p:spTgt spid="4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animEffect transition="in" filter="fade">
                                      <p:cBhvr>
                                        <p:cTn id="15" dur="500"/>
                                        <p:tgtEl>
                                          <p:spTgt spid="4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xEl>
                                              <p:pRg st="3" end="3"/>
                                            </p:txEl>
                                          </p:spTgt>
                                        </p:tgtEl>
                                        <p:attrNameLst>
                                          <p:attrName>style.visibility</p:attrName>
                                        </p:attrNameLst>
                                      </p:cBhvr>
                                      <p:to>
                                        <p:strVal val="visible"/>
                                      </p:to>
                                    </p:set>
                                    <p:animEffect transition="in" filter="fade">
                                      <p:cBhvr>
                                        <p:cTn id="18" dur="500"/>
                                        <p:tgtEl>
                                          <p:spTgt spid="44">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a:solidFill>
                  <a:schemeClr val="tx1">
                    <a:lumMod val="75000"/>
                    <a:lumOff val="25000"/>
                  </a:schemeClr>
                </a:solidFill>
                <a:latin typeface="微软雅黑" pitchFamily="34" charset="-122"/>
                <a:ea typeface="微软雅黑" pitchFamily="34" charset="-122"/>
                <a:cs typeface="+mn-cs"/>
              </a:rPr>
              <a:t>模型</a:t>
            </a:r>
            <a:r>
              <a:rPr lang="zh-CN" altLang="en-US" sz="3200" smtClean="0">
                <a:solidFill>
                  <a:schemeClr val="tx1">
                    <a:lumMod val="75000"/>
                    <a:lumOff val="25000"/>
                  </a:schemeClr>
                </a:solidFill>
                <a:latin typeface="微软雅黑" pitchFamily="34" charset="-122"/>
                <a:ea typeface="微软雅黑" pitchFamily="34" charset="-122"/>
                <a:cs typeface="+mn-cs"/>
              </a:rPr>
              <a:t>的求解算法 </a:t>
            </a:r>
            <a:r>
              <a:rPr lang="en-US" altLang="zh-CN" sz="3200" smtClean="0">
                <a:solidFill>
                  <a:schemeClr val="tx1">
                    <a:lumMod val="75000"/>
                    <a:lumOff val="25000"/>
                  </a:schemeClr>
                </a:solidFill>
                <a:latin typeface="微软雅黑" pitchFamily="34" charset="-122"/>
                <a:ea typeface="微软雅黑" pitchFamily="34" charset="-122"/>
                <a:cs typeface="+mn-cs"/>
              </a:rPr>
              <a:t>—— ALS</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556792"/>
            <a:ext cx="8352928" cy="432048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现在，矩阵因子分解的问题已经转化成了一个标准的优化问题，</a:t>
            </a:r>
            <a:r>
              <a:rPr lang="zh-CN" altLang="en-US" sz="1600" smtClean="0">
                <a:solidFill>
                  <a:schemeClr val="tx1">
                    <a:lumMod val="75000"/>
                    <a:lumOff val="25000"/>
                  </a:schemeClr>
                </a:solidFill>
                <a:latin typeface="微软雅黑 Light" pitchFamily="34" charset="-122"/>
                <a:ea typeface="微软雅黑 Light" pitchFamily="34" charset="-122"/>
              </a:rPr>
              <a:t>需要求解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，使</a:t>
            </a:r>
            <a:r>
              <a:rPr lang="zh-CN" altLang="en-US" sz="1600">
                <a:solidFill>
                  <a:schemeClr val="tx1">
                    <a:lumMod val="75000"/>
                    <a:lumOff val="25000"/>
                  </a:schemeClr>
                </a:solidFill>
                <a:latin typeface="微软雅黑 Light" pitchFamily="34" charset="-122"/>
                <a:ea typeface="微软雅黑 Light" pitchFamily="34" charset="-122"/>
              </a:rPr>
              <a:t>目标损失函数取最小值</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最小化过程的求解，一般采用随机梯度下降算法或者交替最小二乘法来实现</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Wingdings" pitchFamily="2" charset="2"/>
              <a:buChar char="Ø"/>
            </a:pPr>
            <a:r>
              <a:rPr lang="zh-CN" altLang="en-US" sz="1600">
                <a:solidFill>
                  <a:schemeClr val="tx1">
                    <a:lumMod val="75000"/>
                    <a:lumOff val="25000"/>
                  </a:schemeClr>
                </a:solidFill>
                <a:latin typeface="微软雅黑" pitchFamily="34" charset="-122"/>
                <a:ea typeface="微软雅黑" pitchFamily="34" charset="-122"/>
              </a:rPr>
              <a:t>交替</a:t>
            </a:r>
            <a:r>
              <a:rPr lang="zh-CN" altLang="en-US" sz="1600" smtClean="0">
                <a:solidFill>
                  <a:schemeClr val="tx1">
                    <a:lumMod val="75000"/>
                    <a:lumOff val="25000"/>
                  </a:schemeClr>
                </a:solidFill>
                <a:latin typeface="微软雅黑" pitchFamily="34" charset="-122"/>
                <a:ea typeface="微软雅黑" pitchFamily="34" charset="-122"/>
              </a:rPr>
              <a:t>最小二乘法</a:t>
            </a:r>
            <a:r>
              <a:rPr lang="zh-CN" altLang="en-US" sz="1600">
                <a:solidFill>
                  <a:schemeClr val="tx1">
                    <a:lumMod val="75000"/>
                    <a:lumOff val="25000"/>
                  </a:schemeClr>
                </a:solidFill>
                <a:latin typeface="微软雅黑" pitchFamily="34" charset="-122"/>
                <a:ea typeface="微软雅黑" pitchFamily="34" charset="-122"/>
              </a:rPr>
              <a:t>（</a:t>
            </a:r>
            <a:r>
              <a:rPr lang="en-US" altLang="zh-CN" sz="1600" smtClean="0">
                <a:solidFill>
                  <a:schemeClr val="tx1">
                    <a:lumMod val="75000"/>
                    <a:lumOff val="25000"/>
                  </a:schemeClr>
                </a:solidFill>
                <a:latin typeface="微软雅黑" pitchFamily="34" charset="-122"/>
                <a:ea typeface="微软雅黑" pitchFamily="34" charset="-122"/>
              </a:rPr>
              <a:t>Alternating </a:t>
            </a:r>
            <a:r>
              <a:rPr lang="en-US" altLang="zh-CN" sz="1600">
                <a:solidFill>
                  <a:schemeClr val="tx1">
                    <a:lumMod val="75000"/>
                    <a:lumOff val="25000"/>
                  </a:schemeClr>
                </a:solidFill>
                <a:latin typeface="微软雅黑" pitchFamily="34" charset="-122"/>
                <a:ea typeface="微软雅黑" pitchFamily="34" charset="-122"/>
              </a:rPr>
              <a:t>Least </a:t>
            </a:r>
            <a:r>
              <a:rPr lang="en-US" altLang="zh-CN" sz="1600" smtClean="0">
                <a:solidFill>
                  <a:schemeClr val="tx1">
                    <a:lumMod val="75000"/>
                    <a:lumOff val="25000"/>
                  </a:schemeClr>
                </a:solidFill>
                <a:latin typeface="微软雅黑" pitchFamily="34" charset="-122"/>
                <a:ea typeface="微软雅黑" pitchFamily="34" charset="-122"/>
              </a:rPr>
              <a:t>Squares</a:t>
            </a:r>
            <a:r>
              <a:rPr lang="zh-CN" altLang="en-US" sz="1600" smtClean="0">
                <a:solidFill>
                  <a:schemeClr val="tx1">
                    <a:lumMod val="75000"/>
                    <a:lumOff val="25000"/>
                  </a:schemeClr>
                </a:solidFill>
                <a:latin typeface="微软雅黑" pitchFamily="34" charset="-122"/>
                <a:ea typeface="微软雅黑" pitchFamily="34" charset="-122"/>
              </a:rPr>
              <a:t>，</a:t>
            </a:r>
            <a:r>
              <a:rPr lang="en-US" altLang="zh-CN" sz="1600" smtClean="0">
                <a:solidFill>
                  <a:schemeClr val="tx1">
                    <a:lumMod val="75000"/>
                    <a:lumOff val="25000"/>
                  </a:schemeClr>
                </a:solidFill>
                <a:latin typeface="微软雅黑" pitchFamily="34" charset="-122"/>
                <a:ea typeface="微软雅黑" pitchFamily="34" charset="-122"/>
              </a:rPr>
              <a:t>ALS</a:t>
            </a:r>
            <a:r>
              <a:rPr lang="zh-CN" altLang="en-US" sz="1600" smtClean="0">
                <a:solidFill>
                  <a:schemeClr val="tx1">
                    <a:lumMod val="75000"/>
                    <a:lumOff val="25000"/>
                  </a:schemeClr>
                </a:solidFill>
                <a:latin typeface="微软雅黑" pitchFamily="34" charset="-122"/>
                <a:ea typeface="微软雅黑" pitchFamily="34" charset="-122"/>
              </a:rPr>
              <a:t>）</a:t>
            </a:r>
            <a:endParaRPr lang="en-US" altLang="zh-CN" sz="1600" smtClean="0">
              <a:solidFill>
                <a:schemeClr val="tx1">
                  <a:lumMod val="75000"/>
                  <a:lumOff val="25000"/>
                </a:schemeClr>
              </a:solidFill>
              <a:latin typeface="微软雅黑" pitchFamily="34" charset="-122"/>
              <a:ea typeface="微软雅黑" pitchFamily="34" charset="-122"/>
            </a:endParaRPr>
          </a:p>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ALS</a:t>
            </a:r>
            <a:r>
              <a:rPr lang="zh-CN" altLang="en-US" sz="1600">
                <a:solidFill>
                  <a:schemeClr val="tx1">
                    <a:lumMod val="75000"/>
                    <a:lumOff val="25000"/>
                  </a:schemeClr>
                </a:solidFill>
                <a:latin typeface="微软雅黑 Light" pitchFamily="34" charset="-122"/>
                <a:ea typeface="微软雅黑 Light" pitchFamily="34" charset="-122"/>
              </a:rPr>
              <a:t>的思想是，由于两个矩阵</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和</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都未知，且通过矩阵乘法耦合在一起，为了使它们解耦，可以先固定</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，把</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当作变量，通过损失函数最小化求出</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，这就是一个经典的最小二乘问题；再反过来固定求得的</a:t>
            </a:r>
            <a:r>
              <a:rPr lang="en-US" altLang="zh-CN" sz="1600">
                <a:solidFill>
                  <a:schemeClr val="tx1">
                    <a:lumMod val="75000"/>
                    <a:lumOff val="25000"/>
                  </a:schemeClr>
                </a:solidFill>
                <a:latin typeface="微软雅黑 Light" pitchFamily="34" charset="-122"/>
                <a:ea typeface="微软雅黑 Light" pitchFamily="34" charset="-122"/>
              </a:rPr>
              <a:t>P</a:t>
            </a:r>
            <a:r>
              <a:rPr lang="zh-CN" altLang="en-US" sz="1600">
                <a:solidFill>
                  <a:schemeClr val="tx1">
                    <a:lumMod val="75000"/>
                    <a:lumOff val="25000"/>
                  </a:schemeClr>
                </a:solidFill>
                <a:latin typeface="微软雅黑 Light" pitchFamily="34" charset="-122"/>
                <a:ea typeface="微软雅黑 Light" pitchFamily="34" charset="-122"/>
              </a:rPr>
              <a:t>，把</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当作变量，求解出</a:t>
            </a:r>
            <a:r>
              <a:rPr lang="en-US" altLang="zh-CN" sz="1600">
                <a:solidFill>
                  <a:schemeClr val="tx1">
                    <a:lumMod val="75000"/>
                    <a:lumOff val="25000"/>
                  </a:schemeClr>
                </a:solidFill>
                <a:latin typeface="微软雅黑 Light" pitchFamily="34" charset="-122"/>
                <a:ea typeface="微软雅黑 Light" pitchFamily="34" charset="-122"/>
              </a:rPr>
              <a:t>Q</a:t>
            </a:r>
            <a:r>
              <a:rPr lang="zh-CN" altLang="en-US" sz="1600">
                <a:solidFill>
                  <a:schemeClr val="tx1">
                    <a:lumMod val="75000"/>
                    <a:lumOff val="25000"/>
                  </a:schemeClr>
                </a:solidFill>
                <a:latin typeface="微软雅黑 Light" pitchFamily="34" charset="-122"/>
                <a:ea typeface="微软雅黑 Light" pitchFamily="34" charset="-122"/>
              </a:rPr>
              <a:t>：如此交替执行，直到误差满足阈值条件，或者到达迭代上限</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00812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556792"/>
            <a:ext cx="7992888" cy="4320480"/>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2000" smtClean="0">
                <a:solidFill>
                  <a:schemeClr val="tx1">
                    <a:lumMod val="75000"/>
                    <a:lumOff val="25000"/>
                  </a:schemeClr>
                </a:solidFill>
                <a:latin typeface="微软雅黑 Light" pitchFamily="34" charset="-122"/>
                <a:ea typeface="微软雅黑 Light" pitchFamily="34" charset="-122"/>
              </a:rPr>
              <a:t>ALS</a:t>
            </a:r>
            <a:r>
              <a:rPr lang="zh-CN" altLang="en-US" sz="2000" smtClean="0">
                <a:solidFill>
                  <a:schemeClr val="tx1">
                    <a:lumMod val="75000"/>
                    <a:lumOff val="25000"/>
                  </a:schemeClr>
                </a:solidFill>
                <a:latin typeface="微软雅黑 Light" pitchFamily="34" charset="-122"/>
                <a:ea typeface="微软雅黑 Light" pitchFamily="34" charset="-122"/>
              </a:rPr>
              <a:t>算法具体过程如下：</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smtClean="0">
                <a:solidFill>
                  <a:schemeClr val="tx1">
                    <a:lumMod val="75000"/>
                    <a:lumOff val="25000"/>
                  </a:schemeClr>
                </a:solidFill>
                <a:latin typeface="微软雅黑 Light" pitchFamily="34" charset="-122"/>
                <a:ea typeface="微软雅黑 Light" pitchFamily="34" charset="-122"/>
              </a:rPr>
              <a:t>为 </a:t>
            </a:r>
            <a:r>
              <a:rPr lang="en-US" altLang="zh-CN" sz="1600" smtClean="0">
                <a:solidFill>
                  <a:schemeClr val="tx1">
                    <a:lumMod val="75000"/>
                    <a:lumOff val="25000"/>
                  </a:schemeClr>
                </a:solidFill>
                <a:latin typeface="微软雅黑 Light" pitchFamily="34" charset="-122"/>
                <a:ea typeface="微软雅黑 Light" pitchFamily="34" charset="-122"/>
              </a:rPr>
              <a:t>Q </a:t>
            </a:r>
            <a:r>
              <a:rPr lang="zh-CN" altLang="en-US" sz="1600" smtClean="0">
                <a:solidFill>
                  <a:schemeClr val="tx1">
                    <a:lumMod val="75000"/>
                    <a:lumOff val="25000"/>
                  </a:schemeClr>
                </a:solidFill>
                <a:latin typeface="微软雅黑 Light" pitchFamily="34" charset="-122"/>
                <a:ea typeface="微软雅黑 Light" pitchFamily="34" charset="-122"/>
              </a:rPr>
              <a:t>指定</a:t>
            </a:r>
            <a:r>
              <a:rPr lang="zh-CN" altLang="en-US" sz="1600">
                <a:solidFill>
                  <a:schemeClr val="tx1">
                    <a:lumMod val="75000"/>
                    <a:lumOff val="25000"/>
                  </a:schemeClr>
                </a:solidFill>
                <a:latin typeface="微软雅黑 Light" pitchFamily="34" charset="-122"/>
                <a:ea typeface="微软雅黑 Light" pitchFamily="34" charset="-122"/>
              </a:rPr>
              <a:t>一个</a:t>
            </a:r>
            <a:r>
              <a:rPr lang="zh-CN" altLang="en-US" sz="1600" smtClean="0">
                <a:solidFill>
                  <a:schemeClr val="tx1">
                    <a:lumMod val="75000"/>
                    <a:lumOff val="25000"/>
                  </a:schemeClr>
                </a:solidFill>
                <a:latin typeface="微软雅黑 Light" pitchFamily="34" charset="-122"/>
                <a:ea typeface="微软雅黑 Light" pitchFamily="34" charset="-122"/>
              </a:rPr>
              <a:t>初值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0</a:t>
            </a:r>
            <a:r>
              <a:rPr lang="zh-CN" altLang="en-US" sz="1600">
                <a:solidFill>
                  <a:schemeClr val="tx1">
                    <a:lumMod val="75000"/>
                    <a:lumOff val="25000"/>
                  </a:schemeClr>
                </a:solidFill>
                <a:latin typeface="微软雅黑 Light" pitchFamily="34" charset="-122"/>
                <a:ea typeface="微软雅黑 Light" pitchFamily="34" charset="-122"/>
              </a:rPr>
              <a:t>，可以</a:t>
            </a:r>
            <a:r>
              <a:rPr lang="zh-CN" altLang="en-US" sz="1600" smtClean="0">
                <a:solidFill>
                  <a:schemeClr val="tx1">
                    <a:lumMod val="75000"/>
                    <a:lumOff val="25000"/>
                  </a:schemeClr>
                </a:solidFill>
                <a:latin typeface="微软雅黑 Light" pitchFamily="34" charset="-122"/>
                <a:ea typeface="微软雅黑 Light" pitchFamily="34" charset="-122"/>
              </a:rPr>
              <a:t>是 </a:t>
            </a:r>
            <a:r>
              <a:rPr lang="en-US" altLang="zh-CN" sz="16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或者</a:t>
            </a:r>
            <a:r>
              <a:rPr lang="zh-CN" altLang="en-US" sz="1600">
                <a:solidFill>
                  <a:schemeClr val="tx1">
                    <a:lumMod val="75000"/>
                    <a:lumOff val="25000"/>
                  </a:schemeClr>
                </a:solidFill>
                <a:latin typeface="微软雅黑 Light" pitchFamily="34" charset="-122"/>
                <a:ea typeface="微软雅黑 Light" pitchFamily="34" charset="-122"/>
              </a:rPr>
              <a:t>全局平均值</a:t>
            </a:r>
            <a:endParaRPr lang="en-US" altLang="zh-CN" sz="16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0</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0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1</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固定</a:t>
            </a:r>
            <a:r>
              <a:rPr lang="zh-CN" altLang="en-US" sz="1600" smtClean="0">
                <a:solidFill>
                  <a:schemeClr val="tx1">
                    <a:lumMod val="75000"/>
                    <a:lumOff val="25000"/>
                  </a:schemeClr>
                </a:solidFill>
                <a:latin typeface="微软雅黑 Light" pitchFamily="34" charset="-122"/>
                <a:ea typeface="微软雅黑 Light" pitchFamily="34" charset="-122"/>
              </a:rPr>
              <a:t>当前 </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1 </a:t>
            </a:r>
            <a:r>
              <a:rPr lang="zh-CN" altLang="en-US" sz="1600" smtClean="0">
                <a:solidFill>
                  <a:schemeClr val="tx1">
                    <a:lumMod val="75000"/>
                    <a:lumOff val="25000"/>
                  </a:schemeClr>
                </a:solidFill>
                <a:latin typeface="微软雅黑 Light" pitchFamily="34" charset="-122"/>
                <a:ea typeface="微软雅黑 Light" pitchFamily="34" charset="-122"/>
              </a:rPr>
              <a:t>值</a:t>
            </a:r>
            <a:r>
              <a:rPr lang="zh-CN" altLang="en-US" sz="1600">
                <a:solidFill>
                  <a:schemeClr val="tx1">
                    <a:lumMod val="75000"/>
                    <a:lumOff val="25000"/>
                  </a:schemeClr>
                </a:solidFill>
                <a:latin typeface="微软雅黑 Light" pitchFamily="34" charset="-122"/>
                <a:ea typeface="微软雅黑 Light" pitchFamily="34" charset="-122"/>
              </a:rPr>
              <a:t>，</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1</a:t>
            </a:r>
            <a:endParaRPr lang="en-US" altLang="zh-CN" sz="1600" baseline="-250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en-US" altLang="zh-CN" sz="1600">
                <a:solidFill>
                  <a:schemeClr val="tx1">
                    <a:lumMod val="75000"/>
                    <a:lumOff val="25000"/>
                  </a:schemeClr>
                </a:solidFill>
                <a:latin typeface="微软雅黑 Light" pitchFamily="34" charset="-122"/>
                <a:ea typeface="微软雅黑 Light" pitchFamily="34" charset="-122"/>
              </a:rPr>
              <a:t>…</a:t>
            </a:r>
            <a:r>
              <a:rPr lang="zh-CN" altLang="en-US" sz="1600">
                <a:solidFill>
                  <a:schemeClr val="tx1">
                    <a:lumMod val="75000"/>
                    <a:lumOff val="25000"/>
                  </a:schemeClr>
                </a:solidFill>
                <a:latin typeface="微软雅黑 Light" pitchFamily="34" charset="-122"/>
                <a:ea typeface="微软雅黑 Light" pitchFamily="34" charset="-122"/>
              </a:rPr>
              <a:t>（重复以上过程）</a:t>
            </a:r>
            <a:endParaRPr lang="en-US" altLang="zh-CN" sz="1600">
              <a:solidFill>
                <a:schemeClr val="tx1">
                  <a:lumMod val="75000"/>
                  <a:lumOff val="25000"/>
                </a:schemeClr>
              </a:solidFill>
              <a:latin typeface="微软雅黑 Light" pitchFamily="34" charset="-122"/>
              <a:ea typeface="微软雅黑 Light" pitchFamily="34" charset="-122"/>
            </a:endParaRPr>
          </a:p>
          <a:p>
            <a:pPr marL="857250" lvl="2" indent="-400050" fontAlgn="base">
              <a:lnSpc>
                <a:spcPct val="200000"/>
              </a:lnSpc>
              <a:spcBef>
                <a:spcPct val="20000"/>
              </a:spcBef>
              <a:spcAft>
                <a:spcPct val="0"/>
              </a:spcAft>
              <a:buFont typeface="+mj-lt"/>
              <a:buAutoNum type="romanUcPeriod"/>
            </a:pPr>
            <a:r>
              <a:rPr lang="zh-CN" altLang="en-US" sz="1600">
                <a:solidFill>
                  <a:schemeClr val="tx1">
                    <a:lumMod val="75000"/>
                    <a:lumOff val="25000"/>
                  </a:schemeClr>
                </a:solidFill>
                <a:latin typeface="微软雅黑 Light" pitchFamily="34" charset="-122"/>
                <a:ea typeface="微软雅黑 Light" pitchFamily="34" charset="-122"/>
              </a:rPr>
              <a:t>直到损失函数的</a:t>
            </a:r>
            <a:r>
              <a:rPr lang="zh-CN" altLang="en-US" sz="1600" smtClean="0">
                <a:solidFill>
                  <a:schemeClr val="tx1">
                    <a:lumMod val="75000"/>
                    <a:lumOff val="25000"/>
                  </a:schemeClr>
                </a:solidFill>
                <a:latin typeface="微软雅黑 Light" pitchFamily="34" charset="-122"/>
                <a:ea typeface="微软雅黑 Light" pitchFamily="34" charset="-122"/>
              </a:rPr>
              <a:t>值 </a:t>
            </a:r>
            <a:r>
              <a:rPr lang="en-US" altLang="zh-CN" sz="1600" smtClean="0">
                <a:solidFill>
                  <a:schemeClr val="tx1">
                    <a:lumMod val="75000"/>
                    <a:lumOff val="25000"/>
                  </a:schemeClr>
                </a:solidFill>
                <a:latin typeface="微软雅黑 Light" pitchFamily="34" charset="-122"/>
                <a:ea typeface="微软雅黑 Light" pitchFamily="34" charset="-122"/>
              </a:rPr>
              <a:t>C </a:t>
            </a:r>
            <a:r>
              <a:rPr lang="zh-CN" altLang="en-US" sz="1600" smtClean="0">
                <a:solidFill>
                  <a:schemeClr val="tx1">
                    <a:lumMod val="75000"/>
                    <a:lumOff val="25000"/>
                  </a:schemeClr>
                </a:solidFill>
                <a:latin typeface="微软雅黑 Light" pitchFamily="34" charset="-122"/>
                <a:ea typeface="微软雅黑 Light" pitchFamily="34" charset="-122"/>
              </a:rPr>
              <a:t>收敛</a:t>
            </a:r>
            <a:r>
              <a:rPr lang="zh-CN" altLang="en-US" sz="1600">
                <a:solidFill>
                  <a:schemeClr val="tx1">
                    <a:lumMod val="75000"/>
                    <a:lumOff val="25000"/>
                  </a:schemeClr>
                </a:solidFill>
                <a:latin typeface="微软雅黑 Light" pitchFamily="34" charset="-122"/>
                <a:ea typeface="微软雅黑 Light" pitchFamily="34" charset="-122"/>
              </a:rPr>
              <a:t>，迭代结束</a:t>
            </a:r>
            <a:endParaRPr lang="zh-CN" altLang="en-US" sz="16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406968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8" name="矩形 7"/>
              <p:cNvSpPr/>
              <p:nvPr/>
            </p:nvSpPr>
            <p:spPr>
              <a:xfrm>
                <a:off x="467544" y="1340768"/>
                <a:ext cx="7992888" cy="2592288"/>
              </a:xfrm>
              <a:prstGeom prst="rect">
                <a:avLst/>
              </a:prstGeom>
            </p:spPr>
            <p:txBody>
              <a:bodyPr vert="horz" lIns="91440" tIns="45720" rIns="91440" bIns="45720" rtlCol="0">
                <a:noAutofit/>
              </a:bodyPr>
              <a:lstStyle/>
              <a:p>
                <a:pPr marL="342900" indent="-342900" fontAlgn="base">
                  <a:lnSpc>
                    <a:spcPct val="180000"/>
                  </a:lnSpc>
                  <a:spcBef>
                    <a:spcPct val="20000"/>
                  </a:spcBef>
                  <a:spcAft>
                    <a:spcPct val="0"/>
                  </a:spcAft>
                  <a:buFont typeface="Wingdings" pitchFamily="2" charset="2"/>
                  <a:buChar char="Ø"/>
                </a:pPr>
                <a:r>
                  <a:rPr lang="zh-CN" altLang="en-US" sz="2000" smtClean="0">
                    <a:solidFill>
                      <a:schemeClr val="tx1">
                        <a:lumMod val="75000"/>
                        <a:lumOff val="25000"/>
                      </a:schemeClr>
                    </a:solidFill>
                    <a:latin typeface="微软雅黑 Light" pitchFamily="34" charset="-122"/>
                    <a:ea typeface="微软雅黑 Light" pitchFamily="34" charset="-122"/>
                  </a:rPr>
                  <a:t>求解过程</a:t>
                </a:r>
                <a:endParaRPr lang="en-US" altLang="zh-CN" sz="20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以固定 </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，求解 </a:t>
                </a:r>
                <a:r>
                  <a:rPr lang="en-US" altLang="zh-CN" sz="1600" smtClean="0">
                    <a:solidFill>
                      <a:schemeClr val="tx1">
                        <a:lumMod val="75000"/>
                        <a:lumOff val="25000"/>
                      </a:schemeClr>
                    </a:solidFill>
                    <a:latin typeface="微软雅黑 Light" pitchFamily="34" charset="-122"/>
                    <a:ea typeface="微软雅黑 Light" pitchFamily="34" charset="-122"/>
                  </a:rPr>
                  <a:t>P</a:t>
                </a:r>
                <a:r>
                  <a:rPr lang="zh-CN" altLang="en-US" sz="1600" smtClean="0">
                    <a:solidFill>
                      <a:schemeClr val="tx1">
                        <a:lumMod val="75000"/>
                        <a:lumOff val="25000"/>
                      </a:schemeClr>
                    </a:solidFill>
                    <a:latin typeface="微软雅黑 Light" pitchFamily="34" charset="-122"/>
                    <a:ea typeface="微软雅黑 Light" pitchFamily="34" charset="-122"/>
                  </a:rPr>
                  <a:t>为例</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由于每一个用户 </a:t>
                </a:r>
                <a:r>
                  <a:rPr lang="en-US" altLang="zh-CN" sz="1600">
                    <a:solidFill>
                      <a:schemeClr val="tx1">
                        <a:lumMod val="75000"/>
                        <a:lumOff val="25000"/>
                      </a:schemeClr>
                    </a:solidFill>
                    <a:latin typeface="微软雅黑 Light" pitchFamily="34" charset="-122"/>
                    <a:ea typeface="微软雅黑 Light" pitchFamily="34" charset="-122"/>
                  </a:rPr>
                  <a:t>u </a:t>
                </a:r>
                <a:r>
                  <a:rPr lang="zh-CN" altLang="en-US" sz="1600">
                    <a:solidFill>
                      <a:schemeClr val="tx1">
                        <a:lumMod val="75000"/>
                        <a:lumOff val="25000"/>
                      </a:schemeClr>
                    </a:solidFill>
                    <a:latin typeface="微软雅黑 Light" pitchFamily="34" charset="-122"/>
                    <a:ea typeface="微软雅黑 Light" pitchFamily="34" charset="-122"/>
                  </a:rPr>
                  <a:t>都是相互独立的，当 </a:t>
                </a:r>
                <a:r>
                  <a:rPr lang="en-US" altLang="zh-CN" sz="1600">
                    <a:solidFill>
                      <a:schemeClr val="tx1">
                        <a:lumMod val="75000"/>
                        <a:lumOff val="25000"/>
                      </a:schemeClr>
                    </a:solidFill>
                    <a:latin typeface="微软雅黑 Light" pitchFamily="34" charset="-122"/>
                    <a:ea typeface="微软雅黑 Light" pitchFamily="34" charset="-122"/>
                  </a:rPr>
                  <a:t>Q </a:t>
                </a:r>
                <a:r>
                  <a:rPr lang="zh-CN" altLang="en-US" sz="1600">
                    <a:solidFill>
                      <a:schemeClr val="tx1">
                        <a:lumMod val="75000"/>
                        <a:lumOff val="25000"/>
                      </a:schemeClr>
                    </a:solidFill>
                    <a:latin typeface="微软雅黑 Light" pitchFamily="34" charset="-122"/>
                    <a:ea typeface="微软雅黑 Light" pitchFamily="34" charset="-122"/>
                  </a:rPr>
                  <a:t>固定时，用户特征向量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a:t>
                </a:r>
                <a:r>
                  <a:rPr lang="en-US" altLang="zh-CN" sz="1600">
                    <a:solidFill>
                      <a:schemeClr val="tx1">
                        <a:lumMod val="75000"/>
                        <a:lumOff val="25000"/>
                      </a:schemeClr>
                    </a:solidFill>
                    <a:latin typeface="微软雅黑 Light" pitchFamily="34" charset="-122"/>
                    <a:ea typeface="微软雅黑 Light" pitchFamily="34" charset="-122"/>
                  </a:rPr>
                  <a:t> </a:t>
                </a:r>
                <a:r>
                  <a:rPr lang="zh-CN" altLang="en-US" sz="1600">
                    <a:solidFill>
                      <a:schemeClr val="tx1">
                        <a:lumMod val="75000"/>
                        <a:lumOff val="25000"/>
                      </a:schemeClr>
                    </a:solidFill>
                    <a:latin typeface="微软雅黑 Light" pitchFamily="34" charset="-122"/>
                    <a:ea typeface="微软雅黑 Light" pitchFamily="34" charset="-122"/>
                  </a:rPr>
                  <a:t>应该取得的值与其它用户特征向量无关；所以每一个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 </a:t>
                </a:r>
                <a:r>
                  <a:rPr lang="zh-CN" altLang="en-US" sz="1600">
                    <a:solidFill>
                      <a:schemeClr val="tx1">
                        <a:lumMod val="75000"/>
                        <a:lumOff val="25000"/>
                      </a:schemeClr>
                    </a:solidFill>
                    <a:latin typeface="微软雅黑 Light" pitchFamily="34" charset="-122"/>
                    <a:ea typeface="微软雅黑 Light" pitchFamily="34" charset="-122"/>
                  </a:rPr>
                  <a:t>都可以单独</a:t>
                </a:r>
                <a:r>
                  <a:rPr lang="zh-CN" altLang="en-US" sz="1600" smtClean="0">
                    <a:solidFill>
                      <a:schemeClr val="tx1">
                        <a:lumMod val="75000"/>
                        <a:lumOff val="25000"/>
                      </a:schemeClr>
                    </a:solidFill>
                    <a:latin typeface="微软雅黑 Light" pitchFamily="34" charset="-122"/>
                    <a:ea typeface="微软雅黑 Light" pitchFamily="34" charset="-122"/>
                  </a:rPr>
                  <a:t>求解</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180000"/>
                  </a:lnSpc>
                  <a:spcBef>
                    <a:spcPct val="20000"/>
                  </a:spcBef>
                  <a:spcAft>
                    <a:spcPct val="0"/>
                  </a:spcAft>
                  <a:buFont typeface="Arial" pitchFamily="34" charset="0"/>
                  <a:buChar char="•"/>
                </a:pPr>
                <a:r>
                  <a:rPr lang="zh-CN" altLang="en-US" sz="1600">
                    <a:solidFill>
                      <a:schemeClr val="tx1">
                        <a:lumMod val="75000"/>
                        <a:lumOff val="25000"/>
                      </a:schemeClr>
                    </a:solidFill>
                    <a:latin typeface="微软雅黑 Light" pitchFamily="34" charset="-122"/>
                    <a:ea typeface="微软雅黑 Light" pitchFamily="34" charset="-122"/>
                  </a:rPr>
                  <a:t>优化目标 </a:t>
                </a:r>
                <a14:m>
                  <m:oMath xmlns:m="http://schemas.openxmlformats.org/officeDocument/2006/math">
                    <m:func>
                      <m:funcPr>
                        <m:ctrlPr>
                          <a:rPr lang="zh-CN" altLang="zh-CN" sz="1600" i="1">
                            <a:solidFill>
                              <a:schemeClr val="tx1">
                                <a:lumMod val="75000"/>
                                <a:lumOff val="25000"/>
                              </a:schemeClr>
                            </a:solidFill>
                            <a:latin typeface="Cambria Math" panose="02040503050406030204" pitchFamily="18" charset="0"/>
                          </a:rPr>
                        </m:ctrlPr>
                      </m:funcPr>
                      <m:fName>
                        <m:limLow>
                          <m:limLowPr>
                            <m:ctrlPr>
                              <a:rPr lang="zh-CN" altLang="zh-CN" sz="1600" i="1">
                                <a:solidFill>
                                  <a:schemeClr val="tx1">
                                    <a:lumMod val="75000"/>
                                    <a:lumOff val="25000"/>
                                  </a:schemeClr>
                                </a:solidFill>
                                <a:latin typeface="Cambria Math" panose="02040503050406030204" pitchFamily="18" charset="0"/>
                              </a:rPr>
                            </m:ctrlPr>
                          </m:limLowPr>
                          <m:e>
                            <m:r>
                              <m:rPr>
                                <m:sty m:val="p"/>
                              </m:rPr>
                              <a:rPr lang="en-US" altLang="zh-CN" sz="1600">
                                <a:solidFill>
                                  <a:schemeClr val="tx1">
                                    <a:lumMod val="75000"/>
                                    <a:lumOff val="25000"/>
                                  </a:schemeClr>
                                </a:solidFill>
                                <a:latin typeface="Cambria Math"/>
                              </a:rPr>
                              <m:t>min</m:t>
                            </m:r>
                          </m:e>
                          <m:lim>
                            <m:r>
                              <a:rPr lang="en-US" altLang="zh-CN" sz="1600" i="1">
                                <a:solidFill>
                                  <a:schemeClr val="tx1">
                                    <a:lumMod val="75000"/>
                                    <a:lumOff val="25000"/>
                                  </a:schemeClr>
                                </a:solidFill>
                                <a:latin typeface="Cambria Math"/>
                              </a:rPr>
                              <m:t>𝑃</m:t>
                            </m:r>
                            <m:r>
                              <a:rPr lang="en-US" altLang="zh-CN" sz="1600" i="1">
                                <a:solidFill>
                                  <a:schemeClr val="tx1">
                                    <a:lumMod val="75000"/>
                                    <a:lumOff val="25000"/>
                                  </a:schemeClr>
                                </a:solidFill>
                                <a:latin typeface="Cambria Math"/>
                              </a:rPr>
                              <m:t>,</m:t>
                            </m:r>
                            <m:r>
                              <a:rPr lang="en-US" altLang="zh-CN" sz="1600" i="1">
                                <a:solidFill>
                                  <a:schemeClr val="tx1">
                                    <a:lumMod val="75000"/>
                                    <a:lumOff val="25000"/>
                                  </a:schemeClr>
                                </a:solidFill>
                                <a:latin typeface="Cambria Math"/>
                              </a:rPr>
                              <m:t>𝑄</m:t>
                            </m:r>
                          </m:lim>
                        </m:limLow>
                      </m:fName>
                      <m:e>
                        <m:r>
                          <a:rPr lang="en-US" altLang="zh-CN" sz="1600" i="1">
                            <a:solidFill>
                              <a:schemeClr val="tx1">
                                <a:lumMod val="75000"/>
                                <a:lumOff val="25000"/>
                              </a:schemeClr>
                            </a:solidFill>
                            <a:latin typeface="Cambria Math"/>
                          </a:rPr>
                          <m:t>𝐶</m:t>
                        </m:r>
                      </m:e>
                    </m:func>
                  </m:oMath>
                </a14:m>
                <a:r>
                  <a:rPr lang="zh-CN" altLang="en-US" sz="1600">
                    <a:solidFill>
                      <a:schemeClr val="tx1">
                        <a:lumMod val="75000"/>
                        <a:lumOff val="25000"/>
                      </a:schemeClr>
                    </a:solidFill>
                    <a:latin typeface="微软雅黑 Light" pitchFamily="34" charset="-122"/>
                    <a:ea typeface="微软雅黑 Light" pitchFamily="34" charset="-122"/>
                  </a:rPr>
                  <a:t> 可转化为</a:t>
                </a:r>
                <a:endParaRPr lang="en-US" altLang="zh-CN" sz="160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endParaRPr lang="en-US" altLang="zh-CN" sz="1600">
                  <a:solidFill>
                    <a:schemeClr val="tx1">
                      <a:lumMod val="75000"/>
                      <a:lumOff val="25000"/>
                    </a:schemeClr>
                  </a:solidFill>
                  <a:latin typeface="微软雅黑 Light" pitchFamily="34" charset="-122"/>
                  <a:ea typeface="微软雅黑 Light" pitchFamily="34"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467544" y="1340768"/>
                <a:ext cx="7992888" cy="2592288"/>
              </a:xfrm>
              <a:prstGeom prst="rect">
                <a:avLst/>
              </a:prstGeom>
              <a:blipFill rotWithShape="1">
                <a:blip r:embed="rId2"/>
                <a:stretch>
                  <a:fillRect l="-686"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90364" y="4077072"/>
                <a:ext cx="8147248" cy="7086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zh-CN" sz="1600" i="1">
                              <a:latin typeface="Cambria Math" panose="02040503050406030204" pitchFamily="18" charset="0"/>
                            </a:rPr>
                          </m:ctrlPr>
                        </m:funcPr>
                        <m:fName>
                          <m:limLow>
                            <m:limLowPr>
                              <m:ctrlPr>
                                <a:rPr lang="zh-CN" altLang="zh-CN" sz="1600" i="1">
                                  <a:latin typeface="Cambria Math" panose="02040503050406030204" pitchFamily="18" charset="0"/>
                                </a:rPr>
                              </m:ctrlPr>
                            </m:limLowPr>
                            <m:e>
                              <m:r>
                                <m:rPr>
                                  <m:sty m:val="p"/>
                                </m:rPr>
                                <a:rPr lang="en-US" altLang="zh-CN" sz="1600">
                                  <a:latin typeface="Cambria Math"/>
                                </a:rPr>
                                <m:t>min</m:t>
                              </m:r>
                            </m:e>
                            <m:lim>
                              <m:r>
                                <a:rPr lang="en-US" altLang="zh-CN" sz="1600" i="1">
                                  <a:latin typeface="Cambria Math"/>
                                </a:rPr>
                                <m:t>𝑃</m:t>
                              </m:r>
                            </m:lim>
                          </m:limLow>
                        </m:fName>
                        <m:e>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𝑢</m:t>
                              </m:r>
                              <m:r>
                                <a:rPr lang="en-US" altLang="zh-CN" sz="1600" i="1">
                                  <a:latin typeface="Cambria Math"/>
                                </a:rPr>
                                <m:t>,</m:t>
                              </m:r>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𝑢</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e>
                      </m:func>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𝑢</m:t>
                          </m:r>
                        </m:sub>
                        <m:sup/>
                        <m:e>
                          <m:func>
                            <m:funcPr>
                              <m:ctrlPr>
                                <a:rPr lang="zh-CN" altLang="zh-CN" sz="1600" i="1">
                                  <a:latin typeface="Cambria Math" panose="02040503050406030204" pitchFamily="18" charset="0"/>
                                </a:rPr>
                              </m:ctrlPr>
                            </m:funcPr>
                            <m:fName>
                              <m:limLow>
                                <m:limLowPr>
                                  <m:ctrlPr>
                                    <a:rPr lang="zh-CN" altLang="zh-CN" sz="1600" i="1">
                                      <a:latin typeface="Cambria Math" panose="02040503050406030204" pitchFamily="18" charset="0"/>
                                    </a:rPr>
                                  </m:ctrlPr>
                                </m:limLowPr>
                                <m:e>
                                  <m:r>
                                    <m:rPr>
                                      <m:sty m:val="p"/>
                                    </m:rPr>
                                    <a:rPr lang="en-US" altLang="zh-CN" sz="1600">
                                      <a:latin typeface="Cambria Math"/>
                                    </a:rPr>
                                    <m:t>min</m:t>
                                  </m:r>
                                </m:e>
                                <m:lim>
                                  <m:r>
                                    <a:rPr lang="en-US" altLang="zh-CN" sz="1600" i="1">
                                      <a:latin typeface="Cambria Math"/>
                                    </a:rPr>
                                    <m:t>𝑃</m:t>
                                  </m:r>
                                </m:lim>
                              </m:limLow>
                            </m:fName>
                            <m:e>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r>
                                <a:rPr lang="en-US" altLang="zh-CN" sz="1600" i="1">
                                  <a:latin typeface="Cambria Math"/>
                                </a:rPr>
                                <m:t>]</m:t>
                              </m:r>
                            </m:e>
                          </m:func>
                        </m:e>
                      </m:nary>
                    </m:oMath>
                  </m:oMathPara>
                </a14:m>
                <a:endParaRPr lang="zh-CN" altLang="zh-CN" sz="1600"/>
              </a:p>
            </p:txBody>
          </p:sp>
        </mc:Choice>
        <mc:Fallback xmlns="">
          <p:sp>
            <p:nvSpPr>
              <p:cNvPr id="2" name="矩形 1"/>
              <p:cNvSpPr>
                <a:spLocks noRot="1" noChangeAspect="1" noMove="1" noResize="1" noEditPoints="1" noAdjustHandles="1" noChangeArrowheads="1" noChangeShapeType="1" noTextEdit="1"/>
              </p:cNvSpPr>
              <p:nvPr/>
            </p:nvSpPr>
            <p:spPr>
              <a:xfrm>
                <a:off x="390364" y="4077072"/>
                <a:ext cx="8147248" cy="708656"/>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67544" y="4941168"/>
                <a:ext cx="7992888" cy="1152128"/>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令</a:t>
                </a:r>
                <a:endParaRPr lang="en-US" altLang="zh-CN" sz="1600" smtClean="0">
                  <a:solidFill>
                    <a:schemeClr val="tx1">
                      <a:lumMod val="75000"/>
                      <a:lumOff val="25000"/>
                    </a:schemeClr>
                  </a:solidFill>
                  <a:latin typeface="微软雅黑 Light" pitchFamily="34" charset="-122"/>
                  <a:ea typeface="微软雅黑 Light" pitchFamily="34" charset="-122"/>
                </a:endParaRPr>
              </a:p>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那么我们的目标变成了：求每一个用户特征向量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 </a:t>
                </a:r>
                <a:r>
                  <a:rPr lang="zh-CN" altLang="en-US" sz="1600" smtClean="0">
                    <a:solidFill>
                      <a:schemeClr val="tx1">
                        <a:lumMod val="75000"/>
                        <a:lumOff val="25000"/>
                      </a:schemeClr>
                    </a:solidFill>
                    <a:latin typeface="微软雅黑 Light" pitchFamily="34" charset="-122"/>
                    <a:ea typeface="微软雅黑 Light" pitchFamily="34" charset="-122"/>
                  </a:rPr>
                  <a:t>，使得 </a:t>
                </a:r>
                <a14:m>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a:rPr>
                          <m:t>𝐿</m:t>
                        </m:r>
                      </m:e>
                      <m:sub>
                        <m:r>
                          <a:rPr lang="en-US" altLang="zh-CN" sz="1600" i="1">
                            <a:latin typeface="Cambria Math"/>
                          </a:rPr>
                          <m:t>𝑢</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e>
                    </m:d>
                  </m:oMath>
                </a14:m>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取得最小值</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67544" y="4941168"/>
                <a:ext cx="7992888" cy="1152128"/>
              </a:xfrm>
              <a:prstGeom prst="rect">
                <a:avLst/>
              </a:prstGeom>
              <a:blipFill rotWithShape="1">
                <a:blip r:embed="rId4"/>
                <a:stretch>
                  <a:fillRect l="-3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300630" y="4941168"/>
                <a:ext cx="3639522" cy="6896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a:rPr>
                            <m:t>𝐿</m:t>
                          </m:r>
                        </m:e>
                        <m:sub>
                          <m:r>
                            <a:rPr lang="en-US" altLang="zh-CN" sz="1600" i="1">
                              <a:latin typeface="Cambria Math"/>
                            </a:rPr>
                            <m:t>𝑢</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e>
                      </m:d>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oMath>
                  </m:oMathPara>
                </a14:m>
                <a:endParaRPr lang="zh-CN" altLang="zh-CN" sz="1600"/>
              </a:p>
            </p:txBody>
          </p:sp>
        </mc:Choice>
        <mc:Fallback xmlns="">
          <p:sp>
            <p:nvSpPr>
              <p:cNvPr id="3" name="矩形 2"/>
              <p:cNvSpPr>
                <a:spLocks noRot="1" noChangeAspect="1" noMove="1" noResize="1" noEditPoints="1" noAdjustHandles="1" noChangeArrowheads="1" noChangeShapeType="1" noTextEdit="1"/>
              </p:cNvSpPr>
              <p:nvPr/>
            </p:nvSpPr>
            <p:spPr>
              <a:xfrm>
                <a:off x="2300630" y="4941168"/>
                <a:ext cx="3639522" cy="689676"/>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1185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L</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对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求偏导：</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5" name="矩形 4"/>
              <p:cNvSpPr/>
              <p:nvPr/>
            </p:nvSpPr>
            <p:spPr>
              <a:xfrm>
                <a:off x="467544" y="314096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令 </a:t>
                </a:r>
                <a14:m>
                  <m:oMath xmlns:m="http://schemas.openxmlformats.org/officeDocument/2006/math">
                    <m:f>
                      <m:fPr>
                        <m:ctrlPr>
                          <a:rPr lang="zh-CN" altLang="zh-CN" sz="1600" i="1">
                            <a:latin typeface="Cambria Math" panose="02040503050406030204" pitchFamily="18" charset="0"/>
                          </a:rPr>
                        </m:ctrlPr>
                      </m:fPr>
                      <m:num>
                        <m:r>
                          <a:rPr lang="en-US" altLang="zh-CN" sz="1600">
                            <a:latin typeface="Cambria Math"/>
                          </a:rPr>
                          <m:t>𝜕</m:t>
                        </m:r>
                        <m:sSub>
                          <m:sSubPr>
                            <m:ctrlPr>
                              <a:rPr lang="zh-CN" altLang="zh-CN" sz="1600" i="1">
                                <a:latin typeface="Cambria Math" panose="02040503050406030204" pitchFamily="18" charset="0"/>
                              </a:rPr>
                            </m:ctrlPr>
                          </m:sSubPr>
                          <m:e>
                            <m:r>
                              <a:rPr lang="en-US" altLang="zh-CN" sz="1600" i="1">
                                <a:latin typeface="Cambria Math"/>
                              </a:rPr>
                              <m:t>𝐿</m:t>
                            </m:r>
                          </m:e>
                          <m:sub>
                            <m:r>
                              <a:rPr lang="en-US" altLang="zh-CN" sz="1600" i="1">
                                <a:latin typeface="Cambria Math"/>
                              </a:rPr>
                              <m:t>𝑢</m:t>
                            </m:r>
                          </m:sub>
                        </m:sSub>
                      </m:num>
                      <m:den>
                        <m:r>
                          <a:rPr lang="en-US" altLang="zh-CN" sz="1600">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den>
                    </m:f>
                  </m:oMath>
                </a14:m>
                <a:r>
                  <a:rPr lang="en-US" altLang="zh-CN" sz="1600" smtClean="0">
                    <a:solidFill>
                      <a:schemeClr val="tx1">
                        <a:lumMod val="75000"/>
                        <a:lumOff val="25000"/>
                      </a:schemeClr>
                    </a:solidFill>
                    <a:latin typeface="微软雅黑 Light" pitchFamily="34" charset="-122"/>
                    <a:ea typeface="微软雅黑 Light" pitchFamily="34" charset="-122"/>
                  </a:rPr>
                  <a:t> = 0</a:t>
                </a:r>
                <a:r>
                  <a:rPr lang="zh-CN" altLang="en-US" sz="1600" smtClean="0">
                    <a:solidFill>
                      <a:schemeClr val="tx1">
                        <a:lumMod val="75000"/>
                        <a:lumOff val="25000"/>
                      </a:schemeClr>
                    </a:solidFill>
                    <a:latin typeface="微软雅黑 Light" pitchFamily="34" charset="-122"/>
                    <a:ea typeface="微软雅黑 Light" pitchFamily="34" charset="-122"/>
                  </a:rPr>
                  <a:t>，可以得到</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467544" y="3140968"/>
                <a:ext cx="7992888" cy="648072"/>
              </a:xfrm>
              <a:prstGeom prst="rect">
                <a:avLst/>
              </a:prstGeom>
              <a:blipFill rotWithShape="1">
                <a:blip r:embed="rId2"/>
                <a:stretch>
                  <a:fillRect l="-305" b="-177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55576" y="1972864"/>
                <a:ext cx="7416824" cy="7055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400" i="1">
                              <a:latin typeface="Cambria Math" panose="02040503050406030204" pitchFamily="18" charset="0"/>
                            </a:rPr>
                          </m:ctrlPr>
                        </m:fPr>
                        <m:num>
                          <m:r>
                            <a:rPr lang="en-US" altLang="zh-CN" sz="1400">
                              <a:latin typeface="Cambria Math"/>
                            </a:rPr>
                            <m:t>𝜕</m:t>
                          </m:r>
                          <m:sSub>
                            <m:sSubPr>
                              <m:ctrlPr>
                                <a:rPr lang="zh-CN" altLang="zh-CN" sz="1400" i="1">
                                  <a:latin typeface="Cambria Math" panose="02040503050406030204" pitchFamily="18" charset="0"/>
                                </a:rPr>
                              </m:ctrlPr>
                            </m:sSubPr>
                            <m:e>
                              <m:r>
                                <a:rPr lang="en-US" altLang="zh-CN" sz="1400" i="1">
                                  <a:latin typeface="Cambria Math"/>
                                </a:rPr>
                                <m:t>𝐿</m:t>
                              </m:r>
                            </m:e>
                            <m:sub>
                              <m:r>
                                <a:rPr lang="en-US" altLang="zh-CN" sz="1400" i="1">
                                  <a:latin typeface="Cambria Math"/>
                                </a:rPr>
                                <m:t>𝑢</m:t>
                              </m:r>
                            </m:sub>
                          </m:sSub>
                        </m:num>
                        <m:den>
                          <m:r>
                            <a:rPr lang="en-US" altLang="zh-CN" sz="1400">
                              <a:latin typeface="Cambria Math"/>
                            </a:rPr>
                            <m:t>𝜕</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den>
                      </m:f>
                      <m:r>
                        <a:rPr lang="en-US" altLang="zh-CN" sz="1400" i="1">
                          <a:latin typeface="Cambria Math"/>
                        </a:rPr>
                        <m:t>=</m:t>
                      </m:r>
                      <m:f>
                        <m:fPr>
                          <m:ctrlPr>
                            <a:rPr lang="zh-CN" altLang="zh-CN" sz="1400" i="1">
                              <a:latin typeface="Cambria Math" panose="02040503050406030204" pitchFamily="18" charset="0"/>
                            </a:rPr>
                          </m:ctrlPr>
                        </m:fPr>
                        <m:num>
                          <m:r>
                            <a:rPr lang="en-US" altLang="zh-CN" sz="1400" i="1">
                              <a:latin typeface="Cambria Math"/>
                            </a:rPr>
                            <m:t>𝜕</m:t>
                          </m:r>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p>
                                <m:sSupPr>
                                  <m:ctrlPr>
                                    <a:rPr lang="zh-CN" altLang="zh-CN" sz="1400" i="1">
                                      <a:latin typeface="Cambria Math" panose="02040503050406030204" pitchFamily="18" charset="0"/>
                                    </a:rPr>
                                  </m:ctrlPr>
                                </m:sSupPr>
                                <m:e>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r>
                                    <a:rPr lang="en-US" altLang="zh-CN" sz="1400" i="1">
                                      <a:latin typeface="Cambria Math"/>
                                    </a:rPr>
                                    <m:t>−</m:t>
                                  </m:r>
                                  <m:sSubSup>
                                    <m:sSubSupPr>
                                      <m:ctrlPr>
                                        <a:rPr lang="zh-CN" altLang="zh-CN" sz="1400" i="1">
                                          <a:latin typeface="Cambria Math" panose="02040503050406030204" pitchFamily="18" charset="0"/>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e>
                                <m:sup>
                                  <m:r>
                                    <a:rPr lang="en-US" altLang="zh-CN" sz="1400" i="1">
                                      <a:latin typeface="Cambria Math"/>
                                    </a:rPr>
                                    <m:t>2</m:t>
                                  </m:r>
                                </m:sup>
                              </m:sSup>
                            </m:e>
                          </m:nary>
                          <m:r>
                            <a:rPr lang="en-US" altLang="zh-CN" sz="1400" i="1">
                              <a:latin typeface="Cambria Math"/>
                            </a:rPr>
                            <m:t>+</m:t>
                          </m:r>
                          <m:r>
                            <a:rPr lang="zh-CN" altLang="en-US" sz="1400" i="1">
                              <a:latin typeface="Cambria Math"/>
                            </a:rPr>
                            <m:t>𝜆</m:t>
                          </m:r>
                          <m:sSup>
                            <m:sSupPr>
                              <m:ctrlPr>
                                <a:rPr lang="zh-CN" altLang="zh-CN" sz="1400" i="1">
                                  <a:latin typeface="Cambria Math" panose="02040503050406030204" pitchFamily="18" charset="0"/>
                                </a:rPr>
                              </m:ctrlPr>
                            </m:sSupPr>
                            <m:e>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r>
                                <a:rPr lang="en-US" altLang="zh-CN" sz="1400" i="1">
                                  <a:latin typeface="Cambria Math"/>
                                </a:rPr>
                                <m:t>||</m:t>
                              </m:r>
                            </m:e>
                            <m:sup>
                              <m:r>
                                <a:rPr lang="en-US" altLang="zh-CN" sz="1400" i="1">
                                  <a:latin typeface="Cambria Math"/>
                                </a:rPr>
                                <m:t>2</m:t>
                              </m:r>
                            </m:sup>
                          </m:sSup>
                          <m:r>
                            <a:rPr lang="en-US" altLang="zh-CN" sz="1400" i="1">
                              <a:latin typeface="Cambria Math"/>
                            </a:rPr>
                            <m:t>]</m:t>
                          </m:r>
                        </m:num>
                        <m:den>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den>
                      </m:f>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r>
                            <a:rPr lang="en-US" altLang="zh-CN" sz="1400" i="1">
                              <a:latin typeface="Cambria Math"/>
                            </a:rPr>
                            <m:t>2</m:t>
                          </m:r>
                          <m:d>
                            <m:dPr>
                              <m:ctrlPr>
                                <a:rPr lang="zh-CN" altLang="zh-CN" sz="1400" i="1">
                                  <a:latin typeface="Cambria Math" panose="02040503050406030204" pitchFamily="18" charset="0"/>
                                </a:rPr>
                              </m:ctrlPr>
                            </m:dPr>
                            <m:e>
                              <m:sSubSup>
                                <m:sSubSupPr>
                                  <m:ctrlPr>
                                    <a:rPr lang="zh-CN" altLang="zh-CN" sz="1400" i="1">
                                      <a:latin typeface="Cambria Math" panose="02040503050406030204" pitchFamily="18" charset="0"/>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e>
                          </m:d>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+2</m:t>
                          </m:r>
                          <m:r>
                            <a:rPr lang="zh-CN" altLang="en-US" sz="1400" i="1">
                              <a:latin typeface="Cambria Math"/>
                            </a:rPr>
                            <m:t>𝜆</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e>
                      </m:nary>
                    </m:oMath>
                  </m:oMathPara>
                </a14:m>
                <a:endParaRPr lang="zh-CN" altLang="zh-CN" sz="1400"/>
              </a:p>
            </p:txBody>
          </p:sp>
        </mc:Choice>
        <mc:Fallback xmlns="">
          <p:sp>
            <p:nvSpPr>
              <p:cNvPr id="9" name="矩形 8"/>
              <p:cNvSpPr>
                <a:spLocks noRot="1" noChangeAspect="1" noMove="1" noResize="1" noEditPoints="1" noAdjustHandles="1" noChangeArrowheads="1" noChangeShapeType="1" noTextEdit="1"/>
              </p:cNvSpPr>
              <p:nvPr/>
            </p:nvSpPr>
            <p:spPr>
              <a:xfrm>
                <a:off x="755576" y="1972864"/>
                <a:ext cx="7416824" cy="70557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103447" y="2564904"/>
                <a:ext cx="2972609" cy="6651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a:latin typeface="Cambria Math"/>
                        </a:rPr>
                        <m:t>=2</m:t>
                      </m:r>
                      <m:d>
                        <m:dPr>
                          <m:ctrlPr>
                            <a:rPr lang="zh-CN" altLang="zh-CN" sz="1400" i="1">
                              <a:latin typeface="Cambria Math" panose="02040503050406030204" pitchFamily="18" charset="0"/>
                            </a:rPr>
                          </m:ctrlPr>
                        </m:dPr>
                        <m:e>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Sup>
                                <m:sSubSupPr>
                                  <m:ctrlPr>
                                    <a:rPr lang="zh-CN" altLang="zh-CN" sz="1400" i="1">
                                      <a:latin typeface="Cambria Math" panose="02040503050406030204" pitchFamily="18" charset="0"/>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e>
                      </m:d>
                    </m:oMath>
                  </m:oMathPara>
                </a14:m>
                <a:endParaRPr lang="zh-CN" altLang="en-US" sz="1400"/>
              </a:p>
            </p:txBody>
          </p:sp>
        </mc:Choice>
        <mc:Fallback xmlns="">
          <p:sp>
            <p:nvSpPr>
              <p:cNvPr id="10" name="矩形 9"/>
              <p:cNvSpPr>
                <a:spLocks noRot="1" noChangeAspect="1" noMove="1" noResize="1" noEditPoints="1" noAdjustHandles="1" noChangeArrowheads="1" noChangeShapeType="1" noTextEdit="1"/>
              </p:cNvSpPr>
              <p:nvPr/>
            </p:nvSpPr>
            <p:spPr>
              <a:xfrm>
                <a:off x="2103447" y="2564904"/>
                <a:ext cx="2972609" cy="665118"/>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699792" y="3933056"/>
                <a:ext cx="2541530" cy="312330"/>
              </a:xfrm>
              <a:prstGeom prst="rect">
                <a:avLst/>
              </a:prstGeom>
            </p:spPr>
            <p:txBody>
              <a:bodyPr wrap="none">
                <a:spAutoFit/>
              </a:bodyPr>
              <a:lstStyle/>
              <a:p>
                <a14:m>
                  <m:oMath xmlns:m="http://schemas.openxmlformats.org/officeDocument/2006/math">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Sup>
                          <m:sSubSupPr>
                            <m:ctrlPr>
                              <a:rPr lang="zh-CN" altLang="zh-CN" sz="1400" i="1">
                                <a:latin typeface="Cambria Math" panose="02040503050406030204" pitchFamily="18" charset="0"/>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oMath>
                </a14:m>
                <a:r>
                  <a:rPr lang="en-US" altLang="zh-CN" sz="1400" smtClean="0"/>
                  <a:t> = 0</a:t>
                </a:r>
                <a:endParaRPr lang="zh-CN" altLang="en-US" sz="1400"/>
              </a:p>
            </p:txBody>
          </p:sp>
        </mc:Choice>
        <mc:Fallback xmlns="">
          <p:sp>
            <p:nvSpPr>
              <p:cNvPr id="12" name="矩形 11"/>
              <p:cNvSpPr>
                <a:spLocks noRot="1" noChangeAspect="1" noMove="1" noResize="1" noEditPoints="1" noAdjustHandles="1" noChangeArrowheads="1" noChangeShapeType="1" noTextEdit="1"/>
              </p:cNvSpPr>
              <p:nvPr/>
            </p:nvSpPr>
            <p:spPr>
              <a:xfrm>
                <a:off x="2699792" y="3933056"/>
                <a:ext cx="2541530" cy="312330"/>
              </a:xfrm>
              <a:prstGeom prst="rect">
                <a:avLst/>
              </a:prstGeom>
              <a:blipFill rotWithShape="1">
                <a:blip r:embed="rId5"/>
                <a:stretch>
                  <a:fillRect l="-9113" t="-100000" b="-158824"/>
                </a:stretch>
              </a:blipFill>
            </p:spPr>
            <p:txBody>
              <a:bodyPr/>
              <a:lstStyle/>
              <a:p>
                <a:r>
                  <a:rPr lang="zh-CN" altLang="en-US">
                    <a:noFill/>
                  </a:rPr>
                  <a:t> </a:t>
                </a:r>
              </a:p>
            </p:txBody>
          </p:sp>
        </mc:Fallback>
      </mc:AlternateContent>
      <p:sp>
        <p:nvSpPr>
          <p:cNvPr id="13" name="矩形 12"/>
          <p:cNvSpPr/>
          <p:nvPr/>
        </p:nvSpPr>
        <p:spPr>
          <a:xfrm>
            <a:off x="467544" y="4235371"/>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由于 </a:t>
            </a:r>
            <a:r>
              <a:rPr lang="en-US" altLang="zh-CN" sz="1600">
                <a:solidFill>
                  <a:schemeClr val="tx1">
                    <a:lumMod val="75000"/>
                    <a:lumOff val="25000"/>
                  </a:schemeClr>
                </a:solidFill>
                <a:latin typeface="微软雅黑 Light" pitchFamily="34" charset="-122"/>
                <a:ea typeface="微软雅黑 Light" pitchFamily="34" charset="-122"/>
              </a:rPr>
              <a:t>P</a:t>
            </a:r>
            <a:r>
              <a:rPr lang="en-US" altLang="zh-CN" sz="1600" baseline="-25000">
                <a:solidFill>
                  <a:schemeClr val="tx1">
                    <a:lumMod val="75000"/>
                    <a:lumOff val="25000"/>
                  </a:schemeClr>
                </a:solidFill>
                <a:latin typeface="微软雅黑 Light" pitchFamily="34" charset="-122"/>
                <a:ea typeface="微软雅黑 Light" pitchFamily="34" charset="-122"/>
              </a:rPr>
              <a:t>u </a:t>
            </a:r>
            <a:r>
              <a:rPr lang="zh-CN" altLang="en-US" sz="1600" baseline="-25000" smtClean="0">
                <a:solidFill>
                  <a:schemeClr val="tx1">
                    <a:lumMod val="75000"/>
                    <a:lumOff val="25000"/>
                  </a:schemeClr>
                </a:solidFill>
                <a:latin typeface="微软雅黑 Light" pitchFamily="34" charset="-122"/>
                <a:ea typeface="微软雅黑 Light" pitchFamily="34" charset="-122"/>
              </a:rPr>
              <a:t>、</a:t>
            </a: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a:solidFill>
                  <a:schemeClr val="tx1">
                    <a:lumMod val="75000"/>
                    <a:lumOff val="25000"/>
                  </a:schemeClr>
                </a:solidFill>
                <a:latin typeface="微软雅黑 Light" pitchFamily="34" charset="-122"/>
                <a:ea typeface="微软雅黑 Light" pitchFamily="34" charset="-122"/>
              </a:rPr>
              <a:t>i</a:t>
            </a:r>
            <a:r>
              <a:rPr lang="en-US" altLang="zh-CN" sz="1600" baseline="-250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是向量，</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14" name="矩形 13"/>
              <p:cNvSpPr/>
              <p:nvPr/>
            </p:nvSpPr>
            <p:spPr>
              <a:xfrm>
                <a:off x="2987824" y="4254120"/>
                <a:ext cx="2238882"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a:rPr>
                            <m:t>𝑃</m:t>
                          </m:r>
                        </m:e>
                        <m:sub>
                          <m:r>
                            <a:rPr lang="en-US" altLang="zh-CN" sz="1400" i="1">
                              <a:latin typeface="Cambria Math"/>
                            </a:rPr>
                            <m:t>𝑢</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𝑘</m:t>
                          </m:r>
                        </m:sub>
                        <m:sup/>
                        <m:e>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𝑢𝑘</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𝑘𝑖</m:t>
                              </m:r>
                            </m:sub>
                          </m:sSub>
                        </m:e>
                      </m:nary>
                      <m:r>
                        <a:rPr lang="en-US" altLang="zh-CN" sz="1400" i="1">
                          <a:latin typeface="Cambria Math"/>
                        </a:rPr>
                        <m:t>=</m:t>
                      </m:r>
                      <m:sSubSup>
                        <m:sSubSupPr>
                          <m:ctrlPr>
                            <a:rPr lang="zh-CN" altLang="zh-CN" sz="1400" i="1">
                              <a:latin typeface="Cambria Math" panose="02040503050406030204" pitchFamily="18" charset="0"/>
                            </a:rPr>
                          </m:ctrlPr>
                        </m:sSubSupPr>
                        <m:e>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oMath>
                  </m:oMathPara>
                </a14:m>
                <a:endParaRPr lang="zh-CN" altLang="zh-CN" sz="1400"/>
              </a:p>
            </p:txBody>
          </p:sp>
        </mc:Choice>
        <mc:Fallback xmlns="">
          <p:sp>
            <p:nvSpPr>
              <p:cNvPr id="14" name="矩形 13"/>
              <p:cNvSpPr>
                <a:spLocks noRot="1" noChangeAspect="1" noMove="1" noResize="1" noEditPoints="1" noAdjustHandles="1" noChangeArrowheads="1" noChangeShapeType="1" noTextEdit="1"/>
              </p:cNvSpPr>
              <p:nvPr/>
            </p:nvSpPr>
            <p:spPr>
              <a:xfrm>
                <a:off x="2987824" y="4254120"/>
                <a:ext cx="2238882" cy="615040"/>
              </a:xfrm>
              <a:prstGeom prst="rect">
                <a:avLst/>
              </a:prstGeom>
              <a:blipFill rotWithShape="1">
                <a:blip r:embed="rId6"/>
                <a:stretch>
                  <a:fillRect t="-115842" r="-1635" b="-166337"/>
                </a:stretch>
              </a:blipFill>
            </p:spPr>
            <p:txBody>
              <a:bodyPr/>
              <a:lstStyle/>
              <a:p>
                <a:r>
                  <a:rPr lang="zh-CN" altLang="en-US">
                    <a:noFill/>
                  </a:rPr>
                  <a:t> </a:t>
                </a:r>
              </a:p>
            </p:txBody>
          </p:sp>
        </mc:Fallback>
      </mc:AlternateContent>
      <p:sp>
        <p:nvSpPr>
          <p:cNvPr id="15" name="矩形 14"/>
          <p:cNvSpPr/>
          <p:nvPr/>
        </p:nvSpPr>
        <p:spPr>
          <a:xfrm>
            <a:off x="467544" y="49181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所以有</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16" name="矩形 15"/>
              <p:cNvSpPr/>
              <p:nvPr/>
            </p:nvSpPr>
            <p:spPr>
              <a:xfrm>
                <a:off x="2641077" y="4932445"/>
                <a:ext cx="2791020"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zh-CN" altLang="zh-CN" sz="1400" i="1" smtClean="0">
                              <a:latin typeface="Cambria Math" panose="02040503050406030204" pitchFamily="18" charset="0"/>
                            </a:rPr>
                          </m:ctrlPr>
                        </m:naryPr>
                        <m:sub>
                          <m:r>
                            <a:rPr lang="en-US" altLang="zh-CN" sz="1400" i="1">
                              <a:latin typeface="Cambria Math"/>
                            </a:rPr>
                            <m:t>𝑖</m:t>
                          </m:r>
                        </m:sub>
                        <m:sup/>
                        <m:e>
                          <m:sSubSup>
                            <m:sSubSupPr>
                              <m:ctrlPr>
                                <a:rPr lang="zh-CN" altLang="zh-CN" sz="1400" i="1">
                                  <a:latin typeface="Cambria Math" panose="02040503050406030204" pitchFamily="18" charset="0"/>
                                </a:rPr>
                              </m:ctrlPr>
                            </m:sSubSupPr>
                            <m:e>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r>
                        <a:rPr lang="en-US" altLang="zh-CN" sz="1400" i="1">
                          <a:latin typeface="Cambria Math"/>
                        </a:rPr>
                        <m:t>+</m:t>
                      </m:r>
                      <m:r>
                        <a:rPr lang="zh-CN" altLang="en-US" sz="1400" i="1">
                          <a:latin typeface="Cambria Math"/>
                        </a:rPr>
                        <m:t>𝜆</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r>
                        <a:rPr lang="en-US" altLang="zh-CN" sz="1400">
                          <a:latin typeface="Cambria Math"/>
                        </a:rPr>
                        <m:t>=0</m:t>
                      </m:r>
                    </m:oMath>
                  </m:oMathPara>
                </a14:m>
                <a:endParaRPr lang="zh-CN" altLang="zh-CN" sz="1400"/>
              </a:p>
            </p:txBody>
          </p:sp>
        </mc:Choice>
        <mc:Fallback xmlns="">
          <p:sp>
            <p:nvSpPr>
              <p:cNvPr id="16" name="矩形 15"/>
              <p:cNvSpPr>
                <a:spLocks noRot="1" noChangeAspect="1" noMove="1" noResize="1" noEditPoints="1" noAdjustHandles="1" noChangeArrowheads="1" noChangeShapeType="1" noTextEdit="1"/>
              </p:cNvSpPr>
              <p:nvPr/>
            </p:nvSpPr>
            <p:spPr>
              <a:xfrm>
                <a:off x="2641077" y="4932445"/>
                <a:ext cx="2791020" cy="615040"/>
              </a:xfrm>
              <a:prstGeom prst="rect">
                <a:avLst/>
              </a:prstGeom>
              <a:blipFill rotWithShape="1">
                <a:blip r:embed="rId7"/>
                <a:stretch>
                  <a:fillRect l="-19651" t="-115842" b="-1663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720603" y="5622272"/>
                <a:ext cx="2489015" cy="6150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Sup>
                            <m:sSubSupPr>
                              <m:ctrlPr>
                                <a:rPr lang="zh-CN" altLang="zh-CN" sz="1400" i="1">
                                  <a:latin typeface="Cambria Math" panose="02040503050406030204" pitchFamily="18" charset="0"/>
                                </a:rPr>
                              </m:ctrlPr>
                            </m:sSubSupPr>
                            <m:e>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r>
                                <a:rPr lang="en-US" altLang="zh-CN" sz="1400" i="1">
                                  <a:latin typeface="Cambria Math"/>
                                </a:rPr>
                                <m:t>𝑄</m:t>
                              </m:r>
                            </m:e>
                            <m:sub>
                              <m:r>
                                <a:rPr lang="en-US" altLang="zh-CN" sz="1400" i="1">
                                  <a:latin typeface="Cambria Math"/>
                                </a:rPr>
                                <m:t>𝑖</m:t>
                              </m:r>
                            </m:sub>
                            <m:sup>
                              <m:r>
                                <a:rPr lang="en-US" altLang="zh-CN" sz="1400" i="1">
                                  <a:latin typeface="Cambria Math"/>
                                </a:rPr>
                                <m:t>𝑇</m:t>
                              </m:r>
                            </m:sup>
                          </m:sSubSup>
                        </m:e>
                      </m:nary>
                      <m:r>
                        <a:rPr lang="en-US" altLang="zh-CN" sz="1400" i="1">
                          <a:latin typeface="Cambria Math"/>
                        </a:rPr>
                        <m:t>+</m:t>
                      </m:r>
                      <m:r>
                        <a:rPr lang="zh-CN" altLang="en-US" sz="1400" i="1">
                          <a:latin typeface="Cambria Math"/>
                        </a:rPr>
                        <m:t>𝜆</m:t>
                      </m:r>
                      <m:r>
                        <a:rPr lang="en-US" altLang="zh-CN" sz="1400" b="0" i="1" smtClean="0">
                          <a:latin typeface="Cambria Math"/>
                        </a:rPr>
                        <m:t>𝐼</m:t>
                      </m:r>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𝑃</m:t>
                          </m:r>
                        </m:e>
                        <m:sub>
                          <m:r>
                            <a:rPr lang="en-US" altLang="zh-CN" sz="1400" i="1">
                              <a:latin typeface="Cambria Math"/>
                            </a:rPr>
                            <m:t>𝑢</m:t>
                          </m:r>
                        </m:sub>
                      </m:sSub>
                      <m:r>
                        <a:rPr lang="en-US" altLang="zh-CN" sz="1400" i="1">
                          <a:latin typeface="Cambria Math"/>
                        </a:rPr>
                        <m:t>=</m:t>
                      </m:r>
                      <m:nary>
                        <m:naryPr>
                          <m:chr m:val="∑"/>
                          <m:limLoc m:val="undOvr"/>
                          <m:supHide m:val="on"/>
                          <m:ctrlPr>
                            <a:rPr lang="zh-CN" altLang="zh-CN" sz="1400" i="1">
                              <a:latin typeface="Cambria Math" panose="02040503050406030204" pitchFamily="18" charset="0"/>
                            </a:rPr>
                          </m:ctrlPr>
                        </m:naryPr>
                        <m:sub>
                          <m:r>
                            <a:rPr lang="en-US" altLang="zh-CN" sz="1400" i="1">
                              <a:latin typeface="Cambria Math"/>
                            </a:rPr>
                            <m:t>𝑖</m:t>
                          </m:r>
                        </m:sub>
                        <m:sup/>
                        <m:e>
                          <m:sSub>
                            <m:sSubPr>
                              <m:ctrlPr>
                                <a:rPr lang="zh-CN" altLang="zh-CN" sz="1400" i="1">
                                  <a:latin typeface="Cambria Math" panose="02040503050406030204" pitchFamily="18" charset="0"/>
                                </a:rPr>
                              </m:ctrlPr>
                            </m:sSubPr>
                            <m:e>
                              <m:r>
                                <a:rPr lang="en-US" altLang="zh-CN" sz="1400" i="1">
                                  <a:latin typeface="Cambria Math"/>
                                </a:rPr>
                                <m:t>𝑅</m:t>
                              </m:r>
                            </m:e>
                            <m:sub>
                              <m:r>
                                <a:rPr lang="en-US" altLang="zh-CN" sz="1400" i="1">
                                  <a:latin typeface="Cambria Math"/>
                                </a:rPr>
                                <m:t>𝑢𝑖</m:t>
                              </m:r>
                            </m:sub>
                          </m:sSub>
                          <m:sSub>
                            <m:sSubPr>
                              <m:ctrlPr>
                                <a:rPr lang="zh-CN" altLang="zh-CN" sz="1400" i="1">
                                  <a:latin typeface="Cambria Math" panose="02040503050406030204" pitchFamily="18" charset="0"/>
                                </a:rPr>
                              </m:ctrlPr>
                            </m:sSubPr>
                            <m:e>
                              <m:r>
                                <a:rPr lang="en-US" altLang="zh-CN" sz="1400" i="1">
                                  <a:latin typeface="Cambria Math"/>
                                </a:rPr>
                                <m:t>𝑄</m:t>
                              </m:r>
                            </m:e>
                            <m:sub>
                              <m:r>
                                <a:rPr lang="en-US" altLang="zh-CN" sz="1400" i="1">
                                  <a:latin typeface="Cambria Math"/>
                                </a:rPr>
                                <m:t>𝑖</m:t>
                              </m:r>
                            </m:sub>
                          </m:sSub>
                        </m:e>
                      </m:nary>
                    </m:oMath>
                  </m:oMathPara>
                </a14:m>
                <a:endParaRPr lang="zh-CN" altLang="zh-CN" sz="1400"/>
              </a:p>
            </p:txBody>
          </p:sp>
        </mc:Choice>
        <mc:Fallback xmlns="">
          <p:sp>
            <p:nvSpPr>
              <p:cNvPr id="17" name="矩形 16"/>
              <p:cNvSpPr>
                <a:spLocks noRot="1" noChangeAspect="1" noMove="1" noResize="1" noEditPoints="1" noAdjustHandles="1" noChangeArrowheads="1" noChangeShapeType="1" noTextEdit="1"/>
              </p:cNvSpPr>
              <p:nvPr/>
            </p:nvSpPr>
            <p:spPr>
              <a:xfrm>
                <a:off x="2720603" y="5622272"/>
                <a:ext cx="2489015" cy="615040"/>
              </a:xfrm>
              <a:prstGeom prst="rect">
                <a:avLst/>
              </a:prstGeom>
              <a:blipFill rotWithShape="1">
                <a:blip r:embed="rId8"/>
                <a:stretch>
                  <a:fillRect l="-19315" t="-115842" r="-30562" b="-1663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6237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en-US" altLang="zh-CN" sz="3200" smtClean="0">
                <a:solidFill>
                  <a:schemeClr val="tx1">
                    <a:lumMod val="75000"/>
                    <a:lumOff val="25000"/>
                  </a:schemeClr>
                </a:solidFill>
                <a:latin typeface="微软雅黑" pitchFamily="34" charset="-122"/>
                <a:ea typeface="微软雅黑" pitchFamily="34" charset="-122"/>
                <a:cs typeface="+mn-cs"/>
              </a:rPr>
              <a:t>ALS </a:t>
            </a:r>
            <a:r>
              <a:rPr lang="zh-CN" altLang="en-US" sz="3200" smtClean="0">
                <a:solidFill>
                  <a:schemeClr val="tx1">
                    <a:lumMod val="75000"/>
                    <a:lumOff val="25000"/>
                  </a:schemeClr>
                </a:solidFill>
                <a:latin typeface="微软雅黑" pitchFamily="34" charset="-122"/>
                <a:ea typeface="微软雅黑" pitchFamily="34" charset="-122"/>
                <a:cs typeface="+mn-cs"/>
              </a:rPr>
              <a:t>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p:sp>
        <p:nvSpPr>
          <p:cNvPr id="8" name="矩形 7"/>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en-US" altLang="zh-CN" sz="1600" smtClean="0">
                <a:solidFill>
                  <a:schemeClr val="tx1">
                    <a:lumMod val="75000"/>
                    <a:lumOff val="25000"/>
                  </a:schemeClr>
                </a:solidFill>
                <a:latin typeface="微软雅黑 Light" pitchFamily="34" charset="-122"/>
                <a:ea typeface="微软雅黑 Light" pitchFamily="34" charset="-122"/>
              </a:rPr>
              <a:t>Q</a:t>
            </a:r>
            <a:r>
              <a:rPr lang="en-US" altLang="zh-CN" sz="1600" baseline="-25000" smtClean="0">
                <a:solidFill>
                  <a:schemeClr val="tx1">
                    <a:lumMod val="75000"/>
                    <a:lumOff val="25000"/>
                  </a:schemeClr>
                </a:solidFill>
                <a:latin typeface="微软雅黑 Light" pitchFamily="34" charset="-122"/>
                <a:ea typeface="微软雅黑 Light" pitchFamily="34" charset="-122"/>
              </a:rPr>
              <a:t>i</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是物品 </a:t>
            </a:r>
            <a:r>
              <a:rPr lang="en-US" altLang="zh-CN" sz="1600" smtClean="0">
                <a:solidFill>
                  <a:schemeClr val="tx1">
                    <a:lumMod val="75000"/>
                    <a:lumOff val="25000"/>
                  </a:schemeClr>
                </a:solidFill>
                <a:latin typeface="微软雅黑 Light" pitchFamily="34" charset="-122"/>
                <a:ea typeface="微软雅黑 Light" pitchFamily="34" charset="-122"/>
              </a:rPr>
              <a:t>i </a:t>
            </a:r>
            <a:r>
              <a:rPr lang="zh-CN" altLang="en-US" sz="1600" smtClean="0">
                <a:solidFill>
                  <a:schemeClr val="tx1">
                    <a:lumMod val="75000"/>
                    <a:lumOff val="25000"/>
                  </a:schemeClr>
                </a:solidFill>
                <a:latin typeface="微软雅黑 Light" pitchFamily="34" charset="-122"/>
                <a:ea typeface="微软雅黑 Light" pitchFamily="34" charset="-122"/>
              </a:rPr>
              <a:t>的特征向量，所以等式可以写为：</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5" name="矩形 4"/>
          <p:cNvSpPr/>
          <p:nvPr/>
        </p:nvSpPr>
        <p:spPr>
          <a:xfrm>
            <a:off x="467544" y="242088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可以看到，物品特征向量构成的矩阵，其实就是 </a:t>
            </a:r>
            <a:r>
              <a:rPr lang="en-US" altLang="zh-CN" sz="1600" smtClean="0">
                <a:solidFill>
                  <a:schemeClr val="tx1">
                    <a:lumMod val="75000"/>
                    <a:lumOff val="25000"/>
                  </a:schemeClr>
                </a:solidFill>
                <a:latin typeface="微软雅黑 Light" pitchFamily="34" charset="-122"/>
                <a:ea typeface="微软雅黑 Light" pitchFamily="34" charset="-122"/>
              </a:rPr>
              <a:t>Q</a:t>
            </a:r>
            <a:r>
              <a:rPr lang="zh-CN" altLang="en-US" sz="1600" smtClean="0">
                <a:solidFill>
                  <a:schemeClr val="tx1">
                    <a:lumMod val="75000"/>
                    <a:lumOff val="25000"/>
                  </a:schemeClr>
                </a:solidFill>
                <a:latin typeface="微软雅黑 Light" pitchFamily="34" charset="-122"/>
                <a:ea typeface="微软雅黑 Light" pitchFamily="34" charset="-122"/>
              </a:rPr>
              <a:t>：</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539552" y="1981152"/>
                <a:ext cx="8280920" cy="3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smtClean="0">
                          <a:latin typeface="Cambria Math"/>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1</m:t>
                              </m:r>
                            </m:sub>
                          </m:sSub>
                          <m:r>
                            <a:rPr lang="en-US" altLang="zh-CN" sz="1600" i="1">
                              <a:latin typeface="Cambria Math"/>
                            </a:rPr>
                            <m:t>, </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2</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3</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𝑛</m:t>
                              </m:r>
                            </m:sub>
                          </m:sSub>
                        </m:e>
                      </m:d>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a:latin typeface="Cambria Math"/>
                                    </a:rPr>
                                    <m:t>𝑄</m:t>
                                  </m:r>
                                </m:e>
                                <m:sub>
                                  <m:r>
                                    <a:rPr lang="en-US" altLang="zh-CN" sz="1600" i="1">
                                      <a:latin typeface="Cambria Math"/>
                                    </a:rPr>
                                    <m:t>1</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𝑄</m:t>
                                  </m:r>
                                </m:e>
                                <m:sub>
                                  <m:r>
                                    <a:rPr lang="en-US" altLang="zh-CN" sz="1600" b="0" i="1" smtClean="0">
                                      <a:latin typeface="Cambria Math"/>
                                    </a:rPr>
                                    <m:t>2</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𝑄</m:t>
                                  </m:r>
                                </m:e>
                                <m:sub>
                                  <m:r>
                                    <a:rPr lang="en-US" altLang="zh-CN" sz="1600" b="0" i="1" smtClean="0">
                                      <a:latin typeface="Cambria Math"/>
                                    </a:rPr>
                                    <m:t>3</m:t>
                                  </m:r>
                                </m:sub>
                                <m:sup>
                                  <m:r>
                                    <a:rPr lang="en-US" altLang="zh-CN" sz="1600" i="1">
                                      <a:latin typeface="Cambria Math"/>
                                    </a:rPr>
                                    <m:t>𝑇</m:t>
                                  </m:r>
                                </m:sup>
                              </m:sSubSup>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𝑄</m:t>
                                  </m:r>
                                </m:e>
                                <m:sub>
                                  <m:r>
                                    <a:rPr lang="en-US" altLang="zh-CN" sz="1600" i="1">
                                      <a:latin typeface="Cambria Math"/>
                                    </a:rPr>
                                    <m:t>𝑛</m:t>
                                  </m:r>
                                </m:sub>
                                <m:sup>
                                  <m:r>
                                    <a:rPr lang="en-US" altLang="zh-CN" sz="1600" i="1">
                                      <a:latin typeface="Cambria Math"/>
                                    </a:rPr>
                                    <m:t>𝑇</m:t>
                                  </m:r>
                                </m:sup>
                              </m:sSubSup>
                            </m:e>
                          </m:d>
                        </m:e>
                        <m:sup>
                          <m:r>
                            <a:rPr lang="en-US" altLang="zh-CN" sz="1600" i="1">
                              <a:latin typeface="Cambria Math"/>
                            </a:rPr>
                            <m:t>𝑇</m:t>
                          </m:r>
                        </m:sup>
                      </m:sSup>
                      <m:r>
                        <a:rPr lang="en-US" altLang="zh-CN" sz="1600" i="1">
                          <a:latin typeface="Cambria Math"/>
                        </a:rPr>
                        <m:t>+</m:t>
                      </m:r>
                      <m:r>
                        <a:rPr lang="zh-CN" altLang="en-US" sz="1600" i="1">
                          <a:latin typeface="Cambria Math"/>
                        </a:rPr>
                        <m:t>𝜆</m:t>
                      </m:r>
                      <m:r>
                        <a:rPr lang="en-US" altLang="zh-CN" sz="1600" i="1">
                          <a:latin typeface="Cambria Math"/>
                        </a:rPr>
                        <m:t>𝐼</m:t>
                      </m:r>
                      <m:r>
                        <a:rPr lang="en-US" altLang="zh-CN" sz="1600" i="1">
                          <a:latin typeface="Cambria Math"/>
                        </a:rPr>
                        <m:t> </m:t>
                      </m:r>
                      <m:r>
                        <a:rPr lang="en-US" altLang="zh-CN" sz="1600">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1</m:t>
                              </m:r>
                            </m:sub>
                          </m:sSub>
                          <m:r>
                            <a:rPr lang="en-US" altLang="zh-CN" sz="1600" i="1">
                              <a:latin typeface="Cambria Math"/>
                            </a:rPr>
                            <m:t>, </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2</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3</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𝑛</m:t>
                              </m:r>
                            </m:sub>
                          </m:sSub>
                        </m:e>
                      </m:d>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m:t>
                                  </m:r>
                                  <m:r>
                                    <a:rPr lang="en-US" altLang="zh-CN" sz="1600" i="1">
                                      <a:latin typeface="Cambria Math"/>
                                    </a:rPr>
                                    <m:t>1</m:t>
                                  </m:r>
                                </m:sub>
                              </m:sSub>
                              <m:r>
                                <a:rPr lang="en-US" altLang="zh-CN" sz="1600" i="1">
                                  <a:latin typeface="Cambria Math"/>
                                </a:rPr>
                                <m:t>, </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m:t>
                                  </m:r>
                                  <m:r>
                                    <a:rPr lang="en-US" altLang="zh-CN" sz="1600" i="1">
                                      <a:latin typeface="Cambria Math"/>
                                    </a:rPr>
                                    <m:t>2</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m:t>
                                  </m:r>
                                  <m:r>
                                    <a:rPr lang="en-US" altLang="zh-CN" sz="1600" i="1">
                                      <a:latin typeface="Cambria Math"/>
                                    </a:rPr>
                                    <m:t>3</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𝑢𝑛</m:t>
                                  </m:r>
                                </m:sub>
                              </m:sSub>
                            </m:e>
                          </m:d>
                        </m:e>
                        <m:sup>
                          <m:r>
                            <a:rPr lang="en-US" altLang="zh-CN" sz="1600" i="1">
                              <a:latin typeface="Cambria Math"/>
                            </a:rPr>
                            <m:t>𝑇</m:t>
                          </m:r>
                        </m:sup>
                      </m:sSup>
                    </m:oMath>
                  </m:oMathPara>
                </a14:m>
                <a:endParaRPr lang="zh-CN" altLang="zh-CN" sz="1600"/>
              </a:p>
            </p:txBody>
          </p:sp>
        </mc:Choice>
        <mc:Fallback xmlns="">
          <p:sp>
            <p:nvSpPr>
              <p:cNvPr id="2" name="矩形 1"/>
              <p:cNvSpPr>
                <a:spLocks noRot="1" noChangeAspect="1" noMove="1" noResize="1" noEditPoints="1" noAdjustHandles="1" noChangeArrowheads="1" noChangeShapeType="1" noTextEdit="1"/>
              </p:cNvSpPr>
              <p:nvPr/>
            </p:nvSpPr>
            <p:spPr>
              <a:xfrm>
                <a:off x="539552" y="1981152"/>
                <a:ext cx="8280920" cy="341888"/>
              </a:xfrm>
              <a:prstGeom prst="rect">
                <a:avLst/>
              </a:prstGeom>
              <a:blipFill rotWithShape="1">
                <a:blip r:embed="rId2"/>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098663" y="2987660"/>
                <a:ext cx="24814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zh-CN" i="1" smtClean="0">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1</m:t>
                              </m:r>
                            </m:sub>
                          </m:sSub>
                          <m:r>
                            <a:rPr lang="en-US" altLang="zh-CN" i="1">
                              <a:latin typeface="Cambria Math"/>
                            </a:rPr>
                            <m:t>, </m:t>
                          </m:r>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2</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3</m:t>
                              </m:r>
                            </m:sub>
                          </m:sSub>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𝑄</m:t>
                              </m:r>
                            </m:e>
                            <m:sub>
                              <m:r>
                                <a:rPr lang="en-US" altLang="zh-CN" i="1">
                                  <a:latin typeface="Cambria Math"/>
                                </a:rPr>
                                <m:t>𝑛</m:t>
                              </m:r>
                            </m:sub>
                          </m:sSub>
                        </m:e>
                      </m:d>
                      <m:r>
                        <a:rPr lang="en-US" altLang="zh-CN" b="0" i="1" smtClean="0">
                          <a:latin typeface="Cambria Math"/>
                        </a:rPr>
                        <m:t>=</m:t>
                      </m:r>
                      <m:r>
                        <a:rPr lang="en-US" altLang="zh-CN" b="0" i="1" smtClean="0">
                          <a:latin typeface="Cambria Math"/>
                        </a:rPr>
                        <m:t>𝑄</m:t>
                      </m:r>
                    </m:oMath>
                  </m:oMathPara>
                </a14:m>
                <a:endParaRPr lang="zh-CN" altLang="en-US"/>
              </a:p>
            </p:txBody>
          </p:sp>
        </mc:Choice>
        <mc:Fallback xmlns="">
          <p:sp>
            <p:nvSpPr>
              <p:cNvPr id="3" name="矩形 2"/>
              <p:cNvSpPr>
                <a:spLocks noRot="1" noChangeAspect="1" noMove="1" noResize="1" noEditPoints="1" noAdjustHandles="1" noChangeArrowheads="1" noChangeShapeType="1" noTextEdit="1"/>
              </p:cNvSpPr>
              <p:nvPr/>
            </p:nvSpPr>
            <p:spPr>
              <a:xfrm>
                <a:off x="3098663" y="2987660"/>
                <a:ext cx="2481449" cy="369332"/>
              </a:xfrm>
              <a:prstGeom prst="rect">
                <a:avLst/>
              </a:prstGeom>
              <a:blipFill rotWithShape="1">
                <a:blip r:embed="rId3"/>
                <a:stretch>
                  <a:fillRect b="-8197"/>
                </a:stretch>
              </a:blipFill>
            </p:spPr>
            <p:txBody>
              <a:bodyPr/>
              <a:lstStyle/>
              <a:p>
                <a:r>
                  <a:rPr lang="zh-CN" altLang="en-US">
                    <a:noFill/>
                  </a:rPr>
                  <a:t> </a:t>
                </a:r>
              </a:p>
            </p:txBody>
          </p:sp>
        </mc:Fallback>
      </mc:AlternateContent>
      <p:sp>
        <p:nvSpPr>
          <p:cNvPr id="18" name="矩形 17"/>
          <p:cNvSpPr/>
          <p:nvPr/>
        </p:nvSpPr>
        <p:spPr>
          <a:xfrm>
            <a:off x="467544" y="3356992"/>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所以可以得到：</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2123728" y="3933056"/>
                <a:ext cx="4572000" cy="45531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𝑢</m:t>
                          </m:r>
                        </m:sub>
                      </m:sSub>
                      <m:r>
                        <a:rPr lang="en-US" altLang="zh-CN" i="1">
                          <a:latin typeface="Cambria Math"/>
                        </a:rPr>
                        <m:t>=</m:t>
                      </m:r>
                      <m:sSup>
                        <m:sSupPr>
                          <m:ctrlPr>
                            <a:rPr lang="zh-CN" altLang="zh-CN" i="1">
                              <a:latin typeface="Cambria Math" panose="02040503050406030204" pitchFamily="18" charset="0"/>
                            </a:rPr>
                          </m:ctrlPr>
                        </m:sSupPr>
                        <m:e>
                          <m:r>
                            <a:rPr lang="en-US" altLang="zh-CN">
                              <a:latin typeface="Cambria Math"/>
                            </a:rPr>
                            <m:t>(</m:t>
                          </m:r>
                          <m:r>
                            <a:rPr lang="en-US" altLang="zh-CN" i="1">
                              <a:latin typeface="Cambria Math"/>
                            </a:rPr>
                            <m:t>𝑄</m:t>
                          </m:r>
                          <m:sSup>
                            <m:sSupPr>
                              <m:ctrlPr>
                                <a:rPr lang="zh-CN" altLang="zh-CN" i="1">
                                  <a:latin typeface="Cambria Math" panose="02040503050406030204" pitchFamily="18" charset="0"/>
                                </a:rPr>
                              </m:ctrlPr>
                            </m:sSupPr>
                            <m:e>
                              <m:r>
                                <a:rPr lang="en-US" altLang="zh-CN" i="1">
                                  <a:latin typeface="Cambria Math"/>
                                </a:rPr>
                                <m:t>𝑄</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e>
                        <m:sup>
                          <m:r>
                            <a:rPr lang="en-US" altLang="zh-CN" i="1">
                              <a:latin typeface="Cambria Math"/>
                            </a:rPr>
                            <m:t>−1</m:t>
                          </m:r>
                        </m:sup>
                      </m:sSup>
                      <m:r>
                        <a:rPr lang="en-US" altLang="zh-CN" i="1">
                          <a:latin typeface="Cambria Math"/>
                        </a:rPr>
                        <m:t>𝑄</m:t>
                      </m:r>
                      <m:sSub>
                        <m:sSubPr>
                          <m:ctrlPr>
                            <a:rPr lang="zh-CN" altLang="zh-CN" i="1">
                              <a:latin typeface="Cambria Math" panose="02040503050406030204" pitchFamily="18" charset="0"/>
                            </a:rPr>
                          </m:ctrlPr>
                        </m:sSubPr>
                        <m:e>
                          <m:r>
                            <a:rPr lang="en-US" altLang="zh-CN" i="1">
                              <a:latin typeface="Cambria Math"/>
                            </a:rPr>
                            <m:t>𝑅</m:t>
                          </m:r>
                        </m:e>
                        <m:sub>
                          <m:r>
                            <a:rPr lang="en-US" altLang="zh-CN" i="1">
                              <a:latin typeface="Cambria Math"/>
                            </a:rPr>
                            <m:t>𝑢</m:t>
                          </m:r>
                        </m:sub>
                      </m:sSub>
                    </m:oMath>
                  </m:oMathPara>
                </a14:m>
                <a:endParaRPr lang="zh-CN" altLang="zh-CN"/>
              </a:p>
            </p:txBody>
          </p:sp>
        </mc:Choice>
        <mc:Fallback xmlns="">
          <p:sp>
            <p:nvSpPr>
              <p:cNvPr id="4" name="矩形 3"/>
              <p:cNvSpPr>
                <a:spLocks noRot="1" noChangeAspect="1" noMove="1" noResize="1" noEditPoints="1" noAdjustHandles="1" noChangeArrowheads="1" noChangeShapeType="1" noTextEdit="1"/>
              </p:cNvSpPr>
              <p:nvPr/>
            </p:nvSpPr>
            <p:spPr>
              <a:xfrm>
                <a:off x="2123728" y="3933056"/>
                <a:ext cx="4572000" cy="455317"/>
              </a:xfrm>
              <a:prstGeom prst="rect">
                <a:avLst/>
              </a:prstGeom>
              <a:blipFill rotWithShape="1">
                <a:blip r:embed="rId4"/>
                <a:stretch>
                  <a:fillRect b="-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31840" y="3491716"/>
                <a:ext cx="23121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a:latin typeface="Cambria Math"/>
                        </a:rPr>
                        <m:t>(</m:t>
                      </m:r>
                      <m:r>
                        <a:rPr lang="en-US" altLang="zh-CN" i="1">
                          <a:latin typeface="Cambria Math"/>
                        </a:rPr>
                        <m:t>𝑄</m:t>
                      </m:r>
                      <m:sSup>
                        <m:sSupPr>
                          <m:ctrlPr>
                            <a:rPr lang="zh-CN" altLang="zh-CN" i="1">
                              <a:latin typeface="Cambria Math" panose="02040503050406030204" pitchFamily="18" charset="0"/>
                            </a:rPr>
                          </m:ctrlPr>
                        </m:sSupPr>
                        <m:e>
                          <m:r>
                            <a:rPr lang="en-US" altLang="zh-CN" i="1">
                              <a:latin typeface="Cambria Math"/>
                            </a:rPr>
                            <m:t>𝑄</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𝑃</m:t>
                          </m:r>
                        </m:e>
                        <m:sub>
                          <m:r>
                            <a:rPr lang="en-US" altLang="zh-CN" i="1">
                              <a:latin typeface="Cambria Math"/>
                            </a:rPr>
                            <m:t>𝑢</m:t>
                          </m:r>
                        </m:sub>
                      </m:sSub>
                      <m:r>
                        <a:rPr lang="en-US" altLang="zh-CN" i="1">
                          <a:latin typeface="Cambria Math"/>
                        </a:rPr>
                        <m:t>=</m:t>
                      </m:r>
                      <m:r>
                        <a:rPr lang="en-US" altLang="zh-CN" i="1">
                          <a:latin typeface="Cambria Math"/>
                        </a:rPr>
                        <m:t>𝑄</m:t>
                      </m:r>
                      <m:sSub>
                        <m:sSubPr>
                          <m:ctrlPr>
                            <a:rPr lang="zh-CN" altLang="zh-CN" i="1">
                              <a:latin typeface="Cambria Math" panose="02040503050406030204" pitchFamily="18" charset="0"/>
                            </a:rPr>
                          </m:ctrlPr>
                        </m:sSubPr>
                        <m:e>
                          <m:r>
                            <a:rPr lang="en-US" altLang="zh-CN" i="1">
                              <a:latin typeface="Cambria Math"/>
                            </a:rPr>
                            <m:t>𝑅</m:t>
                          </m:r>
                        </m:e>
                        <m:sub>
                          <m:r>
                            <a:rPr lang="en-US" altLang="zh-CN" i="1">
                              <a:latin typeface="Cambria Math"/>
                            </a:rPr>
                            <m:t>𝑢</m:t>
                          </m:r>
                        </m:sub>
                      </m:sSub>
                    </m:oMath>
                  </m:oMathPara>
                </a14:m>
                <a:endParaRPr lang="zh-CN" altLang="zh-CN"/>
              </a:p>
            </p:txBody>
          </p:sp>
        </mc:Choice>
        <mc:Fallback xmlns="">
          <p:sp>
            <p:nvSpPr>
              <p:cNvPr id="6" name="矩形 5"/>
              <p:cNvSpPr>
                <a:spLocks noRot="1" noChangeAspect="1" noMove="1" noResize="1" noEditPoints="1" noAdjustHandles="1" noChangeArrowheads="1" noChangeShapeType="1" noTextEdit="1"/>
              </p:cNvSpPr>
              <p:nvPr/>
            </p:nvSpPr>
            <p:spPr>
              <a:xfrm>
                <a:off x="3131840" y="3491716"/>
                <a:ext cx="2312171" cy="369332"/>
              </a:xfrm>
              <a:prstGeom prst="rect">
                <a:avLst/>
              </a:prstGeom>
              <a:blipFill rotWithShape="1">
                <a:blip r:embed="rId5"/>
                <a:stretch>
                  <a:fillRect b="-13333"/>
                </a:stretch>
              </a:blipFill>
            </p:spPr>
            <p:txBody>
              <a:bodyPr/>
              <a:lstStyle/>
              <a:p>
                <a:r>
                  <a:rPr lang="zh-CN" altLang="en-US">
                    <a:noFill/>
                  </a:rPr>
                  <a:t> </a:t>
                </a:r>
              </a:p>
            </p:txBody>
          </p:sp>
        </mc:Fallback>
      </mc:AlternateContent>
      <p:sp>
        <p:nvSpPr>
          <p:cNvPr id="19" name="矩形 18"/>
          <p:cNvSpPr/>
          <p:nvPr/>
        </p:nvSpPr>
        <p:spPr>
          <a:xfrm>
            <a:off x="467544" y="386104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解得</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20" name="矩形 19"/>
              <p:cNvSpPr/>
              <p:nvPr/>
            </p:nvSpPr>
            <p:spPr>
              <a:xfrm>
                <a:off x="2123728" y="5445224"/>
                <a:ext cx="4572000" cy="43601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panose="02040503050406030204" pitchFamily="18" charset="0"/>
                            </a:rPr>
                          </m:ctrlPr>
                        </m:sSubPr>
                        <m:e>
                          <m:r>
                            <a:rPr lang="en-US" altLang="zh-CN" b="0" i="1" smtClean="0">
                              <a:latin typeface="Cambria Math"/>
                            </a:rPr>
                            <m:t>𝑄</m:t>
                          </m:r>
                        </m:e>
                        <m:sub>
                          <m:r>
                            <a:rPr lang="en-US" altLang="zh-CN" b="0" i="1" smtClean="0">
                              <a:latin typeface="Cambria Math"/>
                            </a:rPr>
                            <m:t>𝑖</m:t>
                          </m:r>
                        </m:sub>
                      </m:sSub>
                      <m:r>
                        <a:rPr lang="en-US" altLang="zh-CN" i="1">
                          <a:latin typeface="Cambria Math"/>
                        </a:rPr>
                        <m:t>=</m:t>
                      </m:r>
                      <m:sSup>
                        <m:sSupPr>
                          <m:ctrlPr>
                            <a:rPr lang="zh-CN" altLang="zh-CN" i="1">
                              <a:latin typeface="Cambria Math" panose="02040503050406030204" pitchFamily="18" charset="0"/>
                            </a:rPr>
                          </m:ctrlPr>
                        </m:sSupPr>
                        <m:e>
                          <m:r>
                            <a:rPr lang="en-US" altLang="zh-CN">
                              <a:latin typeface="Cambria Math"/>
                            </a:rPr>
                            <m:t>(</m:t>
                          </m:r>
                          <m:r>
                            <a:rPr lang="en-US" altLang="zh-CN" b="0" i="1" smtClean="0">
                              <a:latin typeface="Cambria Math"/>
                            </a:rPr>
                            <m:t>𝑃</m:t>
                          </m:r>
                          <m:sSup>
                            <m:sSupPr>
                              <m:ctrlPr>
                                <a:rPr lang="zh-CN" altLang="zh-CN" i="1">
                                  <a:latin typeface="Cambria Math" panose="02040503050406030204" pitchFamily="18" charset="0"/>
                                </a:rPr>
                              </m:ctrlPr>
                            </m:sSupPr>
                            <m:e>
                              <m:r>
                                <a:rPr lang="en-US" altLang="zh-CN" b="0" i="1" smtClean="0">
                                  <a:latin typeface="Cambria Math"/>
                                </a:rPr>
                                <m:t>𝑃</m:t>
                              </m:r>
                            </m:e>
                            <m:sup>
                              <m:r>
                                <a:rPr lang="en-US" altLang="zh-CN" i="1">
                                  <a:latin typeface="Cambria Math"/>
                                </a:rPr>
                                <m:t>𝑇</m:t>
                              </m:r>
                            </m:sup>
                          </m:sSup>
                          <m:r>
                            <a:rPr lang="en-US" altLang="zh-CN">
                              <a:latin typeface="Cambria Math"/>
                            </a:rPr>
                            <m:t>+</m:t>
                          </m:r>
                          <m:r>
                            <a:rPr lang="zh-CN" altLang="en-US" i="1">
                              <a:latin typeface="Cambria Math"/>
                            </a:rPr>
                            <m:t>𝜆</m:t>
                          </m:r>
                          <m:r>
                            <a:rPr lang="en-US" altLang="zh-CN" i="1">
                              <a:latin typeface="Cambria Math"/>
                            </a:rPr>
                            <m:t>𝐼</m:t>
                          </m:r>
                          <m:r>
                            <a:rPr lang="en-US" altLang="zh-CN" i="1">
                              <a:latin typeface="Cambria Math"/>
                            </a:rPr>
                            <m:t>)</m:t>
                          </m:r>
                        </m:e>
                        <m:sup>
                          <m:r>
                            <a:rPr lang="en-US" altLang="zh-CN" i="1">
                              <a:latin typeface="Cambria Math"/>
                            </a:rPr>
                            <m:t>−1</m:t>
                          </m:r>
                        </m:sup>
                      </m:sSup>
                      <m:r>
                        <a:rPr lang="en-US" altLang="zh-CN" b="0" i="1" smtClean="0">
                          <a:latin typeface="Cambria Math"/>
                        </a:rPr>
                        <m:t>𝑃</m:t>
                      </m:r>
                      <m:sSub>
                        <m:sSubPr>
                          <m:ctrlPr>
                            <a:rPr lang="zh-CN" altLang="zh-CN" i="1">
                              <a:latin typeface="Cambria Math" panose="02040503050406030204" pitchFamily="18" charset="0"/>
                            </a:rPr>
                          </m:ctrlPr>
                        </m:sSubPr>
                        <m:e>
                          <m:r>
                            <a:rPr lang="en-US" altLang="zh-CN" i="1">
                              <a:latin typeface="Cambria Math"/>
                            </a:rPr>
                            <m:t>𝑅</m:t>
                          </m:r>
                        </m:e>
                        <m:sub>
                          <m:r>
                            <a:rPr lang="en-US" altLang="zh-CN" b="0" i="1" smtClean="0">
                              <a:latin typeface="Cambria Math"/>
                            </a:rPr>
                            <m:t>𝑖</m:t>
                          </m:r>
                        </m:sub>
                      </m:sSub>
                    </m:oMath>
                  </m:oMathPara>
                </a14:m>
                <a:endParaRPr lang="zh-CN" altLang="zh-CN"/>
              </a:p>
            </p:txBody>
          </p:sp>
        </mc:Choice>
        <mc:Fallback xmlns="">
          <p:sp>
            <p:nvSpPr>
              <p:cNvPr id="20" name="矩形 19"/>
              <p:cNvSpPr>
                <a:spLocks noRot="1" noChangeAspect="1" noMove="1" noResize="1" noEditPoints="1" noAdjustHandles="1" noChangeArrowheads="1" noChangeShapeType="1" noTextEdit="1"/>
              </p:cNvSpPr>
              <p:nvPr/>
            </p:nvSpPr>
            <p:spPr>
              <a:xfrm>
                <a:off x="2123728" y="5445224"/>
                <a:ext cx="4572000" cy="436017"/>
              </a:xfrm>
              <a:prstGeom prst="rect">
                <a:avLst/>
              </a:prstGeom>
              <a:blipFill rotWithShape="1">
                <a:blip r:embed="rId6"/>
                <a:stretch>
                  <a:fillRect b="-9722"/>
                </a:stretch>
              </a:blipFill>
            </p:spPr>
            <p:txBody>
              <a:bodyPr/>
              <a:lstStyle/>
              <a:p>
                <a:r>
                  <a:rPr lang="zh-CN" altLang="en-US">
                    <a:noFill/>
                  </a:rPr>
                  <a:t> </a:t>
                </a:r>
              </a:p>
            </p:txBody>
          </p:sp>
        </mc:Fallback>
      </mc:AlternateContent>
      <p:sp>
        <p:nvSpPr>
          <p:cNvPr id="21" name="矩形 20"/>
          <p:cNvSpPr/>
          <p:nvPr/>
        </p:nvSpPr>
        <p:spPr>
          <a:xfrm>
            <a:off x="467544" y="4941168"/>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同样，下一次固定 </a:t>
            </a:r>
            <a:r>
              <a:rPr lang="en-US" altLang="zh-CN" sz="1600" smtClean="0">
                <a:solidFill>
                  <a:schemeClr val="tx1">
                    <a:lumMod val="75000"/>
                    <a:lumOff val="25000"/>
                  </a:schemeClr>
                </a:solidFill>
                <a:latin typeface="微软雅黑 Light" pitchFamily="34" charset="-122"/>
                <a:ea typeface="微软雅黑 Light" pitchFamily="34" charset="-122"/>
              </a:rPr>
              <a:t>P </a:t>
            </a:r>
            <a:r>
              <a:rPr lang="zh-CN" altLang="en-US" sz="1600" smtClean="0">
                <a:solidFill>
                  <a:schemeClr val="tx1">
                    <a:lumMod val="75000"/>
                    <a:lumOff val="25000"/>
                  </a:schemeClr>
                </a:solidFill>
                <a:latin typeface="微软雅黑 Light" pitchFamily="34" charset="-122"/>
                <a:ea typeface="微软雅黑 Light" pitchFamily="34" charset="-122"/>
              </a:rPr>
              <a:t>时，可以解得</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
        <p:nvSpPr>
          <p:cNvPr id="22" name="矩形 21"/>
          <p:cNvSpPr/>
          <p:nvPr/>
        </p:nvSpPr>
        <p:spPr>
          <a:xfrm>
            <a:off x="467544" y="4365104"/>
            <a:ext cx="7992888" cy="648072"/>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这样一一解出</a:t>
            </a:r>
            <a:r>
              <a:rPr lang="zh-CN" altLang="en-US" sz="1600">
                <a:solidFill>
                  <a:schemeClr val="tx1">
                    <a:lumMod val="75000"/>
                    <a:lumOff val="25000"/>
                  </a:schemeClr>
                </a:solidFill>
                <a:latin typeface="微软雅黑 Light" pitchFamily="34" charset="-122"/>
                <a:ea typeface="微软雅黑 Light" pitchFamily="34" charset="-122"/>
              </a:rPr>
              <a:t>每一个</a:t>
            </a:r>
            <a:r>
              <a:rPr lang="zh-CN" altLang="en-US" sz="1600" smtClean="0">
                <a:solidFill>
                  <a:schemeClr val="tx1">
                    <a:lumMod val="75000"/>
                    <a:lumOff val="25000"/>
                  </a:schemeClr>
                </a:solidFill>
                <a:latin typeface="微软雅黑 Light" pitchFamily="34" charset="-122"/>
                <a:ea typeface="微软雅黑 Light" pitchFamily="34" charset="-122"/>
              </a:rPr>
              <a:t>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zh-CN" altLang="en-US" sz="1600" smtClean="0">
                <a:solidFill>
                  <a:schemeClr val="tx1">
                    <a:lumMod val="75000"/>
                    <a:lumOff val="25000"/>
                  </a:schemeClr>
                </a:solidFill>
                <a:latin typeface="微软雅黑 Light" pitchFamily="34" charset="-122"/>
                <a:ea typeface="微软雅黑 Light" pitchFamily="34" charset="-122"/>
              </a:rPr>
              <a:t>，就可以得到这一步的用户特征矩阵 </a:t>
            </a:r>
            <a:r>
              <a:rPr lang="en-US" altLang="zh-CN" sz="1600" smtClean="0">
                <a:solidFill>
                  <a:schemeClr val="tx1">
                    <a:lumMod val="75000"/>
                    <a:lumOff val="25000"/>
                  </a:schemeClr>
                </a:solidFill>
                <a:latin typeface="微软雅黑 Light" pitchFamily="34" charset="-122"/>
                <a:ea typeface="微软雅黑 Light" pitchFamily="34" charset="-122"/>
              </a:rPr>
              <a:t>P </a:t>
            </a:r>
            <a:r>
              <a:rPr lang="zh-CN" altLang="en-US" sz="1600" smtClean="0">
                <a:solidFill>
                  <a:schemeClr val="tx1">
                    <a:lumMod val="75000"/>
                    <a:lumOff val="25000"/>
                  </a:schemeClr>
                </a:solidFill>
                <a:latin typeface="微软雅黑 Light" pitchFamily="34" charset="-122"/>
                <a:ea typeface="微软雅黑 Light" pitchFamily="34" charset="-122"/>
              </a:rPr>
              <a:t>了</a:t>
            </a:r>
            <a:endParaRPr lang="en-US" altLang="zh-CN" sz="1600" smtClean="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1645943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457200" y="4858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b="0" kern="1200">
                <a:solidFill>
                  <a:schemeClr val="tx1"/>
                </a:solidFill>
                <a:latin typeface="黑体" panose="02010609060101010101" pitchFamily="49" charset="-122"/>
                <a:ea typeface="黑体" panose="02010609060101010101" pitchFamily="49" charset="-122"/>
                <a:cs typeface="+mj-cs"/>
              </a:defRPr>
            </a:lvl1pPr>
          </a:lstStyle>
          <a:p>
            <a:pPr indent="360000"/>
            <a:r>
              <a:rPr lang="zh-CN" altLang="en-US" sz="3200" smtClean="0">
                <a:solidFill>
                  <a:schemeClr val="tx1">
                    <a:lumMod val="75000"/>
                    <a:lumOff val="25000"/>
                  </a:schemeClr>
                </a:solidFill>
                <a:latin typeface="微软雅黑" pitchFamily="34" charset="-122"/>
                <a:ea typeface="微软雅黑" pitchFamily="34" charset="-122"/>
                <a:cs typeface="+mn-cs"/>
              </a:rPr>
              <a:t>梯度下降算法</a:t>
            </a:r>
            <a:endParaRPr lang="zh-CN" altLang="en-US" sz="3200" dirty="0">
              <a:solidFill>
                <a:schemeClr val="tx1">
                  <a:lumMod val="75000"/>
                  <a:lumOff val="25000"/>
                </a:schemeClr>
              </a:solidFill>
              <a:latin typeface="微软雅黑" pitchFamily="34" charset="-122"/>
              <a:ea typeface="微软雅黑" pitchFamily="34" charset="-122"/>
              <a:cs typeface="+mn-cs"/>
            </a:endParaRPr>
          </a:p>
        </p:txBody>
      </p:sp>
      <mc:AlternateContent xmlns:mc="http://schemas.openxmlformats.org/markup-compatibility/2006" xmlns:a14="http://schemas.microsoft.com/office/drawing/2010/main">
        <mc:Choice Requires="a14">
          <p:sp>
            <p:nvSpPr>
              <p:cNvPr id="6" name="矩形 5"/>
              <p:cNvSpPr/>
              <p:nvPr/>
            </p:nvSpPr>
            <p:spPr>
              <a:xfrm>
                <a:off x="1331640" y="1772816"/>
                <a:ext cx="6174432" cy="721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𝐿</m:t>
                      </m:r>
                      <m:d>
                        <m:dPr>
                          <m:ctrlPr>
                            <a:rPr lang="en-US" altLang="zh-CN" sz="1600" b="0" i="1" smtClean="0">
                              <a:latin typeface="Cambria Math" panose="02040503050406030204" pitchFamily="18" charset="0"/>
                            </a:rPr>
                          </m:ctrlPr>
                        </m:dPr>
                        <m:e>
                          <m:r>
                            <a:rPr lang="en-US" altLang="zh-CN" sz="1600" b="0" i="1" smtClean="0">
                              <a:latin typeface="Cambria Math"/>
                            </a:rPr>
                            <m:t>𝑃</m:t>
                          </m:r>
                          <m:r>
                            <a:rPr lang="en-US" altLang="zh-CN" sz="1600" b="0" i="1" smtClean="0">
                              <a:latin typeface="Cambria Math"/>
                            </a:rPr>
                            <m:t>, </m:t>
                          </m:r>
                          <m:r>
                            <a:rPr lang="en-US" altLang="zh-CN" sz="1600" b="0" i="1" smtClean="0">
                              <a:latin typeface="Cambria Math"/>
                            </a:rPr>
                            <m:t>𝑄</m:t>
                          </m:r>
                        </m:e>
                      </m:d>
                      <m:r>
                        <a:rPr lang="en-US" altLang="zh-CN" sz="1600" b="0" i="1" smtClean="0">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m:t>
                          </m:r>
                          <m:r>
                            <a:rPr lang="en-US" altLang="zh-CN" sz="1600" i="1">
                              <a:latin typeface="Cambria Math"/>
                            </a:rPr>
                            <m:t>𝑢</m:t>
                          </m:r>
                          <m:r>
                            <a:rPr lang="en-US" altLang="zh-CN" sz="1600" i="1">
                              <a:latin typeface="Cambria Math"/>
                            </a:rPr>
                            <m:t>,</m:t>
                          </m:r>
                          <m:r>
                            <a:rPr lang="en-US" altLang="zh-CN" sz="1600" i="1">
                              <a:latin typeface="Cambria Math"/>
                            </a:rPr>
                            <m:t>𝑖</m:t>
                          </m:r>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0</m:t>
                              </m:r>
                            </m:sub>
                          </m:sSub>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𝑢</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e>
                      </m:nary>
                      <m:r>
                        <a:rPr lang="en-US" altLang="zh-CN" sz="1600">
                          <a:latin typeface="Cambria Math"/>
                        </a:rPr>
                        <m:t>+</m:t>
                      </m:r>
                      <m:r>
                        <a:rPr lang="zh-CN" altLang="en-US" sz="1600" i="1">
                          <a:latin typeface="Cambria Math"/>
                        </a:rPr>
                        <m:t>𝜆</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oMath>
                  </m:oMathPara>
                </a14:m>
                <a:endParaRPr lang="zh-CN" altLang="en-US" sz="1600"/>
              </a:p>
            </p:txBody>
          </p:sp>
        </mc:Choice>
        <mc:Fallback xmlns="">
          <p:sp>
            <p:nvSpPr>
              <p:cNvPr id="6" name="矩形 5"/>
              <p:cNvSpPr>
                <a:spLocks noRot="1" noChangeAspect="1" noMove="1" noResize="1" noEditPoints="1" noAdjustHandles="1" noChangeArrowheads="1" noChangeShapeType="1" noTextEdit="1"/>
              </p:cNvSpPr>
              <p:nvPr/>
            </p:nvSpPr>
            <p:spPr>
              <a:xfrm>
                <a:off x="1331640" y="1772816"/>
                <a:ext cx="6174432" cy="721608"/>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55576" y="3212976"/>
                <a:ext cx="7416824" cy="7356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zh-CN" sz="1600" i="1" smtClean="0">
                              <a:latin typeface="Cambria Math" panose="02040503050406030204" pitchFamily="18" charset="0"/>
                            </a:rPr>
                          </m:ctrlPr>
                        </m:fPr>
                        <m:num>
                          <m:r>
                            <a:rPr lang="en-US" altLang="zh-CN" sz="1600">
                              <a:latin typeface="Cambria Math"/>
                            </a:rPr>
                            <m:t>𝜕</m:t>
                          </m:r>
                          <m:r>
                            <a:rPr lang="en-US" altLang="zh-CN" sz="1600" b="0" i="1" smtClean="0">
                              <a:latin typeface="Cambria Math"/>
                            </a:rPr>
                            <m:t>𝐿</m:t>
                          </m:r>
                        </m:num>
                        <m:den>
                          <m:r>
                            <a:rPr lang="en-US" altLang="zh-CN" sz="1600">
                              <a:latin typeface="Cambria Math"/>
                            </a:rPr>
                            <m:t>𝜕</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den>
                      </m:f>
                      <m:r>
                        <a:rPr lang="en-US" altLang="zh-CN" sz="1600" i="1">
                          <a:latin typeface="Cambria Math"/>
                        </a:rPr>
                        <m:t>=</m:t>
                      </m:r>
                      <m:f>
                        <m:fPr>
                          <m:ctrlPr>
                            <a:rPr lang="zh-CN" altLang="zh-CN" sz="1600" i="1">
                              <a:latin typeface="Cambria Math" panose="02040503050406030204" pitchFamily="18" charset="0"/>
                            </a:rPr>
                          </m:ctrlPr>
                        </m:fPr>
                        <m:num>
                          <m:r>
                            <a:rPr lang="en-US" altLang="zh-CN" sz="1600" i="1">
                              <a:latin typeface="Cambria Math"/>
                            </a:rPr>
                            <m:t>𝜕</m:t>
                          </m:r>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m:rPr>
                                  <m:brk/>
                                </m:rPr>
                                <a:rPr lang="en-US" altLang="zh-CN" sz="1600" b="0" i="1" smtClean="0">
                                  <a:latin typeface="Cambria Math"/>
                                </a:rPr>
                                <m:t>𝑢</m:t>
                              </m:r>
                              <m:r>
                                <a:rPr lang="en-US" altLang="zh-CN" sz="1600" b="0" i="1" smtClean="0">
                                  <a:latin typeface="Cambria Math"/>
                                </a:rPr>
                                <m:t>,</m:t>
                              </m:r>
                              <m:r>
                                <a:rPr lang="en-US" altLang="zh-CN" sz="1600" i="1">
                                  <a:latin typeface="Cambria Math"/>
                                </a:rPr>
                                <m:t>𝑖</m:t>
                              </m:r>
                            </m:sub>
                            <m:sup/>
                            <m:e>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r>
                                    <a:rPr lang="en-US" altLang="zh-CN" sz="1600" i="1">
                                      <a:latin typeface="Cambria Math"/>
                                    </a:rPr>
                                    <m:t>−</m:t>
                                  </m:r>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e>
                                <m:sup>
                                  <m:r>
                                    <a:rPr lang="en-US" altLang="zh-CN" sz="1600" i="1">
                                      <a:latin typeface="Cambria Math"/>
                                    </a:rPr>
                                    <m:t>2</m:t>
                                  </m:r>
                                </m:sup>
                              </m:sSup>
                            </m:e>
                          </m:nary>
                          <m:r>
                            <a:rPr lang="en-US" altLang="zh-CN" sz="1600" i="1">
                              <a:latin typeface="Cambria Math"/>
                            </a:rPr>
                            <m:t>+</m:t>
                          </m:r>
                          <m:r>
                            <a:rPr lang="zh-CN" altLang="en-US" sz="1600" i="1">
                              <a:latin typeface="Cambria Math"/>
                            </a:rPr>
                            <m:t>𝜆</m:t>
                          </m:r>
                          <m:sSup>
                            <m:sSupPr>
                              <m:ctrlPr>
                                <a:rPr lang="zh-CN" altLang="zh-CN" sz="1600" i="1">
                                  <a:latin typeface="Cambria Math" panose="02040503050406030204" pitchFamily="18" charset="0"/>
                                </a:rPr>
                              </m:ctrlPr>
                            </m:sSupPr>
                            <m:e>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e>
                            <m:sup>
                              <m:r>
                                <a:rPr lang="en-US" altLang="zh-CN" sz="1600" i="1">
                                  <a:latin typeface="Cambria Math"/>
                                </a:rPr>
                                <m:t>2</m:t>
                              </m:r>
                            </m:sup>
                          </m:sSup>
                          <m:r>
                            <a:rPr lang="en-US" altLang="zh-CN" sz="1600" i="1">
                              <a:latin typeface="Cambria Math"/>
                            </a:rPr>
                            <m:t>]</m:t>
                          </m:r>
                        </m:num>
                        <m:den>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den>
                      </m:f>
                      <m:r>
                        <a:rPr lang="en-US" altLang="zh-CN" sz="1600" i="1">
                          <a:latin typeface="Cambria Math"/>
                        </a:rPr>
                        <m:t>=</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r>
                            <a:rPr lang="en-US" altLang="zh-CN" sz="1600" i="1">
                              <a:latin typeface="Cambria Math"/>
                            </a:rPr>
                            <m:t>2</m:t>
                          </m:r>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+2</m:t>
                          </m:r>
                          <m:r>
                            <a:rPr lang="zh-CN" altLang="en-US" sz="1600" i="1">
                              <a:latin typeface="Cambria Math"/>
                            </a:rPr>
                            <m:t>𝜆</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e>
                      </m:nary>
                    </m:oMath>
                  </m:oMathPara>
                </a14:m>
                <a:endParaRPr lang="zh-CN" altLang="zh-CN" sz="1600"/>
              </a:p>
            </p:txBody>
          </p:sp>
        </mc:Choice>
        <mc:Fallback xmlns="">
          <p:sp>
            <p:nvSpPr>
              <p:cNvPr id="7" name="矩形 6"/>
              <p:cNvSpPr>
                <a:spLocks noRot="1" noChangeAspect="1" noMove="1" noResize="1" noEditPoints="1" noAdjustHandles="1" noChangeArrowheads="1" noChangeShapeType="1" noTextEdit="1"/>
              </p:cNvSpPr>
              <p:nvPr/>
            </p:nvSpPr>
            <p:spPr>
              <a:xfrm>
                <a:off x="755576" y="3212976"/>
                <a:ext cx="7416824" cy="735651"/>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475656" y="4509120"/>
                <a:ext cx="6120680" cy="482696"/>
              </a:xfrm>
              <a:prstGeom prst="rect">
                <a:avLst/>
              </a:prstGeom>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r>
                      <a:rPr lang="en-US" altLang="zh-CN" sz="1600" i="1">
                        <a:latin typeface="Cambria Math"/>
                      </a:rPr>
                      <m:t>−</m:t>
                    </m:r>
                    <m:r>
                      <a:rPr lang="en-US" altLang="zh-CN" sz="1600" i="1">
                        <a:latin typeface="Cambria Math"/>
                      </a:rPr>
                      <m:t>𝛼</m:t>
                    </m:r>
                    <m:r>
                      <a:rPr lang="en-US" altLang="zh-CN" sz="1600" i="1">
                        <a:latin typeface="Cambria Math"/>
                      </a:rPr>
                      <m:t>∙</m:t>
                    </m:r>
                    <m:f>
                      <m:fPr>
                        <m:ctrlPr>
                          <a:rPr lang="zh-CN" altLang="zh-CN" sz="1600" i="1">
                            <a:latin typeface="Cambria Math" panose="02040503050406030204" pitchFamily="18" charset="0"/>
                          </a:rPr>
                        </m:ctrlPr>
                      </m:fPr>
                      <m:num>
                        <m:r>
                          <a:rPr lang="en-US" altLang="zh-CN" sz="1600">
                            <a:latin typeface="Cambria Math"/>
                          </a:rPr>
                          <m:t>𝜕</m:t>
                        </m:r>
                        <m:r>
                          <a:rPr lang="en-US" altLang="zh-CN" sz="1600" b="0" i="1" smtClean="0">
                            <a:latin typeface="Cambria Math"/>
                          </a:rPr>
                          <m:t>𝐿</m:t>
                        </m:r>
                      </m:num>
                      <m:den>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den>
                    </m:f>
                    <m:r>
                      <a:rPr lang="en-US" altLang="zh-CN" sz="1600" b="0" i="1" smtClean="0">
                        <a:latin typeface="Cambria Math"/>
                      </a:rPr>
                      <m:t>=</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oMath>
                </a14:m>
                <a:r>
                  <a:rPr lang="en-US" altLang="zh-CN" sz="1600" smtClean="0"/>
                  <a:t>-</a:t>
                </a:r>
                <a:r>
                  <a:rPr lang="en-US" altLang="zh-CN" sz="1600"/>
                  <a:t> </a:t>
                </a:r>
                <a14:m>
                  <m:oMath xmlns:m="http://schemas.openxmlformats.org/officeDocument/2006/math">
                    <m:r>
                      <a:rPr lang="en-US" altLang="zh-CN" sz="1600" i="1">
                        <a:latin typeface="Cambria Math"/>
                      </a:rPr>
                      <m:t>𝛼</m:t>
                    </m:r>
                    <m:r>
                      <a:rPr lang="en-US" altLang="zh-CN" sz="1600" i="1" smtClean="0">
                        <a:latin typeface="Cambria Math"/>
                      </a:rPr>
                      <m:t>∙</m:t>
                    </m:r>
                    <m:r>
                      <a:rPr lang="en-US" altLang="zh-CN" sz="1600" b="0" i="1" smtClean="0">
                        <a:latin typeface="Cambria Math"/>
                      </a:rPr>
                      <m:t>[ </m:t>
                    </m:r>
                    <m:nary>
                      <m:naryPr>
                        <m:chr m:val="∑"/>
                        <m:limLoc m:val="undOvr"/>
                        <m:supHide m:val="on"/>
                        <m:ctrlPr>
                          <a:rPr lang="zh-CN" altLang="zh-CN" sz="1600" i="1">
                            <a:latin typeface="Cambria Math" panose="02040503050406030204" pitchFamily="18" charset="0"/>
                          </a:rPr>
                        </m:ctrlPr>
                      </m:naryPr>
                      <m:sub>
                        <m:r>
                          <a:rPr lang="en-US" altLang="zh-CN" sz="1600" i="1">
                            <a:latin typeface="Cambria Math"/>
                          </a:rPr>
                          <m:t>𝑖</m:t>
                        </m:r>
                      </m:sub>
                      <m:sup/>
                      <m:e>
                        <m:r>
                          <a:rPr lang="en-US" altLang="zh-CN" sz="1600" i="1">
                            <a:latin typeface="Cambria Math"/>
                          </a:rPr>
                          <m:t>2</m:t>
                        </m:r>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+2</m:t>
                        </m:r>
                        <m:r>
                          <a:rPr lang="zh-CN" altLang="en-US" sz="1600" i="1">
                            <a:latin typeface="Cambria Math"/>
                          </a:rPr>
                          <m:t>𝜆</m:t>
                        </m:r>
                        <m:sSub>
                          <m:sSubPr>
                            <m:ctrlPr>
                              <a:rPr lang="en-US"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𝑢</m:t>
                            </m:r>
                          </m:sub>
                        </m:sSub>
                      </m:e>
                    </m:nary>
                    <m:r>
                      <a:rPr lang="en-US" altLang="zh-CN" sz="1600" b="0" i="1" smtClean="0">
                        <a:latin typeface="Cambria Math"/>
                      </a:rPr>
                      <m:t>]</m:t>
                    </m:r>
                  </m:oMath>
                </a14:m>
                <a:endParaRPr lang="zh-CN" altLang="zh-CN" sz="1600"/>
              </a:p>
            </p:txBody>
          </p:sp>
        </mc:Choice>
        <mc:Fallback xmlns="">
          <p:sp>
            <p:nvSpPr>
              <p:cNvPr id="8" name="矩形 7"/>
              <p:cNvSpPr>
                <a:spLocks noRot="1" noChangeAspect="1" noMove="1" noResize="1" noEditPoints="1" noAdjustHandles="1" noChangeArrowheads="1" noChangeShapeType="1" noTextEdit="1"/>
              </p:cNvSpPr>
              <p:nvPr/>
            </p:nvSpPr>
            <p:spPr>
              <a:xfrm>
                <a:off x="1475656" y="4509120"/>
                <a:ext cx="6120680" cy="482696"/>
              </a:xfrm>
              <a:prstGeom prst="rect">
                <a:avLst/>
              </a:prstGeom>
              <a:blipFill rotWithShape="1">
                <a:blip r:embed="rId4"/>
                <a:stretch>
                  <a:fillRect t="-63291" b="-103797"/>
                </a:stretch>
              </a:blipFill>
            </p:spPr>
            <p:txBody>
              <a:bodyPr/>
              <a:lstStyle/>
              <a:p>
                <a:r>
                  <a:rPr lang="zh-CN" altLang="en-US">
                    <a:noFill/>
                  </a:rPr>
                  <a:t> </a:t>
                </a:r>
              </a:p>
            </p:txBody>
          </p:sp>
        </mc:Fallback>
      </mc:AlternateContent>
      <p:sp>
        <p:nvSpPr>
          <p:cNvPr id="9" name="矩形 8"/>
          <p:cNvSpPr/>
          <p:nvPr/>
        </p:nvSpPr>
        <p:spPr>
          <a:xfrm>
            <a:off x="467544" y="134076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损失函数</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0" name="矩形 9"/>
          <p:cNvSpPr/>
          <p:nvPr/>
        </p:nvSpPr>
        <p:spPr>
          <a:xfrm>
            <a:off x="457200" y="2568557"/>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对每一个 </a:t>
            </a:r>
            <a:r>
              <a:rPr lang="en-US" altLang="zh-CN" sz="1600" smtClean="0">
                <a:solidFill>
                  <a:schemeClr val="tx1">
                    <a:lumMod val="75000"/>
                    <a:lumOff val="25000"/>
                  </a:schemeClr>
                </a:solidFill>
                <a:latin typeface="微软雅黑 Light" pitchFamily="34" charset="-122"/>
                <a:ea typeface="微软雅黑 Light" pitchFamily="34" charset="-122"/>
              </a:rPr>
              <a:t>P</a:t>
            </a:r>
            <a:r>
              <a:rPr lang="en-US" altLang="zh-CN" sz="1600" baseline="-25000" smtClean="0">
                <a:solidFill>
                  <a:schemeClr val="tx1">
                    <a:lumMod val="75000"/>
                    <a:lumOff val="25000"/>
                  </a:schemeClr>
                </a:solidFill>
                <a:latin typeface="微软雅黑 Light" pitchFamily="34" charset="-122"/>
                <a:ea typeface="微软雅黑 Light" pitchFamily="34" charset="-122"/>
              </a:rPr>
              <a:t>u</a:t>
            </a:r>
            <a:r>
              <a:rPr lang="en-US" altLang="zh-CN" sz="1600" smtClean="0">
                <a:solidFill>
                  <a:schemeClr val="tx1">
                    <a:lumMod val="75000"/>
                    <a:lumOff val="25000"/>
                  </a:schemeClr>
                </a:solidFill>
                <a:latin typeface="微软雅黑 Light" pitchFamily="34" charset="-122"/>
                <a:ea typeface="微软雅黑 Light" pitchFamily="34" charset="-122"/>
              </a:rPr>
              <a:t> </a:t>
            </a:r>
            <a:r>
              <a:rPr lang="zh-CN" altLang="en-US" sz="1600" smtClean="0">
                <a:solidFill>
                  <a:schemeClr val="tx1">
                    <a:lumMod val="75000"/>
                    <a:lumOff val="25000"/>
                  </a:schemeClr>
                </a:solidFill>
                <a:latin typeface="微软雅黑 Light" pitchFamily="34" charset="-122"/>
                <a:ea typeface="微软雅黑 Light" pitchFamily="34" charset="-122"/>
              </a:rPr>
              <a:t>求偏导</a:t>
            </a:r>
            <a:endParaRPr lang="en-US" altLang="zh-CN" sz="1600">
              <a:solidFill>
                <a:schemeClr val="tx1">
                  <a:lumMod val="75000"/>
                  <a:lumOff val="25000"/>
                </a:schemeClr>
              </a:solidFill>
              <a:latin typeface="微软雅黑 Light" pitchFamily="34" charset="-122"/>
              <a:ea typeface="微软雅黑 Light" pitchFamily="34" charset="-122"/>
            </a:endParaRPr>
          </a:p>
        </p:txBody>
      </p:sp>
      <p:sp>
        <p:nvSpPr>
          <p:cNvPr id="11" name="矩形 10"/>
          <p:cNvSpPr/>
          <p:nvPr/>
        </p:nvSpPr>
        <p:spPr>
          <a:xfrm>
            <a:off x="467544" y="386104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梯度下降迭代</a:t>
            </a:r>
            <a:endParaRPr lang="en-US" altLang="zh-CN" sz="1600">
              <a:solidFill>
                <a:schemeClr val="tx1">
                  <a:lumMod val="75000"/>
                  <a:lumOff val="25000"/>
                </a:schemeClr>
              </a:solidFill>
              <a:latin typeface="微软雅黑 Light" pitchFamily="34" charset="-122"/>
              <a:ea typeface="微软雅黑 Light" pitchFamily="34" charset="-122"/>
            </a:endParaRPr>
          </a:p>
        </p:txBody>
      </p:sp>
      <mc:AlternateContent xmlns:mc="http://schemas.openxmlformats.org/markup-compatibility/2006" xmlns:a14="http://schemas.microsoft.com/office/drawing/2010/main">
        <mc:Choice Requires="a14">
          <p:sp>
            <p:nvSpPr>
              <p:cNvPr id="12" name="矩形 11"/>
              <p:cNvSpPr/>
              <p:nvPr/>
            </p:nvSpPr>
            <p:spPr>
              <a:xfrm>
                <a:off x="1475656" y="5610600"/>
                <a:ext cx="6120680" cy="482696"/>
              </a:xfrm>
              <a:prstGeom prst="rect">
                <a:avLst/>
              </a:prstGeom>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a:rPr>
                          <m:t>𝑄</m:t>
                        </m:r>
                      </m:e>
                      <m:sub>
                        <m:r>
                          <a:rPr lang="en-US" altLang="zh-CN" sz="1600" b="0" i="1" smtClean="0">
                            <a:latin typeface="Cambria Math"/>
                          </a:rPr>
                          <m:t>𝑖</m:t>
                        </m:r>
                      </m:sub>
                    </m:sSub>
                    <m:r>
                      <a:rPr lang="en-US" altLang="zh-CN" sz="1600" i="1">
                        <a:latin typeface="Cambria Math"/>
                      </a:rPr>
                      <m:t>≔</m:t>
                    </m:r>
                    <m:sSub>
                      <m:sSubPr>
                        <m:ctrlPr>
                          <a:rPr lang="en-US" altLang="zh-CN" sz="1600" i="1">
                            <a:latin typeface="Cambria Math" panose="02040503050406030204" pitchFamily="18" charset="0"/>
                          </a:rPr>
                        </m:ctrlPr>
                      </m:sSubPr>
                      <m:e>
                        <m:r>
                          <a:rPr lang="en-US" altLang="zh-CN" sz="1600" b="0" i="1" smtClean="0">
                            <a:latin typeface="Cambria Math"/>
                          </a:rPr>
                          <m:t>𝑄</m:t>
                        </m:r>
                      </m:e>
                      <m:sub>
                        <m:r>
                          <a:rPr lang="en-US" altLang="zh-CN" sz="1600" b="0" i="1" smtClean="0">
                            <a:latin typeface="Cambria Math"/>
                          </a:rPr>
                          <m:t>𝑖</m:t>
                        </m:r>
                      </m:sub>
                    </m:sSub>
                    <m:r>
                      <a:rPr lang="en-US" altLang="zh-CN" sz="1600" i="1">
                        <a:latin typeface="Cambria Math"/>
                      </a:rPr>
                      <m:t>−</m:t>
                    </m:r>
                    <m:r>
                      <a:rPr lang="en-US" altLang="zh-CN" sz="1600" i="1">
                        <a:latin typeface="Cambria Math"/>
                      </a:rPr>
                      <m:t>𝛼</m:t>
                    </m:r>
                    <m:r>
                      <a:rPr lang="en-US" altLang="zh-CN" sz="1600" i="1">
                        <a:latin typeface="Cambria Math"/>
                      </a:rPr>
                      <m:t>∙</m:t>
                    </m:r>
                    <m:f>
                      <m:fPr>
                        <m:ctrlPr>
                          <a:rPr lang="zh-CN" altLang="zh-CN" sz="1600" i="1">
                            <a:latin typeface="Cambria Math" panose="02040503050406030204" pitchFamily="18" charset="0"/>
                          </a:rPr>
                        </m:ctrlPr>
                      </m:fPr>
                      <m:num>
                        <m:r>
                          <a:rPr lang="en-US" altLang="zh-CN" sz="1600">
                            <a:latin typeface="Cambria Math"/>
                          </a:rPr>
                          <m:t>𝜕</m:t>
                        </m:r>
                        <m:r>
                          <a:rPr lang="en-US" altLang="zh-CN" sz="1600" b="0" i="1" smtClean="0">
                            <a:latin typeface="Cambria Math"/>
                          </a:rPr>
                          <m:t>𝐿</m:t>
                        </m:r>
                      </m:num>
                      <m:den>
                        <m:r>
                          <a:rPr lang="en-US" altLang="zh-CN" sz="1600" i="1">
                            <a:latin typeface="Cambria Math"/>
                          </a:rPr>
                          <m:t>𝜕</m:t>
                        </m:r>
                        <m:sSub>
                          <m:sSubPr>
                            <m:ctrlPr>
                              <a:rPr lang="en-US"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den>
                    </m:f>
                    <m:r>
                      <a:rPr lang="en-US" altLang="zh-CN" sz="1600" b="0" i="1" smtClean="0">
                        <a:latin typeface="Cambria Math"/>
                      </a:rPr>
                      <m:t>=</m:t>
                    </m:r>
                    <m:sSub>
                      <m:sSubPr>
                        <m:ctrlPr>
                          <a:rPr lang="en-US"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oMath>
                </a14:m>
                <a:r>
                  <a:rPr lang="en-US" altLang="zh-CN" sz="1600" smtClean="0"/>
                  <a:t>-</a:t>
                </a:r>
                <a:r>
                  <a:rPr lang="en-US" altLang="zh-CN" sz="1600"/>
                  <a:t> </a:t>
                </a:r>
                <a14:m>
                  <m:oMath xmlns:m="http://schemas.openxmlformats.org/officeDocument/2006/math">
                    <m:r>
                      <a:rPr lang="en-US" altLang="zh-CN" sz="1600" i="1">
                        <a:latin typeface="Cambria Math"/>
                      </a:rPr>
                      <m:t>𝛼</m:t>
                    </m:r>
                    <m:r>
                      <a:rPr lang="en-US" altLang="zh-CN" sz="1600" i="1" smtClean="0">
                        <a:latin typeface="Cambria Math"/>
                      </a:rPr>
                      <m:t>∙</m:t>
                    </m:r>
                    <m:r>
                      <a:rPr lang="en-US" altLang="zh-CN" sz="1600" b="0" i="1" smtClean="0">
                        <a:latin typeface="Cambria Math"/>
                      </a:rPr>
                      <m:t>[ </m:t>
                    </m:r>
                    <m:nary>
                      <m:naryPr>
                        <m:chr m:val="∑"/>
                        <m:limLoc m:val="undOvr"/>
                        <m:supHide m:val="on"/>
                        <m:ctrlPr>
                          <a:rPr lang="zh-CN" altLang="zh-CN" sz="1600" i="1">
                            <a:latin typeface="Cambria Math" panose="02040503050406030204" pitchFamily="18" charset="0"/>
                          </a:rPr>
                        </m:ctrlPr>
                      </m:naryPr>
                      <m:sub>
                        <m:r>
                          <m:rPr>
                            <m:brk/>
                          </m:rPr>
                          <a:rPr lang="en-US" altLang="zh-CN" sz="1600" i="1">
                            <a:latin typeface="Cambria Math"/>
                          </a:rPr>
                          <m:t>𝑢</m:t>
                        </m:r>
                      </m:sub>
                      <m:sup/>
                      <m:e>
                        <m:r>
                          <a:rPr lang="en-US" altLang="zh-CN" sz="1600" i="1">
                            <a:latin typeface="Cambria Math"/>
                          </a:rPr>
                          <m:t>2</m:t>
                        </m:r>
                        <m:d>
                          <m:dPr>
                            <m:ctrlPr>
                              <a:rPr lang="zh-CN" altLang="zh-CN" sz="1600" i="1">
                                <a:latin typeface="Cambria Math" panose="02040503050406030204" pitchFamily="18" charset="0"/>
                              </a:rPr>
                            </m:ctrlPr>
                          </m:dPr>
                          <m:e>
                            <m:sSubSup>
                              <m:sSubSupPr>
                                <m:ctrlPr>
                                  <a:rPr lang="zh-CN" altLang="zh-CN" sz="1600" i="1">
                                    <a:latin typeface="Cambria Math" panose="02040503050406030204" pitchFamily="18" charset="0"/>
                                  </a:rPr>
                                </m:ctrlPr>
                              </m:sSubSupPr>
                              <m:e>
                                <m:r>
                                  <a:rPr lang="en-US" altLang="zh-CN" sz="1600" i="1" smtClean="0">
                                    <a:latin typeface="Cambria Math"/>
                                  </a:rPr>
                                  <m:t>𝑃</m:t>
                                </m:r>
                              </m:e>
                              <m:sub>
                                <m:r>
                                  <a:rPr lang="en-US" altLang="zh-CN" sz="1600" i="1">
                                    <a:latin typeface="Cambria Math"/>
                                  </a:rPr>
                                  <m:t>𝑢</m:t>
                                </m:r>
                              </m:sub>
                              <m:sup>
                                <m:r>
                                  <a:rPr lang="en-US" altLang="zh-CN" sz="1600" i="1">
                                    <a:latin typeface="Cambria Math"/>
                                  </a:rPr>
                                  <m:t>𝑇</m:t>
                                </m:r>
                              </m:sup>
                            </m:sSubSup>
                            <m:sSub>
                              <m:sSubPr>
                                <m:ctrlPr>
                                  <a:rPr lang="zh-CN"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𝑅</m:t>
                                </m:r>
                              </m:e>
                              <m:sub>
                                <m:r>
                                  <a:rPr lang="en-US" altLang="zh-CN" sz="1600" i="1">
                                    <a:latin typeface="Cambria Math"/>
                                  </a:rPr>
                                  <m:t>𝑢𝑖</m:t>
                                </m:r>
                              </m:sub>
                            </m:sSub>
                          </m:e>
                        </m:d>
                        <m:sSub>
                          <m:sSubPr>
                            <m:ctrlPr>
                              <a:rPr lang="zh-CN" altLang="zh-CN" sz="1600" i="1">
                                <a:latin typeface="Cambria Math" panose="02040503050406030204" pitchFamily="18" charset="0"/>
                              </a:rPr>
                            </m:ctrlPr>
                          </m:sSubPr>
                          <m:e>
                            <m:r>
                              <a:rPr lang="en-US" altLang="zh-CN" sz="1600" b="0" i="1" smtClean="0">
                                <a:latin typeface="Cambria Math"/>
                              </a:rPr>
                              <m:t>𝑃</m:t>
                            </m:r>
                          </m:e>
                          <m:sub>
                            <m:r>
                              <a:rPr lang="en-US" altLang="zh-CN" sz="1600" b="0" i="1" smtClean="0">
                                <a:latin typeface="Cambria Math"/>
                              </a:rPr>
                              <m:t>𝑢</m:t>
                            </m:r>
                          </m:sub>
                        </m:sSub>
                        <m:r>
                          <a:rPr lang="en-US" altLang="zh-CN" sz="1600" i="1">
                            <a:latin typeface="Cambria Math"/>
                          </a:rPr>
                          <m:t>+2</m:t>
                        </m:r>
                        <m:r>
                          <a:rPr lang="zh-CN" altLang="en-US" sz="1600" i="1">
                            <a:latin typeface="Cambria Math"/>
                          </a:rPr>
                          <m:t>𝜆</m:t>
                        </m:r>
                        <m:sSub>
                          <m:sSubPr>
                            <m:ctrlPr>
                              <a:rPr lang="en-US" altLang="zh-CN" sz="1600" i="1">
                                <a:latin typeface="Cambria Math" panose="02040503050406030204" pitchFamily="18" charset="0"/>
                              </a:rPr>
                            </m:ctrlPr>
                          </m:sSubPr>
                          <m:e>
                            <m:r>
                              <a:rPr lang="en-US" altLang="zh-CN" sz="1600" i="1">
                                <a:latin typeface="Cambria Math"/>
                              </a:rPr>
                              <m:t>𝑄</m:t>
                            </m:r>
                          </m:e>
                          <m:sub>
                            <m:r>
                              <a:rPr lang="en-US" altLang="zh-CN" sz="1600" i="1">
                                <a:latin typeface="Cambria Math"/>
                              </a:rPr>
                              <m:t>𝑖</m:t>
                            </m:r>
                          </m:sub>
                        </m:sSub>
                      </m:e>
                    </m:nary>
                    <m:r>
                      <a:rPr lang="en-US" altLang="zh-CN" sz="1600" b="0" i="1" smtClean="0">
                        <a:latin typeface="Cambria Math"/>
                      </a:rPr>
                      <m:t>]</m:t>
                    </m:r>
                  </m:oMath>
                </a14:m>
                <a:endParaRPr lang="zh-CN" altLang="zh-CN" sz="1600"/>
              </a:p>
            </p:txBody>
          </p:sp>
        </mc:Choice>
        <mc:Fallback xmlns="">
          <p:sp>
            <p:nvSpPr>
              <p:cNvPr id="12" name="矩形 11"/>
              <p:cNvSpPr>
                <a:spLocks noRot="1" noChangeAspect="1" noMove="1" noResize="1" noEditPoints="1" noAdjustHandles="1" noChangeArrowheads="1" noChangeShapeType="1" noTextEdit="1"/>
              </p:cNvSpPr>
              <p:nvPr/>
            </p:nvSpPr>
            <p:spPr>
              <a:xfrm>
                <a:off x="1475656" y="5610600"/>
                <a:ext cx="6120680" cy="482696"/>
              </a:xfrm>
              <a:prstGeom prst="rect">
                <a:avLst/>
              </a:prstGeom>
              <a:blipFill rotWithShape="1">
                <a:blip r:embed="rId5"/>
                <a:stretch>
                  <a:fillRect t="-62500" b="-101250"/>
                </a:stretch>
              </a:blipFill>
            </p:spPr>
            <p:txBody>
              <a:bodyPr/>
              <a:lstStyle/>
              <a:p>
                <a:r>
                  <a:rPr lang="zh-CN" altLang="en-US">
                    <a:noFill/>
                  </a:rPr>
                  <a:t> </a:t>
                </a:r>
              </a:p>
            </p:txBody>
          </p:sp>
        </mc:Fallback>
      </mc:AlternateContent>
      <p:sp>
        <p:nvSpPr>
          <p:cNvPr id="13" name="矩形 12"/>
          <p:cNvSpPr/>
          <p:nvPr/>
        </p:nvSpPr>
        <p:spPr>
          <a:xfrm>
            <a:off x="467544" y="4962528"/>
            <a:ext cx="7992888" cy="632096"/>
          </a:xfrm>
          <a:prstGeom prst="rect">
            <a:avLst/>
          </a:prstGeom>
        </p:spPr>
        <p:txBody>
          <a:bodyPr vert="horz" lIns="91440" tIns="45720" rIns="91440" bIns="45720" rtlCol="0">
            <a:noAutofit/>
          </a:bodyPr>
          <a:lstStyle/>
          <a:p>
            <a:pPr marL="342900" indent="-342900" fontAlgn="base">
              <a:lnSpc>
                <a:spcPct val="200000"/>
              </a:lnSpc>
              <a:spcBef>
                <a:spcPct val="20000"/>
              </a:spcBef>
              <a:spcAft>
                <a:spcPct val="0"/>
              </a:spcAft>
              <a:buFont typeface="Arial" pitchFamily="34" charset="0"/>
              <a:buChar char="•"/>
            </a:pPr>
            <a:r>
              <a:rPr lang="zh-CN" altLang="en-US" sz="1600" smtClean="0">
                <a:solidFill>
                  <a:schemeClr val="tx1">
                    <a:lumMod val="75000"/>
                    <a:lumOff val="25000"/>
                  </a:schemeClr>
                </a:solidFill>
                <a:latin typeface="微软雅黑 Light" pitchFamily="34" charset="-122"/>
                <a:ea typeface="微软雅黑 Light" pitchFamily="34" charset="-122"/>
              </a:rPr>
              <a:t>同理，有</a:t>
            </a:r>
            <a:endParaRPr lang="en-US" altLang="zh-CN" sz="160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23928037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131840" y="2564904"/>
            <a:ext cx="2808312" cy="1323439"/>
          </a:xfrm>
          <a:prstGeom prst="rect">
            <a:avLst/>
          </a:prstGeom>
          <a:noFill/>
        </p:spPr>
        <p:txBody>
          <a:bodyPr wrap="square" rtlCol="0">
            <a:spAutoFit/>
          </a:bodyPr>
          <a:lstStyle/>
          <a:p>
            <a:r>
              <a:rPr lang="en-US" altLang="zh-CN" sz="8000" smtClean="0"/>
              <a:t>Q &amp; A</a:t>
            </a:r>
            <a:endParaRPr lang="en-US" altLang="zh-CN" sz="8000" dirty="0" smtClean="0"/>
          </a:p>
        </p:txBody>
      </p:sp>
    </p:spTree>
    <p:extLst>
      <p:ext uri="{BB962C8B-B14F-4D97-AF65-F5344CB8AC3E}">
        <p14:creationId xmlns:p14="http://schemas.microsoft.com/office/powerpoint/2010/main" val="559811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用户画像</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rmAutofit/>
          </a:bodyPr>
          <a:lstStyle/>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用户画像（</a:t>
            </a:r>
            <a:r>
              <a:rPr lang="en-US" altLang="zh-CN" sz="1800">
                <a:solidFill>
                  <a:schemeClr val="tx1">
                    <a:lumMod val="75000"/>
                    <a:lumOff val="25000"/>
                  </a:schemeClr>
                </a:solidFill>
                <a:latin typeface="微软雅黑 Light" pitchFamily="34" charset="-122"/>
                <a:ea typeface="微软雅黑 Light" pitchFamily="34" charset="-122"/>
              </a:rPr>
              <a:t>User Profile</a:t>
            </a:r>
            <a:r>
              <a:rPr lang="zh-CN" altLang="en-US" sz="1800">
                <a:solidFill>
                  <a:schemeClr val="tx1">
                    <a:lumMod val="75000"/>
                    <a:lumOff val="25000"/>
                  </a:schemeClr>
                </a:solidFill>
                <a:latin typeface="微软雅黑 Light" pitchFamily="34" charset="-122"/>
                <a:ea typeface="微软雅黑 Light" pitchFamily="34" charset="-122"/>
              </a:rPr>
              <a:t>）就是企业通过收集与分析消费者社会属性、生活习惯、消费行为等主要信息的数据之后，完美地抽象出一个用户的商业全貌作是企业应用大数据技术的基本方式</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用户画像为企业提供了足够的信息基础，能够帮助企业快速找到精准用户群体以及用户需求等更为广泛的反馈信息</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200000"/>
              </a:lnSpc>
            </a:pPr>
            <a:r>
              <a:rPr lang="zh-CN" altLang="en-US" sz="1800">
                <a:solidFill>
                  <a:schemeClr val="tx1">
                    <a:lumMod val="75000"/>
                    <a:lumOff val="25000"/>
                  </a:schemeClr>
                </a:solidFill>
                <a:latin typeface="微软雅黑 Light" pitchFamily="34" charset="-122"/>
                <a:ea typeface="微软雅黑 Light" pitchFamily="34" charset="-122"/>
              </a:rPr>
              <a:t>作为大数据的根基，它完美地抽象出一个用户的信息全貌，为进一步精准、快速地分析用户行为习惯、消费习惯等重要信息，提供了足够的数据基础</a:t>
            </a:r>
            <a:endParaRPr lang="zh-CN" altLang="en-US" sz="18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4024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用户画像</a:t>
            </a:r>
            <a:endParaRPr lang="zh-CN" altLang="en-US" sz="3200" dirty="0">
              <a:solidFill>
                <a:schemeClr val="tx1">
                  <a:lumMod val="75000"/>
                  <a:lumOff val="25000"/>
                </a:schemeClr>
              </a:solidFill>
              <a:latin typeface="微软雅黑" pitchFamily="34" charset="-122"/>
              <a:ea typeface="微软雅黑" pitchFamily="34" charset="-122"/>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83730" y="1556792"/>
            <a:ext cx="2304194" cy="4608389"/>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2475" y="1565920"/>
            <a:ext cx="2304000" cy="4608000"/>
          </a:xfrm>
          <a:prstGeom prst="rect">
            <a:avLst/>
          </a:prstGeom>
        </p:spPr>
      </p:pic>
    </p:spTree>
    <p:extLst>
      <p:ext uri="{BB962C8B-B14F-4D97-AF65-F5344CB8AC3E}">
        <p14:creationId xmlns:p14="http://schemas.microsoft.com/office/powerpoint/2010/main" val="58408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grpSp>
        <p:nvGrpSpPr>
          <p:cNvPr id="76" name="组合 75"/>
          <p:cNvGrpSpPr/>
          <p:nvPr/>
        </p:nvGrpSpPr>
        <p:grpSpPr>
          <a:xfrm>
            <a:off x="821900" y="1628800"/>
            <a:ext cx="7566524" cy="4539086"/>
            <a:chOff x="879099" y="1556792"/>
            <a:chExt cx="7581333" cy="4805632"/>
          </a:xfrm>
        </p:grpSpPr>
        <p:sp>
          <p:nvSpPr>
            <p:cNvPr id="24" name="TextBox 23"/>
            <p:cNvSpPr txBox="1"/>
            <p:nvPr/>
          </p:nvSpPr>
          <p:spPr>
            <a:xfrm>
              <a:off x="879099" y="6023870"/>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44" name="组合 43"/>
            <p:cNvGrpSpPr/>
            <p:nvPr/>
          </p:nvGrpSpPr>
          <p:grpSpPr>
            <a:xfrm>
              <a:off x="5264765" y="1628800"/>
              <a:ext cx="2713510" cy="770708"/>
              <a:chOff x="4932040" y="3429000"/>
              <a:chExt cx="2028924" cy="770708"/>
            </a:xfrm>
          </p:grpSpPr>
          <p:sp>
            <p:nvSpPr>
              <p:cNvPr id="53" name="圆角矩形 52"/>
              <p:cNvSpPr/>
              <p:nvPr/>
            </p:nvSpPr>
            <p:spPr>
              <a:xfrm>
                <a:off x="4932040" y="3429000"/>
                <a:ext cx="2028924" cy="770708"/>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5076055" y="3534107"/>
                <a:ext cx="1872207" cy="584775"/>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smtClean="0">
                    <a:solidFill>
                      <a:schemeClr val="tx1">
                        <a:lumMod val="65000"/>
                        <a:lumOff val="35000"/>
                      </a:schemeClr>
                    </a:solidFill>
                    <a:latin typeface="华文楷体" pitchFamily="2" charset="-122"/>
                    <a:ea typeface="华文楷体" pitchFamily="2" charset="-122"/>
                  </a:rPr>
                  <a:t>A</a:t>
                </a:r>
              </a:p>
              <a:p>
                <a:r>
                  <a:rPr lang="zh-CN" altLang="en-US" sz="1600" smtClean="0">
                    <a:solidFill>
                      <a:schemeClr val="tx1">
                        <a:lumMod val="65000"/>
                        <a:lumOff val="35000"/>
                      </a:schemeClr>
                    </a:solidFill>
                    <a:latin typeface="华文楷体" pitchFamily="2" charset="-122"/>
                    <a:ea typeface="华文楷体" pitchFamily="2" charset="-122"/>
                  </a:rPr>
                  <a:t>类型：爱情，动作</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45" name="组合 44"/>
            <p:cNvGrpSpPr>
              <a:grpSpLocks noChangeAspect="1"/>
            </p:cNvGrpSpPr>
            <p:nvPr/>
          </p:nvGrpSpPr>
          <p:grpSpPr>
            <a:xfrm>
              <a:off x="1043607" y="1556792"/>
              <a:ext cx="408867" cy="922756"/>
              <a:chOff x="7308304" y="3428999"/>
              <a:chExt cx="681443" cy="1537927"/>
            </a:xfrm>
          </p:grpSpPr>
          <p:sp>
            <p:nvSpPr>
              <p:cNvPr id="47" name="椭圆 46"/>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a:stCxn id="47"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879099" y="2514382"/>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a</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34" name="组合 33"/>
            <p:cNvGrpSpPr>
              <a:grpSpLocks noChangeAspect="1"/>
            </p:cNvGrpSpPr>
            <p:nvPr/>
          </p:nvGrpSpPr>
          <p:grpSpPr>
            <a:xfrm>
              <a:off x="1043607" y="3320988"/>
              <a:ext cx="408867" cy="922756"/>
              <a:chOff x="7308304" y="3428999"/>
              <a:chExt cx="681443" cy="1537927"/>
            </a:xfrm>
          </p:grpSpPr>
          <p:sp>
            <p:nvSpPr>
              <p:cNvPr id="36" name="椭圆 35"/>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879099" y="4278578"/>
              <a:ext cx="792088" cy="338554"/>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用户</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p:txBody>
        </p:sp>
        <p:grpSp>
          <p:nvGrpSpPr>
            <p:cNvPr id="23" name="组合 22"/>
            <p:cNvGrpSpPr>
              <a:grpSpLocks noChangeAspect="1"/>
            </p:cNvGrpSpPr>
            <p:nvPr/>
          </p:nvGrpSpPr>
          <p:grpSpPr>
            <a:xfrm>
              <a:off x="1043607" y="5085184"/>
              <a:ext cx="408867" cy="922756"/>
              <a:chOff x="7308304" y="3428999"/>
              <a:chExt cx="681443" cy="1537927"/>
            </a:xfrm>
          </p:grpSpPr>
          <p:sp>
            <p:nvSpPr>
              <p:cNvPr id="25" name="椭圆 24"/>
              <p:cNvSpPr/>
              <p:nvPr/>
            </p:nvSpPr>
            <p:spPr>
              <a:xfrm>
                <a:off x="7418949" y="3428999"/>
                <a:ext cx="468000" cy="468000"/>
              </a:xfrm>
              <a:prstGeom prst="ellipse">
                <a:avLst/>
              </a:prstGeom>
              <a:noFill/>
              <a:ln>
                <a:solidFill>
                  <a:srgbClr val="4A7E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5" idx="4"/>
              </p:cNvCxnSpPr>
              <p:nvPr/>
            </p:nvCxnSpPr>
            <p:spPr>
              <a:xfrm flipH="1">
                <a:off x="7650312" y="3896999"/>
                <a:ext cx="0" cy="64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308304" y="4089777"/>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7367433" y="45411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647739" y="4097564"/>
                <a:ext cx="342008" cy="12604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660618" y="4534878"/>
                <a:ext cx="270000" cy="42574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8" name="圆角矩形 7"/>
            <p:cNvSpPr/>
            <p:nvPr/>
          </p:nvSpPr>
          <p:spPr>
            <a:xfrm>
              <a:off x="3613055" y="1697192"/>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A</a:t>
              </a:r>
              <a:endParaRPr lang="zh-CN" altLang="en-US">
                <a:solidFill>
                  <a:schemeClr val="tx1">
                    <a:lumMod val="65000"/>
                    <a:lumOff val="35000"/>
                  </a:schemeClr>
                </a:solidFill>
                <a:latin typeface="华文楷体" pitchFamily="2" charset="-122"/>
                <a:ea typeface="华文楷体" pitchFamily="2" charset="-122"/>
              </a:endParaRPr>
            </a:p>
          </p:txBody>
        </p:sp>
        <p:sp>
          <p:nvSpPr>
            <p:cNvPr id="9" name="圆角矩形 8"/>
            <p:cNvSpPr/>
            <p:nvPr/>
          </p:nvSpPr>
          <p:spPr>
            <a:xfrm>
              <a:off x="3613055" y="3497942"/>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B</a:t>
              </a:r>
              <a:endParaRPr lang="zh-CN" altLang="en-US">
                <a:solidFill>
                  <a:schemeClr val="tx1">
                    <a:lumMod val="65000"/>
                    <a:lumOff val="35000"/>
                  </a:schemeClr>
                </a:solidFill>
                <a:latin typeface="华文楷体" pitchFamily="2" charset="-122"/>
                <a:ea typeface="华文楷体" pitchFamily="2" charset="-122"/>
              </a:endParaRPr>
            </a:p>
          </p:txBody>
        </p:sp>
        <p:sp>
          <p:nvSpPr>
            <p:cNvPr id="10" name="圆角矩形 9"/>
            <p:cNvSpPr/>
            <p:nvPr/>
          </p:nvSpPr>
          <p:spPr>
            <a:xfrm>
              <a:off x="3613055" y="5298691"/>
              <a:ext cx="1512168" cy="654631"/>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华文楷体" pitchFamily="2" charset="-122"/>
                  <a:ea typeface="华文楷体" pitchFamily="2" charset="-122"/>
                </a:rPr>
                <a:t>电影</a:t>
              </a:r>
              <a:r>
                <a:rPr lang="en-US" altLang="zh-CN" smtClean="0">
                  <a:solidFill>
                    <a:schemeClr val="tx1">
                      <a:lumMod val="65000"/>
                      <a:lumOff val="35000"/>
                    </a:schemeClr>
                  </a:solidFill>
                  <a:latin typeface="华文楷体" pitchFamily="2" charset="-122"/>
                  <a:ea typeface="华文楷体" pitchFamily="2" charset="-122"/>
                </a:rPr>
                <a:t>C</a:t>
              </a:r>
              <a:endParaRPr lang="zh-CN" altLang="en-US">
                <a:solidFill>
                  <a:schemeClr val="tx1">
                    <a:lumMod val="65000"/>
                    <a:lumOff val="35000"/>
                  </a:schemeClr>
                </a:solidFill>
                <a:latin typeface="华文楷体" pitchFamily="2" charset="-122"/>
                <a:ea typeface="华文楷体" pitchFamily="2" charset="-122"/>
              </a:endParaRPr>
            </a:p>
          </p:txBody>
        </p:sp>
        <p:cxnSp>
          <p:nvCxnSpPr>
            <p:cNvPr id="12" name="直接箭头连接符 11"/>
            <p:cNvCxnSpPr>
              <a:endCxn id="8" idx="1"/>
            </p:cNvCxnSpPr>
            <p:nvPr/>
          </p:nvCxnSpPr>
          <p:spPr>
            <a:xfrm>
              <a:off x="1547663" y="2024507"/>
              <a:ext cx="2065392"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a:off x="1579989" y="3793082"/>
              <a:ext cx="203306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9" idx="1"/>
            </p:cNvCxnSpPr>
            <p:nvPr/>
          </p:nvCxnSpPr>
          <p:spPr>
            <a:xfrm flipV="1">
              <a:off x="1579989" y="3825258"/>
              <a:ext cx="2033066" cy="166106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547663" y="1681063"/>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16" name="矩形 15"/>
            <p:cNvSpPr/>
            <p:nvPr/>
          </p:nvSpPr>
          <p:spPr>
            <a:xfrm>
              <a:off x="1558395" y="3320988"/>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sp>
          <p:nvSpPr>
            <p:cNvPr id="17" name="矩形 16"/>
            <p:cNvSpPr/>
            <p:nvPr/>
          </p:nvSpPr>
          <p:spPr>
            <a:xfrm>
              <a:off x="1579989" y="4797152"/>
              <a:ext cx="543739" cy="307777"/>
            </a:xfrm>
            <a:prstGeom prst="rect">
              <a:avLst/>
            </a:prstGeom>
          </p:spPr>
          <p:txBody>
            <a:bodyPr wrap="none">
              <a:spAutoFit/>
            </a:bodyPr>
            <a:lstStyle/>
            <a:p>
              <a:pPr algn="ctr"/>
              <a:r>
                <a:rPr lang="zh-CN" altLang="en-US" sz="1400" smtClean="0">
                  <a:solidFill>
                    <a:srgbClr val="C00000"/>
                  </a:solidFill>
                  <a:latin typeface="微软雅黑" pitchFamily="34" charset="-122"/>
                  <a:ea typeface="微软雅黑" pitchFamily="34" charset="-122"/>
                </a:rPr>
                <a:t>喜欢</a:t>
              </a:r>
              <a:endParaRPr lang="zh-CN" altLang="en-US" sz="1400">
                <a:solidFill>
                  <a:srgbClr val="C00000"/>
                </a:solidFill>
                <a:latin typeface="微软雅黑" pitchFamily="34" charset="-122"/>
                <a:ea typeface="微软雅黑" pitchFamily="34" charset="-122"/>
              </a:endParaRPr>
            </a:p>
          </p:txBody>
        </p:sp>
        <p:cxnSp>
          <p:nvCxnSpPr>
            <p:cNvPr id="18" name="直接箭头连接符 17"/>
            <p:cNvCxnSpPr>
              <a:stCxn id="10" idx="1"/>
            </p:cNvCxnSpPr>
            <p:nvPr/>
          </p:nvCxnSpPr>
          <p:spPr>
            <a:xfrm flipH="1" flipV="1">
              <a:off x="1579989" y="2033558"/>
              <a:ext cx="2033066" cy="3592449"/>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84468" y="4571743"/>
              <a:ext cx="543740" cy="307777"/>
            </a:xfrm>
            <a:prstGeom prst="rect">
              <a:avLst/>
            </a:prstGeom>
          </p:spPr>
          <p:txBody>
            <a:bodyPr wrap="none">
              <a:spAutoFit/>
            </a:bodyPr>
            <a:lstStyle/>
            <a:p>
              <a:pPr algn="ctr"/>
              <a:r>
                <a:rPr lang="zh-CN" altLang="en-US" sz="1400" smtClean="0">
                  <a:solidFill>
                    <a:srgbClr val="00B0F0"/>
                  </a:solidFill>
                  <a:latin typeface="微软雅黑" pitchFamily="34" charset="-122"/>
                  <a:ea typeface="微软雅黑" pitchFamily="34" charset="-122"/>
                </a:rPr>
                <a:t>推荐</a:t>
              </a:r>
              <a:endParaRPr lang="zh-CN" altLang="en-US" sz="1400">
                <a:solidFill>
                  <a:srgbClr val="00B0F0"/>
                </a:solidFill>
                <a:latin typeface="微软雅黑" pitchFamily="34" charset="-122"/>
                <a:ea typeface="微软雅黑" pitchFamily="34" charset="-122"/>
              </a:endParaRPr>
            </a:p>
          </p:txBody>
        </p:sp>
        <p:cxnSp>
          <p:nvCxnSpPr>
            <p:cNvPr id="20" name="曲线连接符 19"/>
            <p:cNvCxnSpPr/>
            <p:nvPr/>
          </p:nvCxnSpPr>
          <p:spPr>
            <a:xfrm rot="10800000" flipH="1" flipV="1">
              <a:off x="7986067" y="1988840"/>
              <a:ext cx="12700" cy="3528392"/>
            </a:xfrm>
            <a:prstGeom prst="curvedConnector3">
              <a:avLst>
                <a:gd name="adj1" fmla="val 5146480"/>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98767" y="3524361"/>
              <a:ext cx="461665" cy="624719"/>
            </a:xfrm>
            <a:prstGeom prst="rect">
              <a:avLst/>
            </a:prstGeom>
            <a:noFill/>
          </p:spPr>
          <p:txBody>
            <a:bodyPr vert="eaVert" wrap="square" rtlCol="0">
              <a:spAutoFit/>
            </a:bodyPr>
            <a:lstStyle/>
            <a:p>
              <a:r>
                <a:rPr lang="zh-CN" altLang="en-US" sz="1400" smtClean="0">
                  <a:solidFill>
                    <a:srgbClr val="0070C0"/>
                  </a:solidFill>
                  <a:latin typeface="微软雅黑" pitchFamily="34" charset="-122"/>
                  <a:ea typeface="微软雅黑" pitchFamily="34" charset="-122"/>
                </a:rPr>
                <a:t>相似</a:t>
              </a:r>
              <a:endParaRPr lang="zh-CN" altLang="en-US" sz="1400">
                <a:solidFill>
                  <a:srgbClr val="0070C0"/>
                </a:solidFill>
                <a:latin typeface="微软雅黑" pitchFamily="34" charset="-122"/>
                <a:ea typeface="微软雅黑" pitchFamily="34" charset="-122"/>
              </a:endParaRPr>
            </a:p>
          </p:txBody>
        </p:sp>
        <p:grpSp>
          <p:nvGrpSpPr>
            <p:cNvPr id="59" name="组合 58"/>
            <p:cNvGrpSpPr/>
            <p:nvPr/>
          </p:nvGrpSpPr>
          <p:grpSpPr>
            <a:xfrm>
              <a:off x="5264765" y="5153148"/>
              <a:ext cx="2713510" cy="868140"/>
              <a:chOff x="4932040" y="3429001"/>
              <a:chExt cx="2204419" cy="573369"/>
            </a:xfrm>
          </p:grpSpPr>
          <p:sp>
            <p:nvSpPr>
              <p:cNvPr id="60" name="圆角矩形 59"/>
              <p:cNvSpPr/>
              <p:nvPr/>
            </p:nvSpPr>
            <p:spPr>
              <a:xfrm>
                <a:off x="4932040" y="3429001"/>
                <a:ext cx="2204419" cy="573369"/>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p:cNvSpPr txBox="1"/>
              <p:nvPr/>
            </p:nvSpPr>
            <p:spPr>
              <a:xfrm>
                <a:off x="5076056" y="3534108"/>
                <a:ext cx="1991587" cy="386219"/>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a:solidFill>
                      <a:schemeClr val="tx1">
                        <a:lumMod val="65000"/>
                        <a:lumOff val="35000"/>
                      </a:schemeClr>
                    </a:solidFill>
                    <a:latin typeface="华文楷体" pitchFamily="2" charset="-122"/>
                    <a:ea typeface="华文楷体" pitchFamily="2" charset="-122"/>
                  </a:rPr>
                  <a:t>C</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类型：爱情，动作，剧情</a:t>
                </a:r>
                <a:endParaRPr lang="zh-CN" altLang="en-US" sz="1600">
                  <a:solidFill>
                    <a:schemeClr val="tx1">
                      <a:lumMod val="65000"/>
                      <a:lumOff val="35000"/>
                    </a:schemeClr>
                  </a:solidFill>
                  <a:latin typeface="华文楷体" pitchFamily="2" charset="-122"/>
                  <a:ea typeface="华文楷体" pitchFamily="2" charset="-122"/>
                </a:endParaRPr>
              </a:p>
            </p:txBody>
          </p:sp>
        </p:grpSp>
        <p:grpSp>
          <p:nvGrpSpPr>
            <p:cNvPr id="62" name="组合 61"/>
            <p:cNvGrpSpPr/>
            <p:nvPr/>
          </p:nvGrpSpPr>
          <p:grpSpPr>
            <a:xfrm>
              <a:off x="5264764" y="3461388"/>
              <a:ext cx="2734003" cy="770708"/>
              <a:chOff x="4932040" y="3429000"/>
              <a:chExt cx="2028924" cy="770708"/>
            </a:xfrm>
          </p:grpSpPr>
          <p:sp>
            <p:nvSpPr>
              <p:cNvPr id="63" name="圆角矩形 62"/>
              <p:cNvSpPr/>
              <p:nvPr/>
            </p:nvSpPr>
            <p:spPr>
              <a:xfrm>
                <a:off x="4932040" y="3429000"/>
                <a:ext cx="2028924" cy="770708"/>
              </a:xfrm>
              <a:prstGeom prst="roundRect">
                <a:avLst/>
              </a:prstGeom>
              <a:noFill/>
              <a:ln>
                <a:solidFill>
                  <a:schemeClr val="accent1">
                    <a:shade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63"/>
              <p:cNvSpPr txBox="1"/>
              <p:nvPr/>
            </p:nvSpPr>
            <p:spPr>
              <a:xfrm>
                <a:off x="5076055" y="3534107"/>
                <a:ext cx="1872207" cy="584775"/>
              </a:xfrm>
              <a:prstGeom prst="rect">
                <a:avLst/>
              </a:prstGeom>
              <a:noFill/>
            </p:spPr>
            <p:txBody>
              <a:bodyPr wrap="square" rtlCol="0">
                <a:spAutoFit/>
              </a:bodyPr>
              <a:lstStyle/>
              <a:p>
                <a:r>
                  <a:rPr lang="zh-CN" altLang="en-US" sz="1600" smtClean="0">
                    <a:solidFill>
                      <a:schemeClr val="tx1">
                        <a:lumMod val="65000"/>
                        <a:lumOff val="35000"/>
                      </a:schemeClr>
                    </a:solidFill>
                    <a:latin typeface="华文楷体" pitchFamily="2" charset="-122"/>
                    <a:ea typeface="华文楷体" pitchFamily="2" charset="-122"/>
                  </a:rPr>
                  <a:t>电影</a:t>
                </a:r>
                <a:r>
                  <a:rPr lang="en-US" altLang="zh-CN" sz="1600">
                    <a:solidFill>
                      <a:schemeClr val="tx1">
                        <a:lumMod val="65000"/>
                        <a:lumOff val="35000"/>
                      </a:schemeClr>
                    </a:solidFill>
                    <a:latin typeface="华文楷体" pitchFamily="2" charset="-122"/>
                    <a:ea typeface="华文楷体" pitchFamily="2" charset="-122"/>
                  </a:rPr>
                  <a:t>B</a:t>
                </a:r>
                <a:endParaRPr lang="en-US" altLang="zh-CN" sz="1600" smtClean="0">
                  <a:solidFill>
                    <a:schemeClr val="tx1">
                      <a:lumMod val="65000"/>
                      <a:lumOff val="35000"/>
                    </a:schemeClr>
                  </a:solidFill>
                  <a:latin typeface="华文楷体" pitchFamily="2" charset="-122"/>
                  <a:ea typeface="华文楷体" pitchFamily="2" charset="-122"/>
                </a:endParaRPr>
              </a:p>
              <a:p>
                <a:r>
                  <a:rPr lang="zh-CN" altLang="en-US" sz="1600" smtClean="0">
                    <a:solidFill>
                      <a:schemeClr val="tx1">
                        <a:lumMod val="65000"/>
                        <a:lumOff val="35000"/>
                      </a:schemeClr>
                    </a:solidFill>
                    <a:latin typeface="华文楷体" pitchFamily="2" charset="-122"/>
                    <a:ea typeface="华文楷体" pitchFamily="2" charset="-122"/>
                  </a:rPr>
                  <a:t>类型：恐怖，悬疑，惊悚</a:t>
                </a:r>
                <a:endParaRPr lang="zh-CN" altLang="en-US" sz="1600">
                  <a:solidFill>
                    <a:schemeClr val="tx1">
                      <a:lumMod val="65000"/>
                      <a:lumOff val="35000"/>
                    </a:schemeClr>
                  </a:solidFill>
                  <a:latin typeface="华文楷体" pitchFamily="2" charset="-122"/>
                  <a:ea typeface="华文楷体" pitchFamily="2" charset="-122"/>
                </a:endParaRPr>
              </a:p>
            </p:txBody>
          </p:sp>
        </p:grpSp>
      </p:grpSp>
    </p:spTree>
    <p:extLst>
      <p:ext uri="{BB962C8B-B14F-4D97-AF65-F5344CB8AC3E}">
        <p14:creationId xmlns:p14="http://schemas.microsoft.com/office/powerpoint/2010/main" val="191911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right)">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8229600" cy="1143000"/>
          </a:xfrm>
        </p:spPr>
        <p:txBody>
          <a:bodyPr>
            <a:normAutofit/>
          </a:bodyPr>
          <a:lstStyle/>
          <a:p>
            <a:pPr algn="l"/>
            <a:r>
              <a:rPr lang="en-US" altLang="zh-CN" sz="3200" smtClean="0">
                <a:solidFill>
                  <a:schemeClr val="tx1">
                    <a:lumMod val="75000"/>
                    <a:lumOff val="25000"/>
                  </a:schemeClr>
                </a:solidFill>
                <a:latin typeface="微软雅黑" pitchFamily="34" charset="-122"/>
                <a:ea typeface="微软雅黑" pitchFamily="34" charset="-122"/>
                <a:cs typeface="+mn-cs"/>
              </a:rPr>
              <a:t>  </a:t>
            </a:r>
            <a:r>
              <a:rPr lang="zh-CN" altLang="en-US" sz="3200" smtClean="0">
                <a:solidFill>
                  <a:schemeClr val="tx1">
                    <a:lumMod val="75000"/>
                    <a:lumOff val="25000"/>
                  </a:schemeClr>
                </a:solidFill>
                <a:latin typeface="微软雅黑" pitchFamily="34" charset="-122"/>
                <a:ea typeface="微软雅黑" pitchFamily="34" charset="-122"/>
                <a:cs typeface="+mn-cs"/>
              </a:rPr>
              <a:t>基于内容的推荐算法</a:t>
            </a:r>
            <a:endParaRPr lang="zh-CN" altLang="en-US" sz="3200" dirty="0">
              <a:solidFill>
                <a:schemeClr val="tx1">
                  <a:lumMod val="75000"/>
                  <a:lumOff val="25000"/>
                </a:schemeClr>
              </a:solidFill>
              <a:latin typeface="微软雅黑" pitchFamily="34" charset="-122"/>
              <a:ea typeface="微软雅黑" pitchFamily="34" charset="-122"/>
            </a:endParaRPr>
          </a:p>
        </p:txBody>
      </p:sp>
      <p:sp>
        <p:nvSpPr>
          <p:cNvPr id="3" name="内容占位符 2"/>
          <p:cNvSpPr>
            <a:spLocks noGrp="1"/>
          </p:cNvSpPr>
          <p:nvPr>
            <p:ph idx="1"/>
          </p:nvPr>
        </p:nvSpPr>
        <p:spPr>
          <a:xfrm>
            <a:off x="457200" y="1412776"/>
            <a:ext cx="8229600" cy="4824536"/>
          </a:xfrm>
        </p:spPr>
        <p:txBody>
          <a:bodyPr>
            <a:noAutofit/>
          </a:bodyPr>
          <a:lstStyle/>
          <a:p>
            <a:pPr>
              <a:lnSpc>
                <a:spcPct val="180000"/>
              </a:lnSpc>
            </a:pPr>
            <a:r>
              <a:rPr lang="en-US" altLang="zh-CN" sz="1800">
                <a:solidFill>
                  <a:schemeClr val="tx1">
                    <a:lumMod val="75000"/>
                    <a:lumOff val="25000"/>
                  </a:schemeClr>
                </a:solidFill>
                <a:latin typeface="微软雅黑 Light" pitchFamily="34" charset="-122"/>
                <a:ea typeface="微软雅黑 Light" pitchFamily="34" charset="-122"/>
              </a:rPr>
              <a:t>Content-based Recommendations (CB</a:t>
            </a:r>
            <a:r>
              <a:rPr lang="en-US" altLang="zh-CN" sz="1800" smtClean="0">
                <a:solidFill>
                  <a:schemeClr val="tx1">
                    <a:lumMod val="75000"/>
                    <a:lumOff val="25000"/>
                  </a:schemeClr>
                </a:solidFill>
                <a:latin typeface="微软雅黑 Light" pitchFamily="34" charset="-122"/>
                <a:ea typeface="微软雅黑 Light" pitchFamily="34" charset="-122"/>
              </a:rPr>
              <a:t>) </a:t>
            </a:r>
            <a:r>
              <a:rPr lang="zh-CN" altLang="en-US" sz="1800" smtClean="0">
                <a:solidFill>
                  <a:schemeClr val="tx1">
                    <a:lumMod val="75000"/>
                    <a:lumOff val="25000"/>
                  </a:schemeClr>
                </a:solidFill>
                <a:latin typeface="微软雅黑 Light" pitchFamily="34" charset="-122"/>
                <a:ea typeface="微软雅黑 Light" pitchFamily="34" charset="-122"/>
              </a:rPr>
              <a:t>根据</a:t>
            </a:r>
            <a:r>
              <a:rPr lang="zh-CN" altLang="en-US" sz="1800">
                <a:solidFill>
                  <a:schemeClr val="tx1">
                    <a:lumMod val="75000"/>
                    <a:lumOff val="25000"/>
                  </a:schemeClr>
                </a:solidFill>
                <a:latin typeface="微软雅黑 Light" pitchFamily="34" charset="-122"/>
                <a:ea typeface="微软雅黑 Light" pitchFamily="34" charset="-122"/>
              </a:rPr>
              <a:t>推荐物品或内容的元数据，发现</a:t>
            </a:r>
            <a:r>
              <a:rPr lang="zh-CN" altLang="en-US" sz="1800" smtClean="0">
                <a:solidFill>
                  <a:schemeClr val="tx1">
                    <a:lumMod val="75000"/>
                    <a:lumOff val="25000"/>
                  </a:schemeClr>
                </a:solidFill>
                <a:latin typeface="微软雅黑 Light" pitchFamily="34" charset="-122"/>
                <a:ea typeface="微软雅黑 Light" pitchFamily="34" charset="-122"/>
              </a:rPr>
              <a:t>物品的</a:t>
            </a:r>
            <a:r>
              <a:rPr lang="zh-CN" altLang="en-US" sz="1800">
                <a:solidFill>
                  <a:schemeClr val="tx1">
                    <a:lumMod val="75000"/>
                    <a:lumOff val="25000"/>
                  </a:schemeClr>
                </a:solidFill>
                <a:latin typeface="微软雅黑 Light" pitchFamily="34" charset="-122"/>
                <a:ea typeface="微软雅黑 Light" pitchFamily="34" charset="-122"/>
              </a:rPr>
              <a:t>相关性</a:t>
            </a:r>
            <a:r>
              <a:rPr lang="zh-CN" altLang="en-US" sz="1800" smtClean="0">
                <a:solidFill>
                  <a:schemeClr val="tx1">
                    <a:lumMod val="75000"/>
                    <a:lumOff val="25000"/>
                  </a:schemeClr>
                </a:solidFill>
                <a:latin typeface="微软雅黑 Light" pitchFamily="34" charset="-122"/>
                <a:ea typeface="微软雅黑 Light" pitchFamily="34" charset="-122"/>
              </a:rPr>
              <a:t>，再基于用户过去的喜好记录，</a:t>
            </a:r>
            <a:r>
              <a:rPr lang="zh-CN" altLang="en-US" sz="1800">
                <a:solidFill>
                  <a:schemeClr val="tx1">
                    <a:lumMod val="75000"/>
                    <a:lumOff val="25000"/>
                  </a:schemeClr>
                </a:solidFill>
                <a:latin typeface="微软雅黑 Light" pitchFamily="34" charset="-122"/>
                <a:ea typeface="微软雅黑 Light" pitchFamily="34" charset="-122"/>
              </a:rPr>
              <a:t>为用户推荐</a:t>
            </a:r>
            <a:r>
              <a:rPr lang="zh-CN" altLang="en-US" sz="1800" smtClean="0">
                <a:solidFill>
                  <a:schemeClr val="tx1">
                    <a:lumMod val="75000"/>
                    <a:lumOff val="25000"/>
                  </a:schemeClr>
                </a:solidFill>
                <a:latin typeface="微软雅黑 Light" pitchFamily="34" charset="-122"/>
                <a:ea typeface="微软雅黑 Light" pitchFamily="34" charset="-122"/>
              </a:rPr>
              <a:t>相似的</a:t>
            </a:r>
            <a:r>
              <a:rPr lang="zh-CN" altLang="en-US" sz="1800">
                <a:solidFill>
                  <a:schemeClr val="tx1">
                    <a:lumMod val="75000"/>
                    <a:lumOff val="25000"/>
                  </a:schemeClr>
                </a:solidFill>
                <a:latin typeface="微软雅黑 Light" pitchFamily="34" charset="-122"/>
                <a:ea typeface="微软雅黑 Light" pitchFamily="34" charset="-122"/>
              </a:rPr>
              <a:t>物</a:t>
            </a:r>
            <a:r>
              <a:rPr lang="zh-CN" altLang="en-US" sz="1800" smtClean="0">
                <a:solidFill>
                  <a:schemeClr val="tx1">
                    <a:lumMod val="75000"/>
                    <a:lumOff val="25000"/>
                  </a:schemeClr>
                </a:solidFill>
                <a:latin typeface="微软雅黑 Light" pitchFamily="34" charset="-122"/>
                <a:ea typeface="微软雅黑 Light" pitchFamily="34" charset="-122"/>
              </a:rPr>
              <a:t>品</a:t>
            </a:r>
            <a:r>
              <a:rPr lang="zh-CN" altLang="en-US" sz="180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通过</a:t>
            </a:r>
            <a:r>
              <a:rPr lang="zh-CN" altLang="en-US" sz="1800">
                <a:solidFill>
                  <a:schemeClr val="tx1">
                    <a:lumMod val="75000"/>
                    <a:lumOff val="25000"/>
                  </a:schemeClr>
                </a:solidFill>
                <a:latin typeface="微软雅黑 Light" pitchFamily="34" charset="-122"/>
                <a:ea typeface="微软雅黑 Light" pitchFamily="34" charset="-122"/>
              </a:rPr>
              <a:t>抽取物品内在或者外在的</a:t>
            </a:r>
            <a:r>
              <a:rPr lang="zh-CN" altLang="en-US" sz="1800" b="1">
                <a:solidFill>
                  <a:schemeClr val="tx1">
                    <a:lumMod val="75000"/>
                    <a:lumOff val="25000"/>
                  </a:schemeClr>
                </a:solidFill>
                <a:latin typeface="微软雅黑 Light" pitchFamily="34" charset="-122"/>
                <a:ea typeface="微软雅黑 Light" pitchFamily="34" charset="-122"/>
              </a:rPr>
              <a:t>特征值</a:t>
            </a:r>
            <a:r>
              <a:rPr lang="zh-CN" altLang="en-US" sz="1800">
                <a:solidFill>
                  <a:schemeClr val="tx1">
                    <a:lumMod val="75000"/>
                    <a:lumOff val="25000"/>
                  </a:schemeClr>
                </a:solidFill>
                <a:latin typeface="微软雅黑 Light" pitchFamily="34" charset="-122"/>
                <a:ea typeface="微软雅黑 Light" pitchFamily="34" charset="-122"/>
              </a:rPr>
              <a:t>，实现相似度计算</a:t>
            </a:r>
            <a:r>
              <a:rPr lang="zh-CN" altLang="en-US" sz="1800" smtClean="0">
                <a:solidFill>
                  <a:schemeClr val="tx1">
                    <a:lumMod val="75000"/>
                    <a:lumOff val="25000"/>
                  </a:schemeClr>
                </a:solidFill>
                <a:latin typeface="微软雅黑 Light" pitchFamily="34" charset="-122"/>
                <a:ea typeface="微软雅黑 Light" pitchFamily="34" charset="-122"/>
              </a:rPr>
              <a:t>。</a:t>
            </a:r>
            <a:endParaRPr lang="en-US" altLang="zh-CN" sz="180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a:solidFill>
                  <a:schemeClr val="tx1">
                    <a:lumMod val="75000"/>
                    <a:lumOff val="25000"/>
                  </a:schemeClr>
                </a:solidFill>
                <a:latin typeface="微软雅黑 Light" pitchFamily="34" charset="-122"/>
                <a:ea typeface="微软雅黑 Light" pitchFamily="34" charset="-122"/>
              </a:rPr>
              <a:t>比如一个电影，有导演、演员、用户标签</a:t>
            </a:r>
            <a:r>
              <a:rPr lang="en-US" altLang="zh-CN" sz="1400">
                <a:solidFill>
                  <a:schemeClr val="tx1">
                    <a:lumMod val="75000"/>
                    <a:lumOff val="25000"/>
                  </a:schemeClr>
                </a:solidFill>
                <a:latin typeface="微软雅黑 Light" pitchFamily="34" charset="-122"/>
                <a:ea typeface="微软雅黑 Light" pitchFamily="34" charset="-122"/>
              </a:rPr>
              <a:t>UGC</a:t>
            </a:r>
            <a:r>
              <a:rPr lang="zh-CN" altLang="en-US" sz="1400">
                <a:solidFill>
                  <a:schemeClr val="tx1">
                    <a:lumMod val="75000"/>
                    <a:lumOff val="25000"/>
                  </a:schemeClr>
                </a:solidFill>
                <a:latin typeface="微软雅黑 Light" pitchFamily="34" charset="-122"/>
                <a:ea typeface="微软雅黑 Light" pitchFamily="34" charset="-122"/>
              </a:rPr>
              <a:t>、用户评论、时长、风格等等，都可以算是特征</a:t>
            </a:r>
            <a:r>
              <a:rPr lang="zh-CN" altLang="en-US" sz="1400" smtClean="0">
                <a:solidFill>
                  <a:schemeClr val="tx1">
                    <a:lumMod val="75000"/>
                    <a:lumOff val="25000"/>
                  </a:schemeClr>
                </a:solidFill>
                <a:latin typeface="微软雅黑 Light" pitchFamily="34" charset="-122"/>
                <a:ea typeface="微软雅黑 Light" pitchFamily="34" charset="-122"/>
              </a:rPr>
              <a:t>。</a:t>
            </a:r>
            <a:endParaRPr lang="en-US" altLang="zh-CN" sz="1400" smtClean="0">
              <a:solidFill>
                <a:schemeClr val="tx1">
                  <a:lumMod val="75000"/>
                  <a:lumOff val="25000"/>
                </a:schemeClr>
              </a:solidFill>
              <a:latin typeface="微软雅黑 Light" pitchFamily="34" charset="-122"/>
              <a:ea typeface="微软雅黑 Light" pitchFamily="34" charset="-122"/>
            </a:endParaRPr>
          </a:p>
          <a:p>
            <a:pPr>
              <a:lnSpc>
                <a:spcPct val="180000"/>
              </a:lnSpc>
            </a:pPr>
            <a:r>
              <a:rPr lang="zh-CN" altLang="en-US" sz="1800" smtClean="0">
                <a:solidFill>
                  <a:schemeClr val="tx1">
                    <a:lumMod val="75000"/>
                    <a:lumOff val="25000"/>
                  </a:schemeClr>
                </a:solidFill>
                <a:latin typeface="微软雅黑 Light" pitchFamily="34" charset="-122"/>
                <a:ea typeface="微软雅黑 Light" pitchFamily="34" charset="-122"/>
              </a:rPr>
              <a:t>将用户（</a:t>
            </a:r>
            <a:r>
              <a:rPr lang="en-US" altLang="zh-CN" sz="1800">
                <a:solidFill>
                  <a:schemeClr val="tx1">
                    <a:lumMod val="75000"/>
                    <a:lumOff val="25000"/>
                  </a:schemeClr>
                </a:solidFill>
                <a:latin typeface="微软雅黑 Light" pitchFamily="34" charset="-122"/>
                <a:ea typeface="微软雅黑 Light" pitchFamily="34" charset="-122"/>
              </a:rPr>
              <a:t>u</a:t>
            </a:r>
            <a:r>
              <a:rPr lang="en-US" altLang="zh-CN" sz="1800" smtClean="0">
                <a:solidFill>
                  <a:schemeClr val="tx1">
                    <a:lumMod val="75000"/>
                    <a:lumOff val="25000"/>
                  </a:schemeClr>
                </a:solidFill>
                <a:latin typeface="微软雅黑 Light" pitchFamily="34" charset="-122"/>
                <a:ea typeface="微软雅黑 Light" pitchFamily="34" charset="-122"/>
              </a:rPr>
              <a:t>ser</a:t>
            </a:r>
            <a:r>
              <a:rPr lang="zh-CN" altLang="en-US" sz="1800" smtClean="0">
                <a:solidFill>
                  <a:schemeClr val="tx1">
                    <a:lumMod val="75000"/>
                    <a:lumOff val="25000"/>
                  </a:schemeClr>
                </a:solidFill>
                <a:latin typeface="微软雅黑 Light" pitchFamily="34" charset="-122"/>
                <a:ea typeface="微软雅黑 Light" pitchFamily="34" charset="-122"/>
              </a:rPr>
              <a:t>）个人信息的特征（基于喜好记录或是预设兴趣标签），和物品（</a:t>
            </a:r>
            <a:r>
              <a:rPr lang="en-US" altLang="zh-CN" sz="1800" smtClean="0">
                <a:solidFill>
                  <a:schemeClr val="tx1">
                    <a:lumMod val="75000"/>
                    <a:lumOff val="25000"/>
                  </a:schemeClr>
                </a:solidFill>
                <a:latin typeface="微软雅黑 Light" pitchFamily="34" charset="-122"/>
                <a:ea typeface="微软雅黑 Light" pitchFamily="34" charset="-122"/>
              </a:rPr>
              <a:t>item</a:t>
            </a:r>
            <a:r>
              <a:rPr lang="zh-CN" altLang="en-US" sz="1800" smtClean="0">
                <a:solidFill>
                  <a:schemeClr val="tx1">
                    <a:lumMod val="75000"/>
                    <a:lumOff val="25000"/>
                  </a:schemeClr>
                </a:solidFill>
                <a:latin typeface="微软雅黑 Light" pitchFamily="34" charset="-122"/>
                <a:ea typeface="微软雅黑 Light" pitchFamily="34" charset="-122"/>
              </a:rPr>
              <a:t>）的特征相匹配，就能得到用户对物品感兴趣的程度</a:t>
            </a:r>
            <a:endParaRPr lang="en-US" altLang="zh-CN" sz="1800" smtClean="0">
              <a:solidFill>
                <a:schemeClr val="tx1">
                  <a:lumMod val="75000"/>
                  <a:lumOff val="25000"/>
                </a:schemeClr>
              </a:solidFill>
              <a:latin typeface="微软雅黑 Light" pitchFamily="34" charset="-122"/>
              <a:ea typeface="微软雅黑 Light" pitchFamily="34" charset="-122"/>
            </a:endParaRPr>
          </a:p>
          <a:p>
            <a:pPr lvl="1">
              <a:lnSpc>
                <a:spcPct val="180000"/>
              </a:lnSpc>
            </a:pPr>
            <a:r>
              <a:rPr lang="zh-CN" altLang="en-US" sz="1400" smtClean="0">
                <a:solidFill>
                  <a:schemeClr val="tx1">
                    <a:lumMod val="75000"/>
                    <a:lumOff val="25000"/>
                  </a:schemeClr>
                </a:solidFill>
                <a:latin typeface="微软雅黑 Light" pitchFamily="34" charset="-122"/>
                <a:ea typeface="微软雅黑 Light" pitchFamily="34" charset="-122"/>
              </a:rPr>
              <a:t>在</a:t>
            </a:r>
            <a:r>
              <a:rPr lang="zh-CN" altLang="en-US" sz="1400">
                <a:solidFill>
                  <a:schemeClr val="tx1">
                    <a:lumMod val="75000"/>
                    <a:lumOff val="25000"/>
                  </a:schemeClr>
                </a:solidFill>
                <a:latin typeface="微软雅黑 Light" pitchFamily="34" charset="-122"/>
                <a:ea typeface="微软雅黑 Light" pitchFamily="34" charset="-122"/>
              </a:rPr>
              <a:t>一些</a:t>
            </a:r>
            <a:r>
              <a:rPr lang="zh-CN" altLang="en-US" sz="1400" smtClean="0">
                <a:solidFill>
                  <a:schemeClr val="tx1">
                    <a:lumMod val="75000"/>
                    <a:lumOff val="25000"/>
                  </a:schemeClr>
                </a:solidFill>
                <a:latin typeface="微软雅黑 Light" pitchFamily="34" charset="-122"/>
                <a:ea typeface="微软雅黑 Light" pitchFamily="34" charset="-122"/>
              </a:rPr>
              <a:t>电影、音乐</a:t>
            </a:r>
            <a:r>
              <a:rPr lang="zh-CN" altLang="en-US" sz="140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图书</a:t>
            </a:r>
            <a:r>
              <a:rPr lang="zh-CN" altLang="en-US" sz="1400">
                <a:solidFill>
                  <a:schemeClr val="tx1">
                    <a:lumMod val="75000"/>
                    <a:lumOff val="25000"/>
                  </a:schemeClr>
                </a:solidFill>
                <a:latin typeface="微软雅黑 Light" pitchFamily="34" charset="-122"/>
                <a:ea typeface="微软雅黑 Light" pitchFamily="34" charset="-122"/>
              </a:rPr>
              <a:t>的</a:t>
            </a:r>
            <a:r>
              <a:rPr lang="zh-CN" altLang="en-US" sz="1400" smtClean="0">
                <a:solidFill>
                  <a:schemeClr val="tx1">
                    <a:lumMod val="75000"/>
                    <a:lumOff val="25000"/>
                  </a:schemeClr>
                </a:solidFill>
                <a:latin typeface="微软雅黑 Light" pitchFamily="34" charset="-122"/>
                <a:ea typeface="微软雅黑 Light" pitchFamily="34" charset="-122"/>
              </a:rPr>
              <a:t>社交</a:t>
            </a:r>
            <a:r>
              <a:rPr lang="zh-CN" altLang="en-US" sz="1400">
                <a:solidFill>
                  <a:schemeClr val="tx1">
                    <a:lumMod val="75000"/>
                    <a:lumOff val="25000"/>
                  </a:schemeClr>
                </a:solidFill>
                <a:latin typeface="微软雅黑 Light" pitchFamily="34" charset="-122"/>
                <a:ea typeface="微软雅黑 Light" pitchFamily="34" charset="-122"/>
              </a:rPr>
              <a:t>网站</a:t>
            </a:r>
            <a:r>
              <a:rPr lang="zh-CN" altLang="en-US" sz="1400" smtClean="0">
                <a:solidFill>
                  <a:schemeClr val="tx1">
                    <a:lumMod val="75000"/>
                    <a:lumOff val="25000"/>
                  </a:schemeClr>
                </a:solidFill>
                <a:latin typeface="微软雅黑 Light" pitchFamily="34" charset="-122"/>
                <a:ea typeface="微软雅黑 Light" pitchFamily="34" charset="-122"/>
              </a:rPr>
              <a:t>有很成功的应用，有些</a:t>
            </a:r>
            <a:r>
              <a:rPr lang="zh-CN" altLang="en-US" sz="1400">
                <a:solidFill>
                  <a:schemeClr val="tx1">
                    <a:lumMod val="75000"/>
                    <a:lumOff val="25000"/>
                  </a:schemeClr>
                </a:solidFill>
                <a:latin typeface="微软雅黑 Light" pitchFamily="34" charset="-122"/>
                <a:ea typeface="微软雅黑 Light" pitchFamily="34" charset="-122"/>
              </a:rPr>
              <a:t>网站</a:t>
            </a:r>
            <a:r>
              <a:rPr lang="zh-CN" altLang="en-US" sz="1400" smtClean="0">
                <a:solidFill>
                  <a:schemeClr val="tx1">
                    <a:lumMod val="75000"/>
                    <a:lumOff val="25000"/>
                  </a:schemeClr>
                </a:solidFill>
                <a:latin typeface="微软雅黑 Light" pitchFamily="34" charset="-122"/>
                <a:ea typeface="微软雅黑 Light" pitchFamily="34" charset="-122"/>
              </a:rPr>
              <a:t>还</a:t>
            </a:r>
            <a:r>
              <a:rPr lang="zh-CN" altLang="en-US" sz="1400">
                <a:solidFill>
                  <a:schemeClr val="tx1">
                    <a:lumMod val="75000"/>
                    <a:lumOff val="25000"/>
                  </a:schemeClr>
                </a:solidFill>
                <a:latin typeface="微软雅黑 Light" pitchFamily="34" charset="-122"/>
                <a:ea typeface="微软雅黑 Light" pitchFamily="34" charset="-122"/>
              </a:rPr>
              <a:t>请专业的人员对物品进行基因</a:t>
            </a:r>
            <a:r>
              <a:rPr lang="zh-CN" altLang="en-US" sz="1400" smtClean="0">
                <a:solidFill>
                  <a:schemeClr val="tx1">
                    <a:lumMod val="75000"/>
                    <a:lumOff val="25000"/>
                  </a:schemeClr>
                </a:solidFill>
                <a:latin typeface="微软雅黑 Light" pitchFamily="34" charset="-122"/>
                <a:ea typeface="微软雅黑 Light" pitchFamily="34" charset="-122"/>
              </a:rPr>
              <a:t>编码</a:t>
            </a:r>
            <a:r>
              <a:rPr lang="en-US" altLang="zh-CN" sz="1400" smtClean="0">
                <a:solidFill>
                  <a:schemeClr val="tx1">
                    <a:lumMod val="75000"/>
                    <a:lumOff val="25000"/>
                  </a:schemeClr>
                </a:solidFill>
                <a:latin typeface="微软雅黑 Light" pitchFamily="34" charset="-122"/>
                <a:ea typeface="微软雅黑 Light" pitchFamily="34" charset="-122"/>
              </a:rPr>
              <a:t>/</a:t>
            </a:r>
            <a:r>
              <a:rPr lang="zh-CN" altLang="en-US" sz="1400" smtClean="0">
                <a:solidFill>
                  <a:schemeClr val="tx1">
                    <a:lumMod val="75000"/>
                    <a:lumOff val="25000"/>
                  </a:schemeClr>
                </a:solidFill>
                <a:latin typeface="微软雅黑 Light" pitchFamily="34" charset="-122"/>
                <a:ea typeface="微软雅黑 Light" pitchFamily="34" charset="-122"/>
              </a:rPr>
              <a:t>打标签（</a:t>
            </a:r>
            <a:r>
              <a:rPr lang="en-US" altLang="zh-CN" sz="1400" smtClean="0">
                <a:solidFill>
                  <a:schemeClr val="tx1">
                    <a:lumMod val="75000"/>
                    <a:lumOff val="25000"/>
                  </a:schemeClr>
                </a:solidFill>
                <a:latin typeface="微软雅黑 Light" pitchFamily="34" charset="-122"/>
                <a:ea typeface="微软雅黑 Light" pitchFamily="34" charset="-122"/>
              </a:rPr>
              <a:t>PGC</a:t>
            </a:r>
            <a:r>
              <a:rPr lang="zh-CN" altLang="en-US" sz="1400" smtClean="0">
                <a:solidFill>
                  <a:schemeClr val="tx1">
                    <a:lumMod val="75000"/>
                    <a:lumOff val="25000"/>
                  </a:schemeClr>
                </a:solidFill>
                <a:latin typeface="微软雅黑 Light" pitchFamily="34" charset="-122"/>
                <a:ea typeface="微软雅黑 Light" pitchFamily="34" charset="-122"/>
              </a:rPr>
              <a:t>）</a:t>
            </a:r>
            <a:endParaRPr lang="zh-CN" altLang="en-US" sz="1400" dirty="0">
              <a:solidFill>
                <a:schemeClr val="tx1">
                  <a:lumMod val="75000"/>
                  <a:lumOff val="25000"/>
                </a:schemeClr>
              </a:solidFill>
              <a:latin typeface="微软雅黑 Light" pitchFamily="34" charset="-122"/>
              <a:ea typeface="微软雅黑 Light" pitchFamily="34" charset="-122"/>
            </a:endParaRPr>
          </a:p>
        </p:txBody>
      </p:sp>
    </p:spTree>
    <p:extLst>
      <p:ext uri="{BB962C8B-B14F-4D97-AF65-F5344CB8AC3E}">
        <p14:creationId xmlns:p14="http://schemas.microsoft.com/office/powerpoint/2010/main" val="39892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32109</TotalTime>
  <Words>8051</Words>
  <Application>Microsoft Office PowerPoint</Application>
  <PresentationFormat>全屏显示(4:3)</PresentationFormat>
  <Paragraphs>655</Paragraphs>
  <Slides>59</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黑体</vt:lpstr>
      <vt:lpstr>华文楷体</vt:lpstr>
      <vt:lpstr>宋体</vt:lpstr>
      <vt:lpstr>微软雅黑</vt:lpstr>
      <vt:lpstr>微软雅黑 Light</vt:lpstr>
      <vt:lpstr>Arial</vt:lpstr>
      <vt:lpstr>Calibri</vt:lpstr>
      <vt:lpstr>Cambria Math</vt:lpstr>
      <vt:lpstr>Wingdings</vt:lpstr>
      <vt:lpstr>Office 主题</vt:lpstr>
      <vt:lpstr>推荐系统算法详解</vt:lpstr>
      <vt:lpstr>主要内容</vt:lpstr>
      <vt:lpstr>  常用推荐算法分类</vt:lpstr>
      <vt:lpstr>  基于人口统计学的推荐算法</vt:lpstr>
      <vt:lpstr>  基于人口统计学的推荐算法</vt:lpstr>
      <vt:lpstr>  用户画像</vt:lpstr>
      <vt:lpstr>  用户画像</vt:lpstr>
      <vt:lpstr>  基于内容的推荐算法</vt:lpstr>
      <vt:lpstr>  基于内容的推荐算法</vt:lpstr>
      <vt:lpstr>  相似度计算</vt:lpstr>
      <vt:lpstr>  基于内容的推荐算法</vt:lpstr>
      <vt:lpstr>  基于内容推荐系统的高层次结构</vt:lpstr>
      <vt:lpstr>  特征工程</vt:lpstr>
      <vt:lpstr>  特征工程</vt:lpstr>
      <vt:lpstr>  数值型特征处理</vt:lpstr>
      <vt:lpstr>  数值型特征处理 —— 归一化</vt:lpstr>
      <vt:lpstr>  数值型特征处理 —— 归一化</vt:lpstr>
      <vt:lpstr>  数值型特征处理 —— 离散化</vt:lpstr>
      <vt:lpstr>  数值型特征处理 —— 离散化 </vt:lpstr>
      <vt:lpstr>  数值型特征处理 —— 离散化 </vt:lpstr>
      <vt:lpstr>  类别型特征处理</vt:lpstr>
      <vt:lpstr>  类别型特征处理</vt:lpstr>
      <vt:lpstr>  类别型特征处理</vt:lpstr>
      <vt:lpstr>  时间型特征处理</vt:lpstr>
      <vt:lpstr>  统计型特征处理</vt:lpstr>
      <vt:lpstr>  推荐系统常见反馈数据</vt:lpstr>
      <vt:lpstr>基于 UGC 的推荐</vt:lpstr>
      <vt:lpstr>基于 UGC 简单推荐的问题</vt:lpstr>
      <vt:lpstr>TF-IDF</vt:lpstr>
      <vt:lpstr>TF-IDF</vt:lpstr>
      <vt:lpstr>TF-IDF 对基于 UGC 推荐的改进</vt:lpstr>
      <vt:lpstr>基于协同过滤的推荐算法</vt:lpstr>
      <vt:lpstr>  基于协同过滤（CF）的推荐</vt:lpstr>
      <vt:lpstr>  基于近邻的推荐</vt:lpstr>
      <vt:lpstr>基于用户的协同过滤</vt:lpstr>
      <vt:lpstr>基于用户的协同过滤（User-CF）</vt:lpstr>
      <vt:lpstr>基于物品的协同过滤</vt:lpstr>
      <vt:lpstr>基于物品的协同过滤（Item-CF）</vt:lpstr>
      <vt:lpstr>User-CF 和 Item-CF 的比较</vt:lpstr>
      <vt:lpstr>基于协同过滤的推荐优缺点</vt:lpstr>
      <vt:lpstr>基于模型的协同过滤思想</vt:lpstr>
      <vt:lpstr>基于模型的协同过滤</vt:lpstr>
      <vt:lpstr>隐语义模型（LFM）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4_推荐系统算法详解</dc:title>
  <dc:creator>Think Pad</dc:creator>
  <cp:lastModifiedBy>yuanzuo</cp:lastModifiedBy>
  <cp:revision>2091</cp:revision>
  <dcterms:created xsi:type="dcterms:W3CDTF">2013-03-04T07:19:04Z</dcterms:created>
  <dcterms:modified xsi:type="dcterms:W3CDTF">2019-03-06T01:21:05Z</dcterms:modified>
</cp:coreProperties>
</file>