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notesMasterIdLst>
    <p:notesMasterId r:id="rId6"/>
  </p:notesMasterIdLst>
  <p:handoutMasterIdLst>
    <p:handoutMasterId r:id="rId7"/>
  </p:handoutMasterIdLst>
  <p:sldIdLst>
    <p:sldId id="396" r:id="rId3"/>
    <p:sldId id="397" r:id="rId4"/>
    <p:sldId id="3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570" autoAdjust="0"/>
    <p:restoredTop sz="95672" autoAdjust="0"/>
  </p:normalViewPr>
  <p:slideViewPr>
    <p:cSldViewPr>
      <p:cViewPr>
        <p:scale>
          <a:sx n="110" d="100"/>
          <a:sy n="110" d="100"/>
        </p:scale>
        <p:origin x="-184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2015/12/16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2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2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2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2015/12/16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91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kejian/" TargetMode="External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606550" y="134076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001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067175" y="134076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001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575425" y="134076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FDB602">
              <a:alpha val="10001"/>
            </a:srgbClr>
          </a:solidFill>
          <a:ln w="19050" cap="rnd" algn="ctr">
            <a:solidFill>
              <a:srgbClr val="F7B60D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903538" y="414111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001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38763" y="414111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001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" name="TextBox 57"/>
          <p:cNvSpPr txBox="1">
            <a:spLocks noChangeArrowheads="1"/>
          </p:cNvSpPr>
          <p:nvPr/>
        </p:nvSpPr>
        <p:spPr bwMode="auto">
          <a:xfrm>
            <a:off x="5616575" y="4230018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chemeClr val="bg1"/>
                </a:solidFill>
                <a:latin typeface="Arial Black" pitchFamily="34" charset="0"/>
              </a:rPr>
              <a:t>Optimize</a:t>
            </a:r>
            <a:endParaRPr kumimoji="0" lang="ko-KR" altLang="en-US" sz="1400" b="1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57"/>
          <p:cNvSpPr txBox="1">
            <a:spLocks noChangeArrowheads="1"/>
          </p:cNvSpPr>
          <p:nvPr/>
        </p:nvSpPr>
        <p:spPr bwMode="auto">
          <a:xfrm>
            <a:off x="5613400" y="4577680"/>
            <a:ext cx="14525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chemeClr val="bg1"/>
                </a:solidFill>
                <a:latin typeface="Arial" charset="0"/>
              </a:rPr>
              <a:t>Review initial design, test for tolerances, optimize design </a:t>
            </a:r>
            <a:endParaRPr kumimoji="0" lang="ko-KR" altLang="en-US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TextBox 57"/>
          <p:cNvSpPr txBox="1">
            <a:spLocks noChangeArrowheads="1"/>
          </p:cNvSpPr>
          <p:nvPr/>
        </p:nvSpPr>
        <p:spPr bwMode="auto">
          <a:xfrm>
            <a:off x="3181350" y="4230018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chemeClr val="bg1"/>
                </a:solidFill>
                <a:latin typeface="Arial Black" pitchFamily="34" charset="0"/>
              </a:rPr>
              <a:t>Analyze</a:t>
            </a:r>
            <a:endParaRPr kumimoji="0" lang="ko-KR" altLang="en-US" sz="1400" b="1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TextBox 57"/>
          <p:cNvSpPr txBox="1">
            <a:spLocks noChangeArrowheads="1"/>
          </p:cNvSpPr>
          <p:nvPr/>
        </p:nvSpPr>
        <p:spPr bwMode="auto">
          <a:xfrm>
            <a:off x="3178175" y="4577680"/>
            <a:ext cx="14525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chemeClr val="bg1"/>
                </a:solidFill>
                <a:latin typeface="Arial" charset="0"/>
              </a:rPr>
              <a:t>Review information, generate concepts and develop processes. </a:t>
            </a:r>
            <a:endParaRPr kumimoji="0" lang="ko-KR" altLang="en-US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-323850" y="3626768"/>
            <a:ext cx="8915400" cy="0"/>
          </a:xfrm>
          <a:prstGeom prst="line">
            <a:avLst/>
          </a:prstGeom>
          <a:noFill/>
          <a:ln w="1016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06413" y="414111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139AFF">
              <a:alpha val="10001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730375" y="2715543"/>
            <a:ext cx="244475" cy="1030287"/>
            <a:chOff x="1090" y="1759"/>
            <a:chExt cx="154" cy="649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170" y="1759"/>
              <a:ext cx="2" cy="56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15" name="Group 138"/>
            <p:cNvGrpSpPr>
              <a:grpSpLocks/>
            </p:cNvGrpSpPr>
            <p:nvPr/>
          </p:nvGrpSpPr>
          <p:grpSpPr bwMode="auto">
            <a:xfrm>
              <a:off x="1090" y="2254"/>
              <a:ext cx="154" cy="154"/>
              <a:chOff x="1661" y="2750"/>
              <a:chExt cx="250" cy="250"/>
            </a:xfrm>
          </p:grpSpPr>
          <p:sp>
            <p:nvSpPr>
              <p:cNvPr id="16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191000" y="2723480"/>
            <a:ext cx="244475" cy="1031875"/>
            <a:chOff x="2640" y="1764"/>
            <a:chExt cx="154" cy="650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714" y="1764"/>
              <a:ext cx="2" cy="5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20" name="Group 138"/>
            <p:cNvGrpSpPr>
              <a:grpSpLocks/>
            </p:cNvGrpSpPr>
            <p:nvPr/>
          </p:nvGrpSpPr>
          <p:grpSpPr bwMode="auto">
            <a:xfrm>
              <a:off x="2640" y="2260"/>
              <a:ext cx="154" cy="154"/>
              <a:chOff x="1661" y="2750"/>
              <a:chExt cx="250" cy="250"/>
            </a:xfrm>
          </p:grpSpPr>
          <p:sp>
            <p:nvSpPr>
              <p:cNvPr id="21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3" name="TextBox 57"/>
          <p:cNvSpPr txBox="1">
            <a:spLocks noChangeArrowheads="1"/>
          </p:cNvSpPr>
          <p:nvPr/>
        </p:nvSpPr>
        <p:spPr bwMode="auto">
          <a:xfrm>
            <a:off x="758825" y="4230018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rgbClr val="139AFF"/>
                </a:solidFill>
                <a:latin typeface="Arial Black" pitchFamily="34" charset="0"/>
              </a:rPr>
              <a:t>Define</a:t>
            </a:r>
            <a:endParaRPr kumimoji="0" lang="ko-KR" altLang="en-US" sz="1400" b="1">
              <a:solidFill>
                <a:srgbClr val="139AFF"/>
              </a:solidFill>
              <a:latin typeface="Arial Black" pitchFamily="34" charset="0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967038" y="3504530"/>
            <a:ext cx="244475" cy="906463"/>
            <a:chOff x="1869" y="2256"/>
            <a:chExt cx="154" cy="571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1945" y="2336"/>
              <a:ext cx="2" cy="4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26" name="Group 138"/>
            <p:cNvGrpSpPr>
              <a:grpSpLocks/>
            </p:cNvGrpSpPr>
            <p:nvPr/>
          </p:nvGrpSpPr>
          <p:grpSpPr bwMode="auto">
            <a:xfrm>
              <a:off x="1869" y="2256"/>
              <a:ext cx="154" cy="154"/>
              <a:chOff x="1661" y="2750"/>
              <a:chExt cx="250" cy="250"/>
            </a:xfrm>
          </p:grpSpPr>
          <p:sp>
            <p:nvSpPr>
              <p:cNvPr id="27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9" name="TextBox 57"/>
          <p:cNvSpPr txBox="1">
            <a:spLocks noChangeArrowheads="1"/>
          </p:cNvSpPr>
          <p:nvPr/>
        </p:nvSpPr>
        <p:spPr bwMode="auto">
          <a:xfrm>
            <a:off x="1917700" y="2579018"/>
            <a:ext cx="131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chemeClr val="bg1"/>
                </a:solidFill>
                <a:latin typeface="Arial Black" pitchFamily="34" charset="0"/>
              </a:rPr>
              <a:t>Measure</a:t>
            </a:r>
            <a:endParaRPr kumimoji="0" lang="ko-KR" altLang="en-US" sz="1400" b="1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TextBox 57"/>
          <p:cNvSpPr txBox="1">
            <a:spLocks noChangeArrowheads="1"/>
          </p:cNvSpPr>
          <p:nvPr/>
        </p:nvSpPr>
        <p:spPr bwMode="auto">
          <a:xfrm>
            <a:off x="755650" y="4577680"/>
            <a:ext cx="134778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rgbClr val="139AFF"/>
                </a:solidFill>
                <a:latin typeface="Arial" charset="0"/>
              </a:rPr>
              <a:t>Define project goals and customer needs. </a:t>
            </a:r>
            <a:endParaRPr kumimoji="0" lang="ko-KR" altLang="en-US" sz="1100">
              <a:solidFill>
                <a:srgbClr val="139AFF"/>
              </a:solidFill>
              <a:latin typeface="Arial" charset="0"/>
            </a:endParaRPr>
          </a:p>
        </p:txBody>
      </p:sp>
      <p:sp>
        <p:nvSpPr>
          <p:cNvPr id="31" name="TextBox 57"/>
          <p:cNvSpPr txBox="1">
            <a:spLocks noChangeArrowheads="1"/>
          </p:cNvSpPr>
          <p:nvPr/>
        </p:nvSpPr>
        <p:spPr bwMode="auto">
          <a:xfrm>
            <a:off x="1730375" y="1539205"/>
            <a:ext cx="158432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chemeClr val="bg1"/>
                </a:solidFill>
                <a:latin typeface="Arial" charset="0"/>
              </a:rPr>
              <a:t>Measure customer requirements, review industry and competitor benchmarks. </a:t>
            </a:r>
            <a:endParaRPr kumimoji="0" lang="ko-KR" altLang="en-US" sz="11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6665913" y="2718718"/>
            <a:ext cx="244475" cy="1031875"/>
            <a:chOff x="4199" y="1761"/>
            <a:chExt cx="154" cy="65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270" y="1761"/>
              <a:ext cx="2" cy="569"/>
            </a:xfrm>
            <a:prstGeom prst="line">
              <a:avLst/>
            </a:prstGeom>
            <a:noFill/>
            <a:ln w="19050">
              <a:solidFill>
                <a:srgbClr val="F7B60D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34" name="Group 138"/>
            <p:cNvGrpSpPr>
              <a:grpSpLocks/>
            </p:cNvGrpSpPr>
            <p:nvPr/>
          </p:nvGrpSpPr>
          <p:grpSpPr bwMode="auto">
            <a:xfrm>
              <a:off x="4199" y="2257"/>
              <a:ext cx="154" cy="154"/>
              <a:chOff x="1661" y="2750"/>
              <a:chExt cx="250" cy="250"/>
            </a:xfrm>
          </p:grpSpPr>
          <p:sp>
            <p:nvSpPr>
              <p:cNvPr id="35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9B6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407025" y="3509293"/>
            <a:ext cx="244475" cy="901700"/>
            <a:chOff x="3406" y="2259"/>
            <a:chExt cx="154" cy="568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3479" y="2336"/>
              <a:ext cx="2" cy="4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39" name="Group 138"/>
            <p:cNvGrpSpPr>
              <a:grpSpLocks/>
            </p:cNvGrpSpPr>
            <p:nvPr/>
          </p:nvGrpSpPr>
          <p:grpSpPr bwMode="auto">
            <a:xfrm>
              <a:off x="3406" y="2259"/>
              <a:ext cx="154" cy="154"/>
              <a:chOff x="1661" y="2750"/>
              <a:chExt cx="250" cy="250"/>
            </a:xfrm>
          </p:grpSpPr>
          <p:sp>
            <p:nvSpPr>
              <p:cNvPr id="40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TextBox 57"/>
          <p:cNvSpPr txBox="1">
            <a:spLocks noChangeArrowheads="1"/>
          </p:cNvSpPr>
          <p:nvPr/>
        </p:nvSpPr>
        <p:spPr bwMode="auto">
          <a:xfrm>
            <a:off x="4368800" y="2586955"/>
            <a:ext cx="131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chemeClr val="bg1"/>
                </a:solidFill>
                <a:latin typeface="Arial Black" pitchFamily="34" charset="0"/>
              </a:rPr>
              <a:t>Design</a:t>
            </a:r>
            <a:endParaRPr kumimoji="0" lang="ko-KR" altLang="en-US" sz="1400" b="1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3" name="TextBox 57"/>
          <p:cNvSpPr txBox="1">
            <a:spLocks noChangeArrowheads="1"/>
          </p:cNvSpPr>
          <p:nvPr/>
        </p:nvSpPr>
        <p:spPr bwMode="auto">
          <a:xfrm>
            <a:off x="4181475" y="1547143"/>
            <a:ext cx="15843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chemeClr val="bg1"/>
                </a:solidFill>
                <a:latin typeface="Arial" charset="0"/>
              </a:rPr>
              <a:t>Review risks and financial, begin build of models, analyze ongoing development. </a:t>
            </a:r>
            <a:endParaRPr kumimoji="0" lang="ko-KR" altLang="en-US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TextBox 57"/>
          <p:cNvSpPr txBox="1">
            <a:spLocks noChangeArrowheads="1"/>
          </p:cNvSpPr>
          <p:nvPr/>
        </p:nvSpPr>
        <p:spPr bwMode="auto">
          <a:xfrm>
            <a:off x="6859588" y="2574255"/>
            <a:ext cx="13160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rgbClr val="F9B60D"/>
                </a:solidFill>
                <a:latin typeface="Arial Black" pitchFamily="34" charset="0"/>
              </a:rPr>
              <a:t>Verification</a:t>
            </a:r>
            <a:endParaRPr kumimoji="0" lang="ko-KR" altLang="en-US" sz="1400" b="1">
              <a:solidFill>
                <a:srgbClr val="F9B60D"/>
              </a:solidFill>
              <a:latin typeface="Arial Black" pitchFamily="34" charset="0"/>
            </a:endParaRPr>
          </a:p>
        </p:txBody>
      </p:sp>
      <p:sp>
        <p:nvSpPr>
          <p:cNvPr id="45" name="TextBox 57"/>
          <p:cNvSpPr txBox="1">
            <a:spLocks noChangeArrowheads="1"/>
          </p:cNvSpPr>
          <p:nvPr/>
        </p:nvSpPr>
        <p:spPr bwMode="auto">
          <a:xfrm>
            <a:off x="6672263" y="1701130"/>
            <a:ext cx="15843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rgbClr val="F9B60D"/>
                </a:solidFill>
                <a:latin typeface="Arial" charset="0"/>
              </a:rPr>
              <a:t>Review initial design specifications and predictions against final product. </a:t>
            </a:r>
            <a:endParaRPr kumimoji="0" lang="ko-KR" altLang="en-US" sz="1100">
              <a:solidFill>
                <a:srgbClr val="F9B60D"/>
              </a:solidFill>
              <a:latin typeface="Arial" charset="0"/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565150" y="3496593"/>
            <a:ext cx="244475" cy="914400"/>
            <a:chOff x="356" y="2251"/>
            <a:chExt cx="154" cy="576"/>
          </a:xfrm>
        </p:grpSpPr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427" y="2336"/>
              <a:ext cx="2" cy="491"/>
            </a:xfrm>
            <a:prstGeom prst="line">
              <a:avLst/>
            </a:prstGeom>
            <a:noFill/>
            <a:ln w="19050">
              <a:solidFill>
                <a:srgbClr val="139AFF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48" name="Group 138"/>
            <p:cNvGrpSpPr>
              <a:grpSpLocks/>
            </p:cNvGrpSpPr>
            <p:nvPr/>
          </p:nvGrpSpPr>
          <p:grpSpPr bwMode="auto">
            <a:xfrm>
              <a:off x="356" y="2251"/>
              <a:ext cx="154" cy="154"/>
              <a:chOff x="1661" y="2750"/>
              <a:chExt cx="250" cy="250"/>
            </a:xfrm>
          </p:grpSpPr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13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ko-KR" altLang="ko-KR" sz="16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5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2"/>
          <p:cNvSpPr>
            <a:spLocks noChangeArrowheads="1"/>
          </p:cNvSpPr>
          <p:nvPr/>
        </p:nvSpPr>
        <p:spPr bwMode="auto">
          <a:xfrm>
            <a:off x="1605856" y="1268760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FFFFFF">
              <a:alpha val="3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AutoShape 3"/>
          <p:cNvSpPr>
            <a:spLocks noChangeArrowheads="1"/>
          </p:cNvSpPr>
          <p:nvPr/>
        </p:nvSpPr>
        <p:spPr bwMode="auto">
          <a:xfrm>
            <a:off x="4066481" y="1268760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FFFFFF">
              <a:alpha val="3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auto">
          <a:xfrm>
            <a:off x="6574731" y="1268760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FDB602">
              <a:alpha val="10001"/>
            </a:srgbClr>
          </a:solidFill>
          <a:ln w="19050" cap="rnd" algn="ctr">
            <a:solidFill>
              <a:srgbClr val="F7B60D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2902844" y="4081810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FFFFFF">
              <a:alpha val="3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5338069" y="4081810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FFFFFF">
              <a:alpha val="3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522219" y="3559522"/>
            <a:ext cx="3175" cy="77946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Box 57"/>
          <p:cNvSpPr txBox="1">
            <a:spLocks noChangeArrowheads="1"/>
          </p:cNvSpPr>
          <p:nvPr/>
        </p:nvSpPr>
        <p:spPr bwMode="auto">
          <a:xfrm>
            <a:off x="5615881" y="4158010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latin typeface="Arial Black" pitchFamily="34" charset="0"/>
              </a:rPr>
              <a:t>Optimize</a:t>
            </a:r>
            <a:endParaRPr kumimoji="0" lang="ko-KR" altLang="en-US" sz="1400" b="1">
              <a:latin typeface="Arial Black" pitchFamily="34" charset="0"/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5612706" y="4505672"/>
            <a:ext cx="14525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latin typeface="Arial" charset="0"/>
              </a:rPr>
              <a:t>Review initial design, test for tolerances, optimize design </a:t>
            </a:r>
            <a:endParaRPr kumimoji="0" lang="ko-KR" altLang="en-US" sz="1100">
              <a:latin typeface="Arial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3086994" y="3559522"/>
            <a:ext cx="3175" cy="77946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Box 57"/>
          <p:cNvSpPr txBox="1">
            <a:spLocks noChangeArrowheads="1"/>
          </p:cNvSpPr>
          <p:nvPr/>
        </p:nvSpPr>
        <p:spPr bwMode="auto">
          <a:xfrm>
            <a:off x="3180656" y="4158010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latin typeface="Arial Black" pitchFamily="34" charset="0"/>
              </a:rPr>
              <a:t>Analyze</a:t>
            </a:r>
            <a:endParaRPr kumimoji="0" lang="ko-KR" altLang="en-US" sz="1400" b="1">
              <a:latin typeface="Arial Black" pitchFamily="34" charset="0"/>
            </a:endParaRPr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3177481" y="4505672"/>
            <a:ext cx="14525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latin typeface="Arial" charset="0"/>
              </a:rPr>
              <a:t>Review information, generate concepts and develop processes. </a:t>
            </a:r>
            <a:endParaRPr kumimoji="0" lang="ko-KR" altLang="en-US" sz="1100">
              <a:latin typeface="Arial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-324544" y="3554760"/>
            <a:ext cx="8915400" cy="0"/>
          </a:xfrm>
          <a:prstGeom prst="line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H="1">
            <a:off x="6777931" y="2646710"/>
            <a:ext cx="3175" cy="903287"/>
          </a:xfrm>
          <a:prstGeom prst="line">
            <a:avLst/>
          </a:prstGeom>
          <a:noFill/>
          <a:ln w="19050">
            <a:solidFill>
              <a:srgbClr val="F7B60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 flipH="1">
            <a:off x="4307781" y="2651472"/>
            <a:ext cx="3175" cy="903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1856681" y="2643535"/>
            <a:ext cx="3175" cy="903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505719" y="4081810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139AFF">
              <a:alpha val="10001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77169" y="3559522"/>
            <a:ext cx="3175" cy="779463"/>
          </a:xfrm>
          <a:prstGeom prst="line">
            <a:avLst/>
          </a:prstGeom>
          <a:noFill/>
          <a:ln w="19050">
            <a:solidFill>
              <a:srgbClr val="139AFF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2" name="Group 138"/>
          <p:cNvGrpSpPr>
            <a:grpSpLocks/>
          </p:cNvGrpSpPr>
          <p:nvPr/>
        </p:nvGrpSpPr>
        <p:grpSpPr bwMode="auto">
          <a:xfrm>
            <a:off x="1729681" y="3429347"/>
            <a:ext cx="244475" cy="244475"/>
            <a:chOff x="1661" y="2750"/>
            <a:chExt cx="250" cy="250"/>
          </a:xfrm>
        </p:grpSpPr>
        <p:sp>
          <p:nvSpPr>
            <p:cNvPr id="63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TextBox 57"/>
          <p:cNvSpPr txBox="1">
            <a:spLocks noChangeArrowheads="1"/>
          </p:cNvSpPr>
          <p:nvPr/>
        </p:nvSpPr>
        <p:spPr bwMode="auto">
          <a:xfrm>
            <a:off x="758131" y="4158010"/>
            <a:ext cx="13477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rgbClr val="139AFF"/>
                </a:solidFill>
                <a:latin typeface="Arial Black" pitchFamily="34" charset="0"/>
              </a:rPr>
              <a:t>Define</a:t>
            </a:r>
            <a:endParaRPr kumimoji="0" lang="ko-KR" altLang="en-US" sz="1400" b="1">
              <a:solidFill>
                <a:srgbClr val="139AFF"/>
              </a:solidFill>
              <a:latin typeface="Arial Black" pitchFamily="34" charset="0"/>
            </a:endParaRPr>
          </a:p>
        </p:txBody>
      </p:sp>
      <p:sp>
        <p:nvSpPr>
          <p:cNvPr id="66" name="TextBox 57"/>
          <p:cNvSpPr txBox="1">
            <a:spLocks noChangeArrowheads="1"/>
          </p:cNvSpPr>
          <p:nvPr/>
        </p:nvSpPr>
        <p:spPr bwMode="auto">
          <a:xfrm>
            <a:off x="1917006" y="2507010"/>
            <a:ext cx="131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latin typeface="Arial Black" pitchFamily="34" charset="0"/>
              </a:rPr>
              <a:t>Measure</a:t>
            </a:r>
            <a:endParaRPr kumimoji="0" lang="ko-KR" altLang="en-US" sz="1400" b="1">
              <a:latin typeface="Arial Black" pitchFamily="34" charset="0"/>
            </a:endParaRPr>
          </a:p>
        </p:txBody>
      </p:sp>
      <p:sp>
        <p:nvSpPr>
          <p:cNvPr id="67" name="TextBox 57"/>
          <p:cNvSpPr txBox="1">
            <a:spLocks noChangeArrowheads="1"/>
          </p:cNvSpPr>
          <p:nvPr/>
        </p:nvSpPr>
        <p:spPr bwMode="auto">
          <a:xfrm>
            <a:off x="754956" y="4505672"/>
            <a:ext cx="134778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rgbClr val="139AFF"/>
                </a:solidFill>
                <a:latin typeface="Arial" charset="0"/>
              </a:rPr>
              <a:t>Define project goals and customer needs. </a:t>
            </a:r>
            <a:endParaRPr kumimoji="0" lang="ko-KR" altLang="en-US" sz="1100">
              <a:solidFill>
                <a:srgbClr val="139AFF"/>
              </a:solidFill>
              <a:latin typeface="Arial" charset="0"/>
            </a:endParaRPr>
          </a:p>
        </p:txBody>
      </p:sp>
      <p:sp>
        <p:nvSpPr>
          <p:cNvPr id="68" name="TextBox 57"/>
          <p:cNvSpPr txBox="1">
            <a:spLocks noChangeArrowheads="1"/>
          </p:cNvSpPr>
          <p:nvPr/>
        </p:nvSpPr>
        <p:spPr bwMode="auto">
          <a:xfrm>
            <a:off x="1729681" y="1467197"/>
            <a:ext cx="158432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latin typeface="Arial" charset="0"/>
              </a:rPr>
              <a:t>Measure customer requirements, review industry and competitor benchmarks. </a:t>
            </a:r>
            <a:endParaRPr kumimoji="0" lang="ko-KR" altLang="en-US" sz="1100">
              <a:latin typeface="Arial" charset="0"/>
            </a:endParaRPr>
          </a:p>
        </p:txBody>
      </p:sp>
      <p:grpSp>
        <p:nvGrpSpPr>
          <p:cNvPr id="69" name="Group 138"/>
          <p:cNvGrpSpPr>
            <a:grpSpLocks/>
          </p:cNvGrpSpPr>
          <p:nvPr/>
        </p:nvGrpSpPr>
        <p:grpSpPr bwMode="auto">
          <a:xfrm>
            <a:off x="6665219" y="3434110"/>
            <a:ext cx="244475" cy="244475"/>
            <a:chOff x="1661" y="2750"/>
            <a:chExt cx="250" cy="250"/>
          </a:xfrm>
        </p:grpSpPr>
        <p:sp>
          <p:nvSpPr>
            <p:cNvPr id="7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F9B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TextBox 57"/>
          <p:cNvSpPr txBox="1">
            <a:spLocks noChangeArrowheads="1"/>
          </p:cNvSpPr>
          <p:nvPr/>
        </p:nvSpPr>
        <p:spPr bwMode="auto">
          <a:xfrm>
            <a:off x="4368106" y="2514947"/>
            <a:ext cx="131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latin typeface="Arial Black" pitchFamily="34" charset="0"/>
              </a:rPr>
              <a:t>Design</a:t>
            </a:r>
            <a:endParaRPr kumimoji="0" lang="ko-KR" altLang="en-US" sz="1400" b="1">
              <a:latin typeface="Arial Black" pitchFamily="34" charset="0"/>
            </a:endParaRPr>
          </a:p>
        </p:txBody>
      </p:sp>
      <p:sp>
        <p:nvSpPr>
          <p:cNvPr id="73" name="TextBox 57"/>
          <p:cNvSpPr txBox="1">
            <a:spLocks noChangeArrowheads="1"/>
          </p:cNvSpPr>
          <p:nvPr/>
        </p:nvSpPr>
        <p:spPr bwMode="auto">
          <a:xfrm>
            <a:off x="4180781" y="1475135"/>
            <a:ext cx="15843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latin typeface="Arial" charset="0"/>
              </a:rPr>
              <a:t>Review risks and financial, begin build of models, analyze ongoing development. </a:t>
            </a:r>
            <a:endParaRPr kumimoji="0" lang="ko-KR" altLang="en-US" sz="1100">
              <a:latin typeface="Arial" charset="0"/>
            </a:endParaRPr>
          </a:p>
        </p:txBody>
      </p:sp>
      <p:sp>
        <p:nvSpPr>
          <p:cNvPr id="74" name="TextBox 57"/>
          <p:cNvSpPr txBox="1">
            <a:spLocks noChangeArrowheads="1"/>
          </p:cNvSpPr>
          <p:nvPr/>
        </p:nvSpPr>
        <p:spPr bwMode="auto">
          <a:xfrm>
            <a:off x="6858894" y="2502247"/>
            <a:ext cx="13160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400" b="1">
                <a:solidFill>
                  <a:srgbClr val="F9B60D"/>
                </a:solidFill>
                <a:latin typeface="Arial Black" pitchFamily="34" charset="0"/>
              </a:rPr>
              <a:t>Verification</a:t>
            </a:r>
            <a:endParaRPr kumimoji="0" lang="ko-KR" altLang="en-US" sz="1400" b="1">
              <a:solidFill>
                <a:srgbClr val="F9B60D"/>
              </a:solidFill>
              <a:latin typeface="Arial Black" pitchFamily="34" charset="0"/>
            </a:endParaRPr>
          </a:p>
        </p:txBody>
      </p:sp>
      <p:sp>
        <p:nvSpPr>
          <p:cNvPr id="75" name="TextBox 57"/>
          <p:cNvSpPr txBox="1">
            <a:spLocks noChangeArrowheads="1"/>
          </p:cNvSpPr>
          <p:nvPr/>
        </p:nvSpPr>
        <p:spPr bwMode="auto">
          <a:xfrm>
            <a:off x="6671569" y="1629122"/>
            <a:ext cx="15843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100">
                <a:solidFill>
                  <a:srgbClr val="F9B60D"/>
                </a:solidFill>
                <a:latin typeface="Arial" charset="0"/>
              </a:rPr>
              <a:t>Review initial design specifications and predictions against final product. </a:t>
            </a:r>
            <a:endParaRPr kumimoji="0" lang="ko-KR" altLang="en-US" sz="1100">
              <a:solidFill>
                <a:srgbClr val="F9B60D"/>
              </a:solidFill>
              <a:latin typeface="Arial" charset="0"/>
            </a:endParaRPr>
          </a:p>
        </p:txBody>
      </p:sp>
      <p:grpSp>
        <p:nvGrpSpPr>
          <p:cNvPr id="76" name="Group 138"/>
          <p:cNvGrpSpPr>
            <a:grpSpLocks/>
          </p:cNvGrpSpPr>
          <p:nvPr/>
        </p:nvGrpSpPr>
        <p:grpSpPr bwMode="auto">
          <a:xfrm>
            <a:off x="564456" y="3424585"/>
            <a:ext cx="244475" cy="244475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/>
        </p:nvGrpSpPr>
        <p:grpSpPr bwMode="auto">
          <a:xfrm>
            <a:off x="2974281" y="3429347"/>
            <a:ext cx="244475" cy="244475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Group 138"/>
          <p:cNvGrpSpPr>
            <a:grpSpLocks/>
          </p:cNvGrpSpPr>
          <p:nvPr/>
        </p:nvGrpSpPr>
        <p:grpSpPr bwMode="auto">
          <a:xfrm>
            <a:off x="4185544" y="3429347"/>
            <a:ext cx="244475" cy="244475"/>
            <a:chOff x="1661" y="2750"/>
            <a:chExt cx="250" cy="250"/>
          </a:xfrm>
        </p:grpSpPr>
        <p:sp>
          <p:nvSpPr>
            <p:cNvPr id="83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Group 138"/>
          <p:cNvGrpSpPr>
            <a:grpSpLocks/>
          </p:cNvGrpSpPr>
          <p:nvPr/>
        </p:nvGrpSpPr>
        <p:grpSpPr bwMode="auto">
          <a:xfrm>
            <a:off x="5409506" y="3429347"/>
            <a:ext cx="244475" cy="244475"/>
            <a:chOff x="1661" y="2750"/>
            <a:chExt cx="250" cy="250"/>
          </a:xfrm>
        </p:grpSpPr>
        <p:sp>
          <p:nvSpPr>
            <p:cNvPr id="8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68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0114" y="4005064"/>
            <a:ext cx="796039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1600" dirty="0" smtClean="0">
              <a:solidFill>
                <a:srgbClr val="EEECE1">
                  <a:lumMod val="25000"/>
                </a:srgb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www.1ppt.com/kejian/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sz="16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85992"/>
            <a:ext cx="9144000" cy="222250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67" y="714816"/>
            <a:ext cx="5790477" cy="134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386385"/>
            <a:ext cx="4103687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修改模板中的内容包括，图片，数据，文本的替换。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86385"/>
            <a:ext cx="4103688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收集整理我们发布的免费资源后，打包上传并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用于各种形式的付费下载。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7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22683</TotalTime>
  <Words>293</Words>
  <Application>Microsoft Office PowerPoint</Application>
  <PresentationFormat>全屏显示(4:3)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第一PPT模板网：www.1ppt.com</vt:lpstr>
      <vt:lpstr>第一PPT：www.1ppt.com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微软用户</cp:lastModifiedBy>
  <cp:revision>1289</cp:revision>
  <dcterms:created xsi:type="dcterms:W3CDTF">2009-02-11T05:37:22Z</dcterms:created>
  <dcterms:modified xsi:type="dcterms:W3CDTF">2015-12-16T06:12:51Z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