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8" r:id="rId2"/>
    <p:sldId id="259" r:id="rId3"/>
  </p:sldIdLst>
  <p:sldSz cx="11887200" cy="2926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FB0"/>
    <a:srgbClr val="93C0A0"/>
    <a:srgbClr val="0A813E"/>
    <a:srgbClr val="E38D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54"/>
    <p:restoredTop sz="95221"/>
  </p:normalViewPr>
  <p:slideViewPr>
    <p:cSldViewPr snapToGrid="0" snapToObjects="1">
      <p:cViewPr>
        <p:scale>
          <a:sx n="92" d="100"/>
          <a:sy n="92" d="100"/>
        </p:scale>
        <p:origin x="216" y="-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0E84FE-14F3-DF41-BC68-CF3E0D7B1F43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01938" y="1143000"/>
            <a:ext cx="1254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5DEF36-CC85-C641-9326-49ABED241D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91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801938" y="1143000"/>
            <a:ext cx="12541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5DEF36-CC85-C641-9326-49ABED241D9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73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4788749"/>
            <a:ext cx="10104120" cy="10187093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15368695"/>
            <a:ext cx="8915400" cy="7064585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315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38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1557867"/>
            <a:ext cx="2563178" cy="247971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1557867"/>
            <a:ext cx="7540943" cy="2479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634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9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7294888"/>
            <a:ext cx="10252710" cy="12171678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19581715"/>
            <a:ext cx="10252710" cy="6400798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35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7789333"/>
            <a:ext cx="505206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7789333"/>
            <a:ext cx="5052060" cy="185657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330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1557873"/>
            <a:ext cx="10252710" cy="56557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7172962"/>
            <a:ext cx="5028842" cy="3515358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10688320"/>
            <a:ext cx="5028842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7172962"/>
            <a:ext cx="5053608" cy="3515358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10688320"/>
            <a:ext cx="5053608" cy="157209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2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47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950720"/>
            <a:ext cx="3833931" cy="682752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4213020"/>
            <a:ext cx="6017895" cy="20794133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8778240"/>
            <a:ext cx="3833931" cy="1626277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93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1950720"/>
            <a:ext cx="3833931" cy="682752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4213020"/>
            <a:ext cx="6017895" cy="20794133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8778240"/>
            <a:ext cx="3833931" cy="16262775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223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1557873"/>
            <a:ext cx="10252710" cy="56557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7789333"/>
            <a:ext cx="10252710" cy="185657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27120433"/>
            <a:ext cx="26746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CBE88-5F3B-A14A-B1E9-439ED763FE19}" type="datetimeFigureOut">
              <a:rPr lang="en-US" smtClean="0"/>
              <a:t>4/9/25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27120433"/>
            <a:ext cx="401193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27120433"/>
            <a:ext cx="2674620" cy="15578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EC580-DFE9-8F4B-B23D-FA75903E71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 285">
            <a:extLst>
              <a:ext uri="{FF2B5EF4-FFF2-40B4-BE49-F238E27FC236}">
                <a16:creationId xmlns:a16="http://schemas.microsoft.com/office/drawing/2014/main" id="{16ADB494-446A-0CEC-A16A-BBEF49AA4AE9}"/>
              </a:ext>
            </a:extLst>
          </p:cNvPr>
          <p:cNvGrpSpPr/>
          <p:nvPr/>
        </p:nvGrpSpPr>
        <p:grpSpPr>
          <a:xfrm>
            <a:off x="117020" y="13505279"/>
            <a:ext cx="7541081" cy="10397465"/>
            <a:chOff x="117020" y="13454479"/>
            <a:chExt cx="7541081" cy="10397465"/>
          </a:xfrm>
        </p:grpSpPr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828BE1AD-9217-E963-0577-A5D2B46E2809}"/>
                </a:ext>
              </a:extLst>
            </p:cNvPr>
            <p:cNvGrpSpPr/>
            <p:nvPr/>
          </p:nvGrpSpPr>
          <p:grpSpPr>
            <a:xfrm>
              <a:off x="1320454" y="13609095"/>
              <a:ext cx="6337647" cy="10242849"/>
              <a:chOff x="1320453" y="13165684"/>
              <a:chExt cx="6337647" cy="10242849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BB81A4B3-8FE2-05AF-FDC4-7A3F0959B949}"/>
                  </a:ext>
                </a:extLst>
              </p:cNvPr>
              <p:cNvGrpSpPr/>
              <p:nvPr/>
            </p:nvGrpSpPr>
            <p:grpSpPr>
              <a:xfrm>
                <a:off x="1320453" y="13165684"/>
                <a:ext cx="6153117" cy="10242849"/>
                <a:chOff x="662211" y="-84819"/>
                <a:chExt cx="6153117" cy="10242849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0FB5AA7-3386-898C-F3A7-3EE5211F48C7}"/>
                    </a:ext>
                  </a:extLst>
                </p:cNvPr>
                <p:cNvSpPr txBox="1"/>
                <p:nvPr/>
              </p:nvSpPr>
              <p:spPr>
                <a:xfrm>
                  <a:off x="662211" y="-84819"/>
                  <a:ext cx="1239698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E38D88"/>
                      </a:solidFill>
                    </a:rPr>
                    <a:t>Initialization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0135600-5060-470B-CABC-E457235611C4}"/>
                    </a:ext>
                  </a:extLst>
                </p:cNvPr>
                <p:cNvSpPr txBox="1"/>
                <p:nvPr/>
              </p:nvSpPr>
              <p:spPr>
                <a:xfrm>
                  <a:off x="857677" y="393704"/>
                  <a:ext cx="5957651" cy="523220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Calculate von mises stress map (based on breast contour and tissue segmentations and tumor cellularity map from the pre-treatment visit) 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915E488-621F-8D20-11D5-21D4D851C5B7}"/>
                    </a:ext>
                  </a:extLst>
                </p:cNvPr>
                <p:cNvSpPr txBox="1"/>
                <p:nvPr/>
              </p:nvSpPr>
              <p:spPr>
                <a:xfrm>
                  <a:off x="857676" y="1873296"/>
                  <a:ext cx="5957651" cy="307777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Initial guess of model parameters (e.g., proliferation rates, diffusion coefficient)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0EA7CA0-71AB-33A9-EA90-EEA0DE605A93}"/>
                    </a:ext>
                  </a:extLst>
                </p:cNvPr>
                <p:cNvSpPr txBox="1"/>
                <p:nvPr/>
              </p:nvSpPr>
              <p:spPr>
                <a:xfrm>
                  <a:off x="857676" y="1130925"/>
                  <a:ext cx="5957651" cy="523220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Calculate the drug spatial distribution (based on the DCE-MRI from the pre-treatment visit) </a:t>
                  </a:r>
                </a:p>
              </p:txBody>
            </p:sp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A0CF34A3-52BA-C902-EE55-C33F0932C075}"/>
                    </a:ext>
                  </a:extLst>
                </p:cNvPr>
                <p:cNvSpPr txBox="1"/>
                <p:nvPr/>
              </p:nvSpPr>
              <p:spPr>
                <a:xfrm>
                  <a:off x="677068" y="2482445"/>
                  <a:ext cx="157389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E38D88"/>
                      </a:solidFill>
                    </a:rPr>
                    <a:t>LM optimization</a:t>
                  </a: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3087C0A-1D73-40F3-9912-332059091047}"/>
                    </a:ext>
                  </a:extLst>
                </p:cNvPr>
                <p:cNvSpPr txBox="1"/>
                <p:nvPr/>
              </p:nvSpPr>
              <p:spPr>
                <a:xfrm>
                  <a:off x="1473608" y="2788193"/>
                  <a:ext cx="1636795" cy="30777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i="1" dirty="0">
                      <a:solidFill>
                        <a:srgbClr val="E38D88"/>
                      </a:solidFill>
                    </a:rPr>
                    <a:t>Forward simulation</a:t>
                  </a:r>
                </a:p>
              </p:txBody>
            </p: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F15FE1B6-9A9F-1447-90A3-6C2DF2999721}"/>
                    </a:ext>
                  </a:extLst>
                </p:cNvPr>
                <p:cNvSpPr txBox="1"/>
                <p:nvPr/>
              </p:nvSpPr>
              <p:spPr>
                <a:xfrm>
                  <a:off x="1495687" y="5426474"/>
                  <a:ext cx="5319640" cy="523220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Calculate residual of simulated tumor cellularity as comparing to the follow-up measured cellularity</a:t>
                  </a:r>
                </a:p>
              </p:txBody>
            </p: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B35FC7A4-6823-48A5-D17B-481393D7D983}"/>
                    </a:ext>
                  </a:extLst>
                </p:cNvPr>
                <p:cNvSpPr txBox="1"/>
                <p:nvPr/>
              </p:nvSpPr>
              <p:spPr>
                <a:xfrm>
                  <a:off x="3093145" y="2951981"/>
                  <a:ext cx="3722178" cy="307777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Calculate diffusion-reaction equation</a:t>
                  </a: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CCEF78D5-C76B-660C-549B-A1BCEEF126FF}"/>
                    </a:ext>
                  </a:extLst>
                </p:cNvPr>
                <p:cNvSpPr txBox="1"/>
                <p:nvPr/>
              </p:nvSpPr>
              <p:spPr>
                <a:xfrm>
                  <a:off x="3093146" y="3435828"/>
                  <a:ext cx="3722178" cy="307777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Time-dependent update of von mises stress map</a:t>
                  </a:r>
                </a:p>
              </p:txBody>
            </p: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508F64CE-3EFA-F241-BBAE-7936E0825456}"/>
                    </a:ext>
                  </a:extLst>
                </p:cNvPr>
                <p:cNvSpPr txBox="1"/>
                <p:nvPr/>
              </p:nvSpPr>
              <p:spPr>
                <a:xfrm>
                  <a:off x="3093145" y="3921423"/>
                  <a:ext cx="3722178" cy="307777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Time-dependent update of drug distribution</a:t>
                  </a:r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CDEC48E-B779-848C-2727-2CF254E001D3}"/>
                    </a:ext>
                  </a:extLst>
                </p:cNvPr>
                <p:cNvSpPr txBox="1"/>
                <p:nvPr/>
              </p:nvSpPr>
              <p:spPr>
                <a:xfrm>
                  <a:off x="1495687" y="6134373"/>
                  <a:ext cx="5319639" cy="307777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Calculate Jacobian from the residual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81731E4D-6206-C62C-63C7-4B58B32A1497}"/>
                    </a:ext>
                  </a:extLst>
                </p:cNvPr>
                <p:cNvSpPr txBox="1"/>
                <p:nvPr/>
              </p:nvSpPr>
              <p:spPr>
                <a:xfrm>
                  <a:off x="1495687" y="6623748"/>
                  <a:ext cx="5319638" cy="307777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Calculate the delta to update each parameter 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81A0964E-A530-9C46-B7F9-2A322D8EAB89}"/>
                    </a:ext>
                  </a:extLst>
                </p:cNvPr>
                <p:cNvSpPr txBox="1"/>
                <p:nvPr/>
              </p:nvSpPr>
              <p:spPr>
                <a:xfrm>
                  <a:off x="1495687" y="7107305"/>
                  <a:ext cx="5319638" cy="1384995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If updating parameters leads a decreased residual:</a:t>
                  </a:r>
                </a:p>
                <a:p>
                  <a:r>
                    <a:rPr lang="en-US" sz="1400" dirty="0"/>
                    <a:t>	accept the update</a:t>
                  </a:r>
                </a:p>
                <a:p>
                  <a:r>
                    <a:rPr lang="en-US" sz="1400" dirty="0"/>
                    <a:t>	reduce the searching step-width in the parameter space</a:t>
                  </a:r>
                </a:p>
                <a:p>
                  <a:r>
                    <a:rPr lang="en-US" sz="1400" dirty="0"/>
                    <a:t>else:</a:t>
                  </a:r>
                </a:p>
                <a:p>
                  <a:r>
                    <a:rPr lang="en-US" sz="1400" dirty="0"/>
                    <a:t>	reject the update</a:t>
                  </a:r>
                </a:p>
                <a:p>
                  <a:r>
                    <a:rPr lang="en-US" sz="1400" dirty="0"/>
                    <a:t>	enlarge the searching step-width in the parameter space</a:t>
                  </a:r>
                </a:p>
              </p:txBody>
            </p:sp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287582B7-F849-CAD7-90DB-7D962905A469}"/>
                    </a:ext>
                  </a:extLst>
                </p:cNvPr>
                <p:cNvSpPr txBox="1"/>
                <p:nvPr/>
              </p:nvSpPr>
              <p:spPr>
                <a:xfrm>
                  <a:off x="918919" y="9850253"/>
                  <a:ext cx="5896405" cy="307777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Output calibrated patient-specific parameters</a:t>
                  </a:r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0F6C32B6-E88F-DEAA-CD36-A72976BFF7D1}"/>
                    </a:ext>
                  </a:extLst>
                </p:cNvPr>
                <p:cNvSpPr txBox="1"/>
                <p:nvPr/>
              </p:nvSpPr>
              <p:spPr>
                <a:xfrm>
                  <a:off x="1495687" y="8668080"/>
                  <a:ext cx="5319638" cy="523220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Check end condition: </a:t>
                  </a:r>
                </a:p>
                <a:p>
                  <a:r>
                    <a:rPr lang="en-US" sz="1400" dirty="0"/>
                    <a:t>iteration # &gt; 500 or (sum of residual) &lt; tolerant threshold? </a:t>
                  </a:r>
                </a:p>
              </p:txBody>
            </p:sp>
            <p:cxnSp>
              <p:nvCxnSpPr>
                <p:cNvPr id="80" name="Elbow Connector 79">
                  <a:extLst>
                    <a:ext uri="{FF2B5EF4-FFF2-40B4-BE49-F238E27FC236}">
                      <a16:creationId xmlns:a16="http://schemas.microsoft.com/office/drawing/2014/main" id="{AB9B5581-9ABB-6A07-C602-4E3926E2CB03}"/>
                    </a:ext>
                  </a:extLst>
                </p:cNvPr>
                <p:cNvCxnSpPr>
                  <a:cxnSpLocks/>
                  <a:stCxn id="79" idx="2"/>
                  <a:endCxn id="61" idx="1"/>
                </p:cNvCxnSpPr>
                <p:nvPr/>
              </p:nvCxnSpPr>
              <p:spPr>
                <a:xfrm rot="5400000" flipH="1">
                  <a:off x="-310052" y="4725742"/>
                  <a:ext cx="6249218" cy="2681898"/>
                </a:xfrm>
                <a:prstGeom prst="bentConnector4">
                  <a:avLst>
                    <a:gd name="adj1" fmla="val -3658"/>
                    <a:gd name="adj2" fmla="val 121246"/>
                  </a:avLst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44F5E4C-D78D-12BD-75AF-9CC75C1DCE07}"/>
                    </a:ext>
                  </a:extLst>
                </p:cNvPr>
                <p:cNvSpPr txBox="1"/>
                <p:nvPr/>
              </p:nvSpPr>
              <p:spPr>
                <a:xfrm>
                  <a:off x="3093145" y="4402750"/>
                  <a:ext cx="3722178" cy="523220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Check end condition: </a:t>
                  </a:r>
                </a:p>
                <a:p>
                  <a:r>
                    <a:rPr lang="en-US" sz="1400" dirty="0"/>
                    <a:t>Last time step?</a:t>
                  </a:r>
                </a:p>
              </p:txBody>
            </p:sp>
            <p:cxnSp>
              <p:nvCxnSpPr>
                <p:cNvPr id="82" name="Elbow Connector 81">
                  <a:extLst>
                    <a:ext uri="{FF2B5EF4-FFF2-40B4-BE49-F238E27FC236}">
                      <a16:creationId xmlns:a16="http://schemas.microsoft.com/office/drawing/2014/main" id="{00C9966D-ABCE-E844-73E3-007A61425A4D}"/>
                    </a:ext>
                  </a:extLst>
                </p:cNvPr>
                <p:cNvCxnSpPr>
                  <a:cxnSpLocks/>
                  <a:stCxn id="81" idx="2"/>
                  <a:endCxn id="63" idx="1"/>
                </p:cNvCxnSpPr>
                <p:nvPr/>
              </p:nvCxnSpPr>
              <p:spPr>
                <a:xfrm rot="5400000" flipH="1">
                  <a:off x="3113640" y="3085376"/>
                  <a:ext cx="1820100" cy="1861089"/>
                </a:xfrm>
                <a:prstGeom prst="bentConnector4">
                  <a:avLst>
                    <a:gd name="adj1" fmla="val -14809"/>
                    <a:gd name="adj2" fmla="val 179158"/>
                  </a:avLst>
                </a:prstGeom>
                <a:ln w="25400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52E1735-CC3D-63B6-1F16-92AFB023BD6F}"/>
                  </a:ext>
                </a:extLst>
              </p:cNvPr>
              <p:cNvSpPr/>
              <p:nvPr/>
            </p:nvSpPr>
            <p:spPr>
              <a:xfrm>
                <a:off x="1371891" y="13479208"/>
                <a:ext cx="6286209" cy="2113766"/>
              </a:xfrm>
              <a:prstGeom prst="rect">
                <a:avLst/>
              </a:prstGeom>
              <a:noFill/>
              <a:ln w="38100">
                <a:solidFill>
                  <a:srgbClr val="C00000">
                    <a:alpha val="50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862DB90F-6AC9-5C99-17A8-B58B32A4FCC4}"/>
                  </a:ext>
                </a:extLst>
              </p:cNvPr>
              <p:cNvSpPr/>
              <p:nvPr/>
            </p:nvSpPr>
            <p:spPr>
              <a:xfrm>
                <a:off x="1371891" y="16033891"/>
                <a:ext cx="6286209" cy="6757305"/>
              </a:xfrm>
              <a:prstGeom prst="rect">
                <a:avLst/>
              </a:prstGeom>
              <a:noFill/>
              <a:ln w="38100">
                <a:solidFill>
                  <a:srgbClr val="C00000">
                    <a:alpha val="50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705AE09-9506-865F-3239-79498E609EA1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>
              <a:off x="4494743" y="13454479"/>
              <a:ext cx="2" cy="63313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2A57B3C4-15DD-E8F0-C137-9A92DE7A5F1D}"/>
                </a:ext>
              </a:extLst>
            </p:cNvPr>
            <p:cNvCxnSpPr>
              <a:cxnSpLocks/>
              <a:stCxn id="57" idx="2"/>
              <a:endCxn id="59" idx="0"/>
            </p:cNvCxnSpPr>
            <p:nvPr/>
          </p:nvCxnSpPr>
          <p:spPr>
            <a:xfrm flipH="1">
              <a:off x="4494745" y="14610838"/>
              <a:ext cx="1" cy="21400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5A5C51DB-AE83-2E9B-83E0-73D4D1F0AE02}"/>
                </a:ext>
              </a:extLst>
            </p:cNvPr>
            <p:cNvCxnSpPr>
              <a:cxnSpLocks/>
              <a:stCxn id="59" idx="2"/>
              <a:endCxn id="58" idx="0"/>
            </p:cNvCxnSpPr>
            <p:nvPr/>
          </p:nvCxnSpPr>
          <p:spPr>
            <a:xfrm>
              <a:off x="4494744" y="15348059"/>
              <a:ext cx="0" cy="219151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28733C8E-6223-4CBC-ABC4-582376CBB471}"/>
                </a:ext>
              </a:extLst>
            </p:cNvPr>
            <p:cNvSpPr txBox="1"/>
            <p:nvPr/>
          </p:nvSpPr>
          <p:spPr>
            <a:xfrm rot="16200000">
              <a:off x="-892230" y="14773378"/>
              <a:ext cx="24801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rgbClr val="C00000"/>
                  </a:solidFill>
                </a:rPr>
                <a:t>Model calibration</a:t>
              </a:r>
            </a:p>
          </p:txBody>
        </p: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02217471-8D62-1836-60A5-0256991435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0962" y="13764127"/>
              <a:ext cx="1610" cy="10087817"/>
            </a:xfrm>
            <a:prstGeom prst="line">
              <a:avLst/>
            </a:prstGeom>
            <a:ln w="63500"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667EDBF2-0C61-3FC1-B3F7-822FBAA7D8AD}"/>
                </a:ext>
              </a:extLst>
            </p:cNvPr>
            <p:cNvCxnSpPr>
              <a:cxnSpLocks/>
              <a:stCxn id="112" idx="2"/>
              <a:endCxn id="113" idx="0"/>
            </p:cNvCxnSpPr>
            <p:nvPr/>
          </p:nvCxnSpPr>
          <p:spPr>
            <a:xfrm>
              <a:off x="4514997" y="16036385"/>
              <a:ext cx="0" cy="440917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A21486AA-B9FB-972C-2C0B-F9EB3EA3DAC4}"/>
                </a:ext>
              </a:extLst>
            </p:cNvPr>
            <p:cNvCxnSpPr>
              <a:cxnSpLocks/>
              <a:stCxn id="63" idx="2"/>
              <a:endCxn id="64" idx="0"/>
            </p:cNvCxnSpPr>
            <p:nvPr/>
          </p:nvCxnSpPr>
          <p:spPr>
            <a:xfrm>
              <a:off x="5612477" y="16953672"/>
              <a:ext cx="1" cy="17607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D306A900-79F3-0553-7F03-C88739228D69}"/>
                </a:ext>
              </a:extLst>
            </p:cNvPr>
            <p:cNvCxnSpPr>
              <a:cxnSpLocks/>
              <a:stCxn id="64" idx="2"/>
              <a:endCxn id="65" idx="0"/>
            </p:cNvCxnSpPr>
            <p:nvPr/>
          </p:nvCxnSpPr>
          <p:spPr>
            <a:xfrm flipH="1">
              <a:off x="5612477" y="17437519"/>
              <a:ext cx="1" cy="17781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9CBA5E14-8DB7-76F1-2827-2BAE5BE34514}"/>
                </a:ext>
              </a:extLst>
            </p:cNvPr>
            <p:cNvCxnSpPr>
              <a:cxnSpLocks/>
              <a:stCxn id="65" idx="2"/>
              <a:endCxn id="81" idx="0"/>
            </p:cNvCxnSpPr>
            <p:nvPr/>
          </p:nvCxnSpPr>
          <p:spPr>
            <a:xfrm>
              <a:off x="5612477" y="17923114"/>
              <a:ext cx="0" cy="17355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73894A6B-C0F3-AF90-50B4-C711DDE9AA9D}"/>
                </a:ext>
              </a:extLst>
            </p:cNvPr>
            <p:cNvCxnSpPr>
              <a:cxnSpLocks/>
            </p:cNvCxnSpPr>
            <p:nvPr/>
          </p:nvCxnSpPr>
          <p:spPr>
            <a:xfrm>
              <a:off x="5612477" y="18619884"/>
              <a:ext cx="0" cy="500504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3627656E-1CD3-2360-8D8D-1DC5AA4B8C25}"/>
                </a:ext>
              </a:extLst>
            </p:cNvPr>
            <p:cNvSpPr txBox="1"/>
            <p:nvPr/>
          </p:nvSpPr>
          <p:spPr>
            <a:xfrm>
              <a:off x="5030599" y="18639660"/>
              <a:ext cx="424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C00000"/>
                  </a:solidFill>
                </a:rPr>
                <a:t>No</a:t>
              </a:r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AE778ECF-02AB-3BCE-D812-6B1075F20DC5}"/>
                </a:ext>
              </a:extLst>
            </p:cNvPr>
            <p:cNvSpPr txBox="1"/>
            <p:nvPr/>
          </p:nvSpPr>
          <p:spPr>
            <a:xfrm>
              <a:off x="5573707" y="18817697"/>
              <a:ext cx="6682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C00000"/>
                  </a:solidFill>
                </a:rPr>
                <a:t>Yes</a:t>
              </a:r>
            </a:p>
          </p:txBody>
        </p:sp>
        <p:cxnSp>
          <p:nvCxnSpPr>
            <p:cNvPr id="191" name="Straight Arrow Connector 190">
              <a:extLst>
                <a:ext uri="{FF2B5EF4-FFF2-40B4-BE49-F238E27FC236}">
                  <a16:creationId xmlns:a16="http://schemas.microsoft.com/office/drawing/2014/main" id="{8E052D30-DE54-947A-1F29-FE764C73360A}"/>
                </a:ext>
              </a:extLst>
            </p:cNvPr>
            <p:cNvCxnSpPr>
              <a:cxnSpLocks/>
              <a:stCxn id="62" idx="2"/>
              <a:endCxn id="66" idx="0"/>
            </p:cNvCxnSpPr>
            <p:nvPr/>
          </p:nvCxnSpPr>
          <p:spPr>
            <a:xfrm>
              <a:off x="4813750" y="19643608"/>
              <a:ext cx="0" cy="184679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Arrow Connector 193">
              <a:extLst>
                <a:ext uri="{FF2B5EF4-FFF2-40B4-BE49-F238E27FC236}">
                  <a16:creationId xmlns:a16="http://schemas.microsoft.com/office/drawing/2014/main" id="{1973EDBE-6006-B440-2283-5661F8C973B2}"/>
                </a:ext>
              </a:extLst>
            </p:cNvPr>
            <p:cNvCxnSpPr>
              <a:cxnSpLocks/>
              <a:stCxn id="66" idx="2"/>
              <a:endCxn id="67" idx="0"/>
            </p:cNvCxnSpPr>
            <p:nvPr/>
          </p:nvCxnSpPr>
          <p:spPr>
            <a:xfrm flipH="1">
              <a:off x="4813749" y="20136064"/>
              <a:ext cx="1" cy="181598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Arrow Connector 196">
              <a:extLst>
                <a:ext uri="{FF2B5EF4-FFF2-40B4-BE49-F238E27FC236}">
                  <a16:creationId xmlns:a16="http://schemas.microsoft.com/office/drawing/2014/main" id="{A9ED763B-1EA8-29DD-9D8B-D1CB82962403}"/>
                </a:ext>
              </a:extLst>
            </p:cNvPr>
            <p:cNvCxnSpPr>
              <a:cxnSpLocks/>
              <a:stCxn id="67" idx="2"/>
              <a:endCxn id="68" idx="0"/>
            </p:cNvCxnSpPr>
            <p:nvPr/>
          </p:nvCxnSpPr>
          <p:spPr>
            <a:xfrm>
              <a:off x="4813749" y="20625439"/>
              <a:ext cx="0" cy="17578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9F4E8550-7240-9884-C534-AF4FE00E1889}"/>
                </a:ext>
              </a:extLst>
            </p:cNvPr>
            <p:cNvCxnSpPr>
              <a:cxnSpLocks/>
              <a:stCxn id="68" idx="2"/>
              <a:endCxn id="79" idx="0"/>
            </p:cNvCxnSpPr>
            <p:nvPr/>
          </p:nvCxnSpPr>
          <p:spPr>
            <a:xfrm>
              <a:off x="4813749" y="22186214"/>
              <a:ext cx="0" cy="175780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2F2B1C88-DBCD-E873-D7D3-00A14E0CE8C7}"/>
                </a:ext>
              </a:extLst>
            </p:cNvPr>
            <p:cNvCxnSpPr>
              <a:cxnSpLocks/>
              <a:stCxn id="79" idx="2"/>
            </p:cNvCxnSpPr>
            <p:nvPr/>
          </p:nvCxnSpPr>
          <p:spPr>
            <a:xfrm>
              <a:off x="4813749" y="22885214"/>
              <a:ext cx="0" cy="658953"/>
            </a:xfrm>
            <a:prstGeom prst="straightConnector1">
              <a:avLst/>
            </a:prstGeom>
            <a:ln w="254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FFE5BD80-DDC5-4BB8-1D76-EDE2DAE14CC6}"/>
                </a:ext>
              </a:extLst>
            </p:cNvPr>
            <p:cNvSpPr txBox="1"/>
            <p:nvPr/>
          </p:nvSpPr>
          <p:spPr>
            <a:xfrm>
              <a:off x="4180883" y="22860537"/>
              <a:ext cx="6682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C00000"/>
                  </a:solidFill>
                </a:rPr>
                <a:t>No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1010410B-0C78-085F-AB95-34CE05ACEB0A}"/>
                </a:ext>
              </a:extLst>
            </p:cNvPr>
            <p:cNvSpPr txBox="1"/>
            <p:nvPr/>
          </p:nvSpPr>
          <p:spPr>
            <a:xfrm>
              <a:off x="4786453" y="23266504"/>
              <a:ext cx="6682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C00000"/>
                  </a:solidFill>
                </a:rPr>
                <a:t>Yes</a:t>
              </a:r>
            </a:p>
          </p:txBody>
        </p: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A4EE2DB1-34E2-28DF-95ED-21ADE8965DB4}"/>
              </a:ext>
            </a:extLst>
          </p:cNvPr>
          <p:cNvGrpSpPr/>
          <p:nvPr/>
        </p:nvGrpSpPr>
        <p:grpSpPr>
          <a:xfrm>
            <a:off x="55465" y="50800"/>
            <a:ext cx="11643081" cy="13609094"/>
            <a:chOff x="55465" y="0"/>
            <a:chExt cx="11643081" cy="13609094"/>
          </a:xfrm>
        </p:grpSpPr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57F0B9AB-AA8C-3BEC-F6C0-0BAF23A5296C}"/>
                </a:ext>
              </a:extLst>
            </p:cNvPr>
            <p:cNvGrpSpPr/>
            <p:nvPr/>
          </p:nvGrpSpPr>
          <p:grpSpPr>
            <a:xfrm>
              <a:off x="55465" y="0"/>
              <a:ext cx="11643081" cy="13609094"/>
              <a:chOff x="55465" y="0"/>
              <a:chExt cx="11643081" cy="13609094"/>
            </a:xfrm>
          </p:grpSpPr>
          <p:grpSp>
            <p:nvGrpSpPr>
              <p:cNvPr id="120" name="Group 119">
                <a:extLst>
                  <a:ext uri="{FF2B5EF4-FFF2-40B4-BE49-F238E27FC236}">
                    <a16:creationId xmlns:a16="http://schemas.microsoft.com/office/drawing/2014/main" id="{4FA61650-6DBC-F107-F949-A5FD57D78921}"/>
                  </a:ext>
                </a:extLst>
              </p:cNvPr>
              <p:cNvGrpSpPr/>
              <p:nvPr/>
            </p:nvGrpSpPr>
            <p:grpSpPr>
              <a:xfrm>
                <a:off x="1264360" y="103514"/>
                <a:ext cx="10434186" cy="13349089"/>
                <a:chOff x="1264360" y="617863"/>
                <a:chExt cx="10434186" cy="13349089"/>
              </a:xfrm>
            </p:grpSpPr>
            <p:grpSp>
              <p:nvGrpSpPr>
                <p:cNvPr id="53" name="Group 52">
                  <a:extLst>
                    <a:ext uri="{FF2B5EF4-FFF2-40B4-BE49-F238E27FC236}">
                      <a16:creationId xmlns:a16="http://schemas.microsoft.com/office/drawing/2014/main" id="{15C703B8-E0BA-2F81-CAA5-522A10C7A5DC}"/>
                    </a:ext>
                  </a:extLst>
                </p:cNvPr>
                <p:cNvGrpSpPr/>
                <p:nvPr/>
              </p:nvGrpSpPr>
              <p:grpSpPr>
                <a:xfrm>
                  <a:off x="1264360" y="617863"/>
                  <a:ext cx="10434186" cy="13216058"/>
                  <a:chOff x="-29112" y="6906761"/>
                  <a:chExt cx="10434186" cy="13216058"/>
                </a:xfrm>
              </p:grpSpPr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9B416B15-B53A-21A1-CBD9-20FA92BEF9B1}"/>
                      </a:ext>
                    </a:extLst>
                  </p:cNvPr>
                  <p:cNvSpPr txBox="1"/>
                  <p:nvPr/>
                </p:nvSpPr>
                <p:spPr>
                  <a:xfrm>
                    <a:off x="196867" y="6906761"/>
                    <a:ext cx="4936472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File system preparation </a:t>
                    </a:r>
                  </a:p>
                </p:txBody>
              </p:sp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1AF96FB4-DB27-7D6B-18B9-D9810EDAD8FF}"/>
                      </a:ext>
                    </a:extLst>
                  </p:cNvPr>
                  <p:cNvSpPr txBox="1"/>
                  <p:nvPr/>
                </p:nvSpPr>
                <p:spPr>
                  <a:xfrm>
                    <a:off x="196867" y="7447359"/>
                    <a:ext cx="4936472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Load DICOMs into MATLAB workspace</a:t>
                    </a:r>
                  </a:p>
                </p:txBody>
              </p:sp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96BE1E1B-174B-3EFB-2A27-8A2AB0B73BEE}"/>
                      </a:ext>
                    </a:extLst>
                  </p:cNvPr>
                  <p:cNvSpPr txBox="1"/>
                  <p:nvPr/>
                </p:nvSpPr>
                <p:spPr>
                  <a:xfrm>
                    <a:off x="7796984" y="7742167"/>
                    <a:ext cx="2608086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Visualize</a:t>
                    </a:r>
                    <a:r>
                      <a:rPr lang="en-US" sz="1400" dirty="0"/>
                      <a:t>: </a:t>
                    </a:r>
                  </a:p>
                  <a:p>
                    <a:r>
                      <a:rPr lang="en-US" sz="1400" dirty="0"/>
                      <a:t>for data quality assurance </a:t>
                    </a:r>
                  </a:p>
                </p:txBody>
              </p:sp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DB645D94-7C92-46C9-4FD0-3788AA1A8E49}"/>
                      </a:ext>
                    </a:extLst>
                  </p:cNvPr>
                  <p:cNvSpPr txBox="1"/>
                  <p:nvPr/>
                </p:nvSpPr>
                <p:spPr>
                  <a:xfrm>
                    <a:off x="-27307" y="8076545"/>
                    <a:ext cx="2397421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rgbClr val="808FB0"/>
                        </a:solidFill>
                      </a:rPr>
                      <a:t>Intra-visit registration</a:t>
                    </a:r>
                  </a:p>
                </p:txBody>
              </p:sp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3DF0578-8239-424A-C03C-2C68ACE2C27B}"/>
                      </a:ext>
                    </a:extLst>
                  </p:cNvPr>
                  <p:cNvSpPr txBox="1"/>
                  <p:nvPr/>
                </p:nvSpPr>
                <p:spPr>
                  <a:xfrm>
                    <a:off x="196867" y="8538618"/>
                    <a:ext cx="4936472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Alignment of FOV and image grids across multi-parametric MRI</a:t>
                    </a:r>
                  </a:p>
                </p:txBody>
              </p:sp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1CBC59D7-87A4-4C61-90F8-5068892FA0AB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51" y="9009819"/>
                    <a:ext cx="4936472" cy="738664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Rigid registration to align all MRI series (e.g., T1 mapping images, T1w/T2w anatomical images, DWI, CEST) to the first frame of DCE-MRI.</a:t>
                    </a:r>
                  </a:p>
                </p:txBody>
              </p:sp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58954C28-F80F-ADE3-8AAC-C4E02B100C10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51" y="9915579"/>
                    <a:ext cx="4933388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Rigid registration to remove motions across all DCE-MRI frames</a:t>
                    </a:r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4385DCE8-490B-3D35-E869-E34F1AB4A5B9}"/>
                      </a:ext>
                    </a:extLst>
                  </p:cNvPr>
                  <p:cNvSpPr txBox="1"/>
                  <p:nvPr/>
                </p:nvSpPr>
                <p:spPr>
                  <a:xfrm>
                    <a:off x="-29112" y="10598814"/>
                    <a:ext cx="2426944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rgbClr val="808FB0"/>
                        </a:solidFill>
                      </a:rPr>
                      <a:t>Image segmentation</a:t>
                    </a: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F36BBCB5-07E8-88FF-2405-68B26BC8364A}"/>
                      </a:ext>
                    </a:extLst>
                  </p:cNvPr>
                  <p:cNvSpPr txBox="1"/>
                  <p:nvPr/>
                </p:nvSpPr>
                <p:spPr>
                  <a:xfrm>
                    <a:off x="3336414" y="11604866"/>
                    <a:ext cx="2770695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Parametric maps calculation, e.g., B1, ADC, T1, MTR, PK maps.</a:t>
                    </a:r>
                  </a:p>
                </p:txBody>
              </p:sp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814E71A-C3BA-C9FC-BE15-A8F9B2635BB3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53" y="12304399"/>
                    <a:ext cx="2770695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  <a:prstDash val="sysDot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Tumor segmentation</a:t>
                    </a:r>
                  </a:p>
                </p:txBody>
              </p:sp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E21F6EF0-CB1B-9468-672D-F3BF307A20C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53" y="11107863"/>
                    <a:ext cx="2770695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Breast contour segmentation</a:t>
                    </a:r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15F1A22-5DB2-EF31-8D05-1223A8339EB5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53" y="11600174"/>
                    <a:ext cx="2770695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 err="1"/>
                      <a:t>Fibroglandular</a:t>
                    </a:r>
                    <a:r>
                      <a:rPr lang="en-US" sz="1400" dirty="0"/>
                      <a:t>-adipose tissue segmentation</a:t>
                    </a:r>
                  </a:p>
                </p:txBody>
              </p:sp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2D527758-C7D3-4AAF-AE8D-ACB51E192BA3}"/>
                      </a:ext>
                    </a:extLst>
                  </p:cNvPr>
                  <p:cNvSpPr txBox="1"/>
                  <p:nvPr/>
                </p:nvSpPr>
                <p:spPr>
                  <a:xfrm>
                    <a:off x="7796257" y="12196677"/>
                    <a:ext cx="2608092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  <a:prstDash val="sysDot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If tumor ROI is provided by the radiologist, this step is eliminated </a:t>
                    </a:r>
                  </a:p>
                </p:txBody>
              </p:sp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FF87732-193C-D98D-E2C7-71EB93D3EF25}"/>
                      </a:ext>
                    </a:extLst>
                  </p:cNvPr>
                  <p:cNvSpPr txBox="1"/>
                  <p:nvPr/>
                </p:nvSpPr>
                <p:spPr>
                  <a:xfrm>
                    <a:off x="196867" y="12802487"/>
                    <a:ext cx="2770695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Vasculature segmentation</a:t>
                    </a:r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B15EA9AD-B4D1-FD1B-1794-D6CF53BC48EE}"/>
                      </a:ext>
                    </a:extLst>
                  </p:cNvPr>
                  <p:cNvSpPr txBox="1"/>
                  <p:nvPr/>
                </p:nvSpPr>
                <p:spPr>
                  <a:xfrm>
                    <a:off x="-27135" y="13535681"/>
                    <a:ext cx="2545179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rgbClr val="808FB0"/>
                        </a:solidFill>
                      </a:rPr>
                      <a:t>Inter-visit registration</a:t>
                    </a:r>
                  </a:p>
                </p:txBody>
              </p:sp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2F6783A3-ABFB-4A75-1C10-721B8D843F89}"/>
                      </a:ext>
                    </a:extLst>
                  </p:cNvPr>
                  <p:cNvSpPr txBox="1"/>
                  <p:nvPr/>
                </p:nvSpPr>
                <p:spPr>
                  <a:xfrm>
                    <a:off x="3336414" y="11112044"/>
                    <a:ext cx="2770695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  <a:prstDash val="sysDot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AIF estimation</a:t>
                    </a:r>
                  </a:p>
                </p:txBody>
              </p:sp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98E294F9-DBC5-88B8-FF8B-83FF13B0C334}"/>
                      </a:ext>
                    </a:extLst>
                  </p:cNvPr>
                  <p:cNvSpPr txBox="1"/>
                  <p:nvPr/>
                </p:nvSpPr>
                <p:spPr>
                  <a:xfrm>
                    <a:off x="7796257" y="11001106"/>
                    <a:ext cx="2608091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  <a:prstDash val="sysDot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If AIF is measured, this step is eliminated </a:t>
                    </a:r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976DBD16-65EE-7B5C-ED8C-3790EF0DDEF1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52" y="14032076"/>
                    <a:ext cx="4192752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Generate target and reference images (i.e., average of DCE frames for each visit) and save to .</a:t>
                    </a:r>
                    <a:r>
                      <a:rPr lang="en-US" sz="1400" dirty="0" err="1"/>
                      <a:t>mhd</a:t>
                    </a:r>
                    <a:r>
                      <a:rPr lang="en-US" sz="1400" dirty="0"/>
                      <a:t> files</a:t>
                    </a:r>
                  </a:p>
                </p:txBody>
              </p:sp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D57AA9D-0AB0-F32A-B19E-F40604A4012A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51" y="14755890"/>
                    <a:ext cx="4192753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Generate registration parameter files</a:t>
                    </a:r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D5B371B1-B6D3-148B-4B67-F4E64BDD1104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50" y="15266495"/>
                    <a:ext cx="4192754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Initial rigid registration: roughly align tumor location across visits</a:t>
                    </a:r>
                  </a:p>
                </p:txBody>
              </p:sp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47B8C418-8562-43D9-7896-591B0AE24E19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50" y="15995981"/>
                    <a:ext cx="4192754" cy="738664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Non-rigid (B-spline) registration with rigid penalty via </a:t>
                    </a:r>
                    <a:r>
                      <a:rPr lang="en-US" sz="1400" dirty="0" err="1"/>
                      <a:t>Elastix</a:t>
                    </a:r>
                    <a:r>
                      <a:rPr lang="en-US" sz="1400" dirty="0"/>
                      <a:t>: Delicately align breast tissue with preservation of tumor shape</a:t>
                    </a:r>
                  </a:p>
                </p:txBody>
              </p:sp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3B2333B8-3620-D2C9-FDBA-A6E0693BC970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02" y="17537628"/>
                    <a:ext cx="4180105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Apply calculated registration deformation fields to all target MRI series, segmentations and parametric maps</a:t>
                    </a:r>
                  </a:p>
                </p:txBody>
              </p:sp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7F1B3852-3A32-6E1C-31BF-B27D84FC8049}"/>
                      </a:ext>
                    </a:extLst>
                  </p:cNvPr>
                  <p:cNvSpPr txBox="1"/>
                  <p:nvPr/>
                </p:nvSpPr>
                <p:spPr>
                  <a:xfrm>
                    <a:off x="7796983" y="9117541"/>
                    <a:ext cx="2608091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Visualize</a:t>
                    </a:r>
                    <a:r>
                      <a:rPr lang="en-US" sz="1400" dirty="0"/>
                      <a:t>: </a:t>
                    </a:r>
                  </a:p>
                  <a:p>
                    <a:r>
                      <a:rPr lang="en-US" sz="1400" dirty="0"/>
                      <a:t>for processing quality assurance </a:t>
                    </a:r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953C6774-E917-D53D-4C2A-94ADC2FFEB07}"/>
                      </a:ext>
                    </a:extLst>
                  </p:cNvPr>
                  <p:cNvSpPr txBox="1"/>
                  <p:nvPr/>
                </p:nvSpPr>
                <p:spPr>
                  <a:xfrm>
                    <a:off x="7796256" y="12869028"/>
                    <a:ext cx="2608091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Visualize</a:t>
                    </a:r>
                    <a:r>
                      <a:rPr lang="en-US" sz="1400" dirty="0"/>
                      <a:t>: </a:t>
                    </a:r>
                  </a:p>
                  <a:p>
                    <a:r>
                      <a:rPr lang="en-US" sz="1400" dirty="0"/>
                      <a:t>for processing quality assurance </a:t>
                    </a:r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F61F52D0-B4BB-0EBD-7594-8A63FD2867AA}"/>
                      </a:ext>
                    </a:extLst>
                  </p:cNvPr>
                  <p:cNvSpPr txBox="1"/>
                  <p:nvPr/>
                </p:nvSpPr>
                <p:spPr>
                  <a:xfrm>
                    <a:off x="-84" y="17068405"/>
                    <a:ext cx="3731870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rgbClr val="808FB0"/>
                        </a:solidFill>
                      </a:rPr>
                      <a:t>Post processing</a:t>
                    </a:r>
                  </a:p>
                </p:txBody>
              </p:sp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72DFEFD7-D663-437B-28B0-702ECD40CB36}"/>
                      </a:ext>
                    </a:extLst>
                  </p:cNvPr>
                  <p:cNvSpPr txBox="1"/>
                  <p:nvPr/>
                </p:nvSpPr>
                <p:spPr>
                  <a:xfrm>
                    <a:off x="3733116" y="10595627"/>
                    <a:ext cx="3281731" cy="338554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600" b="1" dirty="0">
                        <a:solidFill>
                          <a:srgbClr val="808FB0"/>
                        </a:solidFill>
                      </a:rPr>
                      <a:t>Quantitative map calculation</a:t>
                    </a:r>
                  </a:p>
                </p:txBody>
              </p:sp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7F89C358-E3FF-AC04-484F-B046FA2F3BC6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02" y="18266061"/>
                    <a:ext cx="4192753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Segmentation refinement</a:t>
                    </a:r>
                  </a:p>
                </p:txBody>
              </p:sp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074D3350-5D05-ED5B-E26C-B0B630AE6074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02" y="18784099"/>
                    <a:ext cx="4192752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Geometric mesh generation</a:t>
                    </a:r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98BD7CC0-1DB5-CD68-4944-38B3B60EC8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02" y="19815042"/>
                    <a:ext cx="4192751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Assign parametric maps to meshes</a:t>
                    </a:r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A514FE2C-3FC4-2BC0-7FB1-FE7D458D607B}"/>
                      </a:ext>
                    </a:extLst>
                  </p:cNvPr>
                  <p:cNvSpPr txBox="1"/>
                  <p:nvPr/>
                </p:nvSpPr>
                <p:spPr>
                  <a:xfrm>
                    <a:off x="212602" y="19306892"/>
                    <a:ext cx="4192751" cy="307777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dirty="0"/>
                      <a:t>Cellularity calculation</a:t>
                    </a:r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5D619807-D277-0CAD-DFE5-B90D4D088923}"/>
                      </a:ext>
                    </a:extLst>
                  </p:cNvPr>
                  <p:cNvSpPr txBox="1"/>
                  <p:nvPr/>
                </p:nvSpPr>
                <p:spPr>
                  <a:xfrm>
                    <a:off x="7796256" y="18573838"/>
                    <a:ext cx="2608091" cy="523220"/>
                  </a:xfrm>
                  <a:prstGeom prst="rect">
                    <a:avLst/>
                  </a:prstGeom>
                  <a:noFill/>
                  <a:ln w="25400">
                    <a:solidFill>
                      <a:srgbClr val="00206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Visualize</a:t>
                    </a:r>
                    <a:r>
                      <a:rPr lang="en-US" sz="1400" dirty="0"/>
                      <a:t>: </a:t>
                    </a:r>
                  </a:p>
                  <a:p>
                    <a:r>
                      <a:rPr lang="en-US" sz="1400" dirty="0"/>
                      <a:t>for processing quality assurance </a:t>
                    </a:r>
                  </a:p>
                </p:txBody>
              </p:sp>
              <p:cxnSp>
                <p:nvCxnSpPr>
                  <p:cNvPr id="41" name="Straight Arrow Connector 40">
                    <a:extLst>
                      <a:ext uri="{FF2B5EF4-FFF2-40B4-BE49-F238E27FC236}">
                        <a16:creationId xmlns:a16="http://schemas.microsoft.com/office/drawing/2014/main" id="{2F07E79B-E5BD-41EA-D5E9-C7C4738E593E}"/>
                      </a:ext>
                    </a:extLst>
                  </p:cNvPr>
                  <p:cNvCxnSpPr>
                    <a:cxnSpLocks/>
                    <a:stCxn id="7" idx="2"/>
                    <a:endCxn id="8" idx="0"/>
                  </p:cNvCxnSpPr>
                  <p:nvPr/>
                </p:nvCxnSpPr>
                <p:spPr>
                  <a:xfrm>
                    <a:off x="2665103" y="7214538"/>
                    <a:ext cx="0" cy="232821"/>
                  </a:xfrm>
                  <a:prstGeom prst="straightConnector1">
                    <a:avLst/>
                  </a:prstGeom>
                  <a:ln w="254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Arrow Connector 44">
                    <a:extLst>
                      <a:ext uri="{FF2B5EF4-FFF2-40B4-BE49-F238E27FC236}">
                        <a16:creationId xmlns:a16="http://schemas.microsoft.com/office/drawing/2014/main" id="{CC985091-63F8-2EFB-00FF-34BED722DBC4}"/>
                      </a:ext>
                    </a:extLst>
                  </p:cNvPr>
                  <p:cNvCxnSpPr>
                    <a:cxnSpLocks/>
                    <a:stCxn id="8" idx="2"/>
                    <a:endCxn id="11" idx="0"/>
                  </p:cNvCxnSpPr>
                  <p:nvPr/>
                </p:nvCxnSpPr>
                <p:spPr>
                  <a:xfrm>
                    <a:off x="2665103" y="7755136"/>
                    <a:ext cx="0" cy="783482"/>
                  </a:xfrm>
                  <a:prstGeom prst="straightConnector1">
                    <a:avLst/>
                  </a:prstGeom>
                  <a:ln w="254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2592D682-F9D8-406D-38B2-FE29379B72E6}"/>
                      </a:ext>
                    </a:extLst>
                  </p:cNvPr>
                  <p:cNvCxnSpPr>
                    <a:cxnSpLocks/>
                    <a:stCxn id="11" idx="2"/>
                    <a:endCxn id="12" idx="0"/>
                  </p:cNvCxnSpPr>
                  <p:nvPr/>
                </p:nvCxnSpPr>
                <p:spPr>
                  <a:xfrm>
                    <a:off x="2665103" y="8846395"/>
                    <a:ext cx="3084" cy="163424"/>
                  </a:xfrm>
                  <a:prstGeom prst="straightConnector1">
                    <a:avLst/>
                  </a:prstGeom>
                  <a:ln w="254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>
                    <a:extLst>
                      <a:ext uri="{FF2B5EF4-FFF2-40B4-BE49-F238E27FC236}">
                        <a16:creationId xmlns:a16="http://schemas.microsoft.com/office/drawing/2014/main" id="{34D797FF-0567-7E00-8F13-49659F0FBF6B}"/>
                      </a:ext>
                    </a:extLst>
                  </p:cNvPr>
                  <p:cNvCxnSpPr>
                    <a:cxnSpLocks/>
                    <a:stCxn id="12" idx="2"/>
                    <a:endCxn id="13" idx="0"/>
                  </p:cNvCxnSpPr>
                  <p:nvPr/>
                </p:nvCxnSpPr>
                <p:spPr>
                  <a:xfrm flipH="1">
                    <a:off x="2666645" y="9748483"/>
                    <a:ext cx="1542" cy="167096"/>
                  </a:xfrm>
                  <a:prstGeom prst="straightConnector1">
                    <a:avLst/>
                  </a:prstGeom>
                  <a:ln w="25400">
                    <a:solidFill>
                      <a:srgbClr val="00206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07" name="Rectangle 106">
                  <a:extLst>
                    <a:ext uri="{FF2B5EF4-FFF2-40B4-BE49-F238E27FC236}">
                      <a16:creationId xmlns:a16="http://schemas.microsoft.com/office/drawing/2014/main" id="{A5C1F989-3927-B99D-600A-2001136340C9}"/>
                    </a:ext>
                  </a:extLst>
                </p:cNvPr>
                <p:cNvSpPr/>
                <p:nvPr/>
              </p:nvSpPr>
              <p:spPr>
                <a:xfrm>
                  <a:off x="1371892" y="2109279"/>
                  <a:ext cx="5166360" cy="1964387"/>
                </a:xfrm>
                <a:prstGeom prst="rect">
                  <a:avLst/>
                </a:prstGeom>
                <a:noFill/>
                <a:ln w="38100">
                  <a:solidFill>
                    <a:srgbClr val="002060">
                      <a:alpha val="5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11F85456-AA37-B658-F911-B691C33B5ABB}"/>
                    </a:ext>
                  </a:extLst>
                </p:cNvPr>
                <p:cNvSpPr/>
                <p:nvPr/>
              </p:nvSpPr>
              <p:spPr>
                <a:xfrm>
                  <a:off x="1371891" y="4631336"/>
                  <a:ext cx="3008757" cy="2429995"/>
                </a:xfrm>
                <a:prstGeom prst="rect">
                  <a:avLst/>
                </a:prstGeom>
                <a:noFill/>
                <a:ln w="38100">
                  <a:solidFill>
                    <a:srgbClr val="002060">
                      <a:alpha val="5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B77D31AA-71C4-6448-0230-4E0388C1A13E}"/>
                    </a:ext>
                  </a:extLst>
                </p:cNvPr>
                <p:cNvSpPr/>
                <p:nvPr/>
              </p:nvSpPr>
              <p:spPr>
                <a:xfrm>
                  <a:off x="4531576" y="4625192"/>
                  <a:ext cx="3008758" cy="1344184"/>
                </a:xfrm>
                <a:prstGeom prst="rect">
                  <a:avLst/>
                </a:prstGeom>
                <a:noFill/>
                <a:ln w="38100">
                  <a:solidFill>
                    <a:srgbClr val="002060">
                      <a:alpha val="5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9D1573B-16C5-956F-FA86-3D013524ACAC}"/>
                    </a:ext>
                  </a:extLst>
                </p:cNvPr>
                <p:cNvSpPr/>
                <p:nvPr/>
              </p:nvSpPr>
              <p:spPr>
                <a:xfrm>
                  <a:off x="1371891" y="7575677"/>
                  <a:ext cx="4427025" cy="3064429"/>
                </a:xfrm>
                <a:prstGeom prst="rect">
                  <a:avLst/>
                </a:prstGeom>
                <a:noFill/>
                <a:ln w="38100">
                  <a:solidFill>
                    <a:srgbClr val="002060">
                      <a:alpha val="5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8B50CD5F-1879-5212-2DD7-A5AED8992DE4}"/>
                    </a:ext>
                  </a:extLst>
                </p:cNvPr>
                <p:cNvSpPr/>
                <p:nvPr/>
              </p:nvSpPr>
              <p:spPr>
                <a:xfrm>
                  <a:off x="1371891" y="11111979"/>
                  <a:ext cx="4427025" cy="2854973"/>
                </a:xfrm>
                <a:prstGeom prst="rect">
                  <a:avLst/>
                </a:prstGeom>
                <a:noFill/>
                <a:ln w="38100">
                  <a:solidFill>
                    <a:srgbClr val="002060">
                      <a:alpha val="5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124" name="Straight Arrow Connector 123">
                <a:extLst>
                  <a:ext uri="{FF2B5EF4-FFF2-40B4-BE49-F238E27FC236}">
                    <a16:creationId xmlns:a16="http://schemas.microsoft.com/office/drawing/2014/main" id="{35E114FB-0ED2-B596-EF47-D8C76052F2C8}"/>
                  </a:ext>
                </a:extLst>
              </p:cNvPr>
              <p:cNvCxnSpPr>
                <a:cxnSpLocks/>
                <a:endCxn id="9" idx="1"/>
              </p:cNvCxnSpPr>
              <p:nvPr/>
            </p:nvCxnSpPr>
            <p:spPr>
              <a:xfrm>
                <a:off x="3958576" y="1200529"/>
                <a:ext cx="5131881" cy="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" name="Elbow Connector 3">
                <a:extLst>
                  <a:ext uri="{FF2B5EF4-FFF2-40B4-BE49-F238E27FC236}">
                    <a16:creationId xmlns:a16="http://schemas.microsoft.com/office/drawing/2014/main" id="{F7FB62C0-C7BC-5601-6C90-2480D2A73549}"/>
                  </a:ext>
                </a:extLst>
              </p:cNvPr>
              <p:cNvCxnSpPr>
                <a:cxnSpLocks/>
                <a:stCxn id="13" idx="2"/>
                <a:endCxn id="17" idx="0"/>
              </p:cNvCxnSpPr>
              <p:nvPr/>
            </p:nvCxnSpPr>
            <p:spPr>
              <a:xfrm rot="5400000">
                <a:off x="2977193" y="3321689"/>
                <a:ext cx="884507" cy="1081344"/>
              </a:xfrm>
              <a:prstGeom prst="bentConnector3">
                <a:avLst>
                  <a:gd name="adj1" fmla="val 49397"/>
                </a:avLst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C499EB0B-5733-1556-67D5-C5C94F5CBD6E}"/>
                  </a:ext>
                </a:extLst>
              </p:cNvPr>
              <p:cNvCxnSpPr>
                <a:cxnSpLocks/>
                <a:stCxn id="13" idx="2"/>
                <a:endCxn id="23" idx="0"/>
              </p:cNvCxnSpPr>
              <p:nvPr/>
            </p:nvCxnSpPr>
            <p:spPr>
              <a:xfrm rot="16200000" flipH="1">
                <a:off x="4543331" y="2836894"/>
                <a:ext cx="888688" cy="2055117"/>
              </a:xfrm>
              <a:prstGeom prst="bentConnector3">
                <a:avLst>
                  <a:gd name="adj1" fmla="val 48939"/>
                </a:avLst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F979433-215D-81A8-94F5-B5590B27BF90}"/>
                  </a:ext>
                </a:extLst>
              </p:cNvPr>
              <p:cNvCxnSpPr>
                <a:cxnSpLocks/>
                <a:endCxn id="25" idx="0"/>
              </p:cNvCxnSpPr>
              <p:nvPr/>
            </p:nvCxnSpPr>
            <p:spPr>
              <a:xfrm>
                <a:off x="3589800" y="6546982"/>
                <a:ext cx="0" cy="681847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5414B30C-2880-E056-95B8-8F0FF0D98FE2}"/>
                  </a:ext>
                </a:extLst>
              </p:cNvPr>
              <p:cNvCxnSpPr>
                <a:cxnSpLocks/>
                <a:stCxn id="17" idx="2"/>
                <a:endCxn id="18" idx="0"/>
              </p:cNvCxnSpPr>
              <p:nvPr/>
            </p:nvCxnSpPr>
            <p:spPr>
              <a:xfrm>
                <a:off x="2878773" y="4612392"/>
                <a:ext cx="0" cy="18453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89185B32-622D-4504-55D9-50B2D2228932}"/>
                  </a:ext>
                </a:extLst>
              </p:cNvPr>
              <p:cNvCxnSpPr>
                <a:cxnSpLocks/>
                <a:stCxn id="18" idx="2"/>
                <a:endCxn id="16" idx="0"/>
              </p:cNvCxnSpPr>
              <p:nvPr/>
            </p:nvCxnSpPr>
            <p:spPr>
              <a:xfrm>
                <a:off x="2878773" y="5320147"/>
                <a:ext cx="0" cy="181005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531E4C70-31DA-C75E-7DA3-A96A3E28E56F}"/>
                  </a:ext>
                </a:extLst>
              </p:cNvPr>
              <p:cNvCxnSpPr>
                <a:cxnSpLocks/>
                <a:stCxn id="16" idx="2"/>
                <a:endCxn id="21" idx="0"/>
              </p:cNvCxnSpPr>
              <p:nvPr/>
            </p:nvCxnSpPr>
            <p:spPr>
              <a:xfrm flipH="1">
                <a:off x="2875687" y="5808929"/>
                <a:ext cx="3086" cy="190311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576E7D3B-9A9F-EDC7-54F7-A10050051848}"/>
                  </a:ext>
                </a:extLst>
              </p:cNvPr>
              <p:cNvCxnSpPr>
                <a:cxnSpLocks/>
                <a:stCxn id="25" idx="2"/>
                <a:endCxn id="26" idx="0"/>
              </p:cNvCxnSpPr>
              <p:nvPr/>
            </p:nvCxnSpPr>
            <p:spPr>
              <a:xfrm>
                <a:off x="3589800" y="7752048"/>
                <a:ext cx="0" cy="20059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Arrow Connector 85">
                <a:extLst>
                  <a:ext uri="{FF2B5EF4-FFF2-40B4-BE49-F238E27FC236}">
                    <a16:creationId xmlns:a16="http://schemas.microsoft.com/office/drawing/2014/main" id="{681266ED-558D-C4CE-7825-1DB36E48C113}"/>
                  </a:ext>
                </a:extLst>
              </p:cNvPr>
              <p:cNvCxnSpPr>
                <a:cxnSpLocks/>
                <a:stCxn id="26" idx="2"/>
                <a:endCxn id="27" idx="0"/>
              </p:cNvCxnSpPr>
              <p:nvPr/>
            </p:nvCxnSpPr>
            <p:spPr>
              <a:xfrm flipH="1">
                <a:off x="3589800" y="8260419"/>
                <a:ext cx="1" cy="202828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5C7C6A35-0EC1-D7B7-52FB-5462A0CDA201}"/>
                  </a:ext>
                </a:extLst>
              </p:cNvPr>
              <p:cNvCxnSpPr>
                <a:cxnSpLocks/>
                <a:stCxn id="27" idx="2"/>
                <a:endCxn id="28" idx="0"/>
              </p:cNvCxnSpPr>
              <p:nvPr/>
            </p:nvCxnSpPr>
            <p:spPr>
              <a:xfrm>
                <a:off x="3589799" y="8986467"/>
                <a:ext cx="0" cy="206266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8F60FCD3-AB4E-8CEE-C1DC-58FB1FAF64A7}"/>
                  </a:ext>
                </a:extLst>
              </p:cNvPr>
              <p:cNvCxnSpPr>
                <a:cxnSpLocks/>
                <a:stCxn id="28" idx="2"/>
                <a:endCxn id="29" idx="0"/>
              </p:cNvCxnSpPr>
              <p:nvPr/>
            </p:nvCxnSpPr>
            <p:spPr>
              <a:xfrm>
                <a:off x="3589799" y="9931398"/>
                <a:ext cx="6328" cy="802983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Elbow Connector 91">
                <a:extLst>
                  <a:ext uri="{FF2B5EF4-FFF2-40B4-BE49-F238E27FC236}">
                    <a16:creationId xmlns:a16="http://schemas.microsoft.com/office/drawing/2014/main" id="{C845DD0A-14D6-43BF-9B66-BC8009F4B552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>
              <a:xfrm rot="5400000">
                <a:off x="2600700" y="6315575"/>
                <a:ext cx="5414234" cy="3423379"/>
              </a:xfrm>
              <a:prstGeom prst="bentConnector3">
                <a:avLst>
                  <a:gd name="adj1" fmla="val 93363"/>
                </a:avLst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Arrow Connector 118">
                <a:extLst>
                  <a:ext uri="{FF2B5EF4-FFF2-40B4-BE49-F238E27FC236}">
                    <a16:creationId xmlns:a16="http://schemas.microsoft.com/office/drawing/2014/main" id="{3E5C2BB2-22A4-E873-2F2F-62B5320FB4A1}"/>
                  </a:ext>
                </a:extLst>
              </p:cNvPr>
              <p:cNvCxnSpPr>
                <a:cxnSpLocks/>
                <a:stCxn id="107" idx="3"/>
                <a:endCxn id="30" idx="1"/>
              </p:cNvCxnSpPr>
              <p:nvPr/>
            </p:nvCxnSpPr>
            <p:spPr>
              <a:xfrm flipV="1">
                <a:off x="6538253" y="2575903"/>
                <a:ext cx="2552203" cy="1220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prstDash val="lg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>
                <a:extLst>
                  <a:ext uri="{FF2B5EF4-FFF2-40B4-BE49-F238E27FC236}">
                    <a16:creationId xmlns:a16="http://schemas.microsoft.com/office/drawing/2014/main" id="{B80CCB9E-9170-2C4B-BEB0-76B53029D86E}"/>
                  </a:ext>
                </a:extLst>
              </p:cNvPr>
              <p:cNvCxnSpPr>
                <a:cxnSpLocks/>
                <a:stCxn id="23" idx="3"/>
                <a:endCxn id="24" idx="1"/>
              </p:cNvCxnSpPr>
              <p:nvPr/>
            </p:nvCxnSpPr>
            <p:spPr>
              <a:xfrm flipV="1">
                <a:off x="7400581" y="4459469"/>
                <a:ext cx="1689148" cy="3217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Arrow Connector 128">
                <a:extLst>
                  <a:ext uri="{FF2B5EF4-FFF2-40B4-BE49-F238E27FC236}">
                    <a16:creationId xmlns:a16="http://schemas.microsoft.com/office/drawing/2014/main" id="{49E4C697-BFA2-2176-2195-8E048D455527}"/>
                  </a:ext>
                </a:extLst>
              </p:cNvPr>
              <p:cNvCxnSpPr>
                <a:cxnSpLocks/>
                <a:stCxn id="16" idx="3"/>
                <a:endCxn id="19" idx="1"/>
              </p:cNvCxnSpPr>
              <p:nvPr/>
            </p:nvCxnSpPr>
            <p:spPr>
              <a:xfrm flipV="1">
                <a:off x="4264121" y="5655040"/>
                <a:ext cx="4825609" cy="1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prstDash val="sys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Elbow Connector 133">
                <a:extLst>
                  <a:ext uri="{FF2B5EF4-FFF2-40B4-BE49-F238E27FC236}">
                    <a16:creationId xmlns:a16="http://schemas.microsoft.com/office/drawing/2014/main" id="{382DF880-AAA4-4651-0280-BD69D1656321}"/>
                  </a:ext>
                </a:extLst>
              </p:cNvPr>
              <p:cNvCxnSpPr>
                <a:cxnSpLocks/>
                <a:stCxn id="109" idx="3"/>
                <a:endCxn id="31" idx="1"/>
              </p:cNvCxnSpPr>
              <p:nvPr/>
            </p:nvCxnSpPr>
            <p:spPr>
              <a:xfrm>
                <a:off x="7540334" y="4782935"/>
                <a:ext cx="1549394" cy="1544456"/>
              </a:xfrm>
              <a:prstGeom prst="bentConnector3">
                <a:avLst/>
              </a:prstGeom>
              <a:ln w="25400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>
                <a:extLst>
                  <a:ext uri="{FF2B5EF4-FFF2-40B4-BE49-F238E27FC236}">
                    <a16:creationId xmlns:a16="http://schemas.microsoft.com/office/drawing/2014/main" id="{5E9FEE4A-DB5F-D0CD-5709-C43CC7242C49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4380649" y="6327390"/>
                <a:ext cx="4709079" cy="1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Arrow Connector 138">
                <a:extLst>
                  <a:ext uri="{FF2B5EF4-FFF2-40B4-BE49-F238E27FC236}">
                    <a16:creationId xmlns:a16="http://schemas.microsoft.com/office/drawing/2014/main" id="{991B5142-D523-0F39-655C-15B8555F109A}"/>
                  </a:ext>
                </a:extLst>
              </p:cNvPr>
              <p:cNvCxnSpPr>
                <a:cxnSpLocks/>
                <a:stCxn id="111" idx="3"/>
                <a:endCxn id="39" idx="1"/>
              </p:cNvCxnSpPr>
              <p:nvPr/>
            </p:nvCxnSpPr>
            <p:spPr>
              <a:xfrm>
                <a:off x="5798916" y="12025117"/>
                <a:ext cx="3290812" cy="7084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0CFB1F3A-7BFD-737A-767E-7E0EAC5C119B}"/>
                  </a:ext>
                </a:extLst>
              </p:cNvPr>
              <p:cNvSpPr txBox="1"/>
              <p:nvPr/>
            </p:nvSpPr>
            <p:spPr>
              <a:xfrm rot="16200000">
                <a:off x="-1060771" y="1473760"/>
                <a:ext cx="2755691" cy="523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002060"/>
                    </a:solidFill>
                  </a:rPr>
                  <a:t>Image processing</a:t>
                </a:r>
              </a:p>
            </p:txBody>
          </p: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EB85BF8-948D-21EF-A74E-8CE6BAFD73AE}"/>
                  </a:ext>
                </a:extLst>
              </p:cNvPr>
              <p:cNvCxnSpPr/>
              <p:nvPr/>
            </p:nvCxnSpPr>
            <p:spPr>
              <a:xfrm flipH="1">
                <a:off x="732572" y="0"/>
                <a:ext cx="0" cy="13609094"/>
              </a:xfrm>
              <a:prstGeom prst="line">
                <a:avLst/>
              </a:prstGeom>
              <a:ln w="63500">
                <a:solidFill>
                  <a:srgbClr val="00206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31FB4724-D264-AD64-7B6A-FFECB7D50604}"/>
                </a:ext>
              </a:extLst>
            </p:cNvPr>
            <p:cNvCxnSpPr>
              <a:cxnSpLocks/>
              <a:stCxn id="29" idx="2"/>
              <a:endCxn id="34" idx="0"/>
            </p:cNvCxnSpPr>
            <p:nvPr/>
          </p:nvCxnSpPr>
          <p:spPr>
            <a:xfrm>
              <a:off x="3596127" y="11257601"/>
              <a:ext cx="6324" cy="205213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70F95630-FACD-E695-2437-3EE6E4A1F8FD}"/>
                </a:ext>
              </a:extLst>
            </p:cNvPr>
            <p:cNvCxnSpPr>
              <a:cxnSpLocks/>
              <a:stCxn id="34" idx="2"/>
              <a:endCxn id="35" idx="0"/>
            </p:cNvCxnSpPr>
            <p:nvPr/>
          </p:nvCxnSpPr>
          <p:spPr>
            <a:xfrm flipH="1">
              <a:off x="3602450" y="11770591"/>
              <a:ext cx="1" cy="210261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EA34F8CF-E161-7EF0-720C-A316CB91D41C}"/>
                </a:ext>
              </a:extLst>
            </p:cNvPr>
            <p:cNvCxnSpPr>
              <a:cxnSpLocks/>
              <a:stCxn id="35" idx="2"/>
              <a:endCxn id="38" idx="0"/>
            </p:cNvCxnSpPr>
            <p:nvPr/>
          </p:nvCxnSpPr>
          <p:spPr>
            <a:xfrm>
              <a:off x="3602450" y="12288629"/>
              <a:ext cx="0" cy="215016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793FD45D-FEA7-921D-86E1-BAA33EDB962F}"/>
                </a:ext>
              </a:extLst>
            </p:cNvPr>
            <p:cNvCxnSpPr>
              <a:cxnSpLocks/>
              <a:stCxn id="38" idx="2"/>
              <a:endCxn id="37" idx="0"/>
            </p:cNvCxnSpPr>
            <p:nvPr/>
          </p:nvCxnSpPr>
          <p:spPr>
            <a:xfrm>
              <a:off x="3602450" y="12811422"/>
              <a:ext cx="0" cy="200373"/>
            </a:xfrm>
            <a:prstGeom prst="straightConnector1">
              <a:avLst/>
            </a:prstGeom>
            <a:ln w="25400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Group 284">
            <a:extLst>
              <a:ext uri="{FF2B5EF4-FFF2-40B4-BE49-F238E27FC236}">
                <a16:creationId xmlns:a16="http://schemas.microsoft.com/office/drawing/2014/main" id="{A3DE7A29-CA21-863E-BA55-0C55B8B47C08}"/>
              </a:ext>
            </a:extLst>
          </p:cNvPr>
          <p:cNvGrpSpPr/>
          <p:nvPr/>
        </p:nvGrpSpPr>
        <p:grpSpPr>
          <a:xfrm>
            <a:off x="117020" y="12962408"/>
            <a:ext cx="11580788" cy="16321760"/>
            <a:chOff x="117020" y="12911608"/>
            <a:chExt cx="11580788" cy="16321760"/>
          </a:xfrm>
        </p:grpSpPr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6C324D13-E9DF-C75C-0A03-20F68DAE9DC7}"/>
                </a:ext>
              </a:extLst>
            </p:cNvPr>
            <p:cNvGrpSpPr/>
            <p:nvPr/>
          </p:nvGrpSpPr>
          <p:grpSpPr>
            <a:xfrm>
              <a:off x="117020" y="24117383"/>
              <a:ext cx="11580788" cy="4835434"/>
              <a:chOff x="117020" y="22972727"/>
              <a:chExt cx="11580788" cy="4835434"/>
            </a:xfrm>
          </p:grpSpPr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D6D47355-32CC-EC39-9D4B-014C6C78C388}"/>
                  </a:ext>
                </a:extLst>
              </p:cNvPr>
              <p:cNvGrpSpPr/>
              <p:nvPr/>
            </p:nvGrpSpPr>
            <p:grpSpPr>
              <a:xfrm>
                <a:off x="117020" y="22972727"/>
                <a:ext cx="11580788" cy="4835434"/>
                <a:chOff x="117020" y="22841990"/>
                <a:chExt cx="11580788" cy="4835434"/>
              </a:xfrm>
            </p:grpSpPr>
            <p:sp>
              <p:nvSpPr>
                <p:cNvPr id="96" name="TextBox 95">
                  <a:extLst>
                    <a:ext uri="{FF2B5EF4-FFF2-40B4-BE49-F238E27FC236}">
                      <a16:creationId xmlns:a16="http://schemas.microsoft.com/office/drawing/2014/main" id="{09988AF2-A27D-2E5A-240B-5AFDED651B03}"/>
                    </a:ext>
                  </a:extLst>
                </p:cNvPr>
                <p:cNvSpPr txBox="1"/>
                <p:nvPr/>
              </p:nvSpPr>
              <p:spPr>
                <a:xfrm rot="16200000">
                  <a:off x="-848020" y="23832718"/>
                  <a:ext cx="2391745" cy="461665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>
                      <a:solidFill>
                        <a:srgbClr val="0A813E"/>
                      </a:solidFill>
                    </a:rPr>
                    <a:t>Model prediction</a:t>
                  </a:r>
                </a:p>
              </p:txBody>
            </p:sp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5643C6B4-FC5C-B37F-04AD-47FFC9629A16}"/>
                    </a:ext>
                  </a:extLst>
                </p:cNvPr>
                <p:cNvSpPr txBox="1"/>
                <p:nvPr/>
              </p:nvSpPr>
              <p:spPr>
                <a:xfrm>
                  <a:off x="4100882" y="22841990"/>
                  <a:ext cx="3372684" cy="526090"/>
                </a:xfrm>
                <a:prstGeom prst="rect">
                  <a:avLst/>
                </a:prstGeom>
                <a:noFill/>
                <a:ln w="25400">
                  <a:solidFill>
                    <a:srgbClr val="0A813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Load patient data: </a:t>
                  </a:r>
                </a:p>
                <a:p>
                  <a:r>
                    <a:rPr lang="en-US" sz="1400" dirty="0"/>
                    <a:t>pre-treatment, treatment schedule</a:t>
                  </a:r>
                </a:p>
              </p:txBody>
            </p:sp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F6F1F0BC-BD23-E2F1-9D7F-8684754F9A19}"/>
                    </a:ext>
                  </a:extLst>
                </p:cNvPr>
                <p:cNvSpPr txBox="1"/>
                <p:nvPr/>
              </p:nvSpPr>
              <p:spPr>
                <a:xfrm>
                  <a:off x="1532247" y="23759632"/>
                  <a:ext cx="1597360" cy="307777"/>
                </a:xfrm>
                <a:prstGeom prst="rect">
                  <a:avLst/>
                </a:prstGeom>
                <a:noFill/>
                <a:ln w="25400">
                  <a:noFill/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>
                      <a:solidFill>
                        <a:srgbClr val="93C0A0"/>
                      </a:solidFill>
                    </a:rPr>
                    <a:t>Forward simulation</a:t>
                  </a:r>
                </a:p>
              </p:txBody>
            </p:sp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41FCAF47-97DC-71B7-6378-CD9A2691ED74}"/>
                    </a:ext>
                  </a:extLst>
                </p:cNvPr>
                <p:cNvSpPr txBox="1"/>
                <p:nvPr/>
              </p:nvSpPr>
              <p:spPr>
                <a:xfrm>
                  <a:off x="3075412" y="23929660"/>
                  <a:ext cx="3893625" cy="307777"/>
                </a:xfrm>
                <a:prstGeom prst="rect">
                  <a:avLst/>
                </a:prstGeom>
                <a:noFill/>
                <a:ln w="25400">
                  <a:solidFill>
                    <a:srgbClr val="0A813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Diffusion-reaction equation</a:t>
                  </a:r>
                </a:p>
              </p:txBody>
            </p:sp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E73FB2C6-82A3-22B8-F7EF-29D4A7C08933}"/>
                    </a:ext>
                  </a:extLst>
                </p:cNvPr>
                <p:cNvSpPr txBox="1"/>
                <p:nvPr/>
              </p:nvSpPr>
              <p:spPr>
                <a:xfrm>
                  <a:off x="3075413" y="24437491"/>
                  <a:ext cx="3893614" cy="307777"/>
                </a:xfrm>
                <a:prstGeom prst="rect">
                  <a:avLst/>
                </a:prstGeom>
                <a:noFill/>
                <a:ln w="25400">
                  <a:solidFill>
                    <a:srgbClr val="0A813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Time-dependent update of von mises stress map</a:t>
                  </a:r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6DEF2C8E-5773-65F6-AFFB-E6AC7B44A74E}"/>
                    </a:ext>
                  </a:extLst>
                </p:cNvPr>
                <p:cNvSpPr txBox="1"/>
                <p:nvPr/>
              </p:nvSpPr>
              <p:spPr>
                <a:xfrm>
                  <a:off x="3075411" y="24936932"/>
                  <a:ext cx="3893613" cy="307777"/>
                </a:xfrm>
                <a:prstGeom prst="rect">
                  <a:avLst/>
                </a:prstGeom>
                <a:noFill/>
                <a:ln w="25400">
                  <a:solidFill>
                    <a:srgbClr val="0A813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Time-dependent update of drug distribution</a:t>
                  </a:r>
                </a:p>
              </p:txBody>
            </p:sp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1412965-0C53-5451-8431-0D419503A7E1}"/>
                    </a:ext>
                  </a:extLst>
                </p:cNvPr>
                <p:cNvSpPr txBox="1"/>
                <p:nvPr/>
              </p:nvSpPr>
              <p:spPr>
                <a:xfrm>
                  <a:off x="1641530" y="26426094"/>
                  <a:ext cx="4339971" cy="523220"/>
                </a:xfrm>
                <a:prstGeom prst="rect">
                  <a:avLst/>
                </a:prstGeom>
                <a:noFill/>
                <a:ln w="25400">
                  <a:solidFill>
                    <a:srgbClr val="0A813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Output predicted tumor cellularity map at the end of given treatment procedure</a:t>
                  </a:r>
                </a:p>
              </p:txBody>
            </p:sp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E2306565-76BC-4309-EF77-A18137FD03C2}"/>
                    </a:ext>
                  </a:extLst>
                </p:cNvPr>
                <p:cNvSpPr txBox="1"/>
                <p:nvPr/>
              </p:nvSpPr>
              <p:spPr>
                <a:xfrm>
                  <a:off x="1641530" y="27154204"/>
                  <a:ext cx="4339971" cy="523220"/>
                </a:xfrm>
                <a:prstGeom prst="rect">
                  <a:avLst/>
                </a:prstGeom>
                <a:noFill/>
                <a:ln w="25400">
                  <a:solidFill>
                    <a:srgbClr val="0A813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Calculate clinically-interested metrics: </a:t>
                  </a:r>
                </a:p>
                <a:p>
                  <a:r>
                    <a:rPr lang="en-US" sz="1400" dirty="0"/>
                    <a:t>Tumor volume, total tumor cellularity, longest axis</a:t>
                  </a:r>
                </a:p>
              </p:txBody>
            </p:sp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2CF8D28D-BE80-F4BA-840B-2C7494A9EDD3}"/>
                    </a:ext>
                  </a:extLst>
                </p:cNvPr>
                <p:cNvSpPr txBox="1"/>
                <p:nvPr/>
              </p:nvSpPr>
              <p:spPr>
                <a:xfrm>
                  <a:off x="9089728" y="26784878"/>
                  <a:ext cx="2608080" cy="523220"/>
                </a:xfrm>
                <a:prstGeom prst="rect">
                  <a:avLst/>
                </a:prstGeom>
                <a:noFill/>
                <a:ln w="25400">
                  <a:solidFill>
                    <a:srgbClr val="0A813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b="1" dirty="0"/>
                    <a:t>Visualize</a:t>
                  </a:r>
                  <a:r>
                    <a:rPr lang="en-US" sz="1400" dirty="0"/>
                    <a:t>: </a:t>
                  </a:r>
                </a:p>
                <a:p>
                  <a:r>
                    <a:rPr lang="en-US" sz="1400" dirty="0"/>
                    <a:t>evaluation / validation</a:t>
                  </a:r>
                </a:p>
              </p:txBody>
            </p:sp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B63E0BEE-7999-3C66-B4AD-91B361E7DF53}"/>
                    </a:ext>
                  </a:extLst>
                </p:cNvPr>
                <p:cNvSpPr txBox="1"/>
                <p:nvPr/>
              </p:nvSpPr>
              <p:spPr>
                <a:xfrm>
                  <a:off x="3075413" y="25436373"/>
                  <a:ext cx="3893608" cy="523220"/>
                </a:xfrm>
                <a:prstGeom prst="rect">
                  <a:avLst/>
                </a:prstGeom>
                <a:noFill/>
                <a:ln w="25400">
                  <a:solidFill>
                    <a:srgbClr val="0A813E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Check end condition: </a:t>
                  </a:r>
                </a:p>
                <a:p>
                  <a:r>
                    <a:rPr lang="en-US" sz="1400" dirty="0"/>
                    <a:t>Last time step?</a:t>
                  </a:r>
                </a:p>
              </p:txBody>
            </p:sp>
          </p:grpSp>
          <p:cxnSp>
            <p:nvCxnSpPr>
              <p:cNvPr id="116" name="Elbow Connector 115">
                <a:extLst>
                  <a:ext uri="{FF2B5EF4-FFF2-40B4-BE49-F238E27FC236}">
                    <a16:creationId xmlns:a16="http://schemas.microsoft.com/office/drawing/2014/main" id="{34EF2E07-F794-DB59-EBCE-2367B78C3872}"/>
                  </a:ext>
                </a:extLst>
              </p:cNvPr>
              <p:cNvCxnSpPr>
                <a:cxnSpLocks/>
                <a:stCxn id="105" idx="2"/>
                <a:endCxn id="99" idx="1"/>
              </p:cNvCxnSpPr>
              <p:nvPr/>
            </p:nvCxnSpPr>
            <p:spPr>
              <a:xfrm rot="5400000" flipH="1">
                <a:off x="3110793" y="24178906"/>
                <a:ext cx="1876044" cy="1946805"/>
              </a:xfrm>
              <a:prstGeom prst="bentConnector4">
                <a:avLst>
                  <a:gd name="adj1" fmla="val -12185"/>
                  <a:gd name="adj2" fmla="val 156195"/>
                </a:avLst>
              </a:prstGeom>
              <a:ln w="25400">
                <a:solidFill>
                  <a:srgbClr val="0A813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CE7A86A0-C957-4A03-3B9B-4F37A4264A62}"/>
                </a:ext>
              </a:extLst>
            </p:cNvPr>
            <p:cNvCxnSpPr>
              <a:cxnSpLocks/>
            </p:cNvCxnSpPr>
            <p:nvPr/>
          </p:nvCxnSpPr>
          <p:spPr>
            <a:xfrm>
              <a:off x="2875687" y="23851944"/>
              <a:ext cx="0" cy="1166752"/>
            </a:xfrm>
            <a:prstGeom prst="straightConnector1">
              <a:avLst/>
            </a:prstGeom>
            <a:ln w="25400">
              <a:solidFill>
                <a:srgbClr val="0A81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FCC19306-5B28-4C59-E25A-39E1909B020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75686" y="24386333"/>
              <a:ext cx="1225196" cy="0"/>
            </a:xfrm>
            <a:prstGeom prst="line">
              <a:avLst/>
            </a:prstGeom>
            <a:ln w="25400">
              <a:solidFill>
                <a:srgbClr val="0A813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AFA41169-19DC-89B9-6C43-CE236DF4758E}"/>
                </a:ext>
              </a:extLst>
            </p:cNvPr>
            <p:cNvCxnSpPr>
              <a:cxnSpLocks/>
              <a:stCxn id="105" idx="2"/>
            </p:cNvCxnSpPr>
            <p:nvPr/>
          </p:nvCxnSpPr>
          <p:spPr>
            <a:xfrm>
              <a:off x="5022217" y="27234986"/>
              <a:ext cx="0" cy="466501"/>
            </a:xfrm>
            <a:prstGeom prst="straightConnector1">
              <a:avLst/>
            </a:prstGeom>
            <a:ln w="25400">
              <a:solidFill>
                <a:srgbClr val="0A81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E0AE4BF0-97DC-55C8-57D8-CB05E7E1409E}"/>
                </a:ext>
              </a:extLst>
            </p:cNvPr>
            <p:cNvCxnSpPr>
              <a:cxnSpLocks/>
              <a:stCxn id="102" idx="2"/>
              <a:endCxn id="103" idx="0"/>
            </p:cNvCxnSpPr>
            <p:nvPr/>
          </p:nvCxnSpPr>
          <p:spPr>
            <a:xfrm>
              <a:off x="3811516" y="28224707"/>
              <a:ext cx="0" cy="204890"/>
            </a:xfrm>
            <a:prstGeom prst="straightConnector1">
              <a:avLst/>
            </a:prstGeom>
            <a:ln w="25400">
              <a:solidFill>
                <a:srgbClr val="0A81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Elbow Connector 257">
              <a:extLst>
                <a:ext uri="{FF2B5EF4-FFF2-40B4-BE49-F238E27FC236}">
                  <a16:creationId xmlns:a16="http://schemas.microsoft.com/office/drawing/2014/main" id="{18C8FC36-2EC5-3CA5-331E-DA6452F85582}"/>
                </a:ext>
              </a:extLst>
            </p:cNvPr>
            <p:cNvCxnSpPr>
              <a:cxnSpLocks/>
              <a:stCxn id="102" idx="3"/>
              <a:endCxn id="104" idx="1"/>
            </p:cNvCxnSpPr>
            <p:nvPr/>
          </p:nvCxnSpPr>
          <p:spPr>
            <a:xfrm>
              <a:off x="5981501" y="27963097"/>
              <a:ext cx="3108227" cy="358784"/>
            </a:xfrm>
            <a:prstGeom prst="bentConnector3">
              <a:avLst/>
            </a:prstGeom>
            <a:ln w="25400">
              <a:solidFill>
                <a:srgbClr val="0A813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Elbow Connector 258">
              <a:extLst>
                <a:ext uri="{FF2B5EF4-FFF2-40B4-BE49-F238E27FC236}">
                  <a16:creationId xmlns:a16="http://schemas.microsoft.com/office/drawing/2014/main" id="{F700FD02-B6F9-366C-9E01-B398F8ACC289}"/>
                </a:ext>
              </a:extLst>
            </p:cNvPr>
            <p:cNvCxnSpPr>
              <a:cxnSpLocks/>
              <a:stCxn id="103" idx="3"/>
              <a:endCxn id="104" idx="1"/>
            </p:cNvCxnSpPr>
            <p:nvPr/>
          </p:nvCxnSpPr>
          <p:spPr>
            <a:xfrm flipV="1">
              <a:off x="5981501" y="28321881"/>
              <a:ext cx="3108227" cy="369326"/>
            </a:xfrm>
            <a:prstGeom prst="bentConnector3">
              <a:avLst/>
            </a:prstGeom>
            <a:ln w="25400">
              <a:solidFill>
                <a:srgbClr val="0A813E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4061F987-D36D-43DE-08E3-4CCC4DB17AEF}"/>
                </a:ext>
              </a:extLst>
            </p:cNvPr>
            <p:cNvCxnSpPr>
              <a:cxnSpLocks/>
              <a:stCxn id="99" idx="2"/>
              <a:endCxn id="100" idx="0"/>
            </p:cNvCxnSpPr>
            <p:nvPr/>
          </p:nvCxnSpPr>
          <p:spPr>
            <a:xfrm flipH="1">
              <a:off x="5022220" y="25512830"/>
              <a:ext cx="5" cy="200054"/>
            </a:xfrm>
            <a:prstGeom prst="straightConnector1">
              <a:avLst/>
            </a:prstGeom>
            <a:ln w="25400">
              <a:solidFill>
                <a:srgbClr val="0A81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817A05CE-EA53-6BB3-4F13-C8C1D4811416}"/>
                </a:ext>
              </a:extLst>
            </p:cNvPr>
            <p:cNvCxnSpPr>
              <a:cxnSpLocks/>
              <a:stCxn id="100" idx="2"/>
              <a:endCxn id="101" idx="0"/>
            </p:cNvCxnSpPr>
            <p:nvPr/>
          </p:nvCxnSpPr>
          <p:spPr>
            <a:xfrm flipH="1">
              <a:off x="5022218" y="26020661"/>
              <a:ext cx="2" cy="191664"/>
            </a:xfrm>
            <a:prstGeom prst="straightConnector1">
              <a:avLst/>
            </a:prstGeom>
            <a:ln w="25400">
              <a:solidFill>
                <a:srgbClr val="0A81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66911E9E-2A2B-4BFB-E284-D6828BC4689E}"/>
                </a:ext>
              </a:extLst>
            </p:cNvPr>
            <p:cNvCxnSpPr>
              <a:cxnSpLocks/>
              <a:stCxn id="101" idx="2"/>
              <a:endCxn id="105" idx="0"/>
            </p:cNvCxnSpPr>
            <p:nvPr/>
          </p:nvCxnSpPr>
          <p:spPr>
            <a:xfrm flipH="1">
              <a:off x="5022217" y="26520102"/>
              <a:ext cx="1" cy="191664"/>
            </a:xfrm>
            <a:prstGeom prst="straightConnector1">
              <a:avLst/>
            </a:prstGeom>
            <a:ln w="25400">
              <a:solidFill>
                <a:srgbClr val="0A81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74BB7447-7421-0FF1-06AA-2F7C2AE74E6B}"/>
                </a:ext>
              </a:extLst>
            </p:cNvPr>
            <p:cNvSpPr txBox="1"/>
            <p:nvPr/>
          </p:nvSpPr>
          <p:spPr>
            <a:xfrm>
              <a:off x="4398245" y="27221321"/>
              <a:ext cx="6682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0A813E"/>
                  </a:solidFill>
                </a:rPr>
                <a:t>No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766FC0CB-DEFB-00F1-FDD7-E16CAD62022C}"/>
                </a:ext>
              </a:extLst>
            </p:cNvPr>
            <p:cNvSpPr txBox="1"/>
            <p:nvPr/>
          </p:nvSpPr>
          <p:spPr>
            <a:xfrm>
              <a:off x="5007845" y="27431987"/>
              <a:ext cx="668227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400" i="1" dirty="0">
                  <a:solidFill>
                    <a:srgbClr val="0A813E"/>
                  </a:solidFill>
                </a:rPr>
                <a:t>Yes</a:t>
              </a:r>
            </a:p>
          </p:txBody>
        </p: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D34B711-E08B-C44D-78F4-5B05CE998421}"/>
                </a:ext>
              </a:extLst>
            </p:cNvPr>
            <p:cNvCxnSpPr>
              <a:cxnSpLocks/>
            </p:cNvCxnSpPr>
            <p:nvPr/>
          </p:nvCxnSpPr>
          <p:spPr>
            <a:xfrm>
              <a:off x="730961" y="23952528"/>
              <a:ext cx="0" cy="5280840"/>
            </a:xfrm>
            <a:prstGeom prst="line">
              <a:avLst/>
            </a:prstGeom>
            <a:ln w="63500">
              <a:solidFill>
                <a:srgbClr val="0A813E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Elbow Connector 280">
              <a:extLst>
                <a:ext uri="{FF2B5EF4-FFF2-40B4-BE49-F238E27FC236}">
                  <a16:creationId xmlns:a16="http://schemas.microsoft.com/office/drawing/2014/main" id="{C9846B9D-A9E3-5717-7597-5D8D4B06F3B3}"/>
                </a:ext>
              </a:extLst>
            </p:cNvPr>
            <p:cNvCxnSpPr>
              <a:cxnSpLocks/>
              <a:endCxn id="97" idx="3"/>
            </p:cNvCxnSpPr>
            <p:nvPr/>
          </p:nvCxnSpPr>
          <p:spPr>
            <a:xfrm rot="16200000" flipH="1">
              <a:off x="901831" y="17808693"/>
              <a:ext cx="11468820" cy="1674650"/>
            </a:xfrm>
            <a:prstGeom prst="bentConnector4">
              <a:avLst>
                <a:gd name="adj1" fmla="val -180"/>
                <a:gd name="adj2" fmla="val 162793"/>
              </a:avLst>
            </a:prstGeom>
            <a:ln w="25400">
              <a:solidFill>
                <a:srgbClr val="0A813E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4093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roup 306">
            <a:extLst>
              <a:ext uri="{FF2B5EF4-FFF2-40B4-BE49-F238E27FC236}">
                <a16:creationId xmlns:a16="http://schemas.microsoft.com/office/drawing/2014/main" id="{7D422A2D-34F7-9FCD-ECFF-EC4A10A0815A}"/>
              </a:ext>
            </a:extLst>
          </p:cNvPr>
          <p:cNvGrpSpPr/>
          <p:nvPr/>
        </p:nvGrpSpPr>
        <p:grpSpPr>
          <a:xfrm>
            <a:off x="-86756" y="1700723"/>
            <a:ext cx="12917819" cy="4637156"/>
            <a:chOff x="-86756" y="1700723"/>
            <a:chExt cx="12917819" cy="4637156"/>
          </a:xfrm>
        </p:grpSpPr>
        <p:grpSp>
          <p:nvGrpSpPr>
            <p:cNvPr id="217" name="Group 216">
              <a:extLst>
                <a:ext uri="{FF2B5EF4-FFF2-40B4-BE49-F238E27FC236}">
                  <a16:creationId xmlns:a16="http://schemas.microsoft.com/office/drawing/2014/main" id="{A86AFB66-DC81-80A7-3DA8-B4E92EF8D1F7}"/>
                </a:ext>
              </a:extLst>
            </p:cNvPr>
            <p:cNvGrpSpPr/>
            <p:nvPr/>
          </p:nvGrpSpPr>
          <p:grpSpPr>
            <a:xfrm>
              <a:off x="-86756" y="4358127"/>
              <a:ext cx="2397421" cy="1979752"/>
              <a:chOff x="-86756" y="4358127"/>
              <a:chExt cx="2397421" cy="1979752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1273214-08E4-393E-D182-536A99B318CD}"/>
                  </a:ext>
                </a:extLst>
              </p:cNvPr>
              <p:cNvGrpSpPr/>
              <p:nvPr/>
            </p:nvGrpSpPr>
            <p:grpSpPr>
              <a:xfrm>
                <a:off x="68838" y="4735073"/>
                <a:ext cx="2187227" cy="1602806"/>
                <a:chOff x="68838" y="4735073"/>
                <a:chExt cx="2187227" cy="1602806"/>
              </a:xfrm>
            </p:grpSpPr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15BEBBF1-250E-BBF0-8B95-39B6223DF76B}"/>
                    </a:ext>
                  </a:extLst>
                </p:cNvPr>
                <p:cNvSpPr txBox="1"/>
                <p:nvPr/>
              </p:nvSpPr>
              <p:spPr>
                <a:xfrm>
                  <a:off x="68838" y="4735073"/>
                  <a:ext cx="2187227" cy="307777"/>
                </a:xfrm>
                <a:prstGeom prst="rect">
                  <a:avLst/>
                </a:prstGeom>
                <a:noFill/>
                <a:ln w="254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File system preparation </a:t>
                  </a:r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C59239D-26B9-27A6-C47B-111CF2A52970}"/>
                    </a:ext>
                  </a:extLst>
                </p:cNvPr>
                <p:cNvSpPr txBox="1"/>
                <p:nvPr/>
              </p:nvSpPr>
              <p:spPr>
                <a:xfrm>
                  <a:off x="68838" y="5275671"/>
                  <a:ext cx="2187227" cy="307777"/>
                </a:xfrm>
                <a:prstGeom prst="rect">
                  <a:avLst/>
                </a:prstGeom>
                <a:noFill/>
                <a:ln w="254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Load DICOMs to workspace</a:t>
                  </a:r>
                </a:p>
              </p:txBody>
            </p:sp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D27CB9EC-06F0-A6CA-35BE-4FBB971467F6}"/>
                    </a:ext>
                  </a:extLst>
                </p:cNvPr>
                <p:cNvSpPr txBox="1"/>
                <p:nvPr/>
              </p:nvSpPr>
              <p:spPr>
                <a:xfrm>
                  <a:off x="342116" y="6030102"/>
                  <a:ext cx="1636104" cy="307777"/>
                </a:xfrm>
                <a:prstGeom prst="rect">
                  <a:avLst/>
                </a:prstGeom>
                <a:noFill/>
                <a:ln w="25400">
                  <a:solidFill>
                    <a:srgbClr val="C0000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Data QA/AC </a:t>
                  </a:r>
                </a:p>
              </p:txBody>
            </p: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A3B9F851-30B3-85FB-F070-C630E2C07550}"/>
                    </a:ext>
                  </a:extLst>
                </p:cNvPr>
                <p:cNvCxnSpPr>
                  <a:cxnSpLocks/>
                  <a:stCxn id="72" idx="2"/>
                  <a:endCxn id="73" idx="0"/>
                </p:cNvCxnSpPr>
                <p:nvPr/>
              </p:nvCxnSpPr>
              <p:spPr>
                <a:xfrm>
                  <a:off x="1162452" y="5042850"/>
                  <a:ext cx="0" cy="232821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DB90F9F9-2B6C-68B1-065C-4974256B0477}"/>
                    </a:ext>
                  </a:extLst>
                </p:cNvPr>
                <p:cNvCxnSpPr>
                  <a:cxnSpLocks/>
                  <a:stCxn id="80" idx="2"/>
                  <a:endCxn id="74" idx="0"/>
                </p:cNvCxnSpPr>
                <p:nvPr/>
              </p:nvCxnSpPr>
              <p:spPr>
                <a:xfrm flipH="1">
                  <a:off x="1160168" y="5687718"/>
                  <a:ext cx="4650" cy="342384"/>
                </a:xfrm>
                <a:prstGeom prst="straightConnector1">
                  <a:avLst/>
                </a:prstGeom>
                <a:ln w="25400">
                  <a:solidFill>
                    <a:srgbClr val="C00000"/>
                  </a:solidFill>
                  <a:prstDash val="sys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56CBB93-D1B8-DD35-D161-DFB802E2023B}"/>
                  </a:ext>
                </a:extLst>
              </p:cNvPr>
              <p:cNvSpPr txBox="1"/>
              <p:nvPr/>
            </p:nvSpPr>
            <p:spPr>
              <a:xfrm>
                <a:off x="-86756" y="4358127"/>
                <a:ext cx="239742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>
                    <a:solidFill>
                      <a:srgbClr val="808FB0"/>
                    </a:solidFill>
                  </a:rPr>
                  <a:t>Data preparation</a:t>
                </a:r>
                <a:endParaRPr lang="en-US" sz="1600" b="1" dirty="0">
                  <a:solidFill>
                    <a:srgbClr val="808FB0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252ABF0C-954B-4D28-A1E4-D36D44D9EBB9}"/>
                  </a:ext>
                </a:extLst>
              </p:cNvPr>
              <p:cNvSpPr/>
              <p:nvPr/>
            </p:nvSpPr>
            <p:spPr>
              <a:xfrm>
                <a:off x="18971" y="4660510"/>
                <a:ext cx="2291694" cy="1027208"/>
              </a:xfrm>
              <a:prstGeom prst="rect">
                <a:avLst/>
              </a:prstGeom>
              <a:noFill/>
              <a:ln w="38100">
                <a:solidFill>
                  <a:srgbClr val="002060">
                    <a:alpha val="50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C93D8D3B-B49A-ADFA-B279-1F04FA8EED8A}"/>
                </a:ext>
              </a:extLst>
            </p:cNvPr>
            <p:cNvGrpSpPr/>
            <p:nvPr/>
          </p:nvGrpSpPr>
          <p:grpSpPr>
            <a:xfrm>
              <a:off x="2300505" y="2371729"/>
              <a:ext cx="2525893" cy="3963346"/>
              <a:chOff x="2466305" y="2371729"/>
              <a:chExt cx="2525893" cy="3963346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7E1AACEE-7E86-0F8A-81E9-98757BC04964}"/>
                  </a:ext>
                </a:extLst>
              </p:cNvPr>
              <p:cNvGrpSpPr/>
              <p:nvPr/>
            </p:nvGrpSpPr>
            <p:grpSpPr>
              <a:xfrm>
                <a:off x="2466305" y="2371729"/>
                <a:ext cx="2525893" cy="3343849"/>
                <a:chOff x="199019" y="8869677"/>
                <a:chExt cx="2525893" cy="3343849"/>
              </a:xfrm>
            </p:grpSpPr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E89B38C-B47C-856F-AE95-6068D8F1035E}"/>
                    </a:ext>
                  </a:extLst>
                </p:cNvPr>
                <p:cNvSpPr txBox="1"/>
                <p:nvPr/>
              </p:nvSpPr>
              <p:spPr>
                <a:xfrm>
                  <a:off x="327491" y="8869677"/>
                  <a:ext cx="2397421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808FB0"/>
                      </a:solidFill>
                    </a:rPr>
                    <a:t>Intra-visit registration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FEA9AB75-BF75-23F7-1E38-7576164AA4DB}"/>
                    </a:ext>
                  </a:extLst>
                </p:cNvPr>
                <p:cNvSpPr txBox="1"/>
                <p:nvPr/>
              </p:nvSpPr>
              <p:spPr>
                <a:xfrm>
                  <a:off x="480415" y="9230020"/>
                  <a:ext cx="2130858" cy="738664"/>
                </a:xfrm>
                <a:prstGeom prst="rect">
                  <a:avLst/>
                </a:prstGeom>
                <a:noFill/>
                <a:ln w="254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Alignment of FOV and image grids across multi-parametric MRI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1E4C0CE-40FD-36F3-E44E-F96F7CA68C50}"/>
                    </a:ext>
                  </a:extLst>
                </p:cNvPr>
                <p:cNvSpPr txBox="1"/>
                <p:nvPr/>
              </p:nvSpPr>
              <p:spPr>
                <a:xfrm>
                  <a:off x="483499" y="10103557"/>
                  <a:ext cx="2130858" cy="1169551"/>
                </a:xfrm>
                <a:prstGeom prst="rect">
                  <a:avLst/>
                </a:prstGeom>
                <a:noFill/>
                <a:ln w="254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Rigid registration to align all MRI series (e.g., T1 mapping, T1w/T2w anatomy, DWI, CEST) to the first frame of DCE-MRI.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6EC52968-FBBB-04F2-D1CB-3C8031BEF000}"/>
                    </a:ext>
                  </a:extLst>
                </p:cNvPr>
                <p:cNvSpPr txBox="1"/>
                <p:nvPr/>
              </p:nvSpPr>
              <p:spPr>
                <a:xfrm>
                  <a:off x="480415" y="11405824"/>
                  <a:ext cx="2130855" cy="738664"/>
                </a:xfrm>
                <a:prstGeom prst="rect">
                  <a:avLst/>
                </a:prstGeom>
                <a:noFill/>
                <a:ln w="254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Rigid registration to remove motions across all DCE-MRI frames</a:t>
                  </a:r>
                </a:p>
              </p:txBody>
            </p:sp>
            <p:cxnSp>
              <p:nvCxnSpPr>
                <p:cNvPr id="90" name="Straight Arrow Connector 89">
                  <a:extLst>
                    <a:ext uri="{FF2B5EF4-FFF2-40B4-BE49-F238E27FC236}">
                      <a16:creationId xmlns:a16="http://schemas.microsoft.com/office/drawing/2014/main" id="{04B9569A-3FBF-F062-C992-00D45FBA5D55}"/>
                    </a:ext>
                  </a:extLst>
                </p:cNvPr>
                <p:cNvCxnSpPr>
                  <a:cxnSpLocks/>
                  <a:stCxn id="80" idx="3"/>
                </p:cNvCxnSpPr>
                <p:nvPr/>
              </p:nvCxnSpPr>
              <p:spPr>
                <a:xfrm>
                  <a:off x="199019" y="11672062"/>
                  <a:ext cx="221232" cy="0"/>
                </a:xfrm>
                <a:prstGeom prst="straightConnector1">
                  <a:avLst/>
                </a:prstGeom>
                <a:ln w="25400">
                  <a:solidFill>
                    <a:srgbClr val="808FB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1" name="Straight Arrow Connector 90">
                  <a:extLst>
                    <a:ext uri="{FF2B5EF4-FFF2-40B4-BE49-F238E27FC236}">
                      <a16:creationId xmlns:a16="http://schemas.microsoft.com/office/drawing/2014/main" id="{F9849D37-6BEE-3602-6B25-2A1DB30D44E0}"/>
                    </a:ext>
                  </a:extLst>
                </p:cNvPr>
                <p:cNvCxnSpPr>
                  <a:cxnSpLocks/>
                  <a:stCxn id="87" idx="2"/>
                  <a:endCxn id="88" idx="0"/>
                </p:cNvCxnSpPr>
                <p:nvPr/>
              </p:nvCxnSpPr>
              <p:spPr>
                <a:xfrm>
                  <a:off x="1545844" y="9968684"/>
                  <a:ext cx="3084" cy="134873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Arrow Connector 91">
                  <a:extLst>
                    <a:ext uri="{FF2B5EF4-FFF2-40B4-BE49-F238E27FC236}">
                      <a16:creationId xmlns:a16="http://schemas.microsoft.com/office/drawing/2014/main" id="{A024F5AF-545C-ADFF-0612-DF7043165EAC}"/>
                    </a:ext>
                  </a:extLst>
                </p:cNvPr>
                <p:cNvCxnSpPr>
                  <a:cxnSpLocks/>
                  <a:stCxn id="88" idx="2"/>
                  <a:endCxn id="89" idx="0"/>
                </p:cNvCxnSpPr>
                <p:nvPr/>
              </p:nvCxnSpPr>
              <p:spPr>
                <a:xfrm flipH="1">
                  <a:off x="1545843" y="11273108"/>
                  <a:ext cx="3085" cy="132716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D3EF6522-8111-FF37-C7EF-4893022A1298}"/>
                    </a:ext>
                  </a:extLst>
                </p:cNvPr>
                <p:cNvSpPr/>
                <p:nvPr/>
              </p:nvSpPr>
              <p:spPr>
                <a:xfrm>
                  <a:off x="420251" y="9179447"/>
                  <a:ext cx="2248816" cy="3034079"/>
                </a:xfrm>
                <a:prstGeom prst="rect">
                  <a:avLst/>
                </a:prstGeom>
                <a:noFill/>
                <a:ln w="38100">
                  <a:solidFill>
                    <a:srgbClr val="002060">
                      <a:alpha val="5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8FE4321-A64B-A775-4EDD-366B4C03C95E}"/>
                  </a:ext>
                </a:extLst>
              </p:cNvPr>
              <p:cNvSpPr txBox="1"/>
              <p:nvPr/>
            </p:nvSpPr>
            <p:spPr>
              <a:xfrm>
                <a:off x="3001041" y="6027298"/>
                <a:ext cx="1636105" cy="307777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Processing QA/QC </a:t>
                </a:r>
              </a:p>
            </p:txBody>
          </p:sp>
          <p:cxnSp>
            <p:nvCxnSpPr>
              <p:cNvPr id="103" name="Straight Arrow Connector 102">
                <a:extLst>
                  <a:ext uri="{FF2B5EF4-FFF2-40B4-BE49-F238E27FC236}">
                    <a16:creationId xmlns:a16="http://schemas.microsoft.com/office/drawing/2014/main" id="{25F58969-7BA7-B5D8-7D41-73482CBF36D8}"/>
                  </a:ext>
                </a:extLst>
              </p:cNvPr>
              <p:cNvCxnSpPr>
                <a:cxnSpLocks/>
                <a:stCxn id="93" idx="2"/>
                <a:endCxn id="102" idx="0"/>
              </p:cNvCxnSpPr>
              <p:nvPr/>
            </p:nvCxnSpPr>
            <p:spPr>
              <a:xfrm>
                <a:off x="3811945" y="5715578"/>
                <a:ext cx="7149" cy="31172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BBC34B60-1D27-44DC-7840-C7E4500ACF6F}"/>
                </a:ext>
              </a:extLst>
            </p:cNvPr>
            <p:cNvGrpSpPr/>
            <p:nvPr/>
          </p:nvGrpSpPr>
          <p:grpSpPr>
            <a:xfrm>
              <a:off x="4770553" y="1700723"/>
              <a:ext cx="3459896" cy="4632005"/>
              <a:chOff x="138183" y="9707222"/>
              <a:chExt cx="3459896" cy="4632005"/>
            </a:xfrm>
          </p:grpSpPr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5F7FC1D7-945C-8CE2-FEFD-336A951315DC}"/>
                  </a:ext>
                </a:extLst>
              </p:cNvPr>
              <p:cNvSpPr txBox="1"/>
              <p:nvPr/>
            </p:nvSpPr>
            <p:spPr>
              <a:xfrm>
                <a:off x="325556" y="11432431"/>
                <a:ext cx="2426944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808FB0"/>
                    </a:solidFill>
                  </a:rPr>
                  <a:t>Image segmentation</a:t>
                </a:r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5194AB7-7772-162A-0EF4-BBC73DE03123}"/>
                  </a:ext>
                </a:extLst>
              </p:cNvPr>
              <p:cNvSpPr txBox="1"/>
              <p:nvPr/>
            </p:nvSpPr>
            <p:spPr>
              <a:xfrm>
                <a:off x="480416" y="10461531"/>
                <a:ext cx="1901149" cy="738664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Parametric maps calculation (B1, ADC, T1, MTR, PK maps)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1D5EB126-CE43-3D3A-CA08-8A303A34BEF8}"/>
                  </a:ext>
                </a:extLst>
              </p:cNvPr>
              <p:cNvSpPr txBox="1"/>
              <p:nvPr/>
            </p:nvSpPr>
            <p:spPr>
              <a:xfrm>
                <a:off x="480417" y="12894203"/>
                <a:ext cx="1904234" cy="307777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Tumor segmentation</a:t>
                </a:r>
              </a:p>
            </p:txBody>
          </p:sp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8C54B0A-3228-4933-68ED-847C5F2BC282}"/>
                  </a:ext>
                </a:extLst>
              </p:cNvPr>
              <p:cNvSpPr txBox="1"/>
              <p:nvPr/>
            </p:nvSpPr>
            <p:spPr>
              <a:xfrm>
                <a:off x="483501" y="11799265"/>
                <a:ext cx="1901149" cy="307777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Breast segmentation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F3F09240-7BA8-B18B-8439-300A434110FC}"/>
                  </a:ext>
                </a:extLst>
              </p:cNvPr>
              <p:cNvSpPr txBox="1"/>
              <p:nvPr/>
            </p:nvSpPr>
            <p:spPr>
              <a:xfrm>
                <a:off x="483501" y="12240777"/>
                <a:ext cx="1901149" cy="523220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Fibroglandular</a:t>
                </a:r>
                <a:r>
                  <a:rPr lang="en-US" sz="1400" dirty="0"/>
                  <a:t>-adipose tissue segmentation</a:t>
                </a:r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0297D8CA-8294-C922-46FC-6D1BE5F92089}"/>
                  </a:ext>
                </a:extLst>
              </p:cNvPr>
              <p:cNvSpPr txBox="1"/>
              <p:nvPr/>
            </p:nvSpPr>
            <p:spPr>
              <a:xfrm>
                <a:off x="480416" y="13341492"/>
                <a:ext cx="1901149" cy="307777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Vessel segmentation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6A696236-AA6D-FE30-EB84-7E2D44CDABDE}"/>
                  </a:ext>
                </a:extLst>
              </p:cNvPr>
              <p:cNvSpPr txBox="1"/>
              <p:nvPr/>
            </p:nvSpPr>
            <p:spPr>
              <a:xfrm>
                <a:off x="480416" y="10063959"/>
                <a:ext cx="1901149" cy="307777"/>
              </a:xfrm>
              <a:prstGeom prst="rect">
                <a:avLst/>
              </a:prstGeom>
              <a:noFill/>
              <a:ln w="25400">
                <a:solidFill>
                  <a:srgbClr val="002060"/>
                </a:solidFill>
                <a:prstDash val="sysDot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AIF estimation</a:t>
                </a: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F17F2738-42A3-538A-DCF2-6490D3F829F1}"/>
                  </a:ext>
                </a:extLst>
              </p:cNvPr>
              <p:cNvSpPr txBox="1"/>
              <p:nvPr/>
            </p:nvSpPr>
            <p:spPr>
              <a:xfrm>
                <a:off x="561631" y="14031450"/>
                <a:ext cx="1753514" cy="307777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Processing QA/QC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F77928AC-C811-955E-D008-E85F13061720}"/>
                  </a:ext>
                </a:extLst>
              </p:cNvPr>
              <p:cNvSpPr txBox="1"/>
              <p:nvPr/>
            </p:nvSpPr>
            <p:spPr>
              <a:xfrm>
                <a:off x="316348" y="9707222"/>
                <a:ext cx="3281731" cy="33855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600" b="1" dirty="0">
                    <a:solidFill>
                      <a:srgbClr val="808FB0"/>
                    </a:solidFill>
                  </a:rPr>
                  <a:t>Quantitative analysis</a:t>
                </a: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903C6192-5A4A-27AE-B0C9-B4FFB9C46E80}"/>
                  </a:ext>
                </a:extLst>
              </p:cNvPr>
              <p:cNvSpPr/>
              <p:nvPr/>
            </p:nvSpPr>
            <p:spPr>
              <a:xfrm>
                <a:off x="435509" y="11730677"/>
                <a:ext cx="2005758" cy="1991400"/>
              </a:xfrm>
              <a:prstGeom prst="rect">
                <a:avLst/>
              </a:prstGeom>
              <a:noFill/>
              <a:ln w="38100">
                <a:solidFill>
                  <a:srgbClr val="002060">
                    <a:alpha val="50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8138A1C-8DC5-DC2F-6782-BAD5535D53A9}"/>
                  </a:ext>
                </a:extLst>
              </p:cNvPr>
              <p:cNvSpPr/>
              <p:nvPr/>
            </p:nvSpPr>
            <p:spPr>
              <a:xfrm>
                <a:off x="435509" y="10000453"/>
                <a:ext cx="2005758" cy="1254177"/>
              </a:xfrm>
              <a:prstGeom prst="rect">
                <a:avLst/>
              </a:prstGeom>
              <a:noFill/>
              <a:ln w="38100">
                <a:solidFill>
                  <a:srgbClr val="002060">
                    <a:alpha val="50000"/>
                  </a:srgbClr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4" name="Elbow Connector 123">
                <a:extLst>
                  <a:ext uri="{FF2B5EF4-FFF2-40B4-BE49-F238E27FC236}">
                    <a16:creationId xmlns:a16="http://schemas.microsoft.com/office/drawing/2014/main" id="{1C1EBA17-EFC5-252C-BCC9-733E560C8396}"/>
                  </a:ext>
                </a:extLst>
              </p:cNvPr>
              <p:cNvCxnSpPr>
                <a:cxnSpLocks/>
                <a:stCxn id="93" idx="3"/>
                <a:endCxn id="122" idx="1"/>
              </p:cNvCxnSpPr>
              <p:nvPr/>
            </p:nvCxnSpPr>
            <p:spPr>
              <a:xfrm>
                <a:off x="138183" y="12205038"/>
                <a:ext cx="297326" cy="521339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8F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Elbow Connector 124">
                <a:extLst>
                  <a:ext uri="{FF2B5EF4-FFF2-40B4-BE49-F238E27FC236}">
                    <a16:creationId xmlns:a16="http://schemas.microsoft.com/office/drawing/2014/main" id="{48A4D9DA-623D-CAD9-A358-3EA93ED1ACBA}"/>
                  </a:ext>
                </a:extLst>
              </p:cNvPr>
              <p:cNvCxnSpPr>
                <a:cxnSpLocks/>
                <a:stCxn id="93" idx="3"/>
                <a:endCxn id="123" idx="1"/>
              </p:cNvCxnSpPr>
              <p:nvPr/>
            </p:nvCxnSpPr>
            <p:spPr>
              <a:xfrm flipV="1">
                <a:off x="138183" y="10627542"/>
                <a:ext cx="297326" cy="1577496"/>
              </a:xfrm>
              <a:prstGeom prst="bentConnector3">
                <a:avLst>
                  <a:gd name="adj1" fmla="val 50000"/>
                </a:avLst>
              </a:prstGeom>
              <a:ln w="25400">
                <a:solidFill>
                  <a:srgbClr val="808F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D399B897-BB8E-156A-E290-A51B69E691CA}"/>
                  </a:ext>
                </a:extLst>
              </p:cNvPr>
              <p:cNvCxnSpPr>
                <a:cxnSpLocks/>
                <a:stCxn id="114" idx="2"/>
                <a:endCxn id="115" idx="0"/>
              </p:cNvCxnSpPr>
              <p:nvPr/>
            </p:nvCxnSpPr>
            <p:spPr>
              <a:xfrm>
                <a:off x="1434076" y="12107042"/>
                <a:ext cx="0" cy="133735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Arrow Connector 126">
                <a:extLst>
                  <a:ext uri="{FF2B5EF4-FFF2-40B4-BE49-F238E27FC236}">
                    <a16:creationId xmlns:a16="http://schemas.microsoft.com/office/drawing/2014/main" id="{5065714F-F630-4D20-792C-9A92166BD67C}"/>
                  </a:ext>
                </a:extLst>
              </p:cNvPr>
              <p:cNvCxnSpPr>
                <a:cxnSpLocks/>
                <a:stCxn id="115" idx="2"/>
                <a:endCxn id="113" idx="0"/>
              </p:cNvCxnSpPr>
              <p:nvPr/>
            </p:nvCxnSpPr>
            <p:spPr>
              <a:xfrm flipH="1">
                <a:off x="1432534" y="12763997"/>
                <a:ext cx="1542" cy="130206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Arrow Connector 127">
                <a:extLst>
                  <a:ext uri="{FF2B5EF4-FFF2-40B4-BE49-F238E27FC236}">
                    <a16:creationId xmlns:a16="http://schemas.microsoft.com/office/drawing/2014/main" id="{3AFE9E6E-FE97-79CA-BB4E-C9F76E408E99}"/>
                  </a:ext>
                </a:extLst>
              </p:cNvPr>
              <p:cNvCxnSpPr>
                <a:cxnSpLocks/>
                <a:stCxn id="113" idx="2"/>
                <a:endCxn id="117" idx="0"/>
              </p:cNvCxnSpPr>
              <p:nvPr/>
            </p:nvCxnSpPr>
            <p:spPr>
              <a:xfrm flipH="1">
                <a:off x="1430991" y="13201980"/>
                <a:ext cx="1543" cy="139512"/>
              </a:xfrm>
              <a:prstGeom prst="straightConnector1">
                <a:avLst/>
              </a:prstGeom>
              <a:ln w="25400">
                <a:solidFill>
                  <a:srgbClr val="00206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Elbow Connector 130">
                <a:extLst>
                  <a:ext uri="{FF2B5EF4-FFF2-40B4-BE49-F238E27FC236}">
                    <a16:creationId xmlns:a16="http://schemas.microsoft.com/office/drawing/2014/main" id="{CA5B7EB2-2AD6-1638-4E77-57DF414D060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895591" y="12638870"/>
                <a:ext cx="2768480" cy="1"/>
              </a:xfrm>
              <a:prstGeom prst="bentConnector3">
                <a:avLst/>
              </a:prstGeom>
              <a:ln w="25400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Arrow Connector 131">
                <a:extLst>
                  <a:ext uri="{FF2B5EF4-FFF2-40B4-BE49-F238E27FC236}">
                    <a16:creationId xmlns:a16="http://schemas.microsoft.com/office/drawing/2014/main" id="{B83AA796-3B30-562A-B086-8009838B36E7}"/>
                  </a:ext>
                </a:extLst>
              </p:cNvPr>
              <p:cNvCxnSpPr>
                <a:cxnSpLocks/>
                <a:stCxn id="122" idx="2"/>
                <a:endCxn id="120" idx="0"/>
              </p:cNvCxnSpPr>
              <p:nvPr/>
            </p:nvCxnSpPr>
            <p:spPr>
              <a:xfrm>
                <a:off x="1438388" y="13722077"/>
                <a:ext cx="0" cy="3093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BC5911A2-BF5A-A782-8E5E-7BABE9F443EB}"/>
                </a:ext>
              </a:extLst>
            </p:cNvPr>
            <p:cNvGrpSpPr/>
            <p:nvPr/>
          </p:nvGrpSpPr>
          <p:grpSpPr>
            <a:xfrm>
              <a:off x="7073637" y="2377958"/>
              <a:ext cx="3038164" cy="3954770"/>
              <a:chOff x="7073637" y="2377958"/>
              <a:chExt cx="3038164" cy="3954770"/>
            </a:xfrm>
          </p:grpSpPr>
          <p:grpSp>
            <p:nvGrpSpPr>
              <p:cNvPr id="211" name="Group 210">
                <a:extLst>
                  <a:ext uri="{FF2B5EF4-FFF2-40B4-BE49-F238E27FC236}">
                    <a16:creationId xmlns:a16="http://schemas.microsoft.com/office/drawing/2014/main" id="{D3B76E48-AE99-DB07-E0D7-34263F86207B}"/>
                  </a:ext>
                </a:extLst>
              </p:cNvPr>
              <p:cNvGrpSpPr/>
              <p:nvPr/>
            </p:nvGrpSpPr>
            <p:grpSpPr>
              <a:xfrm>
                <a:off x="7073637" y="2377958"/>
                <a:ext cx="3038164" cy="3337620"/>
                <a:chOff x="108005" y="14380312"/>
                <a:chExt cx="3038164" cy="3337620"/>
              </a:xfrm>
            </p:grpSpPr>
            <p:sp>
              <p:nvSpPr>
                <p:cNvPr id="201" name="TextBox 200">
                  <a:extLst>
                    <a:ext uri="{FF2B5EF4-FFF2-40B4-BE49-F238E27FC236}">
                      <a16:creationId xmlns:a16="http://schemas.microsoft.com/office/drawing/2014/main" id="{4A4FE033-0F2E-7D8D-A552-8E2CB26A3A7A}"/>
                    </a:ext>
                  </a:extLst>
                </p:cNvPr>
                <p:cNvSpPr txBox="1"/>
                <p:nvPr/>
              </p:nvSpPr>
              <p:spPr>
                <a:xfrm>
                  <a:off x="298544" y="14380312"/>
                  <a:ext cx="2545179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b="1" dirty="0">
                      <a:solidFill>
                        <a:srgbClr val="808FB0"/>
                      </a:solidFill>
                    </a:rPr>
                    <a:t>Inter-visit registration</a:t>
                  </a:r>
                </a:p>
              </p:txBody>
            </p:sp>
            <p:sp>
              <p:nvSpPr>
                <p:cNvPr id="202" name="TextBox 201">
                  <a:extLst>
                    <a:ext uri="{FF2B5EF4-FFF2-40B4-BE49-F238E27FC236}">
                      <a16:creationId xmlns:a16="http://schemas.microsoft.com/office/drawing/2014/main" id="{C7114FE3-7545-EA95-0A7D-2303DA6A61E2}"/>
                    </a:ext>
                  </a:extLst>
                </p:cNvPr>
                <p:cNvSpPr txBox="1"/>
                <p:nvPr/>
              </p:nvSpPr>
              <p:spPr>
                <a:xfrm>
                  <a:off x="483500" y="14737430"/>
                  <a:ext cx="2608085" cy="738664"/>
                </a:xfrm>
                <a:prstGeom prst="rect">
                  <a:avLst/>
                </a:prstGeom>
                <a:noFill/>
                <a:ln w="254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Generate target and reference images (i.e., DCE for each visit) and save to .</a:t>
                  </a:r>
                  <a:r>
                    <a:rPr lang="en-US" sz="1400" dirty="0" err="1"/>
                    <a:t>mhd</a:t>
                  </a:r>
                  <a:r>
                    <a:rPr lang="en-US" sz="1400" dirty="0"/>
                    <a:t> files</a:t>
                  </a:r>
                </a:p>
              </p:txBody>
            </p:sp>
            <p:sp>
              <p:nvSpPr>
                <p:cNvPr id="203" name="TextBox 202">
                  <a:extLst>
                    <a:ext uri="{FF2B5EF4-FFF2-40B4-BE49-F238E27FC236}">
                      <a16:creationId xmlns:a16="http://schemas.microsoft.com/office/drawing/2014/main" id="{76351F92-971A-66F1-3192-037097DDBA7D}"/>
                    </a:ext>
                  </a:extLst>
                </p:cNvPr>
                <p:cNvSpPr txBox="1"/>
                <p:nvPr/>
              </p:nvSpPr>
              <p:spPr>
                <a:xfrm>
                  <a:off x="483500" y="15603092"/>
                  <a:ext cx="2608086" cy="307777"/>
                </a:xfrm>
                <a:prstGeom prst="rect">
                  <a:avLst/>
                </a:prstGeom>
                <a:noFill/>
                <a:ln w="254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Generate parameter files</a:t>
                  </a:r>
                </a:p>
              </p:txBody>
            </p:sp>
            <p:sp>
              <p:nvSpPr>
                <p:cNvPr id="204" name="TextBox 203">
                  <a:extLst>
                    <a:ext uri="{FF2B5EF4-FFF2-40B4-BE49-F238E27FC236}">
                      <a16:creationId xmlns:a16="http://schemas.microsoft.com/office/drawing/2014/main" id="{31C751C8-2607-5215-5830-C4EF3B54A808}"/>
                    </a:ext>
                  </a:extLst>
                </p:cNvPr>
                <p:cNvSpPr txBox="1"/>
                <p:nvPr/>
              </p:nvSpPr>
              <p:spPr>
                <a:xfrm>
                  <a:off x="483498" y="16039785"/>
                  <a:ext cx="2608087" cy="523220"/>
                </a:xfrm>
                <a:prstGeom prst="rect">
                  <a:avLst/>
                </a:prstGeom>
                <a:noFill/>
                <a:ln w="254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Initial rigid registration: roughly align tumor location across visits</a:t>
                  </a:r>
                </a:p>
              </p:txBody>
            </p:sp>
            <p:sp>
              <p:nvSpPr>
                <p:cNvPr id="205" name="TextBox 204">
                  <a:extLst>
                    <a:ext uri="{FF2B5EF4-FFF2-40B4-BE49-F238E27FC236}">
                      <a16:creationId xmlns:a16="http://schemas.microsoft.com/office/drawing/2014/main" id="{A5B88021-153B-7E6D-40C8-53F59EB36674}"/>
                    </a:ext>
                  </a:extLst>
                </p:cNvPr>
                <p:cNvSpPr txBox="1"/>
                <p:nvPr/>
              </p:nvSpPr>
              <p:spPr>
                <a:xfrm>
                  <a:off x="483498" y="16687383"/>
                  <a:ext cx="2608087" cy="954107"/>
                </a:xfrm>
                <a:prstGeom prst="rect">
                  <a:avLst/>
                </a:prstGeom>
                <a:noFill/>
                <a:ln w="25400">
                  <a:solidFill>
                    <a:srgbClr val="00206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/>
                    <a:t>Non-rigid (B-spline) registration with rigid penalty via </a:t>
                  </a:r>
                  <a:r>
                    <a:rPr lang="en-US" sz="1400" dirty="0" err="1"/>
                    <a:t>Elastix</a:t>
                  </a:r>
                  <a:r>
                    <a:rPr lang="en-US" sz="1400" dirty="0"/>
                    <a:t>: Delicately align breast tissue with preservation of tumor shape</a:t>
                  </a:r>
                </a:p>
              </p:txBody>
            </p:sp>
            <p:sp>
              <p:nvSpPr>
                <p:cNvPr id="206" name="Rectangle 205">
                  <a:extLst>
                    <a:ext uri="{FF2B5EF4-FFF2-40B4-BE49-F238E27FC236}">
                      <a16:creationId xmlns:a16="http://schemas.microsoft.com/office/drawing/2014/main" id="{F69E890C-94E1-B61C-2D9B-746834418C8A}"/>
                    </a:ext>
                  </a:extLst>
                </p:cNvPr>
                <p:cNvSpPr/>
                <p:nvPr/>
              </p:nvSpPr>
              <p:spPr>
                <a:xfrm>
                  <a:off x="420302" y="14682157"/>
                  <a:ext cx="2725867" cy="3035775"/>
                </a:xfrm>
                <a:prstGeom prst="rect">
                  <a:avLst/>
                </a:prstGeom>
                <a:noFill/>
                <a:ln w="38100">
                  <a:solidFill>
                    <a:srgbClr val="002060">
                      <a:alpha val="50000"/>
                    </a:srgbClr>
                  </a:solidFill>
                  <a:prstDash val="sysDot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7" name="Straight Arrow Connector 206">
                  <a:extLst>
                    <a:ext uri="{FF2B5EF4-FFF2-40B4-BE49-F238E27FC236}">
                      <a16:creationId xmlns:a16="http://schemas.microsoft.com/office/drawing/2014/main" id="{39C29EB7-257B-AA27-D7CD-326489DC9F79}"/>
                    </a:ext>
                  </a:extLst>
                </p:cNvPr>
                <p:cNvCxnSpPr>
                  <a:cxnSpLocks/>
                  <a:endCxn id="206" idx="1"/>
                </p:cNvCxnSpPr>
                <p:nvPr/>
              </p:nvCxnSpPr>
              <p:spPr>
                <a:xfrm>
                  <a:off x="108005" y="16200044"/>
                  <a:ext cx="312297" cy="1"/>
                </a:xfrm>
                <a:prstGeom prst="straightConnector1">
                  <a:avLst/>
                </a:prstGeom>
                <a:ln w="25400">
                  <a:solidFill>
                    <a:srgbClr val="808FB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Arrow Connector 207">
                  <a:extLst>
                    <a:ext uri="{FF2B5EF4-FFF2-40B4-BE49-F238E27FC236}">
                      <a16:creationId xmlns:a16="http://schemas.microsoft.com/office/drawing/2014/main" id="{856C8A25-A90D-3CCF-328B-731E032EC73F}"/>
                    </a:ext>
                  </a:extLst>
                </p:cNvPr>
                <p:cNvCxnSpPr>
                  <a:cxnSpLocks/>
                  <a:stCxn id="202" idx="2"/>
                  <a:endCxn id="203" idx="0"/>
                </p:cNvCxnSpPr>
                <p:nvPr/>
              </p:nvCxnSpPr>
              <p:spPr>
                <a:xfrm>
                  <a:off x="1787543" y="15476094"/>
                  <a:ext cx="0" cy="126998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Arrow Connector 208">
                  <a:extLst>
                    <a:ext uri="{FF2B5EF4-FFF2-40B4-BE49-F238E27FC236}">
                      <a16:creationId xmlns:a16="http://schemas.microsoft.com/office/drawing/2014/main" id="{58D569B1-3B13-7A08-6BAF-39349078F768}"/>
                    </a:ext>
                  </a:extLst>
                </p:cNvPr>
                <p:cNvCxnSpPr>
                  <a:cxnSpLocks/>
                  <a:stCxn id="203" idx="2"/>
                  <a:endCxn id="204" idx="0"/>
                </p:cNvCxnSpPr>
                <p:nvPr/>
              </p:nvCxnSpPr>
              <p:spPr>
                <a:xfrm flipH="1">
                  <a:off x="1787542" y="15910869"/>
                  <a:ext cx="1" cy="128916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Arrow Connector 209">
                  <a:extLst>
                    <a:ext uri="{FF2B5EF4-FFF2-40B4-BE49-F238E27FC236}">
                      <a16:creationId xmlns:a16="http://schemas.microsoft.com/office/drawing/2014/main" id="{30359BF5-5EF7-CB0F-F7FA-F6AB865585D2}"/>
                    </a:ext>
                  </a:extLst>
                </p:cNvPr>
                <p:cNvCxnSpPr>
                  <a:cxnSpLocks/>
                  <a:stCxn id="204" idx="2"/>
                  <a:endCxn id="205" idx="0"/>
                </p:cNvCxnSpPr>
                <p:nvPr/>
              </p:nvCxnSpPr>
              <p:spPr>
                <a:xfrm>
                  <a:off x="1787542" y="16563005"/>
                  <a:ext cx="0" cy="124378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55" name="TextBox 254">
                <a:extLst>
                  <a:ext uri="{FF2B5EF4-FFF2-40B4-BE49-F238E27FC236}">
                    <a16:creationId xmlns:a16="http://schemas.microsoft.com/office/drawing/2014/main" id="{B53C802B-91F4-F39E-0EFD-A1DDE00ABBC1}"/>
                  </a:ext>
                </a:extLst>
              </p:cNvPr>
              <p:cNvSpPr txBox="1"/>
              <p:nvPr/>
            </p:nvSpPr>
            <p:spPr>
              <a:xfrm>
                <a:off x="7957112" y="6024951"/>
                <a:ext cx="1581043" cy="307777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Processing QA/QC</a:t>
                </a:r>
              </a:p>
            </p:txBody>
          </p: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9C7D1C72-8027-2C74-6300-1755BCC0ECFE}"/>
                  </a:ext>
                </a:extLst>
              </p:cNvPr>
              <p:cNvCxnSpPr>
                <a:cxnSpLocks/>
                <a:stCxn id="206" idx="2"/>
                <a:endCxn id="255" idx="0"/>
              </p:cNvCxnSpPr>
              <p:nvPr/>
            </p:nvCxnSpPr>
            <p:spPr>
              <a:xfrm flipH="1">
                <a:off x="8747634" y="5715578"/>
                <a:ext cx="1234" cy="309373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05EC5B73-8A52-E4FF-23CF-C27BDE83B2F5}"/>
                </a:ext>
              </a:extLst>
            </p:cNvPr>
            <p:cNvGrpSpPr/>
            <p:nvPr/>
          </p:nvGrpSpPr>
          <p:grpSpPr>
            <a:xfrm>
              <a:off x="7002518" y="2163658"/>
              <a:ext cx="5828545" cy="4174221"/>
              <a:chOff x="7002518" y="2163658"/>
              <a:chExt cx="5828545" cy="4174221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F510AC6-6C34-D9EC-1649-CDC49B4159AB}"/>
                  </a:ext>
                </a:extLst>
              </p:cNvPr>
              <p:cNvGrpSpPr/>
              <p:nvPr/>
            </p:nvGrpSpPr>
            <p:grpSpPr>
              <a:xfrm>
                <a:off x="10111801" y="2377958"/>
                <a:ext cx="2719262" cy="3337622"/>
                <a:chOff x="1049857" y="10057896"/>
                <a:chExt cx="2719262" cy="333762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978D5D29-EE90-C132-B371-7DA2C797899B}"/>
                    </a:ext>
                  </a:extLst>
                </p:cNvPr>
                <p:cNvGrpSpPr/>
                <p:nvPr/>
              </p:nvGrpSpPr>
              <p:grpSpPr>
                <a:xfrm>
                  <a:off x="1049857" y="10057896"/>
                  <a:ext cx="2719262" cy="3337622"/>
                  <a:chOff x="1049857" y="10057896"/>
                  <a:chExt cx="2719262" cy="3337622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CE3BBD89-4CAC-FDFF-7733-9592D2E1CDAC}"/>
                      </a:ext>
                    </a:extLst>
                  </p:cNvPr>
                  <p:cNvGrpSpPr/>
                  <p:nvPr/>
                </p:nvGrpSpPr>
                <p:grpSpPr>
                  <a:xfrm>
                    <a:off x="1339801" y="10057896"/>
                    <a:ext cx="2429318" cy="3337622"/>
                    <a:chOff x="1339801" y="10572245"/>
                    <a:chExt cx="2429318" cy="3337622"/>
                  </a:xfrm>
                </p:grpSpPr>
                <p:grpSp>
                  <p:nvGrpSpPr>
                    <p:cNvPr id="31" name="Group 30">
                      <a:extLst>
                        <a:ext uri="{FF2B5EF4-FFF2-40B4-BE49-F238E27FC236}">
                          <a16:creationId xmlns:a16="http://schemas.microsoft.com/office/drawing/2014/main" id="{3727D55A-8DD8-5C76-679C-D85D809862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339801" y="10572245"/>
                      <a:ext cx="2383164" cy="3261676"/>
                      <a:chOff x="46329" y="16861143"/>
                      <a:chExt cx="2383164" cy="3261676"/>
                    </a:xfrm>
                  </p:grpSpPr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F5E632A7-139A-2BBC-5374-B7644EC4450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2602" y="17219560"/>
                        <a:ext cx="2216891" cy="116955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206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Apply calculated registration deformation fields to all target MRI series, segmentations and parametric maps</a:t>
                        </a:r>
                      </a:p>
                    </p:txBody>
                  </p:sp>
                  <p:sp>
                    <p:nvSpPr>
                      <p:cNvPr id="61" name="TextBox 60">
                        <a:extLst>
                          <a:ext uri="{FF2B5EF4-FFF2-40B4-BE49-F238E27FC236}">
                            <a16:creationId xmlns:a16="http://schemas.microsoft.com/office/drawing/2014/main" id="{54D673E8-0349-0C0D-5DF5-AE6BE4EF171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329" y="16861143"/>
                        <a:ext cx="1876145" cy="3385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600" b="1" dirty="0">
                            <a:solidFill>
                              <a:srgbClr val="808FB0"/>
                            </a:solidFill>
                          </a:rPr>
                          <a:t>Post processing</a:t>
                        </a:r>
                      </a:p>
                    </p:txBody>
                  </p:sp>
                  <p:sp>
                    <p:nvSpPr>
                      <p:cNvPr id="63" name="TextBox 62">
                        <a:extLst>
                          <a:ext uri="{FF2B5EF4-FFF2-40B4-BE49-F238E27FC236}">
                            <a16:creationId xmlns:a16="http://schemas.microsoft.com/office/drawing/2014/main" id="{9D3ACD8B-231D-2FF3-1390-45C6B07F2A5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2602" y="18523274"/>
                        <a:ext cx="2216891" cy="30777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206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Segmentation refinement</a:t>
                        </a:r>
                      </a:p>
                    </p:txBody>
                  </p:sp>
                  <p:sp>
                    <p:nvSpPr>
                      <p:cNvPr id="64" name="TextBox 63">
                        <a:extLst>
                          <a:ext uri="{FF2B5EF4-FFF2-40B4-BE49-F238E27FC236}">
                            <a16:creationId xmlns:a16="http://schemas.microsoft.com/office/drawing/2014/main" id="{15FB9610-F43E-846A-BE83-11B20B229D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2602" y="18954622"/>
                        <a:ext cx="2216891" cy="30777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206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Geometric mesh generation</a:t>
                        </a:r>
                      </a:p>
                    </p:txBody>
                  </p:sp>
                  <p:sp>
                    <p:nvSpPr>
                      <p:cNvPr id="65" name="TextBox 64">
                        <a:extLst>
                          <a:ext uri="{FF2B5EF4-FFF2-40B4-BE49-F238E27FC236}">
                            <a16:creationId xmlns:a16="http://schemas.microsoft.com/office/drawing/2014/main" id="{D13629FC-6C9A-2ECB-92E7-9FF7814891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2602" y="19815042"/>
                        <a:ext cx="2216891" cy="30777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206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Assign parameters to mesh</a:t>
                        </a:r>
                      </a:p>
                    </p:txBody>
                  </p:sp>
                  <p:sp>
                    <p:nvSpPr>
                      <p:cNvPr id="66" name="TextBox 65">
                        <a:extLst>
                          <a:ext uri="{FF2B5EF4-FFF2-40B4-BE49-F238E27FC236}">
                            <a16:creationId xmlns:a16="http://schemas.microsoft.com/office/drawing/2014/main" id="{87203075-FFE5-CDB2-CB89-8F5524E3DAB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12602" y="19384832"/>
                        <a:ext cx="2216891" cy="307777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2060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sz="1400" dirty="0"/>
                          <a:t>Cellularity calculation</a:t>
                        </a:r>
                      </a:p>
                    </p:txBody>
                  </p:sp>
                </p:grp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EF85F8C9-7704-7F0C-E7AF-71930854DE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57026" y="10874091"/>
                      <a:ext cx="2312093" cy="3035776"/>
                    </a:xfrm>
                    <a:prstGeom prst="rect">
                      <a:avLst/>
                    </a:prstGeom>
                    <a:noFill/>
                    <a:ln w="38100">
                      <a:solidFill>
                        <a:srgbClr val="002060">
                          <a:alpha val="50000"/>
                        </a:srgbClr>
                      </a:solidFill>
                      <a:prstDash val="sysDot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1" name="Straight Arrow Connector 20">
                    <a:extLst>
                      <a:ext uri="{FF2B5EF4-FFF2-40B4-BE49-F238E27FC236}">
                        <a16:creationId xmlns:a16="http://schemas.microsoft.com/office/drawing/2014/main" id="{F053286C-B76C-7744-3D7C-9B7FF8870A6F}"/>
                      </a:ext>
                    </a:extLst>
                  </p:cNvPr>
                  <p:cNvCxnSpPr>
                    <a:cxnSpLocks/>
                    <a:stCxn id="206" idx="3"/>
                    <a:endCxn id="36" idx="1"/>
                  </p:cNvCxnSpPr>
                  <p:nvPr/>
                </p:nvCxnSpPr>
                <p:spPr>
                  <a:xfrm>
                    <a:off x="1049857" y="11877629"/>
                    <a:ext cx="407169" cy="1"/>
                  </a:xfrm>
                  <a:prstGeom prst="straightConnector1">
                    <a:avLst/>
                  </a:prstGeom>
                  <a:ln w="25400">
                    <a:solidFill>
                      <a:srgbClr val="808FB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1572406B-AC9E-E049-4660-7CC2E801C972}"/>
                    </a:ext>
                  </a:extLst>
                </p:cNvPr>
                <p:cNvCxnSpPr>
                  <a:cxnSpLocks/>
                  <a:stCxn id="58" idx="2"/>
                  <a:endCxn id="63" idx="0"/>
                </p:cNvCxnSpPr>
                <p:nvPr/>
              </p:nvCxnSpPr>
              <p:spPr>
                <a:xfrm>
                  <a:off x="2614520" y="11585864"/>
                  <a:ext cx="0" cy="134163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8A8EB41A-078F-EB20-11E1-3A3F2F02C14F}"/>
                    </a:ext>
                  </a:extLst>
                </p:cNvPr>
                <p:cNvCxnSpPr>
                  <a:cxnSpLocks/>
                  <a:stCxn id="63" idx="2"/>
                  <a:endCxn id="64" idx="0"/>
                </p:cNvCxnSpPr>
                <p:nvPr/>
              </p:nvCxnSpPr>
              <p:spPr>
                <a:xfrm>
                  <a:off x="2614520" y="12027804"/>
                  <a:ext cx="0" cy="123571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C7706814-EDD6-5A2D-0FDD-41C1226A454D}"/>
                    </a:ext>
                  </a:extLst>
                </p:cNvPr>
                <p:cNvCxnSpPr>
                  <a:cxnSpLocks/>
                  <a:stCxn id="64" idx="2"/>
                  <a:endCxn id="66" idx="0"/>
                </p:cNvCxnSpPr>
                <p:nvPr/>
              </p:nvCxnSpPr>
              <p:spPr>
                <a:xfrm>
                  <a:off x="2614520" y="12459152"/>
                  <a:ext cx="0" cy="122433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C5C9E0DB-8E23-6CAC-B8A8-0616060B99A8}"/>
                    </a:ext>
                  </a:extLst>
                </p:cNvPr>
                <p:cNvCxnSpPr>
                  <a:cxnSpLocks/>
                  <a:stCxn id="66" idx="2"/>
                  <a:endCxn id="65" idx="0"/>
                </p:cNvCxnSpPr>
                <p:nvPr/>
              </p:nvCxnSpPr>
              <p:spPr>
                <a:xfrm>
                  <a:off x="2614520" y="12889362"/>
                  <a:ext cx="0" cy="122433"/>
                </a:xfrm>
                <a:prstGeom prst="straightConnector1">
                  <a:avLst/>
                </a:prstGeom>
                <a:ln w="25400">
                  <a:solidFill>
                    <a:srgbClr val="00206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7" name="Elbow Connector 256">
                <a:extLst>
                  <a:ext uri="{FF2B5EF4-FFF2-40B4-BE49-F238E27FC236}">
                    <a16:creationId xmlns:a16="http://schemas.microsoft.com/office/drawing/2014/main" id="{2AEE84CE-4723-4AEB-832D-8A4A69884073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7002518" y="2163658"/>
                <a:ext cx="3516452" cy="2034034"/>
              </a:xfrm>
              <a:prstGeom prst="bentConnector3">
                <a:avLst>
                  <a:gd name="adj1" fmla="val 92858"/>
                </a:avLst>
              </a:prstGeom>
              <a:ln w="25400">
                <a:solidFill>
                  <a:srgbClr val="808FB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5FF01C02-2ED2-F9C1-5D01-F91F935E86C3}"/>
                  </a:ext>
                </a:extLst>
              </p:cNvPr>
              <p:cNvSpPr txBox="1"/>
              <p:nvPr/>
            </p:nvSpPr>
            <p:spPr>
              <a:xfrm>
                <a:off x="10885942" y="6030102"/>
                <a:ext cx="1581043" cy="307777"/>
              </a:xfrm>
              <a:prstGeom prst="rect">
                <a:avLst/>
              </a:prstGeom>
              <a:noFill/>
              <a:ln w="2540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Processing QA/QC</a:t>
                </a:r>
              </a:p>
            </p:txBody>
          </p:sp>
          <p:cxnSp>
            <p:nvCxnSpPr>
              <p:cNvPr id="281" name="Straight Arrow Connector 280">
                <a:extLst>
                  <a:ext uri="{FF2B5EF4-FFF2-40B4-BE49-F238E27FC236}">
                    <a16:creationId xmlns:a16="http://schemas.microsoft.com/office/drawing/2014/main" id="{59810CB9-1988-6CEA-C20E-C18B7385F256}"/>
                  </a:ext>
                </a:extLst>
              </p:cNvPr>
              <p:cNvCxnSpPr>
                <a:cxnSpLocks/>
                <a:stCxn id="36" idx="2"/>
                <a:endCxn id="280" idx="0"/>
              </p:cNvCxnSpPr>
              <p:nvPr/>
            </p:nvCxnSpPr>
            <p:spPr>
              <a:xfrm>
                <a:off x="11675017" y="5715580"/>
                <a:ext cx="1447" cy="3145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253984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665</Words>
  <Application>Microsoft Macintosh PowerPoint</Application>
  <PresentationFormat>Custom</PresentationFormat>
  <Paragraphs>112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Wu, Chengyue</dc:creator>
  <cp:lastModifiedBy>Wu,Chengyue</cp:lastModifiedBy>
  <cp:revision>612</cp:revision>
  <dcterms:created xsi:type="dcterms:W3CDTF">2022-05-11T02:40:08Z</dcterms:created>
  <dcterms:modified xsi:type="dcterms:W3CDTF">2025-04-10T05:24:05Z</dcterms:modified>
</cp:coreProperties>
</file>