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"/>
  </p:notesMasterIdLst>
  <p:sldIdLst>
    <p:sldId id="395" r:id="rId2"/>
    <p:sldId id="396" r:id="rId3"/>
    <p:sldId id="397" r:id="rId4"/>
    <p:sldId id="398" r:id="rId5"/>
    <p:sldId id="399" r:id="rId6"/>
    <p:sldId id="400" r:id="rId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3300"/>
    <a:srgbClr val="006600"/>
    <a:srgbClr val="80008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51" autoAdjust="0"/>
  </p:normalViewPr>
  <p:slideViewPr>
    <p:cSldViewPr>
      <p:cViewPr varScale="1">
        <p:scale>
          <a:sx n="148" d="100"/>
          <a:sy n="148" d="100"/>
        </p:scale>
        <p:origin x="21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</a:defRPr>
            </a:lvl1pPr>
          </a:lstStyle>
          <a:p>
            <a:fld id="{8D2A0377-D3B8-4BEF-997F-B4BEAF2D68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0027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A0377-D3B8-4BEF-997F-B4BEAF2D68FE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51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371600"/>
            <a:ext cx="7772400" cy="1462088"/>
          </a:xfrm>
        </p:spPr>
        <p:txBody>
          <a:bodyPr/>
          <a:lstStyle>
            <a:lvl1pPr algn="ctr">
              <a:defRPr b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53CDEA6-4B01-4537-B015-C9EEF1385B60}" type="datetime1">
              <a:rPr lang="zh-CN" altLang="en-US" smtClean="0"/>
              <a:t>2021/12/6</a:t>
            </a:fld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fld id="{312FA367-53EB-421A-9865-84257693BFC4}" type="slidenum">
              <a:rPr lang="en-US" altLang="zh-CN"/>
              <a:pPr/>
              <a:t>‹#›</a:t>
            </a:fld>
            <a:endParaRPr lang="en-US" altLang="zh-CN"/>
          </a:p>
        </p:txBody>
      </p:sp>
      <p:graphicFrame>
        <p:nvGraphicFramePr>
          <p:cNvPr id="5127" name="Object 7"/>
          <p:cNvGraphicFramePr>
            <a:graphicFrameLocks/>
          </p:cNvGraphicFramePr>
          <p:nvPr/>
        </p:nvGraphicFramePr>
        <p:xfrm>
          <a:off x="533400" y="3124200"/>
          <a:ext cx="83058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6" name="Clip" r:id="rId3" imgW="6857143" imgH="48963" progId="">
                  <p:embed/>
                </p:oleObj>
              </mc:Choice>
              <mc:Fallback>
                <p:oleObj name="Clip" r:id="rId3" imgW="6857143" imgH="48963" progId="">
                  <p:embed/>
                  <p:pic>
                    <p:nvPicPr>
                      <p:cNvPr id="0" name="Picture 57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24200"/>
                        <a:ext cx="83058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CCE1A9-FB7D-44DD-91B3-1D33F5DBE705}" type="datetime1">
              <a:rPr lang="zh-CN" altLang="en-US" smtClean="0"/>
              <a:t>2021/12/6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DF839-432E-4533-990B-4B8F5CC2CF3F}" type="slidenum">
              <a:rPr lang="en-US" altLang="zh-CN" smtClean="0"/>
              <a:pPr/>
              <a:t>‹#›</a:t>
            </a:fld>
            <a:r>
              <a:rPr lang="en-US" altLang="zh-CN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1736809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9113" y="381000"/>
            <a:ext cx="2085975" cy="57515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6107113" cy="57515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7DBAF7-7557-4EFF-A751-81F9400EC9C9}" type="datetime1">
              <a:rPr lang="zh-CN" altLang="en-US" smtClean="0"/>
              <a:t>2021/12/6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E7352-D8BD-49EE-AC05-9CF28D786712}" type="slidenum">
              <a:rPr lang="en-US" altLang="zh-CN" smtClean="0"/>
              <a:pPr/>
              <a:t>‹#›</a:t>
            </a:fld>
            <a:r>
              <a:rPr lang="en-US" altLang="zh-CN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255718615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810577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4095750" cy="4684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7750" y="1447800"/>
            <a:ext cx="4097338" cy="4684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1EBB02B-FCDF-4AFC-9B67-9E62FAC85A84}" type="datetime1">
              <a:rPr lang="zh-CN" altLang="en-US" smtClean="0"/>
              <a:t>2021/12/6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76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F2121B0-14FC-4FF4-BE73-FB699D38FECB}" type="slidenum">
              <a:rPr lang="en-US" altLang="zh-CN" smtClean="0"/>
              <a:pPr/>
              <a:t>‹#›</a:t>
            </a:fld>
            <a:r>
              <a:rPr lang="en-US" altLang="zh-CN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33698217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0001D1-1696-41C9-A293-740AD037AC43}" type="datetime1">
              <a:rPr lang="zh-CN" altLang="en-US" smtClean="0"/>
              <a:t>2021/12/6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74603-B40B-4D66-8F6E-41C870D48932}" type="slidenum">
              <a:rPr lang="en-US" altLang="zh-CN" smtClean="0"/>
              <a:pPr/>
              <a:t>‹#›</a:t>
            </a:fld>
            <a:r>
              <a:rPr lang="en-US" altLang="zh-CN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2899465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2A9EF4-DCBF-4B2A-AAF6-7D9B19F88F6E}" type="datetime1">
              <a:rPr lang="zh-CN" altLang="en-US" smtClean="0"/>
              <a:t>2021/12/6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99EAD-2C86-4450-9625-7EF344D5772C}" type="slidenum">
              <a:rPr lang="en-US" altLang="zh-CN" smtClean="0"/>
              <a:pPr/>
              <a:t>‹#›</a:t>
            </a:fld>
            <a:r>
              <a:rPr lang="en-US" altLang="zh-CN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25657602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4095750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7750" y="1447800"/>
            <a:ext cx="4097338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8F3BCD-DBF9-4CC4-91F9-310386372F70}" type="datetime1">
              <a:rPr lang="zh-CN" altLang="en-US" smtClean="0"/>
              <a:t>2021/12/6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87144-5480-4896-B635-AD974A4EA320}" type="slidenum">
              <a:rPr lang="en-US" altLang="zh-CN" smtClean="0"/>
              <a:pPr/>
              <a:t>‹#›</a:t>
            </a:fld>
            <a:r>
              <a:rPr lang="en-US" altLang="zh-CN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22604335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822A05-565D-4C6D-838E-B3D25A617E5E}" type="datetime1">
              <a:rPr lang="zh-CN" altLang="en-US" smtClean="0"/>
              <a:t>2021/12/6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B709F-E6EA-4776-AF6D-29A1A06E9FED}" type="slidenum">
              <a:rPr lang="en-US" altLang="zh-CN" smtClean="0"/>
              <a:pPr/>
              <a:t>‹#›</a:t>
            </a:fld>
            <a:r>
              <a:rPr lang="en-US" altLang="zh-CN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34449393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136F5-82E3-477A-B48D-5D3B7846ACB8}" type="datetime1">
              <a:rPr lang="zh-CN" altLang="en-US" smtClean="0"/>
              <a:t>2021/12/6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A4E5F-2FB2-46CB-BBC2-637528EFB5F7}" type="slidenum">
              <a:rPr lang="en-US" altLang="zh-CN" smtClean="0"/>
              <a:pPr/>
              <a:t>‹#›</a:t>
            </a:fld>
            <a:r>
              <a:rPr lang="en-US" altLang="zh-CN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40206901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EFCB6C-99B2-4C79-86DA-ADB74A857FD4}" type="datetime1">
              <a:rPr lang="zh-CN" altLang="en-US" smtClean="0"/>
              <a:t>2021/12/6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69B9C-F5BF-482C-A521-EB084A2A18BF}" type="slidenum">
              <a:rPr lang="en-US" altLang="zh-CN" smtClean="0"/>
              <a:pPr/>
              <a:t>‹#›</a:t>
            </a:fld>
            <a:r>
              <a:rPr lang="en-US" altLang="zh-CN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320161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C4DE0C-5649-475F-8B8C-24E55305BE45}" type="datetime1">
              <a:rPr lang="zh-CN" altLang="en-US" smtClean="0"/>
              <a:t>2021/12/6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E0AA9-64A8-4014-AB4B-12BF1DE67C2D}" type="slidenum">
              <a:rPr lang="en-US" altLang="zh-CN" smtClean="0"/>
              <a:pPr/>
              <a:t>‹#›</a:t>
            </a:fld>
            <a:r>
              <a:rPr lang="en-US" altLang="zh-CN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33815949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4F276B-B277-4A98-8404-94DF75C991A2}" type="datetime1">
              <a:rPr lang="zh-CN" altLang="en-US" smtClean="0"/>
              <a:t>2021/12/6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51E71-995A-45EF-AAB0-38D467D8AB85}" type="slidenum">
              <a:rPr lang="en-US" altLang="zh-CN" smtClean="0"/>
              <a:pPr/>
              <a:t>‹#›</a:t>
            </a:fld>
            <a:r>
              <a:rPr lang="en-US" altLang="zh-CN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270025814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81000"/>
            <a:ext cx="8105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8345488" cy="468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fld id="{32A2903F-DA96-4BE3-A6B5-FF9D4D97DC74}" type="datetime1">
              <a:rPr lang="zh-CN" altLang="en-US" smtClean="0"/>
              <a:t>2021/12/6</a:t>
            </a:fld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Times New Roman" pitchFamily="18" charset="0"/>
              </a:defRPr>
            </a:lvl1pPr>
          </a:lstStyle>
          <a:p>
            <a:fld id="{E5D2F0E2-7A34-4EEA-8A4F-08B3FE24AFCA}" type="slidenum">
              <a:rPr lang="en-US" altLang="zh-CN"/>
              <a:pPr/>
              <a:t>‹#›</a:t>
            </a:fld>
            <a:r>
              <a:rPr lang="en-US" altLang="zh-CN"/>
              <a:t>/83</a:t>
            </a:r>
          </a:p>
        </p:txBody>
      </p:sp>
      <p:pic>
        <p:nvPicPr>
          <p:cNvPr id="4103" name="Picture 7" descr="red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924800" cy="1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fad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F4-319C-4168-82E8-EA093560CD19}" type="datetime1">
              <a:rPr lang="zh-CN" altLang="en-US" smtClean="0"/>
              <a:t>2021/12/6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《数据库系统概论》- 第7章</a:t>
            </a:r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第七章作业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sz="2800" dirty="0"/>
              <a:t>某大学，</a:t>
            </a:r>
            <a:r>
              <a:rPr lang="zh-CN" altLang="en-US" sz="2800" dirty="0">
                <a:solidFill>
                  <a:srgbClr val="FF0000"/>
                </a:solidFill>
              </a:rPr>
              <a:t>学生</a:t>
            </a:r>
            <a:r>
              <a:rPr lang="zh-CN" altLang="en-US" sz="2800" dirty="0"/>
              <a:t>可根据自己的情况选修</a:t>
            </a:r>
            <a:r>
              <a:rPr lang="zh-CN" altLang="en-US" sz="2800" dirty="0">
                <a:solidFill>
                  <a:srgbClr val="FF0000"/>
                </a:solidFill>
              </a:rPr>
              <a:t>课程</a:t>
            </a:r>
            <a:r>
              <a:rPr lang="zh-CN" altLang="en-US" sz="2800" dirty="0"/>
              <a:t>。每名学生可同时</a:t>
            </a:r>
            <a:r>
              <a:rPr lang="zh-CN" altLang="en-US" sz="2800" dirty="0">
                <a:solidFill>
                  <a:schemeClr val="tx2"/>
                </a:solidFill>
              </a:rPr>
              <a:t>选修</a:t>
            </a:r>
            <a:r>
              <a:rPr lang="zh-CN" altLang="en-US" sz="2800" dirty="0">
                <a:solidFill>
                  <a:srgbClr val="FF0000"/>
                </a:solidFill>
              </a:rPr>
              <a:t>多门</a:t>
            </a:r>
            <a:r>
              <a:rPr lang="zh-CN" altLang="en-US" sz="2800" dirty="0"/>
              <a:t>课程，每门课程可由</a:t>
            </a:r>
            <a:r>
              <a:rPr lang="zh-CN" altLang="en-US" sz="2800" dirty="0">
                <a:solidFill>
                  <a:srgbClr val="FF0000"/>
                </a:solidFill>
              </a:rPr>
              <a:t>多位</a:t>
            </a:r>
            <a:r>
              <a:rPr lang="zh-CN" altLang="en-US" sz="2800" dirty="0">
                <a:solidFill>
                  <a:schemeClr val="tx2"/>
                </a:solidFill>
              </a:rPr>
              <a:t>教师讲授</a:t>
            </a:r>
            <a:r>
              <a:rPr lang="zh-CN" altLang="en-US" sz="2800" dirty="0"/>
              <a:t>，每位老师可</a:t>
            </a:r>
            <a:r>
              <a:rPr lang="zh-CN" altLang="en-US" sz="2800" dirty="0">
                <a:solidFill>
                  <a:schemeClr val="tx2"/>
                </a:solidFill>
              </a:rPr>
              <a:t>讲</a:t>
            </a:r>
            <a:r>
              <a:rPr lang="zh-CN" altLang="en-US" sz="2800" dirty="0">
                <a:solidFill>
                  <a:srgbClr val="FF0000"/>
                </a:solidFill>
              </a:rPr>
              <a:t>多门</a:t>
            </a:r>
            <a:r>
              <a:rPr lang="zh-CN" altLang="en-US" sz="2800" dirty="0"/>
              <a:t>课程。每名</a:t>
            </a:r>
            <a:r>
              <a:rPr lang="zh-CN" altLang="en-US" sz="2800" dirty="0">
                <a:solidFill>
                  <a:schemeClr val="tx2"/>
                </a:solidFill>
              </a:rPr>
              <a:t>学生</a:t>
            </a:r>
            <a:r>
              <a:rPr lang="zh-CN" altLang="en-US" sz="2800" dirty="0"/>
              <a:t>可有</a:t>
            </a:r>
            <a:r>
              <a:rPr lang="zh-CN" altLang="en-US" sz="2800" dirty="0">
                <a:solidFill>
                  <a:srgbClr val="FF0000"/>
                </a:solidFill>
              </a:rPr>
              <a:t>一位</a:t>
            </a:r>
            <a:r>
              <a:rPr lang="zh-CN" altLang="en-US" sz="2800" dirty="0"/>
              <a:t>教师</a:t>
            </a:r>
            <a:r>
              <a:rPr lang="zh-CN" altLang="en-US" sz="2800" dirty="0">
                <a:solidFill>
                  <a:schemeClr val="tx2"/>
                </a:solidFill>
              </a:rPr>
              <a:t>指导</a:t>
            </a:r>
            <a:r>
              <a:rPr lang="zh-CN" altLang="en-US" sz="2800" dirty="0"/>
              <a:t>，每个</a:t>
            </a:r>
            <a:r>
              <a:rPr lang="zh-CN" altLang="en-US" sz="2800" dirty="0">
                <a:solidFill>
                  <a:srgbClr val="C00000"/>
                </a:solidFill>
              </a:rPr>
              <a:t>教师</a:t>
            </a:r>
            <a:r>
              <a:rPr lang="zh-CN" altLang="en-US" sz="2800" dirty="0">
                <a:solidFill>
                  <a:schemeClr val="tx2"/>
                </a:solidFill>
              </a:rPr>
              <a:t>指导多名</a:t>
            </a:r>
            <a:r>
              <a:rPr lang="zh-CN" altLang="en-US" sz="2800" dirty="0">
                <a:solidFill>
                  <a:srgbClr val="C00000"/>
                </a:solidFill>
              </a:rPr>
              <a:t>学生</a:t>
            </a:r>
            <a:r>
              <a:rPr lang="zh-CN" altLang="en-US" sz="2800" dirty="0"/>
              <a:t>。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 sz="2800" dirty="0"/>
              <a:t>请画出此系统的</a:t>
            </a:r>
            <a:r>
              <a:rPr lang="en-US" altLang="zh-CN" sz="2800" dirty="0"/>
              <a:t>E-R</a:t>
            </a:r>
            <a:r>
              <a:rPr lang="zh-CN" altLang="en-US" sz="2800" dirty="0"/>
              <a:t>图。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 sz="2800" dirty="0"/>
              <a:t>在</a:t>
            </a:r>
            <a:r>
              <a:rPr lang="en-US" altLang="zh-CN" sz="2800" dirty="0"/>
              <a:t>1</a:t>
            </a:r>
            <a:r>
              <a:rPr lang="zh-CN" altLang="en-US" sz="2800" dirty="0"/>
              <a:t>的基础上，设计此系统的一组至少满足</a:t>
            </a:r>
            <a:r>
              <a:rPr lang="en-US" altLang="zh-CN" sz="2800" dirty="0"/>
              <a:t>3NF</a:t>
            </a:r>
            <a:r>
              <a:rPr lang="zh-CN" altLang="en-US" sz="2800" dirty="0"/>
              <a:t>的关系模式。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 sz="2800" dirty="0"/>
              <a:t>在你设计的关系模式下，能写</a:t>
            </a:r>
            <a:r>
              <a:rPr lang="en-US" altLang="zh-CN" sz="2800" dirty="0"/>
              <a:t>SQL</a:t>
            </a:r>
            <a:r>
              <a:rPr lang="zh-CN" altLang="en-US" sz="2800" dirty="0"/>
              <a:t>语句完成下面查询吗？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zh-CN" altLang="en-US" sz="2800" dirty="0"/>
              <a:t>    求选修</a:t>
            </a:r>
            <a:r>
              <a:rPr lang="zh-CN" altLang="en-US" sz="2800" dirty="0">
                <a:latin typeface="Arial"/>
              </a:rPr>
              <a:t>“</a:t>
            </a:r>
            <a:r>
              <a:rPr lang="zh-CN" altLang="en-US" sz="2800" dirty="0"/>
              <a:t>王敏</a:t>
            </a:r>
            <a:r>
              <a:rPr lang="zh-CN" altLang="en-US" sz="2800" dirty="0">
                <a:latin typeface="Arial"/>
              </a:rPr>
              <a:t>”</a:t>
            </a:r>
            <a:r>
              <a:rPr lang="zh-CN" altLang="en-US" sz="2800" dirty="0"/>
              <a:t>老师讲的</a:t>
            </a:r>
            <a:r>
              <a:rPr lang="zh-CN" altLang="en-US" sz="2800" dirty="0">
                <a:latin typeface="Arial"/>
              </a:rPr>
              <a:t>“</a:t>
            </a:r>
            <a:r>
              <a:rPr lang="zh-CN" altLang="en-US" sz="2800" dirty="0"/>
              <a:t>市场营销学</a:t>
            </a:r>
            <a:r>
              <a:rPr lang="zh-CN" altLang="en-US" sz="2800" dirty="0">
                <a:latin typeface="Arial"/>
              </a:rPr>
              <a:t>”</a:t>
            </a:r>
            <a:r>
              <a:rPr lang="zh-CN" altLang="en-US" sz="2800" dirty="0"/>
              <a:t>的学生的学号和姓名？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30C2DA-498D-4C3E-8EC8-67F6E3B3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4603-B40B-4D66-8F6E-41C870D48932}" type="slidenum">
              <a:rPr lang="en-US" altLang="zh-CN" smtClean="0"/>
              <a:pPr/>
              <a:t>1</a:t>
            </a:fld>
            <a:r>
              <a:rPr lang="en-US" altLang="zh-CN"/>
              <a:t>/6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90527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622E-EE45-404B-8D62-40EC71ABF78A}" type="datetime1">
              <a:rPr lang="zh-CN" altLang="en-US" smtClean="0"/>
              <a:t>2021/12/6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76375" y="433388"/>
            <a:ext cx="1152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Comic Sans MS" pitchFamily="66" charset="0"/>
              </a:rPr>
              <a:t>学生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867400" y="433388"/>
            <a:ext cx="1152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Comic Sans MS" pitchFamily="66" charset="0"/>
              </a:rPr>
              <a:t>课程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940425" y="2809875"/>
            <a:ext cx="1152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Comic Sans MS" pitchFamily="66" charset="0"/>
              </a:rPr>
              <a:t>教师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348038" y="217488"/>
            <a:ext cx="1655762" cy="863600"/>
          </a:xfrm>
          <a:prstGeom prst="diamond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tx2"/>
                </a:solidFill>
                <a:latin typeface="Comic Sans MS" pitchFamily="66" charset="0"/>
              </a:rPr>
              <a:t>选修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5651500" y="1370013"/>
            <a:ext cx="1655763" cy="8636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0066"/>
                </a:solidFill>
                <a:latin typeface="Comic Sans MS" pitchFamily="66" charset="0"/>
              </a:rPr>
              <a:t>讲授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1258888" y="2593975"/>
            <a:ext cx="1368425" cy="649288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CC3300"/>
                </a:solidFill>
                <a:latin typeface="Comic Sans MS" pitchFamily="66" charset="0"/>
              </a:rPr>
              <a:t>指导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627313" y="64928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003800" y="6492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443663" y="9382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516688" y="22336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2555875" y="29543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1979612" y="938213"/>
            <a:ext cx="1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771775" y="21748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latin typeface="Comic Sans MS" pitchFamily="66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843213" y="2889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m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148263" y="2889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n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443663" y="1009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m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516688" y="22336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n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3924300" y="25225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1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979613" y="15859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n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635375" y="1081088"/>
            <a:ext cx="1223963" cy="1081087"/>
            <a:chOff x="2290" y="935"/>
            <a:chExt cx="771" cy="681"/>
          </a:xfrm>
        </p:grpSpPr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290" y="1162"/>
              <a:ext cx="771" cy="454"/>
            </a:xfrm>
            <a:prstGeom prst="ellipse">
              <a:avLst/>
            </a:prstGeom>
            <a:solidFill>
              <a:srgbClr val="DEFBF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latin typeface="Comic Sans MS" pitchFamily="66" charset="0"/>
                </a:rPr>
                <a:t>成绩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608" y="93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476375" y="3657600"/>
            <a:ext cx="63373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Comic Sans MS" pitchFamily="66" charset="0"/>
              </a:rPr>
              <a:t>各实体的属性及标识符如下：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学生（</a:t>
            </a:r>
            <a:r>
              <a:rPr lang="zh-CN" altLang="en-US" sz="2400" b="1" u="sng" dirty="0">
                <a:latin typeface="Comic Sans MS" pitchFamily="66" charset="0"/>
                <a:ea typeface="楷体_GB2312" pitchFamily="49" charset="-122"/>
              </a:rPr>
              <a:t>学号</a:t>
            </a: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，姓名，性别，班级）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课程（</a:t>
            </a:r>
            <a:r>
              <a:rPr lang="zh-CN" altLang="en-US" sz="2400" b="1" u="sng" dirty="0">
                <a:latin typeface="Comic Sans MS" pitchFamily="66" charset="0"/>
                <a:ea typeface="楷体_GB2312" pitchFamily="49" charset="-122"/>
              </a:rPr>
              <a:t>课程号</a:t>
            </a: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，课程名，学时，学分）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教师（</a:t>
            </a:r>
            <a:r>
              <a:rPr lang="zh-CN" altLang="en-US" sz="2400" b="1" u="sng" dirty="0">
                <a:latin typeface="Comic Sans MS" pitchFamily="66" charset="0"/>
                <a:ea typeface="楷体_GB2312" pitchFamily="49" charset="-122"/>
              </a:rPr>
              <a:t>职工号</a:t>
            </a: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，姓名，性别，职称）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6ECA2FE-FF66-44ED-8026-FF200926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4603-B40B-4D66-8F6E-41C870D48932}" type="slidenum">
              <a:rPr lang="en-US" altLang="zh-CN" smtClean="0"/>
              <a:pPr/>
              <a:t>2</a:t>
            </a:fld>
            <a:r>
              <a:rPr lang="en-US" altLang="zh-CN"/>
              <a:t>/6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3797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1" grpId="0"/>
      <p:bldP spid="22" grpId="0"/>
      <p:bldP spid="23" grpId="0"/>
      <p:bldP spid="24" grpId="0"/>
      <p:bldP spid="25" grpId="0"/>
      <p:bldP spid="2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A845-5360-4143-A622-388F6CF13E1C}" type="datetime1">
              <a:rPr lang="zh-CN" altLang="en-US" smtClean="0"/>
              <a:t>2021/12/6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76375" y="433388"/>
            <a:ext cx="1152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Comic Sans MS" pitchFamily="66" charset="0"/>
              </a:rPr>
              <a:t>学生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867400" y="433388"/>
            <a:ext cx="1152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Comic Sans MS" pitchFamily="66" charset="0"/>
              </a:rPr>
              <a:t>课程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940425" y="2809875"/>
            <a:ext cx="1152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Comic Sans MS" pitchFamily="66" charset="0"/>
              </a:rPr>
              <a:t>教师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348038" y="217488"/>
            <a:ext cx="1655762" cy="863600"/>
          </a:xfrm>
          <a:prstGeom prst="diamond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tx2"/>
                </a:solidFill>
                <a:latin typeface="Comic Sans MS" pitchFamily="66" charset="0"/>
              </a:rPr>
              <a:t>选修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5651500" y="1370013"/>
            <a:ext cx="1655763" cy="8636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FF0066"/>
                </a:solidFill>
                <a:latin typeface="Comic Sans MS" pitchFamily="66" charset="0"/>
              </a:rPr>
              <a:t>讲授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1258888" y="2593975"/>
            <a:ext cx="1368425" cy="649288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CC3300"/>
                </a:solidFill>
                <a:latin typeface="Comic Sans MS" pitchFamily="66" charset="0"/>
              </a:rPr>
              <a:t>指导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627313" y="64928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003800" y="6492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443663" y="9382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516688" y="22336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2555875" y="29543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979613" y="938213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771775" y="21748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latin typeface="Comic Sans MS" pitchFamily="66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843213" y="2889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m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148263" y="2889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n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443663" y="1009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m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516688" y="22336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n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3924300" y="25225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1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979613" y="15859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n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635375" y="1081088"/>
            <a:ext cx="1223963" cy="1081087"/>
            <a:chOff x="2290" y="935"/>
            <a:chExt cx="771" cy="681"/>
          </a:xfrm>
        </p:grpSpPr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290" y="1162"/>
              <a:ext cx="771" cy="454"/>
            </a:xfrm>
            <a:prstGeom prst="ellipse">
              <a:avLst/>
            </a:prstGeom>
            <a:solidFill>
              <a:srgbClr val="DEFBF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latin typeface="Comic Sans MS" pitchFamily="66" charset="0"/>
                </a:rPr>
                <a:t>成绩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608" y="93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476375" y="3429000"/>
            <a:ext cx="63373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Comic Sans MS" pitchFamily="66" charset="0"/>
              </a:rPr>
              <a:t>各实体的属性及标识符如下：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学生（</a:t>
            </a:r>
            <a:r>
              <a:rPr lang="zh-CN" altLang="en-US" sz="2400" b="1" u="sng" dirty="0">
                <a:latin typeface="Comic Sans MS" pitchFamily="66" charset="0"/>
                <a:ea typeface="楷体_GB2312" pitchFamily="49" charset="-122"/>
              </a:rPr>
              <a:t>学号</a:t>
            </a: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，姓名，性别，班级，</a:t>
            </a:r>
            <a:r>
              <a:rPr lang="zh-CN" altLang="en-US" b="1" dirty="0">
                <a:solidFill>
                  <a:srgbClr val="CC3300"/>
                </a:solidFill>
                <a:latin typeface="+mn-ea"/>
                <a:ea typeface="楷体_GB2312"/>
              </a:rPr>
              <a:t>职工号</a:t>
            </a: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）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课程（</a:t>
            </a:r>
            <a:r>
              <a:rPr lang="zh-CN" altLang="en-US" sz="2400" b="1" u="sng" dirty="0">
                <a:latin typeface="Comic Sans MS" pitchFamily="66" charset="0"/>
                <a:ea typeface="楷体_GB2312" pitchFamily="49" charset="-122"/>
              </a:rPr>
              <a:t>课程号</a:t>
            </a: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，课程名，学时，学分）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教师（</a:t>
            </a:r>
            <a:r>
              <a:rPr lang="zh-CN" altLang="en-US" sz="2400" b="1" u="sng" dirty="0">
                <a:latin typeface="Comic Sans MS" pitchFamily="66" charset="0"/>
                <a:ea typeface="楷体_GB2312" pitchFamily="49" charset="-122"/>
              </a:rPr>
              <a:t>职工号</a:t>
            </a: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，姓名，性别，职称）</a:t>
            </a:r>
            <a:endParaRPr lang="en-US" altLang="zh-CN" sz="2400" b="1" dirty="0">
              <a:latin typeface="Comic Sans MS" pitchFamily="66" charset="0"/>
              <a:ea typeface="楷体_GB2312" pitchFamily="49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D30DA4-AB9B-43B0-82D7-3B0EBE37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CC1BDC-C104-443E-BEDF-A5FCBBAC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4603-B40B-4D66-8F6E-41C870D48932}" type="slidenum">
              <a:rPr lang="en-US" altLang="zh-CN" smtClean="0"/>
              <a:pPr/>
              <a:t>3</a:t>
            </a:fld>
            <a:r>
              <a:rPr lang="en-US" altLang="zh-CN"/>
              <a:t>/6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14090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175B-74F6-4BE1-8FA8-D4A14CF0E06E}" type="datetime1">
              <a:rPr lang="zh-CN" altLang="en-US" smtClean="0"/>
              <a:t>2021/12/6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76375" y="433388"/>
            <a:ext cx="1152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Comic Sans MS" pitchFamily="66" charset="0"/>
              </a:rPr>
              <a:t>学生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867400" y="433388"/>
            <a:ext cx="1152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Comic Sans MS" pitchFamily="66" charset="0"/>
              </a:rPr>
              <a:t>课程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940425" y="2809875"/>
            <a:ext cx="1152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Comic Sans MS" pitchFamily="66" charset="0"/>
              </a:rPr>
              <a:t>教师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348038" y="217488"/>
            <a:ext cx="1655762" cy="863600"/>
          </a:xfrm>
          <a:prstGeom prst="diamond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tx2"/>
                </a:solidFill>
                <a:latin typeface="Comic Sans MS" pitchFamily="66" charset="0"/>
              </a:rPr>
              <a:t>选修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5651500" y="1370013"/>
            <a:ext cx="1655763" cy="8636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FF0066"/>
                </a:solidFill>
                <a:latin typeface="Comic Sans MS" pitchFamily="66" charset="0"/>
              </a:rPr>
              <a:t>讲授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1258888" y="2593975"/>
            <a:ext cx="1368425" cy="649288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CC3300"/>
                </a:solidFill>
                <a:latin typeface="Comic Sans MS" pitchFamily="66" charset="0"/>
              </a:rPr>
              <a:t>指导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627313" y="64928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003800" y="6492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443663" y="9382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516688" y="22336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2555875" y="29543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979613" y="938213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771775" y="21748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latin typeface="Comic Sans MS" pitchFamily="66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843213" y="2889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m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148263" y="2889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n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443663" y="1009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m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516688" y="22336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n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3924300" y="25225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1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979613" y="15859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n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635375" y="1081088"/>
            <a:ext cx="1223963" cy="1081087"/>
            <a:chOff x="2290" y="935"/>
            <a:chExt cx="771" cy="681"/>
          </a:xfrm>
        </p:grpSpPr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290" y="1162"/>
              <a:ext cx="771" cy="454"/>
            </a:xfrm>
            <a:prstGeom prst="ellipse">
              <a:avLst/>
            </a:prstGeom>
            <a:solidFill>
              <a:srgbClr val="DEFBF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latin typeface="Comic Sans MS" pitchFamily="66" charset="0"/>
                </a:rPr>
                <a:t>成绩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608" y="93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476375" y="3429000"/>
            <a:ext cx="63373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Comic Sans MS" pitchFamily="66" charset="0"/>
              </a:rPr>
              <a:t>各实体的属性及标识符如下：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学生（</a:t>
            </a:r>
            <a:r>
              <a:rPr lang="zh-CN" altLang="en-US" sz="2400" b="1" u="sng" dirty="0">
                <a:latin typeface="Comic Sans MS" pitchFamily="66" charset="0"/>
                <a:ea typeface="楷体_GB2312" pitchFamily="49" charset="-122"/>
              </a:rPr>
              <a:t>学号</a:t>
            </a: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，姓名，性别，班级，</a:t>
            </a:r>
            <a:r>
              <a:rPr lang="zh-CN" altLang="en-US" b="1" dirty="0">
                <a:solidFill>
                  <a:srgbClr val="CC3300"/>
                </a:solidFill>
                <a:latin typeface="+mn-ea"/>
                <a:ea typeface="楷体_GB2312"/>
              </a:rPr>
              <a:t>职工号</a:t>
            </a: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）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课程（</a:t>
            </a:r>
            <a:r>
              <a:rPr lang="zh-CN" altLang="en-US" sz="2400" b="1" u="sng" dirty="0">
                <a:latin typeface="Comic Sans MS" pitchFamily="66" charset="0"/>
                <a:ea typeface="楷体_GB2312" pitchFamily="49" charset="-122"/>
              </a:rPr>
              <a:t>课程号</a:t>
            </a: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，课程名，学时，学分）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教师（</a:t>
            </a:r>
            <a:r>
              <a:rPr lang="zh-CN" altLang="en-US" sz="2400" b="1" u="sng" dirty="0">
                <a:latin typeface="Comic Sans MS" pitchFamily="66" charset="0"/>
                <a:ea typeface="楷体_GB2312" pitchFamily="49" charset="-122"/>
              </a:rPr>
              <a:t>职工号</a:t>
            </a: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，姓名，性别，职称）</a:t>
            </a:r>
            <a:endParaRPr lang="en-US" altLang="zh-CN" sz="2400" b="1" dirty="0">
              <a:latin typeface="Comic Sans MS" pitchFamily="66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FF0066"/>
                </a:solidFill>
                <a:latin typeface="Comic Sans MS" pitchFamily="66" charset="0"/>
              </a:rPr>
              <a:t>讲授</a:t>
            </a:r>
            <a:r>
              <a:rPr lang="zh-CN" altLang="en-US" b="1" dirty="0">
                <a:latin typeface="Comic Sans MS" pitchFamily="66" charset="0"/>
                <a:ea typeface="楷体_GB2312" pitchFamily="49" charset="-122"/>
              </a:rPr>
              <a:t>（</a:t>
            </a:r>
            <a:r>
              <a:rPr lang="zh-CN" altLang="en-US" b="1" u="sng" dirty="0">
                <a:latin typeface="Comic Sans MS" pitchFamily="66" charset="0"/>
                <a:ea typeface="楷体_GB2312" pitchFamily="49" charset="-122"/>
              </a:rPr>
              <a:t>职工号，课程号</a:t>
            </a:r>
            <a:r>
              <a:rPr lang="zh-CN" altLang="en-US" b="1" dirty="0">
                <a:latin typeface="Comic Sans MS" pitchFamily="66" charset="0"/>
                <a:ea typeface="楷体_GB2312" pitchFamily="49" charset="-122"/>
              </a:rPr>
              <a:t>，时间，地点）</a:t>
            </a:r>
            <a:endParaRPr lang="zh-CN" altLang="en-US" sz="2400" b="1" dirty="0">
              <a:latin typeface="Comic Sans MS" pitchFamily="66" charset="0"/>
              <a:ea typeface="楷体_GB2312" pitchFamily="49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8C24AD-70C9-4B06-9382-2E0A1E4E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C6FE84-8974-4994-BD88-75B22D37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4603-B40B-4D66-8F6E-41C870D48932}" type="slidenum">
              <a:rPr lang="en-US" altLang="zh-CN" smtClean="0"/>
              <a:pPr/>
              <a:t>4</a:t>
            </a:fld>
            <a:r>
              <a:rPr lang="en-US" altLang="zh-CN"/>
              <a:t>/6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41105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DB9C-E4E2-4F48-88C3-0087AFE307BD}" type="datetime1">
              <a:rPr lang="zh-CN" altLang="en-US" smtClean="0"/>
              <a:t>2021/12/6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76375" y="433388"/>
            <a:ext cx="1152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Comic Sans MS" pitchFamily="66" charset="0"/>
              </a:rPr>
              <a:t>学生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867400" y="433388"/>
            <a:ext cx="1152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Comic Sans MS" pitchFamily="66" charset="0"/>
              </a:rPr>
              <a:t>课程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940425" y="2809875"/>
            <a:ext cx="1152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Comic Sans MS" pitchFamily="66" charset="0"/>
              </a:rPr>
              <a:t>教师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348038" y="217488"/>
            <a:ext cx="1655762" cy="863600"/>
          </a:xfrm>
          <a:prstGeom prst="diamond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tx2"/>
                </a:solidFill>
                <a:latin typeface="Comic Sans MS" pitchFamily="66" charset="0"/>
              </a:rPr>
              <a:t>选修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5651500" y="1370013"/>
            <a:ext cx="1655763" cy="8636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FF0066"/>
                </a:solidFill>
                <a:latin typeface="Comic Sans MS" pitchFamily="66" charset="0"/>
              </a:rPr>
              <a:t>讲授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1258888" y="2593975"/>
            <a:ext cx="1368425" cy="649288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CC3300"/>
                </a:solidFill>
                <a:latin typeface="Comic Sans MS" pitchFamily="66" charset="0"/>
              </a:rPr>
              <a:t>指导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627313" y="64928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003800" y="6492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443663" y="9382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516688" y="22336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2555875" y="29543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979613" y="938213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771775" y="21748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latin typeface="Comic Sans MS" pitchFamily="66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843213" y="2889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m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148263" y="2889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n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443663" y="1009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m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516688" y="22336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n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3924300" y="25225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1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979613" y="15859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n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635375" y="1081088"/>
            <a:ext cx="1223963" cy="1081087"/>
            <a:chOff x="2290" y="935"/>
            <a:chExt cx="771" cy="681"/>
          </a:xfrm>
        </p:grpSpPr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290" y="1162"/>
              <a:ext cx="771" cy="454"/>
            </a:xfrm>
            <a:prstGeom prst="ellipse">
              <a:avLst/>
            </a:prstGeom>
            <a:solidFill>
              <a:srgbClr val="DEFBF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latin typeface="Comic Sans MS" pitchFamily="66" charset="0"/>
                </a:rPr>
                <a:t>成绩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608" y="93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476375" y="3429000"/>
            <a:ext cx="6337300" cy="32316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Comic Sans MS" pitchFamily="66" charset="0"/>
              </a:rPr>
              <a:t>各实体的属性及标识符如下：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学生（</a:t>
            </a:r>
            <a:r>
              <a:rPr lang="zh-CN" altLang="en-US" sz="2400" b="1" u="sng" dirty="0">
                <a:latin typeface="Comic Sans MS" pitchFamily="66" charset="0"/>
                <a:ea typeface="楷体_GB2312" pitchFamily="49" charset="-122"/>
              </a:rPr>
              <a:t>学号</a:t>
            </a: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，姓名，性别，班级，</a:t>
            </a:r>
            <a:r>
              <a:rPr lang="zh-CN" altLang="en-US" b="1" dirty="0">
                <a:solidFill>
                  <a:srgbClr val="CC3300"/>
                </a:solidFill>
                <a:latin typeface="+mn-ea"/>
                <a:ea typeface="楷体_GB2312"/>
              </a:rPr>
              <a:t>职工号</a:t>
            </a: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）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课程（</a:t>
            </a:r>
            <a:r>
              <a:rPr lang="zh-CN" altLang="en-US" sz="2400" b="1" u="sng" dirty="0">
                <a:latin typeface="Comic Sans MS" pitchFamily="66" charset="0"/>
                <a:ea typeface="楷体_GB2312" pitchFamily="49" charset="-122"/>
              </a:rPr>
              <a:t>课程号</a:t>
            </a: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，课程名，学时，学分）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教师（</a:t>
            </a:r>
            <a:r>
              <a:rPr lang="zh-CN" altLang="en-US" sz="2400" b="1" u="sng" dirty="0">
                <a:latin typeface="Comic Sans MS" pitchFamily="66" charset="0"/>
                <a:ea typeface="楷体_GB2312" pitchFamily="49" charset="-122"/>
              </a:rPr>
              <a:t>职工号</a:t>
            </a: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，姓名，性别，职称）</a:t>
            </a:r>
            <a:endParaRPr lang="en-US" altLang="zh-CN" sz="2400" b="1" dirty="0">
              <a:latin typeface="Comic Sans MS" pitchFamily="66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FF0066"/>
                </a:solidFill>
                <a:latin typeface="Comic Sans MS" pitchFamily="66" charset="0"/>
              </a:rPr>
              <a:t>讲授</a:t>
            </a:r>
            <a:r>
              <a:rPr lang="zh-CN" altLang="en-US" b="1" dirty="0">
                <a:latin typeface="Comic Sans MS" pitchFamily="66" charset="0"/>
                <a:ea typeface="楷体_GB2312" pitchFamily="49" charset="-122"/>
              </a:rPr>
              <a:t>（</a:t>
            </a:r>
            <a:r>
              <a:rPr lang="zh-CN" altLang="en-US" b="1" u="sng" dirty="0">
                <a:latin typeface="Comic Sans MS" pitchFamily="66" charset="0"/>
                <a:ea typeface="楷体_GB2312" pitchFamily="49" charset="-122"/>
              </a:rPr>
              <a:t>职工号，课程号</a:t>
            </a:r>
            <a:r>
              <a:rPr lang="zh-CN" altLang="en-US" b="1" dirty="0">
                <a:latin typeface="Comic Sans MS" pitchFamily="66" charset="0"/>
                <a:ea typeface="楷体_GB2312" pitchFamily="49" charset="-122"/>
              </a:rPr>
              <a:t>，时间，地点）</a:t>
            </a:r>
            <a:endParaRPr lang="en-US" altLang="zh-CN" b="1" dirty="0">
              <a:latin typeface="Comic Sans MS" pitchFamily="66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Comic Sans MS" pitchFamily="66" charset="0"/>
                <a:ea typeface="楷体_GB2312" pitchFamily="49" charset="-122"/>
              </a:rPr>
              <a:t>选修</a:t>
            </a:r>
            <a:r>
              <a:rPr lang="zh-CN" altLang="en-US" b="1" dirty="0">
                <a:latin typeface="Comic Sans MS" pitchFamily="66" charset="0"/>
                <a:ea typeface="楷体_GB2312" pitchFamily="49" charset="-122"/>
              </a:rPr>
              <a:t>（</a:t>
            </a:r>
            <a:r>
              <a:rPr lang="zh-CN" altLang="en-US" b="1" u="sng" dirty="0">
                <a:latin typeface="Comic Sans MS" pitchFamily="66" charset="0"/>
                <a:ea typeface="楷体_GB2312" pitchFamily="49" charset="-122"/>
              </a:rPr>
              <a:t>学号，课程号</a:t>
            </a:r>
            <a:r>
              <a:rPr lang="zh-CN" altLang="en-US" b="1" dirty="0">
                <a:latin typeface="Comic Sans MS" pitchFamily="66" charset="0"/>
                <a:ea typeface="楷体_GB2312" pitchFamily="49" charset="-122"/>
              </a:rPr>
              <a:t>，成绩）</a:t>
            </a:r>
          </a:p>
        </p:txBody>
      </p:sp>
      <p:sp>
        <p:nvSpPr>
          <p:cNvPr id="2" name="矩形 1"/>
          <p:cNvSpPr/>
          <p:nvPr/>
        </p:nvSpPr>
        <p:spPr>
          <a:xfrm>
            <a:off x="7288213" y="2162176"/>
            <a:ext cx="18557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求选修</a:t>
            </a:r>
            <a:r>
              <a:rPr lang="zh-CN" altLang="en-US" dirty="0">
                <a:latin typeface="Arial"/>
              </a:rPr>
              <a:t>“</a:t>
            </a:r>
            <a:r>
              <a:rPr lang="zh-CN" altLang="en-US" dirty="0"/>
              <a:t>王敏</a:t>
            </a:r>
            <a:r>
              <a:rPr lang="zh-CN" altLang="en-US" dirty="0">
                <a:latin typeface="Arial"/>
              </a:rPr>
              <a:t>”</a:t>
            </a:r>
            <a:r>
              <a:rPr lang="zh-CN" altLang="en-US" dirty="0"/>
              <a:t>老师讲的</a:t>
            </a:r>
            <a:r>
              <a:rPr lang="zh-CN" altLang="en-US" dirty="0">
                <a:latin typeface="Arial"/>
              </a:rPr>
              <a:t>“</a:t>
            </a:r>
            <a:r>
              <a:rPr lang="zh-CN" altLang="en-US" dirty="0"/>
              <a:t>市场营销学</a:t>
            </a:r>
            <a:r>
              <a:rPr lang="zh-CN" altLang="en-US" dirty="0">
                <a:latin typeface="Arial"/>
              </a:rPr>
              <a:t>”</a:t>
            </a:r>
            <a:r>
              <a:rPr lang="zh-CN" altLang="en-US" dirty="0"/>
              <a:t>的学生的学号和姓名？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E8072-0F6A-4F42-A685-4811ECA3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26" name="灯片编号占位符 25">
            <a:extLst>
              <a:ext uri="{FF2B5EF4-FFF2-40B4-BE49-F238E27FC236}">
                <a16:creationId xmlns:a16="http://schemas.microsoft.com/office/drawing/2014/main" id="{86DC8172-5E84-4398-852C-78B7E02B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4603-B40B-4D66-8F6E-41C870D48932}" type="slidenum">
              <a:rPr lang="en-US" altLang="zh-CN" smtClean="0"/>
              <a:pPr/>
              <a:t>5</a:t>
            </a:fld>
            <a:r>
              <a:rPr lang="en-US" altLang="zh-CN"/>
              <a:t>/6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5536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739-CA6A-49A0-93AC-202B73202F12}" type="datetime1">
              <a:rPr lang="zh-CN" altLang="en-US" smtClean="0"/>
              <a:t>2021/12/6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76375" y="433388"/>
            <a:ext cx="1152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Comic Sans MS" pitchFamily="66" charset="0"/>
              </a:rPr>
              <a:t>学生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867400" y="433388"/>
            <a:ext cx="1152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Comic Sans MS" pitchFamily="66" charset="0"/>
              </a:rPr>
              <a:t>课程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940425" y="2809875"/>
            <a:ext cx="1152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Comic Sans MS" pitchFamily="66" charset="0"/>
              </a:rPr>
              <a:t>教师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348038" y="217488"/>
            <a:ext cx="1655762" cy="863600"/>
          </a:xfrm>
          <a:prstGeom prst="diamond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tx2"/>
                </a:solidFill>
                <a:latin typeface="Comic Sans MS" pitchFamily="66" charset="0"/>
              </a:rPr>
              <a:t>选修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5651500" y="1370013"/>
            <a:ext cx="1655763" cy="8636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FF0066"/>
                </a:solidFill>
                <a:latin typeface="Comic Sans MS" pitchFamily="66" charset="0"/>
              </a:rPr>
              <a:t>讲授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1258888" y="2593975"/>
            <a:ext cx="1368425" cy="649288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CC3300"/>
                </a:solidFill>
                <a:latin typeface="Comic Sans MS" pitchFamily="66" charset="0"/>
              </a:rPr>
              <a:t>指导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627313" y="64928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003800" y="6492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443663" y="9382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516688" y="22336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2555875" y="29543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979613" y="938213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771775" y="21748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latin typeface="Comic Sans MS" pitchFamily="66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843213" y="2889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m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148263" y="2889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n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443663" y="1009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m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516688" y="22336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n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3924300" y="25225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1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979613" y="15859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mic Sans MS" pitchFamily="66" charset="0"/>
              </a:rPr>
              <a:t>n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635375" y="1081088"/>
            <a:ext cx="1223963" cy="1081087"/>
            <a:chOff x="2290" y="935"/>
            <a:chExt cx="771" cy="681"/>
          </a:xfrm>
        </p:grpSpPr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290" y="1162"/>
              <a:ext cx="771" cy="454"/>
            </a:xfrm>
            <a:prstGeom prst="ellipse">
              <a:avLst/>
            </a:prstGeom>
            <a:solidFill>
              <a:srgbClr val="DEFBF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latin typeface="Comic Sans MS" pitchFamily="66" charset="0"/>
                </a:rPr>
                <a:t>成绩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608" y="93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90379" y="51054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不能完成查询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476375" y="3429000"/>
            <a:ext cx="63373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latin typeface="Comic Sans MS" pitchFamily="66" charset="0"/>
              </a:rPr>
              <a:t>此系统的一组满足</a:t>
            </a:r>
            <a:r>
              <a:rPr lang="en-US" altLang="zh-CN" b="1" dirty="0">
                <a:latin typeface="Comic Sans MS" pitchFamily="66" charset="0"/>
              </a:rPr>
              <a:t>3NF</a:t>
            </a:r>
            <a:r>
              <a:rPr lang="zh-CN" altLang="en-US" b="1" dirty="0">
                <a:latin typeface="Comic Sans MS" pitchFamily="66" charset="0"/>
              </a:rPr>
              <a:t>的关系模式：</a:t>
            </a:r>
            <a:endParaRPr lang="zh-CN" altLang="en-US" sz="2400" b="1" dirty="0">
              <a:latin typeface="Comic Sans MS" pitchFamily="66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学生（</a:t>
            </a:r>
            <a:r>
              <a:rPr lang="zh-CN" altLang="en-US" sz="2400" b="1" u="sng" dirty="0">
                <a:latin typeface="Comic Sans MS" pitchFamily="66" charset="0"/>
                <a:ea typeface="楷体_GB2312" pitchFamily="49" charset="-122"/>
              </a:rPr>
              <a:t>学号</a:t>
            </a: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，姓名，性别，班级，</a:t>
            </a:r>
            <a:r>
              <a:rPr lang="zh-CN" altLang="en-US" b="1" dirty="0">
                <a:solidFill>
                  <a:srgbClr val="CC3300"/>
                </a:solidFill>
                <a:latin typeface="+mn-ea"/>
                <a:ea typeface="楷体_GB2312"/>
              </a:rPr>
              <a:t>职工号</a:t>
            </a: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）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课程（</a:t>
            </a:r>
            <a:r>
              <a:rPr lang="zh-CN" altLang="en-US" sz="2400" b="1" u="sng" dirty="0">
                <a:latin typeface="Comic Sans MS" pitchFamily="66" charset="0"/>
                <a:ea typeface="楷体_GB2312" pitchFamily="49" charset="-122"/>
              </a:rPr>
              <a:t>课程号</a:t>
            </a: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，课程名，学时，学分）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教师（</a:t>
            </a:r>
            <a:r>
              <a:rPr lang="zh-CN" altLang="en-US" sz="2400" b="1" u="sng" dirty="0">
                <a:latin typeface="Comic Sans MS" pitchFamily="66" charset="0"/>
                <a:ea typeface="楷体_GB2312" pitchFamily="49" charset="-122"/>
              </a:rPr>
              <a:t>职工号</a:t>
            </a:r>
            <a:r>
              <a:rPr lang="zh-CN" altLang="en-US" sz="2400" b="1" dirty="0">
                <a:latin typeface="Comic Sans MS" pitchFamily="66" charset="0"/>
                <a:ea typeface="楷体_GB2312" pitchFamily="49" charset="-122"/>
              </a:rPr>
              <a:t>，姓名，性别，职称）</a:t>
            </a:r>
            <a:endParaRPr lang="en-US" altLang="zh-CN" sz="2400" b="1" dirty="0">
              <a:latin typeface="Comic Sans MS" pitchFamily="66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FF0066"/>
                </a:solidFill>
                <a:latin typeface="Comic Sans MS" pitchFamily="66" charset="0"/>
              </a:rPr>
              <a:t>讲授</a:t>
            </a:r>
            <a:r>
              <a:rPr lang="zh-CN" altLang="en-US" b="1" dirty="0">
                <a:latin typeface="Comic Sans MS" pitchFamily="66" charset="0"/>
                <a:ea typeface="楷体_GB2312" pitchFamily="49" charset="-122"/>
              </a:rPr>
              <a:t>（</a:t>
            </a:r>
            <a:r>
              <a:rPr lang="zh-CN" altLang="en-US" b="1" u="sng" dirty="0">
                <a:latin typeface="Comic Sans MS" pitchFamily="66" charset="0"/>
                <a:ea typeface="楷体_GB2312" pitchFamily="49" charset="-122"/>
              </a:rPr>
              <a:t>职工号，课程号</a:t>
            </a:r>
            <a:r>
              <a:rPr lang="zh-CN" altLang="en-US" b="1" dirty="0">
                <a:latin typeface="Comic Sans MS" pitchFamily="66" charset="0"/>
                <a:ea typeface="楷体_GB2312" pitchFamily="49" charset="-122"/>
              </a:rPr>
              <a:t>，时间，地点）</a:t>
            </a:r>
            <a:endParaRPr lang="en-US" altLang="zh-CN" b="1" dirty="0">
              <a:latin typeface="Comic Sans MS" pitchFamily="66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Comic Sans MS" pitchFamily="66" charset="0"/>
                <a:ea typeface="楷体_GB2312" pitchFamily="49" charset="-122"/>
              </a:rPr>
              <a:t>选修</a:t>
            </a:r>
            <a:r>
              <a:rPr lang="zh-CN" altLang="en-US" b="1" dirty="0">
                <a:latin typeface="Comic Sans MS" pitchFamily="66" charset="0"/>
                <a:ea typeface="楷体_GB2312" pitchFamily="49" charset="-122"/>
              </a:rPr>
              <a:t>（</a:t>
            </a:r>
            <a:r>
              <a:rPr lang="zh-CN" altLang="en-US" b="1" u="sng" dirty="0">
                <a:latin typeface="Comic Sans MS" pitchFamily="66" charset="0"/>
                <a:ea typeface="楷体_GB2312" pitchFamily="49" charset="-122"/>
              </a:rPr>
              <a:t>学号，课程号</a:t>
            </a:r>
            <a:r>
              <a:rPr lang="zh-CN" altLang="en-US" b="1" dirty="0">
                <a:latin typeface="Comic Sans MS" pitchFamily="66" charset="0"/>
                <a:ea typeface="楷体_GB2312" pitchFamily="49" charset="-122"/>
              </a:rPr>
              <a:t>，成绩）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F4AAE-0DEC-4D4C-8F89-2B6B16C6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26" name="灯片编号占位符 25">
            <a:extLst>
              <a:ext uri="{FF2B5EF4-FFF2-40B4-BE49-F238E27FC236}">
                <a16:creationId xmlns:a16="http://schemas.microsoft.com/office/drawing/2014/main" id="{763C4120-266D-42EF-8CBD-AD31600C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4603-B40B-4D66-8F6E-41C870D48932}" type="slidenum">
              <a:rPr lang="en-US" altLang="zh-CN" smtClean="0"/>
              <a:pPr/>
              <a:t>6</a:t>
            </a:fld>
            <a:r>
              <a:rPr lang="en-US" altLang="zh-CN"/>
              <a:t>/6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45822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ld2009</Template>
  <TotalTime>3115</TotalTime>
  <Words>535</Words>
  <Application>Microsoft Office PowerPoint</Application>
  <PresentationFormat>全屏显示(4:3)</PresentationFormat>
  <Paragraphs>117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宋体</vt:lpstr>
      <vt:lpstr>Arial</vt:lpstr>
      <vt:lpstr>Comic Sans MS</vt:lpstr>
      <vt:lpstr>Tahoma</vt:lpstr>
      <vt:lpstr>Times New Roman</vt:lpstr>
      <vt:lpstr>Wingdings</vt:lpstr>
      <vt:lpstr>Blends</vt:lpstr>
      <vt:lpstr>Clip</vt:lpstr>
      <vt:lpstr>第七章作业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lei duan</dc:creator>
  <cp:lastModifiedBy>Administrator</cp:lastModifiedBy>
  <cp:revision>844</cp:revision>
  <dcterms:created xsi:type="dcterms:W3CDTF">2009-08-07T14:32:50Z</dcterms:created>
  <dcterms:modified xsi:type="dcterms:W3CDTF">2021-12-06T03:54:16Z</dcterms:modified>
</cp:coreProperties>
</file>