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"/>
  </p:notesMasterIdLst>
  <p:sldIdLst>
    <p:sldId id="394" r:id="rId2"/>
    <p:sldId id="400" r:id="rId3"/>
    <p:sldId id="401" r:id="rId4"/>
    <p:sldId id="402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3300"/>
    <a:srgbClr val="006600"/>
    <a:srgbClr val="8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1" autoAdjust="0"/>
  </p:normalViewPr>
  <p:slideViewPr>
    <p:cSldViewPr>
      <p:cViewPr varScale="1">
        <p:scale>
          <a:sx n="115" d="100"/>
          <a:sy n="115" d="100"/>
        </p:scale>
        <p:origin x="143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fld id="{8D2A0377-D3B8-4BEF-997F-B4BEAF2D68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02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73A7-B29E-4533-8D10-F8699319BC35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0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772400" cy="1462088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B886AA-6733-46D6-ACD1-04AF82965EAD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fld id="{312FA367-53EB-421A-9865-84257693BFC4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5127" name="Object 7"/>
          <p:cNvGraphicFramePr>
            <a:graphicFrameLocks/>
          </p:cNvGraphicFramePr>
          <p:nvPr/>
        </p:nvGraphicFramePr>
        <p:xfrm>
          <a:off x="533400" y="3124200"/>
          <a:ext cx="8305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Picture 57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8305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E2636A-2D71-4F69-B4E3-471F110BA6FA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DF839-432E-4533-990B-4B8F5CC2CF3F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173680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381000"/>
            <a:ext cx="2085975" cy="5751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07113" cy="5751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1B51E-0B39-41A8-A9EB-F59435B6256E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E7352-D8BD-49EE-AC05-9CF28D786712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5571861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641AE8-E85E-4E42-8A2D-579493BD1EAD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2121B0-14FC-4FF4-BE73-FB699D38FECB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33698217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6BB61-BEE7-4932-B4C3-99C0AC08DD12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74603-B40B-4D66-8F6E-41C870D48932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899465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C20C-2AED-4648-923D-6FBE0CDF16FB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99EAD-2C86-4450-9625-7EF344D5772C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5657602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0FC70-DB19-4537-9051-F407074CEF73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87144-5480-4896-B635-AD974A4EA320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260433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D60AC-8712-48B4-8EBB-6F7B6891FE3F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B709F-E6EA-4776-AF6D-29A1A06E9FED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34449393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E126FB-55C7-4811-B891-06C5BAED8831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A4E5F-2FB2-46CB-BBC2-637528EFB5F7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40206901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1A8512-97C9-4859-AFEC-FCF3B3B0B7E9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69B9C-F5BF-482C-A521-EB084A2A18BF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320161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D2CB03-0D57-499B-92C8-B41019995B44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E0AA9-64A8-4014-AB4B-12BF1DE67C2D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33815949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E55FAC-50EA-4154-A9A4-7D35B5634D9B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51E71-995A-45EF-AAB0-38D467D8AB85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7002581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8105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8345488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fld id="{0F7A6808-37CF-419B-AE3C-A77A5D875308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imes New Roman" pitchFamily="18" charset="0"/>
              </a:defRPr>
            </a:lvl1pPr>
          </a:lstStyle>
          <a:p>
            <a:fld id="{E5D2F0E2-7A34-4EEA-8A4F-08B3FE24AFCA}" type="slidenum">
              <a:rPr lang="en-US" altLang="zh-CN"/>
              <a:pPr/>
              <a:t>‹#›</a:t>
            </a:fld>
            <a:r>
              <a:rPr lang="en-US" altLang="zh-CN"/>
              <a:t>/83</a:t>
            </a:r>
          </a:p>
        </p:txBody>
      </p:sp>
      <p:pic>
        <p:nvPicPr>
          <p:cNvPr id="4103" name="Picture 7" descr="red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924800" cy="1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949D-3E2A-4948-806B-BF16A570B940}" type="datetime1">
              <a:rPr lang="zh-CN" altLang="en-US"/>
              <a:pPr/>
              <a:t>2021/12/17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《数据库系统概论》- 第9章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07B7-65B9-4AB0-8D0C-8000417A4A2F}" type="slidenum">
              <a:rPr lang="en-US" altLang="zh-CN" smtClean="0"/>
              <a:pPr/>
              <a:t>1</a:t>
            </a:fld>
            <a:r>
              <a:rPr lang="en-US" altLang="zh-CN" dirty="0"/>
              <a:t>/4</a:t>
            </a:r>
            <a:endParaRPr lang="zh-CN" altLang="en-US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</a:t>
            </a:r>
            <a:r>
              <a:rPr lang="zh-CN" altLang="en-US" dirty="0"/>
              <a:t>章作业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74088" cy="4684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对于第二章</a:t>
            </a:r>
            <a:r>
              <a:rPr lang="en-US" altLang="zh-CN" dirty="0"/>
              <a:t>5</a:t>
            </a:r>
            <a:r>
              <a:rPr lang="zh-CN" altLang="en-US" dirty="0"/>
              <a:t>题的关系数据模式，有如下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</a:p>
          <a:p>
            <a:pPr>
              <a:lnSpc>
                <a:spcPct val="90000"/>
              </a:lnSpc>
            </a:pPr>
            <a:endParaRPr lang="en-US" altLang="zh-CN" sz="1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	SELECT </a:t>
            </a:r>
            <a:r>
              <a:rPr lang="en-US" altLang="zh-CN" sz="2800" dirty="0" err="1"/>
              <a:t>sname,jname,pname</a:t>
            </a:r>
            <a:r>
              <a:rPr lang="en-US" altLang="zh-CN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	FROM S,P,J,SPJ</a:t>
            </a:r>
            <a:br>
              <a:rPr lang="en-US" altLang="zh-CN" sz="2800" dirty="0"/>
            </a:br>
            <a:r>
              <a:rPr lang="en-US" altLang="zh-CN" sz="2800" dirty="0"/>
              <a:t>WHERE </a:t>
            </a:r>
            <a:r>
              <a:rPr lang="en-US" altLang="zh-CN" sz="2800" dirty="0" err="1"/>
              <a:t>S.sno</a:t>
            </a:r>
            <a:r>
              <a:rPr lang="en-US" altLang="zh-CN" sz="2800" dirty="0"/>
              <a:t>=</a:t>
            </a:r>
            <a:r>
              <a:rPr lang="en-US" altLang="zh-CN" sz="2800" dirty="0" err="1"/>
              <a:t>SPJ.sno</a:t>
            </a:r>
            <a:r>
              <a:rPr lang="en-US" altLang="zh-CN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		AND </a:t>
            </a:r>
            <a:r>
              <a:rPr lang="en-US" altLang="zh-CN" sz="2800" dirty="0" err="1"/>
              <a:t>P.pno</a:t>
            </a:r>
            <a:r>
              <a:rPr lang="en-US" altLang="zh-CN" sz="2800" dirty="0"/>
              <a:t>=</a:t>
            </a:r>
            <a:r>
              <a:rPr lang="en-US" altLang="zh-CN" sz="2800" dirty="0" err="1"/>
              <a:t>SPJ.pno</a:t>
            </a:r>
            <a:r>
              <a:rPr lang="en-US" altLang="zh-CN" sz="2800" dirty="0"/>
              <a:t> AND </a:t>
            </a:r>
            <a:r>
              <a:rPr lang="en-US" altLang="zh-CN" sz="2800" dirty="0" err="1"/>
              <a:t>J.jno</a:t>
            </a:r>
            <a:r>
              <a:rPr lang="en-US" altLang="zh-CN" sz="2800" dirty="0"/>
              <a:t>=</a:t>
            </a:r>
            <a:r>
              <a:rPr lang="en-US" altLang="zh-CN" sz="2800" dirty="0" err="1"/>
              <a:t>SPJ.jno</a:t>
            </a:r>
            <a:br>
              <a:rPr lang="en-US" altLang="zh-CN" sz="2800" dirty="0"/>
            </a:br>
            <a:r>
              <a:rPr lang="zh-CN" altLang="en-US" sz="2800" dirty="0"/>
              <a:t>　	</a:t>
            </a:r>
            <a:r>
              <a:rPr lang="en-US" altLang="zh-CN" sz="2800" dirty="0"/>
              <a:t>AND </a:t>
            </a:r>
            <a:r>
              <a:rPr lang="en-US" altLang="zh-CN" sz="2800" dirty="0" err="1"/>
              <a:t>qty</a:t>
            </a:r>
            <a:r>
              <a:rPr lang="en-US" altLang="zh-CN" sz="2800" dirty="0"/>
              <a:t>&gt;150 AND color='</a:t>
            </a:r>
            <a:r>
              <a:rPr lang="zh-CN" altLang="en-US" sz="2800" dirty="0"/>
              <a:t>红</a:t>
            </a:r>
            <a:r>
              <a:rPr lang="en-US" altLang="zh-CN" sz="2800" dirty="0"/>
              <a:t>' AND </a:t>
            </a:r>
            <a:r>
              <a:rPr lang="en-US" altLang="zh-CN" sz="2800" dirty="0" err="1"/>
              <a:t>J.city</a:t>
            </a:r>
            <a:r>
              <a:rPr lang="en-US" altLang="zh-CN" sz="2800" dirty="0"/>
              <a:t>='</a:t>
            </a:r>
            <a:r>
              <a:rPr lang="zh-CN" altLang="en-US" sz="2800" dirty="0"/>
              <a:t>天津</a:t>
            </a:r>
            <a:r>
              <a:rPr lang="en-US" altLang="zh-CN" sz="2800" dirty="0"/>
              <a:t>';</a:t>
            </a:r>
            <a:br>
              <a:rPr lang="en-US" altLang="zh-CN" dirty="0"/>
            </a:br>
            <a:endParaRPr lang="en-US" altLang="zh-CN" sz="1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请画出其</a:t>
            </a:r>
            <a:r>
              <a:rPr lang="zh-CN" altLang="en-US" dirty="0">
                <a:solidFill>
                  <a:schemeClr val="tx2"/>
                </a:solidFill>
              </a:rPr>
              <a:t>关系代数表达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tx2"/>
                </a:solidFill>
              </a:rPr>
              <a:t>初始查询语法树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tx2"/>
                </a:solidFill>
              </a:rPr>
              <a:t>优化后的语法树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36907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BB61-BEE7-4932-B4C3-99C0AC08DD12}" type="datetime1">
              <a:rPr lang="zh-CN" altLang="en-US" smtClean="0"/>
              <a:pPr/>
              <a:t>2021/12/17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2</a:t>
            </a:fld>
            <a:r>
              <a:rPr lang="en-US" altLang="zh-CN" dirty="0"/>
              <a:t>/4</a:t>
            </a:r>
          </a:p>
        </p:txBody>
      </p:sp>
      <p:sp>
        <p:nvSpPr>
          <p:cNvPr id="23" name="矩形 22"/>
          <p:cNvSpPr/>
          <p:nvPr/>
        </p:nvSpPr>
        <p:spPr>
          <a:xfrm>
            <a:off x="381000" y="19872"/>
            <a:ext cx="8534400" cy="1123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dirty="0">
                <a:cs typeface="Tahoma" panose="020B0604030504040204" pitchFamily="34" charset="0"/>
              </a:rPr>
              <a:t>π</a:t>
            </a:r>
            <a:r>
              <a:rPr lang="en-US" altLang="zh-CN" baseline="-25000" dirty="0" err="1"/>
              <a:t>sname,jname,pname</a:t>
            </a:r>
            <a:r>
              <a:rPr lang="en-US" altLang="zh-CN" dirty="0"/>
              <a:t> </a:t>
            </a:r>
            <a:r>
              <a:rPr lang="en-US" altLang="zh-CN" dirty="0">
                <a:cs typeface="Tahoma" panose="020B0604030504040204" pitchFamily="34" charset="0"/>
              </a:rPr>
              <a:t>(</a:t>
            </a:r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S.sno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SPJ.sno</a:t>
            </a:r>
            <a:r>
              <a:rPr lang="zh-CN" altLang="zh-CN" baseline="-25000" dirty="0">
                <a:cs typeface="Tahoma" panose="020B0604030504040204" pitchFamily="34" charset="0"/>
              </a:rPr>
              <a:t> ∧</a:t>
            </a:r>
            <a:r>
              <a:rPr lang="en-US" altLang="zh-CN" baseline="-25000" dirty="0"/>
              <a:t> </a:t>
            </a:r>
            <a:r>
              <a:rPr lang="en-US" altLang="zh-CN" baseline="-25000" dirty="0" err="1"/>
              <a:t>P.pno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SPJ.pno</a:t>
            </a:r>
            <a:r>
              <a:rPr lang="en-US" altLang="zh-CN" dirty="0"/>
              <a:t> </a:t>
            </a:r>
            <a:r>
              <a:rPr lang="zh-CN" altLang="zh-CN" baseline="-25000" dirty="0">
                <a:cs typeface="Tahoma" panose="020B0604030504040204" pitchFamily="34" charset="0"/>
              </a:rPr>
              <a:t>∧</a:t>
            </a:r>
            <a:r>
              <a:rPr lang="en-US" altLang="zh-CN" dirty="0"/>
              <a:t> </a:t>
            </a:r>
            <a:r>
              <a:rPr lang="en-US" altLang="zh-CN" baseline="-25000" dirty="0" err="1"/>
              <a:t>J.jno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SPJ.jno</a:t>
            </a:r>
            <a:r>
              <a:rPr lang="zh-CN" altLang="zh-CN" baseline="-25000" dirty="0">
                <a:cs typeface="Tahoma" panose="020B0604030504040204" pitchFamily="34" charset="0"/>
              </a:rPr>
              <a:t> ∧</a:t>
            </a:r>
            <a:r>
              <a:rPr lang="en-US" altLang="zh-CN" baseline="-25000" dirty="0"/>
              <a:t> </a:t>
            </a:r>
            <a:r>
              <a:rPr lang="en-US" altLang="zh-CN" baseline="-25000" dirty="0" err="1"/>
              <a:t>qty</a:t>
            </a:r>
            <a:r>
              <a:rPr lang="en-US" altLang="zh-CN" baseline="-25000" dirty="0"/>
              <a:t>&gt;150</a:t>
            </a:r>
            <a:r>
              <a:rPr lang="zh-CN" altLang="zh-CN" baseline="-25000" dirty="0">
                <a:cs typeface="Tahoma" panose="020B0604030504040204" pitchFamily="34" charset="0"/>
              </a:rPr>
              <a:t> ∧</a:t>
            </a:r>
            <a:r>
              <a:rPr lang="en-US" altLang="zh-CN" baseline="-25000" dirty="0"/>
              <a:t> 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city=</a:t>
            </a:r>
            <a:r>
              <a:rPr lang="zh-CN" altLang="zh-CN" baseline="-25000" dirty="0">
                <a:cs typeface="Tahoma" panose="020B0604030504040204" pitchFamily="34" charset="0"/>
              </a:rPr>
              <a:t>‘天津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zh-CN" altLang="zh-CN" baseline="-25000" dirty="0">
                <a:cs typeface="Tahoma" panose="020B0604030504040204" pitchFamily="34" charset="0"/>
              </a:rPr>
              <a:t>∧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Color=</a:t>
            </a:r>
            <a:r>
              <a:rPr lang="zh-CN" altLang="zh-CN" baseline="-25000" dirty="0">
                <a:cs typeface="Tahoma" panose="020B0604030504040204" pitchFamily="34" charset="0"/>
              </a:rPr>
              <a:t>‘红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zh-CN" altLang="zh-CN" baseline="-25000" dirty="0">
                <a:cs typeface="Tahoma" panose="020B0604030504040204" pitchFamily="34" charset="0"/>
              </a:rPr>
              <a:t> </a:t>
            </a:r>
            <a:r>
              <a:rPr lang="en-US" altLang="zh-CN" dirty="0">
                <a:cs typeface="Tahoma" panose="020B0604030504040204" pitchFamily="34" charset="0"/>
              </a:rPr>
              <a:t>(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zh-CN" dirty="0"/>
              <a:t>×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SPJ</a:t>
            </a:r>
            <a:r>
              <a:rPr lang="en-US" altLang="zh-CN" dirty="0"/>
              <a:t>×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dirty="0"/>
              <a:t>×</a:t>
            </a:r>
            <a:r>
              <a:rPr lang="en-US" altLang="zh-CN" dirty="0">
                <a:cs typeface="Tahoma" panose="020B0604030504040204" pitchFamily="34" charset="0"/>
              </a:rPr>
              <a:t>J))</a:t>
            </a:r>
            <a:endParaRPr lang="zh-CN" altLang="zh-CN" dirty="0">
              <a:cs typeface="Tahom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07121" y="1600200"/>
            <a:ext cx="3329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 Π</a:t>
            </a:r>
            <a:r>
              <a:rPr lang="en-US" altLang="zh-CN" dirty="0" err="1"/>
              <a:t>sname,jname,pname</a:t>
            </a:r>
            <a:endParaRPr lang="zh-CN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2561064" y="3348335"/>
            <a:ext cx="4021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qty</a:t>
            </a:r>
            <a:r>
              <a:rPr lang="en-US" altLang="zh-CN" baseline="-25000" dirty="0"/>
              <a:t>&gt;150</a:t>
            </a:r>
            <a:r>
              <a:rPr lang="zh-CN" altLang="zh-CN" baseline="-25000" dirty="0">
                <a:cs typeface="Tahoma" panose="020B0604030504040204" pitchFamily="34" charset="0"/>
              </a:rPr>
              <a:t> ∧</a:t>
            </a:r>
            <a:r>
              <a:rPr lang="en-US" altLang="zh-CN" baseline="-25000" dirty="0"/>
              <a:t> 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city=</a:t>
            </a:r>
            <a:r>
              <a:rPr lang="zh-CN" altLang="zh-CN" baseline="-25000" dirty="0">
                <a:cs typeface="Tahoma" panose="020B0604030504040204" pitchFamily="34" charset="0"/>
              </a:rPr>
              <a:t>‘天津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zh-CN" altLang="zh-CN" baseline="-25000" dirty="0">
                <a:cs typeface="Tahoma" panose="020B0604030504040204" pitchFamily="34" charset="0"/>
              </a:rPr>
              <a:t>∧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Color=</a:t>
            </a:r>
            <a:r>
              <a:rPr lang="zh-CN" altLang="zh-CN" baseline="-25000" dirty="0">
                <a:cs typeface="Tahoma" panose="020B0604030504040204" pitchFamily="34" charset="0"/>
              </a:rPr>
              <a:t>‘红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zh-CN" altLang="zh-CN" baseline="-25000" dirty="0">
                <a:cs typeface="Tahoma" panose="020B0604030504040204" pitchFamily="34" charset="0"/>
              </a:rPr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198081" y="51160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028258" y="2438400"/>
            <a:ext cx="5087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S.sno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SPJ.sno</a:t>
            </a:r>
            <a:r>
              <a:rPr lang="zh-CN" altLang="zh-CN" baseline="-25000" dirty="0">
                <a:cs typeface="Tahoma" panose="020B0604030504040204" pitchFamily="34" charset="0"/>
              </a:rPr>
              <a:t> ∧</a:t>
            </a:r>
            <a:r>
              <a:rPr lang="en-US" altLang="zh-CN" baseline="-25000" dirty="0"/>
              <a:t> </a:t>
            </a:r>
            <a:r>
              <a:rPr lang="en-US" altLang="zh-CN" baseline="-25000" dirty="0" err="1"/>
              <a:t>P.pno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SPJ.pno</a:t>
            </a:r>
            <a:r>
              <a:rPr lang="en-US" altLang="zh-CN" dirty="0"/>
              <a:t> </a:t>
            </a:r>
            <a:r>
              <a:rPr lang="zh-CN" altLang="zh-CN" baseline="-25000" dirty="0">
                <a:cs typeface="Tahoma" panose="020B0604030504040204" pitchFamily="34" charset="0"/>
              </a:rPr>
              <a:t>∧</a:t>
            </a:r>
            <a:r>
              <a:rPr lang="en-US" altLang="zh-CN" dirty="0"/>
              <a:t> </a:t>
            </a:r>
            <a:r>
              <a:rPr lang="en-US" altLang="zh-CN" baseline="-25000" dirty="0" err="1"/>
              <a:t>J.jno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SPJ.jno</a:t>
            </a:r>
            <a:endParaRPr lang="zh-CN" altLang="en-US" baseline="-25000" dirty="0"/>
          </a:p>
        </p:txBody>
      </p:sp>
      <p:sp>
        <p:nvSpPr>
          <p:cNvPr id="33" name="矩形 32"/>
          <p:cNvSpPr/>
          <p:nvPr/>
        </p:nvSpPr>
        <p:spPr>
          <a:xfrm>
            <a:off x="2645589" y="5939135"/>
            <a:ext cx="312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977813" y="4671925"/>
            <a:ext cx="356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30163" y="5928249"/>
            <a:ext cx="643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SPJ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020488" y="534683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581550" y="465434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375373" y="42102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4073993" y="4495800"/>
            <a:ext cx="345609" cy="27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 bwMode="auto">
          <a:xfrm>
            <a:off x="4654251" y="2179792"/>
            <a:ext cx="0" cy="4513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>
            <a:off x="4654251" y="3023851"/>
            <a:ext cx="0" cy="4513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 bwMode="auto">
          <a:xfrm>
            <a:off x="4648200" y="3810000"/>
            <a:ext cx="0" cy="4513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 bwMode="auto">
          <a:xfrm flipH="1">
            <a:off x="3430163" y="5029200"/>
            <a:ext cx="233458" cy="3176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 flipH="1">
            <a:off x="2819400" y="5719465"/>
            <a:ext cx="293279" cy="300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 bwMode="auto">
          <a:xfrm>
            <a:off x="4800600" y="4495800"/>
            <a:ext cx="288089" cy="27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>
            <a:off x="3939124" y="4997587"/>
            <a:ext cx="288089" cy="27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 bwMode="auto">
          <a:xfrm>
            <a:off x="3430163" y="5736837"/>
            <a:ext cx="288089" cy="27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777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BB61-BEE7-4932-B4C3-99C0AC08DD12}" type="datetime1">
              <a:rPr lang="zh-CN" altLang="en-US" smtClean="0"/>
              <a:pPr/>
              <a:t>2021/12/17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3</a:t>
            </a:fld>
            <a:r>
              <a:rPr lang="en-US" altLang="zh-CN" dirty="0"/>
              <a:t>/4</a:t>
            </a:r>
          </a:p>
        </p:txBody>
      </p:sp>
      <p:sp>
        <p:nvSpPr>
          <p:cNvPr id="24" name="矩形 23"/>
          <p:cNvSpPr/>
          <p:nvPr/>
        </p:nvSpPr>
        <p:spPr>
          <a:xfrm>
            <a:off x="2907121" y="0"/>
            <a:ext cx="3329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 Π</a:t>
            </a:r>
            <a:r>
              <a:rPr lang="en-US" altLang="zh-CN" dirty="0" err="1"/>
              <a:t>sname,jname,pname</a:t>
            </a:r>
            <a:endParaRPr lang="zh-CN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3774341" y="3881735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Color=</a:t>
            </a:r>
            <a:r>
              <a:rPr lang="zh-CN" altLang="zh-CN" baseline="-25000" dirty="0">
                <a:cs typeface="Tahoma" panose="020B0604030504040204" pitchFamily="34" charset="0"/>
              </a:rPr>
              <a:t>‘红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zh-CN" altLang="zh-CN" baseline="-25000" dirty="0">
                <a:cs typeface="Tahoma" panose="020B0604030504040204" pitchFamily="34" charset="0"/>
              </a:rPr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198081" y="56494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645589" y="6472535"/>
            <a:ext cx="312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977813" y="5205325"/>
            <a:ext cx="356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30163" y="6461649"/>
            <a:ext cx="643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SPJ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020488" y="588023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581550" y="518774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375373" y="47436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4073993" y="5029200"/>
            <a:ext cx="345609" cy="27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 bwMode="auto">
          <a:xfrm>
            <a:off x="4654252" y="457200"/>
            <a:ext cx="21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>
            <a:off x="4654251" y="3557251"/>
            <a:ext cx="0" cy="4513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 bwMode="auto">
          <a:xfrm>
            <a:off x="4648200" y="4343400"/>
            <a:ext cx="0" cy="4513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 bwMode="auto">
          <a:xfrm flipH="1">
            <a:off x="3336888" y="5562600"/>
            <a:ext cx="396912" cy="3703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 flipH="1">
            <a:off x="2819400" y="6252865"/>
            <a:ext cx="293279" cy="300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 bwMode="auto">
          <a:xfrm>
            <a:off x="4800600" y="5029200"/>
            <a:ext cx="288089" cy="27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>
            <a:off x="3939124" y="5530987"/>
            <a:ext cx="288089" cy="27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 bwMode="auto">
          <a:xfrm>
            <a:off x="3430163" y="6270237"/>
            <a:ext cx="288089" cy="27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33800" y="533400"/>
            <a:ext cx="178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S.sno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SPJ.sno</a:t>
            </a:r>
            <a:endParaRPr lang="zh-CN" altLang="en-US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3763022" y="309558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city=</a:t>
            </a:r>
            <a:r>
              <a:rPr lang="zh-CN" altLang="zh-CN" baseline="-25000" dirty="0">
                <a:cs typeface="Tahoma" panose="020B0604030504040204" pitchFamily="34" charset="0"/>
              </a:rPr>
              <a:t>‘天津</a:t>
            </a:r>
            <a:r>
              <a:rPr lang="en-US" altLang="zh-CN" baseline="-25000" dirty="0"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73842" y="2362200"/>
            <a:ext cx="1336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qty</a:t>
            </a:r>
            <a:r>
              <a:rPr lang="en-US" altLang="zh-CN" baseline="-25000" dirty="0"/>
              <a:t>&gt;150</a:t>
            </a:r>
            <a:r>
              <a:rPr lang="zh-CN" altLang="zh-CN" baseline="-25000" dirty="0">
                <a:cs typeface="Tahoma" panose="020B0604030504040204" pitchFamily="34" charset="0"/>
              </a:rPr>
              <a:t> 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4654251" y="2869915"/>
            <a:ext cx="0" cy="4513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759350" y="1143000"/>
            <a:ext cx="1803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P.pno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SPJ.pno</a:t>
            </a:r>
            <a:endParaRPr lang="zh-CN" altLang="en-US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3810000" y="1824335"/>
            <a:ext cx="1688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J.jno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SPJ.jno</a:t>
            </a:r>
            <a:endParaRPr lang="zh-CN" altLang="en-US" baseline="-25000" dirty="0"/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4672675" y="1669281"/>
            <a:ext cx="0" cy="3279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 bwMode="auto">
          <a:xfrm>
            <a:off x="4654252" y="995065"/>
            <a:ext cx="21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>
            <a:off x="4672675" y="2265065"/>
            <a:ext cx="0" cy="3279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89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4</a:t>
            </a:fld>
            <a:r>
              <a:rPr lang="en-US" altLang="zh-CN" dirty="0"/>
              <a:t>/4</a:t>
            </a:r>
          </a:p>
        </p:txBody>
      </p:sp>
      <p:sp>
        <p:nvSpPr>
          <p:cNvPr id="24" name="矩形 23"/>
          <p:cNvSpPr/>
          <p:nvPr/>
        </p:nvSpPr>
        <p:spPr>
          <a:xfrm>
            <a:off x="3369107" y="228600"/>
            <a:ext cx="3329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 Π</a:t>
            </a:r>
            <a:r>
              <a:rPr lang="en-US" altLang="zh-CN" dirty="0" err="1"/>
              <a:t>sname,jname,pname</a:t>
            </a:r>
            <a:endParaRPr lang="zh-CN" altLang="zh-CN" dirty="0"/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5116238" y="685800"/>
            <a:ext cx="21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195786" y="762000"/>
            <a:ext cx="178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S.sno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SPJ.sno</a:t>
            </a:r>
            <a:endParaRPr lang="zh-CN" altLang="en-US" baseline="-25000" dirty="0"/>
          </a:p>
        </p:txBody>
      </p:sp>
      <p:sp>
        <p:nvSpPr>
          <p:cNvPr id="40" name="矩形 39"/>
          <p:cNvSpPr/>
          <p:nvPr/>
        </p:nvSpPr>
        <p:spPr>
          <a:xfrm>
            <a:off x="2483850" y="1871366"/>
            <a:ext cx="1803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P.pno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SPJ.pno</a:t>
            </a:r>
            <a:endParaRPr lang="zh-CN" altLang="en-US" baseline="-25000" dirty="0"/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3474240" y="2328566"/>
            <a:ext cx="21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267950" y="5323400"/>
            <a:ext cx="1336840" cy="1119966"/>
            <a:chOff x="6699906" y="2005628"/>
            <a:chExt cx="1336840" cy="1119966"/>
          </a:xfrm>
        </p:grpSpPr>
        <p:sp>
          <p:nvSpPr>
            <p:cNvPr id="30" name="矩形 29"/>
            <p:cNvSpPr/>
            <p:nvPr/>
          </p:nvSpPr>
          <p:spPr>
            <a:xfrm>
              <a:off x="6699906" y="2005628"/>
              <a:ext cx="1336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>
                  <a:cs typeface="Tahoma" panose="020B0604030504040204" pitchFamily="34" charset="0"/>
                </a:rPr>
                <a:t>σ</a:t>
              </a:r>
              <a:r>
                <a:rPr lang="en-US" altLang="zh-CN" dirty="0"/>
                <a:t> </a:t>
              </a:r>
              <a:r>
                <a:rPr lang="en-US" altLang="zh-CN" baseline="-25000" dirty="0" err="1"/>
                <a:t>qty</a:t>
              </a:r>
              <a:r>
                <a:rPr lang="en-US" altLang="zh-CN" baseline="-25000" dirty="0"/>
                <a:t>&gt;150</a:t>
              </a:r>
              <a:r>
                <a:rPr lang="zh-CN" altLang="zh-CN" baseline="-25000" dirty="0">
                  <a:cs typeface="Tahoma" panose="020B0604030504040204" pitchFamily="34" charset="0"/>
                </a:rPr>
                <a:t> </a:t>
              </a:r>
              <a:endParaRPr lang="zh-CN" altLang="en-US" dirty="0"/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7480315" y="2447614"/>
              <a:ext cx="0" cy="2687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7178354" y="2663929"/>
              <a:ext cx="6438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SPJ</a:t>
              </a:r>
              <a:endParaRPr lang="zh-CN" altLang="en-US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2021728" y="377922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 bwMode="auto">
          <a:xfrm flipH="1">
            <a:off x="1497303" y="4061485"/>
            <a:ext cx="656745" cy="5473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 bwMode="auto">
          <a:xfrm>
            <a:off x="2384893" y="4077393"/>
            <a:ext cx="600500" cy="515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762000" y="4666622"/>
            <a:ext cx="1392048" cy="1816331"/>
            <a:chOff x="792750" y="4547856"/>
            <a:chExt cx="1392048" cy="1816331"/>
          </a:xfrm>
        </p:grpSpPr>
        <p:sp>
          <p:nvSpPr>
            <p:cNvPr id="33" name="矩形 32"/>
            <p:cNvSpPr/>
            <p:nvPr/>
          </p:nvSpPr>
          <p:spPr>
            <a:xfrm>
              <a:off x="1362390" y="5902522"/>
              <a:ext cx="3129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J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92750" y="4547856"/>
              <a:ext cx="13920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 Π</a:t>
              </a:r>
              <a:r>
                <a:rPr lang="en-US" altLang="zh-CN" baseline="-25000" dirty="0" err="1"/>
                <a:t>jno,jname</a:t>
              </a:r>
              <a:endParaRPr lang="zh-CN" altLang="zh-CN" baseline="-25000" dirty="0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565249" y="5058518"/>
              <a:ext cx="0" cy="2687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/>
        </p:nvSpPr>
        <p:spPr>
          <a:xfrm>
            <a:off x="2153587" y="4726227"/>
            <a:ext cx="154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 Π</a:t>
            </a:r>
            <a:r>
              <a:rPr lang="en-US" altLang="zh-CN" baseline="-25000" dirty="0" err="1"/>
              <a:t>sno,jno,pno</a:t>
            </a:r>
            <a:endParaRPr lang="zh-CN" altLang="zh-CN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3210607" y="247650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883898" y="11093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3918696" y="1459178"/>
            <a:ext cx="1000583" cy="550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 bwMode="auto">
          <a:xfrm>
            <a:off x="5232296" y="1435028"/>
            <a:ext cx="1201000" cy="515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 bwMode="auto">
          <a:xfrm>
            <a:off x="3505425" y="2840196"/>
            <a:ext cx="1201000" cy="515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 bwMode="auto">
          <a:xfrm flipH="1">
            <a:off x="2331450" y="2847734"/>
            <a:ext cx="1000583" cy="550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009471" y="4080195"/>
            <a:ext cx="1595309" cy="1143971"/>
            <a:chOff x="3964021" y="3576935"/>
            <a:chExt cx="1595309" cy="1143971"/>
          </a:xfrm>
        </p:grpSpPr>
        <p:grpSp>
          <p:nvGrpSpPr>
            <p:cNvPr id="3" name="组合 2"/>
            <p:cNvGrpSpPr/>
            <p:nvPr/>
          </p:nvGrpSpPr>
          <p:grpSpPr>
            <a:xfrm>
              <a:off x="3964021" y="3576935"/>
              <a:ext cx="1595309" cy="1143971"/>
              <a:chOff x="6786691" y="4965005"/>
              <a:chExt cx="1595309" cy="114397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786691" y="4965005"/>
                <a:ext cx="15953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cs typeface="Tahoma" panose="020B0604030504040204" pitchFamily="34" charset="0"/>
                  </a:rPr>
                  <a:t>σ</a:t>
                </a:r>
                <a:r>
                  <a:rPr lang="en-US" altLang="zh-CN" dirty="0"/>
                  <a:t> </a:t>
                </a:r>
                <a:r>
                  <a:rPr lang="en-US" altLang="zh-CN" baseline="-25000" dirty="0">
                    <a:ea typeface="Tahoma" panose="020B0604030504040204" pitchFamily="34" charset="0"/>
                    <a:cs typeface="Tahoma" panose="020B0604030504040204" pitchFamily="34" charset="0"/>
                  </a:rPr>
                  <a:t>Color=</a:t>
                </a:r>
                <a:r>
                  <a:rPr lang="zh-CN" altLang="zh-CN" baseline="-25000" dirty="0">
                    <a:cs typeface="Tahoma" panose="020B0604030504040204" pitchFamily="34" charset="0"/>
                  </a:rPr>
                  <a:t>‘红</a:t>
                </a:r>
                <a:r>
                  <a:rPr lang="en-US" altLang="zh-CN" baseline="-25000" dirty="0">
                    <a:ea typeface="Tahoma" panose="020B0604030504040204" pitchFamily="34" charset="0"/>
                    <a:cs typeface="Tahoma" panose="020B0604030504040204" pitchFamily="34" charset="0"/>
                  </a:rPr>
                  <a:t>’</a:t>
                </a:r>
                <a:r>
                  <a:rPr lang="zh-CN" altLang="zh-CN" baseline="-25000" dirty="0">
                    <a:cs typeface="Tahoma" panose="020B0604030504040204" pitchFamily="34" charset="0"/>
                  </a:rPr>
                  <a:t> 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467600" y="5647311"/>
                <a:ext cx="3545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</p:grpSp>
        <p:cxnSp>
          <p:nvCxnSpPr>
            <p:cNvPr id="62" name="直接连接符 61"/>
            <p:cNvCxnSpPr/>
            <p:nvPr/>
          </p:nvCxnSpPr>
          <p:spPr bwMode="auto">
            <a:xfrm>
              <a:off x="4822222" y="4032184"/>
              <a:ext cx="0" cy="2687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899592" y="2636912"/>
            <a:ext cx="5972811" cy="3043856"/>
            <a:chOff x="452564" y="3156406"/>
            <a:chExt cx="5972811" cy="3043856"/>
          </a:xfrm>
        </p:grpSpPr>
        <p:grpSp>
          <p:nvGrpSpPr>
            <p:cNvPr id="2" name="组合 1"/>
            <p:cNvGrpSpPr/>
            <p:nvPr/>
          </p:nvGrpSpPr>
          <p:grpSpPr>
            <a:xfrm>
              <a:off x="452564" y="3444438"/>
              <a:ext cx="5972811" cy="2755824"/>
              <a:chOff x="1086844" y="3698434"/>
              <a:chExt cx="5972811" cy="275582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703468" y="3698434"/>
                <a:ext cx="356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86844" y="5992593"/>
                <a:ext cx="15792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cs typeface="Tahoma" panose="020B0604030504040204" pitchFamily="34" charset="0"/>
                  </a:rPr>
                  <a:t>σ</a:t>
                </a:r>
                <a:r>
                  <a:rPr lang="en-US" altLang="zh-CN" dirty="0"/>
                  <a:t> </a:t>
                </a:r>
                <a:r>
                  <a:rPr lang="en-US" altLang="zh-CN" baseline="-25000" dirty="0">
                    <a:ea typeface="Tahoma" panose="020B0604030504040204" pitchFamily="34" charset="0"/>
                    <a:cs typeface="Tahoma" panose="020B0604030504040204" pitchFamily="34" charset="0"/>
                  </a:rPr>
                  <a:t>city=</a:t>
                </a:r>
                <a:r>
                  <a:rPr lang="zh-CN" altLang="zh-CN" baseline="-25000" dirty="0">
                    <a:cs typeface="Tahoma" panose="020B0604030504040204" pitchFamily="34" charset="0"/>
                  </a:rPr>
                  <a:t>‘天津</a:t>
                </a:r>
                <a:r>
                  <a:rPr lang="en-US" altLang="zh-CN" baseline="-25000" dirty="0">
                    <a:ea typeface="Tahoma" panose="020B0604030504040204" pitchFamily="34" charset="0"/>
                    <a:cs typeface="Tahoma" panose="020B0604030504040204" pitchFamily="34" charset="0"/>
                  </a:rPr>
                  <a:t>’</a:t>
                </a:r>
                <a:endParaRPr lang="zh-CN" altLang="en-US" dirty="0"/>
              </a:p>
            </p:txBody>
          </p:sp>
        </p:grpSp>
        <p:cxnSp>
          <p:nvCxnSpPr>
            <p:cNvPr id="63" name="直接连接符 62"/>
            <p:cNvCxnSpPr/>
            <p:nvPr/>
          </p:nvCxnSpPr>
          <p:spPr bwMode="auto">
            <a:xfrm>
              <a:off x="6213204" y="3156406"/>
              <a:ext cx="0" cy="2687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4019349" y="3448385"/>
            <a:ext cx="1504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 Π</a:t>
            </a:r>
            <a:r>
              <a:rPr lang="en-US" altLang="zh-CN" baseline="-25000" dirty="0" err="1"/>
              <a:t>pno,pname</a:t>
            </a:r>
            <a:endParaRPr lang="zh-CN" altLang="zh-CN" baseline="-25000" dirty="0"/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4847952" y="3959047"/>
            <a:ext cx="0" cy="2687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809969" y="2052935"/>
            <a:ext cx="1459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 Π</a:t>
            </a:r>
            <a:r>
              <a:rPr lang="en-US" altLang="zh-CN" baseline="-25000" dirty="0" err="1"/>
              <a:t>sno,sname</a:t>
            </a:r>
            <a:endParaRPr lang="zh-CN" altLang="zh-CN" baseline="-250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1475656" y="5661248"/>
            <a:ext cx="0" cy="2687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458024" y="3232289"/>
            <a:ext cx="1688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ahoma" panose="020B0604030504040204" pitchFamily="34" charset="0"/>
              </a:rPr>
              <a:t>σ</a:t>
            </a:r>
            <a:r>
              <a:rPr lang="en-US" altLang="zh-CN" dirty="0"/>
              <a:t> </a:t>
            </a:r>
            <a:r>
              <a:rPr lang="en-US" altLang="zh-CN" baseline="-25000" dirty="0" err="1"/>
              <a:t>J.jno</a:t>
            </a:r>
            <a:r>
              <a:rPr lang="en-US" altLang="zh-CN" baseline="-25000" dirty="0"/>
              <a:t>=</a:t>
            </a:r>
            <a:r>
              <a:rPr lang="en-US" altLang="zh-CN" baseline="-25000" dirty="0" err="1"/>
              <a:t>SPJ.jno</a:t>
            </a:r>
            <a:endParaRPr lang="zh-CN" altLang="en-US" baseline="-25000" dirty="0"/>
          </a:p>
        </p:txBody>
      </p:sp>
      <p:cxnSp>
        <p:nvCxnSpPr>
          <p:cNvPr id="74" name="直接连接符 73"/>
          <p:cNvCxnSpPr/>
          <p:nvPr/>
        </p:nvCxnSpPr>
        <p:spPr bwMode="auto">
          <a:xfrm>
            <a:off x="2275181" y="3676027"/>
            <a:ext cx="21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 bwMode="auto">
          <a:xfrm>
            <a:off x="3017250" y="5257801"/>
            <a:ext cx="21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07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ld2009</Template>
  <TotalTime>3119</TotalTime>
  <Words>343</Words>
  <Application>Microsoft Office PowerPoint</Application>
  <PresentationFormat>全屏显示(4:3)</PresentationFormat>
  <Paragraphs>60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Tahoma</vt:lpstr>
      <vt:lpstr>Times New Roman</vt:lpstr>
      <vt:lpstr>Wingdings</vt:lpstr>
      <vt:lpstr>Blends</vt:lpstr>
      <vt:lpstr>Clip</vt:lpstr>
      <vt:lpstr>第九章作业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 duan</dc:creator>
  <cp:lastModifiedBy>Guo Jixiang</cp:lastModifiedBy>
  <cp:revision>843</cp:revision>
  <dcterms:created xsi:type="dcterms:W3CDTF">2009-08-07T14:32:50Z</dcterms:created>
  <dcterms:modified xsi:type="dcterms:W3CDTF">2021-12-17T03:11:05Z</dcterms:modified>
</cp:coreProperties>
</file>