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4"/>
  </p:notesMasterIdLst>
  <p:sldIdLst>
    <p:sldId id="390" r:id="rId2"/>
    <p:sldId id="400" r:id="rId3"/>
    <p:sldId id="401" r:id="rId4"/>
    <p:sldId id="393" r:id="rId5"/>
    <p:sldId id="396" r:id="rId6"/>
    <p:sldId id="397" r:id="rId7"/>
    <p:sldId id="398" r:id="rId8"/>
    <p:sldId id="399" r:id="rId9"/>
    <p:sldId id="391" r:id="rId10"/>
    <p:sldId id="392" r:id="rId11"/>
    <p:sldId id="394" r:id="rId12"/>
    <p:sldId id="395" r:id="rId1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Arial" charset="0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Arial" charset="0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Arial" charset="0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Arial" charset="0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00"/>
    <a:srgbClr val="006600"/>
    <a:srgbClr val="339933"/>
    <a:srgbClr val="80008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45" autoAdjust="0"/>
  </p:normalViewPr>
  <p:slideViewPr>
    <p:cSldViewPr>
      <p:cViewPr varScale="1">
        <p:scale>
          <a:sx n="145" d="100"/>
          <a:sy n="145" d="100"/>
        </p:scale>
        <p:origin x="22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charset="0"/>
              </a:defRPr>
            </a:lvl1pPr>
          </a:lstStyle>
          <a:p>
            <a:fld id="{8D2A0377-D3B8-4BEF-997F-B4BEAF2D68F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0027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A0377-D3B8-4BEF-997F-B4BEAF2D68FE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863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371600"/>
            <a:ext cx="7772400" cy="1462088"/>
          </a:xfrm>
        </p:spPr>
        <p:txBody>
          <a:bodyPr/>
          <a:lstStyle>
            <a:lvl1pPr algn="ctr">
              <a:defRPr b="1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576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2B886AA-6733-46D6-ACD1-04AF82965EAD}" type="datetime1">
              <a:rPr lang="zh-CN" altLang="en-US" smtClean="0"/>
              <a:pPr/>
              <a:t>2021/12/6</a:t>
            </a:fld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zh-CN"/>
              <a:t>《数据库系统概论》- 第6章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+mn-lt"/>
              </a:defRPr>
            </a:lvl1pPr>
          </a:lstStyle>
          <a:p>
            <a:fld id="{312FA367-53EB-421A-9865-84257693BFC4}" type="slidenum">
              <a:rPr lang="en-US" altLang="zh-CN"/>
              <a:pPr/>
              <a:t>‹#›</a:t>
            </a:fld>
            <a:endParaRPr lang="en-US" altLang="zh-CN"/>
          </a:p>
        </p:txBody>
      </p:sp>
      <p:graphicFrame>
        <p:nvGraphicFramePr>
          <p:cNvPr id="5127" name="Object 7"/>
          <p:cNvGraphicFramePr>
            <a:graphicFrameLocks/>
          </p:cNvGraphicFramePr>
          <p:nvPr/>
        </p:nvGraphicFramePr>
        <p:xfrm>
          <a:off x="533400" y="3124200"/>
          <a:ext cx="83058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0" name="Clip" r:id="rId3" imgW="6857143" imgH="48963" progId="MS_ClipArt_Gallery.5">
                  <p:embed/>
                </p:oleObj>
              </mc:Choice>
              <mc:Fallback>
                <p:oleObj name="Clip" r:id="rId3" imgW="6857143" imgH="48963" progId="MS_ClipArt_Gallery.5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124200"/>
                        <a:ext cx="83058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E2636A-2D71-4F69-B4E3-471F110BA6FA}" type="datetime1">
              <a:rPr lang="zh-CN" altLang="en-US" smtClean="0"/>
              <a:pPr/>
              <a:t>2021/12/6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《数据库系统概论》- 第6章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4DF839-432E-4533-990B-4B8F5CC2CF3F}" type="slidenum">
              <a:rPr lang="en-US" altLang="zh-CN" smtClean="0"/>
              <a:pPr/>
              <a:t>‹#›</a:t>
            </a:fld>
            <a:r>
              <a:rPr lang="en-US" altLang="zh-CN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17368090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69113" y="381000"/>
            <a:ext cx="2085975" cy="57515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6107113" cy="57515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51B51E-0B39-41A8-A9EB-F59435B6256E}" type="datetime1">
              <a:rPr lang="zh-CN" altLang="en-US" smtClean="0"/>
              <a:pPr/>
              <a:t>2021/12/6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《数据库系统概论》- 第6章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4E7352-D8BD-49EE-AC05-9CF28D786712}" type="slidenum">
              <a:rPr lang="en-US" altLang="zh-CN" smtClean="0"/>
              <a:pPr/>
              <a:t>‹#›</a:t>
            </a:fld>
            <a:r>
              <a:rPr lang="en-US" altLang="zh-CN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255718615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810577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447800"/>
            <a:ext cx="4095750" cy="46847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57750" y="1447800"/>
            <a:ext cx="4097338" cy="46847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6641AE8-E85E-4E42-8A2D-579493BD1EAD}" type="datetime1">
              <a:rPr lang="zh-CN" altLang="en-US" smtClean="0"/>
              <a:pPr/>
              <a:t>2021/12/6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276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《数据库系统概论》- 第6章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F2121B0-14FC-4FF4-BE73-FB699D38FECB}" type="slidenum">
              <a:rPr lang="en-US" altLang="zh-CN" smtClean="0"/>
              <a:pPr/>
              <a:t>‹#›</a:t>
            </a:fld>
            <a:r>
              <a:rPr lang="en-US" altLang="zh-CN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336982173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66BB61-BEE7-4932-B4C3-99C0AC08DD12}" type="datetime1">
              <a:rPr lang="zh-CN" altLang="en-US" smtClean="0"/>
              <a:pPr/>
              <a:t>2021/12/6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《数据库系统概论》- 第6章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D74603-B40B-4D66-8F6E-41C870D48932}" type="slidenum">
              <a:rPr lang="en-US" altLang="zh-CN" smtClean="0"/>
              <a:pPr/>
              <a:t>‹#›</a:t>
            </a:fld>
            <a:r>
              <a:rPr lang="en-US" altLang="zh-CN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2899465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AEC20C-2AED-4648-923D-6FBE0CDF16FB}" type="datetime1">
              <a:rPr lang="zh-CN" altLang="en-US" smtClean="0"/>
              <a:pPr/>
              <a:t>2021/12/6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《数据库系统概论》- 第6章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E99EAD-2C86-4450-9625-7EF344D5772C}" type="slidenum">
              <a:rPr lang="en-US" altLang="zh-CN" smtClean="0"/>
              <a:pPr/>
              <a:t>‹#›</a:t>
            </a:fld>
            <a:r>
              <a:rPr lang="en-US" altLang="zh-CN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256576027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4095750" cy="4684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57750" y="1447800"/>
            <a:ext cx="4097338" cy="4684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0FC70-DB19-4537-9051-F407074CEF73}" type="datetime1">
              <a:rPr lang="zh-CN" altLang="en-US" smtClean="0"/>
              <a:pPr/>
              <a:t>2021/12/6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《数据库系统概论》- 第6章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387144-5480-4896-B635-AD974A4EA320}" type="slidenum">
              <a:rPr lang="en-US" altLang="zh-CN" smtClean="0"/>
              <a:pPr/>
              <a:t>‹#›</a:t>
            </a:fld>
            <a:r>
              <a:rPr lang="en-US" altLang="zh-CN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226043353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0D60AC-8712-48B4-8EBB-6F7B6891FE3F}" type="datetime1">
              <a:rPr lang="zh-CN" altLang="en-US" smtClean="0"/>
              <a:pPr/>
              <a:t>2021/12/6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《数据库系统概论》- 第6章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CB709F-E6EA-4776-AF6D-29A1A06E9FED}" type="slidenum">
              <a:rPr lang="en-US" altLang="zh-CN" smtClean="0"/>
              <a:pPr/>
              <a:t>‹#›</a:t>
            </a:fld>
            <a:r>
              <a:rPr lang="en-US" altLang="zh-CN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344493932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E126FB-55C7-4811-B891-06C5BAED8831}" type="datetime1">
              <a:rPr lang="zh-CN" altLang="en-US" smtClean="0"/>
              <a:pPr/>
              <a:t>2021/12/6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《数据库系统概论》- 第6章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A4E5F-2FB2-46CB-BBC2-637528EFB5F7}" type="slidenum">
              <a:rPr lang="en-US" altLang="zh-CN" smtClean="0"/>
              <a:pPr/>
              <a:t>‹#›</a:t>
            </a:fld>
            <a:r>
              <a:rPr lang="en-US" altLang="zh-CN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40206901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1A8512-97C9-4859-AFEC-FCF3B3B0B7E9}" type="datetime1">
              <a:rPr lang="zh-CN" altLang="en-US" smtClean="0"/>
              <a:pPr/>
              <a:t>2021/12/6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《数据库系统概论》- 第6章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69B9C-F5BF-482C-A521-EB084A2A18BF}" type="slidenum">
              <a:rPr lang="en-US" altLang="zh-CN" smtClean="0"/>
              <a:pPr/>
              <a:t>‹#›</a:t>
            </a:fld>
            <a:r>
              <a:rPr lang="en-US" altLang="zh-CN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32016180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D2CB03-0D57-499B-92C8-B41019995B44}" type="datetime1">
              <a:rPr lang="zh-CN" altLang="en-US" smtClean="0"/>
              <a:pPr/>
              <a:t>2021/12/6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《数据库系统概论》- 第6章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E0AA9-64A8-4014-AB4B-12BF1DE67C2D}" type="slidenum">
              <a:rPr lang="en-US" altLang="zh-CN" smtClean="0"/>
              <a:pPr/>
              <a:t>‹#›</a:t>
            </a:fld>
            <a:r>
              <a:rPr lang="en-US" altLang="zh-CN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338159494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E55FAC-50EA-4154-A9A4-7D35B5634D9B}" type="datetime1">
              <a:rPr lang="zh-CN" altLang="en-US" smtClean="0"/>
              <a:pPr/>
              <a:t>2021/12/6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《数据库系统概论》- 第6章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F51E71-995A-45EF-AAB0-38D467D8AB85}" type="slidenum">
              <a:rPr lang="en-US" altLang="zh-CN" smtClean="0"/>
              <a:pPr/>
              <a:t>‹#›</a:t>
            </a:fld>
            <a:r>
              <a:rPr lang="en-US" altLang="zh-CN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270025814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81000"/>
            <a:ext cx="81057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8345488" cy="468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/>
            </a:lvl1pPr>
          </a:lstStyle>
          <a:p>
            <a:fld id="{0F7A6808-37CF-419B-AE3C-A77A5D875308}" type="datetime1">
              <a:rPr lang="zh-CN" altLang="en-US" smtClean="0"/>
              <a:pPr/>
              <a:t>2021/12/6</a:t>
            </a:fld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r>
              <a:rPr lang="en-US" altLang="zh-CN"/>
              <a:t>《数据库系统概论》- 第6章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Times New Roman" pitchFamily="18" charset="0"/>
              </a:defRPr>
            </a:lvl1pPr>
          </a:lstStyle>
          <a:p>
            <a:fld id="{E5D2F0E2-7A34-4EEA-8A4F-08B3FE24AFCA}" type="slidenum">
              <a:rPr lang="en-US" altLang="zh-CN" smtClean="0"/>
              <a:pPr/>
              <a:t>‹#›</a:t>
            </a:fld>
            <a:r>
              <a:rPr lang="en-US" altLang="zh-CN" dirty="0"/>
              <a:t>/12</a:t>
            </a:r>
          </a:p>
        </p:txBody>
      </p:sp>
      <p:pic>
        <p:nvPicPr>
          <p:cNvPr id="4103" name="Picture 7" descr="red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7924800" cy="15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>
    <p:fade/>
  </p:transition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8105775" cy="762000"/>
          </a:xfrm>
        </p:spPr>
        <p:txBody>
          <a:bodyPr/>
          <a:lstStyle/>
          <a:p>
            <a:r>
              <a:rPr lang="zh-CN" altLang="en-US"/>
              <a:t>作 业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8345488" cy="468471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一</a:t>
            </a:r>
            <a:r>
              <a:rPr lang="en-US" altLang="zh-CN" dirty="0"/>
              <a:t>.</a:t>
            </a:r>
            <a:r>
              <a:rPr lang="zh-CN" altLang="en-US" dirty="0"/>
              <a:t>设</a:t>
            </a:r>
            <a:r>
              <a:rPr lang="en-US" altLang="zh-CN" dirty="0"/>
              <a:t>R&lt;U,F&gt;</a:t>
            </a:r>
            <a:r>
              <a:rPr lang="zh-CN" altLang="en-US" dirty="0"/>
              <a:t>，</a:t>
            </a:r>
            <a:r>
              <a:rPr lang="en-US" altLang="zh-CN" dirty="0"/>
              <a:t>U={B, O, I, S, Q, D}, F= {S→D, I→B, IS→Q, B→O}. </a:t>
            </a:r>
          </a:p>
          <a:p>
            <a:pPr marL="457200" lvl="1" indent="0">
              <a:buNone/>
            </a:pPr>
            <a:r>
              <a:rPr lang="en-US" altLang="zh-CN" dirty="0"/>
              <a:t>  1. </a:t>
            </a:r>
            <a:r>
              <a:rPr lang="zh-CN" altLang="en-US" dirty="0"/>
              <a:t>求</a:t>
            </a:r>
            <a:r>
              <a:rPr lang="en-US" altLang="zh-CN" dirty="0"/>
              <a:t>R</a:t>
            </a:r>
            <a:r>
              <a:rPr lang="zh-CN" altLang="en-US" dirty="0"/>
              <a:t>的所有候选码。</a:t>
            </a:r>
          </a:p>
          <a:p>
            <a:pPr marL="0" indent="0">
              <a:buNone/>
            </a:pPr>
            <a:r>
              <a:rPr lang="zh-CN" altLang="en-US" dirty="0"/>
              <a:t>   	</a:t>
            </a:r>
            <a:r>
              <a:rPr lang="en-US" altLang="zh-CN" dirty="0"/>
              <a:t>2. </a:t>
            </a:r>
            <a:r>
              <a:rPr lang="zh-CN" altLang="en-US" dirty="0"/>
              <a:t>判断</a:t>
            </a:r>
            <a:r>
              <a:rPr lang="en-US" altLang="zh-CN" dirty="0"/>
              <a:t>R</a:t>
            </a:r>
            <a:r>
              <a:rPr lang="zh-CN" altLang="en-US" dirty="0"/>
              <a:t>满足的最高范式级别（到</a:t>
            </a:r>
            <a:r>
              <a:rPr lang="en-US" altLang="zh-CN" dirty="0"/>
              <a:t>BCNF</a:t>
            </a:r>
            <a:r>
              <a:rPr lang="zh-CN" altLang="en-US" dirty="0"/>
              <a:t>为止）。</a:t>
            </a:r>
          </a:p>
          <a:p>
            <a:pPr marL="0" indent="0">
              <a:buNone/>
            </a:pPr>
            <a:r>
              <a:rPr lang="zh-CN" altLang="en-US" dirty="0"/>
              <a:t>  	   </a:t>
            </a:r>
            <a:r>
              <a:rPr lang="en-US" altLang="zh-CN" dirty="0"/>
              <a:t>3. </a:t>
            </a:r>
            <a:r>
              <a:rPr lang="zh-CN" altLang="en-US" dirty="0"/>
              <a:t>若</a:t>
            </a:r>
            <a:r>
              <a:rPr lang="en-US" altLang="zh-CN" dirty="0"/>
              <a:t>R</a:t>
            </a:r>
            <a:r>
              <a:rPr lang="zh-CN" altLang="en-US" dirty="0"/>
              <a:t>满足的最高范式级别不到</a:t>
            </a:r>
            <a:r>
              <a:rPr lang="en-US" altLang="zh-CN" dirty="0"/>
              <a:t>3NF</a:t>
            </a:r>
            <a:r>
              <a:rPr lang="zh-CN" altLang="en-US" dirty="0"/>
              <a:t>，试将其分解为一组既具有无损连接性，又保持函数依赖的</a:t>
            </a:r>
            <a:r>
              <a:rPr lang="en-US" altLang="zh-CN" dirty="0"/>
              <a:t>3NF</a:t>
            </a:r>
            <a:r>
              <a:rPr lang="zh-CN" altLang="en-US" dirty="0"/>
              <a:t>关系模式。 </a:t>
            </a:r>
          </a:p>
          <a:p>
            <a:pPr marL="0" indent="0">
              <a:buNone/>
            </a:pPr>
            <a:r>
              <a:rPr lang="zh-CN" altLang="en-US" dirty="0"/>
              <a:t>二 </a:t>
            </a:r>
            <a:r>
              <a:rPr lang="en-US" altLang="zh-CN" dirty="0"/>
              <a:t>. P202, 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题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1905000" cy="457200"/>
          </a:xfrm>
        </p:spPr>
        <p:txBody>
          <a:bodyPr/>
          <a:lstStyle/>
          <a:p>
            <a:fld id="{5DFC50F7-2E59-462C-BA30-1F559C47D531}" type="datetime1">
              <a:rPr lang="zh-CN" altLang="en-US" smtClean="0"/>
              <a:pPr/>
              <a:t>2021/12/6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76600" y="6243638"/>
            <a:ext cx="2895600" cy="457200"/>
          </a:xfrm>
        </p:spPr>
        <p:txBody>
          <a:bodyPr/>
          <a:lstStyle/>
          <a:p>
            <a:r>
              <a:rPr lang="en-US" altLang="zh-CN"/>
              <a:t>《数据库系统概论》- 第6章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fld id="{232DE592-B40E-49A5-8006-9B475FAA848A}" type="slidenum">
              <a:rPr lang="en-US" altLang="zh-CN"/>
              <a:pPr/>
              <a:t>1</a:t>
            </a:fld>
            <a:r>
              <a:rPr lang="en-US" altLang="zh-CN" dirty="0"/>
              <a:t>/83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8105775" cy="762000"/>
          </a:xfrm>
        </p:spPr>
        <p:txBody>
          <a:bodyPr/>
          <a:lstStyle/>
          <a:p>
            <a:r>
              <a:rPr lang="zh-CN" altLang="en-US"/>
              <a:t>作 业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8345488" cy="4684713"/>
          </a:xfrm>
        </p:spPr>
        <p:txBody>
          <a:bodyPr/>
          <a:lstStyle/>
          <a:p>
            <a:r>
              <a:rPr lang="zh-CN" altLang="en-US" dirty="0"/>
              <a:t>试分析上述数据，并充分利用常识，完成以下要求：</a:t>
            </a:r>
          </a:p>
          <a:p>
            <a:pPr lvl="1"/>
            <a:r>
              <a:rPr lang="zh-CN" altLang="en-US" dirty="0"/>
              <a:t>分析</a:t>
            </a:r>
            <a:r>
              <a:rPr lang="en-US" altLang="zh-CN" dirty="0"/>
              <a:t>R</a:t>
            </a:r>
            <a:r>
              <a:rPr lang="zh-CN" altLang="en-US" dirty="0"/>
              <a:t>的函数依赖，求</a:t>
            </a:r>
            <a:r>
              <a:rPr lang="en-US" altLang="zh-CN" dirty="0"/>
              <a:t>R</a:t>
            </a:r>
            <a:r>
              <a:rPr lang="zh-CN" altLang="en-US" dirty="0"/>
              <a:t>的候选码。</a:t>
            </a:r>
          </a:p>
          <a:p>
            <a:pPr lvl="1"/>
            <a:r>
              <a:rPr lang="zh-CN" altLang="en-US" dirty="0"/>
              <a:t>求</a:t>
            </a:r>
            <a:r>
              <a:rPr lang="en-US" altLang="zh-CN" dirty="0"/>
              <a:t>R</a:t>
            </a:r>
            <a:r>
              <a:rPr lang="zh-CN" altLang="en-US" dirty="0"/>
              <a:t>的最高范式级别</a:t>
            </a:r>
            <a:r>
              <a:rPr lang="en-US" altLang="zh-CN" dirty="0"/>
              <a:t>(</a:t>
            </a:r>
            <a:r>
              <a:rPr lang="zh-CN" altLang="en-US" dirty="0"/>
              <a:t>到</a:t>
            </a:r>
            <a:r>
              <a:rPr lang="en-US" altLang="zh-CN" dirty="0"/>
              <a:t>BCNF</a:t>
            </a:r>
            <a:r>
              <a:rPr lang="zh-CN" altLang="en-US" dirty="0"/>
              <a:t>为止</a:t>
            </a:r>
            <a:r>
              <a:rPr lang="en-US" altLang="zh-CN" dirty="0"/>
              <a:t>)</a:t>
            </a:r>
            <a:r>
              <a:rPr lang="zh-CN" altLang="en-US" dirty="0"/>
              <a:t>，说明理由。</a:t>
            </a:r>
          </a:p>
          <a:p>
            <a:pPr lvl="1"/>
            <a:r>
              <a:rPr lang="zh-CN" altLang="en-US" dirty="0"/>
              <a:t>分析</a:t>
            </a:r>
            <a:r>
              <a:rPr lang="en-US" altLang="zh-CN" dirty="0"/>
              <a:t>R</a:t>
            </a:r>
            <a:r>
              <a:rPr lang="zh-CN" altLang="en-US" dirty="0"/>
              <a:t>存在的主要问题。</a:t>
            </a:r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R</a:t>
            </a:r>
            <a:r>
              <a:rPr lang="zh-CN" altLang="en-US" dirty="0"/>
              <a:t>分解为一组合适的</a:t>
            </a:r>
            <a:r>
              <a:rPr lang="en-US" altLang="zh-CN" dirty="0"/>
              <a:t>3NF</a:t>
            </a:r>
            <a:r>
              <a:rPr lang="zh-CN" altLang="en-US" dirty="0"/>
              <a:t>关系模式。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1905000" cy="457200"/>
          </a:xfrm>
        </p:spPr>
        <p:txBody>
          <a:bodyPr/>
          <a:lstStyle/>
          <a:p>
            <a:fld id="{713DAA3D-65AF-4E47-9F98-EF6B7521ED4C}" type="datetime1">
              <a:rPr lang="zh-CN" altLang="en-US" smtClean="0"/>
              <a:pPr/>
              <a:t>2021/12/6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76600" y="6243638"/>
            <a:ext cx="2895600" cy="457200"/>
          </a:xfrm>
        </p:spPr>
        <p:txBody>
          <a:bodyPr/>
          <a:lstStyle/>
          <a:p>
            <a:r>
              <a:rPr lang="en-US" altLang="zh-CN"/>
              <a:t>《数据库系统概论》- 第6章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fld id="{14C8703F-6CB8-4183-B701-39AE74A0E78E}" type="slidenum">
              <a:rPr lang="en-US" altLang="zh-CN"/>
              <a:pPr/>
              <a:t>10</a:t>
            </a:fld>
            <a:r>
              <a:rPr lang="en-US" altLang="zh-CN"/>
              <a:t>/83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8105775" cy="762000"/>
          </a:xfrm>
        </p:spPr>
        <p:txBody>
          <a:bodyPr/>
          <a:lstStyle/>
          <a:p>
            <a:r>
              <a:rPr lang="zh-CN" altLang="en-US"/>
              <a:t>作 业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8345488" cy="4684713"/>
          </a:xfrm>
        </p:spPr>
        <p:txBody>
          <a:bodyPr/>
          <a:lstStyle/>
          <a:p>
            <a:pPr marL="457200" lvl="1" indent="0">
              <a:buNone/>
            </a:pPr>
            <a:r>
              <a:rPr lang="zh-CN" altLang="en-US" dirty="0"/>
              <a:t>分析</a:t>
            </a:r>
            <a:r>
              <a:rPr lang="en-US" altLang="zh-CN" dirty="0"/>
              <a:t>R</a:t>
            </a:r>
            <a:r>
              <a:rPr lang="zh-CN" altLang="en-US" dirty="0"/>
              <a:t>的函数依赖，求</a:t>
            </a:r>
            <a:r>
              <a:rPr lang="en-US" altLang="zh-CN" dirty="0"/>
              <a:t>R</a:t>
            </a:r>
            <a:r>
              <a:rPr lang="zh-CN" altLang="en-US" dirty="0"/>
              <a:t>的候选码。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(</a:t>
            </a:r>
            <a:r>
              <a:rPr lang="zh-CN" altLang="en-US" dirty="0"/>
              <a:t>工厂名、产品号</a:t>
            </a:r>
            <a:r>
              <a:rPr lang="en-US" altLang="zh-CN" dirty="0"/>
              <a:t>)-&gt;</a:t>
            </a:r>
            <a:r>
              <a:rPr lang="zh-CN" altLang="en-US" dirty="0"/>
              <a:t>单价   产品号</a:t>
            </a:r>
            <a:r>
              <a:rPr lang="en-US" altLang="zh-CN" dirty="0"/>
              <a:t>-&gt;</a:t>
            </a:r>
            <a:r>
              <a:rPr lang="zh-CN" altLang="en-US" dirty="0"/>
              <a:t>产品名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(</a:t>
            </a:r>
            <a:r>
              <a:rPr lang="zh-CN" altLang="en-US" dirty="0"/>
              <a:t>工厂名、车间名</a:t>
            </a:r>
            <a:r>
              <a:rPr lang="en-US" altLang="zh-CN" dirty="0"/>
              <a:t>)-&gt;</a:t>
            </a:r>
            <a:r>
              <a:rPr lang="zh-CN" altLang="en-US" dirty="0"/>
              <a:t>车间地点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候选码：</a:t>
            </a:r>
            <a:r>
              <a:rPr lang="en-US" altLang="zh-CN" dirty="0"/>
              <a:t>(</a:t>
            </a:r>
            <a:r>
              <a:rPr lang="zh-CN" altLang="en-US" dirty="0"/>
              <a:t>工厂名、车间名、产品号</a:t>
            </a:r>
            <a:r>
              <a:rPr lang="en-US" altLang="zh-CN" dirty="0"/>
              <a:t>)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/>
              <a:t>求</a:t>
            </a:r>
            <a:r>
              <a:rPr lang="en-US" altLang="zh-CN" dirty="0"/>
              <a:t>R</a:t>
            </a:r>
            <a:r>
              <a:rPr lang="zh-CN" altLang="en-US" dirty="0"/>
              <a:t>的最高范式级别</a:t>
            </a:r>
            <a:r>
              <a:rPr lang="en-US" altLang="zh-CN" dirty="0"/>
              <a:t>(</a:t>
            </a:r>
            <a:r>
              <a:rPr lang="zh-CN" altLang="en-US" dirty="0"/>
              <a:t>到</a:t>
            </a:r>
            <a:r>
              <a:rPr lang="en-US" altLang="zh-CN" dirty="0"/>
              <a:t>BCNF</a:t>
            </a:r>
            <a:r>
              <a:rPr lang="zh-CN" altLang="en-US" dirty="0"/>
              <a:t>为止</a:t>
            </a:r>
            <a:r>
              <a:rPr lang="en-US" altLang="zh-CN" dirty="0"/>
              <a:t>)</a:t>
            </a:r>
            <a:r>
              <a:rPr lang="zh-CN" altLang="en-US" dirty="0"/>
              <a:t>，说明理由。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  1NF,  </a:t>
            </a:r>
          </a:p>
          <a:p>
            <a:pPr marL="457200" lvl="1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存在非主属性对码的部分依赖 ，不是</a:t>
            </a:r>
            <a:r>
              <a:rPr lang="en-US" altLang="zh-CN" dirty="0"/>
              <a:t>2NF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/>
              <a:t>分析</a:t>
            </a:r>
            <a:r>
              <a:rPr lang="en-US" altLang="zh-CN" dirty="0"/>
              <a:t>R</a:t>
            </a:r>
            <a:r>
              <a:rPr lang="zh-CN" altLang="en-US" dirty="0"/>
              <a:t>存在的主要问题。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当工厂车间要生产的产品没有确定时，存在  三大类异常。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1905000" cy="457200"/>
          </a:xfrm>
        </p:spPr>
        <p:txBody>
          <a:bodyPr/>
          <a:lstStyle/>
          <a:p>
            <a:fld id="{713DAA3D-65AF-4E47-9F98-EF6B7521ED4C}" type="datetime1">
              <a:rPr lang="zh-CN" altLang="en-US" smtClean="0"/>
              <a:pPr/>
              <a:t>2021/12/6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76600" y="6243638"/>
            <a:ext cx="2895600" cy="457200"/>
          </a:xfrm>
        </p:spPr>
        <p:txBody>
          <a:bodyPr/>
          <a:lstStyle/>
          <a:p>
            <a:r>
              <a:rPr lang="en-US" altLang="zh-CN"/>
              <a:t>《数据库系统概论》- 第6章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fld id="{14C8703F-6CB8-4183-B701-39AE74A0E78E}" type="slidenum">
              <a:rPr lang="en-US" altLang="zh-CN"/>
              <a:pPr/>
              <a:t>11</a:t>
            </a:fld>
            <a:r>
              <a:rPr lang="en-US" altLang="zh-CN"/>
              <a:t>/83</a:t>
            </a:r>
          </a:p>
        </p:txBody>
      </p:sp>
    </p:spTree>
    <p:extLst>
      <p:ext uri="{BB962C8B-B14F-4D97-AF65-F5344CB8AC3E}">
        <p14:creationId xmlns:p14="http://schemas.microsoft.com/office/powerpoint/2010/main" val="165191448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8105775" cy="762000"/>
          </a:xfrm>
        </p:spPr>
        <p:txBody>
          <a:bodyPr/>
          <a:lstStyle/>
          <a:p>
            <a:r>
              <a:rPr lang="zh-CN" altLang="en-US" dirty="0"/>
              <a:t>作 业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8345488" cy="4684713"/>
          </a:xfrm>
        </p:spPr>
        <p:txBody>
          <a:bodyPr/>
          <a:lstStyle/>
          <a:p>
            <a:pPr marL="457200" lvl="1" indent="0">
              <a:buNone/>
            </a:pPr>
            <a:r>
              <a:rPr lang="zh-CN" altLang="en-US" dirty="0"/>
              <a:t>将</a:t>
            </a:r>
            <a:r>
              <a:rPr lang="en-US" altLang="zh-CN" dirty="0"/>
              <a:t>R</a:t>
            </a:r>
            <a:r>
              <a:rPr lang="zh-CN" altLang="en-US" dirty="0"/>
              <a:t>分解为一组合适的</a:t>
            </a:r>
            <a:r>
              <a:rPr lang="en-US" altLang="zh-CN" dirty="0"/>
              <a:t>3NF</a:t>
            </a:r>
            <a:r>
              <a:rPr lang="zh-CN" altLang="en-US" dirty="0"/>
              <a:t>关系模式。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Fmin</a:t>
            </a:r>
            <a:r>
              <a:rPr lang="en-US" altLang="zh-CN" dirty="0"/>
              <a:t>={(</a:t>
            </a:r>
            <a:r>
              <a:rPr lang="zh-CN" altLang="en-US" dirty="0"/>
              <a:t>工厂名</a:t>
            </a:r>
            <a:r>
              <a:rPr lang="en-US" altLang="zh-CN" dirty="0"/>
              <a:t>, </a:t>
            </a:r>
            <a:r>
              <a:rPr lang="zh-CN" altLang="en-US" dirty="0"/>
              <a:t>产品号</a:t>
            </a:r>
            <a:r>
              <a:rPr lang="en-US" altLang="zh-CN" dirty="0"/>
              <a:t>)-&gt;</a:t>
            </a:r>
            <a:r>
              <a:rPr lang="zh-CN" altLang="en-US" dirty="0"/>
              <a:t>单价</a:t>
            </a:r>
            <a:r>
              <a:rPr lang="en-US" altLang="zh-CN" dirty="0"/>
              <a:t>, </a:t>
            </a:r>
            <a:r>
              <a:rPr lang="zh-CN" altLang="en-US" dirty="0"/>
              <a:t>产品号</a:t>
            </a:r>
            <a:r>
              <a:rPr lang="en-US" altLang="zh-CN" dirty="0"/>
              <a:t>-&gt;</a:t>
            </a:r>
            <a:r>
              <a:rPr lang="zh-CN" altLang="en-US" dirty="0"/>
              <a:t>产品名</a:t>
            </a:r>
            <a:r>
              <a:rPr lang="en-US" altLang="zh-CN" dirty="0"/>
              <a:t>, (</a:t>
            </a:r>
            <a:r>
              <a:rPr lang="zh-CN" altLang="en-US" dirty="0"/>
              <a:t>工厂名</a:t>
            </a:r>
            <a:r>
              <a:rPr lang="en-US" altLang="zh-CN" dirty="0"/>
              <a:t>, </a:t>
            </a:r>
            <a:r>
              <a:rPr lang="zh-CN" altLang="en-US" dirty="0"/>
              <a:t>车间名</a:t>
            </a:r>
            <a:r>
              <a:rPr lang="en-US" altLang="zh-CN" dirty="0"/>
              <a:t>)-&gt;</a:t>
            </a:r>
            <a:r>
              <a:rPr lang="zh-CN" altLang="en-US" dirty="0"/>
              <a:t>车间地点</a:t>
            </a:r>
            <a:r>
              <a:rPr lang="en-US" altLang="zh-CN" dirty="0"/>
              <a:t>}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&lt;(</a:t>
            </a:r>
            <a:r>
              <a:rPr lang="zh-CN" altLang="en-US" dirty="0"/>
              <a:t>工厂名</a:t>
            </a:r>
            <a:r>
              <a:rPr lang="en-US" altLang="zh-CN" dirty="0"/>
              <a:t>,</a:t>
            </a:r>
            <a:r>
              <a:rPr lang="zh-CN" altLang="en-US" dirty="0"/>
              <a:t>产品号</a:t>
            </a:r>
            <a:r>
              <a:rPr lang="en-US" altLang="zh-CN" dirty="0"/>
              <a:t>,</a:t>
            </a:r>
            <a:r>
              <a:rPr lang="zh-CN" altLang="en-US" dirty="0"/>
              <a:t>单价</a:t>
            </a:r>
            <a:r>
              <a:rPr lang="en-US" altLang="zh-CN" dirty="0"/>
              <a:t>), (</a:t>
            </a:r>
            <a:r>
              <a:rPr lang="zh-CN" altLang="en-US" dirty="0"/>
              <a:t>工厂名</a:t>
            </a:r>
            <a:r>
              <a:rPr lang="en-US" altLang="zh-CN" dirty="0"/>
              <a:t>,</a:t>
            </a:r>
            <a:r>
              <a:rPr lang="zh-CN" altLang="en-US" dirty="0"/>
              <a:t>产品号</a:t>
            </a:r>
            <a:r>
              <a:rPr lang="en-US" altLang="zh-CN" dirty="0"/>
              <a:t>)-&gt;</a:t>
            </a:r>
            <a:r>
              <a:rPr lang="zh-CN" altLang="en-US" dirty="0"/>
              <a:t>单价</a:t>
            </a:r>
            <a:r>
              <a:rPr lang="en-US" altLang="zh-CN" dirty="0"/>
              <a:t>&gt;</a:t>
            </a:r>
          </a:p>
          <a:p>
            <a:pPr marL="457200" lvl="1" indent="0">
              <a:buNone/>
            </a:pPr>
            <a:r>
              <a:rPr lang="en-US" altLang="zh-CN" dirty="0"/>
              <a:t>&lt;(</a:t>
            </a:r>
            <a:r>
              <a:rPr lang="zh-CN" altLang="en-US" dirty="0"/>
              <a:t>产品号</a:t>
            </a:r>
            <a:r>
              <a:rPr lang="en-US" altLang="zh-CN" dirty="0"/>
              <a:t>,</a:t>
            </a:r>
            <a:r>
              <a:rPr lang="zh-CN" altLang="en-US" dirty="0"/>
              <a:t>产品名</a:t>
            </a:r>
            <a:r>
              <a:rPr lang="en-US" altLang="zh-CN" dirty="0"/>
              <a:t>), </a:t>
            </a:r>
            <a:r>
              <a:rPr lang="zh-CN" altLang="en-US" dirty="0"/>
              <a:t>产品号</a:t>
            </a:r>
            <a:r>
              <a:rPr lang="en-US" altLang="zh-CN" dirty="0"/>
              <a:t>-&gt;</a:t>
            </a:r>
            <a:r>
              <a:rPr lang="zh-CN" altLang="en-US" dirty="0"/>
              <a:t>产品名</a:t>
            </a:r>
            <a:r>
              <a:rPr lang="en-US" altLang="zh-CN" dirty="0"/>
              <a:t>&gt;</a:t>
            </a:r>
          </a:p>
          <a:p>
            <a:pPr marL="457200" lvl="1" indent="0">
              <a:buNone/>
            </a:pPr>
            <a:r>
              <a:rPr lang="en-US" altLang="zh-CN" dirty="0"/>
              <a:t>&lt;(</a:t>
            </a:r>
            <a:r>
              <a:rPr lang="zh-CN" altLang="en-US" dirty="0"/>
              <a:t>工厂名</a:t>
            </a:r>
            <a:r>
              <a:rPr lang="en-US" altLang="zh-CN" dirty="0"/>
              <a:t>,</a:t>
            </a:r>
            <a:r>
              <a:rPr lang="zh-CN" altLang="en-US" dirty="0"/>
              <a:t>车间名</a:t>
            </a:r>
            <a:r>
              <a:rPr lang="en-US" altLang="zh-CN" dirty="0"/>
              <a:t>,</a:t>
            </a:r>
            <a:r>
              <a:rPr lang="zh-CN" altLang="en-US" dirty="0"/>
              <a:t>车间地点</a:t>
            </a:r>
            <a:r>
              <a:rPr lang="en-US" altLang="zh-CN" dirty="0"/>
              <a:t>), (</a:t>
            </a:r>
            <a:r>
              <a:rPr lang="zh-CN" altLang="en-US" dirty="0"/>
              <a:t>工厂名、车间名</a:t>
            </a:r>
            <a:r>
              <a:rPr lang="en-US" altLang="zh-CN" dirty="0"/>
              <a:t>)-&gt;</a:t>
            </a:r>
            <a:r>
              <a:rPr lang="zh-CN" altLang="en-US" dirty="0"/>
              <a:t>车间地点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1905000" cy="457200"/>
          </a:xfrm>
        </p:spPr>
        <p:txBody>
          <a:bodyPr/>
          <a:lstStyle/>
          <a:p>
            <a:fld id="{713DAA3D-65AF-4E47-9F98-EF6B7521ED4C}" type="datetime1">
              <a:rPr lang="zh-CN" altLang="en-US" smtClean="0"/>
              <a:pPr/>
              <a:t>2021/12/6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76600" y="6243638"/>
            <a:ext cx="2895600" cy="457200"/>
          </a:xfrm>
        </p:spPr>
        <p:txBody>
          <a:bodyPr/>
          <a:lstStyle/>
          <a:p>
            <a:r>
              <a:rPr lang="en-US" altLang="zh-CN"/>
              <a:t>《数据库系统概论》- 第6章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fld id="{14C8703F-6CB8-4183-B701-39AE74A0E78E}" type="slidenum">
              <a:rPr lang="en-US" altLang="zh-CN"/>
              <a:pPr/>
              <a:t>12</a:t>
            </a:fld>
            <a:r>
              <a:rPr lang="en-US" altLang="zh-CN"/>
              <a:t>/83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" y="3200400"/>
            <a:ext cx="110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分解：</a:t>
            </a:r>
          </a:p>
        </p:txBody>
      </p:sp>
    </p:spTree>
    <p:extLst>
      <p:ext uri="{BB962C8B-B14F-4D97-AF65-F5344CB8AC3E}">
        <p14:creationId xmlns:p14="http://schemas.microsoft.com/office/powerpoint/2010/main" val="16705406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903" name="Rectangle 55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8105775" cy="762000"/>
          </a:xfrm>
        </p:spPr>
        <p:txBody>
          <a:bodyPr/>
          <a:lstStyle/>
          <a:p>
            <a:r>
              <a:rPr lang="zh-CN" altLang="en-US"/>
              <a:t>作 业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47800"/>
            <a:ext cx="4095750" cy="468471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三</a:t>
            </a:r>
            <a:r>
              <a:rPr lang="en-US" altLang="zh-CN" dirty="0"/>
              <a:t>. </a:t>
            </a:r>
            <a:r>
              <a:rPr lang="zh-CN" altLang="en-US" dirty="0"/>
              <a:t>分析</a:t>
            </a:r>
          </a:p>
          <a:p>
            <a:pPr marL="0" indent="0">
              <a:buNone/>
            </a:pPr>
            <a:r>
              <a:rPr lang="zh-CN" altLang="en-US" dirty="0"/>
              <a:t>	设有以下关系</a:t>
            </a:r>
            <a:r>
              <a:rPr lang="en-US" altLang="zh-CN" dirty="0"/>
              <a:t>R:</a:t>
            </a: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334912" name="Group 6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79740107"/>
              </p:ext>
            </p:extLst>
          </p:nvPr>
        </p:nvGraphicFramePr>
        <p:xfrm>
          <a:off x="951706" y="2708274"/>
          <a:ext cx="7507288" cy="3424239"/>
        </p:xfrm>
        <a:graphic>
          <a:graphicData uri="http://schemas.openxmlformats.org/drawingml/2006/table">
            <a:tbl>
              <a:tblPr/>
              <a:tblGrid>
                <a:gridCol w="125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2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0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83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工厂名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产品号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产品名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车间名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车间地点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单价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W1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J1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1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W2 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P1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J1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110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W2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M2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J1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W2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J2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W3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J1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1905000" cy="457200"/>
          </a:xfrm>
        </p:spPr>
        <p:txBody>
          <a:bodyPr/>
          <a:lstStyle/>
          <a:p>
            <a:fld id="{1C68B8ED-8860-48C5-8CE7-47A20F6E6724}" type="datetime1">
              <a:rPr lang="zh-CN" altLang="en-US" smtClean="0"/>
              <a:pPr/>
              <a:t>2021/12/6</a:t>
            </a:fld>
            <a:endParaRPr lang="en-US" altLang="zh-CN"/>
          </a:p>
        </p:txBody>
      </p:sp>
      <p:sp>
        <p:nvSpPr>
          <p:cNvPr id="5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276600" y="6243638"/>
            <a:ext cx="2895600" cy="457200"/>
          </a:xfrm>
        </p:spPr>
        <p:txBody>
          <a:bodyPr/>
          <a:lstStyle/>
          <a:p>
            <a:r>
              <a:rPr lang="en-US" altLang="zh-CN"/>
              <a:t>《数据库系统概论》- 第6章</a:t>
            </a:r>
          </a:p>
        </p:txBody>
      </p:sp>
      <p:sp>
        <p:nvSpPr>
          <p:cNvPr id="5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fld id="{F6B5B61B-CE9B-4EF4-A8FF-400F7038B62A}" type="slidenum">
              <a:rPr lang="en-US" altLang="zh-CN"/>
              <a:pPr/>
              <a:t>2</a:t>
            </a:fld>
            <a:r>
              <a:rPr lang="en-US" altLang="zh-CN"/>
              <a:t>/83</a:t>
            </a:r>
          </a:p>
        </p:txBody>
      </p:sp>
    </p:spTree>
    <p:extLst>
      <p:ext uri="{BB962C8B-B14F-4D97-AF65-F5344CB8AC3E}">
        <p14:creationId xmlns:p14="http://schemas.microsoft.com/office/powerpoint/2010/main" val="367473311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8105775" cy="762000"/>
          </a:xfrm>
        </p:spPr>
        <p:txBody>
          <a:bodyPr/>
          <a:lstStyle/>
          <a:p>
            <a:r>
              <a:rPr lang="zh-CN" altLang="en-US"/>
              <a:t>作 业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8345488" cy="4684713"/>
          </a:xfrm>
        </p:spPr>
        <p:txBody>
          <a:bodyPr/>
          <a:lstStyle/>
          <a:p>
            <a:r>
              <a:rPr lang="zh-CN" altLang="en-US" dirty="0"/>
              <a:t>试分析上述数据，并充分利用常识，完成以下要求：</a:t>
            </a:r>
          </a:p>
          <a:p>
            <a:pPr lvl="1"/>
            <a:r>
              <a:rPr lang="zh-CN" altLang="en-US" dirty="0"/>
              <a:t>分析</a:t>
            </a:r>
            <a:r>
              <a:rPr lang="en-US" altLang="zh-CN" dirty="0"/>
              <a:t>R</a:t>
            </a:r>
            <a:r>
              <a:rPr lang="zh-CN" altLang="en-US" dirty="0"/>
              <a:t>的函数依赖，求</a:t>
            </a:r>
            <a:r>
              <a:rPr lang="en-US" altLang="zh-CN" dirty="0"/>
              <a:t>R</a:t>
            </a:r>
            <a:r>
              <a:rPr lang="zh-CN" altLang="en-US" dirty="0"/>
              <a:t>的候选码。</a:t>
            </a:r>
          </a:p>
          <a:p>
            <a:pPr lvl="1"/>
            <a:r>
              <a:rPr lang="zh-CN" altLang="en-US" dirty="0"/>
              <a:t>求</a:t>
            </a:r>
            <a:r>
              <a:rPr lang="en-US" altLang="zh-CN" dirty="0"/>
              <a:t>R</a:t>
            </a:r>
            <a:r>
              <a:rPr lang="zh-CN" altLang="en-US" dirty="0"/>
              <a:t>的最高范式级别</a:t>
            </a:r>
            <a:r>
              <a:rPr lang="en-US" altLang="zh-CN" dirty="0"/>
              <a:t>(</a:t>
            </a:r>
            <a:r>
              <a:rPr lang="zh-CN" altLang="en-US" dirty="0"/>
              <a:t>到</a:t>
            </a:r>
            <a:r>
              <a:rPr lang="en-US" altLang="zh-CN" dirty="0"/>
              <a:t>BCNF</a:t>
            </a:r>
            <a:r>
              <a:rPr lang="zh-CN" altLang="en-US" dirty="0"/>
              <a:t>为止</a:t>
            </a:r>
            <a:r>
              <a:rPr lang="en-US" altLang="zh-CN" dirty="0"/>
              <a:t>)</a:t>
            </a:r>
            <a:r>
              <a:rPr lang="zh-CN" altLang="en-US" dirty="0"/>
              <a:t>，说明理由。</a:t>
            </a:r>
          </a:p>
          <a:p>
            <a:pPr lvl="1"/>
            <a:r>
              <a:rPr lang="zh-CN" altLang="en-US" dirty="0"/>
              <a:t>分析</a:t>
            </a:r>
            <a:r>
              <a:rPr lang="en-US" altLang="zh-CN" dirty="0"/>
              <a:t>R</a:t>
            </a:r>
            <a:r>
              <a:rPr lang="zh-CN" altLang="en-US" dirty="0"/>
              <a:t>存在的主要问题。</a:t>
            </a:r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R</a:t>
            </a:r>
            <a:r>
              <a:rPr lang="zh-CN" altLang="en-US" dirty="0"/>
              <a:t>分解为一组合适的</a:t>
            </a:r>
            <a:r>
              <a:rPr lang="en-US" altLang="zh-CN" dirty="0"/>
              <a:t>3NF</a:t>
            </a:r>
            <a:r>
              <a:rPr lang="zh-CN" altLang="en-US" dirty="0"/>
              <a:t>关系模式。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1905000" cy="457200"/>
          </a:xfrm>
        </p:spPr>
        <p:txBody>
          <a:bodyPr/>
          <a:lstStyle/>
          <a:p>
            <a:fld id="{713DAA3D-65AF-4E47-9F98-EF6B7521ED4C}" type="datetime1">
              <a:rPr lang="zh-CN" altLang="en-US" smtClean="0"/>
              <a:pPr/>
              <a:t>2021/12/6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76600" y="6243638"/>
            <a:ext cx="2895600" cy="457200"/>
          </a:xfrm>
        </p:spPr>
        <p:txBody>
          <a:bodyPr/>
          <a:lstStyle/>
          <a:p>
            <a:r>
              <a:rPr lang="en-US" altLang="zh-CN"/>
              <a:t>《数据库系统概论》- 第6章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fld id="{14C8703F-6CB8-4183-B701-39AE74A0E78E}" type="slidenum">
              <a:rPr lang="en-US" altLang="zh-CN"/>
              <a:pPr/>
              <a:t>3</a:t>
            </a:fld>
            <a:r>
              <a:rPr lang="en-US" altLang="zh-CN"/>
              <a:t>/83</a:t>
            </a:r>
          </a:p>
        </p:txBody>
      </p:sp>
    </p:spTree>
    <p:extLst>
      <p:ext uri="{BB962C8B-B14F-4D97-AF65-F5344CB8AC3E}">
        <p14:creationId xmlns:p14="http://schemas.microsoft.com/office/powerpoint/2010/main" val="99514669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8105775" cy="762000"/>
          </a:xfrm>
        </p:spPr>
        <p:txBody>
          <a:bodyPr/>
          <a:lstStyle/>
          <a:p>
            <a:r>
              <a:rPr lang="zh-CN" altLang="en-US"/>
              <a:t>作 业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8345488" cy="468471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一</a:t>
            </a:r>
            <a:r>
              <a:rPr lang="en-US" altLang="zh-CN" sz="2800" dirty="0"/>
              <a:t>.</a:t>
            </a:r>
            <a:r>
              <a:rPr lang="zh-CN" altLang="en-US" sz="2800" dirty="0"/>
              <a:t>设</a:t>
            </a:r>
            <a:r>
              <a:rPr lang="en-US" altLang="zh-CN" sz="2800" dirty="0"/>
              <a:t>R&lt;U,F&gt;</a:t>
            </a:r>
            <a:r>
              <a:rPr lang="zh-CN" altLang="en-US" sz="2800" dirty="0"/>
              <a:t>，</a:t>
            </a:r>
            <a:r>
              <a:rPr lang="en-US" altLang="zh-CN" sz="2800" dirty="0"/>
              <a:t>U={B, O, I, S, Q, D}, F= {S→D, I→B, IS→Q, B→O}. </a:t>
            </a:r>
            <a:r>
              <a:rPr lang="zh-CN" altLang="en-US" sz="2800" dirty="0"/>
              <a:t>答案。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1. </a:t>
            </a:r>
            <a:r>
              <a:rPr lang="zh-CN" altLang="en-US" sz="2800" dirty="0"/>
              <a:t>不出现在任何函数依赖右部的属性：</a:t>
            </a:r>
            <a:r>
              <a:rPr lang="en-US" altLang="zh-CN" sz="2800" dirty="0"/>
              <a:t>IS</a:t>
            </a:r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求</a:t>
            </a:r>
            <a:r>
              <a:rPr lang="en-US" altLang="zh-CN" sz="2800" dirty="0"/>
              <a:t>ISF+=ISDBQO  </a:t>
            </a:r>
            <a:r>
              <a:rPr lang="zh-CN" altLang="en-US" sz="2800" dirty="0"/>
              <a:t>候选码</a:t>
            </a:r>
            <a:r>
              <a:rPr lang="en-US" altLang="zh-CN" sz="2800" dirty="0"/>
              <a:t>: IS</a:t>
            </a:r>
          </a:p>
          <a:p>
            <a:pPr marL="0" indent="0">
              <a:buNone/>
            </a:pPr>
            <a:r>
              <a:rPr lang="en-US" altLang="zh-CN" sz="2800" dirty="0"/>
              <a:t>2. </a:t>
            </a:r>
            <a:r>
              <a:rPr lang="zh-CN" altLang="en-US" sz="2800" dirty="0"/>
              <a:t>满足</a:t>
            </a:r>
            <a:r>
              <a:rPr lang="en-US" altLang="zh-CN" sz="2800" dirty="0"/>
              <a:t>1NF</a:t>
            </a:r>
          </a:p>
          <a:p>
            <a:pPr marL="57150" indent="0">
              <a:buNone/>
            </a:pPr>
            <a:r>
              <a:rPr lang="en-US" altLang="zh-CN" sz="2800" dirty="0"/>
              <a:t>3.  1) </a:t>
            </a:r>
            <a:r>
              <a:rPr lang="en-US" altLang="zh-CN" sz="2800" dirty="0" err="1"/>
              <a:t>Fmin</a:t>
            </a:r>
            <a:r>
              <a:rPr lang="en-US" altLang="zh-CN" sz="2800" dirty="0"/>
              <a:t>=F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pPr marL="57150" indent="0">
              <a:buNone/>
            </a:pPr>
            <a:r>
              <a:rPr lang="en-US" altLang="zh-CN" sz="2800" dirty="0"/>
              <a:t>     2) </a:t>
            </a:r>
            <a:r>
              <a:rPr lang="zh-CN" altLang="en-US" sz="2800" dirty="0"/>
              <a:t>分解： </a:t>
            </a:r>
            <a:r>
              <a:rPr lang="en-US" altLang="zh-CN" sz="2800" dirty="0"/>
              <a:t>&lt;</a:t>
            </a:r>
            <a:r>
              <a:rPr lang="zh-CN" altLang="en-US" sz="2800" dirty="0"/>
              <a:t>(</a:t>
            </a:r>
            <a:r>
              <a:rPr lang="en-US" altLang="zh-CN" sz="2800" dirty="0"/>
              <a:t>S</a:t>
            </a:r>
            <a:r>
              <a:rPr lang="zh-CN" altLang="en-US" sz="2800" dirty="0"/>
              <a:t>，</a:t>
            </a:r>
            <a:r>
              <a:rPr lang="en-US" altLang="zh-CN" sz="2800" dirty="0"/>
              <a:t>D)，{ S→D }&gt;</a:t>
            </a:r>
          </a:p>
          <a:p>
            <a:pPr marL="457200" lvl="1" indent="0">
              <a:buNone/>
            </a:pPr>
            <a:r>
              <a:rPr lang="en-US" altLang="zh-CN" sz="2400" dirty="0"/>
              <a:t>	               &lt;(I，B)，{ I→</a:t>
            </a:r>
            <a:r>
              <a:rPr lang="en-US" altLang="zh-CN" sz="2400" dirty="0">
                <a:sym typeface="Symbol" pitchFamily="18" charset="2"/>
              </a:rPr>
              <a:t>B </a:t>
            </a:r>
            <a:r>
              <a:rPr lang="en-US" altLang="zh-CN" sz="2400" dirty="0"/>
              <a:t>}&gt;</a:t>
            </a:r>
          </a:p>
          <a:p>
            <a:pPr marL="457200" lvl="1" indent="0">
              <a:buNone/>
            </a:pPr>
            <a:r>
              <a:rPr lang="en-US" altLang="zh-CN" sz="2400" dirty="0"/>
              <a:t>		&lt;(I，S，Q)， {IS→</a:t>
            </a:r>
            <a:r>
              <a:rPr lang="en-US" altLang="zh-CN" sz="2400" dirty="0">
                <a:sym typeface="Symbol" pitchFamily="18" charset="2"/>
              </a:rPr>
              <a:t>Q</a:t>
            </a:r>
            <a:r>
              <a:rPr lang="en-US" altLang="zh-CN" sz="2400" dirty="0"/>
              <a:t> }&gt;</a:t>
            </a:r>
          </a:p>
          <a:p>
            <a:pPr marL="457200" lvl="1" indent="0">
              <a:buNone/>
            </a:pPr>
            <a:r>
              <a:rPr lang="en-US" altLang="zh-CN" sz="2400" dirty="0"/>
              <a:t>            &lt;(B</a:t>
            </a:r>
            <a:r>
              <a:rPr lang="zh-CN" altLang="en-US" sz="2400" dirty="0"/>
              <a:t>，</a:t>
            </a:r>
            <a:r>
              <a:rPr lang="en-US" altLang="zh-CN" sz="2400" dirty="0"/>
              <a:t>O)</a:t>
            </a:r>
            <a:r>
              <a:rPr lang="zh-CN" altLang="en-US" sz="2400" dirty="0"/>
              <a:t>，</a:t>
            </a:r>
            <a:r>
              <a:rPr lang="en-US" altLang="zh-CN" sz="2400" dirty="0"/>
              <a:t>{B→O}&gt;</a:t>
            </a:r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1905000" cy="457200"/>
          </a:xfrm>
        </p:spPr>
        <p:txBody>
          <a:bodyPr/>
          <a:lstStyle/>
          <a:p>
            <a:fld id="{5DFC50F7-2E59-462C-BA30-1F559C47D531}" type="datetime1">
              <a:rPr lang="zh-CN" altLang="en-US" smtClean="0"/>
              <a:pPr/>
              <a:t>2021/12/6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76600" y="6243638"/>
            <a:ext cx="2895600" cy="457200"/>
          </a:xfrm>
        </p:spPr>
        <p:txBody>
          <a:bodyPr/>
          <a:lstStyle/>
          <a:p>
            <a:r>
              <a:rPr lang="en-US" altLang="zh-CN"/>
              <a:t>《数据库系统概论》- 第6章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fld id="{232DE592-B40E-49A5-8006-9B475FAA848A}" type="slidenum">
              <a:rPr lang="en-US" altLang="zh-CN"/>
              <a:pPr/>
              <a:t>4</a:t>
            </a:fld>
            <a:r>
              <a:rPr lang="en-US" altLang="zh-CN"/>
              <a:t>/83</a:t>
            </a:r>
          </a:p>
        </p:txBody>
      </p:sp>
    </p:spTree>
    <p:extLst>
      <p:ext uri="{BB962C8B-B14F-4D97-AF65-F5344CB8AC3E}">
        <p14:creationId xmlns:p14="http://schemas.microsoft.com/office/powerpoint/2010/main" val="125296143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8105775" cy="762000"/>
          </a:xfrm>
        </p:spPr>
        <p:txBody>
          <a:bodyPr/>
          <a:lstStyle/>
          <a:p>
            <a:r>
              <a:rPr lang="zh-CN" altLang="en-US" dirty="0"/>
              <a:t>二 </a:t>
            </a:r>
            <a:r>
              <a:rPr lang="en-US" altLang="zh-CN" dirty="0"/>
              <a:t>. P195,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47800"/>
            <a:ext cx="8345488" cy="4684713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000" dirty="0"/>
              <a:t>建立一个关于系、学生、班级、学会等诸信息的关系数据库。</a:t>
            </a:r>
          </a:p>
          <a:p>
            <a:pPr marL="0" indent="0">
              <a:buNone/>
            </a:pPr>
            <a:r>
              <a:rPr lang="zh-CN" altLang="zh-CN" sz="2000" dirty="0"/>
              <a:t>学生：学号、姓名、出生年月、系名、班号、宿舍区。</a:t>
            </a:r>
          </a:p>
          <a:p>
            <a:pPr marL="0" indent="0">
              <a:buNone/>
            </a:pPr>
            <a:r>
              <a:rPr lang="zh-CN" altLang="zh-CN" sz="2000" dirty="0"/>
              <a:t>班级：班号、专业名、系名、人数、入校年份。</a:t>
            </a:r>
          </a:p>
          <a:p>
            <a:pPr marL="0" indent="0">
              <a:buNone/>
            </a:pPr>
            <a:r>
              <a:rPr lang="zh-CN" altLang="zh-CN" sz="2000" dirty="0"/>
              <a:t>系：系名、系号、系办公地点、人数。</a:t>
            </a:r>
          </a:p>
          <a:p>
            <a:pPr marL="0" indent="0">
              <a:buNone/>
            </a:pPr>
            <a:r>
              <a:rPr lang="zh-CN" altLang="zh-CN" sz="2000" dirty="0"/>
              <a:t>学会：学会名、成立年份、办公地点、人数。</a:t>
            </a:r>
            <a:endParaRPr lang="en-US" altLang="zh-CN" sz="2000" dirty="0"/>
          </a:p>
          <a:p>
            <a:pPr marL="0" indent="0">
              <a:buNone/>
            </a:pPr>
            <a:endParaRPr lang="zh-CN" altLang="zh-CN" sz="2000" dirty="0"/>
          </a:p>
          <a:p>
            <a:pPr marL="0" indent="0">
              <a:buNone/>
            </a:pPr>
            <a:r>
              <a:rPr lang="zh-CN" altLang="zh-CN" sz="2000" dirty="0"/>
              <a:t>语义如下：一个系有若干专业，每个专业每年只招一个班，每个班有若干学生。一个系的学生住在同一宿舍区。每个学生可参加若干学会，每个学会有若干学生。学生参加某学会有一个入会年份。</a:t>
            </a:r>
          </a:p>
          <a:p>
            <a:pPr marL="0" indent="0">
              <a:buNone/>
            </a:pPr>
            <a:r>
              <a:rPr lang="zh-CN" altLang="zh-CN" sz="2000" dirty="0"/>
              <a:t>请给出关系模式，写出每个关系模式的极小函数依赖集，指出是否存在传递函数依赖，对于函数依赖左部是多属性的情况讨论函数依赖是完全函数依赖，还是部分函数依赖。指出各关系模式的候选码、外部码，有没有全码存在</a:t>
            </a:r>
            <a:r>
              <a:rPr lang="en-US" altLang="zh-CN" sz="2000" dirty="0"/>
              <a:t>?</a:t>
            </a:r>
            <a:endParaRPr lang="zh-CN" altLang="zh-CN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1905000" cy="457200"/>
          </a:xfrm>
        </p:spPr>
        <p:txBody>
          <a:bodyPr/>
          <a:lstStyle/>
          <a:p>
            <a:fld id="{8066BB61-BEE7-4932-B4C3-99C0AC08DD12}" type="datetime1">
              <a:rPr lang="zh-CN" altLang="en-US" smtClean="0"/>
              <a:pPr/>
              <a:t>2021/12/6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76600" y="6243638"/>
            <a:ext cx="2895600" cy="457200"/>
          </a:xfrm>
        </p:spPr>
        <p:txBody>
          <a:bodyPr/>
          <a:lstStyle/>
          <a:p>
            <a:r>
              <a:rPr lang="en-US" altLang="zh-CN"/>
              <a:t>《数据库系统概论》- 第6章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fld id="{A2D74603-B40B-4D66-8F6E-41C870D48932}" type="slidenum">
              <a:rPr lang="en-US" altLang="zh-CN" smtClean="0"/>
              <a:pPr/>
              <a:t>5</a:t>
            </a:fld>
            <a:r>
              <a:rPr lang="en-US" altLang="zh-CN"/>
              <a:t>/83</a:t>
            </a:r>
          </a:p>
        </p:txBody>
      </p:sp>
    </p:spTree>
    <p:extLst>
      <p:ext uri="{BB962C8B-B14F-4D97-AF65-F5344CB8AC3E}">
        <p14:creationId xmlns:p14="http://schemas.microsoft.com/office/powerpoint/2010/main" val="139706206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8721725B-8E5C-49C4-BF9F-483034E8A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9256" y="381000"/>
            <a:ext cx="8345488" cy="4684713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zh-CN" altLang="zh-CN" sz="2000" dirty="0"/>
              <a:t>解：</a:t>
            </a:r>
            <a:r>
              <a:rPr lang="en-US" altLang="zh-CN" sz="2000" dirty="0"/>
              <a:t>(1)</a:t>
            </a:r>
            <a:r>
              <a:rPr lang="zh-CN" altLang="zh-CN" sz="2000" dirty="0"/>
              <a:t>关系模式如下：</a:t>
            </a:r>
          </a:p>
          <a:p>
            <a:pPr marL="0" indent="0">
              <a:buNone/>
            </a:pPr>
            <a:r>
              <a:rPr lang="en-US" altLang="zh-CN" sz="2000" dirty="0"/>
              <a:t>  </a:t>
            </a:r>
            <a:r>
              <a:rPr lang="zh-CN" altLang="zh-CN" sz="2000" dirty="0"/>
              <a:t>学生：</a:t>
            </a:r>
            <a:r>
              <a:rPr lang="en-US" altLang="zh-CN" sz="2000" dirty="0"/>
              <a:t>S(</a:t>
            </a:r>
            <a:r>
              <a:rPr lang="en-US" altLang="zh-CN" sz="2000" dirty="0" err="1"/>
              <a:t>Sno</a:t>
            </a:r>
            <a:r>
              <a:rPr lang="zh-CN" altLang="zh-CN" sz="2000" dirty="0"/>
              <a:t>，</a:t>
            </a:r>
            <a:r>
              <a:rPr lang="en-US" altLang="zh-CN" sz="2000" dirty="0" err="1"/>
              <a:t>Sname</a:t>
            </a:r>
            <a:r>
              <a:rPr lang="zh-CN" altLang="zh-CN" sz="2000" dirty="0"/>
              <a:t>，</a:t>
            </a:r>
            <a:r>
              <a:rPr lang="en-US" altLang="zh-CN" sz="2000" dirty="0" err="1"/>
              <a:t>Sbirth</a:t>
            </a:r>
            <a:r>
              <a:rPr lang="zh-CN" altLang="zh-CN" sz="2000" dirty="0"/>
              <a:t>，</a:t>
            </a:r>
            <a:r>
              <a:rPr lang="en-US" altLang="zh-CN" sz="2000" dirty="0" err="1"/>
              <a:t>Dept</a:t>
            </a:r>
            <a:r>
              <a:rPr lang="zh-CN" altLang="zh-CN" sz="2000" dirty="0"/>
              <a:t>，</a:t>
            </a:r>
            <a:r>
              <a:rPr lang="en-US" altLang="zh-CN" sz="2000" dirty="0"/>
              <a:t>Class</a:t>
            </a:r>
            <a:r>
              <a:rPr lang="zh-CN" altLang="zh-CN" sz="2000" dirty="0"/>
              <a:t>，</a:t>
            </a:r>
            <a:r>
              <a:rPr lang="en-US" altLang="zh-CN" sz="2000" dirty="0" err="1"/>
              <a:t>Rno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</a:t>
            </a:r>
            <a:r>
              <a:rPr lang="zh-CN" altLang="zh-CN" sz="2000" dirty="0"/>
              <a:t>班级：</a:t>
            </a:r>
            <a:r>
              <a:rPr lang="en-US" altLang="zh-CN" sz="2000" dirty="0"/>
              <a:t>C(Class</a:t>
            </a:r>
            <a:r>
              <a:rPr lang="zh-CN" altLang="zh-CN" sz="2000" dirty="0"/>
              <a:t>，</a:t>
            </a:r>
            <a:r>
              <a:rPr lang="en-US" altLang="zh-CN" sz="2000" dirty="0" err="1"/>
              <a:t>Pname</a:t>
            </a:r>
            <a:r>
              <a:rPr lang="zh-CN" altLang="zh-CN" sz="2000" dirty="0"/>
              <a:t>，</a:t>
            </a:r>
            <a:r>
              <a:rPr lang="en-US" altLang="zh-CN" sz="2000" dirty="0" err="1"/>
              <a:t>Dept</a:t>
            </a:r>
            <a:r>
              <a:rPr lang="zh-CN" altLang="zh-CN" sz="2000" dirty="0"/>
              <a:t>，</a:t>
            </a:r>
            <a:r>
              <a:rPr lang="en-US" altLang="zh-CN" sz="2000" dirty="0" err="1"/>
              <a:t>Cnum</a:t>
            </a:r>
            <a:r>
              <a:rPr lang="zh-CN" altLang="zh-CN" sz="2000" dirty="0"/>
              <a:t>，</a:t>
            </a:r>
            <a:r>
              <a:rPr lang="en-US" altLang="zh-CN" sz="2000" dirty="0" err="1"/>
              <a:t>Cyear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</a:t>
            </a:r>
            <a:r>
              <a:rPr lang="zh-CN" altLang="zh-CN" sz="2000" dirty="0"/>
              <a:t>系：</a:t>
            </a:r>
            <a:r>
              <a:rPr lang="en-US" altLang="zh-CN" sz="2000" dirty="0"/>
              <a:t>D(</a:t>
            </a:r>
            <a:r>
              <a:rPr lang="en-US" altLang="zh-CN" sz="2000" dirty="0" err="1"/>
              <a:t>Dept</a:t>
            </a:r>
            <a:r>
              <a:rPr lang="zh-CN" altLang="zh-CN" sz="2000" dirty="0"/>
              <a:t>，</a:t>
            </a:r>
            <a:r>
              <a:rPr lang="en-US" altLang="zh-CN" sz="2000" dirty="0" err="1"/>
              <a:t>Dno</a:t>
            </a:r>
            <a:r>
              <a:rPr lang="zh-CN" altLang="zh-CN" sz="2000" dirty="0"/>
              <a:t>，</a:t>
            </a:r>
            <a:r>
              <a:rPr lang="en-US" altLang="zh-CN" sz="2000" dirty="0"/>
              <a:t>Office</a:t>
            </a:r>
            <a:r>
              <a:rPr lang="zh-CN" altLang="zh-CN" sz="2000" dirty="0"/>
              <a:t>，</a:t>
            </a:r>
            <a:r>
              <a:rPr lang="en-US" altLang="zh-CN" sz="2000" dirty="0" err="1"/>
              <a:t>Dnum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</a:t>
            </a:r>
            <a:r>
              <a:rPr lang="zh-CN" altLang="zh-CN" sz="2000" dirty="0"/>
              <a:t>学会：</a:t>
            </a:r>
            <a:r>
              <a:rPr lang="en-US" altLang="zh-CN" sz="2000" dirty="0"/>
              <a:t>M(</a:t>
            </a:r>
            <a:r>
              <a:rPr lang="en-US" altLang="zh-CN" sz="2000" dirty="0" err="1"/>
              <a:t>Mname</a:t>
            </a:r>
            <a:r>
              <a:rPr lang="zh-CN" altLang="zh-CN" sz="2000" dirty="0"/>
              <a:t>，</a:t>
            </a:r>
            <a:r>
              <a:rPr lang="en-US" altLang="zh-CN" sz="2000" dirty="0" err="1"/>
              <a:t>Myear</a:t>
            </a:r>
            <a:r>
              <a:rPr lang="zh-CN" altLang="zh-CN" sz="2000" dirty="0"/>
              <a:t>，</a:t>
            </a:r>
            <a:r>
              <a:rPr lang="en-US" altLang="zh-CN" sz="2000" dirty="0" err="1"/>
              <a:t>Maddr</a:t>
            </a:r>
            <a:r>
              <a:rPr lang="zh-CN" altLang="zh-CN" sz="2000" dirty="0"/>
              <a:t>，</a:t>
            </a:r>
            <a:r>
              <a:rPr lang="en-US" altLang="zh-CN" sz="2000" dirty="0" err="1"/>
              <a:t>Mnum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(2)</a:t>
            </a:r>
            <a:r>
              <a:rPr lang="zh-CN" altLang="zh-CN" sz="2000" dirty="0"/>
              <a:t>每个关系模式的最小函数依赖集如下： </a:t>
            </a:r>
          </a:p>
          <a:p>
            <a:pPr marL="0" indent="0">
              <a:buNone/>
            </a:pPr>
            <a:r>
              <a:rPr lang="en-US" altLang="zh-CN" sz="2000" dirty="0"/>
              <a:t>  A</a:t>
            </a:r>
            <a:r>
              <a:rPr lang="zh-CN" altLang="zh-CN" sz="2000" dirty="0"/>
              <a:t>、学生</a:t>
            </a:r>
            <a:r>
              <a:rPr lang="en-US" altLang="zh-CN" sz="2000" dirty="0"/>
              <a:t>S (</a:t>
            </a:r>
            <a:r>
              <a:rPr lang="en-US" altLang="zh-CN" sz="2000" dirty="0" err="1"/>
              <a:t>Sno</a:t>
            </a:r>
            <a:r>
              <a:rPr lang="zh-CN" altLang="zh-CN" sz="2000" dirty="0"/>
              <a:t>，</a:t>
            </a:r>
            <a:r>
              <a:rPr lang="en-US" altLang="zh-CN" sz="2000" dirty="0" err="1"/>
              <a:t>Sname</a:t>
            </a:r>
            <a:r>
              <a:rPr lang="zh-CN" altLang="zh-CN" sz="2000" dirty="0"/>
              <a:t>，</a:t>
            </a:r>
            <a:r>
              <a:rPr lang="en-US" altLang="zh-CN" sz="2000" dirty="0" err="1"/>
              <a:t>Sbirth</a:t>
            </a:r>
            <a:r>
              <a:rPr lang="zh-CN" altLang="zh-CN" sz="2000" dirty="0"/>
              <a:t>，</a:t>
            </a:r>
            <a:r>
              <a:rPr lang="en-US" altLang="zh-CN" sz="2000" dirty="0" err="1"/>
              <a:t>Dept</a:t>
            </a:r>
            <a:r>
              <a:rPr lang="zh-CN" altLang="zh-CN" sz="2000" dirty="0"/>
              <a:t>，</a:t>
            </a:r>
            <a:r>
              <a:rPr lang="en-US" altLang="zh-CN" sz="2000" dirty="0"/>
              <a:t>Class</a:t>
            </a:r>
            <a:r>
              <a:rPr lang="zh-CN" altLang="zh-CN" sz="2000" dirty="0"/>
              <a:t>，</a:t>
            </a:r>
            <a:r>
              <a:rPr lang="en-US" altLang="zh-CN" sz="2000" dirty="0" err="1"/>
              <a:t>Rno</a:t>
            </a:r>
            <a:r>
              <a:rPr lang="en-US" altLang="zh-CN" sz="2000" dirty="0"/>
              <a:t>) </a:t>
            </a:r>
          </a:p>
          <a:p>
            <a:pPr marL="0" indent="0">
              <a:buNone/>
            </a:pPr>
            <a:r>
              <a:rPr lang="zh-CN" altLang="zh-CN" sz="2000" dirty="0"/>
              <a:t>最小函数依赖集如下</a:t>
            </a:r>
            <a:r>
              <a:rPr lang="en-US" altLang="zh-CN" sz="2000" dirty="0"/>
              <a:t>:</a:t>
            </a:r>
            <a:r>
              <a:rPr lang="en-US" altLang="zh-CN" sz="2000" dirty="0" err="1"/>
              <a:t>Sno</a:t>
            </a:r>
            <a:r>
              <a:rPr lang="en-US" altLang="zh-CN" sz="2000" dirty="0" err="1">
                <a:sym typeface="Wingdings"/>
              </a:rPr>
              <a:t></a:t>
            </a:r>
            <a:r>
              <a:rPr lang="en-US" altLang="zh-CN" sz="2000" dirty="0" err="1"/>
              <a:t>Sname</a:t>
            </a:r>
            <a:r>
              <a:rPr lang="zh-CN" altLang="zh-CN" sz="2000" dirty="0"/>
              <a:t>，</a:t>
            </a:r>
            <a:r>
              <a:rPr lang="en-US" altLang="zh-CN" sz="2000" dirty="0" err="1"/>
              <a:t>Sno</a:t>
            </a:r>
            <a:r>
              <a:rPr lang="en-US" altLang="zh-CN" sz="2000" dirty="0" err="1">
                <a:sym typeface="Wingdings"/>
              </a:rPr>
              <a:t></a:t>
            </a:r>
            <a:r>
              <a:rPr lang="en-US" altLang="zh-CN" sz="2000" dirty="0" err="1"/>
              <a:t>Sbirth</a:t>
            </a:r>
            <a:r>
              <a:rPr lang="zh-CN" altLang="zh-CN" sz="2000" dirty="0"/>
              <a:t>，</a:t>
            </a:r>
            <a:r>
              <a:rPr lang="en-US" altLang="zh-CN" sz="2000" dirty="0" err="1"/>
              <a:t>Sno</a:t>
            </a:r>
            <a:r>
              <a:rPr lang="en-US" altLang="zh-CN" sz="2000" dirty="0" err="1">
                <a:sym typeface="Wingdings"/>
              </a:rPr>
              <a:t></a:t>
            </a:r>
            <a:r>
              <a:rPr lang="en-US" altLang="zh-CN" sz="2000" dirty="0" err="1"/>
              <a:t>Class</a:t>
            </a:r>
            <a:r>
              <a:rPr lang="zh-CN" altLang="zh-CN" sz="2000" dirty="0"/>
              <a:t>，</a:t>
            </a:r>
            <a:r>
              <a:rPr lang="en-US" altLang="zh-CN" sz="2000" dirty="0" err="1"/>
              <a:t>Class</a:t>
            </a:r>
            <a:r>
              <a:rPr lang="en-US" altLang="zh-CN" sz="2000" dirty="0" err="1">
                <a:sym typeface="Wingdings"/>
              </a:rPr>
              <a:t></a:t>
            </a:r>
            <a:r>
              <a:rPr lang="en-US" altLang="zh-CN" sz="2000" dirty="0" err="1"/>
              <a:t>Dept</a:t>
            </a:r>
            <a:r>
              <a:rPr lang="zh-CN" altLang="zh-CN" sz="2000" dirty="0"/>
              <a:t>，</a:t>
            </a:r>
            <a:r>
              <a:rPr lang="en-US" altLang="zh-CN" sz="2000" dirty="0" err="1"/>
              <a:t>Dept</a:t>
            </a:r>
            <a:r>
              <a:rPr lang="en-US" altLang="zh-CN" sz="2000" dirty="0" err="1">
                <a:sym typeface="Wingdings"/>
              </a:rPr>
              <a:t></a:t>
            </a:r>
            <a:r>
              <a:rPr lang="en-US" altLang="zh-CN" sz="2000" dirty="0" err="1"/>
              <a:t>Rno</a:t>
            </a:r>
            <a:r>
              <a:rPr lang="en-US" altLang="zh-CN" sz="2000" dirty="0"/>
              <a:t>; </a:t>
            </a:r>
          </a:p>
          <a:p>
            <a:pPr marL="0" indent="0">
              <a:buNone/>
            </a:pPr>
            <a:r>
              <a:rPr lang="zh-CN" altLang="zh-CN" sz="2000" dirty="0"/>
              <a:t>传递依赖如下：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zh-CN" altLang="zh-CN" sz="2000" dirty="0"/>
              <a:t>由于</a:t>
            </a:r>
            <a:r>
              <a:rPr lang="en-US" altLang="zh-CN" sz="2000" dirty="0" err="1"/>
              <a:t>Sno</a:t>
            </a:r>
            <a:r>
              <a:rPr lang="en-US" altLang="zh-CN" sz="2000" dirty="0" err="1">
                <a:sym typeface="Wingdings"/>
              </a:rPr>
              <a:t></a:t>
            </a:r>
            <a:r>
              <a:rPr lang="en-US" altLang="zh-CN" sz="2000" dirty="0" err="1"/>
              <a:t>Dept</a:t>
            </a:r>
            <a:r>
              <a:rPr lang="zh-CN" altLang="zh-CN" sz="2000" dirty="0"/>
              <a:t>，</a:t>
            </a:r>
            <a:r>
              <a:rPr lang="en-US" altLang="zh-CN" sz="2000" dirty="0" err="1"/>
              <a:t>Dept</a:t>
            </a:r>
            <a:r>
              <a:rPr lang="en-US" altLang="zh-CN" sz="2000" dirty="0" err="1">
                <a:sym typeface="Wingdings"/>
              </a:rPr>
              <a:t></a:t>
            </a:r>
            <a:r>
              <a:rPr lang="en-US" altLang="zh-CN" sz="2000" dirty="0" err="1"/>
              <a:t>Rno</a:t>
            </a:r>
            <a:r>
              <a:rPr lang="zh-CN" altLang="zh-CN" sz="2000" dirty="0"/>
              <a:t>（宿舍区）</a:t>
            </a:r>
            <a:r>
              <a:rPr lang="zh-CN" altLang="en-US" sz="2000" dirty="0"/>
              <a:t>，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</a:t>
            </a:r>
            <a:r>
              <a:rPr lang="zh-CN" altLang="zh-CN" sz="2000" dirty="0"/>
              <a:t>所以</a:t>
            </a:r>
            <a:r>
              <a:rPr lang="en-US" altLang="zh-CN" sz="2000" dirty="0" err="1"/>
              <a:t>Sno</a:t>
            </a:r>
            <a:r>
              <a:rPr lang="zh-CN" altLang="zh-CN" sz="2000" dirty="0"/>
              <a:t>与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Rno</a:t>
            </a:r>
            <a:r>
              <a:rPr lang="zh-CN" altLang="zh-CN" sz="2000" dirty="0"/>
              <a:t>之间存在着传递函数依赖。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zh-CN" altLang="zh-CN" sz="2000" dirty="0"/>
              <a:t>由于</a:t>
            </a:r>
            <a:r>
              <a:rPr lang="en-US" altLang="zh-CN" sz="2000" dirty="0" err="1"/>
              <a:t>Class</a:t>
            </a:r>
            <a:r>
              <a:rPr lang="en-US" altLang="zh-CN" sz="2000" dirty="0" err="1">
                <a:sym typeface="Wingdings"/>
              </a:rPr>
              <a:t></a:t>
            </a:r>
            <a:r>
              <a:rPr lang="en-US" altLang="zh-CN" sz="2000" dirty="0" err="1"/>
              <a:t>Dept</a:t>
            </a:r>
            <a:r>
              <a:rPr lang="zh-CN" altLang="zh-CN" sz="2000" dirty="0"/>
              <a:t>，</a:t>
            </a:r>
            <a:r>
              <a:rPr lang="en-US" altLang="zh-CN" sz="2000" dirty="0" err="1"/>
              <a:t>Dept</a:t>
            </a:r>
            <a:r>
              <a:rPr lang="en-US" altLang="zh-CN" sz="2000" dirty="0" err="1">
                <a:sym typeface="Wingdings"/>
              </a:rPr>
              <a:t></a:t>
            </a:r>
            <a:r>
              <a:rPr lang="en-US" altLang="zh-CN" sz="2000" dirty="0" err="1"/>
              <a:t>Rno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</a:t>
            </a:r>
            <a:r>
              <a:rPr lang="zh-CN" altLang="zh-CN" sz="2000" dirty="0"/>
              <a:t>所以</a:t>
            </a:r>
            <a:r>
              <a:rPr lang="en-US" altLang="zh-CN" sz="2000" dirty="0"/>
              <a:t>Class</a:t>
            </a:r>
            <a:r>
              <a:rPr lang="zh-CN" altLang="zh-CN" sz="2000" dirty="0"/>
              <a:t>与</a:t>
            </a:r>
            <a:r>
              <a:rPr lang="en-US" altLang="zh-CN" sz="2000" dirty="0" err="1"/>
              <a:t>Rno</a:t>
            </a:r>
            <a:r>
              <a:rPr lang="zh-CN" altLang="zh-CN" sz="2000" dirty="0"/>
              <a:t>之间存在着传递函数依赖。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zh-CN" altLang="zh-CN" sz="2000" dirty="0"/>
              <a:t>由于</a:t>
            </a:r>
            <a:r>
              <a:rPr lang="en-US" altLang="zh-CN" sz="2000" dirty="0" err="1"/>
              <a:t>Sno</a:t>
            </a:r>
            <a:r>
              <a:rPr lang="en-US" altLang="zh-CN" sz="2000" dirty="0" err="1">
                <a:sym typeface="Wingdings"/>
              </a:rPr>
              <a:t></a:t>
            </a:r>
            <a:r>
              <a:rPr lang="en-US" altLang="zh-CN" sz="2000" dirty="0" err="1"/>
              <a:t>Class</a:t>
            </a:r>
            <a:r>
              <a:rPr lang="zh-CN" altLang="zh-CN" sz="2000" dirty="0"/>
              <a:t>，</a:t>
            </a:r>
            <a:r>
              <a:rPr lang="en-US" altLang="zh-CN" sz="2000" dirty="0" err="1"/>
              <a:t>Class</a:t>
            </a:r>
            <a:r>
              <a:rPr lang="en-US" altLang="zh-CN" sz="2000" dirty="0" err="1">
                <a:sym typeface="Wingdings"/>
              </a:rPr>
              <a:t></a:t>
            </a:r>
            <a:r>
              <a:rPr lang="en-US" altLang="zh-CN" sz="2000" dirty="0" err="1"/>
              <a:t>Dept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</a:t>
            </a:r>
            <a:r>
              <a:rPr lang="zh-CN" altLang="zh-CN" sz="2000" dirty="0"/>
              <a:t>所以</a:t>
            </a:r>
            <a:r>
              <a:rPr lang="en-US" altLang="zh-CN" sz="2000" dirty="0" err="1"/>
              <a:t>Sno</a:t>
            </a:r>
            <a:r>
              <a:rPr lang="zh-CN" altLang="zh-CN" sz="2000" dirty="0"/>
              <a:t>与</a:t>
            </a:r>
            <a:r>
              <a:rPr lang="en-US" altLang="zh-CN" sz="2000" dirty="0" err="1"/>
              <a:t>Dept</a:t>
            </a:r>
            <a:r>
              <a:rPr lang="zh-CN" altLang="zh-CN" sz="2000" dirty="0"/>
              <a:t>之间存在着传递函数依赖。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1905000" cy="457200"/>
          </a:xfrm>
        </p:spPr>
        <p:txBody>
          <a:bodyPr/>
          <a:lstStyle/>
          <a:p>
            <a:fld id="{8066BB61-BEE7-4932-B4C3-99C0AC08DD12}" type="datetime1">
              <a:rPr lang="zh-CN" altLang="en-US" smtClean="0"/>
              <a:pPr/>
              <a:t>2021/12/6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76600" y="6243638"/>
            <a:ext cx="2895600" cy="457200"/>
          </a:xfrm>
        </p:spPr>
        <p:txBody>
          <a:bodyPr/>
          <a:lstStyle/>
          <a:p>
            <a:r>
              <a:rPr lang="en-US" altLang="zh-CN"/>
              <a:t>《数据库系统概论》- 第6章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fld id="{A2D74603-B40B-4D66-8F6E-41C870D48932}" type="slidenum">
              <a:rPr lang="en-US" altLang="zh-CN" smtClean="0"/>
              <a:pPr/>
              <a:t>6</a:t>
            </a:fld>
            <a:r>
              <a:rPr lang="en-US" altLang="zh-CN"/>
              <a:t>/83</a:t>
            </a:r>
          </a:p>
        </p:txBody>
      </p:sp>
      <p:sp>
        <p:nvSpPr>
          <p:cNvPr id="7" name="矩形 6"/>
          <p:cNvSpPr/>
          <p:nvPr/>
        </p:nvSpPr>
        <p:spPr>
          <a:xfrm>
            <a:off x="6477000" y="304800"/>
            <a:ext cx="2667000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 sz="1600" dirty="0">
                <a:solidFill>
                  <a:schemeClr val="tx2"/>
                </a:solidFill>
                <a:latin typeface="+mn-ea"/>
              </a:rPr>
              <a:t>一个系</a:t>
            </a:r>
            <a:r>
              <a:rPr lang="zh-CN" altLang="zh-CN" sz="1600" dirty="0">
                <a:latin typeface="+mn-ea"/>
              </a:rPr>
              <a:t>有</a:t>
            </a:r>
            <a:r>
              <a:rPr lang="zh-CN" altLang="zh-CN" sz="1600" dirty="0">
                <a:solidFill>
                  <a:schemeClr val="tx2"/>
                </a:solidFill>
                <a:latin typeface="+mn-ea"/>
              </a:rPr>
              <a:t>若干专业，</a:t>
            </a:r>
            <a:r>
              <a:rPr lang="zh-CN" altLang="zh-CN" sz="1600" b="1" dirty="0">
                <a:solidFill>
                  <a:srgbClr val="C00000"/>
                </a:solidFill>
                <a:latin typeface="+mn-ea"/>
              </a:rPr>
              <a:t>每个专业每年只招一个班</a:t>
            </a:r>
            <a:r>
              <a:rPr lang="zh-CN" altLang="zh-CN" sz="1600" dirty="0">
                <a:solidFill>
                  <a:schemeClr val="tx2"/>
                </a:solidFill>
                <a:latin typeface="+mn-ea"/>
              </a:rPr>
              <a:t>，每个班</a:t>
            </a:r>
            <a:r>
              <a:rPr lang="zh-CN" altLang="zh-CN" sz="1600" dirty="0">
                <a:latin typeface="+mn-ea"/>
              </a:rPr>
              <a:t>有</a:t>
            </a:r>
            <a:r>
              <a:rPr lang="zh-CN" altLang="zh-CN" sz="1600" dirty="0">
                <a:solidFill>
                  <a:schemeClr val="tx2"/>
                </a:solidFill>
                <a:latin typeface="+mn-ea"/>
              </a:rPr>
              <a:t>若干学生。</a:t>
            </a:r>
            <a:r>
              <a:rPr lang="zh-CN" altLang="zh-CN" sz="1600" b="1" dirty="0">
                <a:solidFill>
                  <a:srgbClr val="FF0000"/>
                </a:solidFill>
                <a:latin typeface="+mn-ea"/>
              </a:rPr>
              <a:t>一个系的学生住在同一宿舍区</a:t>
            </a:r>
            <a:r>
              <a:rPr lang="zh-CN" altLang="zh-CN" sz="1600" dirty="0">
                <a:solidFill>
                  <a:schemeClr val="tx2"/>
                </a:solidFill>
                <a:latin typeface="+mn-ea"/>
              </a:rPr>
              <a:t>。每个学生</a:t>
            </a:r>
            <a:r>
              <a:rPr lang="zh-CN" altLang="zh-CN" sz="1600" dirty="0">
                <a:latin typeface="+mn-ea"/>
              </a:rPr>
              <a:t>可参加</a:t>
            </a:r>
            <a:r>
              <a:rPr lang="zh-CN" altLang="zh-CN" sz="1600" dirty="0">
                <a:solidFill>
                  <a:schemeClr val="tx2"/>
                </a:solidFill>
                <a:latin typeface="+mn-ea"/>
              </a:rPr>
              <a:t>若干学会，每个学会</a:t>
            </a:r>
            <a:r>
              <a:rPr lang="zh-CN" altLang="zh-CN" sz="1600" dirty="0">
                <a:latin typeface="+mn-ea"/>
              </a:rPr>
              <a:t>有若</a:t>
            </a:r>
            <a:r>
              <a:rPr lang="zh-CN" altLang="zh-CN" sz="1600" dirty="0">
                <a:solidFill>
                  <a:schemeClr val="tx2"/>
                </a:solidFill>
                <a:latin typeface="+mn-ea"/>
              </a:rPr>
              <a:t>干学生。学生参加某学会</a:t>
            </a:r>
            <a:r>
              <a:rPr lang="zh-CN" altLang="zh-CN" sz="1600" dirty="0">
                <a:latin typeface="+mn-ea"/>
              </a:rPr>
              <a:t>有</a:t>
            </a:r>
            <a:r>
              <a:rPr lang="zh-CN" altLang="zh-CN" sz="1600" dirty="0">
                <a:solidFill>
                  <a:schemeClr val="tx2"/>
                </a:solidFill>
                <a:latin typeface="+mn-ea"/>
              </a:rPr>
              <a:t>一个入会年份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8657697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5DEEC14D-4A7C-487D-9009-1CA916C4E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17994"/>
            <a:ext cx="8345488" cy="4684713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400" dirty="0"/>
              <a:t>解：</a:t>
            </a:r>
            <a:r>
              <a:rPr lang="en-US" altLang="zh-CN" sz="2400" dirty="0"/>
              <a:t>B</a:t>
            </a:r>
            <a:r>
              <a:rPr lang="zh-CN" altLang="zh-CN" sz="2400" dirty="0"/>
              <a:t>、班级</a:t>
            </a:r>
            <a:r>
              <a:rPr lang="en-US" altLang="zh-CN" sz="2400" dirty="0"/>
              <a:t>C (Class</a:t>
            </a:r>
            <a:r>
              <a:rPr lang="zh-CN" altLang="zh-CN" sz="2400" dirty="0"/>
              <a:t>，</a:t>
            </a:r>
            <a:r>
              <a:rPr lang="en-US" altLang="zh-CN" sz="2400" dirty="0" err="1"/>
              <a:t>Pname</a:t>
            </a:r>
            <a:r>
              <a:rPr lang="zh-CN" altLang="zh-CN" sz="2400" dirty="0"/>
              <a:t>，</a:t>
            </a:r>
            <a:r>
              <a:rPr lang="en-US" altLang="zh-CN" sz="2400" dirty="0" err="1"/>
              <a:t>Dept</a:t>
            </a:r>
            <a:r>
              <a:rPr lang="zh-CN" altLang="zh-CN" sz="2400" dirty="0"/>
              <a:t>，</a:t>
            </a:r>
            <a:r>
              <a:rPr lang="en-US" altLang="zh-CN" sz="2400" dirty="0" err="1"/>
              <a:t>Cnum</a:t>
            </a:r>
            <a:r>
              <a:rPr lang="zh-CN" altLang="zh-CN" sz="2400" dirty="0"/>
              <a:t>，</a:t>
            </a:r>
            <a:r>
              <a:rPr lang="en-US" altLang="zh-CN" sz="2400" dirty="0" err="1"/>
              <a:t>Cyear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zh-CN" altLang="zh-CN" sz="2400" dirty="0"/>
              <a:t>最小函数依赖集如下</a:t>
            </a:r>
            <a:r>
              <a:rPr lang="en-US" altLang="zh-CN" sz="2400" dirty="0"/>
              <a:t>:  </a:t>
            </a:r>
            <a:r>
              <a:rPr lang="en-US" altLang="zh-CN" sz="2400" dirty="0" err="1"/>
              <a:t>Class</a:t>
            </a:r>
            <a:r>
              <a:rPr lang="en-US" altLang="zh-CN" sz="2400" dirty="0" err="1">
                <a:sym typeface="Wingdings"/>
              </a:rPr>
              <a:t></a:t>
            </a:r>
            <a:r>
              <a:rPr lang="en-US" altLang="zh-CN" sz="2400" dirty="0" err="1"/>
              <a:t>Pname</a:t>
            </a:r>
            <a:r>
              <a:rPr lang="zh-CN" altLang="zh-CN" sz="2400" dirty="0"/>
              <a:t>，</a:t>
            </a:r>
            <a:r>
              <a:rPr lang="en-US" altLang="zh-CN" sz="2400" dirty="0" err="1"/>
              <a:t>Class</a:t>
            </a:r>
            <a:r>
              <a:rPr lang="en-US" altLang="zh-CN" sz="2400" dirty="0" err="1">
                <a:sym typeface="Wingdings"/>
              </a:rPr>
              <a:t></a:t>
            </a:r>
            <a:r>
              <a:rPr lang="en-US" altLang="zh-CN" sz="2400" dirty="0" err="1"/>
              <a:t>Cnum</a:t>
            </a:r>
            <a:r>
              <a:rPr lang="zh-CN" altLang="zh-CN" sz="2400" dirty="0"/>
              <a:t>，</a:t>
            </a:r>
            <a:r>
              <a:rPr lang="en-US" altLang="zh-CN" sz="2400" dirty="0" err="1"/>
              <a:t>Class</a:t>
            </a:r>
            <a:r>
              <a:rPr lang="en-US" altLang="zh-CN" sz="2400" dirty="0" err="1">
                <a:sym typeface="Wingdings"/>
              </a:rPr>
              <a:t></a:t>
            </a:r>
            <a:r>
              <a:rPr lang="en-US" altLang="zh-CN" sz="2400" dirty="0" err="1"/>
              <a:t>Cyear</a:t>
            </a:r>
            <a:r>
              <a:rPr lang="zh-CN" altLang="zh-CN" sz="2400" dirty="0"/>
              <a:t>，</a:t>
            </a:r>
            <a:r>
              <a:rPr lang="en-US" altLang="zh-CN" sz="2400" dirty="0" err="1"/>
              <a:t>Pname</a:t>
            </a:r>
            <a:r>
              <a:rPr lang="en-US" altLang="zh-CN" sz="2400" dirty="0" err="1">
                <a:sym typeface="Wingdings"/>
              </a:rPr>
              <a:t></a:t>
            </a:r>
            <a:r>
              <a:rPr lang="en-US" altLang="zh-CN" sz="2400" dirty="0" err="1"/>
              <a:t>Dept</a:t>
            </a:r>
            <a:r>
              <a:rPr lang="en-US" altLang="zh-CN" sz="2400" dirty="0"/>
              <a:t>.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 </a:t>
            </a:r>
            <a:r>
              <a:rPr lang="zh-CN" altLang="zh-CN" sz="2400" dirty="0"/>
              <a:t>由于</a:t>
            </a:r>
            <a:r>
              <a:rPr lang="en-US" altLang="zh-CN" sz="2400" dirty="0" err="1"/>
              <a:t>Class</a:t>
            </a:r>
            <a:r>
              <a:rPr lang="en-US" altLang="zh-CN" sz="2400" dirty="0" err="1">
                <a:sym typeface="Wingdings"/>
              </a:rPr>
              <a:t></a:t>
            </a:r>
            <a:r>
              <a:rPr lang="en-US" altLang="zh-CN" sz="2400" dirty="0" err="1"/>
              <a:t>Pname</a:t>
            </a:r>
            <a:r>
              <a:rPr lang="zh-CN" altLang="zh-CN" sz="2400" dirty="0"/>
              <a:t>，</a:t>
            </a:r>
            <a:r>
              <a:rPr lang="en-US" altLang="zh-CN" sz="2400" dirty="0" err="1"/>
              <a:t>Pname</a:t>
            </a:r>
            <a:r>
              <a:rPr lang="en-US" altLang="zh-CN" sz="2400" dirty="0" err="1">
                <a:sym typeface="Wingdings"/>
              </a:rPr>
              <a:t></a:t>
            </a:r>
            <a:r>
              <a:rPr lang="en-US" altLang="zh-CN" sz="2400" dirty="0" err="1"/>
              <a:t>Dept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      </a:t>
            </a:r>
            <a:r>
              <a:rPr lang="zh-CN" altLang="zh-CN" sz="2400" dirty="0"/>
              <a:t>所以</a:t>
            </a:r>
            <a:r>
              <a:rPr lang="en-US" altLang="zh-CN" sz="2400" dirty="0"/>
              <a:t>Class</a:t>
            </a:r>
            <a:r>
              <a:rPr lang="zh-CN" altLang="zh-CN" sz="2400" dirty="0"/>
              <a:t>与</a:t>
            </a:r>
            <a:r>
              <a:rPr lang="en-US" altLang="zh-CN" sz="2400" dirty="0" err="1"/>
              <a:t>Dept</a:t>
            </a:r>
            <a:r>
              <a:rPr lang="zh-CN" altLang="zh-CN" sz="2400" dirty="0"/>
              <a:t>之间存在着传递函数依赖。</a:t>
            </a:r>
          </a:p>
          <a:p>
            <a:pPr marL="0" indent="0">
              <a:buNone/>
            </a:pPr>
            <a:r>
              <a:rPr lang="en-US" altLang="zh-CN" sz="2400" dirty="0"/>
              <a:t> C</a:t>
            </a:r>
            <a:r>
              <a:rPr lang="zh-CN" altLang="zh-CN" sz="2400" dirty="0"/>
              <a:t>、系</a:t>
            </a:r>
            <a:r>
              <a:rPr lang="en-US" altLang="zh-CN" sz="2400" dirty="0"/>
              <a:t>D(</a:t>
            </a:r>
            <a:r>
              <a:rPr lang="en-US" altLang="zh-CN" sz="2400" dirty="0" err="1"/>
              <a:t>Dept</a:t>
            </a:r>
            <a:r>
              <a:rPr lang="zh-CN" altLang="zh-CN" sz="2400" dirty="0"/>
              <a:t>，</a:t>
            </a:r>
            <a:r>
              <a:rPr lang="en-US" altLang="zh-CN" sz="2400" dirty="0" err="1"/>
              <a:t>Dno</a:t>
            </a:r>
            <a:r>
              <a:rPr lang="zh-CN" altLang="zh-CN" sz="2400" dirty="0"/>
              <a:t>，</a:t>
            </a:r>
            <a:r>
              <a:rPr lang="en-US" altLang="zh-CN" sz="2400" dirty="0"/>
              <a:t>Office</a:t>
            </a:r>
            <a:r>
              <a:rPr lang="zh-CN" altLang="zh-CN" sz="2400" dirty="0"/>
              <a:t>，</a:t>
            </a:r>
            <a:r>
              <a:rPr lang="en-US" altLang="zh-CN" sz="2400" dirty="0" err="1"/>
              <a:t>Dnum</a:t>
            </a:r>
            <a:r>
              <a:rPr lang="en-US" altLang="zh-CN" sz="2400" dirty="0"/>
              <a:t>)</a:t>
            </a:r>
            <a:r>
              <a:rPr lang="zh-CN" altLang="zh-CN" sz="2400" dirty="0"/>
              <a:t>的最小函数依赖集如下：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Dept</a:t>
            </a:r>
            <a:r>
              <a:rPr lang="en-US" altLang="zh-CN" sz="2400" dirty="0" err="1">
                <a:sym typeface="Wingdings"/>
              </a:rPr>
              <a:t></a:t>
            </a:r>
            <a:r>
              <a:rPr lang="en-US" altLang="zh-CN" sz="2400" dirty="0" err="1"/>
              <a:t>Dno</a:t>
            </a:r>
            <a:r>
              <a:rPr lang="zh-CN" altLang="zh-CN" sz="2400" dirty="0"/>
              <a:t>，</a:t>
            </a:r>
            <a:r>
              <a:rPr lang="en-US" altLang="zh-CN" sz="2400" dirty="0" err="1"/>
              <a:t>Dno</a:t>
            </a:r>
            <a:r>
              <a:rPr lang="en-US" altLang="zh-CN" sz="2400" dirty="0" err="1">
                <a:sym typeface="Wingdings"/>
              </a:rPr>
              <a:t></a:t>
            </a:r>
            <a:r>
              <a:rPr lang="en-US" altLang="zh-CN" sz="2400" dirty="0" err="1"/>
              <a:t>Dept</a:t>
            </a:r>
            <a:r>
              <a:rPr lang="zh-CN" altLang="zh-CN" sz="2400" dirty="0"/>
              <a:t>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Dno</a:t>
            </a:r>
            <a:r>
              <a:rPr lang="en-US" altLang="zh-CN" sz="2400" dirty="0" err="1">
                <a:sym typeface="Wingdings"/>
              </a:rPr>
              <a:t></a:t>
            </a:r>
            <a:r>
              <a:rPr lang="en-US" altLang="zh-CN" sz="2400" dirty="0" err="1"/>
              <a:t>Office</a:t>
            </a:r>
            <a:r>
              <a:rPr lang="zh-CN" altLang="zh-CN" sz="2400" dirty="0"/>
              <a:t>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Dno</a:t>
            </a:r>
            <a:r>
              <a:rPr lang="en-US" altLang="zh-CN" sz="2400" dirty="0" err="1">
                <a:sym typeface="Wingdings"/>
              </a:rPr>
              <a:t></a:t>
            </a:r>
            <a:r>
              <a:rPr lang="en-US" altLang="zh-CN" sz="2400" dirty="0" err="1"/>
              <a:t>Dnum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根据上述函数依赖可知，</a:t>
            </a:r>
            <a:r>
              <a:rPr lang="en-US" altLang="zh-CN" sz="2400" dirty="0" err="1"/>
              <a:t>Dept</a:t>
            </a:r>
            <a:r>
              <a:rPr lang="zh-CN" altLang="zh-CN" sz="2400" dirty="0"/>
              <a:t>与</a:t>
            </a:r>
            <a:r>
              <a:rPr lang="en-US" altLang="zh-CN" sz="2400" dirty="0"/>
              <a:t>Office</a:t>
            </a:r>
            <a:r>
              <a:rPr lang="zh-CN" altLang="zh-CN" sz="2400" dirty="0"/>
              <a:t>，</a:t>
            </a:r>
            <a:r>
              <a:rPr lang="en-US" altLang="zh-CN" sz="2400" dirty="0" err="1"/>
              <a:t>Dept</a:t>
            </a:r>
            <a:r>
              <a:rPr lang="zh-CN" altLang="zh-CN" sz="2400" dirty="0"/>
              <a:t>与</a:t>
            </a:r>
            <a:r>
              <a:rPr lang="en-US" altLang="zh-CN" sz="2400" dirty="0" err="1"/>
              <a:t>Dnum</a:t>
            </a:r>
            <a:r>
              <a:rPr lang="zh-CN" altLang="zh-CN" sz="2400" dirty="0"/>
              <a:t>之间不存在传递依赖</a:t>
            </a:r>
            <a:r>
              <a:rPr lang="zh-CN" altLang="en-US" sz="2400" dirty="0"/>
              <a:t>（</a:t>
            </a:r>
            <a:r>
              <a:rPr lang="en-US" altLang="zh-CN" sz="2400" dirty="0"/>
              <a:t> </a:t>
            </a:r>
            <a:r>
              <a:rPr lang="zh-CN" altLang="en-US" sz="2400" dirty="0"/>
              <a:t>因为</a:t>
            </a:r>
            <a:r>
              <a:rPr lang="en-US" altLang="zh-CN" sz="2400" dirty="0" err="1"/>
              <a:t>Dept</a:t>
            </a:r>
            <a:r>
              <a:rPr lang="zh-CN" altLang="en-US" sz="2400" dirty="0">
                <a:sym typeface="Wingdings"/>
              </a:rPr>
              <a:t>与</a:t>
            </a:r>
            <a:r>
              <a:rPr lang="en-US" altLang="zh-CN" sz="2400" dirty="0" err="1"/>
              <a:t>Dno</a:t>
            </a:r>
            <a:r>
              <a:rPr lang="zh-CN" altLang="en-US" sz="2400" dirty="0"/>
              <a:t>等价的</a:t>
            </a:r>
            <a:r>
              <a:rPr lang="en-US" altLang="zh-CN" sz="2400" dirty="0"/>
              <a:t> </a:t>
            </a:r>
            <a:r>
              <a:rPr lang="zh-CN" altLang="en-US" sz="2400" dirty="0"/>
              <a:t>）</a:t>
            </a:r>
            <a:r>
              <a:rPr lang="zh-CN" altLang="zh-CN" sz="2400" dirty="0"/>
              <a:t>。</a:t>
            </a:r>
          </a:p>
          <a:p>
            <a:pPr marL="0" indent="0">
              <a:buNone/>
            </a:pPr>
            <a:r>
              <a:rPr lang="en-US" altLang="zh-CN" sz="2400" dirty="0"/>
              <a:t> D</a:t>
            </a:r>
            <a:r>
              <a:rPr lang="zh-CN" altLang="zh-CN" sz="2400" dirty="0"/>
              <a:t>、学会</a:t>
            </a:r>
            <a:r>
              <a:rPr lang="en-US" altLang="zh-CN" sz="2400" dirty="0"/>
              <a:t>M(</a:t>
            </a:r>
            <a:r>
              <a:rPr lang="en-US" altLang="zh-CN" sz="2400" dirty="0" err="1"/>
              <a:t>Mname</a:t>
            </a:r>
            <a:r>
              <a:rPr lang="zh-CN" altLang="zh-CN" sz="2400" dirty="0"/>
              <a:t>，</a:t>
            </a:r>
            <a:r>
              <a:rPr lang="en-US" altLang="zh-CN" sz="2400" dirty="0" err="1"/>
              <a:t>Myear</a:t>
            </a:r>
            <a:r>
              <a:rPr lang="zh-CN" altLang="zh-CN" sz="2400" dirty="0"/>
              <a:t>，</a:t>
            </a:r>
            <a:r>
              <a:rPr lang="en-US" altLang="zh-CN" sz="2400" dirty="0" err="1"/>
              <a:t>Maddr</a:t>
            </a:r>
            <a:r>
              <a:rPr lang="zh-CN" altLang="zh-CN" sz="2400" dirty="0"/>
              <a:t>，</a:t>
            </a:r>
            <a:r>
              <a:rPr lang="en-US" altLang="zh-CN" sz="2400" dirty="0" err="1"/>
              <a:t>Mnum</a:t>
            </a:r>
            <a:r>
              <a:rPr lang="en-US" altLang="zh-CN" sz="2400" dirty="0"/>
              <a:t>)</a:t>
            </a:r>
            <a:r>
              <a:rPr lang="zh-CN" altLang="zh-CN" sz="2400" dirty="0"/>
              <a:t>的最小函数依赖集如下：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Mname</a:t>
            </a:r>
            <a:r>
              <a:rPr lang="en-US" altLang="zh-CN" sz="2400" dirty="0" err="1">
                <a:sym typeface="Wingdings"/>
              </a:rPr>
              <a:t></a:t>
            </a:r>
            <a:r>
              <a:rPr lang="en-US" altLang="zh-CN" sz="2400" dirty="0" err="1"/>
              <a:t>Myear</a:t>
            </a:r>
            <a:r>
              <a:rPr lang="zh-CN" altLang="zh-CN" sz="2400" dirty="0"/>
              <a:t>，</a:t>
            </a:r>
            <a:r>
              <a:rPr lang="en-US" altLang="zh-CN" sz="2400" dirty="0" err="1"/>
              <a:t>Mname</a:t>
            </a:r>
            <a:r>
              <a:rPr lang="en-US" altLang="zh-CN" sz="2400" dirty="0" err="1">
                <a:sym typeface="Wingdings"/>
              </a:rPr>
              <a:t></a:t>
            </a:r>
            <a:r>
              <a:rPr lang="en-US" altLang="zh-CN" sz="2400" dirty="0" err="1"/>
              <a:t>Maddr</a:t>
            </a:r>
            <a:r>
              <a:rPr lang="zh-CN" altLang="zh-CN" sz="2400" dirty="0"/>
              <a:t>，</a:t>
            </a:r>
            <a:r>
              <a:rPr lang="en-US" altLang="zh-CN" sz="2400" dirty="0" err="1"/>
              <a:t>Mname</a:t>
            </a:r>
            <a:r>
              <a:rPr lang="en-US" altLang="zh-CN" sz="2400" dirty="0" err="1">
                <a:sym typeface="Wingdings"/>
              </a:rPr>
              <a:t></a:t>
            </a:r>
            <a:r>
              <a:rPr lang="en-US" altLang="zh-CN" sz="2400" dirty="0" err="1"/>
              <a:t>Mnum</a:t>
            </a:r>
            <a:r>
              <a:rPr lang="en-US" altLang="zh-CN" sz="2400" dirty="0"/>
              <a:t>    </a:t>
            </a:r>
            <a:r>
              <a:rPr lang="zh-CN" altLang="zh-CN" sz="2400" dirty="0"/>
              <a:t>该模式不存在传递依赖。</a:t>
            </a:r>
          </a:p>
          <a:p>
            <a:pPr marL="0" indent="0">
              <a:buNone/>
            </a:pPr>
            <a:r>
              <a:rPr lang="en-US" altLang="zh-CN" sz="2400" dirty="0"/>
              <a:t>  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1905000" cy="457200"/>
          </a:xfrm>
        </p:spPr>
        <p:txBody>
          <a:bodyPr/>
          <a:lstStyle/>
          <a:p>
            <a:fld id="{8066BB61-BEE7-4932-B4C3-99C0AC08DD12}" type="datetime1">
              <a:rPr lang="zh-CN" altLang="en-US" smtClean="0"/>
              <a:pPr/>
              <a:t>2021/12/6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76600" y="6243638"/>
            <a:ext cx="2895600" cy="457200"/>
          </a:xfrm>
        </p:spPr>
        <p:txBody>
          <a:bodyPr/>
          <a:lstStyle/>
          <a:p>
            <a:r>
              <a:rPr lang="en-US" altLang="zh-CN"/>
              <a:t>《数据库系统概论》- 第6章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fld id="{A2D74603-B40B-4D66-8F6E-41C870D48932}" type="slidenum">
              <a:rPr lang="en-US" altLang="zh-CN" smtClean="0"/>
              <a:pPr/>
              <a:t>7</a:t>
            </a:fld>
            <a:r>
              <a:rPr lang="en-US" altLang="zh-CN"/>
              <a:t>/83</a:t>
            </a:r>
          </a:p>
        </p:txBody>
      </p:sp>
      <p:sp>
        <p:nvSpPr>
          <p:cNvPr id="7" name="矩形 6"/>
          <p:cNvSpPr/>
          <p:nvPr/>
        </p:nvSpPr>
        <p:spPr>
          <a:xfrm>
            <a:off x="3200400" y="304800"/>
            <a:ext cx="57912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 sz="1600" dirty="0">
                <a:solidFill>
                  <a:schemeClr val="tx2"/>
                </a:solidFill>
                <a:latin typeface="+mn-ea"/>
              </a:rPr>
              <a:t>一个系</a:t>
            </a:r>
            <a:r>
              <a:rPr lang="zh-CN" altLang="zh-CN" sz="1600" dirty="0">
                <a:latin typeface="+mn-ea"/>
              </a:rPr>
              <a:t>有</a:t>
            </a:r>
            <a:r>
              <a:rPr lang="zh-CN" altLang="zh-CN" sz="1600" dirty="0">
                <a:solidFill>
                  <a:schemeClr val="tx2"/>
                </a:solidFill>
                <a:latin typeface="+mn-ea"/>
              </a:rPr>
              <a:t>若干专业，</a:t>
            </a:r>
            <a:r>
              <a:rPr lang="zh-CN" altLang="zh-CN" sz="1600" dirty="0">
                <a:solidFill>
                  <a:srgbClr val="C00000"/>
                </a:solidFill>
                <a:latin typeface="+mn-ea"/>
              </a:rPr>
              <a:t>每个专业每年只招一个班</a:t>
            </a:r>
            <a:r>
              <a:rPr lang="zh-CN" altLang="zh-CN" sz="1600" dirty="0">
                <a:solidFill>
                  <a:schemeClr val="tx2"/>
                </a:solidFill>
                <a:latin typeface="+mn-ea"/>
              </a:rPr>
              <a:t>，每个班</a:t>
            </a:r>
            <a:r>
              <a:rPr lang="zh-CN" altLang="zh-CN" sz="1600" dirty="0">
                <a:latin typeface="+mn-ea"/>
              </a:rPr>
              <a:t>有</a:t>
            </a:r>
            <a:r>
              <a:rPr lang="zh-CN" altLang="zh-CN" sz="1600" dirty="0">
                <a:solidFill>
                  <a:schemeClr val="tx2"/>
                </a:solidFill>
                <a:latin typeface="+mn-ea"/>
              </a:rPr>
              <a:t>若干学生。</a:t>
            </a:r>
            <a:r>
              <a:rPr lang="zh-CN" altLang="zh-CN" sz="1600" dirty="0">
                <a:solidFill>
                  <a:srgbClr val="FF0000"/>
                </a:solidFill>
                <a:latin typeface="+mn-ea"/>
              </a:rPr>
              <a:t>一个系的学生住在同一宿舍区</a:t>
            </a:r>
            <a:r>
              <a:rPr lang="zh-CN" altLang="zh-CN" sz="1600" dirty="0">
                <a:solidFill>
                  <a:schemeClr val="tx2"/>
                </a:solidFill>
                <a:latin typeface="+mn-ea"/>
              </a:rPr>
              <a:t>。每个学生</a:t>
            </a:r>
            <a:r>
              <a:rPr lang="zh-CN" altLang="zh-CN" sz="1600" dirty="0">
                <a:latin typeface="+mn-ea"/>
              </a:rPr>
              <a:t>可参加</a:t>
            </a:r>
            <a:r>
              <a:rPr lang="zh-CN" altLang="zh-CN" sz="1600" dirty="0">
                <a:solidFill>
                  <a:schemeClr val="tx2"/>
                </a:solidFill>
                <a:latin typeface="+mn-ea"/>
              </a:rPr>
              <a:t>若干学会，每个学会</a:t>
            </a:r>
            <a:r>
              <a:rPr lang="zh-CN" altLang="zh-CN" sz="1600" dirty="0">
                <a:latin typeface="+mn-ea"/>
              </a:rPr>
              <a:t>有若</a:t>
            </a:r>
            <a:r>
              <a:rPr lang="zh-CN" altLang="zh-CN" sz="1600" dirty="0">
                <a:solidFill>
                  <a:schemeClr val="tx2"/>
                </a:solidFill>
                <a:latin typeface="+mn-ea"/>
              </a:rPr>
              <a:t>干学生。学生参加某学会</a:t>
            </a:r>
            <a:r>
              <a:rPr lang="zh-CN" altLang="zh-CN" sz="1600" dirty="0">
                <a:latin typeface="+mn-ea"/>
              </a:rPr>
              <a:t>有</a:t>
            </a:r>
            <a:r>
              <a:rPr lang="zh-CN" altLang="zh-CN" sz="1600" dirty="0">
                <a:solidFill>
                  <a:schemeClr val="tx2"/>
                </a:solidFill>
                <a:latin typeface="+mn-ea"/>
              </a:rPr>
              <a:t>一个入会年份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9847431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204A5B81-86E9-4055-9B5A-4B48E54F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47800"/>
            <a:ext cx="8345488" cy="4684713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800" dirty="0"/>
              <a:t>解：</a:t>
            </a:r>
            <a:r>
              <a:rPr lang="en-US" altLang="zh-CN" sz="2800" dirty="0"/>
              <a:t>  (3)</a:t>
            </a:r>
            <a:r>
              <a:rPr lang="zh-CN" altLang="zh-CN" sz="2800" dirty="0"/>
              <a:t>各关系模式的候选码、外部码，全码如下：</a:t>
            </a:r>
          </a:p>
          <a:p>
            <a:pPr marL="0" indent="0">
              <a:buNone/>
            </a:pPr>
            <a:r>
              <a:rPr lang="en-US" altLang="zh-CN" sz="2800" dirty="0"/>
              <a:t>  A</a:t>
            </a:r>
            <a:r>
              <a:rPr lang="zh-CN" altLang="zh-CN" sz="2800" dirty="0"/>
              <a:t>、学生</a:t>
            </a:r>
            <a:r>
              <a:rPr lang="en-US" altLang="zh-CN" sz="2800" dirty="0"/>
              <a:t>S</a:t>
            </a:r>
            <a:r>
              <a:rPr lang="zh-CN" altLang="zh-CN" sz="2800" dirty="0"/>
              <a:t>候选码：</a:t>
            </a:r>
            <a:r>
              <a:rPr lang="en-US" altLang="zh-CN" sz="2800" dirty="0" err="1"/>
              <a:t>Sno</a:t>
            </a:r>
            <a:r>
              <a:rPr lang="zh-CN" altLang="zh-CN" sz="2800" dirty="0"/>
              <a:t>；外部码：</a:t>
            </a:r>
            <a:r>
              <a:rPr lang="en-US" altLang="zh-CN" sz="2800" dirty="0" err="1"/>
              <a:t>Dept</a:t>
            </a:r>
            <a:r>
              <a:rPr lang="zh-CN" altLang="zh-CN" sz="2800" dirty="0"/>
              <a:t>、</a:t>
            </a:r>
            <a:r>
              <a:rPr lang="en-US" altLang="zh-CN" sz="2800" dirty="0"/>
              <a:t>Class</a:t>
            </a:r>
            <a:r>
              <a:rPr lang="zh-CN" altLang="zh-CN" sz="2800" dirty="0"/>
              <a:t>；无全码</a:t>
            </a:r>
          </a:p>
          <a:p>
            <a:pPr marL="0" indent="0">
              <a:buNone/>
            </a:pPr>
            <a:r>
              <a:rPr lang="en-US" altLang="zh-CN" sz="2800" dirty="0"/>
              <a:t>  B</a:t>
            </a:r>
            <a:r>
              <a:rPr lang="zh-CN" altLang="zh-CN" sz="2800" dirty="0"/>
              <a:t>、班级</a:t>
            </a:r>
            <a:r>
              <a:rPr lang="en-US" altLang="zh-CN" sz="2800" dirty="0"/>
              <a:t>C</a:t>
            </a:r>
            <a:r>
              <a:rPr lang="zh-CN" altLang="zh-CN" sz="2800" dirty="0"/>
              <a:t>候选码：</a:t>
            </a:r>
            <a:r>
              <a:rPr lang="en-US" altLang="zh-CN" sz="2800" dirty="0"/>
              <a:t>Class</a:t>
            </a:r>
            <a:r>
              <a:rPr lang="zh-CN" altLang="zh-CN" sz="2800" dirty="0"/>
              <a:t>；外部码：</a:t>
            </a:r>
            <a:r>
              <a:rPr lang="en-US" altLang="zh-CN" sz="2800" dirty="0" err="1"/>
              <a:t>Dept</a:t>
            </a:r>
            <a:r>
              <a:rPr lang="zh-CN" altLang="zh-CN" sz="2800" dirty="0"/>
              <a:t>；无全码</a:t>
            </a:r>
          </a:p>
          <a:p>
            <a:pPr marL="0" indent="0">
              <a:buNone/>
            </a:pPr>
            <a:r>
              <a:rPr lang="en-US" altLang="zh-CN" sz="2800" dirty="0"/>
              <a:t>  C</a:t>
            </a:r>
            <a:r>
              <a:rPr lang="zh-CN" altLang="zh-CN" sz="2800" dirty="0"/>
              <a:t>、系</a:t>
            </a:r>
            <a:r>
              <a:rPr lang="en-US" altLang="zh-CN" sz="2800" dirty="0"/>
              <a:t>D</a:t>
            </a:r>
            <a:r>
              <a:rPr lang="zh-CN" altLang="zh-CN" sz="2800" dirty="0"/>
              <a:t>候选码：</a:t>
            </a:r>
            <a:r>
              <a:rPr lang="en-US" altLang="zh-CN" sz="2800" dirty="0" err="1"/>
              <a:t>Dept</a:t>
            </a:r>
            <a:r>
              <a:rPr lang="zh-CN" altLang="zh-CN" sz="2800" dirty="0"/>
              <a:t>或</a:t>
            </a:r>
            <a:r>
              <a:rPr lang="en-US" altLang="zh-CN" sz="2800" dirty="0" err="1"/>
              <a:t>Dno</a:t>
            </a:r>
            <a:r>
              <a:rPr lang="zh-CN" altLang="zh-CN" sz="2800" dirty="0"/>
              <a:t>；无外部码；无全码</a:t>
            </a:r>
          </a:p>
          <a:p>
            <a:pPr marL="0" indent="0">
              <a:buNone/>
            </a:pPr>
            <a:r>
              <a:rPr lang="en-US" altLang="zh-CN" sz="2800" dirty="0"/>
              <a:t>  D</a:t>
            </a:r>
            <a:r>
              <a:rPr lang="zh-CN" altLang="zh-CN" sz="2800" dirty="0"/>
              <a:t>、学会</a:t>
            </a:r>
            <a:r>
              <a:rPr lang="en-US" altLang="zh-CN" sz="2800" dirty="0"/>
              <a:t>M</a:t>
            </a:r>
            <a:r>
              <a:rPr lang="zh-CN" altLang="zh-CN" sz="2800" dirty="0"/>
              <a:t>候选码：</a:t>
            </a:r>
            <a:r>
              <a:rPr lang="en-US" altLang="zh-CN" sz="2800" dirty="0" err="1"/>
              <a:t>Mname</a:t>
            </a:r>
            <a:r>
              <a:rPr lang="zh-CN" altLang="zh-CN" sz="2800" dirty="0"/>
              <a:t>；无外部码；无全码</a:t>
            </a:r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1905000" cy="457200"/>
          </a:xfrm>
        </p:spPr>
        <p:txBody>
          <a:bodyPr/>
          <a:lstStyle/>
          <a:p>
            <a:fld id="{8066BB61-BEE7-4932-B4C3-99C0AC08DD12}" type="datetime1">
              <a:rPr lang="zh-CN" altLang="en-US" smtClean="0"/>
              <a:pPr/>
              <a:t>2021/12/6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76600" y="6243638"/>
            <a:ext cx="2895600" cy="457200"/>
          </a:xfrm>
        </p:spPr>
        <p:txBody>
          <a:bodyPr/>
          <a:lstStyle/>
          <a:p>
            <a:r>
              <a:rPr lang="en-US" altLang="zh-CN"/>
              <a:t>《数据库系统概论》- 第6章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fld id="{A2D74603-B40B-4D66-8F6E-41C870D48932}" type="slidenum">
              <a:rPr lang="en-US" altLang="zh-CN" smtClean="0"/>
              <a:pPr/>
              <a:t>8</a:t>
            </a:fld>
            <a:r>
              <a:rPr lang="en-US" altLang="zh-CN"/>
              <a:t>/83</a:t>
            </a:r>
          </a:p>
        </p:txBody>
      </p:sp>
    </p:spTree>
    <p:extLst>
      <p:ext uri="{BB962C8B-B14F-4D97-AF65-F5344CB8AC3E}">
        <p14:creationId xmlns:p14="http://schemas.microsoft.com/office/powerpoint/2010/main" val="133789652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903" name="Rectangle 55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8105775" cy="762000"/>
          </a:xfrm>
        </p:spPr>
        <p:txBody>
          <a:bodyPr/>
          <a:lstStyle/>
          <a:p>
            <a:r>
              <a:rPr lang="zh-CN" altLang="en-US"/>
              <a:t>作 业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47800"/>
            <a:ext cx="4095750" cy="468471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三</a:t>
            </a:r>
            <a:r>
              <a:rPr lang="en-US" altLang="zh-CN" dirty="0"/>
              <a:t>. </a:t>
            </a:r>
            <a:r>
              <a:rPr lang="zh-CN" altLang="en-US" dirty="0"/>
              <a:t>分析</a:t>
            </a:r>
          </a:p>
          <a:p>
            <a:pPr marL="0" indent="0">
              <a:buNone/>
            </a:pPr>
            <a:r>
              <a:rPr lang="zh-CN" altLang="en-US" dirty="0"/>
              <a:t>	设有以下关系</a:t>
            </a:r>
            <a:r>
              <a:rPr lang="en-US" altLang="zh-CN" dirty="0"/>
              <a:t>R:</a:t>
            </a: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334912" name="Group 6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48635319"/>
              </p:ext>
            </p:extLst>
          </p:nvPr>
        </p:nvGraphicFramePr>
        <p:xfrm>
          <a:off x="818356" y="2833104"/>
          <a:ext cx="7507288" cy="3424239"/>
        </p:xfrm>
        <a:graphic>
          <a:graphicData uri="http://schemas.openxmlformats.org/drawingml/2006/table">
            <a:tbl>
              <a:tblPr/>
              <a:tblGrid>
                <a:gridCol w="125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2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0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83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工厂名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产品号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产品名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车间名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车间地点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单价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W1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J1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1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W2 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P1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J1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110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W2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M2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J1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W2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J2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W3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J1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1905000" cy="457200"/>
          </a:xfrm>
        </p:spPr>
        <p:txBody>
          <a:bodyPr/>
          <a:lstStyle/>
          <a:p>
            <a:fld id="{1C68B8ED-8860-48C5-8CE7-47A20F6E6724}" type="datetime1">
              <a:rPr lang="zh-CN" altLang="en-US" smtClean="0"/>
              <a:pPr/>
              <a:t>2021/12/6</a:t>
            </a:fld>
            <a:endParaRPr lang="en-US" altLang="zh-CN"/>
          </a:p>
        </p:txBody>
      </p:sp>
      <p:sp>
        <p:nvSpPr>
          <p:cNvPr id="5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276600" y="6243638"/>
            <a:ext cx="2895600" cy="457200"/>
          </a:xfrm>
        </p:spPr>
        <p:txBody>
          <a:bodyPr/>
          <a:lstStyle/>
          <a:p>
            <a:r>
              <a:rPr lang="en-US" altLang="zh-CN"/>
              <a:t>《数据库系统概论》- 第6章</a:t>
            </a:r>
          </a:p>
        </p:txBody>
      </p:sp>
      <p:sp>
        <p:nvSpPr>
          <p:cNvPr id="5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fld id="{F6B5B61B-CE9B-4EF4-A8FF-400F7038B62A}" type="slidenum">
              <a:rPr lang="en-US" altLang="zh-CN"/>
              <a:pPr/>
              <a:t>9</a:t>
            </a:fld>
            <a:r>
              <a:rPr lang="en-US" altLang="zh-CN"/>
              <a:t>/83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  <a:cs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ld2009</Template>
  <TotalTime>3737</TotalTime>
  <Words>1515</Words>
  <Application>Microsoft Office PowerPoint</Application>
  <PresentationFormat>全屏显示(4:3)</PresentationFormat>
  <Paragraphs>201</Paragraphs>
  <Slides>12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宋体</vt:lpstr>
      <vt:lpstr>Arial</vt:lpstr>
      <vt:lpstr>Tahoma</vt:lpstr>
      <vt:lpstr>Times New Roman</vt:lpstr>
      <vt:lpstr>Wingdings</vt:lpstr>
      <vt:lpstr>Blends</vt:lpstr>
      <vt:lpstr>Clip</vt:lpstr>
      <vt:lpstr>作 业</vt:lpstr>
      <vt:lpstr>作 业</vt:lpstr>
      <vt:lpstr>作 业</vt:lpstr>
      <vt:lpstr>作 业</vt:lpstr>
      <vt:lpstr>二 . P195, 2</vt:lpstr>
      <vt:lpstr>PowerPoint 演示文稿</vt:lpstr>
      <vt:lpstr>PowerPoint 演示文稿</vt:lpstr>
      <vt:lpstr>PowerPoint 演示文稿</vt:lpstr>
      <vt:lpstr>作 业</vt:lpstr>
      <vt:lpstr>作 业</vt:lpstr>
      <vt:lpstr>作 业</vt:lpstr>
      <vt:lpstr>作 业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lei duan</dc:creator>
  <cp:lastModifiedBy>Administrator</cp:lastModifiedBy>
  <cp:revision>872</cp:revision>
  <dcterms:created xsi:type="dcterms:W3CDTF">2009-08-07T14:32:50Z</dcterms:created>
  <dcterms:modified xsi:type="dcterms:W3CDTF">2021-12-06T03:51:22Z</dcterms:modified>
</cp:coreProperties>
</file>