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8"/>
  </p:notesMasterIdLst>
  <p:sldIdLst>
    <p:sldId id="258" r:id="rId2"/>
    <p:sldId id="419" r:id="rId3"/>
    <p:sldId id="370" r:id="rId4"/>
    <p:sldId id="371" r:id="rId5"/>
    <p:sldId id="415" r:id="rId6"/>
    <p:sldId id="383" r:id="rId7"/>
    <p:sldId id="417" r:id="rId8"/>
    <p:sldId id="418" r:id="rId9"/>
    <p:sldId id="416" r:id="rId10"/>
    <p:sldId id="393" r:id="rId11"/>
    <p:sldId id="394" r:id="rId12"/>
    <p:sldId id="420" r:id="rId13"/>
    <p:sldId id="404" r:id="rId14"/>
    <p:sldId id="405" r:id="rId15"/>
    <p:sldId id="406" r:id="rId16"/>
    <p:sldId id="302" r:id="rId17"/>
    <p:sldId id="421" r:id="rId18"/>
    <p:sldId id="422" r:id="rId19"/>
    <p:sldId id="315" r:id="rId20"/>
    <p:sldId id="423" r:id="rId21"/>
    <p:sldId id="413" r:id="rId22"/>
    <p:sldId id="365" r:id="rId23"/>
    <p:sldId id="366" r:id="rId24"/>
    <p:sldId id="323" r:id="rId25"/>
    <p:sldId id="428" r:id="rId26"/>
    <p:sldId id="429" r:id="rId27"/>
    <p:sldId id="430" r:id="rId28"/>
    <p:sldId id="409" r:id="rId29"/>
    <p:sldId id="336" r:id="rId30"/>
    <p:sldId id="410" r:id="rId31"/>
    <p:sldId id="341" r:id="rId32"/>
    <p:sldId id="343" r:id="rId33"/>
    <p:sldId id="344" r:id="rId34"/>
    <p:sldId id="346" r:id="rId35"/>
    <p:sldId id="345" r:id="rId36"/>
    <p:sldId id="348" r:id="rId37"/>
    <p:sldId id="351" r:id="rId38"/>
    <p:sldId id="354" r:id="rId39"/>
    <p:sldId id="426" r:id="rId40"/>
    <p:sldId id="357" r:id="rId41"/>
    <p:sldId id="358" r:id="rId42"/>
    <p:sldId id="359" r:id="rId43"/>
    <p:sldId id="360" r:id="rId44"/>
    <p:sldId id="361" r:id="rId45"/>
    <p:sldId id="427" r:id="rId46"/>
    <p:sldId id="260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540" autoAdjust="0"/>
  </p:normalViewPr>
  <p:slideViewPr>
    <p:cSldViewPr>
      <p:cViewPr varScale="1">
        <p:scale>
          <a:sx n="141" d="100"/>
          <a:sy n="141" d="100"/>
        </p:scale>
        <p:origin x="23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53C07F-DE34-475F-A416-CA73C1AAA9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683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1B8AB50-71F8-4856-81E9-E65239CAC887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198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buFontTx/>
              <a:buNone/>
            </a:pPr>
            <a:endParaRPr lang="zh-CN" altLang="en-US" dirty="0">
              <a:latin typeface="Arial" charset="0"/>
            </a:endParaRPr>
          </a:p>
          <a:p>
            <a:endParaRPr lang="en-US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22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A0377-D3B8-4BEF-997F-B4BEAF2D68FE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04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924F3D9-CB16-4BB6-8E6C-AAAEB987A3F2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24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charset="0"/>
              </a:rPr>
              <a:t>计算机中引入了数据库以后的计算机系统。</a:t>
            </a: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924F3D9-CB16-4BB6-8E6C-AAAEB987A3F2}" type="slidenum">
              <a:rPr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05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charset="0"/>
              </a:rPr>
              <a:t>计算机中引入了数据库以后的计算机系统。</a:t>
            </a: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924F3D9-CB16-4BB6-8E6C-AAAEB987A3F2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9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数据库查询是数据库的核心操作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53C07F-DE34-475F-A416-CA73C1AAA93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3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53C07F-DE34-475F-A416-CA73C1AAA93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30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53C07F-DE34-475F-A416-CA73C1AAA93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6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53C07F-DE34-475F-A416-CA73C1AAA93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31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53C07F-DE34-475F-A416-CA73C1AAA93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54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/>
          </p:cNvGraphicFramePr>
          <p:nvPr/>
        </p:nvGraphicFramePr>
        <p:xfrm>
          <a:off x="533400" y="31242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98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Picture 65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62088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491F72F-F489-43A1-BC14-6F603FDBE9DD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BF4510-0278-40CF-B611-0F02EF94E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43073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2CA28-81A2-4299-B291-21B157BCF43E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8BAEB-9568-4D00-923C-5E9A8E058C2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559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381000"/>
            <a:ext cx="20859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071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1060B-B369-4A73-8182-C1CEC63684FE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7009-6F38-40C2-BE5D-B577DDD75D7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3976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7D0B-3D4B-4B3A-A11B-B3EF0B227897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95F93-1FA0-4470-9C7E-0F02488CAEB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7863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FDDDF-13F1-4559-AB03-3C1C44FD77FC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81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42FCA-91D4-42F1-8941-4BDA0504D1CE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701D-4886-4FC7-8299-13B5AF2EC3E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498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80079-1956-411C-B187-7DA6BC18CD69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FB5AF-00C3-4229-80FB-3644303542F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816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5AF1E-B059-4631-888C-71B3F7A87430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CD1AB-7B24-4427-9E56-5032E931500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56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FB61D-F0E4-4A84-88D8-44480CB46E9B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F6470-30F0-46F2-A9B4-347B3C250B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4063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4F19-856B-4C42-9D34-60B856122446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156E-B8C2-412F-AFBE-30E4CB8151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568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5825E-35D8-43A9-9384-ED2DEC899493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AF686-1E1A-4212-AE78-EDF5D1EE7E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6947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45E2-0788-4703-94A0-597573F60884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7E72A-BB86-4279-8871-E07E727D611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6197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8345488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cs typeface="Arial" pitchFamily="34" charset="0"/>
              </a:defRPr>
            </a:lvl1pPr>
          </a:lstStyle>
          <a:p>
            <a:pPr>
              <a:defRPr/>
            </a:pPr>
            <a:fld id="{86059338-3980-457F-8E5A-7016FA084EA3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cs typeface="Arial" pitchFamily="34" charset="0"/>
              </a:defRPr>
            </a:lvl1pPr>
          </a:lstStyle>
          <a:p>
            <a:pPr>
              <a:defRPr/>
            </a:pPr>
            <a:fld id="{1D652F23-F222-4961-A4BB-131A6C79ADB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  <a:endParaRPr lang="zh-CN" altLang="en-US" dirty="0"/>
          </a:p>
        </p:txBody>
      </p:sp>
      <p:pic>
        <p:nvPicPr>
          <p:cNvPr id="1031" name="Picture 7" descr="red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9248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itchFamily="18" charset="0"/>
              </a:rPr>
              <a:t>数据库系统原理</a:t>
            </a:r>
            <a:br>
              <a:rPr lang="zh-CN" altLang="en-US" sz="4000">
                <a:latin typeface="Times New Roman" pitchFamily="18" charset="0"/>
              </a:rPr>
            </a:br>
            <a:br>
              <a:rPr lang="zh-CN" altLang="en-US" sz="900">
                <a:latin typeface="Times New Roman" pitchFamily="18" charset="0"/>
              </a:rPr>
            </a:br>
            <a:r>
              <a:rPr lang="en-US" altLang="zh-CN" sz="2800">
                <a:latin typeface="Times New Roman" pitchFamily="18" charset="0"/>
              </a:rPr>
              <a:t>Database System Principles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四川大学计算机学院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郭际香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guojixiang@scu.edu.cn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2021.12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68EB4DF2-71B6-473A-9689-6D3CEFD1CD8E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graphicFrame>
        <p:nvGraphicFramePr>
          <p:cNvPr id="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68384"/>
              </p:ext>
            </p:extLst>
          </p:nvPr>
        </p:nvGraphicFramePr>
        <p:xfrm>
          <a:off x="609600" y="2484438"/>
          <a:ext cx="8153400" cy="201158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6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1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符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笛卡尔积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比较运算符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＝   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&lt;&gt;  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不等于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52818"/>
              </p:ext>
            </p:extLst>
          </p:nvPr>
        </p:nvGraphicFramePr>
        <p:xfrm>
          <a:off x="609600" y="2133600"/>
          <a:ext cx="8153400" cy="365188"/>
        </p:xfrm>
        <a:graphic>
          <a:graphicData uri="http://schemas.openxmlformats.org/drawingml/2006/table">
            <a:tbl>
              <a:tblPr/>
              <a:tblGrid>
                <a:gridCol w="212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T="45434" marB="45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T="45434" marB="45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61340"/>
              </p:ext>
            </p:extLst>
          </p:nvPr>
        </p:nvGraphicFramePr>
        <p:xfrm>
          <a:off x="609600" y="4489450"/>
          <a:ext cx="8153400" cy="16827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专门的关系运算符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π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除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逻辑运算符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∨ 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6" name="AutoShape 32"/>
          <p:cNvSpPr>
            <a:spLocks noChangeAspect="1" noChangeArrowheads="1"/>
          </p:cNvSpPr>
          <p:nvPr/>
        </p:nvSpPr>
        <p:spPr bwMode="auto">
          <a:xfrm rot="5400000" flipV="1">
            <a:off x="1926431" y="5160169"/>
            <a:ext cx="223838" cy="4191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zh-CN" altLang="en-US" sz="180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57397" name="TextBox 13"/>
          <p:cNvSpPr txBox="1">
            <a:spLocks noChangeArrowheads="1"/>
          </p:cNvSpPr>
          <p:nvPr/>
        </p:nvSpPr>
        <p:spPr bwMode="auto">
          <a:xfrm>
            <a:off x="3352800" y="1519238"/>
            <a:ext cx="235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关系代数运算符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5941EF-EC4C-4C6F-8830-746D81B7B069}"/>
              </a:ext>
            </a:extLst>
          </p:cNvPr>
          <p:cNvSpPr txBox="1"/>
          <p:nvPr/>
        </p:nvSpPr>
        <p:spPr>
          <a:xfrm>
            <a:off x="323528" y="1519238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查询操作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AFAB7-1C19-4A4C-BBF4-513B70B6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91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AE43E390-4F66-4D6D-A250-A04D8927E492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83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45488" cy="464549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四种</a:t>
            </a:r>
            <a:r>
              <a:rPr lang="zh-CN" altLang="en-US" sz="2800" b="1" dirty="0">
                <a:solidFill>
                  <a:srgbClr val="990099"/>
                </a:solidFill>
              </a:rPr>
              <a:t>二目运算</a:t>
            </a:r>
            <a:r>
              <a:rPr lang="zh-CN" altLang="en-US" sz="2800" dirty="0"/>
              <a:t>： </a:t>
            </a:r>
            <a:r>
              <a:rPr lang="en-US" altLang="zh-CN" sz="2800" dirty="0">
                <a:latin typeface="Times New Roman" pitchFamily="18" charset="0"/>
              </a:rPr>
              <a:t>∪ ∩ </a:t>
            </a:r>
            <a:r>
              <a:rPr lang="zh-CN" altLang="en-US" sz="2800" dirty="0">
                <a:latin typeface="Times New Roman" pitchFamily="18" charset="0"/>
              </a:rPr>
              <a:t>－</a:t>
            </a:r>
            <a:r>
              <a:rPr lang="en-US" altLang="zh-CN" sz="2800" dirty="0">
                <a:latin typeface="Times New Roman" pitchFamily="18" charset="0"/>
              </a:rPr>
              <a:t>×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en-US" sz="2800" dirty="0">
                <a:solidFill>
                  <a:srgbClr val="C2290A"/>
                </a:solidFill>
                <a:latin typeface="Times New Roman" pitchFamily="18" charset="0"/>
              </a:rPr>
              <a:t>把关系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看作</a:t>
            </a:r>
            <a:r>
              <a:rPr lang="zh-CN" altLang="en-US" sz="2800" dirty="0">
                <a:solidFill>
                  <a:srgbClr val="C2290A"/>
                </a:solidFill>
                <a:latin typeface="Times New Roman" pitchFamily="18" charset="0"/>
              </a:rPr>
              <a:t>元组的集合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于是，这四种运算与传统集合运算类似。</a:t>
            </a:r>
          </a:p>
          <a:p>
            <a:pPr eaLnBrk="1" hangingPunct="1"/>
            <a:endParaRPr lang="zh-CN" altLang="en-US" sz="1400" dirty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其中，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∪ ∩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－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三种运算要求参与运算的两个关系</a:t>
            </a:r>
            <a:r>
              <a:rPr lang="en-US" altLang="zh-CN" sz="2800" dirty="0">
                <a:solidFill>
                  <a:srgbClr val="C2290A"/>
                </a:solidFill>
                <a:latin typeface="Times New Roman" pitchFamily="18" charset="0"/>
              </a:rPr>
              <a:t>R</a:t>
            </a:r>
            <a:r>
              <a:rPr lang="zh-CN" altLang="en-US" sz="2800" dirty="0">
                <a:solidFill>
                  <a:srgbClr val="C2290A"/>
                </a:solidFill>
                <a:latin typeface="Times New Roman" pitchFamily="18" charset="0"/>
              </a:rPr>
              <a:t>，</a:t>
            </a:r>
            <a:r>
              <a:rPr lang="en-US" altLang="zh-CN" sz="2800" dirty="0">
                <a:solidFill>
                  <a:srgbClr val="C2290A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latin typeface="Times New Roman" pitchFamily="18" charset="0"/>
              </a:rPr>
              <a:t>具有</a:t>
            </a:r>
            <a:r>
              <a:rPr lang="zh-CN" altLang="en-US" sz="2800" b="1" dirty="0">
                <a:solidFill>
                  <a:srgbClr val="C2290A"/>
                </a:solidFill>
                <a:latin typeface="Times New Roman" pitchFamily="18" charset="0"/>
              </a:rPr>
              <a:t>相同的目</a:t>
            </a:r>
            <a:r>
              <a:rPr lang="en-US" altLang="zh-CN" sz="2800" b="1" dirty="0">
                <a:solidFill>
                  <a:srgbClr val="C2290A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C2290A"/>
                </a:solidFill>
                <a:latin typeface="Times New Roman" pitchFamily="18" charset="0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且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相应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属</a:t>
            </a:r>
            <a:r>
              <a:rPr lang="zh-CN" altLang="en-US" sz="2800" b="1" dirty="0">
                <a:solidFill>
                  <a:srgbClr val="C2290A"/>
                </a:solidFill>
                <a:latin typeface="Times New Roman" pitchFamily="18" charset="0"/>
              </a:rPr>
              <a:t>性取自同一个域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/>
              <a:t>广义笛卡尔积：</a:t>
            </a:r>
            <a:r>
              <a:rPr lang="en-US" altLang="zh-CN" sz="2800" dirty="0">
                <a:solidFill>
                  <a:schemeClr val="tx1"/>
                </a:solidFill>
              </a:rPr>
              <a:t>R×S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{</a:t>
            </a:r>
            <a:r>
              <a:rPr lang="en-US" altLang="zh-CN" sz="2800" dirty="0">
                <a:solidFill>
                  <a:schemeClr val="tx2"/>
                </a:solidFill>
              </a:rPr>
              <a:t>tr </a:t>
            </a:r>
            <a:r>
              <a:rPr lang="en-US" altLang="zh-CN" sz="2800" dirty="0" err="1">
                <a:solidFill>
                  <a:schemeClr val="tx2"/>
                </a:solidFill>
              </a:rPr>
              <a:t>ts</a:t>
            </a:r>
            <a:r>
              <a:rPr lang="en-US" altLang="zh-CN" sz="2800" dirty="0" err="1">
                <a:solidFill>
                  <a:schemeClr val="tx1"/>
                </a:solidFill>
              </a:rPr>
              <a:t>|tr∈R∧ts∈S</a:t>
            </a: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  <a:p>
            <a:pPr eaLnBrk="1" hangingPunct="1"/>
            <a:endParaRPr lang="zh-CN" altLang="en-US" sz="2800" dirty="0">
              <a:latin typeface="Times New Roman" pitchFamily="18" charset="0"/>
            </a:endParaRPr>
          </a:p>
          <a:p>
            <a:pPr eaLnBrk="1" hangingPunct="1"/>
            <a:endParaRPr lang="zh-CN" altLang="en-US" sz="2800" dirty="0"/>
          </a:p>
        </p:txBody>
      </p:sp>
      <p:sp>
        <p:nvSpPr>
          <p:cNvPr id="7" name="Arc 4">
            <a:extLst>
              <a:ext uri="{FF2B5EF4-FFF2-40B4-BE49-F238E27FC236}">
                <a16:creationId xmlns:a16="http://schemas.microsoft.com/office/drawing/2014/main" id="{62B79F0C-EC98-4D99-91CF-EF94B9681E8D}"/>
              </a:ext>
            </a:extLst>
          </p:cNvPr>
          <p:cNvSpPr>
            <a:spLocks/>
          </p:cNvSpPr>
          <p:nvPr/>
        </p:nvSpPr>
        <p:spPr bwMode="auto">
          <a:xfrm rot="13517283" flipV="1">
            <a:off x="4931057" y="3618941"/>
            <a:ext cx="457200" cy="303212"/>
          </a:xfrm>
          <a:custGeom>
            <a:avLst/>
            <a:gdLst>
              <a:gd name="T0" fmla="*/ 2147483647 w 21600"/>
              <a:gd name="T1" fmla="*/ 0 h 20316"/>
              <a:gd name="T2" fmla="*/ 2147483647 w 21600"/>
              <a:gd name="T3" fmla="*/ 2147483647 h 20316"/>
              <a:gd name="T4" fmla="*/ 0 w 21600"/>
              <a:gd name="T5" fmla="*/ 2147483647 h 20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316" fill="none" extrusionOk="0">
                <a:moveTo>
                  <a:pt x="7336" y="0"/>
                </a:moveTo>
                <a:cubicBezTo>
                  <a:pt x="15896" y="3091"/>
                  <a:pt x="21600" y="11215"/>
                  <a:pt x="21600" y="20316"/>
                </a:cubicBezTo>
              </a:path>
              <a:path w="21600" h="20316" stroke="0" extrusionOk="0">
                <a:moveTo>
                  <a:pt x="7336" y="0"/>
                </a:moveTo>
                <a:cubicBezTo>
                  <a:pt x="15896" y="3091"/>
                  <a:pt x="21600" y="11215"/>
                  <a:pt x="21600" y="20316"/>
                </a:cubicBezTo>
                <a:lnTo>
                  <a:pt x="0" y="20316"/>
                </a:lnTo>
                <a:lnTo>
                  <a:pt x="7336" y="0"/>
                </a:lnTo>
                <a:close/>
              </a:path>
            </a:pathLst>
          </a:custGeom>
          <a:noFill/>
          <a:ln w="349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98DA1-0E29-488A-A466-8BB5A3772979}"/>
              </a:ext>
            </a:extLst>
          </p:cNvPr>
          <p:cNvSpPr txBox="1"/>
          <p:nvPr/>
        </p:nvSpPr>
        <p:spPr>
          <a:xfrm>
            <a:off x="3416869" y="411363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元组个数：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×k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D7118B-BB4F-4019-9269-7FAE39F1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0795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45488" cy="5077544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选择：</a:t>
            </a:r>
            <a:r>
              <a:rPr lang="el-GR" altLang="zh-CN" sz="2800" dirty="0">
                <a:solidFill>
                  <a:schemeClr val="tx1"/>
                </a:solidFill>
                <a:latin typeface="Times New Roman" pitchFamily="18" charset="0"/>
              </a:rPr>
              <a:t> σ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(R) = {t |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t∈R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∧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F(t)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=‘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真’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} </a:t>
            </a:r>
            <a:endParaRPr lang="zh-CN" altLang="en-US" sz="1400" dirty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投影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en-US" altLang="zh-CN" sz="2800" dirty="0"/>
              <a:t> Π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(R) = { t[A] | </a:t>
            </a:r>
            <a:r>
              <a:rPr lang="en-US" altLang="zh-CN" sz="2800" dirty="0" err="1"/>
              <a:t>t∈R</a:t>
            </a:r>
            <a:r>
              <a:rPr lang="en-US" altLang="zh-CN" sz="2800" dirty="0"/>
              <a:t> } 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/>
              <a:t>连接：</a:t>
            </a:r>
            <a:endParaRPr lang="en-US" altLang="zh-CN" sz="2800" dirty="0"/>
          </a:p>
          <a:p>
            <a:pPr eaLnBrk="1" hangingPunct="1"/>
            <a:endParaRPr lang="en-US" altLang="zh-CN" sz="2800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0000FF"/>
                </a:solidFill>
              </a:rPr>
              <a:t>等值连接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equijoin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0000FF"/>
                </a:solidFill>
              </a:rPr>
              <a:t>自然连接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Natural join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/>
              <a:t>：</a:t>
            </a:r>
            <a:r>
              <a:rPr lang="zh-CN" altLang="en-US" sz="2400" b="1" dirty="0"/>
              <a:t>相同的属性组</a:t>
            </a:r>
            <a:endParaRPr lang="en-US" altLang="zh-CN" sz="2400" b="1" dirty="0"/>
          </a:p>
          <a:p>
            <a:pPr eaLnBrk="1" hangingPunct="1"/>
            <a:endParaRPr lang="en-US" altLang="zh-CN" sz="2800" dirty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除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800" dirty="0"/>
              <a:t> P=R÷S = {</a:t>
            </a:r>
            <a:r>
              <a:rPr lang="en-US" altLang="zh-CN" sz="2800" b="1" dirty="0">
                <a:solidFill>
                  <a:srgbClr val="660033"/>
                </a:solidFill>
              </a:rPr>
              <a:t>t</a:t>
            </a:r>
            <a:r>
              <a:rPr lang="zh-CN" altLang="en-US" sz="2800" b="1" baseline="-25000" dirty="0">
                <a:solidFill>
                  <a:srgbClr val="660033"/>
                </a:solidFill>
              </a:rPr>
              <a:t>ｒ</a:t>
            </a:r>
            <a:r>
              <a:rPr lang="en-US" altLang="zh-CN" sz="2800" b="1" dirty="0">
                <a:solidFill>
                  <a:srgbClr val="660033"/>
                </a:solidFill>
              </a:rPr>
              <a:t>[X]</a:t>
            </a:r>
            <a:r>
              <a:rPr lang="en-US" altLang="zh-CN" sz="2800" dirty="0">
                <a:solidFill>
                  <a:srgbClr val="C00000"/>
                </a:solidFill>
              </a:rPr>
              <a:t>|</a:t>
            </a:r>
            <a:r>
              <a:rPr lang="en-US" altLang="zh-CN" sz="2800" dirty="0">
                <a:solidFill>
                  <a:srgbClr val="0000FF"/>
                </a:solidFill>
              </a:rPr>
              <a:t>t</a:t>
            </a:r>
            <a:r>
              <a:rPr lang="zh-CN" altLang="en-US" sz="2800" baseline="-25000" dirty="0">
                <a:solidFill>
                  <a:srgbClr val="0000FF"/>
                </a:solidFill>
              </a:rPr>
              <a:t>ｒ</a:t>
            </a:r>
            <a:r>
              <a:rPr lang="en-US" altLang="zh-CN" sz="2800" dirty="0">
                <a:solidFill>
                  <a:srgbClr val="0000FF"/>
                </a:solidFill>
              </a:rPr>
              <a:t>∈R</a:t>
            </a:r>
            <a:r>
              <a:rPr lang="en-US" altLang="zh-CN" sz="2800" dirty="0"/>
              <a:t>∧(</a:t>
            </a:r>
            <a:r>
              <a:rPr lang="en-US" altLang="zh-CN" sz="2800" dirty="0">
                <a:solidFill>
                  <a:srgbClr val="006600"/>
                </a:solidFill>
              </a:rPr>
              <a:t>Π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Y</a:t>
            </a:r>
            <a:r>
              <a:rPr lang="en-US" altLang="zh-CN" sz="2800" dirty="0">
                <a:solidFill>
                  <a:srgbClr val="006600"/>
                </a:solidFill>
              </a:rPr>
              <a:t>(S)</a:t>
            </a:r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0000FF"/>
                </a:solidFill>
              </a:rPr>
              <a:t>Y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)}</a:t>
            </a:r>
            <a:endParaRPr lang="zh-CN" altLang="en-US" sz="2800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/>
              <a:t>象集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x</a:t>
            </a:r>
            <a:endParaRPr lang="zh-CN" altLang="en-US" sz="2400" baseline="-25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96F55F-610F-45A4-8573-A7F0391F5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343120"/>
            <a:ext cx="6106244" cy="568465"/>
          </a:xfrm>
          <a:prstGeom prst="rect">
            <a:avLst/>
          </a:prstGeom>
        </p:spPr>
      </p:pic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D8F1733D-8A85-466B-B08D-BA9919BB0CF4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83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CD3F30-C600-4D44-9373-36AED4F36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420888"/>
            <a:ext cx="6808137" cy="876940"/>
          </a:xfrm>
          <a:prstGeom prst="rect">
            <a:avLst/>
          </a:prstGeom>
        </p:spPr>
      </p:pic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31FEE785-1FA3-4D59-95D7-8A6A2BA8D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8062"/>
              </p:ext>
            </p:extLst>
          </p:nvPr>
        </p:nvGraphicFramePr>
        <p:xfrm>
          <a:off x="7003504" y="5013176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34" name="Equation" r:id="rId5" imgW="152268" imgH="152268" progId="Equation.3">
                  <p:embed/>
                </p:oleObj>
              </mc:Choice>
              <mc:Fallback>
                <p:oleObj name="Equation" r:id="rId5" imgW="152268" imgH="152268" progId="Equation.3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263657D1-DE85-4BE8-96EE-71816193D1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504" y="5013176"/>
                        <a:ext cx="304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EA142-1E09-403C-AA1B-077CD2B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960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8DC83EE-DAF6-435E-B68D-C047503A7A2F}" type="datetime1">
              <a:rPr kumimoji="0" lang="zh-CN" altLang="en-US" sz="1400" smtClean="0"/>
              <a:t>2021/12/22</a:t>
            </a:fld>
            <a:endParaRPr kumimoji="0" lang="en-US" altLang="zh-CN" sz="140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/>
              <a:t>《</a:t>
            </a:r>
            <a:r>
              <a:rPr kumimoji="0" lang="zh-CN" altLang="en-US" sz="1400"/>
              <a:t>数据库系统概论</a:t>
            </a:r>
            <a:r>
              <a:rPr kumimoji="0" lang="en-US" altLang="zh-CN" sz="1400"/>
              <a:t>》- </a:t>
            </a:r>
            <a:r>
              <a:rPr kumimoji="0" lang="zh-CN" altLang="en-US" sz="1400"/>
              <a:t>第</a:t>
            </a:r>
            <a:r>
              <a:rPr kumimoji="0" lang="en-US" altLang="zh-CN" sz="1400"/>
              <a:t>11</a:t>
            </a:r>
            <a:r>
              <a:rPr kumimoji="0" lang="zh-CN" altLang="en-US" sz="1400"/>
              <a:t>章</a:t>
            </a:r>
            <a:endParaRPr kumimoji="0" lang="en-US" altLang="zh-CN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80"/>
                </a:solidFill>
              </a:rPr>
              <a:t>SQL</a:t>
            </a:r>
            <a:r>
              <a:rPr lang="zh-CN" altLang="en-US" dirty="0">
                <a:solidFill>
                  <a:srgbClr val="000080"/>
                </a:solidFill>
              </a:rPr>
              <a:t>对象与三级模式结构的对应关系</a:t>
            </a:r>
            <a:r>
              <a:rPr lang="zh-CN" alt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grpSp>
        <p:nvGrpSpPr>
          <p:cNvPr id="7" name="Group 1055"/>
          <p:cNvGrpSpPr>
            <a:grpSpLocks/>
          </p:cNvGrpSpPr>
          <p:nvPr/>
        </p:nvGrpSpPr>
        <p:grpSpPr bwMode="auto">
          <a:xfrm>
            <a:off x="755650" y="2133600"/>
            <a:ext cx="7778751" cy="3816350"/>
            <a:chOff x="476" y="1117"/>
            <a:chExt cx="4900" cy="2404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1610" y="1117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en-US" altLang="zh-CN" sz="1800"/>
                <a:t>SQL</a:t>
              </a:r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3288" y="1797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视图</a:t>
              </a:r>
              <a:r>
                <a:rPr kumimoji="0" lang="en-US" altLang="zh-CN" sz="1800"/>
                <a:t>2</a:t>
              </a:r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1610" y="1797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视图</a:t>
              </a:r>
              <a:r>
                <a:rPr kumimoji="0" lang="en-US" altLang="zh-CN" sz="1800"/>
                <a:t>1</a:t>
              </a:r>
            </a:p>
          </p:txBody>
        </p:sp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1655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基本表</a:t>
              </a:r>
              <a:r>
                <a:rPr kumimoji="0" lang="en-US" altLang="zh-CN" sz="1800"/>
                <a:t>2</a:t>
              </a:r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566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基本表</a:t>
              </a:r>
              <a:r>
                <a:rPr kumimoji="0" lang="en-US" altLang="zh-CN" sz="1800"/>
                <a:t>1</a:t>
              </a:r>
            </a:p>
          </p:txBody>
        </p:sp>
        <p:sp>
          <p:nvSpPr>
            <p:cNvPr id="13" name="Rectangle 1033"/>
            <p:cNvSpPr>
              <a:spLocks noChangeArrowheads="1"/>
            </p:cNvSpPr>
            <p:nvPr/>
          </p:nvSpPr>
          <p:spPr bwMode="auto">
            <a:xfrm>
              <a:off x="2744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基本表</a:t>
              </a:r>
              <a:r>
                <a:rPr kumimoji="0" lang="en-US" altLang="zh-CN" sz="1800"/>
                <a:t>3</a:t>
              </a:r>
            </a:p>
          </p:txBody>
        </p:sp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3787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基本表</a:t>
              </a:r>
              <a:r>
                <a:rPr kumimoji="0" lang="en-US" altLang="zh-CN" sz="1800"/>
                <a:t>4</a:t>
              </a:r>
            </a:p>
          </p:txBody>
        </p:sp>
        <p:sp>
          <p:nvSpPr>
            <p:cNvPr id="15" name="Rectangle 1035"/>
            <p:cNvSpPr>
              <a:spLocks noChangeArrowheads="1"/>
            </p:cNvSpPr>
            <p:nvPr/>
          </p:nvSpPr>
          <p:spPr bwMode="auto">
            <a:xfrm>
              <a:off x="3787" y="3113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存储文件</a:t>
              </a:r>
              <a:r>
                <a:rPr kumimoji="0" lang="en-US" altLang="zh-CN" sz="1800"/>
                <a:t>2</a:t>
              </a:r>
            </a:p>
          </p:txBody>
        </p:sp>
        <p:sp>
          <p:nvSpPr>
            <p:cNvPr id="16" name="Rectangle 1036"/>
            <p:cNvSpPr>
              <a:spLocks noChangeArrowheads="1"/>
            </p:cNvSpPr>
            <p:nvPr/>
          </p:nvSpPr>
          <p:spPr bwMode="auto">
            <a:xfrm>
              <a:off x="1655" y="315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kumimoji="0" lang="zh-CN" altLang="en-US" sz="1800"/>
                <a:t>存储文件</a:t>
              </a:r>
              <a:r>
                <a:rPr kumimoji="0" lang="en-US" altLang="zh-CN" sz="1800"/>
                <a:t>1</a:t>
              </a:r>
            </a:p>
          </p:txBody>
        </p:sp>
        <p:sp>
          <p:nvSpPr>
            <p:cNvPr id="17" name="Line 1037"/>
            <p:cNvSpPr>
              <a:spLocks noChangeShapeType="1"/>
            </p:cNvSpPr>
            <p:nvPr/>
          </p:nvSpPr>
          <p:spPr bwMode="auto">
            <a:xfrm flipH="1">
              <a:off x="748" y="1480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" name="Line 1038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Line 1039"/>
            <p:cNvSpPr>
              <a:spLocks noChangeShapeType="1"/>
            </p:cNvSpPr>
            <p:nvPr/>
          </p:nvSpPr>
          <p:spPr bwMode="auto">
            <a:xfrm>
              <a:off x="1927" y="2160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" name="Line 1040"/>
            <p:cNvSpPr>
              <a:spLocks noChangeShapeType="1"/>
            </p:cNvSpPr>
            <p:nvPr/>
          </p:nvSpPr>
          <p:spPr bwMode="auto">
            <a:xfrm>
              <a:off x="1927" y="2840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" name="Line 1043"/>
            <p:cNvSpPr>
              <a:spLocks noChangeShapeType="1"/>
            </p:cNvSpPr>
            <p:nvPr/>
          </p:nvSpPr>
          <p:spPr bwMode="auto">
            <a:xfrm>
              <a:off x="2200" y="1480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Line 1044"/>
            <p:cNvSpPr>
              <a:spLocks noChangeShapeType="1"/>
            </p:cNvSpPr>
            <p:nvPr/>
          </p:nvSpPr>
          <p:spPr bwMode="auto">
            <a:xfrm flipH="1">
              <a:off x="3152" y="2160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3" name="Line 1045"/>
            <p:cNvSpPr>
              <a:spLocks noChangeShapeType="1"/>
            </p:cNvSpPr>
            <p:nvPr/>
          </p:nvSpPr>
          <p:spPr bwMode="auto">
            <a:xfrm>
              <a:off x="3787" y="2160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4" name="Line 1046"/>
            <p:cNvSpPr>
              <a:spLocks noChangeShapeType="1"/>
            </p:cNvSpPr>
            <p:nvPr/>
          </p:nvSpPr>
          <p:spPr bwMode="auto">
            <a:xfrm>
              <a:off x="839" y="2840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5" name="Line 1047"/>
            <p:cNvSpPr>
              <a:spLocks noChangeShapeType="1"/>
            </p:cNvSpPr>
            <p:nvPr/>
          </p:nvSpPr>
          <p:spPr bwMode="auto">
            <a:xfrm flipH="1">
              <a:off x="2018" y="2840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6" name="Line 1048"/>
            <p:cNvSpPr>
              <a:spLocks noChangeShapeType="1"/>
            </p:cNvSpPr>
            <p:nvPr/>
          </p:nvSpPr>
          <p:spPr bwMode="auto">
            <a:xfrm>
              <a:off x="4150" y="2840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7" name="Line 1049"/>
            <p:cNvSpPr>
              <a:spLocks noChangeShapeType="1"/>
            </p:cNvSpPr>
            <p:nvPr/>
          </p:nvSpPr>
          <p:spPr bwMode="auto">
            <a:xfrm>
              <a:off x="476" y="1616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1050"/>
            <p:cNvSpPr>
              <a:spLocks noChangeShapeType="1"/>
            </p:cNvSpPr>
            <p:nvPr/>
          </p:nvSpPr>
          <p:spPr bwMode="auto">
            <a:xfrm>
              <a:off x="497" y="2275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Line 1051"/>
            <p:cNvSpPr>
              <a:spLocks noChangeShapeType="1"/>
            </p:cNvSpPr>
            <p:nvPr/>
          </p:nvSpPr>
          <p:spPr bwMode="auto">
            <a:xfrm>
              <a:off x="497" y="3007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0" name="Text Box 1052"/>
            <p:cNvSpPr txBox="1">
              <a:spLocks noChangeArrowheads="1"/>
            </p:cNvSpPr>
            <p:nvPr/>
          </p:nvSpPr>
          <p:spPr bwMode="auto">
            <a:xfrm>
              <a:off x="4513" y="1888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spcBef>
                  <a:spcPct val="50000"/>
                </a:spcBef>
                <a:buNone/>
              </a:pPr>
              <a:r>
                <a:rPr kumimoji="0" lang="zh-CN" altLang="en-US" sz="1800" dirty="0"/>
                <a:t>外模式</a:t>
              </a:r>
            </a:p>
          </p:txBody>
        </p:sp>
        <p:sp>
          <p:nvSpPr>
            <p:cNvPr id="31" name="Text Box 1053"/>
            <p:cNvSpPr txBox="1">
              <a:spLocks noChangeArrowheads="1"/>
            </p:cNvSpPr>
            <p:nvPr/>
          </p:nvSpPr>
          <p:spPr bwMode="auto">
            <a:xfrm>
              <a:off x="4513" y="2523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spcBef>
                  <a:spcPct val="50000"/>
                </a:spcBef>
                <a:buNone/>
              </a:pPr>
              <a:r>
                <a:rPr kumimoji="0" lang="zh-CN" altLang="en-US" sz="1800"/>
                <a:t>模 式</a:t>
              </a:r>
            </a:p>
          </p:txBody>
        </p:sp>
        <p:sp>
          <p:nvSpPr>
            <p:cNvPr id="32" name="Text Box 1054"/>
            <p:cNvSpPr txBox="1">
              <a:spLocks noChangeArrowheads="1"/>
            </p:cNvSpPr>
            <p:nvPr/>
          </p:nvSpPr>
          <p:spPr bwMode="auto">
            <a:xfrm>
              <a:off x="4558" y="3203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algn="ctr">
                <a:spcBef>
                  <a:spcPct val="50000"/>
                </a:spcBef>
                <a:buNone/>
              </a:pPr>
              <a:r>
                <a:rPr kumimoji="0" lang="zh-CN" altLang="en-US" sz="1800"/>
                <a:t>内模式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900C88-AF0E-4501-9AE5-7C640647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5566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设计巧妙，核心功能只需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个动词。在语言上接近英语</a:t>
            </a:r>
          </a:p>
          <a:p>
            <a:pPr lvl="1" eaLnBrk="1" hangingPunct="1"/>
            <a:r>
              <a:rPr lang="zh-CN" altLang="en-US" dirty="0"/>
              <a:t>数据查询	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</a:p>
          <a:p>
            <a:pPr lvl="1" eaLnBrk="1" hangingPunct="1"/>
            <a:r>
              <a:rPr lang="zh-CN" altLang="en-US" dirty="0"/>
              <a:t>数据定义	</a:t>
            </a:r>
            <a:r>
              <a:rPr lang="en-US" altLang="zh-CN" dirty="0">
                <a:solidFill>
                  <a:srgbClr val="C00000"/>
                </a:solidFill>
              </a:rPr>
              <a:t>create, drop, alter</a:t>
            </a:r>
          </a:p>
          <a:p>
            <a:pPr lvl="1" eaLnBrk="1" hangingPunct="1"/>
            <a:r>
              <a:rPr lang="zh-CN" altLang="en-US" dirty="0"/>
              <a:t>数据操纵	</a:t>
            </a:r>
            <a:r>
              <a:rPr lang="en-US" altLang="zh-CN" dirty="0">
                <a:solidFill>
                  <a:srgbClr val="0000FF"/>
                </a:solidFill>
              </a:rPr>
              <a:t>insert, update, delete</a:t>
            </a:r>
          </a:p>
          <a:p>
            <a:pPr lvl="1" eaLnBrk="1" hangingPunct="1"/>
            <a:r>
              <a:rPr lang="zh-CN" altLang="en-US" dirty="0"/>
              <a:t>数据控制	</a:t>
            </a:r>
            <a:r>
              <a:rPr lang="en-US" altLang="zh-CN" dirty="0"/>
              <a:t>grant, revoke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559C9-531D-4BD0-8C14-0262EB0DB225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1698037-EB8A-4883-AEEA-813345F8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824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数据定义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主码、外码、完整性约束定义方式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77662"/>
              </p:ext>
            </p:extLst>
          </p:nvPr>
        </p:nvGraphicFramePr>
        <p:xfrm>
          <a:off x="6350" y="1988840"/>
          <a:ext cx="9221788" cy="252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96" name="Document" r:id="rId3" imgW="5868844" imgH="1579824" progId="Word.Document.8">
                  <p:embed/>
                </p:oleObj>
              </mc:Choice>
              <mc:Fallback>
                <p:oleObj name="Document" r:id="rId3" imgW="5868844" imgH="1579824" progId="Word.Document.8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" y="1988840"/>
                        <a:ext cx="9221788" cy="252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1336B5C-2721-437F-9651-7E89398F382C}" type="datetime1">
              <a:rPr kumimoji="0" lang="zh-CN" altLang="en-US" sz="1400" smtClean="0"/>
              <a:t>2021/12/22</a:t>
            </a:fld>
            <a:endParaRPr kumimoji="0" lang="en-US" altLang="zh-CN" sz="1400"/>
          </a:p>
        </p:txBody>
      </p:sp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/>
              <a:t>《</a:t>
            </a:r>
            <a:r>
              <a:rPr kumimoji="0" lang="zh-CN" altLang="en-US" sz="1400"/>
              <a:t>数据库系统概论</a:t>
            </a:r>
            <a:r>
              <a:rPr kumimoji="0" lang="en-US" altLang="zh-CN" sz="1400"/>
              <a:t>》- </a:t>
            </a:r>
            <a:r>
              <a:rPr kumimoji="0" lang="zh-CN" altLang="en-US" sz="1400"/>
              <a:t>第</a:t>
            </a:r>
            <a:r>
              <a:rPr kumimoji="0" lang="en-US" altLang="zh-CN" sz="1400"/>
              <a:t>11</a:t>
            </a:r>
            <a:r>
              <a:rPr kumimoji="0" lang="zh-CN" altLang="en-US" sz="1400"/>
              <a:t>章</a:t>
            </a:r>
            <a:endParaRPr kumimoji="0" lang="en-US" altLang="zh-CN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D38F4-4168-4B05-A73A-2507931D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566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0E0AB1C-D1C0-4A7D-808C-4E156B7C1926}" type="datetime1">
              <a:rPr kumimoji="0" lang="zh-CN" altLang="en-US" sz="1400" smtClean="0"/>
              <a:t>2021/12/22</a:t>
            </a:fld>
            <a:endParaRPr kumimoji="0" lang="en-US" altLang="zh-CN" sz="1400"/>
          </a:p>
        </p:txBody>
      </p:sp>
      <p:sp>
        <p:nvSpPr>
          <p:cNvPr id="491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/>
              <a:t>《</a:t>
            </a:r>
            <a:r>
              <a:rPr kumimoji="0" lang="zh-CN" altLang="en-US" sz="1400"/>
              <a:t>数据库系统概论</a:t>
            </a:r>
            <a:r>
              <a:rPr kumimoji="0" lang="en-US" altLang="zh-CN" sz="1400"/>
              <a:t>》- </a:t>
            </a:r>
            <a:r>
              <a:rPr kumimoji="0" lang="zh-CN" altLang="en-US" sz="1400"/>
              <a:t>第</a:t>
            </a:r>
            <a:r>
              <a:rPr kumimoji="0" lang="en-US" altLang="zh-CN" sz="1400"/>
              <a:t>11</a:t>
            </a:r>
            <a:r>
              <a:rPr kumimoji="0" lang="zh-CN" altLang="en-US" sz="1400"/>
              <a:t>章</a:t>
            </a:r>
            <a:endParaRPr kumimoji="0" lang="en-US" altLang="zh-CN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数据查询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SELECT</a:t>
            </a:r>
            <a:r>
              <a:rPr lang="en-US" altLang="zh-CN" sz="2400" dirty="0"/>
              <a:t> [ALL|DISTINCT]&lt;</a:t>
            </a:r>
            <a:r>
              <a:rPr lang="zh-CN" altLang="en-US" sz="2400" dirty="0"/>
              <a:t>目标列表达式</a:t>
            </a:r>
            <a:r>
              <a:rPr lang="en-US" altLang="zh-CN" sz="2400" dirty="0"/>
              <a:t>&gt;[,</a:t>
            </a:r>
            <a:r>
              <a:rPr lang="zh-CN" altLang="en-US" sz="2400" dirty="0"/>
              <a:t>目标列表达式</a:t>
            </a:r>
            <a:r>
              <a:rPr lang="en-US" altLang="zh-CN" sz="2400" dirty="0"/>
              <a:t>]</a:t>
            </a:r>
            <a:r>
              <a:rPr lang="en-US" altLang="zh-CN" sz="2400" dirty="0">
                <a:latin typeface="Arial" charset="0"/>
              </a:rPr>
              <a:t>…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FROM &lt;</a:t>
            </a:r>
            <a:r>
              <a:rPr lang="zh-CN" altLang="en-US" sz="2400" dirty="0"/>
              <a:t>表名或视图名</a:t>
            </a:r>
            <a:r>
              <a:rPr lang="en-US" altLang="zh-CN" sz="2400" dirty="0"/>
              <a:t>&gt;[, &lt;</a:t>
            </a:r>
            <a:r>
              <a:rPr lang="zh-CN" altLang="en-US" sz="2400" dirty="0"/>
              <a:t>表名或视图名</a:t>
            </a:r>
            <a:r>
              <a:rPr lang="en-US" altLang="zh-CN" sz="2400" dirty="0"/>
              <a:t>&gt;]</a:t>
            </a:r>
            <a:r>
              <a:rPr lang="en-US" altLang="zh-CN" sz="2400" dirty="0">
                <a:latin typeface="Arial" charset="0"/>
              </a:rPr>
              <a:t>…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[WHERE &lt;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&gt;]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C00000"/>
                </a:solidFill>
              </a:rPr>
              <a:t>GROUP BY </a:t>
            </a:r>
            <a:r>
              <a:rPr lang="en-US" altLang="zh-CN" sz="2400" dirty="0"/>
              <a:t>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1&gt; [</a:t>
            </a:r>
            <a:r>
              <a:rPr lang="en-US" altLang="zh-CN" sz="2400" dirty="0">
                <a:solidFill>
                  <a:srgbClr val="C00000"/>
                </a:solidFill>
              </a:rPr>
              <a:t>HAVING</a:t>
            </a:r>
            <a:r>
              <a:rPr lang="en-US" altLang="zh-CN" sz="2400" dirty="0"/>
              <a:t> &lt;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&gt;]]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0000FF"/>
                </a:solidFill>
              </a:rPr>
              <a:t>ORDER BY </a:t>
            </a:r>
            <a:r>
              <a:rPr lang="en-US" altLang="zh-CN" sz="2400" dirty="0"/>
              <a:t>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2&gt; [</a:t>
            </a:r>
            <a:r>
              <a:rPr lang="en-US" altLang="zh-CN" sz="2400" dirty="0">
                <a:solidFill>
                  <a:srgbClr val="0000FF"/>
                </a:solidFill>
              </a:rPr>
              <a:t>ASC|DESC</a:t>
            </a:r>
            <a:r>
              <a:rPr lang="en-US" altLang="zh-CN" sz="2400" dirty="0"/>
              <a:t>]];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51D8E2-30D9-4F54-9544-11DB1224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7011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412776"/>
            <a:ext cx="8353425" cy="532859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0033CC"/>
              </a:buClr>
              <a:buSzPct val="80000"/>
            </a:pPr>
            <a:r>
              <a:rPr lang="zh-CN" altLang="en-US" sz="2400" dirty="0">
                <a:latin typeface="Times New Roman" pitchFamily="18" charset="0"/>
              </a:rPr>
              <a:t>基本查询：若干属性列、经过计算的值、列标题重命名、若干元组（</a:t>
            </a:r>
            <a:r>
              <a:rPr lang="en-US" altLang="zh-CN" sz="2400" dirty="0">
                <a:latin typeface="Times New Roman" pitchFamily="18" charset="0"/>
              </a:rPr>
              <a:t>DISTINCT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  <a:p>
            <a:pPr algn="just">
              <a:lnSpc>
                <a:spcPct val="90000"/>
              </a:lnSpc>
              <a:buClr>
                <a:srgbClr val="0033CC"/>
              </a:buClr>
              <a:buSzPct val="80000"/>
            </a:pPr>
            <a:r>
              <a:rPr lang="zh-CN" altLang="en-US" sz="2400" dirty="0">
                <a:latin typeface="Times New Roman" pitchFamily="18" charset="0"/>
              </a:rPr>
              <a:t>条件查询 ：</a:t>
            </a:r>
            <a:r>
              <a:rPr lang="en-US" altLang="zh-CN" sz="2400" dirty="0">
                <a:latin typeface="Times New Roman" pitchFamily="18" charset="0"/>
              </a:rPr>
              <a:t>where</a:t>
            </a:r>
            <a:r>
              <a:rPr lang="zh-CN" altLang="en-US" sz="2400" dirty="0">
                <a:latin typeface="Times New Roman" pitchFamily="18" charset="0"/>
              </a:rPr>
              <a:t>子句，逻辑表达式；</a:t>
            </a:r>
            <a:endParaRPr lang="en-US" altLang="zh-CN" sz="2400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sz="2000" dirty="0"/>
              <a:t>比较 常用</a:t>
            </a:r>
            <a:r>
              <a:rPr lang="en-US" altLang="zh-CN" sz="2000" dirty="0"/>
              <a:t>=,&gt;,&lt;,&gt;=,&lt;=,!=</a:t>
            </a:r>
          </a:p>
          <a:p>
            <a:pPr lvl="1" eaLnBrk="1" hangingPunct="1"/>
            <a:r>
              <a:rPr lang="zh-CN" altLang="en-US" sz="2000" dirty="0"/>
              <a:t>确定</a:t>
            </a:r>
            <a:r>
              <a:rPr lang="zh-CN" altLang="en-US" sz="2000" b="1" dirty="0">
                <a:solidFill>
                  <a:srgbClr val="0000FF"/>
                </a:solidFill>
              </a:rPr>
              <a:t>范围</a:t>
            </a:r>
            <a:r>
              <a:rPr lang="zh-CN" altLang="en-US" sz="2000" dirty="0"/>
              <a:t> </a:t>
            </a:r>
            <a:r>
              <a:rPr lang="en-US" altLang="zh-CN" sz="2000" dirty="0"/>
              <a:t>BETWEEN AND, NOT BETWEEN AND</a:t>
            </a:r>
          </a:p>
          <a:p>
            <a:pPr lvl="1" eaLnBrk="1" hangingPunct="1"/>
            <a:r>
              <a:rPr lang="zh-CN" altLang="en-US" sz="2000" dirty="0"/>
              <a:t>确定</a:t>
            </a:r>
            <a:r>
              <a:rPr lang="zh-CN" altLang="en-US" sz="2000" b="1" dirty="0">
                <a:solidFill>
                  <a:srgbClr val="0000FF"/>
                </a:solidFill>
              </a:rPr>
              <a:t>集合</a:t>
            </a:r>
            <a:r>
              <a:rPr lang="zh-CN" altLang="en-US" sz="2000" dirty="0"/>
              <a:t> </a:t>
            </a:r>
            <a:r>
              <a:rPr lang="en-US" altLang="zh-CN" sz="2000" dirty="0"/>
              <a:t>IN,NOT IN</a:t>
            </a:r>
          </a:p>
          <a:p>
            <a:pPr lvl="1" eaLnBrk="1" hangingPunct="1"/>
            <a:r>
              <a:rPr lang="zh-CN" altLang="en-US" sz="2000" dirty="0"/>
              <a:t>字符匹配 </a:t>
            </a:r>
            <a:r>
              <a:rPr lang="en-US" altLang="zh-CN" sz="2000" dirty="0"/>
              <a:t>(NOT) LIKE,</a:t>
            </a:r>
            <a:r>
              <a:rPr lang="zh-CN" altLang="en-US" sz="2000" dirty="0"/>
              <a:t> 通配符</a:t>
            </a:r>
            <a:r>
              <a:rPr lang="en-US" altLang="zh-CN" sz="2000" dirty="0"/>
              <a:t>%</a:t>
            </a:r>
            <a:r>
              <a:rPr lang="zh-CN" altLang="en-US" sz="2000" dirty="0"/>
              <a:t>和</a:t>
            </a:r>
            <a:r>
              <a:rPr lang="en-US" altLang="zh-CN" sz="2000" dirty="0"/>
              <a:t>_</a:t>
            </a:r>
          </a:p>
          <a:p>
            <a:pPr lvl="1" eaLnBrk="1" hangingPunct="1"/>
            <a:r>
              <a:rPr lang="zh-CN" altLang="en-US" sz="2000" b="1" dirty="0">
                <a:solidFill>
                  <a:srgbClr val="0000FF"/>
                </a:solidFill>
              </a:rPr>
              <a:t>空值</a:t>
            </a:r>
            <a:r>
              <a:rPr lang="zh-CN" altLang="en-US" sz="2000" dirty="0"/>
              <a:t> </a:t>
            </a:r>
            <a:r>
              <a:rPr lang="en-US" altLang="zh-CN" sz="2000" dirty="0"/>
              <a:t>IS NULL, IS NOT NULL</a:t>
            </a:r>
          </a:p>
          <a:p>
            <a:pPr lvl="1" eaLnBrk="1" hangingPunct="1"/>
            <a:r>
              <a:rPr lang="zh-CN" altLang="en-US" sz="2000" b="1" dirty="0">
                <a:solidFill>
                  <a:srgbClr val="0000FF"/>
                </a:solidFill>
              </a:rPr>
              <a:t>多重条件</a:t>
            </a:r>
            <a:r>
              <a:rPr lang="en-US" altLang="zh-CN" sz="2000" dirty="0"/>
              <a:t>(</a:t>
            </a:r>
            <a:r>
              <a:rPr lang="zh-CN" altLang="en-US" sz="2000" dirty="0"/>
              <a:t>逻辑运算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AND, OR, NOT 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u="sng" dirty="0">
                <a:solidFill>
                  <a:schemeClr val="tx2"/>
                </a:solidFill>
              </a:rPr>
              <a:t>AND</a:t>
            </a:r>
            <a:r>
              <a:rPr lang="zh-CN" altLang="en-US" sz="2400" u="sng" dirty="0">
                <a:solidFill>
                  <a:srgbClr val="FF0000"/>
                </a:solidFill>
              </a:rPr>
              <a:t>优先级高于</a:t>
            </a:r>
            <a:r>
              <a:rPr lang="en-US" altLang="zh-CN" sz="2400" u="sng" dirty="0">
                <a:solidFill>
                  <a:schemeClr val="tx2"/>
                </a:solidFill>
              </a:rPr>
              <a:t>OR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000" dirty="0"/>
              <a:t>传统集合操作</a:t>
            </a:r>
            <a:r>
              <a:rPr lang="en-US" altLang="zh-CN" sz="2000" dirty="0"/>
              <a:t>:</a:t>
            </a:r>
            <a:r>
              <a:rPr lang="zh-CN" altLang="en-US" sz="2000" dirty="0">
                <a:sym typeface="Symbol" pitchFamily="18" charset="2"/>
              </a:rPr>
              <a:t>并 </a:t>
            </a:r>
            <a:r>
              <a:rPr lang="en-US" altLang="zh-CN" sz="2000" dirty="0">
                <a:sym typeface="Symbol" pitchFamily="18" charset="2"/>
              </a:rPr>
              <a:t>UNION, </a:t>
            </a:r>
            <a:r>
              <a:rPr lang="zh-CN" altLang="en-US" sz="2000" dirty="0">
                <a:sym typeface="Symbol" pitchFamily="18" charset="2"/>
              </a:rPr>
              <a:t>交 </a:t>
            </a:r>
            <a:r>
              <a:rPr lang="en-US" altLang="zh-CN" sz="2000" dirty="0">
                <a:sym typeface="Symbol" pitchFamily="18" charset="2"/>
              </a:rPr>
              <a:t>INTERSECT, </a:t>
            </a:r>
            <a:r>
              <a:rPr lang="zh-CN" altLang="en-US" sz="2000" dirty="0">
                <a:sym typeface="Symbol" pitchFamily="18" charset="2"/>
              </a:rPr>
              <a:t>差 </a:t>
            </a:r>
            <a:r>
              <a:rPr lang="en-US" altLang="zh-CN" sz="2000" dirty="0">
                <a:sym typeface="Symbol" pitchFamily="18" charset="2"/>
              </a:rPr>
              <a:t>EXCEPT(</a:t>
            </a:r>
            <a:r>
              <a:rPr lang="zh-CN" altLang="en-US" sz="2000" dirty="0">
                <a:solidFill>
                  <a:srgbClr val="C00000"/>
                </a:solidFill>
                <a:sym typeface="Symbol" pitchFamily="18" charset="2"/>
              </a:rPr>
              <a:t>两条</a:t>
            </a:r>
            <a:r>
              <a:rPr lang="en-US" altLang="zh-CN" sz="2000" dirty="0">
                <a:solidFill>
                  <a:srgbClr val="C00000"/>
                </a:solidFill>
                <a:sym typeface="Symbol" pitchFamily="18" charset="2"/>
              </a:rPr>
              <a:t>SQL</a:t>
            </a:r>
            <a:r>
              <a:rPr lang="zh-CN" altLang="en-US" sz="2000" dirty="0">
                <a:solidFill>
                  <a:srgbClr val="C00000"/>
                </a:solidFill>
                <a:sym typeface="Symbol" pitchFamily="18" charset="2"/>
              </a:rPr>
              <a:t>语句间使用</a:t>
            </a:r>
            <a:r>
              <a:rPr lang="en-US" altLang="zh-CN" sz="2000" dirty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CN" sz="2000" dirty="0">
                <a:sym typeface="Symbol" pitchFamily="18" charset="2"/>
              </a:rPr>
              <a:t>Order by</a:t>
            </a:r>
            <a:r>
              <a:rPr lang="zh-CN" altLang="en-US" sz="2000" dirty="0">
                <a:sym typeface="Symbol" pitchFamily="18" charset="2"/>
              </a:rPr>
              <a:t>子句：</a:t>
            </a:r>
            <a:r>
              <a:rPr lang="zh-CN" altLang="en-US" sz="2000" dirty="0"/>
              <a:t>一个或多个属性列排序；升序：</a:t>
            </a:r>
            <a:r>
              <a:rPr lang="en-US" altLang="zh-CN" sz="2000" dirty="0"/>
              <a:t>ASC;   </a:t>
            </a:r>
            <a:r>
              <a:rPr lang="zh-CN" altLang="en-US" sz="2000" dirty="0"/>
              <a:t>降序：</a:t>
            </a:r>
            <a:r>
              <a:rPr lang="en-US" altLang="zh-CN" sz="2000" dirty="0"/>
              <a:t>DESC;   </a:t>
            </a:r>
            <a:r>
              <a:rPr lang="zh-CN" altLang="en-US" sz="2000" dirty="0"/>
              <a:t>缺省值</a:t>
            </a:r>
            <a:r>
              <a:rPr lang="en-US" altLang="zh-CN" sz="2000" dirty="0"/>
              <a:t>/</a:t>
            </a:r>
            <a:r>
              <a:rPr lang="zh-CN" altLang="en-US" sz="2000" dirty="0"/>
              <a:t>默认为升序</a:t>
            </a:r>
            <a:r>
              <a:rPr lang="en-US" altLang="zh-CN" sz="2000" dirty="0"/>
              <a:t>ASC</a:t>
            </a:r>
          </a:p>
          <a:p>
            <a:pPr lvl="1" eaLnBrk="1" hangingPunct="1"/>
            <a:r>
              <a:rPr lang="zh-CN" altLang="en-US" sz="2000" dirty="0">
                <a:sym typeface="Symbol" pitchFamily="18" charset="2"/>
              </a:rPr>
              <a:t>集函数使用和分组查询，</a:t>
            </a:r>
            <a:r>
              <a:rPr lang="en-US" altLang="zh-CN" sz="2000" dirty="0">
                <a:sym typeface="Symbol" pitchFamily="18" charset="2"/>
              </a:rPr>
              <a:t>having </a:t>
            </a:r>
            <a:r>
              <a:rPr lang="zh-CN" altLang="en-US" sz="2000" dirty="0">
                <a:sym typeface="Symbol" pitchFamily="18" charset="2"/>
              </a:rPr>
              <a:t>短语</a:t>
            </a:r>
            <a:endParaRPr lang="en-US" altLang="zh-CN" sz="2000" dirty="0">
              <a:sym typeface="Symbol" pitchFamily="18" charset="2"/>
            </a:endParaRPr>
          </a:p>
          <a:p>
            <a:pPr lvl="1" eaLnBrk="1" hangingPunct="1"/>
            <a:endParaRPr lang="en-US" altLang="zh-CN" sz="2000" dirty="0">
              <a:sym typeface="Symbol" pitchFamily="18" charset="2"/>
            </a:endParaRPr>
          </a:p>
          <a:p>
            <a:pPr lvl="1" eaLnBrk="1" hangingPunct="1"/>
            <a:endParaRPr lang="en-US" altLang="zh-CN" sz="2000" dirty="0"/>
          </a:p>
          <a:p>
            <a:pPr algn="just">
              <a:lnSpc>
                <a:spcPct val="90000"/>
              </a:lnSpc>
              <a:buClr>
                <a:srgbClr val="0033CC"/>
              </a:buClr>
              <a:buSzPct val="80000"/>
            </a:pP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CF540F-EED4-4D8E-8E27-A2BB938F9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02F62-6B9F-4B02-B390-ED79162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CEDE3-3DBC-4ADE-9ECD-A05748C541F6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F0B5F-3C09-4F1C-A751-B3FFB2F3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A1B81-BC89-445B-B190-EB097AC3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199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412776"/>
            <a:ext cx="8353425" cy="532859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0033CC"/>
              </a:buClr>
              <a:buSzPct val="80000"/>
            </a:pPr>
            <a:r>
              <a:rPr lang="zh-CN" altLang="en-US" sz="2400" dirty="0">
                <a:latin typeface="Times New Roman" pitchFamily="18" charset="0"/>
              </a:rPr>
              <a:t>连接查询：等值连接、非等值连接、自然连接</a:t>
            </a:r>
            <a:endParaRPr lang="en-US" altLang="zh-CN" sz="2400" dirty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简单连接</a:t>
            </a:r>
            <a:r>
              <a:rPr lang="zh-CN" altLang="en-US" sz="2000" dirty="0">
                <a:latin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</a:rPr>
              <a:t>where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Table1. field =/&gt;… Table2. field </a:t>
            </a:r>
          </a:p>
          <a:p>
            <a:pPr marL="457200" lvl="1" indent="0" algn="just">
              <a:lnSpc>
                <a:spcPct val="90000"/>
              </a:lnSpc>
              <a:buClr>
                <a:srgbClr val="FF0000"/>
              </a:buClr>
              <a:buSzPct val="60000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    </a:t>
            </a:r>
            <a:r>
              <a:rPr lang="zh-CN" altLang="en-US" sz="2000" dirty="0">
                <a:latin typeface="Times New Roman" pitchFamily="18" charset="0"/>
              </a:rPr>
              <a:t>或  </a:t>
            </a:r>
            <a:r>
              <a:rPr lang="en-US" altLang="zh-CN" sz="2000" dirty="0">
                <a:latin typeface="Times New Roman" pitchFamily="18" charset="0"/>
              </a:rPr>
              <a:t>…join…on/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inner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join</a:t>
            </a:r>
            <a:r>
              <a:rPr lang="zh-CN" altLang="en-US" sz="2000" dirty="0">
                <a:latin typeface="Times New Roman" pitchFamily="18" charset="0"/>
              </a:rPr>
              <a:t>等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dirty="0">
                <a:latin typeface="Times New Roman" pitchFamily="18" charset="0"/>
              </a:rPr>
              <a:t>多表连接：两个以上的表</a:t>
            </a:r>
            <a:endParaRPr lang="en-US" altLang="zh-CN" sz="2000" dirty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dirty="0">
                <a:latin typeface="Times New Roman" pitchFamily="18" charset="0"/>
              </a:rPr>
              <a:t>自连接：</a:t>
            </a:r>
            <a:r>
              <a:rPr lang="en-US" altLang="zh-CN" sz="2000" dirty="0">
                <a:latin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</a:rPr>
              <a:t>个数据表，需定义别名，表示相同条件</a:t>
            </a:r>
            <a:endParaRPr lang="en-US" altLang="zh-CN" sz="2000" dirty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dirty="0">
                <a:latin typeface="Times New Roman" pitchFamily="18" charset="0"/>
              </a:rPr>
              <a:t>外连接</a:t>
            </a:r>
          </a:p>
          <a:p>
            <a:pPr algn="just">
              <a:lnSpc>
                <a:spcPct val="90000"/>
              </a:lnSpc>
              <a:buClr>
                <a:srgbClr val="0033CC"/>
              </a:buClr>
              <a:buSzPct val="80000"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嵌套查询</a:t>
            </a:r>
            <a:r>
              <a:rPr lang="zh-CN" altLang="en-US" sz="2400" dirty="0">
                <a:latin typeface="Times New Roman" pitchFamily="18" charset="0"/>
              </a:rPr>
              <a:t>：结构化</a:t>
            </a:r>
            <a:endParaRPr lang="en-US" altLang="zh-CN" sz="2400" dirty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dirty="0">
                <a:latin typeface="Times New Roman" pitchFamily="18" charset="0"/>
              </a:rPr>
              <a:t>不相关子查询：子查询结果是主查询的条件</a:t>
            </a:r>
            <a:endParaRPr lang="en-US" altLang="zh-CN" sz="2000" dirty="0">
              <a:latin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en-US" altLang="zh-CN" sz="1600" dirty="0">
                <a:latin typeface="Times New Roman" pitchFamily="18" charset="0"/>
              </a:rPr>
              <a:t>IN</a:t>
            </a:r>
            <a:r>
              <a:rPr lang="zh-CN" altLang="en-US" sz="1600" dirty="0">
                <a:latin typeface="Times New Roman" pitchFamily="18" charset="0"/>
              </a:rPr>
              <a:t>谓词，比较运算符；</a:t>
            </a:r>
            <a:r>
              <a:rPr lang="zh-CN" altLang="en-US" sz="1600" b="1" dirty="0">
                <a:solidFill>
                  <a:srgbClr val="0000FF"/>
                </a:solidFill>
              </a:rPr>
              <a:t>子查询</a:t>
            </a:r>
            <a:r>
              <a:rPr lang="zh-CN" altLang="en-US" sz="1600" b="1" dirty="0"/>
              <a:t>一定要跟在</a:t>
            </a:r>
            <a:r>
              <a:rPr lang="zh-CN" altLang="en-US" sz="1600" b="1" dirty="0">
                <a:solidFill>
                  <a:srgbClr val="0000FF"/>
                </a:solidFill>
              </a:rPr>
              <a:t>比较运算符</a:t>
            </a:r>
            <a:r>
              <a:rPr lang="zh-CN" altLang="en-US" sz="1600" b="1" dirty="0">
                <a:solidFill>
                  <a:srgbClr val="C00000"/>
                </a:solidFill>
              </a:rPr>
              <a:t>之后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2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1600" b="1" dirty="0">
                <a:solidFill>
                  <a:srgbClr val="0000FF"/>
                </a:solidFill>
              </a:rPr>
              <a:t>由里到外</a:t>
            </a:r>
            <a:r>
              <a:rPr lang="zh-CN" altLang="en-US" sz="1600" b="1" dirty="0"/>
              <a:t>的逐层处理</a:t>
            </a:r>
            <a:endParaRPr lang="en-US" altLang="zh-CN" sz="1600" b="1" dirty="0"/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相关子查询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1400" dirty="0"/>
              <a:t>查询过程是</a:t>
            </a:r>
            <a:r>
              <a:rPr lang="zh-CN" altLang="en-US" sz="1400" b="1" dirty="0">
                <a:solidFill>
                  <a:srgbClr val="FF0000"/>
                </a:solidFill>
              </a:rPr>
              <a:t>由外到里</a:t>
            </a:r>
            <a:r>
              <a:rPr lang="zh-CN" altLang="en-US" sz="1400" dirty="0"/>
              <a:t>处理的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</a:rPr>
              <a:t>；</a:t>
            </a:r>
            <a:endParaRPr lang="en-US" altLang="zh-CN" sz="1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lvl="2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1400" b="1" dirty="0">
                <a:latin typeface="Times New Roman" pitchFamily="18" charset="0"/>
              </a:rPr>
              <a:t>每一次检查中，外层每一元组都被带入内层，内层得到结果；外层</a:t>
            </a:r>
            <a:r>
              <a:rPr lang="en-US" altLang="zh-CN" sz="1400" b="1" dirty="0">
                <a:latin typeface="Times New Roman" pitchFamily="18" charset="0"/>
              </a:rPr>
              <a:t>WHERE</a:t>
            </a:r>
            <a:r>
              <a:rPr lang="zh-CN" altLang="en-US" sz="1400" b="1" dirty="0">
                <a:latin typeface="Times New Roman" pitchFamily="18" charset="0"/>
              </a:rPr>
              <a:t>条件判断。如果为真，当前元组被选出；否则，不被选出。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000" dirty="0">
                <a:latin typeface="Times New Roman" pitchFamily="18" charset="0"/>
              </a:rPr>
              <a:t>带有</a:t>
            </a:r>
            <a:r>
              <a:rPr lang="en-US" altLang="zh-CN" sz="2000" dirty="0">
                <a:latin typeface="Times New Roman" pitchFamily="18" charset="0"/>
              </a:rPr>
              <a:t>ANY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</a:rPr>
              <a:t>SOME</a:t>
            </a:r>
            <a:r>
              <a:rPr lang="zh-CN" altLang="en-US" sz="2000" dirty="0">
                <a:latin typeface="Times New Roman" pitchFamily="18" charset="0"/>
              </a:rPr>
              <a:t>）或</a:t>
            </a:r>
            <a:r>
              <a:rPr lang="en-US" altLang="zh-CN" sz="2000" dirty="0">
                <a:latin typeface="Times New Roman" pitchFamily="18" charset="0"/>
              </a:rPr>
              <a:t>ALL</a:t>
            </a:r>
            <a:r>
              <a:rPr lang="zh-CN" altLang="en-US" sz="2000" dirty="0">
                <a:latin typeface="Times New Roman" pitchFamily="18" charset="0"/>
              </a:rPr>
              <a:t>的子查询，使用集函数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统计查询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/>
            <a:r>
              <a:rPr lang="zh-CN" altLang="en-US" sz="2000" b="1" dirty="0">
                <a:latin typeface="Times New Roman" pitchFamily="18" charset="0"/>
              </a:rPr>
              <a:t>存在量词：</a:t>
            </a:r>
            <a:r>
              <a:rPr lang="en-US" altLang="zh-CN" sz="2000" b="1" dirty="0"/>
              <a:t>exists </a:t>
            </a:r>
            <a:r>
              <a:rPr lang="en-US" altLang="zh-CN" sz="2000" i="1" dirty="0"/>
              <a:t> r </a:t>
            </a:r>
            <a:r>
              <a:rPr lang="en-US" altLang="zh-CN" sz="2000" dirty="0">
                <a:sym typeface="Symbol" pitchFamily="18" charset="2"/>
              </a:rPr>
              <a:t> </a:t>
            </a:r>
            <a:r>
              <a:rPr lang="en-US" altLang="zh-CN" sz="2000" i="1" dirty="0">
                <a:solidFill>
                  <a:srgbClr val="C00000"/>
                </a:solidFill>
                <a:sym typeface="Symbol" pitchFamily="18" charset="2"/>
              </a:rPr>
              <a:t>r </a:t>
            </a:r>
            <a:r>
              <a:rPr lang="en-US" altLang="zh-CN" sz="2000" dirty="0">
                <a:solidFill>
                  <a:srgbClr val="C00000"/>
                </a:solidFill>
                <a:sym typeface="Symbol" pitchFamily="18" charset="2"/>
              </a:rPr>
              <a:t> </a:t>
            </a:r>
            <a:r>
              <a:rPr lang="en-US" altLang="zh-CN" sz="2000" i="1" dirty="0">
                <a:solidFill>
                  <a:srgbClr val="C00000"/>
                </a:solidFill>
                <a:latin typeface="Helvetica" pitchFamily="34" charset="0"/>
              </a:rPr>
              <a:t>Ø     </a:t>
            </a:r>
            <a:r>
              <a:rPr lang="en-US" altLang="zh-CN" sz="2000" b="1" dirty="0">
                <a:sym typeface="Symbol" pitchFamily="18" charset="2"/>
              </a:rPr>
              <a:t>not exists </a:t>
            </a:r>
            <a:r>
              <a:rPr lang="en-US" altLang="zh-CN" sz="2000" i="1" dirty="0"/>
              <a:t>r </a:t>
            </a:r>
            <a:r>
              <a:rPr lang="en-US" altLang="zh-CN" sz="2000" dirty="0">
                <a:sym typeface="Symbol" pitchFamily="18" charset="2"/>
              </a:rPr>
              <a:t> </a:t>
            </a:r>
            <a:r>
              <a:rPr lang="en-US" altLang="zh-CN" sz="2000" i="1" dirty="0">
                <a:solidFill>
                  <a:srgbClr val="C00000"/>
                </a:solidFill>
                <a:sym typeface="Symbol" pitchFamily="18" charset="2"/>
              </a:rPr>
              <a:t>r </a:t>
            </a:r>
            <a:r>
              <a:rPr lang="en-US" altLang="zh-CN" sz="2000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zh-CN" sz="2000" i="1" dirty="0">
                <a:solidFill>
                  <a:srgbClr val="C00000"/>
                </a:solidFill>
                <a:latin typeface="Helvetica" pitchFamily="34" charset="0"/>
              </a:rPr>
              <a:t>Ø</a:t>
            </a:r>
            <a:endParaRPr lang="en-US" altLang="zh-CN" sz="2000" i="1" dirty="0">
              <a:solidFill>
                <a:srgbClr val="C00000"/>
              </a:solidFill>
            </a:endParaRP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60000"/>
            </a:pP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CF540F-EED4-4D8E-8E27-A2BB938F9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004649-C792-4740-8E5C-4945BE9A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B00CF-61ED-4F7D-8E49-3208A93A25D4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858C8D-BE77-47A4-A409-3CF405D2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0AF2F-C6F2-419A-8C91-09B5AF08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4956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AE50E37-504B-4CE2-9482-2A06550ED03C}" type="datetime1">
              <a:rPr kumimoji="0" lang="zh-CN" altLang="en-US" sz="1400" smtClean="0"/>
              <a:t>2021/12/22</a:t>
            </a:fld>
            <a:endParaRPr kumimoji="0" lang="en-US" altLang="zh-CN" sz="1400"/>
          </a:p>
        </p:txBody>
      </p:sp>
      <p:sp>
        <p:nvSpPr>
          <p:cNvPr id="149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/>
              <a:t>《</a:t>
            </a:r>
            <a:r>
              <a:rPr kumimoji="0" lang="zh-CN" altLang="en-US" sz="1400"/>
              <a:t>数据库系统概论</a:t>
            </a:r>
            <a:r>
              <a:rPr kumimoji="0" lang="en-US" altLang="zh-CN" sz="1400"/>
              <a:t>》- </a:t>
            </a:r>
            <a:r>
              <a:rPr kumimoji="0" lang="zh-CN" altLang="en-US" sz="1400"/>
              <a:t>第</a:t>
            </a:r>
            <a:r>
              <a:rPr kumimoji="0" lang="en-US" altLang="zh-CN" sz="1400"/>
              <a:t>11</a:t>
            </a:r>
            <a:r>
              <a:rPr kumimoji="0" lang="zh-CN" altLang="en-US" sz="1400"/>
              <a:t>章</a:t>
            </a:r>
            <a:endParaRPr kumimoji="0" lang="en-US" altLang="zh-CN" sz="1400"/>
          </a:p>
        </p:txBody>
      </p:sp>
      <p:sp>
        <p:nvSpPr>
          <p:cNvPr id="149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776"/>
            <a:ext cx="8534400" cy="468471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数据更新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插入数据</a:t>
            </a:r>
          </a:p>
          <a:p>
            <a:pPr lvl="2" eaLnBrk="1" hangingPunct="1"/>
            <a:r>
              <a:rPr lang="en-US" altLang="zh-CN" sz="1800" dirty="0">
                <a:solidFill>
                  <a:srgbClr val="FF0000"/>
                </a:solidFill>
              </a:rPr>
              <a:t>INSERT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INTO</a:t>
            </a:r>
            <a:r>
              <a:rPr lang="en-US" altLang="zh-CN" sz="1800" dirty="0"/>
              <a:t> &lt;</a:t>
            </a:r>
            <a:r>
              <a:rPr lang="zh-CN" altLang="en-US" sz="1800" dirty="0">
                <a:solidFill>
                  <a:srgbClr val="0000FF"/>
                </a:solidFill>
              </a:rPr>
              <a:t>表名</a:t>
            </a:r>
            <a:r>
              <a:rPr lang="en-US" altLang="zh-CN" sz="1800" dirty="0"/>
              <a:t>&gt; </a:t>
            </a:r>
            <a:r>
              <a:rPr lang="en-US" altLang="zh-CN" sz="1800" dirty="0">
                <a:solidFill>
                  <a:srgbClr val="006600"/>
                </a:solidFill>
              </a:rPr>
              <a:t>[</a:t>
            </a:r>
            <a:r>
              <a:rPr lang="en-US" altLang="zh-CN" sz="1800" dirty="0"/>
              <a:t>(&lt;</a:t>
            </a:r>
            <a:r>
              <a:rPr lang="zh-CN" altLang="en-US" sz="1800" dirty="0"/>
              <a:t>属性列</a:t>
            </a:r>
            <a:r>
              <a:rPr lang="en-US" altLang="zh-CN" sz="1800" dirty="0"/>
              <a:t>1&gt;[,&lt;</a:t>
            </a:r>
            <a:r>
              <a:rPr lang="zh-CN" altLang="en-US" sz="1800" dirty="0"/>
              <a:t>属性列</a:t>
            </a:r>
            <a:r>
              <a:rPr lang="en-US" altLang="zh-CN" sz="1800" dirty="0"/>
              <a:t>2&gt;...)</a:t>
            </a:r>
            <a:r>
              <a:rPr lang="en-US" altLang="zh-CN" sz="1800" dirty="0">
                <a:solidFill>
                  <a:srgbClr val="006600"/>
                </a:solidFill>
              </a:rPr>
              <a:t>]</a:t>
            </a:r>
            <a:r>
              <a:rPr lang="en-US" altLang="zh-CN" sz="1800" dirty="0"/>
              <a:t> </a:t>
            </a:r>
            <a:br>
              <a:rPr lang="en-US" altLang="zh-CN" sz="1800" dirty="0"/>
            </a:b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VALUES</a:t>
            </a:r>
            <a:r>
              <a:rPr lang="en-US" altLang="zh-CN" sz="1800" dirty="0"/>
              <a:t> (&lt;</a:t>
            </a:r>
            <a:r>
              <a:rPr lang="zh-CN" altLang="en-US" sz="1800" dirty="0"/>
              <a:t>常量</a:t>
            </a:r>
            <a:r>
              <a:rPr lang="en-US" altLang="zh-CN" sz="1800" dirty="0"/>
              <a:t>1&gt; [,&lt;</a:t>
            </a:r>
            <a:r>
              <a:rPr lang="zh-CN" altLang="en-US" sz="1800" dirty="0"/>
              <a:t>常量</a:t>
            </a:r>
            <a:r>
              <a:rPr lang="en-US" altLang="zh-CN" sz="1800" dirty="0"/>
              <a:t>2&gt;]...)</a:t>
            </a:r>
          </a:p>
          <a:p>
            <a:pPr lvl="2" eaLnBrk="1" hangingPunct="1"/>
            <a:r>
              <a:rPr lang="zh-CN" altLang="en-US" sz="1800" dirty="0"/>
              <a:t>批处理：子查询结果</a:t>
            </a:r>
            <a:endParaRPr lang="en-US" altLang="zh-CN" sz="1800" dirty="0"/>
          </a:p>
          <a:p>
            <a:pPr lvl="1" eaLnBrk="1" hangingPunct="1"/>
            <a:r>
              <a:rPr lang="zh-CN" altLang="en-US" sz="2000" dirty="0"/>
              <a:t>修改数据</a:t>
            </a:r>
          </a:p>
          <a:p>
            <a:pPr lvl="2" eaLnBrk="1" hangingPunct="1"/>
            <a:r>
              <a:rPr lang="en-US" altLang="zh-CN" sz="1800" dirty="0">
                <a:solidFill>
                  <a:srgbClr val="FF0000"/>
                </a:solidFill>
              </a:rPr>
              <a:t>UPDATE</a:t>
            </a:r>
            <a:r>
              <a:rPr lang="en-US" altLang="zh-CN" sz="1800" dirty="0"/>
              <a:t> 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&gt; </a:t>
            </a:r>
            <a:r>
              <a:rPr lang="zh-CN" altLang="en-US" sz="1800" dirty="0"/>
              <a:t>　 </a:t>
            </a:r>
            <a:br>
              <a:rPr lang="zh-CN" altLang="en-US" sz="1800" dirty="0"/>
            </a:br>
            <a:r>
              <a:rPr lang="en-US" altLang="zh-CN" sz="1800" dirty="0">
                <a:solidFill>
                  <a:srgbClr val="FF0000"/>
                </a:solidFill>
              </a:rPr>
              <a:t>SET</a:t>
            </a:r>
            <a:r>
              <a:rPr lang="en-US" altLang="zh-CN" sz="1800" dirty="0"/>
              <a:t> 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&gt;=&lt;</a:t>
            </a:r>
            <a:r>
              <a:rPr lang="zh-CN" altLang="en-US" sz="1800" dirty="0"/>
              <a:t>表达式</a:t>
            </a:r>
            <a:r>
              <a:rPr lang="en-US" altLang="zh-CN" sz="1800" dirty="0"/>
              <a:t>&gt;[,&lt;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&gt;=&lt;</a:t>
            </a:r>
            <a:r>
              <a:rPr lang="zh-CN" altLang="en-US" sz="1800" dirty="0"/>
              <a:t>表达式</a:t>
            </a:r>
            <a:r>
              <a:rPr lang="en-US" altLang="zh-CN" sz="1800" dirty="0"/>
              <a:t>&gt;]... </a:t>
            </a:r>
            <a:br>
              <a:rPr lang="en-US" altLang="zh-CN" sz="1800" dirty="0"/>
            </a:br>
            <a:r>
              <a:rPr lang="en-US" altLang="zh-CN" sz="1800" dirty="0"/>
              <a:t>[WHERE &lt;</a:t>
            </a:r>
            <a:r>
              <a:rPr lang="zh-CN" altLang="en-US" sz="1800" dirty="0"/>
              <a:t>条件</a:t>
            </a:r>
            <a:r>
              <a:rPr lang="en-US" altLang="zh-CN" sz="1800" dirty="0"/>
              <a:t>&gt;];</a:t>
            </a:r>
          </a:p>
          <a:p>
            <a:pPr lvl="2" eaLnBrk="1" hangingPunct="1"/>
            <a:r>
              <a:rPr lang="zh-CN" altLang="en-US" sz="1800" dirty="0"/>
              <a:t>带子查询修改</a:t>
            </a:r>
            <a:endParaRPr lang="en-US" altLang="zh-CN" sz="1800" dirty="0"/>
          </a:p>
          <a:p>
            <a:pPr lvl="1" eaLnBrk="1" hangingPunct="1"/>
            <a:r>
              <a:rPr lang="zh-CN" altLang="en-US" sz="2000" dirty="0"/>
              <a:t>删除数据</a:t>
            </a:r>
          </a:p>
          <a:p>
            <a:pPr lvl="2" eaLnBrk="1" hangingPunct="1"/>
            <a:r>
              <a:rPr lang="en-US" altLang="zh-CN" sz="1800" dirty="0">
                <a:solidFill>
                  <a:srgbClr val="FF0000"/>
                </a:solidFill>
              </a:rPr>
              <a:t>DELETE</a:t>
            </a:r>
            <a:br>
              <a:rPr lang="en-US" altLang="zh-CN" sz="1800" dirty="0"/>
            </a:br>
            <a:r>
              <a:rPr lang="en-US" altLang="zh-CN" sz="1800" dirty="0">
                <a:solidFill>
                  <a:srgbClr val="FF0000"/>
                </a:solidFill>
              </a:rPr>
              <a:t>FROM</a:t>
            </a:r>
            <a:r>
              <a:rPr lang="en-US" altLang="zh-CN" sz="1800" dirty="0"/>
              <a:t> 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&gt;</a:t>
            </a:r>
            <a:br>
              <a:rPr lang="en-US" altLang="zh-CN" sz="1800" dirty="0"/>
            </a:br>
            <a:r>
              <a:rPr lang="en-US" altLang="zh-CN" sz="1800" dirty="0"/>
              <a:t>[</a:t>
            </a:r>
            <a:r>
              <a:rPr lang="en-US" altLang="zh-CN" sz="1800" dirty="0">
                <a:solidFill>
                  <a:srgbClr val="FF0000"/>
                </a:solidFill>
              </a:rPr>
              <a:t>WHERE</a:t>
            </a:r>
            <a:r>
              <a:rPr lang="en-US" altLang="zh-CN" sz="1800" dirty="0"/>
              <a:t> &lt;</a:t>
            </a:r>
            <a:r>
              <a:rPr lang="zh-CN" altLang="en-US" sz="1800" dirty="0"/>
              <a:t>条件</a:t>
            </a:r>
            <a:r>
              <a:rPr lang="en-US" altLang="zh-CN" sz="1800" dirty="0"/>
              <a:t>&gt;];</a:t>
            </a:r>
          </a:p>
          <a:p>
            <a:pPr lvl="2" eaLnBrk="1" hangingPunct="1"/>
            <a:r>
              <a:rPr lang="zh-CN" altLang="en-US" sz="1800" dirty="0"/>
              <a:t>带子查询的删除</a:t>
            </a:r>
            <a:endParaRPr lang="en-US" altLang="zh-CN" sz="1800" dirty="0"/>
          </a:p>
          <a:p>
            <a:pPr lvl="1" eaLnBrk="1" hangingPunct="1"/>
            <a:endParaRPr lang="en-US" altLang="zh-CN" sz="20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AE9BDF-16DB-4CFD-8479-B016CAF6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711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5792"/>
            <a:ext cx="8229600" cy="5293568"/>
          </a:xfrm>
        </p:spPr>
        <p:txBody>
          <a:bodyPr/>
          <a:lstStyle/>
          <a:p>
            <a:pPr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基础篇</a:t>
            </a:r>
          </a:p>
          <a:p>
            <a:pPr lvl="1">
              <a:defRPr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 绪论</a:t>
            </a:r>
          </a:p>
          <a:p>
            <a:pPr lvl="1"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第二章  关系数据库</a:t>
            </a:r>
          </a:p>
          <a:p>
            <a:pPr lvl="1">
              <a:defRPr/>
            </a:pPr>
            <a:r>
              <a:rPr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 关系数据库标准语言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>
              <a:defRPr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 数据库安全性</a:t>
            </a:r>
          </a:p>
          <a:p>
            <a:pPr lvl="1">
              <a:defRPr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 数据库完整性</a:t>
            </a:r>
          </a:p>
          <a:p>
            <a:pPr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设计与应用开发篇</a:t>
            </a:r>
          </a:p>
          <a:p>
            <a:pPr lvl="1">
              <a:defRPr/>
            </a:pPr>
            <a:r>
              <a:rPr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第六章  关系数据理论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（关系规范化）</a:t>
            </a:r>
          </a:p>
          <a:p>
            <a:pPr lvl="1">
              <a:defRPr/>
            </a:pPr>
            <a:r>
              <a:rPr lang="zh-CN" alt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第七章  数据库设计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模型，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模型向关系模型转化）</a:t>
            </a:r>
          </a:p>
          <a:p>
            <a:pPr lvl="1">
              <a:defRPr/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第八章  数据库编程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系统篇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第九章  关系查询处理和查询优化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第十章  数据库恢复技术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第十一章  并发控制</a:t>
            </a:r>
          </a:p>
          <a:p>
            <a:pPr lvl="1">
              <a:lnSpc>
                <a:spcPct val="11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第十二章  数据库管理系统</a:t>
            </a:r>
          </a:p>
          <a:p>
            <a:pPr marL="457200" lvl="1" indent="0">
              <a:buNone/>
              <a:defRPr/>
            </a:pP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C40BB5-466E-449C-82C2-40E7C9B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86E69E-BCA3-4DF3-ADF7-21D5403B4265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D369B8-ECF7-4FA6-A758-896497BF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87584-FC35-4618-97B9-3DFE2D5E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1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92762CD-E338-4928-910B-48F4FB88640E}" type="datetime1">
              <a:rPr kumimoji="0" lang="zh-CN" altLang="en-US" sz="1400" smtClean="0"/>
              <a:t>2021/12/22</a:t>
            </a:fld>
            <a:endParaRPr kumimoji="0" lang="en-US" altLang="zh-CN" sz="1400"/>
          </a:p>
        </p:txBody>
      </p:sp>
      <p:sp>
        <p:nvSpPr>
          <p:cNvPr id="1689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/>
              <a:t>《</a:t>
            </a:r>
            <a:r>
              <a:rPr kumimoji="0" lang="zh-CN" altLang="en-US" sz="1400"/>
              <a:t>数据库系统概论</a:t>
            </a:r>
            <a:r>
              <a:rPr kumimoji="0" lang="en-US" altLang="zh-CN" sz="1400"/>
              <a:t>》- </a:t>
            </a:r>
            <a:r>
              <a:rPr kumimoji="0" lang="zh-CN" altLang="en-US" sz="1400"/>
              <a:t>第</a:t>
            </a:r>
            <a:r>
              <a:rPr kumimoji="0" lang="en-US" altLang="zh-CN" sz="1400"/>
              <a:t>11</a:t>
            </a:r>
            <a:r>
              <a:rPr kumimoji="0" lang="zh-CN" altLang="en-US" sz="1400"/>
              <a:t>章</a:t>
            </a:r>
            <a:endParaRPr kumimoji="0" lang="en-US" altLang="zh-CN" sz="1400"/>
          </a:p>
        </p:txBody>
      </p:sp>
      <p:sp>
        <p:nvSpPr>
          <p:cNvPr id="168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168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8345488" cy="513623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视图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从一个或多个基本表</a:t>
            </a:r>
            <a:r>
              <a:rPr lang="en-US" altLang="zh-CN" sz="2400" dirty="0"/>
              <a:t>(</a:t>
            </a:r>
            <a:r>
              <a:rPr lang="zh-CN" altLang="en-US" sz="2400" dirty="0"/>
              <a:t>或视图</a:t>
            </a:r>
            <a:r>
              <a:rPr lang="en-US" altLang="zh-CN" sz="2400" dirty="0"/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导出的表</a:t>
            </a:r>
            <a:r>
              <a:rPr lang="zh-CN" altLang="en-US" sz="2400" dirty="0"/>
              <a:t>，是</a:t>
            </a:r>
            <a:r>
              <a:rPr lang="zh-CN" altLang="en-US" sz="2400" dirty="0">
                <a:solidFill>
                  <a:srgbClr val="0000FF"/>
                </a:solidFill>
              </a:rPr>
              <a:t>虚表</a:t>
            </a:r>
            <a:r>
              <a:rPr lang="zh-CN" altLang="en-US" sz="2400" dirty="0"/>
              <a:t>；</a:t>
            </a:r>
          </a:p>
          <a:p>
            <a:pPr lvl="1" eaLnBrk="1" hangingPunct="1"/>
            <a:r>
              <a:rPr lang="zh-CN" altLang="en-US" sz="2400" dirty="0"/>
              <a:t>数据库中</a:t>
            </a:r>
            <a:r>
              <a:rPr lang="zh-CN" altLang="en-US" sz="2400" dirty="0">
                <a:solidFill>
                  <a:srgbClr val="0000FF"/>
                </a:solidFill>
              </a:rPr>
              <a:t>只存视图的定义，不存数据</a:t>
            </a:r>
            <a:r>
              <a:rPr lang="zh-CN" altLang="en-US" sz="2400" dirty="0"/>
              <a:t>；</a:t>
            </a:r>
          </a:p>
          <a:p>
            <a:pPr lvl="1" eaLnBrk="1" hangingPunct="1"/>
            <a:r>
              <a:rPr lang="zh-CN" altLang="en-US" sz="2400" dirty="0"/>
              <a:t>方便用户以</a:t>
            </a:r>
            <a:r>
              <a:rPr lang="zh-CN" altLang="en-US" sz="2400" dirty="0">
                <a:solidFill>
                  <a:srgbClr val="0000FF"/>
                </a:solidFill>
              </a:rPr>
              <a:t>不同方式</a:t>
            </a:r>
            <a:r>
              <a:rPr lang="zh-CN" altLang="en-US" sz="2400" dirty="0"/>
              <a:t>看数据；</a:t>
            </a:r>
          </a:p>
          <a:p>
            <a:pPr lvl="1" eaLnBrk="1" hangingPunct="1"/>
            <a:r>
              <a:rPr lang="zh-CN" altLang="en-US" sz="2400" dirty="0"/>
              <a:t>对视图的</a:t>
            </a:r>
            <a:r>
              <a:rPr lang="zh-CN" altLang="en-US" sz="2400" dirty="0">
                <a:solidFill>
                  <a:srgbClr val="C00000"/>
                </a:solidFill>
              </a:rPr>
              <a:t>更新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增、删、改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有限制</a:t>
            </a:r>
            <a:r>
              <a:rPr lang="zh-CN" altLang="en-US" sz="2400" dirty="0"/>
              <a:t>。</a:t>
            </a:r>
          </a:p>
          <a:p>
            <a:pPr lvl="1" eaLnBrk="1" hangingPunct="1"/>
            <a:r>
              <a:rPr lang="zh-CN" altLang="en-US" sz="2400" dirty="0"/>
              <a:t>主要目的：</a:t>
            </a:r>
            <a:r>
              <a:rPr lang="zh-CN" altLang="en-US" sz="2400" dirty="0">
                <a:solidFill>
                  <a:srgbClr val="C00000"/>
                </a:solidFill>
              </a:rPr>
              <a:t>提供数据库保护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行列子集视图</a:t>
            </a:r>
          </a:p>
          <a:p>
            <a:pPr lvl="2" eaLnBrk="1" hangingPunct="1"/>
            <a:r>
              <a:rPr lang="zh-CN" altLang="en-US" sz="2000" dirty="0"/>
              <a:t>从一个基本表中导出，只是</a:t>
            </a:r>
            <a:r>
              <a:rPr lang="zh-CN" altLang="en-US" sz="2000" dirty="0">
                <a:solidFill>
                  <a:srgbClr val="0000FF"/>
                </a:solidFill>
              </a:rPr>
              <a:t>去掉了某些行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0000FF"/>
                </a:solidFill>
              </a:rPr>
              <a:t>列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保留原表的主码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带表达式的视图</a:t>
            </a:r>
          </a:p>
          <a:p>
            <a:pPr lvl="2" eaLnBrk="1" hangingPunct="1"/>
            <a:r>
              <a:rPr lang="zh-CN" altLang="en-US" sz="2000" dirty="0"/>
              <a:t>即带</a:t>
            </a:r>
            <a:r>
              <a:rPr lang="zh-CN" altLang="en-US" sz="2000" b="1" dirty="0">
                <a:solidFill>
                  <a:srgbClr val="0000FF"/>
                </a:solidFill>
              </a:rPr>
              <a:t>虚拟列</a:t>
            </a:r>
            <a:r>
              <a:rPr lang="zh-CN" altLang="en-US" sz="2000" dirty="0"/>
              <a:t>的视图</a:t>
            </a: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分组视图</a:t>
            </a:r>
          </a:p>
          <a:p>
            <a:pPr lvl="2" eaLnBrk="1" hangingPunct="1"/>
            <a:r>
              <a:rPr lang="zh-CN" altLang="en-US" sz="2000" dirty="0"/>
              <a:t>子查询带</a:t>
            </a:r>
            <a:r>
              <a:rPr lang="zh-CN" altLang="en-US" sz="2000" b="1" dirty="0">
                <a:solidFill>
                  <a:srgbClr val="0000FF"/>
                </a:solidFill>
              </a:rPr>
              <a:t>集函数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solidFill>
                  <a:srgbClr val="0000FF"/>
                </a:solidFill>
              </a:rPr>
              <a:t>GROUP BY</a:t>
            </a:r>
            <a:r>
              <a:rPr lang="zh-CN" altLang="en-US" sz="2000" b="1" dirty="0">
                <a:solidFill>
                  <a:srgbClr val="0000FF"/>
                </a:solidFill>
              </a:rPr>
              <a:t>分组</a:t>
            </a:r>
            <a:r>
              <a:rPr lang="zh-CN" altLang="en-US" sz="2000" dirty="0"/>
              <a:t>的视图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554516-FD8B-4695-9696-97D6DF8D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670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9CF0100-2BCB-4516-870A-B936AB22E462}" type="datetime1">
              <a:rPr kumimoji="0" lang="zh-CN" altLang="en-US" sz="1400" smtClean="0"/>
              <a:t>2021/12/22</a:t>
            </a:fld>
            <a:endParaRPr kumimoji="0" lang="en-US" altLang="zh-CN" sz="1400"/>
          </a:p>
        </p:txBody>
      </p:sp>
      <p:sp>
        <p:nvSpPr>
          <p:cNvPr id="1730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/>
              <a:t>《</a:t>
            </a:r>
            <a:r>
              <a:rPr kumimoji="0" lang="zh-CN" altLang="en-US" sz="1400"/>
              <a:t>数据库系统概论</a:t>
            </a:r>
            <a:r>
              <a:rPr kumimoji="0" lang="en-US" altLang="zh-CN" sz="1400"/>
              <a:t>》- </a:t>
            </a:r>
            <a:r>
              <a:rPr kumimoji="0" lang="zh-CN" altLang="en-US" sz="1400"/>
              <a:t>第</a:t>
            </a:r>
            <a:r>
              <a:rPr kumimoji="0" lang="en-US" altLang="zh-CN" sz="1400"/>
              <a:t>11</a:t>
            </a:r>
            <a:r>
              <a:rPr kumimoji="0" lang="zh-CN" altLang="en-US" sz="1400"/>
              <a:t>章</a:t>
            </a:r>
            <a:endParaRPr kumimoji="0" lang="en-US" altLang="zh-CN" sz="1400"/>
          </a:p>
        </p:txBody>
      </p:sp>
      <p:sp>
        <p:nvSpPr>
          <p:cNvPr id="173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关系数据库标准语言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173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8345488" cy="46847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视图查询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DBMS</a:t>
            </a:r>
            <a:r>
              <a:rPr lang="zh-CN" altLang="en-US" sz="2400" dirty="0"/>
              <a:t>执行对</a:t>
            </a:r>
            <a:r>
              <a:rPr lang="zh-CN" altLang="en-US" sz="2400" dirty="0">
                <a:solidFill>
                  <a:srgbClr val="0000FF"/>
                </a:solidFill>
              </a:rPr>
              <a:t>视图的查询</a:t>
            </a:r>
            <a:r>
              <a:rPr lang="zh-CN" altLang="en-US" sz="2400" dirty="0"/>
              <a:t>转换成对</a:t>
            </a:r>
            <a:r>
              <a:rPr lang="zh-CN" altLang="en-US" sz="2400" dirty="0">
                <a:solidFill>
                  <a:srgbClr val="0000FF"/>
                </a:solidFill>
              </a:rPr>
              <a:t>基本表的查询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800" dirty="0"/>
              <a:t>视图更新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插入数据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删除数据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修改数据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rgbClr val="800080"/>
                </a:solidFill>
              </a:rPr>
              <a:t>WITH CHECK OPTION</a:t>
            </a:r>
            <a:r>
              <a:rPr lang="zh-CN" altLang="en-US" sz="2400" dirty="0"/>
              <a:t>表示对视图进行</a:t>
            </a:r>
            <a:r>
              <a:rPr lang="en-US" altLang="zh-CN" sz="2400" dirty="0">
                <a:solidFill>
                  <a:srgbClr val="0000FF"/>
                </a:solidFill>
              </a:rPr>
              <a:t>UPDATE</a:t>
            </a:r>
            <a:r>
              <a:rPr lang="zh-CN" altLang="en-US" sz="2400" dirty="0">
                <a:solidFill>
                  <a:srgbClr val="0000FF"/>
                </a:solidFill>
              </a:rPr>
              <a:t>、 </a:t>
            </a:r>
            <a:r>
              <a:rPr lang="en-US" altLang="zh-CN" sz="2400" dirty="0">
                <a:solidFill>
                  <a:srgbClr val="0000FF"/>
                </a:solidFill>
              </a:rPr>
              <a:t>INSERT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</a:rPr>
              <a:t>DELETE</a:t>
            </a:r>
            <a:r>
              <a:rPr lang="zh-CN" altLang="en-US" sz="2400" dirty="0"/>
              <a:t>操作时要保证更新、插入或删除的行</a:t>
            </a:r>
            <a:r>
              <a:rPr lang="zh-CN" altLang="en-US" sz="2400" b="1" dirty="0">
                <a:solidFill>
                  <a:srgbClr val="C00000"/>
                </a:solidFill>
              </a:rPr>
              <a:t>满足视图定义中的谓词条件</a:t>
            </a:r>
            <a:r>
              <a:rPr lang="zh-CN" altLang="en-US" sz="2400" dirty="0"/>
              <a:t>（即</a:t>
            </a:r>
            <a:r>
              <a:rPr lang="zh-CN" altLang="en-US" sz="2400" dirty="0">
                <a:solidFill>
                  <a:srgbClr val="0000FF"/>
                </a:solidFill>
              </a:rPr>
              <a:t>子查询中的条件表达式</a:t>
            </a:r>
            <a:r>
              <a:rPr lang="zh-CN" altLang="en-US" sz="2400" dirty="0"/>
              <a:t>）。</a:t>
            </a:r>
          </a:p>
          <a:p>
            <a:pPr lvl="1" eaLnBrk="1" hangingPunct="1"/>
            <a:r>
              <a:rPr lang="zh-CN" altLang="en-US" sz="2400" dirty="0"/>
              <a:t>一般来说，</a:t>
            </a:r>
            <a:r>
              <a:rPr lang="zh-CN" altLang="en-US" sz="2400" dirty="0">
                <a:solidFill>
                  <a:srgbClr val="FF0000"/>
                </a:solidFill>
              </a:rPr>
              <a:t>行列子集视图是可更新的</a:t>
            </a:r>
            <a:r>
              <a:rPr lang="zh-CN" altLang="en-US" sz="2400" dirty="0"/>
              <a:t>。</a:t>
            </a:r>
          </a:p>
          <a:p>
            <a:pPr lvl="1" eaLnBrk="1" hangingPunct="1"/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C5907F-699C-449D-B6C4-648646F8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2408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第四章 </a:t>
            </a:r>
            <a:r>
              <a:rPr lang="zh-CN" altLang="en-US" dirty="0"/>
              <a:t>数据库安全性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295400"/>
            <a:ext cx="8208962" cy="4869904"/>
          </a:xfrm>
        </p:spPr>
        <p:txBody>
          <a:bodyPr/>
          <a:lstStyle/>
          <a:p>
            <a:r>
              <a:rPr lang="zh-CN" altLang="en-US" sz="2800" dirty="0">
                <a:ea typeface="宋体" charset="-122"/>
              </a:rPr>
              <a:t>实现数据库系统安全性的技术和方法</a:t>
            </a:r>
          </a:p>
          <a:p>
            <a:pPr lvl="1"/>
            <a:r>
              <a:rPr lang="zh-CN" altLang="en-US" sz="2400" dirty="0">
                <a:ea typeface="宋体" charset="-122"/>
              </a:rPr>
              <a:t>存取控制技术：</a:t>
            </a:r>
            <a:endParaRPr lang="en-US" altLang="zh-CN" sz="24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自主存取控制：数据对象和操作类型；授权；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强制存取控制：数据对象和密级；对比机制</a:t>
            </a:r>
          </a:p>
          <a:p>
            <a:pPr lvl="1"/>
            <a:r>
              <a:rPr lang="zh-CN" altLang="en-US" sz="2400" dirty="0">
                <a:ea typeface="宋体" charset="-122"/>
              </a:rPr>
              <a:t>自主存取控制功能 </a:t>
            </a:r>
          </a:p>
          <a:p>
            <a:pPr lvl="2"/>
            <a:r>
              <a:rPr lang="zh-CN" altLang="en-US" sz="2000" dirty="0">
                <a:ea typeface="宋体" charset="-122"/>
              </a:rPr>
              <a:t>通过</a:t>
            </a:r>
            <a:r>
              <a:rPr lang="en-US" altLang="zh-CN" sz="2000" dirty="0">
                <a:ea typeface="宋体" charset="-122"/>
              </a:rPr>
              <a:t>SQL 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GRANT</a:t>
            </a:r>
            <a:r>
              <a:rPr lang="zh-CN" altLang="en-US" sz="2000" dirty="0">
                <a:ea typeface="宋体" charset="-122"/>
              </a:rPr>
              <a:t>语句和</a:t>
            </a:r>
            <a:r>
              <a:rPr lang="en-US" altLang="zh-CN" sz="2000" dirty="0">
                <a:ea typeface="宋体" charset="-122"/>
              </a:rPr>
              <a:t>REVOKE</a:t>
            </a:r>
            <a:r>
              <a:rPr lang="zh-CN" altLang="en-US" sz="2000" dirty="0">
                <a:ea typeface="宋体" charset="-122"/>
              </a:rPr>
              <a:t>语句实现</a:t>
            </a:r>
          </a:p>
          <a:p>
            <a:pPr lvl="1"/>
            <a:r>
              <a:rPr lang="zh-CN" altLang="en-US" sz="2400" dirty="0">
                <a:ea typeface="宋体" charset="-122"/>
              </a:rPr>
              <a:t>角色 </a:t>
            </a:r>
          </a:p>
          <a:p>
            <a:pPr lvl="2"/>
            <a:r>
              <a:rPr lang="zh-CN" altLang="en-US" sz="2000" dirty="0">
                <a:ea typeface="宋体" charset="-122"/>
              </a:rPr>
              <a:t>使用角色来管理数据库权限可以简化授权过程</a:t>
            </a:r>
            <a:endParaRPr lang="zh-CN" altLang="en-US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强制存取控制</a:t>
            </a:r>
            <a:endParaRPr lang="en-US" altLang="zh-CN" sz="24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通过比较主体</a:t>
            </a:r>
            <a:r>
              <a:rPr lang="en-US" altLang="zh-CN" sz="2000" dirty="0">
                <a:ea typeface="宋体" charset="-122"/>
              </a:rPr>
              <a:t>label(</a:t>
            </a:r>
            <a:r>
              <a:rPr lang="zh-CN" altLang="en-US" sz="2000" dirty="0">
                <a:ea typeface="宋体" charset="-122"/>
              </a:rPr>
              <a:t>许可证</a:t>
            </a:r>
            <a:r>
              <a:rPr lang="en-US" altLang="zh-CN" sz="2000" dirty="0">
                <a:ea typeface="宋体" charset="-122"/>
              </a:rPr>
              <a:t>)</a:t>
            </a:r>
            <a:r>
              <a:rPr lang="zh-CN" altLang="en-US" sz="2000" dirty="0">
                <a:ea typeface="宋体" charset="-122"/>
              </a:rPr>
              <a:t>和客体</a:t>
            </a:r>
            <a:r>
              <a:rPr lang="en-US" altLang="zh-CN" sz="2000" dirty="0">
                <a:ea typeface="宋体" charset="-122"/>
              </a:rPr>
              <a:t>label(</a:t>
            </a:r>
            <a:r>
              <a:rPr lang="zh-CN" altLang="en-US" sz="2000" dirty="0">
                <a:ea typeface="宋体" charset="-122"/>
              </a:rPr>
              <a:t>密级</a:t>
            </a:r>
            <a:r>
              <a:rPr lang="en-US" altLang="zh-CN" sz="2000" dirty="0">
                <a:ea typeface="宋体" charset="-122"/>
              </a:rPr>
              <a:t>)</a:t>
            </a:r>
            <a:r>
              <a:rPr lang="zh-CN" altLang="en-US" sz="2000" dirty="0">
                <a:ea typeface="宋体" charset="-122"/>
              </a:rPr>
              <a:t>，遵循</a:t>
            </a:r>
            <a:r>
              <a:rPr lang="zh-CN" altLang="en-US" sz="2000" dirty="0">
                <a:solidFill>
                  <a:srgbClr val="0000FF"/>
                </a:solidFill>
                <a:ea typeface="宋体" charset="-122"/>
              </a:rPr>
              <a:t>设定好的规则</a:t>
            </a:r>
            <a:r>
              <a:rPr lang="zh-CN" altLang="en-US" sz="2000" dirty="0">
                <a:ea typeface="宋体" charset="-122"/>
              </a:rPr>
              <a:t>来实现。</a:t>
            </a:r>
          </a:p>
          <a:p>
            <a:r>
              <a:rPr lang="zh-CN" altLang="en-US" sz="2800" dirty="0">
                <a:ea typeface="宋体" charset="-122"/>
                <a:cs typeface="+mn-cs"/>
              </a:rPr>
              <a:t>视图技术、审计技术、加密等</a:t>
            </a:r>
            <a:endParaRPr lang="en-US" altLang="zh-CN" sz="2800" dirty="0">
              <a:ea typeface="宋体" charset="-122"/>
              <a:cs typeface="+mn-cs"/>
            </a:endParaRPr>
          </a:p>
          <a:p>
            <a:pPr lvl="1"/>
            <a:endParaRPr lang="zh-CN" altLang="en-US" sz="2400" dirty="0">
              <a:ea typeface="宋体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6846D6-D61B-403B-9F11-78B2A23E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B0773D-75BF-4112-BC4E-E1B83B0BE464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CD992-5B77-4463-8E85-541FD928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492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10D9-7C5C-4B1A-BA3A-22D950A9B404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数据库的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完整性</a:t>
            </a:r>
            <a:r>
              <a:rPr lang="zh-CN" altLang="en-US" sz="2800" dirty="0">
                <a:ea typeface="宋体" charset="-122"/>
              </a:rPr>
              <a:t>是为了保证数据库中存储的数据是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正确的</a:t>
            </a:r>
            <a:endParaRPr lang="zh-CN" altLang="en-US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RDBMS</a:t>
            </a:r>
            <a:r>
              <a:rPr lang="zh-CN" altLang="en-US" sz="2800" dirty="0">
                <a:ea typeface="宋体" charset="-122"/>
              </a:rPr>
              <a:t>完整性实现的机制</a:t>
            </a:r>
          </a:p>
          <a:p>
            <a:pPr lvl="1"/>
            <a:r>
              <a:rPr lang="zh-CN" altLang="en-US" sz="2400" dirty="0">
                <a:ea typeface="宋体" charset="-122"/>
              </a:rPr>
              <a:t>完整性约束</a:t>
            </a:r>
            <a:r>
              <a:rPr lang="zh-CN" altLang="en-US" sz="2400" b="1" dirty="0">
                <a:solidFill>
                  <a:schemeClr val="tx2"/>
                </a:solidFill>
                <a:ea typeface="宋体" charset="-122"/>
              </a:rPr>
              <a:t>定义</a:t>
            </a:r>
            <a:r>
              <a:rPr lang="zh-CN" altLang="en-US" sz="2400" dirty="0">
                <a:ea typeface="宋体" charset="-122"/>
              </a:rPr>
              <a:t>机制</a:t>
            </a:r>
          </a:p>
          <a:p>
            <a:pPr lvl="1"/>
            <a:r>
              <a:rPr lang="zh-CN" altLang="en-US" sz="2400" dirty="0">
                <a:ea typeface="宋体" charset="-122"/>
              </a:rPr>
              <a:t>完整性</a:t>
            </a:r>
            <a:r>
              <a:rPr lang="zh-CN" altLang="en-US" sz="2400" b="1" dirty="0">
                <a:solidFill>
                  <a:schemeClr val="tx2"/>
                </a:solidFill>
                <a:ea typeface="宋体" charset="-122"/>
              </a:rPr>
              <a:t>检查</a:t>
            </a:r>
            <a:r>
              <a:rPr lang="zh-CN" altLang="en-US" sz="2400" dirty="0">
                <a:ea typeface="宋体" charset="-122"/>
              </a:rPr>
              <a:t>机制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ea typeface="宋体" charset="-122"/>
              </a:rPr>
              <a:t>违背</a:t>
            </a:r>
            <a:r>
              <a:rPr lang="zh-CN" altLang="en-US" sz="2400" dirty="0">
                <a:ea typeface="宋体" charset="-122"/>
              </a:rPr>
              <a:t>完整性约束条件时</a:t>
            </a:r>
            <a:r>
              <a:rPr lang="en-US" altLang="zh-CN" sz="2400" dirty="0">
                <a:ea typeface="宋体" charset="-122"/>
              </a:rPr>
              <a:t>RDBMS</a:t>
            </a:r>
            <a:r>
              <a:rPr lang="zh-CN" altLang="en-US" sz="2400" dirty="0">
                <a:ea typeface="宋体" charset="-122"/>
              </a:rPr>
              <a:t>应</a:t>
            </a:r>
            <a:r>
              <a:rPr lang="zh-CN" altLang="en-US" sz="2400" b="1" dirty="0">
                <a:solidFill>
                  <a:schemeClr val="tx2"/>
                </a:solidFill>
                <a:ea typeface="宋体" charset="-122"/>
              </a:rPr>
              <a:t>采取的动作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1C739B-89DB-410C-9F7D-17F36667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6002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D780-22CC-4EA2-BFFC-2DC647127805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定义机制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允许用户定义</a:t>
            </a:r>
            <a:r>
              <a:rPr lang="zh-CN" altLang="en-US" sz="2400" dirty="0">
                <a:solidFill>
                  <a:srgbClr val="F40000"/>
                </a:solidFill>
              </a:rPr>
              <a:t>实体完整性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40000"/>
                </a:solidFill>
              </a:rPr>
              <a:t>参照完整性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40000"/>
                </a:solidFill>
              </a:rPr>
              <a:t>用户定义的完整性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检查机制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在用户的更新语句（事务）开始执行后检查这些操作执行后</a:t>
            </a:r>
            <a:r>
              <a:rPr lang="zh-CN" altLang="en-US" sz="2400" dirty="0">
                <a:solidFill>
                  <a:srgbClr val="C00000"/>
                </a:solidFill>
              </a:rPr>
              <a:t>是否会违背</a:t>
            </a:r>
            <a:r>
              <a:rPr lang="zh-CN" altLang="en-US" sz="2400" dirty="0"/>
              <a:t>完整性约束条件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违约处理机制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DBMS</a:t>
            </a:r>
            <a:r>
              <a:rPr lang="zh-CN" altLang="en-US" sz="2400" dirty="0"/>
              <a:t>检查到用户操作违背了完整性约束条件，就采取一定动作以保证完整性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F40000"/>
                </a:solidFill>
              </a:rPr>
              <a:t>拒绝</a:t>
            </a:r>
            <a:r>
              <a:rPr lang="zh-CN" altLang="en-US" dirty="0"/>
              <a:t> </a:t>
            </a:r>
            <a:r>
              <a:rPr lang="en-US" altLang="zh-CN" dirty="0"/>
              <a:t>(No Action)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F40000"/>
                </a:solidFill>
              </a:rPr>
              <a:t>级联</a:t>
            </a:r>
            <a:r>
              <a:rPr lang="zh-CN" altLang="en-US" dirty="0"/>
              <a:t> </a:t>
            </a:r>
            <a:r>
              <a:rPr lang="en-US" altLang="zh-CN" dirty="0"/>
              <a:t>(Cascade)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6DF88D-43F7-4C35-A772-58852F55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24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7778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EA16-1EEB-47FB-B119-3830DDBEBC24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实体完整性约束的检查和违约处理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检查</a:t>
            </a:r>
            <a:r>
              <a:rPr lang="zh-CN" altLang="en-US" sz="2000" dirty="0">
                <a:solidFill>
                  <a:srgbClr val="F40000"/>
                </a:solidFill>
              </a:rPr>
              <a:t>主码值</a:t>
            </a:r>
            <a:r>
              <a:rPr lang="zh-CN" altLang="en-US" sz="2000" dirty="0"/>
              <a:t>是否</a:t>
            </a:r>
            <a:r>
              <a:rPr lang="zh-CN" altLang="en-US" sz="2000" dirty="0">
                <a:solidFill>
                  <a:srgbClr val="F40000"/>
                </a:solidFill>
              </a:rPr>
              <a:t>唯一</a:t>
            </a:r>
          </a:p>
          <a:p>
            <a:pPr lvl="2"/>
            <a:r>
              <a:rPr lang="zh-CN" altLang="en-US" sz="1800" dirty="0"/>
              <a:t>不唯一</a:t>
            </a:r>
            <a:r>
              <a:rPr lang="zh-CN" altLang="en-US" sz="1800" dirty="0">
                <a:solidFill>
                  <a:srgbClr val="0000FF"/>
                </a:solidFill>
              </a:rPr>
              <a:t>拒绝操作</a:t>
            </a:r>
          </a:p>
          <a:p>
            <a:pPr lvl="1"/>
            <a:r>
              <a:rPr lang="zh-CN" altLang="en-US" sz="2000" dirty="0"/>
              <a:t>检查主</a:t>
            </a:r>
            <a:r>
              <a:rPr lang="zh-CN" altLang="en-US" sz="2000" dirty="0">
                <a:solidFill>
                  <a:srgbClr val="F40000"/>
                </a:solidFill>
              </a:rPr>
              <a:t>码的各个属性值</a:t>
            </a:r>
            <a:r>
              <a:rPr lang="zh-CN" altLang="en-US" sz="2000" dirty="0"/>
              <a:t>是否</a:t>
            </a:r>
            <a:r>
              <a:rPr lang="zh-CN" altLang="en-US" sz="2000" dirty="0">
                <a:solidFill>
                  <a:srgbClr val="F40000"/>
                </a:solidFill>
              </a:rPr>
              <a:t>为空</a:t>
            </a:r>
          </a:p>
          <a:p>
            <a:pPr lvl="2"/>
            <a:r>
              <a:rPr lang="zh-CN" altLang="en-US" sz="1800" dirty="0"/>
              <a:t>为空</a:t>
            </a:r>
            <a:r>
              <a:rPr lang="zh-CN" altLang="en-US" sz="1800" dirty="0">
                <a:solidFill>
                  <a:srgbClr val="0000FF"/>
                </a:solidFill>
              </a:rPr>
              <a:t>拒绝操作</a:t>
            </a:r>
          </a:p>
          <a:p>
            <a:pPr lvl="1"/>
            <a:r>
              <a:rPr lang="zh-CN" altLang="en-US" sz="2000" dirty="0"/>
              <a:t>主码上自动建立</a:t>
            </a:r>
            <a:r>
              <a:rPr lang="en-US" altLang="zh-CN" sz="2000" u="sng" dirty="0">
                <a:solidFill>
                  <a:srgbClr val="C00000"/>
                </a:solidFill>
              </a:rPr>
              <a:t>B+</a:t>
            </a:r>
            <a:r>
              <a:rPr lang="zh-CN" altLang="en-US" sz="2000" u="sng" dirty="0">
                <a:solidFill>
                  <a:srgbClr val="C00000"/>
                </a:solidFill>
              </a:rPr>
              <a:t>树索引</a:t>
            </a:r>
          </a:p>
          <a:p>
            <a:pPr lvl="2"/>
            <a:r>
              <a:rPr lang="zh-CN" altLang="en-US" sz="1800" dirty="0"/>
              <a:t>目的：</a:t>
            </a:r>
            <a:r>
              <a:rPr lang="zh-CN" altLang="en-US" sz="1800" dirty="0">
                <a:solidFill>
                  <a:srgbClr val="C00000"/>
                </a:solidFill>
              </a:rPr>
              <a:t>快速检查主码值是否唯一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C00000"/>
                </a:solidFill>
              </a:rPr>
              <a:t>违约处理：拒绝执行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参照完整性检查和违约处理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通过</a:t>
            </a:r>
            <a:r>
              <a:rPr lang="zh-CN" altLang="en-US" sz="2000" dirty="0">
                <a:solidFill>
                  <a:srgbClr val="C00000"/>
                </a:solidFill>
              </a:rPr>
              <a:t>定义外码</a:t>
            </a:r>
            <a:r>
              <a:rPr lang="zh-CN" altLang="en-US" sz="2000" dirty="0"/>
              <a:t>实现，</a:t>
            </a:r>
            <a:r>
              <a:rPr lang="zh-CN" altLang="en-US" sz="2000" dirty="0">
                <a:solidFill>
                  <a:srgbClr val="F40000"/>
                </a:solidFill>
              </a:rPr>
              <a:t>参照表</a:t>
            </a:r>
            <a:r>
              <a:rPr lang="en-US" altLang="zh-CN" sz="2000" dirty="0">
                <a:solidFill>
                  <a:srgbClr val="F40000"/>
                </a:solidFill>
              </a:rPr>
              <a:t>(SC)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40000"/>
                </a:solidFill>
              </a:rPr>
              <a:t>被参照表</a:t>
            </a:r>
            <a:r>
              <a:rPr lang="en-US" altLang="zh-CN" sz="2000" dirty="0">
                <a:solidFill>
                  <a:srgbClr val="F40000"/>
                </a:solidFill>
              </a:rPr>
              <a:t>(Student)</a:t>
            </a:r>
            <a:r>
              <a:rPr lang="zh-CN" altLang="en-US" sz="2000" dirty="0"/>
              <a:t>的</a:t>
            </a:r>
            <a:r>
              <a:rPr lang="zh-CN" altLang="en-US" sz="2000" u="sng" dirty="0">
                <a:solidFill>
                  <a:srgbClr val="0000FF"/>
                </a:solidFill>
              </a:rPr>
              <a:t>增删改</a:t>
            </a:r>
            <a:r>
              <a:rPr lang="zh-CN" altLang="en-US" sz="2000" dirty="0">
                <a:solidFill>
                  <a:srgbClr val="F40000"/>
                </a:solidFill>
              </a:rPr>
              <a:t>操作</a:t>
            </a:r>
            <a:r>
              <a:rPr lang="zh-CN" altLang="en-US" sz="2000" dirty="0"/>
              <a:t>都可能</a:t>
            </a:r>
            <a:r>
              <a:rPr lang="zh-CN" altLang="en-US" sz="2000" dirty="0">
                <a:solidFill>
                  <a:srgbClr val="F40000"/>
                </a:solidFill>
              </a:rPr>
              <a:t>破坏参照完整性</a:t>
            </a:r>
            <a:endParaRPr lang="en-US" altLang="zh-CN" sz="2000" dirty="0">
              <a:solidFill>
                <a:srgbClr val="F4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EC8E04-75B8-4189-BA3C-E7CFC97D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25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626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5398-50C9-4849-89DB-6CF4D85A136D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参照完整性检查和违约处理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通过</a:t>
            </a:r>
            <a:r>
              <a:rPr lang="zh-CN" altLang="en-US" sz="2000" dirty="0">
                <a:solidFill>
                  <a:srgbClr val="C00000"/>
                </a:solidFill>
              </a:rPr>
              <a:t>定义外码</a:t>
            </a:r>
            <a:r>
              <a:rPr lang="zh-CN" altLang="en-US" sz="2000" dirty="0"/>
              <a:t>实现，</a:t>
            </a:r>
            <a:r>
              <a:rPr lang="zh-CN" altLang="en-US" sz="2000" dirty="0">
                <a:solidFill>
                  <a:srgbClr val="F40000"/>
                </a:solidFill>
              </a:rPr>
              <a:t>参照表</a:t>
            </a:r>
            <a:r>
              <a:rPr lang="en-US" altLang="zh-CN" sz="2000" dirty="0">
                <a:solidFill>
                  <a:srgbClr val="F40000"/>
                </a:solidFill>
              </a:rPr>
              <a:t>(SC)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40000"/>
                </a:solidFill>
              </a:rPr>
              <a:t>被参照表</a:t>
            </a:r>
            <a:r>
              <a:rPr lang="en-US" altLang="zh-CN" sz="2000" dirty="0">
                <a:solidFill>
                  <a:srgbClr val="F40000"/>
                </a:solidFill>
              </a:rPr>
              <a:t>(Student)</a:t>
            </a:r>
            <a:r>
              <a:rPr lang="zh-CN" altLang="en-US" sz="2000" dirty="0"/>
              <a:t>的</a:t>
            </a:r>
            <a:r>
              <a:rPr lang="zh-CN" altLang="en-US" sz="2000" u="sng" dirty="0">
                <a:solidFill>
                  <a:srgbClr val="0000FF"/>
                </a:solidFill>
              </a:rPr>
              <a:t>增删改</a:t>
            </a:r>
            <a:r>
              <a:rPr lang="zh-CN" altLang="en-US" sz="2000" dirty="0">
                <a:solidFill>
                  <a:srgbClr val="F40000"/>
                </a:solidFill>
              </a:rPr>
              <a:t>操作</a:t>
            </a:r>
            <a:r>
              <a:rPr lang="zh-CN" altLang="en-US" sz="2000" dirty="0"/>
              <a:t>都可能</a:t>
            </a:r>
            <a:r>
              <a:rPr lang="zh-CN" altLang="en-US" sz="2000" dirty="0">
                <a:solidFill>
                  <a:srgbClr val="F40000"/>
                </a:solidFill>
              </a:rPr>
              <a:t>破坏参照完整性</a:t>
            </a:r>
            <a:endParaRPr lang="en-US" altLang="zh-CN" sz="2000" dirty="0">
              <a:solidFill>
                <a:srgbClr val="F40000"/>
              </a:solidFill>
            </a:endParaRPr>
          </a:p>
          <a:p>
            <a:pPr lvl="1"/>
            <a:r>
              <a:rPr lang="zh-CN" altLang="en-US" sz="2000" dirty="0"/>
              <a:t>违约处理策略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F40000"/>
                </a:solidFill>
              </a:rPr>
              <a:t>拒绝操作 </a:t>
            </a:r>
            <a:r>
              <a:rPr lang="en-US" altLang="zh-CN" sz="2000" dirty="0">
                <a:solidFill>
                  <a:srgbClr val="F40000"/>
                </a:solidFill>
              </a:rPr>
              <a:t>(NO ACTION)</a:t>
            </a:r>
          </a:p>
          <a:p>
            <a:pPr lvl="3"/>
            <a:r>
              <a:rPr lang="zh-CN" altLang="en-US" sz="1600" dirty="0"/>
              <a:t>不允许增删改操作（</a:t>
            </a:r>
            <a:r>
              <a:rPr lang="zh-CN" altLang="en-US" sz="1600" b="1" dirty="0">
                <a:solidFill>
                  <a:srgbClr val="0000FF"/>
                </a:solidFill>
              </a:rPr>
              <a:t>默认策略</a:t>
            </a:r>
            <a:r>
              <a:rPr lang="zh-CN" altLang="en-US" sz="1600" dirty="0"/>
              <a:t>）</a:t>
            </a:r>
          </a:p>
          <a:p>
            <a:pPr lvl="2"/>
            <a:r>
              <a:rPr lang="zh-CN" altLang="en-US" sz="2000" dirty="0">
                <a:solidFill>
                  <a:srgbClr val="F40000"/>
                </a:solidFill>
              </a:rPr>
              <a:t>级联操作 </a:t>
            </a:r>
            <a:r>
              <a:rPr lang="en-US" altLang="zh-CN" sz="2000" dirty="0">
                <a:solidFill>
                  <a:srgbClr val="F40000"/>
                </a:solidFill>
              </a:rPr>
              <a:t>(CASCADE)</a:t>
            </a:r>
          </a:p>
          <a:p>
            <a:pPr lvl="3"/>
            <a:r>
              <a:rPr lang="zh-CN" altLang="en-US" sz="1600" b="1" dirty="0">
                <a:solidFill>
                  <a:srgbClr val="0000CC"/>
                </a:solidFill>
              </a:rPr>
              <a:t>删除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被参照关系</a:t>
            </a:r>
            <a:r>
              <a:rPr lang="zh-CN" altLang="en-US" sz="1600" dirty="0">
                <a:solidFill>
                  <a:srgbClr val="C00000"/>
                </a:solidFill>
              </a:rPr>
              <a:t>元组</a:t>
            </a:r>
            <a:r>
              <a:rPr lang="zh-CN" altLang="en-US" sz="1600" dirty="0"/>
              <a:t>时，</a:t>
            </a:r>
            <a:r>
              <a:rPr lang="zh-CN" altLang="en-US" sz="1600" b="1" dirty="0">
                <a:solidFill>
                  <a:srgbClr val="0000CC"/>
                </a:solidFill>
              </a:rPr>
              <a:t>相应删除</a:t>
            </a:r>
            <a:r>
              <a:rPr lang="zh-CN" altLang="en-US" sz="1600" dirty="0"/>
              <a:t>对应的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参照关系</a:t>
            </a:r>
            <a:r>
              <a:rPr lang="zh-CN" altLang="en-US" sz="1600" dirty="0"/>
              <a:t>的相应</a:t>
            </a:r>
            <a:r>
              <a:rPr lang="zh-CN" altLang="en-US" sz="1600" dirty="0">
                <a:solidFill>
                  <a:srgbClr val="C00000"/>
                </a:solidFill>
              </a:rPr>
              <a:t>元组</a:t>
            </a:r>
            <a:r>
              <a:rPr lang="zh-CN" altLang="en-US" sz="1600" dirty="0"/>
              <a:t>。</a:t>
            </a:r>
          </a:p>
          <a:p>
            <a:pPr lvl="3"/>
            <a:r>
              <a:rPr lang="zh-CN" altLang="en-US" sz="1600" b="1" dirty="0">
                <a:solidFill>
                  <a:srgbClr val="0000CC"/>
                </a:solidFill>
              </a:rPr>
              <a:t>修改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被参照关系</a:t>
            </a:r>
            <a:r>
              <a:rPr lang="zh-CN" altLang="en-US" sz="1600" dirty="0">
                <a:solidFill>
                  <a:srgbClr val="C00000"/>
                </a:solidFill>
              </a:rPr>
              <a:t>主码值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0000CC"/>
                </a:solidFill>
              </a:rPr>
              <a:t>相应修改</a:t>
            </a:r>
            <a:r>
              <a:rPr lang="zh-CN" altLang="en-US" sz="1600" dirty="0"/>
              <a:t>对应的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参照关系</a:t>
            </a:r>
            <a:r>
              <a:rPr lang="zh-CN" altLang="en-US" sz="1600" dirty="0"/>
              <a:t>的相应</a:t>
            </a:r>
            <a:r>
              <a:rPr lang="zh-CN" altLang="en-US" sz="1600" dirty="0">
                <a:solidFill>
                  <a:srgbClr val="C00000"/>
                </a:solidFill>
              </a:rPr>
              <a:t>元组</a:t>
            </a:r>
            <a:r>
              <a:rPr lang="zh-CN" altLang="en-US" sz="1600" dirty="0"/>
              <a:t>。</a:t>
            </a:r>
          </a:p>
          <a:p>
            <a:pPr lvl="2"/>
            <a:r>
              <a:rPr lang="zh-CN" altLang="en-US" sz="2000" dirty="0">
                <a:solidFill>
                  <a:srgbClr val="F40000"/>
                </a:solidFill>
              </a:rPr>
              <a:t>置空操作 </a:t>
            </a:r>
            <a:r>
              <a:rPr lang="en-US" altLang="zh-CN" sz="2000" dirty="0">
                <a:solidFill>
                  <a:srgbClr val="F40000"/>
                </a:solidFill>
              </a:rPr>
              <a:t>(SET NULL)</a:t>
            </a:r>
          </a:p>
          <a:p>
            <a:pPr lvl="3"/>
            <a:r>
              <a:rPr lang="zh-CN" altLang="en-US" sz="1600" b="1" dirty="0">
                <a:solidFill>
                  <a:srgbClr val="0000CC"/>
                </a:solidFill>
              </a:rPr>
              <a:t>删除</a:t>
            </a:r>
            <a:r>
              <a:rPr lang="zh-CN" altLang="en-US" sz="1600" dirty="0"/>
              <a:t>被参照关系元组或</a:t>
            </a:r>
            <a:r>
              <a:rPr lang="zh-CN" altLang="en-US" sz="1600" b="1" dirty="0">
                <a:solidFill>
                  <a:srgbClr val="0000CC"/>
                </a:solidFill>
              </a:rPr>
              <a:t>修改</a:t>
            </a:r>
            <a:r>
              <a:rPr lang="zh-CN" altLang="en-US" sz="1600" dirty="0"/>
              <a:t>被参照关系主码值时，将对应的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参照关系</a:t>
            </a:r>
            <a:r>
              <a:rPr lang="zh-CN" altLang="en-US" sz="1600" dirty="0">
                <a:solidFill>
                  <a:srgbClr val="C00000"/>
                </a:solidFill>
              </a:rPr>
              <a:t>元组</a:t>
            </a:r>
            <a:r>
              <a:rPr lang="zh-CN" altLang="en-US" sz="1600" dirty="0"/>
              <a:t>的</a:t>
            </a:r>
            <a:r>
              <a:rPr lang="zh-CN" altLang="en-US" sz="1600" b="1" dirty="0">
                <a:solidFill>
                  <a:srgbClr val="0000CC"/>
                </a:solidFill>
              </a:rPr>
              <a:t>外码值设置为空值</a:t>
            </a:r>
            <a:r>
              <a:rPr lang="zh-CN" altLang="en-US" sz="1600" dirty="0"/>
              <a:t>。</a:t>
            </a:r>
          </a:p>
          <a:p>
            <a:pPr lvl="1"/>
            <a:endParaRPr lang="en-US" altLang="zh-CN" sz="2000" dirty="0">
              <a:solidFill>
                <a:srgbClr val="F4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D6F853-DF8E-4537-9CC8-65E7CF87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26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744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1BC-F1B7-4BB1-BAB4-BDD76E31DB98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参照完整性检查和违约处理</a:t>
            </a:r>
            <a:endParaRPr lang="en-US" altLang="zh-CN" sz="2400" dirty="0"/>
          </a:p>
          <a:p>
            <a:pPr lvl="1"/>
            <a:endParaRPr lang="en-US" altLang="zh-CN" sz="2000" dirty="0">
              <a:solidFill>
                <a:srgbClr val="F4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endParaRPr lang="zh-CN" alt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8" name="Group 8">
            <a:extLst>
              <a:ext uri="{FF2B5EF4-FFF2-40B4-BE49-F238E27FC236}">
                <a16:creationId xmlns:a16="http://schemas.microsoft.com/office/drawing/2014/main" id="{637E067D-4583-4C4B-AFEA-E3CA2FD6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40118"/>
              </p:ext>
            </p:extLst>
          </p:nvPr>
        </p:nvGraphicFramePr>
        <p:xfrm>
          <a:off x="1326852" y="1916832"/>
          <a:ext cx="7128470" cy="2505526"/>
        </p:xfrm>
        <a:graphic>
          <a:graphicData uri="http://schemas.openxmlformats.org/drawingml/2006/table">
            <a:tbl>
              <a:tblPr/>
              <a:tblGrid>
                <a:gridCol w="263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被参照表（例如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Student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参照表（例如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违约处理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插入元组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修改外码值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删除元组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级连删除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修改主码值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拒绝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级连修改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AE97390-61C8-4CEE-BADC-4BE71FD7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72136"/>
            <a:ext cx="8345488" cy="176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CN" altLang="en-US" sz="2400" kern="0"/>
              <a:t>用户定义的完整性检查和违约处理</a:t>
            </a:r>
            <a:endParaRPr kumimoji="0" lang="en-US" altLang="zh-CN" sz="2400" kern="0"/>
          </a:p>
          <a:p>
            <a:pPr lvl="1"/>
            <a:r>
              <a:rPr kumimoji="0" lang="en-US" altLang="zh-CN" sz="2000" kern="0"/>
              <a:t>NOT NULL, UNIQUE, CHECK</a:t>
            </a:r>
          </a:p>
          <a:p>
            <a:pPr lvl="1"/>
            <a:r>
              <a:rPr kumimoji="0" lang="zh-CN" altLang="en-US" sz="2000" kern="0"/>
              <a:t>违约处理策略：拒绝执行</a:t>
            </a:r>
            <a:endParaRPr kumimoji="0" lang="en-US" altLang="zh-CN" sz="2000" kern="0"/>
          </a:p>
          <a:p>
            <a:r>
              <a:rPr kumimoji="0" lang="zh-CN" altLang="en-US" sz="2400" kern="0"/>
              <a:t>完整性约束命名子句、域中的完整性限制、断言、触发器</a:t>
            </a:r>
          </a:p>
          <a:p>
            <a:endParaRPr kumimoji="0" lang="en-US" altLang="zh-CN" sz="2400" kern="0">
              <a:solidFill>
                <a:srgbClr val="F40000"/>
              </a:solidFill>
            </a:endParaRPr>
          </a:p>
          <a:p>
            <a:pPr lvl="1"/>
            <a:endParaRPr kumimoji="0" lang="en-US" altLang="zh-CN" sz="2000" kern="0"/>
          </a:p>
          <a:p>
            <a:pPr lvl="1"/>
            <a:endParaRPr kumimoji="0" lang="zh-CN" altLang="en-US" sz="2000" kern="0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85FD41-A0E6-4A6F-827C-EB5C3558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943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六</a:t>
            </a:r>
            <a:r>
              <a:rPr lang="zh-CN" altLang="zh-CN" dirty="0"/>
              <a:t>章 </a:t>
            </a:r>
            <a:r>
              <a:rPr lang="zh-CN" altLang="en-US" dirty="0"/>
              <a:t>关系数据库理论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80920" cy="5334000"/>
          </a:xfrm>
        </p:spPr>
        <p:txBody>
          <a:bodyPr/>
          <a:lstStyle/>
          <a:p>
            <a:r>
              <a:rPr lang="zh-CN" altLang="en-US" sz="2400" dirty="0">
                <a:latin typeface="华文新魏" pitchFamily="2" charset="-122"/>
              </a:rPr>
              <a:t>由数据库模式设计的问题提出关系数据库</a:t>
            </a:r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</a:rPr>
              <a:t>规范化理论</a:t>
            </a:r>
            <a:r>
              <a:rPr lang="zh-CN" altLang="en-US" sz="2400" dirty="0">
                <a:latin typeface="华文新魏" pitchFamily="2" charset="-122"/>
              </a:rPr>
              <a:t>，三部分内容：</a:t>
            </a:r>
            <a:endParaRPr lang="en-US" altLang="zh-CN" sz="2400" dirty="0">
              <a:latin typeface="华文新魏" pitchFamily="2" charset="-122"/>
            </a:endParaRPr>
          </a:p>
          <a:p>
            <a:pPr lvl="1"/>
            <a:r>
              <a:rPr lang="zh-CN" altLang="en-US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数据依赖</a:t>
            </a:r>
            <a:r>
              <a:rPr lang="zh-CN" altLang="en-US" sz="2000" dirty="0">
                <a:latin typeface="宋体" charset="-122"/>
                <a:ea typeface="宋体" charset="-122"/>
              </a:rPr>
              <a:t>(函数依赖)、</a:t>
            </a:r>
            <a:r>
              <a:rPr lang="zh-CN" altLang="en-US" sz="2000" dirty="0">
                <a:solidFill>
                  <a:srgbClr val="C00000"/>
                </a:solidFill>
                <a:latin typeface="宋体" charset="-122"/>
                <a:ea typeface="宋体" charset="-122"/>
              </a:rPr>
              <a:t>范式</a:t>
            </a:r>
            <a:r>
              <a:rPr lang="zh-CN" altLang="en-US" sz="2000" dirty="0">
                <a:latin typeface="宋体" charset="-122"/>
                <a:ea typeface="宋体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宋体" charset="-122"/>
                <a:ea typeface="宋体" charset="-122"/>
              </a:rPr>
              <a:t>模式分解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宋体" charset="-122"/>
                <a:ea typeface="宋体" charset="-122"/>
              </a:rPr>
              <a:t>数据依赖：</a:t>
            </a:r>
            <a:r>
              <a:rPr lang="zh-CN" altLang="en-US" sz="2400" dirty="0">
                <a:latin typeface="宋体" charset="-122"/>
                <a:ea typeface="宋体" charset="-122"/>
              </a:rPr>
              <a:t>函数依赖和多值依赖等</a:t>
            </a:r>
            <a:endParaRPr lang="en-US" altLang="zh-CN" sz="2400" dirty="0">
              <a:latin typeface="宋体" charset="-122"/>
              <a:ea typeface="宋体" charset="-122"/>
            </a:endParaRPr>
          </a:p>
          <a:p>
            <a:pPr lvl="1"/>
            <a:r>
              <a:rPr lang="zh-CN" altLang="en-US" sz="2000" dirty="0">
                <a:latin typeface="华文新魏" pitchFamily="2" charset="-122"/>
              </a:rPr>
              <a:t>模式的好坏：</a:t>
            </a:r>
          </a:p>
          <a:p>
            <a:pPr lvl="2"/>
            <a:r>
              <a:rPr lang="zh-CN" altLang="en-US" sz="1800" dirty="0">
                <a:solidFill>
                  <a:srgbClr val="C00000"/>
                </a:solidFill>
                <a:latin typeface="宋体" charset="-122"/>
                <a:ea typeface="宋体" charset="-122"/>
              </a:rPr>
              <a:t>数据冗余、插入异常、删除异常、更新异常</a:t>
            </a:r>
          </a:p>
          <a:p>
            <a:pPr lvl="1"/>
            <a:r>
              <a:rPr lang="zh-CN" altLang="en-US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函数依赖</a:t>
            </a:r>
            <a:r>
              <a:rPr lang="zh-CN" altLang="en-US" sz="2000" dirty="0">
                <a:latin typeface="宋体" charset="-122"/>
                <a:ea typeface="宋体" charset="-122"/>
              </a:rPr>
              <a:t>：</a:t>
            </a:r>
            <a:r>
              <a:rPr lang="zh-CN" altLang="en-US" sz="2000" b="1" dirty="0"/>
              <a:t>非平凡</a:t>
            </a:r>
            <a:r>
              <a:rPr lang="zh-CN" altLang="en-US" sz="2000" dirty="0"/>
              <a:t>函数依赖</a:t>
            </a:r>
            <a:r>
              <a:rPr lang="en-US" altLang="zh-CN" sz="2000" dirty="0"/>
              <a:t>/</a:t>
            </a:r>
            <a:r>
              <a:rPr lang="zh-CN" altLang="en-US" sz="2000" b="1" dirty="0"/>
              <a:t>平凡</a:t>
            </a:r>
            <a:r>
              <a:rPr lang="zh-CN" altLang="en-US" sz="2000" dirty="0"/>
              <a:t>函数依赖、完全</a:t>
            </a:r>
            <a:r>
              <a:rPr lang="en-US" altLang="zh-CN" sz="2000" dirty="0"/>
              <a:t>/</a:t>
            </a:r>
            <a:r>
              <a:rPr lang="zh-CN" altLang="en-US" sz="2000" dirty="0"/>
              <a:t>部分函数依赖，传递函数依赖；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0000FF"/>
                </a:solidFill>
                <a:latin typeface="华文新魏" pitchFamily="2" charset="-122"/>
              </a:rPr>
              <a:t>范式: </a:t>
            </a:r>
            <a:r>
              <a:rPr lang="zh-CN" altLang="en-US" sz="2400" dirty="0">
                <a:latin typeface="华文新魏" pitchFamily="2" charset="-122"/>
              </a:rPr>
              <a:t>衡量关系模式达到的</a:t>
            </a:r>
            <a:r>
              <a:rPr lang="zh-CN" altLang="en-US" sz="2400" dirty="0">
                <a:solidFill>
                  <a:schemeClr val="tx2"/>
                </a:solidFill>
                <a:latin typeface="华文新魏" pitchFamily="2" charset="-122"/>
              </a:rPr>
              <a:t>数据依赖程度</a:t>
            </a:r>
            <a:r>
              <a:rPr lang="zh-CN" altLang="en-US" sz="2400" dirty="0">
                <a:latin typeface="华文新魏" pitchFamily="2" charset="-122"/>
              </a:rPr>
              <a:t>的标准</a:t>
            </a:r>
          </a:p>
          <a:p>
            <a:pPr lvl="1"/>
            <a:r>
              <a:rPr lang="zh-CN" altLang="en-US" sz="2000" dirty="0">
                <a:latin typeface="Times New Roman" pitchFamily="18" charset="0"/>
                <a:ea typeface="宋体" charset="-122"/>
              </a:rPr>
              <a:t>最低标准: 1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NF</a:t>
            </a:r>
            <a:endParaRPr lang="zh-CN" altLang="en-US" sz="20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zh-CN" altLang="en-US" sz="2000" dirty="0">
                <a:latin typeface="Times New Roman" pitchFamily="18" charset="0"/>
                <a:ea typeface="宋体" charset="-122"/>
              </a:rPr>
              <a:t>在函数依赖的范畴: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2NF、3NF、BCNF</a:t>
            </a:r>
          </a:p>
          <a:p>
            <a:pPr lvl="1"/>
            <a:r>
              <a:rPr lang="zh-CN" altLang="en-US" sz="2000" dirty="0">
                <a:latin typeface="Times New Roman" pitchFamily="18" charset="0"/>
                <a:ea typeface="宋体" charset="-122"/>
              </a:rPr>
              <a:t>在多值依赖的范畴: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4NF</a:t>
            </a:r>
          </a:p>
          <a:p>
            <a:pPr lvl="1"/>
            <a:r>
              <a:rPr lang="zh-CN" altLang="en-US" sz="2000" dirty="0">
                <a:latin typeface="Times New Roman" pitchFamily="18" charset="0"/>
                <a:ea typeface="宋体" charset="-122"/>
              </a:rPr>
              <a:t>各级范式的定义、判别以及它们之间的联系</a:t>
            </a:r>
            <a:endParaRPr lang="zh-CN" altLang="en-US" sz="2400" dirty="0">
              <a:latin typeface="华文新魏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D45047-9A54-4646-8005-E2AB7FC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B5116-97C7-454C-B841-03DEBAF0AA70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0CF05-8B60-459A-B931-38F7A24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67A160-D245-4E28-964C-20BDDF24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28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49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162-AD33-477A-8504-C35BF4B66112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六</a:t>
            </a:r>
            <a:r>
              <a:rPr lang="zh-CN" altLang="zh-CN" dirty="0"/>
              <a:t>章 </a:t>
            </a:r>
            <a:r>
              <a:rPr lang="zh-CN" altLang="en-US" dirty="0"/>
              <a:t>关系数据库理论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447801"/>
            <a:ext cx="8105775" cy="3997424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1NF</a:t>
            </a:r>
            <a:r>
              <a:rPr lang="zh-CN" altLang="en-US" sz="2400" dirty="0"/>
              <a:t>：每个分量是</a:t>
            </a:r>
            <a:r>
              <a:rPr lang="zh-CN" altLang="en-US" sz="2400" b="1" dirty="0">
                <a:solidFill>
                  <a:srgbClr val="C00000"/>
                </a:solidFill>
              </a:rPr>
              <a:t>不可分</a:t>
            </a:r>
            <a:r>
              <a:rPr lang="zh-CN" altLang="en-US" sz="2400" dirty="0"/>
              <a:t>的数据项。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∪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2NF</a:t>
            </a:r>
            <a:r>
              <a:rPr lang="zh-CN" altLang="en-US" sz="2400" dirty="0"/>
              <a:t>：非主属性</a:t>
            </a:r>
            <a:r>
              <a:rPr lang="zh-CN" altLang="en-US" sz="2400" b="1" dirty="0">
                <a:solidFill>
                  <a:schemeClr val="tx2"/>
                </a:solidFill>
              </a:rPr>
              <a:t>完全函数依赖于</a:t>
            </a:r>
            <a:r>
              <a:rPr lang="zh-CN" altLang="en-US" sz="2400" b="1" dirty="0">
                <a:solidFill>
                  <a:srgbClr val="C00000"/>
                </a:solidFill>
              </a:rPr>
              <a:t>码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消除</a:t>
            </a:r>
            <a:r>
              <a:rPr lang="zh-CN" altLang="en-US" sz="2400" b="1" dirty="0">
                <a:solidFill>
                  <a:schemeClr val="tx2"/>
                </a:solidFill>
              </a:rPr>
              <a:t>部分依赖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endParaRPr lang="zh-CN" alt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∪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3NF</a:t>
            </a:r>
            <a:r>
              <a:rPr lang="zh-CN" altLang="en-US" sz="2400" dirty="0"/>
              <a:t>：非主属性</a:t>
            </a:r>
            <a:r>
              <a:rPr lang="zh-CN" altLang="en-US" sz="2400" b="1" dirty="0">
                <a:solidFill>
                  <a:schemeClr val="tx2"/>
                </a:solidFill>
              </a:rPr>
              <a:t>既不部分依赖于</a:t>
            </a:r>
            <a:r>
              <a:rPr lang="zh-CN" altLang="en-US" sz="2400" b="1" dirty="0">
                <a:solidFill>
                  <a:srgbClr val="C00000"/>
                </a:solidFill>
              </a:rPr>
              <a:t>码</a:t>
            </a:r>
            <a:r>
              <a:rPr lang="zh-CN" altLang="en-US" sz="2400" b="1" dirty="0">
                <a:solidFill>
                  <a:schemeClr val="tx2"/>
                </a:solidFill>
              </a:rPr>
              <a:t>也不传递依赖于</a:t>
            </a:r>
            <a:r>
              <a:rPr lang="zh-CN" altLang="en-US" sz="2400" b="1" dirty="0">
                <a:solidFill>
                  <a:srgbClr val="C00000"/>
                </a:solidFill>
              </a:rPr>
              <a:t>码</a:t>
            </a:r>
            <a:r>
              <a:rPr lang="zh-CN" altLang="en-US" sz="2400" dirty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∪</a:t>
            </a: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BCNF</a:t>
            </a:r>
            <a:r>
              <a:rPr lang="zh-CN" altLang="en-US" sz="2400" dirty="0"/>
              <a:t>：</a:t>
            </a:r>
            <a:r>
              <a:rPr lang="zh-CN" altLang="en-US" sz="2400" b="1" dirty="0"/>
              <a:t>所有属性</a:t>
            </a:r>
            <a:r>
              <a:rPr lang="zh-CN" altLang="en-US" sz="2400" dirty="0"/>
              <a:t>都</a:t>
            </a:r>
            <a:r>
              <a:rPr lang="zh-CN" altLang="en-US" sz="2400" b="1" dirty="0">
                <a:solidFill>
                  <a:schemeClr val="tx2"/>
                </a:solidFill>
              </a:rPr>
              <a:t>不部分依赖于码也不传递依赖于码；</a:t>
            </a:r>
            <a:r>
              <a:rPr lang="zh-CN" altLang="en-US" sz="2400" b="1" dirty="0">
                <a:solidFill>
                  <a:srgbClr val="C00000"/>
                </a:solidFill>
              </a:rPr>
              <a:t>所有决定因素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属性集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</a:rPr>
              <a:t>都包含</a:t>
            </a:r>
            <a:r>
              <a:rPr lang="zh-CN" altLang="en-US" sz="2400" b="1" u="sng" dirty="0">
                <a:solidFill>
                  <a:srgbClr val="C00000"/>
                </a:solidFill>
              </a:rPr>
              <a:t>码</a:t>
            </a:r>
            <a:r>
              <a:rPr lang="zh-CN" altLang="en-US" sz="2400" dirty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∪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4NF</a:t>
            </a:r>
            <a:r>
              <a:rPr lang="zh-CN" altLang="en-US" sz="2400" dirty="0"/>
              <a:t>：所有非平凡的多值依赖都是函数依赖。</a:t>
            </a: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0F5427-A9B5-40E8-9D00-8153A80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393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9933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18BB62E-9BE1-4C35-8F55-914002D2145E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</a:rPr>
              <a:t>2021/12/22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9933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《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数据库系统概论</a:t>
            </a: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》- 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11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章</a:t>
            </a:r>
            <a:endParaRPr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4466456" cy="515087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数据库系统概述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数据库的基本概念：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database, DB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数据管理的发展过程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人工管理阶段 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文件系统阶段 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数据库系统阶段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数据库系统的特点</a:t>
            </a:r>
            <a:endParaRPr lang="zh-CN" altLang="en-US" sz="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绪 论</a:t>
            </a:r>
          </a:p>
        </p:txBody>
      </p:sp>
      <p:sp>
        <p:nvSpPr>
          <p:cNvPr id="4" name="矩形 3"/>
          <p:cNvSpPr/>
          <p:nvPr/>
        </p:nvSpPr>
        <p:spPr>
          <a:xfrm>
            <a:off x="4904783" y="2313856"/>
            <a:ext cx="3456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rgbClr val="0000FF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数据库管理系统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342900" indent="-342900" algn="l">
              <a:buClr>
                <a:srgbClr val="0000FF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system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47664" y="4978152"/>
            <a:ext cx="4104456" cy="1513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SzPct val="50000"/>
            </a:pPr>
            <a:r>
              <a:rPr kumimoji="0" lang="zh-CN" altLang="en-US" sz="2000" kern="0" dirty="0">
                <a:latin typeface="Times New Roman" pitchFamily="18" charset="0"/>
              </a:rPr>
              <a:t>面向全组织的复杂的数据结构 </a:t>
            </a:r>
          </a:p>
          <a:p>
            <a:pPr algn="just" eaLnBrk="1" hangingPunct="1">
              <a:buSzPct val="50000"/>
            </a:pPr>
            <a:r>
              <a:rPr kumimoji="0" lang="zh-CN" altLang="en-US" sz="2000" b="1" kern="0" dirty="0">
                <a:solidFill>
                  <a:srgbClr val="FF0000"/>
                </a:solidFill>
                <a:latin typeface="Times New Roman" pitchFamily="18" charset="0"/>
              </a:rPr>
              <a:t>数据冗余小</a:t>
            </a:r>
            <a:r>
              <a:rPr kumimoji="0" lang="zh-CN" altLang="en-US" sz="2000" kern="0" dirty="0">
                <a:latin typeface="Times New Roman" pitchFamily="18" charset="0"/>
              </a:rPr>
              <a:t>、易扩充</a:t>
            </a:r>
            <a:endParaRPr kumimoji="0" lang="zh-CN" altLang="en-US" sz="2000" kern="0" dirty="0"/>
          </a:p>
          <a:p>
            <a:pPr algn="just" eaLnBrk="1" hangingPunct="1">
              <a:buSzPct val="50000"/>
            </a:pPr>
            <a:r>
              <a:rPr kumimoji="0" lang="zh-CN" altLang="en-US" sz="2000" kern="0" dirty="0">
                <a:latin typeface="Times New Roman" pitchFamily="18" charset="0"/>
              </a:rPr>
              <a:t>数据</a:t>
            </a:r>
            <a:r>
              <a:rPr kumimoji="0" lang="zh-CN" altLang="en-US" sz="2000" b="1" kern="0" dirty="0">
                <a:solidFill>
                  <a:srgbClr val="FF0000"/>
                </a:solidFill>
                <a:latin typeface="Times New Roman" pitchFamily="18" charset="0"/>
              </a:rPr>
              <a:t>独立性高</a:t>
            </a:r>
            <a:endParaRPr kumimoji="0" lang="zh-CN" altLang="en-US" sz="2000" b="1" kern="0" dirty="0">
              <a:solidFill>
                <a:srgbClr val="FF0000"/>
              </a:solidFill>
            </a:endParaRPr>
          </a:p>
          <a:p>
            <a:pPr algn="just" eaLnBrk="1" hangingPunct="1">
              <a:buSzPct val="50000"/>
            </a:pPr>
            <a:r>
              <a:rPr kumimoji="0" lang="zh-CN" altLang="en-US" sz="2000" kern="0" dirty="0">
                <a:latin typeface="Times New Roman" pitchFamily="18" charset="0"/>
              </a:rPr>
              <a:t>统一的数据管理、控制功能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0B7FF-C71B-4116-A576-9A080FA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559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六</a:t>
            </a:r>
            <a:r>
              <a:rPr lang="zh-CN" altLang="zh-CN" dirty="0"/>
              <a:t>章 </a:t>
            </a:r>
            <a:r>
              <a:rPr lang="zh-CN" altLang="en-US" dirty="0"/>
              <a:t>关系数据库理论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52578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函数依赖的推理规则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宋体" charset="-122"/>
              </a:rPr>
              <a:t>定义、逻辑蕴涵</a:t>
            </a:r>
            <a:endParaRPr lang="zh-CN" altLang="en-US" sz="2400" dirty="0">
              <a:latin typeface="Times New Roman" pitchFamily="18" charset="0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宋体" charset="-122"/>
              </a:rPr>
              <a:t>自反律、增广律、传递律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宋体" charset="-122"/>
              </a:rPr>
              <a:t>合并律、伪传递律、分解律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属性集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的闭包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及计算, 与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2400" baseline="30000" dirty="0">
                <a:latin typeface="Times New Roman" pitchFamily="18" charset="0"/>
                <a:ea typeface="宋体" charset="-122"/>
              </a:rPr>
              <a:t>+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的联系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2400" dirty="0">
                <a:latin typeface="Times New Roman" pitchFamily="18" charset="0"/>
                <a:ea typeface="宋体" charset="-122"/>
              </a:rPr>
              <a:t>FD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集的闭包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2400" baseline="30000" dirty="0">
                <a:latin typeface="Times New Roman" pitchFamily="18" charset="0"/>
                <a:ea typeface="宋体" charset="-122"/>
              </a:rPr>
              <a:t>+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、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候选码、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主码的确定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宋体" charset="-122"/>
              </a:rPr>
              <a:t>函数依赖集的等价(覆盖)及判断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宋体" charset="-122"/>
              </a:rPr>
              <a:t>函数依赖集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F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的最小依赖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2400" baseline="-25000" dirty="0" err="1">
                <a:latin typeface="Times New Roman" pitchFamily="18" charset="0"/>
                <a:ea typeface="宋体" charset="-122"/>
              </a:rPr>
              <a:t>min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及计算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模式分解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lvl="1"/>
            <a:r>
              <a:rPr lang="zh-CN" altLang="en-US" sz="2400" dirty="0"/>
              <a:t>分解的</a:t>
            </a:r>
            <a:r>
              <a:rPr lang="zh-CN" altLang="en-US" sz="2400" dirty="0">
                <a:solidFill>
                  <a:srgbClr val="0000FF"/>
                </a:solidFill>
              </a:rPr>
              <a:t>无损连接性和保持函数依赖性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B7570-2795-4CC2-925B-73C5F988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B724-6CC6-4266-A388-A7587A3ACB47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2CE9A-23D7-4448-BF24-355A1E7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35958-80D0-4A28-9D89-9D36DFD7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30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606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32AC-7FD7-44EA-AFD8-7F083F69029B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六</a:t>
            </a:r>
            <a:r>
              <a:rPr lang="zh-CN" altLang="zh-CN" dirty="0"/>
              <a:t>章 </a:t>
            </a:r>
            <a:r>
              <a:rPr lang="zh-CN" altLang="en-US" dirty="0"/>
              <a:t>关系数据库理论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1"/>
            <a:ext cx="8345488" cy="2629272"/>
          </a:xfrm>
        </p:spPr>
        <p:txBody>
          <a:bodyPr/>
          <a:lstStyle/>
          <a:p>
            <a:r>
              <a:rPr lang="zh-CN" altLang="en-US" sz="2400" dirty="0"/>
              <a:t>算法</a:t>
            </a:r>
            <a:r>
              <a:rPr lang="en-US" altLang="zh-CN" sz="2400" dirty="0"/>
              <a:t>6.1 </a:t>
            </a:r>
            <a:r>
              <a:rPr lang="zh-CN" altLang="en-US" sz="2400" dirty="0"/>
              <a:t>求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F</a:t>
            </a:r>
            <a:r>
              <a:rPr lang="en-US" altLang="zh-CN" sz="2400" baseline="30000" dirty="0"/>
              <a:t>+</a:t>
            </a:r>
            <a:r>
              <a:rPr lang="zh-CN" altLang="en-US" sz="2400" dirty="0"/>
              <a:t>的方法 </a:t>
            </a:r>
            <a:r>
              <a:rPr lang="zh-CN" altLang="en-US" sz="2400" dirty="0">
                <a:sym typeface="Greek Symbols" pitchFamily="18" charset="2"/>
              </a:rPr>
              <a:t>，</a:t>
            </a:r>
            <a:r>
              <a:rPr lang="zh-CN" altLang="en-US" sz="2400" dirty="0">
                <a:solidFill>
                  <a:srgbClr val="FF3300"/>
                </a:solidFill>
                <a:sym typeface="Greek Symbols" pitchFamily="18" charset="2"/>
              </a:rPr>
              <a:t>滚雪球算法</a:t>
            </a:r>
          </a:p>
          <a:p>
            <a:pPr>
              <a:buFont typeface="Wingdings" pitchFamily="2" charset="2"/>
              <a:buNone/>
            </a:pPr>
            <a:r>
              <a:rPr lang="en-US" altLang="zh-CN" sz="1800" i="1" dirty="0">
                <a:sym typeface="Greek Symbols" pitchFamily="18" charset="2"/>
              </a:rPr>
              <a:t>result </a:t>
            </a:r>
            <a:r>
              <a:rPr lang="en-US" altLang="zh-CN" sz="1800" dirty="0">
                <a:sym typeface="Greek Symbols" pitchFamily="18" charset="2"/>
              </a:rPr>
              <a:t>:= X;  </a:t>
            </a:r>
            <a:r>
              <a:rPr lang="en-US" altLang="zh-CN" sz="1800" dirty="0">
                <a:solidFill>
                  <a:srgbClr val="FF3300"/>
                </a:solidFill>
                <a:sym typeface="Greek Symbols" pitchFamily="18" charset="2"/>
              </a:rPr>
              <a:t>//</a:t>
            </a:r>
            <a:r>
              <a:rPr lang="zh-CN" altLang="en-US" sz="1800" dirty="0">
                <a:solidFill>
                  <a:srgbClr val="FF3300"/>
                </a:solidFill>
                <a:sym typeface="Greek Symbols" pitchFamily="18" charset="2"/>
              </a:rPr>
              <a:t>从</a:t>
            </a:r>
            <a:r>
              <a:rPr lang="en-US" altLang="zh-CN" sz="1800" dirty="0">
                <a:solidFill>
                  <a:srgbClr val="FF3300"/>
                </a:solidFill>
                <a:sym typeface="Greek Symbols" pitchFamily="18" charset="2"/>
              </a:rPr>
              <a:t>X </a:t>
            </a:r>
            <a:r>
              <a:rPr lang="zh-CN" altLang="en-US" sz="1800" dirty="0">
                <a:solidFill>
                  <a:srgbClr val="FF3300"/>
                </a:solidFill>
                <a:sym typeface="Greek Symbols" pitchFamily="18" charset="2"/>
              </a:rPr>
              <a:t>开始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ym typeface="Greek Symbols" pitchFamily="18" charset="2"/>
              </a:rPr>
              <a:t>while</a:t>
            </a:r>
            <a:r>
              <a:rPr lang="en-US" altLang="zh-CN" sz="1800" dirty="0">
                <a:sym typeface="Greek Symbols" pitchFamily="18" charset="2"/>
              </a:rPr>
              <a:t> (changes to </a:t>
            </a:r>
            <a:r>
              <a:rPr lang="en-US" altLang="zh-CN" sz="1800" i="1" dirty="0">
                <a:sym typeface="Greek Symbols" pitchFamily="18" charset="2"/>
              </a:rPr>
              <a:t>result </a:t>
            </a:r>
            <a:r>
              <a:rPr lang="en-US" altLang="zh-CN" sz="1800" dirty="0">
                <a:sym typeface="Greek Symbols" pitchFamily="18" charset="2"/>
              </a:rPr>
              <a:t>)  </a:t>
            </a:r>
            <a:r>
              <a:rPr lang="en-US" altLang="zh-CN" sz="1800" b="1" dirty="0">
                <a:sym typeface="Greek Symbols" pitchFamily="18" charset="2"/>
              </a:rPr>
              <a:t>do</a:t>
            </a:r>
            <a:br>
              <a:rPr lang="en-US" altLang="zh-CN" sz="1800" b="1" dirty="0">
                <a:sym typeface="Greek Symbols" pitchFamily="18" charset="2"/>
              </a:rPr>
            </a:br>
            <a:r>
              <a:rPr lang="en-US" altLang="zh-CN" sz="1800" b="1" dirty="0">
                <a:sym typeface="Greek Symbols" pitchFamily="18" charset="2"/>
              </a:rPr>
              <a:t>for each </a:t>
            </a:r>
            <a:r>
              <a:rPr lang="en-US" altLang="zh-CN" sz="1800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CN" sz="1800" i="1" dirty="0">
                <a:solidFill>
                  <a:schemeClr val="tx2"/>
                </a:solidFill>
                <a:sym typeface="Greek Symbols" pitchFamily="18" charset="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sym typeface="Symbol" pitchFamily="18" charset="2"/>
              </a:rPr>
              <a:t>W</a:t>
            </a:r>
            <a:r>
              <a:rPr lang="en-US" altLang="zh-CN" sz="1800" dirty="0">
                <a:solidFill>
                  <a:schemeClr val="tx2"/>
                </a:solidFill>
                <a:sym typeface="Greek Symbols" pitchFamily="18" charset="2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sym typeface="Greek Symbols" pitchFamily="18" charset="2"/>
              </a:rPr>
              <a:t>in</a:t>
            </a:r>
            <a:r>
              <a:rPr lang="en-US" altLang="zh-CN" sz="1800" i="1" dirty="0">
                <a:solidFill>
                  <a:schemeClr val="tx2"/>
                </a:solidFill>
                <a:sym typeface="Greek Symbols" pitchFamily="18" charset="2"/>
              </a:rPr>
              <a:t> F</a:t>
            </a:r>
            <a:r>
              <a:rPr lang="en-US" altLang="zh-CN" sz="1800" b="1" dirty="0">
                <a:solidFill>
                  <a:schemeClr val="tx2"/>
                </a:solidFill>
                <a:sym typeface="Greek Symbols" pitchFamily="18" charset="2"/>
              </a:rPr>
              <a:t> </a:t>
            </a:r>
            <a:r>
              <a:rPr lang="en-US" altLang="zh-CN" sz="1800" b="1" dirty="0">
                <a:sym typeface="Greek Symbols" pitchFamily="18" charset="2"/>
              </a:rPr>
              <a:t>do</a:t>
            </a:r>
            <a:br>
              <a:rPr lang="en-US" altLang="zh-CN" sz="1800" b="1" dirty="0">
                <a:sym typeface="Greek Symbols" pitchFamily="18" charset="2"/>
              </a:rPr>
            </a:br>
            <a:r>
              <a:rPr lang="en-US" altLang="zh-CN" sz="1800" b="1" dirty="0">
                <a:sym typeface="Greek Symbols" pitchFamily="18" charset="2"/>
              </a:rPr>
              <a:t>begin</a:t>
            </a:r>
            <a:br>
              <a:rPr lang="en-US" altLang="zh-CN" sz="1800" b="1" dirty="0">
                <a:sym typeface="Greek Symbols" pitchFamily="18" charset="2"/>
              </a:rPr>
            </a:br>
            <a:r>
              <a:rPr lang="en-US" altLang="zh-CN" sz="1800" b="1" dirty="0">
                <a:sym typeface="Greek Symbols" pitchFamily="18" charset="2"/>
              </a:rPr>
              <a:t>	if </a:t>
            </a:r>
            <a:r>
              <a:rPr lang="en-US" altLang="zh-CN" sz="1800" dirty="0">
                <a:sym typeface="Symbol" pitchFamily="18" charset="2"/>
              </a:rPr>
              <a:t>V</a:t>
            </a:r>
            <a:r>
              <a:rPr lang="en-US" altLang="zh-CN" sz="1800" b="1" dirty="0">
                <a:solidFill>
                  <a:schemeClr val="tx2"/>
                </a:solidFill>
                <a:sym typeface="Symbol" pitchFamily="18" charset="2"/>
              </a:rPr>
              <a:t></a:t>
            </a:r>
            <a:r>
              <a:rPr lang="en-US" altLang="zh-CN" sz="1800" dirty="0">
                <a:sym typeface="Symbol" pitchFamily="18" charset="2"/>
              </a:rPr>
              <a:t> </a:t>
            </a:r>
            <a:r>
              <a:rPr lang="en-US" altLang="zh-CN" sz="1800" i="1" dirty="0">
                <a:sym typeface="Symbol" pitchFamily="18" charset="2"/>
              </a:rPr>
              <a:t>result</a:t>
            </a:r>
            <a:r>
              <a:rPr lang="en-US" altLang="zh-CN" sz="1800" b="1" dirty="0">
                <a:sym typeface="Symbol" pitchFamily="18" charset="2"/>
              </a:rPr>
              <a:t>  then </a:t>
            </a:r>
            <a:r>
              <a:rPr lang="en-US" altLang="zh-CN" sz="1800" i="1" dirty="0">
                <a:sym typeface="Symbol" pitchFamily="18" charset="2"/>
              </a:rPr>
              <a:t> result </a:t>
            </a:r>
            <a:r>
              <a:rPr lang="en-US" altLang="zh-CN" sz="1800" dirty="0">
                <a:sym typeface="Symbol" pitchFamily="18" charset="2"/>
              </a:rPr>
              <a:t>:= </a:t>
            </a:r>
            <a:r>
              <a:rPr lang="en-US" altLang="zh-CN" sz="1800" i="1" dirty="0">
                <a:sym typeface="Symbol" pitchFamily="18" charset="2"/>
              </a:rPr>
              <a:t>result </a:t>
            </a:r>
            <a:r>
              <a:rPr lang="en-US" altLang="zh-CN" sz="1800" b="1" dirty="0">
                <a:solidFill>
                  <a:srgbClr val="C00000"/>
                </a:solidFill>
                <a:sym typeface="Symbol" pitchFamily="18" charset="2"/>
              </a:rPr>
              <a:t></a:t>
            </a:r>
            <a:r>
              <a:rPr lang="en-US" altLang="zh-CN" sz="1800" dirty="0">
                <a:sym typeface="Greek Symbols" pitchFamily="18" charset="2"/>
              </a:rPr>
              <a:t> </a:t>
            </a:r>
            <a:r>
              <a:rPr lang="en-US" altLang="zh-CN" sz="1800" dirty="0">
                <a:sym typeface="Symbol" pitchFamily="18" charset="2"/>
              </a:rPr>
              <a:t>W</a:t>
            </a:r>
            <a:r>
              <a:rPr lang="en-US" altLang="zh-CN" sz="1800" dirty="0">
                <a:sym typeface="Greek Symbols" pitchFamily="18" charset="2"/>
              </a:rPr>
              <a:t> </a:t>
            </a:r>
            <a:br>
              <a:rPr lang="en-US" altLang="zh-CN" sz="1800" dirty="0">
                <a:sym typeface="Greek Symbols" pitchFamily="18" charset="2"/>
              </a:rPr>
            </a:br>
            <a:r>
              <a:rPr lang="en-US" altLang="zh-CN" sz="1800" b="1" dirty="0">
                <a:sym typeface="Greek Symbols" pitchFamily="18" charset="2"/>
              </a:rPr>
              <a:t>end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ym typeface="Greek Symbols" pitchFamily="18" charset="2"/>
              </a:rPr>
              <a:t>return </a:t>
            </a:r>
            <a:r>
              <a:rPr lang="en-US" altLang="zh-CN" sz="1800" i="1" dirty="0">
                <a:sym typeface="Greek Symbols" pitchFamily="18" charset="2"/>
              </a:rPr>
              <a:t>result</a:t>
            </a:r>
            <a:endParaRPr lang="en-US" altLang="zh-CN" sz="1800" i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F2698D-29A5-4C74-AEB8-A123FD33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77073"/>
            <a:ext cx="8345488" cy="2623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CN" altLang="en-US" sz="2400" kern="0" dirty="0"/>
              <a:t>求码方法</a:t>
            </a:r>
            <a:endParaRPr kumimoji="0" lang="en-US" altLang="zh-CN" sz="2400" kern="0" dirty="0"/>
          </a:p>
          <a:p>
            <a:pPr marL="609600" indent="-609600">
              <a:buFontTx/>
              <a:buAutoNum type="arabicPeriod"/>
            </a:pPr>
            <a:r>
              <a:rPr kumimoji="0" lang="zh-CN" altLang="en-US" sz="2400" kern="0" dirty="0"/>
              <a:t>找出</a:t>
            </a:r>
            <a:r>
              <a:rPr kumimoji="0" lang="zh-CN" altLang="en-US" sz="2400" b="1" u="sng" kern="0" dirty="0">
                <a:solidFill>
                  <a:schemeClr val="tx2"/>
                </a:solidFill>
              </a:rPr>
              <a:t>不出现</a:t>
            </a:r>
            <a:r>
              <a:rPr kumimoji="0" lang="zh-CN" altLang="en-US" sz="2400" u="sng" kern="0" dirty="0"/>
              <a:t>在</a:t>
            </a:r>
            <a:r>
              <a:rPr kumimoji="0" lang="zh-CN" altLang="en-US" sz="2400" u="sng" kern="0" dirty="0">
                <a:solidFill>
                  <a:srgbClr val="003300"/>
                </a:solidFill>
              </a:rPr>
              <a:t>非平凡函数依赖</a:t>
            </a:r>
            <a:r>
              <a:rPr kumimoji="0" lang="zh-CN" altLang="en-US" sz="2400" b="1" u="sng" kern="0" dirty="0">
                <a:solidFill>
                  <a:schemeClr val="tx2"/>
                </a:solidFill>
              </a:rPr>
              <a:t>右部</a:t>
            </a:r>
            <a:r>
              <a:rPr kumimoji="0" lang="zh-CN" altLang="en-US" sz="2400" kern="0" dirty="0"/>
              <a:t>的</a:t>
            </a:r>
            <a:r>
              <a:rPr kumimoji="0" lang="zh-CN" altLang="en-US" sz="2400" b="1" kern="0" dirty="0">
                <a:solidFill>
                  <a:srgbClr val="C00000"/>
                </a:solidFill>
              </a:rPr>
              <a:t>属性组</a:t>
            </a:r>
            <a:r>
              <a:rPr kumimoji="0" lang="en-US" altLang="zh-CN" sz="2400" b="1" kern="0" dirty="0">
                <a:solidFill>
                  <a:srgbClr val="C00000"/>
                </a:solidFill>
              </a:rPr>
              <a:t>X</a:t>
            </a:r>
            <a:r>
              <a:rPr kumimoji="0" lang="zh-CN" altLang="en-US" sz="2400" kern="0" dirty="0"/>
              <a:t>，它们一定</a:t>
            </a:r>
            <a:r>
              <a:rPr kumimoji="0" lang="zh-CN" altLang="en-US" sz="2400" b="1" kern="0" dirty="0">
                <a:solidFill>
                  <a:schemeClr val="tx2"/>
                </a:solidFill>
              </a:rPr>
              <a:t>包含于</a:t>
            </a:r>
            <a:r>
              <a:rPr kumimoji="0" lang="zh-CN" altLang="en-US" sz="2400" kern="0" dirty="0"/>
              <a:t>所有</a:t>
            </a:r>
            <a:r>
              <a:rPr kumimoji="0" lang="zh-CN" altLang="en-US" sz="2400" b="1" kern="0" dirty="0">
                <a:solidFill>
                  <a:schemeClr val="tx2"/>
                </a:solidFill>
              </a:rPr>
              <a:t>候选码</a:t>
            </a:r>
            <a:r>
              <a:rPr kumimoji="0" lang="zh-CN" altLang="en-US" sz="2400" kern="0" dirty="0"/>
              <a:t>。</a:t>
            </a:r>
          </a:p>
          <a:p>
            <a:pPr marL="609600" indent="-609600">
              <a:buFontTx/>
              <a:buAutoNum type="arabicPeriod"/>
            </a:pPr>
            <a:r>
              <a:rPr kumimoji="0" lang="zh-CN" altLang="en-US" sz="2400" kern="0" dirty="0"/>
              <a:t>求</a:t>
            </a:r>
            <a:r>
              <a:rPr kumimoji="0" lang="en-US" altLang="zh-CN" sz="2400" kern="0" dirty="0"/>
              <a:t>X</a:t>
            </a:r>
            <a:r>
              <a:rPr kumimoji="0" lang="en-US" altLang="zh-CN" sz="2400" kern="0" baseline="-25000" dirty="0"/>
              <a:t>F</a:t>
            </a:r>
            <a:r>
              <a:rPr kumimoji="0" lang="en-US" altLang="zh-CN" sz="2400" kern="0" baseline="30000" dirty="0"/>
              <a:t>+</a:t>
            </a:r>
            <a:r>
              <a:rPr kumimoji="0" lang="zh-CN" altLang="en-US" sz="2400" kern="0" dirty="0"/>
              <a:t>，判断＝</a:t>
            </a:r>
            <a:r>
              <a:rPr kumimoji="0" lang="en-US" altLang="zh-CN" sz="2400" kern="0" dirty="0">
                <a:solidFill>
                  <a:srgbClr val="C00000"/>
                </a:solidFill>
              </a:rPr>
              <a:t>U</a:t>
            </a:r>
            <a:r>
              <a:rPr kumimoji="0" lang="zh-CN" altLang="en-US" sz="2400" kern="0" dirty="0"/>
              <a:t>？成立结束，否则转</a:t>
            </a:r>
            <a:r>
              <a:rPr kumimoji="0" lang="en-US" altLang="zh-CN" sz="2400" kern="0" dirty="0"/>
              <a:t>3</a:t>
            </a:r>
            <a:r>
              <a:rPr kumimoji="0" lang="zh-CN" altLang="en-US" sz="2400" kern="0" dirty="0"/>
              <a:t>。</a:t>
            </a:r>
          </a:p>
          <a:p>
            <a:pPr marL="609600" indent="-609600">
              <a:buFontTx/>
              <a:buAutoNum type="arabicPeriod"/>
            </a:pPr>
            <a:r>
              <a:rPr kumimoji="0" lang="en-US" altLang="zh-CN" sz="2400" kern="0" dirty="0"/>
              <a:t>(</a:t>
            </a:r>
            <a:r>
              <a:rPr kumimoji="0" lang="zh-CN" altLang="en-US" sz="2400" kern="0" dirty="0"/>
              <a:t>自底向上</a:t>
            </a:r>
            <a:r>
              <a:rPr kumimoji="0" lang="en-US" altLang="zh-CN" sz="2400" kern="0" dirty="0"/>
              <a:t>)</a:t>
            </a:r>
            <a:r>
              <a:rPr kumimoji="0" lang="zh-CN" altLang="en-US" sz="2400" b="1" kern="0" dirty="0">
                <a:solidFill>
                  <a:schemeClr val="tx2"/>
                </a:solidFill>
              </a:rPr>
              <a:t>扩展</a:t>
            </a:r>
            <a:r>
              <a:rPr kumimoji="0" lang="en-US" altLang="zh-CN" sz="2400" kern="0" dirty="0"/>
              <a:t>X</a:t>
            </a:r>
            <a:r>
              <a:rPr kumimoji="0" lang="zh-CN" altLang="en-US" sz="2400" kern="0" dirty="0"/>
              <a:t>的</a:t>
            </a:r>
            <a:r>
              <a:rPr kumimoji="0" lang="en-US" altLang="zh-CN" sz="2400" kern="0" dirty="0"/>
              <a:t>X</a:t>
            </a:r>
            <a:r>
              <a:rPr kumimoji="0" lang="en-US" altLang="zh-CN" sz="2400" kern="0" dirty="0">
                <a:latin typeface="Arial"/>
              </a:rPr>
              <a:t>’’</a:t>
            </a:r>
            <a:r>
              <a:rPr kumimoji="0" lang="zh-CN" altLang="en-US" sz="2400" kern="0" dirty="0"/>
              <a:t>，求</a:t>
            </a:r>
            <a:r>
              <a:rPr kumimoji="0" lang="en-US" altLang="zh-CN" sz="2400" kern="0" dirty="0"/>
              <a:t>X</a:t>
            </a:r>
            <a:r>
              <a:rPr kumimoji="0" lang="en-US" altLang="zh-CN" sz="2400" kern="0" dirty="0">
                <a:latin typeface="Arial"/>
              </a:rPr>
              <a:t>’’</a:t>
            </a:r>
            <a:r>
              <a:rPr kumimoji="0" lang="en-US" altLang="zh-CN" sz="2400" kern="0" baseline="-25000" dirty="0"/>
              <a:t>F</a:t>
            </a:r>
            <a:r>
              <a:rPr kumimoji="0" lang="en-US" altLang="zh-CN" sz="2400" kern="0" baseline="30000" dirty="0"/>
              <a:t>+</a:t>
            </a:r>
            <a:r>
              <a:rPr kumimoji="0" lang="zh-CN" altLang="en-US" sz="2400" kern="0" dirty="0"/>
              <a:t>，判断＝</a:t>
            </a:r>
            <a:r>
              <a:rPr kumimoji="0" lang="en-US" altLang="zh-CN" sz="2400" kern="0" dirty="0"/>
              <a:t>U</a:t>
            </a:r>
            <a:r>
              <a:rPr kumimoji="0" lang="zh-CN" altLang="en-US" sz="2400" kern="0" dirty="0"/>
              <a:t>？直到</a:t>
            </a:r>
            <a:r>
              <a:rPr kumimoji="0" lang="zh-CN" altLang="en-US" sz="2400" b="1" kern="0" dirty="0">
                <a:solidFill>
                  <a:schemeClr val="tx2"/>
                </a:solidFill>
              </a:rPr>
              <a:t>所有情况</a:t>
            </a:r>
            <a:r>
              <a:rPr kumimoji="0" lang="zh-CN" altLang="en-US" sz="2400" kern="0" dirty="0"/>
              <a:t>找完为止。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914A6-5B25-4BBE-8BF4-A330AE1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31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2488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5FAE-28F3-494C-9D34-291CE29F6A4D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六</a:t>
            </a:r>
            <a:r>
              <a:rPr lang="zh-CN" altLang="zh-CN" dirty="0"/>
              <a:t>章 </a:t>
            </a:r>
            <a:r>
              <a:rPr lang="zh-CN" altLang="en-US" dirty="0"/>
              <a:t>关系数据库理论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hlink"/>
                </a:solidFill>
              </a:rPr>
              <a:t>计算最小依赖集</a:t>
            </a:r>
            <a:endParaRPr lang="en-US" altLang="zh-CN" sz="2800" dirty="0">
              <a:solidFill>
                <a:schemeClr val="hlink"/>
              </a:solidFill>
            </a:endParaRPr>
          </a:p>
          <a:p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848DB6-5E62-4978-88CF-925AE1FF0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0" y="1916832"/>
            <a:ext cx="8426896" cy="39604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0" lang="zh-CN" altLang="en-US" sz="2400" kern="0" dirty="0"/>
              <a:t>用分解规则将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中每一函数依赖</a:t>
            </a:r>
            <a:r>
              <a:rPr kumimoji="0" lang="zh-CN" altLang="en-US" sz="2400" u="sng" kern="0" dirty="0"/>
              <a:t>分解为若干个右部唯一的函数依赖</a:t>
            </a:r>
            <a:r>
              <a:rPr kumimoji="0" lang="zh-CN" altLang="en-US" sz="2400" kern="0" dirty="0"/>
              <a:t>，新函数依赖集仍命名为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。</a:t>
            </a:r>
          </a:p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kumimoji="0" lang="zh-CN" altLang="en-US" sz="2400" kern="0" dirty="0"/>
              <a:t>判断当前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中</a:t>
            </a:r>
            <a:r>
              <a:rPr kumimoji="0" lang="zh-CN" altLang="en-US" sz="2400" u="sng" kern="0" dirty="0"/>
              <a:t>有没有多余的函数依赖</a:t>
            </a:r>
            <a:r>
              <a:rPr kumimoji="0" lang="zh-CN" altLang="en-US" sz="2400" kern="0" dirty="0"/>
              <a:t>。</a:t>
            </a:r>
            <a:endParaRPr kumimoji="0" lang="en-US" altLang="zh-CN" sz="2400" kern="0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kumimoji="0" lang="zh-CN" altLang="en-US" sz="2400" kern="0" dirty="0"/>
              <a:t>注意，检查</a:t>
            </a:r>
            <a:r>
              <a:rPr kumimoji="0" lang="en-US" altLang="zh-CN" sz="2400" kern="0" dirty="0"/>
              <a:t>X→A</a:t>
            </a:r>
            <a:r>
              <a:rPr kumimoji="0" lang="zh-CN" altLang="en-US" sz="2400" kern="0" dirty="0"/>
              <a:t>，要在</a:t>
            </a:r>
            <a:r>
              <a:rPr kumimoji="0" lang="en-US" altLang="zh-CN" sz="2400" kern="0" dirty="0"/>
              <a:t>G</a:t>
            </a:r>
            <a:r>
              <a:rPr kumimoji="0" lang="zh-CN" altLang="en-US" sz="2400" kern="0" dirty="0"/>
              <a:t>集</a:t>
            </a:r>
            <a:r>
              <a:rPr kumimoji="0" lang="en-US" altLang="zh-CN" sz="2400" kern="0" dirty="0"/>
              <a:t>(</a:t>
            </a:r>
            <a:r>
              <a:rPr kumimoji="0" lang="zh-CN" altLang="en-US" sz="2400" kern="0" dirty="0"/>
              <a:t>其中</a:t>
            </a:r>
            <a:r>
              <a:rPr kumimoji="0" lang="en-US" altLang="zh-CN" sz="2400" kern="0" dirty="0"/>
              <a:t>G=F-{X→A})</a:t>
            </a:r>
            <a:r>
              <a:rPr kumimoji="0" lang="zh-CN" altLang="en-US" sz="2400" kern="0" dirty="0"/>
              <a:t>下考察</a:t>
            </a:r>
            <a:r>
              <a:rPr kumimoji="0" lang="en-US" altLang="zh-CN" sz="2400" kern="0" dirty="0"/>
              <a:t>X→A</a:t>
            </a:r>
            <a:r>
              <a:rPr kumimoji="0" lang="zh-CN" altLang="en-US" sz="2400" kern="0" dirty="0"/>
              <a:t>是否被蕴含</a:t>
            </a:r>
            <a:r>
              <a:rPr kumimoji="0" lang="en-US" altLang="zh-CN" sz="2400" kern="0" dirty="0"/>
              <a:t>(G</a:t>
            </a:r>
            <a:r>
              <a:rPr kumimoji="0" lang="zh-CN" altLang="en-US" sz="2400" kern="0" dirty="0"/>
              <a:t>集下计算</a:t>
            </a:r>
            <a:r>
              <a:rPr kumimoji="0" lang="en-US" altLang="zh-CN" sz="2400" kern="0" dirty="0"/>
              <a:t>X</a:t>
            </a:r>
            <a:r>
              <a:rPr kumimoji="0" lang="en-US" altLang="zh-CN" sz="2400" b="1" kern="0" baseline="-25000" dirty="0"/>
              <a:t>G</a:t>
            </a:r>
            <a:r>
              <a:rPr kumimoji="0" lang="en-US" altLang="zh-CN" sz="2400" kern="0" baseline="30000" dirty="0"/>
              <a:t>+</a:t>
            </a:r>
            <a:r>
              <a:rPr kumimoji="0" lang="zh-CN" altLang="en-US" sz="2400" kern="0" dirty="0"/>
              <a:t>，看</a:t>
            </a:r>
            <a:r>
              <a:rPr kumimoji="0" lang="en-US" altLang="zh-CN" sz="2400" kern="0" dirty="0"/>
              <a:t>A</a:t>
            </a:r>
            <a:r>
              <a:rPr kumimoji="0" lang="zh-CN" altLang="en-US" sz="2400" kern="0" dirty="0"/>
              <a:t>是否包含在其中</a:t>
            </a:r>
            <a:r>
              <a:rPr kumimoji="0" lang="en-US" altLang="zh-CN" sz="2400" kern="0" dirty="0"/>
              <a:t>,</a:t>
            </a:r>
            <a:r>
              <a:rPr kumimoji="0" lang="zh-CN" altLang="en-US" sz="2400" kern="0" dirty="0"/>
              <a:t>若是则</a:t>
            </a:r>
            <a:r>
              <a:rPr kumimoji="0" lang="zh-CN" altLang="en-US" sz="2400" kern="0" dirty="0">
                <a:sym typeface="Symbol" pitchFamily="18" charset="2"/>
              </a:rPr>
              <a:t>从 </a:t>
            </a:r>
            <a:r>
              <a:rPr kumimoji="0" lang="en-US" altLang="zh-CN" sz="2400" kern="0" dirty="0">
                <a:sym typeface="Symbol" pitchFamily="18" charset="2"/>
              </a:rPr>
              <a:t>F </a:t>
            </a:r>
            <a:r>
              <a:rPr kumimoji="0" lang="zh-CN" altLang="en-US" sz="2400" kern="0" dirty="0">
                <a:sym typeface="Symbol" pitchFamily="18" charset="2"/>
              </a:rPr>
              <a:t>中</a:t>
            </a:r>
            <a:r>
              <a:rPr kumimoji="0" lang="zh-CN" altLang="en-US" sz="2400" kern="0" dirty="0">
                <a:latin typeface="Times New Roman" pitchFamily="18" charset="0"/>
                <a:ea typeface="宋体" charset="-122"/>
                <a:sym typeface="Symbol" pitchFamily="18" charset="2"/>
              </a:rPr>
              <a:t>去掉该函数依赖</a:t>
            </a:r>
            <a:r>
              <a:rPr kumimoji="0" lang="en-US" altLang="zh-CN" sz="2400" kern="0" dirty="0"/>
              <a:t>)</a:t>
            </a:r>
            <a:r>
              <a:rPr kumimoji="0" lang="zh-CN" altLang="en-US" sz="2400" kern="0" dirty="0"/>
              <a:t>。处理后的函数依赖集不妨仍命名为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。</a:t>
            </a:r>
          </a:p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3"/>
            </a:pPr>
            <a:r>
              <a:rPr kumimoji="0" lang="zh-CN" altLang="en-US" sz="2400" kern="0" dirty="0">
                <a:solidFill>
                  <a:srgbClr val="C00000"/>
                </a:solidFill>
              </a:rPr>
              <a:t>判断</a:t>
            </a:r>
            <a:r>
              <a:rPr kumimoji="0" lang="zh-CN" altLang="en-US" sz="2400" kern="0" dirty="0"/>
              <a:t>当前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中每一函数依赖</a:t>
            </a:r>
            <a:r>
              <a:rPr kumimoji="0" lang="zh-CN" altLang="en-US" sz="2400" u="sng" kern="0" dirty="0">
                <a:solidFill>
                  <a:srgbClr val="C00000"/>
                </a:solidFill>
              </a:rPr>
              <a:t>左部</a:t>
            </a:r>
            <a:r>
              <a:rPr kumimoji="0" lang="zh-CN" altLang="en-US" sz="2400" u="sng" kern="0" dirty="0">
                <a:solidFill>
                  <a:schemeClr val="tx2"/>
                </a:solidFill>
              </a:rPr>
              <a:t>有没有多余的属性</a:t>
            </a:r>
            <a:r>
              <a:rPr kumimoji="0" lang="zh-CN" altLang="en-US" sz="2400" kern="0" dirty="0"/>
              <a:t>。</a:t>
            </a:r>
            <a:endParaRPr kumimoji="0" lang="en-US" altLang="zh-CN" sz="2400" kern="0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kumimoji="0" lang="zh-CN" altLang="en-US" sz="2400" kern="0" dirty="0"/>
              <a:t>注意，检查</a:t>
            </a:r>
            <a:r>
              <a:rPr kumimoji="0" lang="en-US" altLang="zh-CN" sz="2400" kern="0" dirty="0">
                <a:solidFill>
                  <a:srgbClr val="0000FF"/>
                </a:solidFill>
              </a:rPr>
              <a:t>AB</a:t>
            </a:r>
            <a:r>
              <a:rPr kumimoji="0" lang="en-US" altLang="zh-CN" sz="2400" kern="0" dirty="0"/>
              <a:t>→Y</a:t>
            </a:r>
            <a:r>
              <a:rPr kumimoji="0" lang="zh-CN" altLang="en-US" sz="2400" kern="0" dirty="0"/>
              <a:t>中</a:t>
            </a:r>
            <a:r>
              <a:rPr kumimoji="0" lang="en-US" altLang="zh-CN" sz="2400" kern="0" dirty="0"/>
              <a:t>B</a:t>
            </a:r>
            <a:r>
              <a:rPr kumimoji="0" lang="zh-CN" altLang="en-US" sz="2400" kern="0" dirty="0"/>
              <a:t>是否多余时，需要考察</a:t>
            </a:r>
            <a:r>
              <a:rPr kumimoji="0" lang="en-US" altLang="zh-CN" sz="2400" kern="0" dirty="0"/>
              <a:t>A→Y</a:t>
            </a:r>
            <a:r>
              <a:rPr kumimoji="0" lang="zh-CN" altLang="en-US" sz="2400" kern="0" dirty="0"/>
              <a:t>是否为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所蕴含</a:t>
            </a:r>
            <a:r>
              <a:rPr kumimoji="0" lang="en-US" altLang="zh-CN" sz="2400" kern="0" dirty="0"/>
              <a:t>(F</a:t>
            </a:r>
            <a:r>
              <a:rPr kumimoji="0" lang="zh-CN" altLang="en-US" sz="2400" kern="0" dirty="0"/>
              <a:t>集下计算</a:t>
            </a:r>
            <a:r>
              <a:rPr kumimoji="0" lang="en-US" altLang="zh-CN" sz="2400" kern="0" dirty="0"/>
              <a:t>A</a:t>
            </a:r>
            <a:r>
              <a:rPr kumimoji="0" lang="en-US" altLang="zh-CN" sz="2400" b="1" kern="0" baseline="-25000" dirty="0">
                <a:solidFill>
                  <a:srgbClr val="C00000"/>
                </a:solidFill>
              </a:rPr>
              <a:t>F</a:t>
            </a:r>
            <a:r>
              <a:rPr kumimoji="0" lang="en-US" altLang="zh-CN" sz="2400" kern="0" baseline="30000" dirty="0"/>
              <a:t>+</a:t>
            </a:r>
            <a:r>
              <a:rPr kumimoji="0" lang="zh-CN" altLang="en-US" sz="2400" kern="0" dirty="0"/>
              <a:t>，看</a:t>
            </a:r>
            <a:r>
              <a:rPr kumimoji="0" lang="en-US" altLang="zh-CN" sz="2400" kern="0" dirty="0"/>
              <a:t>Y</a:t>
            </a:r>
            <a:r>
              <a:rPr kumimoji="0" lang="zh-CN" altLang="en-US" sz="2400" kern="0" dirty="0"/>
              <a:t>是否包含在其中，是用</a:t>
            </a:r>
            <a:r>
              <a:rPr kumimoji="0" lang="en-US" altLang="zh-CN" sz="2400" kern="0" dirty="0"/>
              <a:t>A→Y</a:t>
            </a:r>
            <a:r>
              <a:rPr kumimoji="0" lang="zh-CN" altLang="en-US" sz="2400" b="1" kern="0" dirty="0">
                <a:solidFill>
                  <a:srgbClr val="C00000"/>
                </a:solidFill>
              </a:rPr>
              <a:t>代替</a:t>
            </a:r>
            <a:r>
              <a:rPr kumimoji="0" lang="en-US" altLang="zh-CN" sz="2400" kern="0" dirty="0"/>
              <a:t>AB→Y)</a:t>
            </a:r>
            <a:r>
              <a:rPr kumimoji="0" lang="zh-CN" altLang="en-US" sz="2400" kern="0" dirty="0"/>
              <a:t>。最后得到</a:t>
            </a:r>
            <a:r>
              <a:rPr kumimoji="0" lang="en-US" altLang="zh-CN" sz="2400" kern="0" dirty="0"/>
              <a:t>F</a:t>
            </a:r>
            <a:r>
              <a:rPr kumimoji="0" lang="zh-CN" altLang="en-US" sz="2400" kern="0" dirty="0"/>
              <a:t>的函数依赖集</a:t>
            </a:r>
            <a:r>
              <a:rPr kumimoji="0" lang="en-US" altLang="zh-CN" sz="2400" kern="0" dirty="0"/>
              <a:t>F</a:t>
            </a:r>
            <a:r>
              <a:rPr kumimoji="0" lang="en-US" altLang="zh-CN" sz="2400" kern="0" baseline="-25000" dirty="0"/>
              <a:t>m</a:t>
            </a:r>
            <a:r>
              <a:rPr kumimoji="0" lang="zh-CN" altLang="en-US" sz="2400" kern="0" dirty="0"/>
              <a:t>。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23A6CE-295E-4D39-BDEE-0226420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32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780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0724-E8C7-43EB-BE79-B08B344720D9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六</a:t>
            </a:r>
            <a:r>
              <a:rPr lang="zh-CN" altLang="zh-CN" dirty="0"/>
              <a:t>章 </a:t>
            </a:r>
            <a:r>
              <a:rPr lang="zh-CN" altLang="en-US" dirty="0"/>
              <a:t>关系数据库理论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38864" cy="4684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模式分解算法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</a:rPr>
              <a:t>6.3</a:t>
            </a:r>
            <a:r>
              <a:rPr lang="zh-CN" altLang="en-US" sz="2400" dirty="0"/>
              <a:t>合成法</a:t>
            </a:r>
            <a:r>
              <a:rPr lang="en-US" altLang="zh-CN" sz="2400" dirty="0"/>
              <a:t>(</a:t>
            </a:r>
            <a:r>
              <a:rPr lang="zh-CN" altLang="en-US" sz="2400" dirty="0"/>
              <a:t>转换为</a:t>
            </a:r>
            <a:r>
              <a:rPr lang="en-US" altLang="zh-CN" sz="2400" dirty="0">
                <a:solidFill>
                  <a:schemeClr val="tx2"/>
                </a:solidFill>
              </a:rPr>
              <a:t>3NF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tx2"/>
                </a:solidFill>
              </a:rPr>
              <a:t>保持函数依赖</a:t>
            </a:r>
            <a:r>
              <a:rPr lang="zh-CN" altLang="en-US" sz="2400" dirty="0"/>
              <a:t>分解</a:t>
            </a:r>
            <a:r>
              <a:rPr lang="en-US" altLang="zh-CN" sz="2400" dirty="0"/>
              <a:t>)</a:t>
            </a:r>
            <a:r>
              <a:rPr lang="zh-CN" altLang="en-US" sz="2400" dirty="0"/>
              <a:t>要点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</a:rPr>
              <a:t>函数依赖集极小化</a:t>
            </a:r>
            <a:r>
              <a:rPr lang="zh-CN" altLang="en-US" sz="2400" b="1" dirty="0"/>
              <a:t>处理 </a:t>
            </a:r>
            <a:r>
              <a:rPr lang="en-US" altLang="zh-CN" sz="2400" b="1" dirty="0">
                <a:solidFill>
                  <a:schemeClr val="tx2"/>
                </a:solidFill>
              </a:rPr>
              <a:t>F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400" b="1" dirty="0"/>
              <a:t>处理</a:t>
            </a:r>
            <a:r>
              <a:rPr lang="zh-CN" altLang="en-US" sz="2400" b="1" dirty="0">
                <a:solidFill>
                  <a:schemeClr val="tx2"/>
                </a:solidFill>
              </a:rPr>
              <a:t>不出现在</a:t>
            </a:r>
            <a:r>
              <a:rPr lang="en-US" altLang="zh-CN" sz="2400" b="1" dirty="0">
                <a:solidFill>
                  <a:schemeClr val="tx2"/>
                </a:solidFill>
              </a:rPr>
              <a:t>F</a:t>
            </a:r>
            <a:r>
              <a:rPr lang="zh-CN" altLang="en-US" sz="2400" b="1" dirty="0">
                <a:solidFill>
                  <a:schemeClr val="tx2"/>
                </a:solidFill>
              </a:rPr>
              <a:t>中的属性</a:t>
            </a:r>
            <a:r>
              <a:rPr lang="en-US" altLang="zh-CN" sz="2400" b="1" dirty="0">
                <a:solidFill>
                  <a:schemeClr val="tx2"/>
                </a:solidFill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</a:rPr>
              <a:t>组成一个关系模式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400" b="1" dirty="0"/>
              <a:t>对</a:t>
            </a:r>
            <a:r>
              <a:rPr lang="en-US" altLang="zh-CN" sz="2400" b="1" dirty="0">
                <a:solidFill>
                  <a:schemeClr val="tx2"/>
                </a:solidFill>
              </a:rPr>
              <a:t>F</a:t>
            </a:r>
            <a:r>
              <a:rPr lang="zh-CN" altLang="en-US" sz="2400" b="1" dirty="0"/>
              <a:t>按</a:t>
            </a:r>
            <a:r>
              <a:rPr lang="zh-CN" altLang="en-US" sz="2400" b="1" dirty="0">
                <a:solidFill>
                  <a:srgbClr val="C00000"/>
                </a:solidFill>
              </a:rPr>
              <a:t>相同左部</a:t>
            </a:r>
            <a:r>
              <a:rPr lang="zh-CN" altLang="en-US" sz="2400" b="1" dirty="0"/>
              <a:t>原则分组，</a:t>
            </a:r>
            <a:r>
              <a:rPr lang="zh-CN" altLang="en-US" sz="2400" b="1" dirty="0">
                <a:solidFill>
                  <a:schemeClr val="tx2"/>
                </a:solidFill>
              </a:rPr>
              <a:t>每组的全部属性</a:t>
            </a:r>
            <a:r>
              <a:rPr lang="zh-CN" altLang="en-US" sz="2400" b="1" dirty="0"/>
              <a:t>为一个分解后的</a:t>
            </a:r>
            <a:r>
              <a:rPr lang="zh-CN" altLang="en-US" sz="2400" b="1" dirty="0">
                <a:solidFill>
                  <a:schemeClr val="tx2"/>
                </a:solidFill>
              </a:rPr>
              <a:t>关系模式</a:t>
            </a:r>
            <a:r>
              <a:rPr lang="zh-CN" altLang="en-US" sz="2400" b="1" dirty="0"/>
              <a:t>。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zh-CN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</a:rPr>
              <a:t>6.4 </a:t>
            </a:r>
            <a:r>
              <a:rPr lang="zh-CN" altLang="en-US" sz="2400" dirty="0"/>
              <a:t>在合成法基础上进行调整</a:t>
            </a:r>
            <a:r>
              <a:rPr lang="en-US" altLang="zh-CN" sz="1400" dirty="0">
                <a:solidFill>
                  <a:schemeClr val="tx2"/>
                </a:solidFill>
              </a:rPr>
              <a:t>(3NF</a:t>
            </a:r>
            <a:r>
              <a:rPr lang="zh-CN" altLang="en-US" sz="1400" dirty="0">
                <a:solidFill>
                  <a:schemeClr val="tx2"/>
                </a:solidFill>
              </a:rPr>
              <a:t>既具无损又保持函数依赖</a:t>
            </a:r>
            <a:r>
              <a:rPr lang="en-US" altLang="zh-CN" sz="1400" dirty="0">
                <a:solidFill>
                  <a:schemeClr val="tx2"/>
                </a:solidFill>
              </a:rPr>
              <a:t>)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dirty="0"/>
              <a:t>1. </a:t>
            </a:r>
            <a:r>
              <a:rPr lang="zh-CN" altLang="en-US" sz="2400" dirty="0">
                <a:solidFill>
                  <a:schemeClr val="tx2"/>
                </a:solidFill>
              </a:rPr>
              <a:t>增加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en-US" altLang="zh-CN" sz="2400" dirty="0"/>
              <a:t>*(X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x</a:t>
            </a:r>
            <a:r>
              <a:rPr lang="en-US" altLang="zh-CN" sz="2400" dirty="0"/>
              <a:t>)   (X</a:t>
            </a:r>
            <a:r>
              <a:rPr lang="zh-CN" altLang="en-US" sz="2400" dirty="0"/>
              <a:t>是</a:t>
            </a:r>
            <a:r>
              <a:rPr lang="en-US" altLang="zh-CN" sz="2400" dirty="0"/>
              <a:t>R&lt;U</a:t>
            </a:r>
            <a:r>
              <a:rPr lang="zh-CN" altLang="en-US" sz="2400" dirty="0"/>
              <a:t>，</a:t>
            </a:r>
            <a:r>
              <a:rPr lang="en-US" altLang="zh-CN" sz="2400" dirty="0"/>
              <a:t>F&gt;</a:t>
            </a:r>
            <a:r>
              <a:rPr lang="zh-CN" altLang="en-US" sz="2400" dirty="0"/>
              <a:t>的码，构成码的属性</a:t>
            </a:r>
            <a:r>
              <a:rPr lang="en-US" altLang="zh-CN" sz="24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如果分解后的模式有</a:t>
            </a:r>
            <a:r>
              <a:rPr lang="zh-CN" altLang="en-US" sz="2400" dirty="0">
                <a:solidFill>
                  <a:schemeClr val="tx2"/>
                </a:solidFill>
              </a:rPr>
              <a:t>属性包含</a:t>
            </a:r>
            <a:r>
              <a:rPr lang="zh-CN" altLang="en-US" sz="2400" dirty="0"/>
              <a:t>的情况，只</a:t>
            </a:r>
            <a:r>
              <a:rPr lang="zh-CN" altLang="en-US" sz="2400" b="1" dirty="0">
                <a:solidFill>
                  <a:schemeClr val="tx2"/>
                </a:solidFill>
              </a:rPr>
              <a:t>保留大</a:t>
            </a:r>
            <a:r>
              <a:rPr lang="zh-CN" altLang="en-US" sz="2400" dirty="0"/>
              <a:t>的（若</a:t>
            </a:r>
            <a:r>
              <a:rPr lang="en-US" altLang="zh-CN" sz="2400" dirty="0"/>
              <a:t>X</a:t>
            </a:r>
            <a:r>
              <a:rPr lang="en-US" altLang="zh-CN" sz="2400" b="1" dirty="0">
                <a:solidFill>
                  <a:srgbClr val="000080"/>
                </a:solidFill>
                <a:sym typeface="Symbol" pitchFamily="18" charset="2"/>
              </a:rPr>
              <a:t> 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，保留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 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</a:t>
            </a:r>
            <a:r>
              <a:rPr lang="zh-CN" altLang="en-US" sz="2400" dirty="0"/>
              <a:t>，去掉</a:t>
            </a:r>
            <a:r>
              <a:rPr lang="en-US" altLang="zh-CN" sz="2400" dirty="0"/>
              <a:t>R*</a:t>
            </a:r>
            <a:r>
              <a:rPr lang="zh-CN" altLang="en-US" sz="2400" dirty="0"/>
              <a:t>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8336E2-481D-42C6-B430-CA7B01D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33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14144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F14E-7CD2-481A-A3B8-270EAF47249D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七</a:t>
            </a:r>
            <a:r>
              <a:rPr lang="zh-CN" altLang="zh-CN" dirty="0"/>
              <a:t>章 </a:t>
            </a:r>
            <a:r>
              <a:rPr lang="zh-CN" altLang="en-US" dirty="0"/>
              <a:t>数据库设计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数据库设计是在</a:t>
            </a:r>
            <a:r>
              <a:rPr lang="en-US" altLang="zh-CN" sz="2800" dirty="0"/>
              <a:t>DBMS</a:t>
            </a:r>
            <a:r>
              <a:rPr lang="zh-CN" altLang="en-US" sz="2800" dirty="0"/>
              <a:t>支持下设计数据库应用系统（如管理信息系统）的过程。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3300"/>
                </a:solidFill>
              </a:rPr>
              <a:t>以概念结构设计、逻辑数据库设计和物理数据库设计</a:t>
            </a:r>
            <a:r>
              <a:rPr lang="zh-CN" altLang="en-US" sz="2800" dirty="0">
                <a:solidFill>
                  <a:schemeClr val="tx2"/>
                </a:solidFill>
              </a:rPr>
              <a:t>为核心</a:t>
            </a:r>
            <a:r>
              <a:rPr lang="zh-CN" altLang="en-US" sz="2800" dirty="0"/>
              <a:t>的规范化设计。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一般分为如下</a:t>
            </a:r>
            <a:r>
              <a:rPr lang="zh-CN" altLang="en-US" sz="2800" dirty="0">
                <a:solidFill>
                  <a:srgbClr val="0000FF"/>
                </a:solidFill>
              </a:rPr>
              <a:t>六个阶段</a:t>
            </a:r>
            <a:r>
              <a:rPr lang="zh-CN" altLang="en-US" sz="2800" dirty="0"/>
              <a:t>：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需求分析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概念结构设计  </a:t>
            </a:r>
            <a:r>
              <a:rPr lang="zh-CN" altLang="en-US" sz="2400" dirty="0"/>
              <a:t>构造</a:t>
            </a:r>
            <a:r>
              <a:rPr lang="en-US" altLang="zh-CN" sz="2400" dirty="0">
                <a:solidFill>
                  <a:schemeClr val="tx2"/>
                </a:solidFill>
              </a:rPr>
              <a:t>ER</a:t>
            </a:r>
            <a:r>
              <a:rPr lang="zh-CN" altLang="en-US" sz="2400" dirty="0">
                <a:solidFill>
                  <a:schemeClr val="tx2"/>
                </a:solidFill>
              </a:rPr>
              <a:t>模型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逻辑结构设计</a:t>
            </a:r>
            <a:r>
              <a:rPr lang="zh-CN" altLang="en-US" sz="2400" dirty="0"/>
              <a:t>	生成一组</a:t>
            </a:r>
            <a:r>
              <a:rPr lang="zh-CN" altLang="en-US" sz="2400" dirty="0">
                <a:solidFill>
                  <a:schemeClr val="tx2"/>
                </a:solidFill>
              </a:rPr>
              <a:t>关系模式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物理结构设计  </a:t>
            </a:r>
            <a:r>
              <a:rPr lang="zh-CN" altLang="en-US" sz="2400" dirty="0"/>
              <a:t>设计具体</a:t>
            </a:r>
            <a:r>
              <a:rPr lang="en-US" altLang="zh-CN" sz="2400" dirty="0"/>
              <a:t>DBMS</a:t>
            </a:r>
            <a:r>
              <a:rPr lang="zh-CN" altLang="en-US" sz="2400" dirty="0"/>
              <a:t>下的表、视图、索引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数据库实施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数据库运行和维护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B3F85-ABB4-495E-A99C-B749BDBF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34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50372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4DC9-EAD0-4C96-9DB4-99EC84B522FB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第</a:t>
            </a:r>
            <a:r>
              <a:rPr lang="zh-CN" altLang="en-US" sz="2800" dirty="0"/>
              <a:t>七</a:t>
            </a:r>
            <a:r>
              <a:rPr lang="zh-CN" altLang="zh-CN" sz="2800" dirty="0"/>
              <a:t>章 </a:t>
            </a:r>
            <a:r>
              <a:rPr lang="zh-CN" altLang="en-US" sz="2800" dirty="0"/>
              <a:t>数据库设计</a:t>
            </a:r>
            <a:endParaRPr lang="zh-CN" altLang="en-US" sz="2000" dirty="0">
              <a:solidFill>
                <a:schemeClr val="hlink"/>
              </a:solidFill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E-R</a:t>
            </a:r>
            <a:r>
              <a:rPr lang="zh-CN" altLang="en-US" sz="2400" dirty="0"/>
              <a:t>图向关系模型的转换原则</a:t>
            </a:r>
            <a:endParaRPr lang="en-US" altLang="zh-CN" sz="2400" dirty="0"/>
          </a:p>
          <a:p>
            <a:pPr lvl="1">
              <a:lnSpc>
                <a:spcPct val="114000"/>
              </a:lnSpc>
            </a:pPr>
            <a:r>
              <a:rPr lang="zh-CN" altLang="en-US" sz="2000" dirty="0"/>
              <a:t>一个</a:t>
            </a:r>
            <a:r>
              <a:rPr lang="zh-CN" altLang="en-US" sz="2000" dirty="0">
                <a:solidFill>
                  <a:schemeClr val="tx2"/>
                </a:solidFill>
              </a:rPr>
              <a:t>实体型</a:t>
            </a:r>
            <a:r>
              <a:rPr lang="zh-CN" altLang="en-US" sz="2000" dirty="0"/>
              <a:t>转换为一个关系模式：实体的属性就是关系的属性，实体的码就是关系的码。</a:t>
            </a:r>
            <a:r>
              <a:rPr lang="zh-CN" altLang="en-US" sz="2000" b="1" dirty="0">
                <a:solidFill>
                  <a:srgbClr val="C00000"/>
                </a:solidFill>
              </a:rPr>
              <a:t>（创建新表）</a:t>
            </a:r>
          </a:p>
          <a:p>
            <a:pPr lvl="1">
              <a:lnSpc>
                <a:spcPct val="114000"/>
              </a:lnSpc>
            </a:pPr>
            <a:r>
              <a:rPr lang="zh-CN" altLang="en-US" sz="2000" dirty="0"/>
              <a:t>一个</a:t>
            </a:r>
            <a:r>
              <a:rPr lang="zh-CN" altLang="en-US" sz="2000" dirty="0">
                <a:solidFill>
                  <a:srgbClr val="C00000"/>
                </a:solidFill>
              </a:rPr>
              <a:t>联系</a:t>
            </a:r>
            <a:r>
              <a:rPr lang="zh-CN" altLang="en-US" sz="2000" dirty="0"/>
              <a:t>转换为一个</a:t>
            </a:r>
            <a:r>
              <a:rPr lang="zh-CN" altLang="en-US" sz="2000" dirty="0">
                <a:solidFill>
                  <a:srgbClr val="C00000"/>
                </a:solidFill>
              </a:rPr>
              <a:t>关系模式</a:t>
            </a:r>
            <a:r>
              <a:rPr lang="zh-CN" altLang="en-US" sz="2000" dirty="0"/>
              <a:t>：与该联系</a:t>
            </a:r>
            <a:r>
              <a:rPr lang="zh-CN" altLang="en-US" sz="2000" dirty="0">
                <a:solidFill>
                  <a:schemeClr val="tx2"/>
                </a:solidFill>
              </a:rPr>
              <a:t>相连的各实体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C00000"/>
                </a:solidFill>
              </a:rPr>
              <a:t>码</a:t>
            </a:r>
            <a:r>
              <a:rPr lang="zh-CN" altLang="en-US" sz="2000" dirty="0"/>
              <a:t>以及</a:t>
            </a:r>
            <a:r>
              <a:rPr lang="zh-CN" altLang="en-US" sz="2000" dirty="0">
                <a:solidFill>
                  <a:srgbClr val="C00000"/>
                </a:solidFill>
              </a:rPr>
              <a:t>联系的属性</a:t>
            </a:r>
            <a:r>
              <a:rPr lang="zh-CN" altLang="en-US" sz="2000" dirty="0"/>
              <a:t>转换为该关系的属性。该关系的</a:t>
            </a:r>
            <a:r>
              <a:rPr lang="zh-CN" altLang="en-US" sz="2000" b="1" dirty="0">
                <a:solidFill>
                  <a:srgbClr val="C00000"/>
                </a:solidFill>
              </a:rPr>
              <a:t>码</a:t>
            </a:r>
            <a:r>
              <a:rPr lang="zh-CN" altLang="en-US" sz="2000" dirty="0"/>
              <a:t>有五种情况：</a:t>
            </a:r>
          </a:p>
          <a:p>
            <a:pPr lvl="2">
              <a:lnSpc>
                <a:spcPct val="114000"/>
              </a:lnSpc>
            </a:pPr>
            <a:r>
              <a:rPr lang="zh-CN" altLang="en-US" sz="2000" dirty="0"/>
              <a:t>若联系是</a:t>
            </a:r>
            <a:r>
              <a:rPr lang="en-US" altLang="zh-CN" sz="2000" dirty="0">
                <a:solidFill>
                  <a:srgbClr val="C00000"/>
                </a:solidFill>
              </a:rPr>
              <a:t>1:1</a:t>
            </a:r>
            <a:r>
              <a:rPr lang="zh-CN" altLang="en-US" sz="2000" dirty="0"/>
              <a:t>：则</a:t>
            </a:r>
            <a:r>
              <a:rPr lang="zh-CN" altLang="en-US" sz="2000" dirty="0">
                <a:solidFill>
                  <a:schemeClr val="tx2"/>
                </a:solidFill>
              </a:rPr>
              <a:t>每个实体的码</a:t>
            </a:r>
            <a:r>
              <a:rPr lang="zh-CN" altLang="en-US" sz="2000" dirty="0"/>
              <a:t>均是该关系的</a:t>
            </a:r>
            <a:r>
              <a:rPr lang="zh-CN" altLang="en-US" sz="2000" dirty="0">
                <a:solidFill>
                  <a:srgbClr val="C00000"/>
                </a:solidFill>
              </a:rPr>
              <a:t>候选码</a:t>
            </a:r>
            <a:r>
              <a:rPr lang="zh-CN" altLang="en-US" sz="2000" dirty="0"/>
              <a:t>。</a:t>
            </a:r>
          </a:p>
          <a:p>
            <a:pPr lvl="2">
              <a:lnSpc>
                <a:spcPct val="114000"/>
              </a:lnSpc>
            </a:pPr>
            <a:r>
              <a:rPr lang="zh-CN" altLang="en-US" sz="2000" dirty="0"/>
              <a:t>若联系是</a:t>
            </a:r>
            <a:r>
              <a:rPr lang="en-US" altLang="zh-CN" sz="2000" dirty="0">
                <a:solidFill>
                  <a:srgbClr val="C00000"/>
                </a:solidFill>
              </a:rPr>
              <a:t>1:n</a:t>
            </a:r>
            <a:r>
              <a:rPr lang="zh-CN" altLang="en-US" sz="2000" dirty="0"/>
              <a:t>：则关系的</a:t>
            </a:r>
            <a:r>
              <a:rPr lang="zh-CN" altLang="en-US" sz="2000" dirty="0">
                <a:solidFill>
                  <a:schemeClr val="tx2"/>
                </a:solidFill>
              </a:rPr>
              <a:t>码</a:t>
            </a:r>
            <a:r>
              <a:rPr lang="zh-CN" altLang="en-US" sz="2000" dirty="0"/>
              <a:t>是</a:t>
            </a:r>
            <a:r>
              <a:rPr lang="en-US" altLang="zh-CN" sz="2000" dirty="0">
                <a:solidFill>
                  <a:srgbClr val="C00000"/>
                </a:solidFill>
              </a:rPr>
              <a:t>n</a:t>
            </a:r>
            <a:r>
              <a:rPr lang="zh-CN" altLang="en-US" sz="2000" dirty="0">
                <a:solidFill>
                  <a:srgbClr val="C00000"/>
                </a:solidFill>
              </a:rPr>
              <a:t>端实体的码</a:t>
            </a:r>
            <a:r>
              <a:rPr lang="zh-CN" altLang="en-US" sz="2000" dirty="0"/>
              <a:t>。将</a:t>
            </a:r>
            <a:r>
              <a:rPr lang="en-US" altLang="zh-CN" sz="2000" dirty="0"/>
              <a:t>1</a:t>
            </a:r>
            <a:r>
              <a:rPr lang="zh-CN" altLang="en-US" sz="2000" dirty="0"/>
              <a:t>端实体的主码作为</a:t>
            </a:r>
            <a:r>
              <a:rPr lang="zh-CN" altLang="en-US" sz="2000" dirty="0">
                <a:solidFill>
                  <a:srgbClr val="FF0000"/>
                </a:solidFill>
              </a:rPr>
              <a:t>外码</a:t>
            </a:r>
            <a:r>
              <a:rPr lang="zh-CN" altLang="en-US" sz="2000" dirty="0"/>
              <a:t>加入到</a:t>
            </a:r>
            <a:r>
              <a:rPr lang="en-US" altLang="zh-CN" sz="2000" dirty="0"/>
              <a:t>n</a:t>
            </a:r>
            <a:r>
              <a:rPr lang="zh-CN" altLang="en-US" sz="2000" dirty="0"/>
              <a:t>端实体中。</a:t>
            </a:r>
          </a:p>
          <a:p>
            <a:pPr lvl="2">
              <a:lnSpc>
                <a:spcPct val="114000"/>
              </a:lnSpc>
            </a:pPr>
            <a:r>
              <a:rPr lang="zh-CN" altLang="en-US" sz="2000" dirty="0"/>
              <a:t>若联系是</a:t>
            </a:r>
            <a:r>
              <a:rPr lang="en-US" altLang="zh-CN" sz="2000" dirty="0">
                <a:solidFill>
                  <a:srgbClr val="C00000"/>
                </a:solidFill>
              </a:rPr>
              <a:t>m:n</a:t>
            </a:r>
            <a:r>
              <a:rPr lang="zh-CN" altLang="en-US" sz="2000" dirty="0"/>
              <a:t>：则关系的</a:t>
            </a:r>
            <a:r>
              <a:rPr lang="zh-CN" altLang="en-US" sz="2000" dirty="0">
                <a:solidFill>
                  <a:schemeClr val="tx2"/>
                </a:solidFill>
              </a:rPr>
              <a:t>码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003300"/>
                </a:solidFill>
              </a:rPr>
              <a:t>参加联系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C00000"/>
                </a:solidFill>
              </a:rPr>
              <a:t>诸实体的码的集合</a:t>
            </a:r>
            <a:r>
              <a:rPr lang="zh-CN" altLang="en-US" sz="2000" dirty="0"/>
              <a:t>。</a:t>
            </a:r>
          </a:p>
          <a:p>
            <a:pPr lvl="2">
              <a:lnSpc>
                <a:spcPct val="114000"/>
              </a:lnSpc>
            </a:pPr>
            <a:r>
              <a:rPr lang="zh-CN" altLang="en-US" sz="2000" dirty="0"/>
              <a:t>若联系是三个或三个以上的实体的一个</a:t>
            </a:r>
            <a:r>
              <a:rPr lang="zh-CN" altLang="en-US" sz="2000" b="1" dirty="0">
                <a:solidFill>
                  <a:schemeClr val="tx2"/>
                </a:solidFill>
              </a:rPr>
              <a:t>多元联系</a:t>
            </a:r>
            <a:r>
              <a:rPr lang="zh-CN" altLang="en-US" sz="2000" dirty="0"/>
              <a:t>可以转换为一个</a:t>
            </a:r>
            <a:r>
              <a:rPr lang="zh-CN" altLang="en-US" sz="2000" dirty="0">
                <a:solidFill>
                  <a:schemeClr val="tx2"/>
                </a:solidFill>
              </a:rPr>
              <a:t>关系模式</a:t>
            </a:r>
            <a:r>
              <a:rPr lang="zh-CN" altLang="en-US" sz="2000" dirty="0"/>
              <a:t>，与该多元联系相连的</a:t>
            </a:r>
            <a:r>
              <a:rPr lang="zh-CN" altLang="en-US" sz="2000" dirty="0">
                <a:solidFill>
                  <a:schemeClr val="tx2"/>
                </a:solidFill>
              </a:rPr>
              <a:t>各实体的码</a:t>
            </a:r>
            <a:r>
              <a:rPr lang="zh-CN" altLang="en-US" sz="2000" dirty="0"/>
              <a:t>以及</a:t>
            </a:r>
            <a:r>
              <a:rPr lang="zh-CN" altLang="en-US" sz="2000" dirty="0">
                <a:solidFill>
                  <a:schemeClr val="tx2"/>
                </a:solidFill>
              </a:rPr>
              <a:t>联系本身的属性</a:t>
            </a:r>
            <a:r>
              <a:rPr lang="zh-CN" altLang="en-US" sz="2000" dirty="0"/>
              <a:t>均转换为一个关系模式，而</a:t>
            </a:r>
            <a:r>
              <a:rPr lang="zh-CN" altLang="en-US" sz="2000" dirty="0">
                <a:solidFill>
                  <a:srgbClr val="C00000"/>
                </a:solidFill>
              </a:rPr>
              <a:t>关系的码的各实体码的组合</a:t>
            </a:r>
            <a:r>
              <a:rPr lang="zh-CN" altLang="en-US" sz="2000" dirty="0"/>
              <a:t>。</a:t>
            </a:r>
          </a:p>
          <a:p>
            <a:pPr lvl="2">
              <a:lnSpc>
                <a:spcPct val="114000"/>
              </a:lnSpc>
            </a:pPr>
            <a:r>
              <a:rPr lang="zh-CN" altLang="en-US" sz="2000" dirty="0"/>
              <a:t>具有</a:t>
            </a:r>
            <a:r>
              <a:rPr lang="zh-CN" altLang="en-US" sz="2000" dirty="0">
                <a:solidFill>
                  <a:srgbClr val="C00000"/>
                </a:solidFill>
              </a:rPr>
              <a:t>相同码</a:t>
            </a:r>
            <a:r>
              <a:rPr lang="zh-CN" altLang="en-US" sz="2000" dirty="0"/>
              <a:t>的关系模式可以</a:t>
            </a:r>
            <a:r>
              <a:rPr lang="zh-CN" altLang="en-US" sz="2000" dirty="0">
                <a:solidFill>
                  <a:srgbClr val="C00000"/>
                </a:solidFill>
              </a:rPr>
              <a:t>合并</a:t>
            </a:r>
            <a:r>
              <a:rPr lang="zh-CN" altLang="en-US" sz="2000" dirty="0"/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6854" y="3473435"/>
            <a:ext cx="1142999" cy="609600"/>
            <a:chOff x="-76199" y="3124200"/>
            <a:chExt cx="1142999" cy="609600"/>
          </a:xfrm>
        </p:grpSpPr>
        <p:sp>
          <p:nvSpPr>
            <p:cNvPr id="2" name="右大括号 1"/>
            <p:cNvSpPr/>
            <p:nvPr/>
          </p:nvSpPr>
          <p:spPr bwMode="auto">
            <a:xfrm flipH="1">
              <a:off x="914400" y="3124200"/>
              <a:ext cx="152400" cy="609600"/>
            </a:xfrm>
            <a:prstGeom prst="rightBrace">
              <a:avLst>
                <a:gd name="adj1" fmla="val 44444"/>
                <a:gd name="adj2" fmla="val 50000"/>
              </a:avLst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76199" y="3161234"/>
              <a:ext cx="1142999" cy="486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不需要创建新表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4898" y="4599185"/>
            <a:ext cx="1066800" cy="1676400"/>
            <a:chOff x="31844" y="3962400"/>
            <a:chExt cx="1066800" cy="1676400"/>
          </a:xfrm>
        </p:grpSpPr>
        <p:sp>
          <p:nvSpPr>
            <p:cNvPr id="9" name="右大括号 8"/>
            <p:cNvSpPr/>
            <p:nvPr/>
          </p:nvSpPr>
          <p:spPr bwMode="auto">
            <a:xfrm flipH="1">
              <a:off x="908712" y="3962400"/>
              <a:ext cx="158087" cy="1676400"/>
            </a:xfrm>
            <a:prstGeom prst="rightBrace">
              <a:avLst>
                <a:gd name="adj1" fmla="val 44444"/>
                <a:gd name="adj2" fmla="val 50000"/>
              </a:avLst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844" y="4385101"/>
              <a:ext cx="1066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创建新表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BFCAF27-3506-4DD3-87FE-163232BD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35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90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70C-9A66-4BCC-ADB1-A091933F5D89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九</a:t>
            </a:r>
            <a:r>
              <a:rPr lang="zh-CN" altLang="zh-CN" dirty="0"/>
              <a:t>章 </a:t>
            </a:r>
            <a:r>
              <a:rPr lang="zh-CN" altLang="en-US" dirty="0"/>
              <a:t>关系查询处理和查询优化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C43E26-7356-4BB4-8345-A9389BF9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828092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CN" altLang="en-US" sz="2400" kern="0" dirty="0"/>
              <a:t>查询优化</a:t>
            </a:r>
          </a:p>
          <a:p>
            <a:pPr marL="457200" lvl="1" indent="0"/>
            <a:r>
              <a:rPr kumimoji="0" lang="zh-CN" altLang="en-US" sz="2000" kern="0" dirty="0">
                <a:latin typeface="Times New Roman" pitchFamily="18" charset="0"/>
              </a:rPr>
              <a:t> 代数优化：关系代数表达式的优化，负责</a:t>
            </a:r>
            <a:r>
              <a:rPr kumimoji="0" lang="zh-CN" altLang="en-US" sz="2000" kern="0" dirty="0">
                <a:solidFill>
                  <a:srgbClr val="0000FF"/>
                </a:solidFill>
                <a:latin typeface="Times New Roman" pitchFamily="18" charset="0"/>
              </a:rPr>
              <a:t>优化各操作的顺序 </a:t>
            </a:r>
          </a:p>
          <a:p>
            <a:pPr marL="457200" lvl="1" indent="0"/>
            <a:r>
              <a:rPr kumimoji="0" lang="zh-CN" altLang="en-US" sz="2000" kern="0" dirty="0">
                <a:latin typeface="Times New Roman" pitchFamily="18" charset="0"/>
              </a:rPr>
              <a:t> 物理优化：存取路径和底层操作算法的选择</a:t>
            </a:r>
            <a:endParaRPr kumimoji="0" lang="zh-CN" altLang="en-US" sz="700" kern="0" dirty="0">
              <a:latin typeface="Times New Roman" pitchFamily="18" charset="0"/>
            </a:endParaRPr>
          </a:p>
          <a:p>
            <a:r>
              <a:rPr kumimoji="0" lang="en-US" altLang="zh-CN" sz="2400" kern="0" dirty="0">
                <a:latin typeface="Times New Roman" pitchFamily="18" charset="0"/>
              </a:rPr>
              <a:t>RDBMS</a:t>
            </a:r>
            <a:r>
              <a:rPr kumimoji="0" lang="zh-CN" altLang="en-US" sz="2400" kern="0" dirty="0">
                <a:latin typeface="Times New Roman" pitchFamily="18" charset="0"/>
              </a:rPr>
              <a:t>查询处理的基本步骤，查询优化的概念、基本方法和技术</a:t>
            </a:r>
            <a:endParaRPr kumimoji="0" lang="en-US" altLang="zh-CN" sz="2400" kern="0" dirty="0">
              <a:latin typeface="Times New Roman" pitchFamily="18" charset="0"/>
            </a:endParaRPr>
          </a:p>
          <a:p>
            <a:pPr lvl="1"/>
            <a:r>
              <a:rPr kumimoji="0" lang="en-US" altLang="zh-CN" sz="2000" kern="0" dirty="0">
                <a:latin typeface="Times New Roman" pitchFamily="18" charset="0"/>
              </a:rPr>
              <a:t>1.</a:t>
            </a:r>
            <a:r>
              <a:rPr kumimoji="0" lang="zh-CN" altLang="en-US" sz="2000" kern="0" dirty="0">
                <a:latin typeface="Times New Roman" pitchFamily="18" charset="0"/>
              </a:rPr>
              <a:t>查询分析，</a:t>
            </a:r>
            <a:r>
              <a:rPr kumimoji="0" lang="en-US" altLang="zh-CN" sz="2000" kern="0" dirty="0">
                <a:latin typeface="Times New Roman" pitchFamily="18" charset="0"/>
              </a:rPr>
              <a:t>2. </a:t>
            </a:r>
            <a:r>
              <a:rPr kumimoji="0" lang="zh-CN" altLang="en-US" sz="2000" kern="0" dirty="0">
                <a:latin typeface="Times New Roman" pitchFamily="18" charset="0"/>
              </a:rPr>
              <a:t>查询检查，</a:t>
            </a:r>
            <a:r>
              <a:rPr kumimoji="0" lang="en-US" altLang="zh-CN" sz="2000" kern="0" dirty="0">
                <a:latin typeface="Times New Roman" pitchFamily="18" charset="0"/>
              </a:rPr>
              <a:t>3. </a:t>
            </a:r>
            <a:r>
              <a:rPr kumimoji="0" lang="zh-CN" altLang="en-US" sz="2000" kern="0" dirty="0">
                <a:latin typeface="Times New Roman" pitchFamily="18" charset="0"/>
              </a:rPr>
              <a:t>查询优化 ，</a:t>
            </a:r>
            <a:r>
              <a:rPr kumimoji="0" lang="en-US" altLang="zh-CN" sz="2000" kern="0" dirty="0">
                <a:latin typeface="Times New Roman" pitchFamily="18" charset="0"/>
              </a:rPr>
              <a:t>4. </a:t>
            </a:r>
            <a:r>
              <a:rPr kumimoji="0" lang="zh-CN" altLang="en-US" sz="2000" kern="0" dirty="0">
                <a:latin typeface="Times New Roman" pitchFamily="18" charset="0"/>
              </a:rPr>
              <a:t>查询执行</a:t>
            </a:r>
            <a:endParaRPr kumimoji="0" lang="en-US" altLang="zh-CN" sz="2000" kern="0" dirty="0">
              <a:latin typeface="Times New Roman" pitchFamily="18" charset="0"/>
            </a:endParaRPr>
          </a:p>
          <a:p>
            <a:r>
              <a:rPr kumimoji="0" lang="zh-CN" altLang="en-US" sz="2400" kern="0" dirty="0">
                <a:latin typeface="Times New Roman" pitchFamily="18" charset="0"/>
              </a:rPr>
              <a:t>代数优化：通过对关系代数表达式的等价变化来提高效率</a:t>
            </a:r>
            <a:endParaRPr kumimoji="0" lang="en-US" altLang="zh-CN" sz="2400" kern="0" dirty="0">
              <a:latin typeface="Times New Roman" pitchFamily="18" charset="0"/>
            </a:endParaRPr>
          </a:p>
          <a:p>
            <a:pPr lvl="2"/>
            <a:r>
              <a:rPr kumimoji="0" lang="zh-CN" altLang="en-US" sz="1800" kern="0" dirty="0">
                <a:latin typeface="Times New Roman" pitchFamily="18" charset="0"/>
              </a:rPr>
              <a:t>启发式规则</a:t>
            </a:r>
          </a:p>
          <a:p>
            <a:pPr lvl="3"/>
            <a:r>
              <a:rPr kumimoji="0" lang="zh-CN" altLang="en-US" sz="1400" kern="0" dirty="0">
                <a:solidFill>
                  <a:srgbClr val="0000FF"/>
                </a:solidFill>
                <a:latin typeface="Times New Roman" pitchFamily="18" charset="0"/>
              </a:rPr>
              <a:t>选择</a:t>
            </a:r>
            <a:r>
              <a:rPr kumimoji="0" lang="zh-CN" altLang="en-US" sz="1400" kern="0" dirty="0">
                <a:latin typeface="Times New Roman" pitchFamily="18" charset="0"/>
              </a:rPr>
              <a:t>尽可能早做</a:t>
            </a:r>
          </a:p>
          <a:p>
            <a:pPr lvl="3"/>
            <a:r>
              <a:rPr kumimoji="0" lang="zh-CN" altLang="en-US" sz="1400" kern="0" dirty="0">
                <a:latin typeface="Times New Roman" pitchFamily="18" charset="0"/>
              </a:rPr>
              <a:t>让投影运算和选择运算同时进行（避免重复扫描关系）</a:t>
            </a:r>
          </a:p>
          <a:p>
            <a:pPr lvl="3"/>
            <a:r>
              <a:rPr kumimoji="0" lang="zh-CN" altLang="en-US" sz="1400" kern="0" dirty="0">
                <a:latin typeface="Times New Roman" pitchFamily="18" charset="0"/>
              </a:rPr>
              <a:t>把投影与其前或后的双目运算结合起来 （避免为了去掉某些字段而扫描一遍关系）</a:t>
            </a:r>
          </a:p>
          <a:p>
            <a:pPr lvl="3"/>
            <a:r>
              <a:rPr kumimoji="0" lang="zh-CN" altLang="en-US" sz="1400" kern="0" dirty="0">
                <a:latin typeface="Times New Roman" pitchFamily="18" charset="0"/>
              </a:rPr>
              <a:t>把选择与其前面要执行的笛卡儿积结合成</a:t>
            </a:r>
            <a:r>
              <a:rPr kumimoji="0" lang="zh-CN" altLang="en-US" sz="1400" kern="0" dirty="0">
                <a:solidFill>
                  <a:srgbClr val="0000FF"/>
                </a:solidFill>
                <a:latin typeface="Times New Roman" pitchFamily="18" charset="0"/>
              </a:rPr>
              <a:t>连接运算</a:t>
            </a:r>
          </a:p>
          <a:p>
            <a:pPr lvl="3"/>
            <a:r>
              <a:rPr kumimoji="0" lang="zh-CN" altLang="en-US" sz="1400" kern="0" dirty="0">
                <a:latin typeface="Times New Roman" pitchFamily="18" charset="0"/>
              </a:rPr>
              <a:t>找出公共子表达式</a:t>
            </a:r>
            <a:endParaRPr kumimoji="0" lang="en-US" altLang="zh-CN" sz="1400" kern="0" dirty="0">
              <a:latin typeface="Times New Roman" pitchFamily="18" charset="0"/>
            </a:endParaRPr>
          </a:p>
          <a:p>
            <a:pPr lvl="1"/>
            <a:endParaRPr kumimoji="0" lang="en-US" altLang="zh-CN" sz="2000" kern="0" dirty="0">
              <a:latin typeface="Times New Roman" pitchFamily="18" charset="0"/>
            </a:endParaRPr>
          </a:p>
          <a:p>
            <a:endParaRPr kumimoji="0" lang="zh-CN" altLang="en-US" sz="2400" kern="0" dirty="0">
              <a:latin typeface="Times New Roman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8476706-E48E-4DB9-9C65-DC63E7BA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36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16296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4775-98F0-4E67-B4E5-EBBE983A549D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九</a:t>
            </a:r>
            <a:r>
              <a:rPr lang="zh-CN" altLang="zh-CN" dirty="0"/>
              <a:t>章 </a:t>
            </a:r>
            <a:r>
              <a:rPr lang="zh-CN" altLang="en-US" dirty="0"/>
              <a:t>关系查询处理和查询优化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260407" cy="4830862"/>
          </a:xfrm>
        </p:spPr>
        <p:txBody>
          <a:bodyPr/>
          <a:lstStyle/>
          <a:p>
            <a:r>
              <a:rPr kumimoji="0" lang="zh-CN" altLang="en-US" sz="2400" kern="0" dirty="0">
                <a:latin typeface="Times New Roman" pitchFamily="18" charset="0"/>
              </a:rPr>
              <a:t>代数优化：通过对关系代数表达式的等价变化来提高效率</a:t>
            </a:r>
            <a:endParaRPr kumimoji="0" lang="en-US" altLang="zh-CN" sz="2400" kern="0" dirty="0">
              <a:latin typeface="Times New Roman" pitchFamily="18" charset="0"/>
            </a:endParaRPr>
          </a:p>
          <a:p>
            <a:pPr lvl="1"/>
            <a:r>
              <a:rPr lang="zh-CN" altLang="en-US" sz="2000" dirty="0"/>
              <a:t>关系代数表达式、初始语法树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五大步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3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变串连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(σ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(σ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(E)) = σ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F1∧F2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zh-CN" altLang="en-US" sz="1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反向使用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先做选择 </a:t>
            </a:r>
            <a:r>
              <a:rPr lang="en-US" altLang="zh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等价变换规则</a:t>
            </a:r>
            <a:r>
              <a:rPr lang="en-US" altLang="zh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4~9)</a:t>
            </a:r>
          </a:p>
          <a:p>
            <a:pPr lvl="3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先做投影 </a:t>
            </a:r>
            <a:r>
              <a:rPr lang="en-US" altLang="zh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等价变换规则</a:t>
            </a:r>
            <a:r>
              <a:rPr lang="en-US" altLang="zh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3,5,10,11)</a:t>
            </a:r>
          </a:p>
          <a:p>
            <a:pPr lvl="3"/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同时执行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多个选择和投影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等价变换规则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3~5)</a:t>
            </a:r>
          </a:p>
          <a:p>
            <a:pPr lvl="3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连接运算、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分组</a:t>
            </a:r>
          </a:p>
          <a:p>
            <a:r>
              <a:rPr lang="zh-CN" altLang="en-US" sz="2400" dirty="0"/>
              <a:t>物理优化</a:t>
            </a:r>
            <a:endParaRPr lang="en-US" altLang="zh-CN" sz="2400" dirty="0"/>
          </a:p>
          <a:p>
            <a:pPr lvl="1"/>
            <a:r>
              <a:rPr kumimoji="0" lang="zh-CN" altLang="en-US" sz="2000" kern="0" dirty="0">
                <a:latin typeface="Times New Roman" pitchFamily="18" charset="0"/>
              </a:rPr>
              <a:t>选择、连接操作实现算法的选择</a:t>
            </a:r>
          </a:p>
          <a:p>
            <a:pPr lvl="1"/>
            <a:r>
              <a:rPr lang="zh-CN" altLang="en-US" sz="2000" dirty="0">
                <a:solidFill>
                  <a:schemeClr val="tx2"/>
                </a:solidFill>
              </a:rPr>
              <a:t>索引、数据的存储分布</a:t>
            </a:r>
            <a:r>
              <a:rPr lang="zh-CN" altLang="en-US" sz="2000" dirty="0"/>
              <a:t>等</a:t>
            </a:r>
            <a:r>
              <a:rPr lang="zh-CN" altLang="en-US" sz="2000" dirty="0">
                <a:solidFill>
                  <a:schemeClr val="tx2"/>
                </a:solidFill>
              </a:rPr>
              <a:t>存取路径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/>
            <a:r>
              <a:rPr lang="zh-CN" altLang="en-US" sz="1800" dirty="0"/>
              <a:t>基于</a:t>
            </a:r>
            <a:r>
              <a:rPr lang="zh-CN" altLang="en-US" sz="1800" dirty="0">
                <a:solidFill>
                  <a:schemeClr val="tx2"/>
                </a:solidFill>
              </a:rPr>
              <a:t>规则的启发式</a:t>
            </a:r>
            <a:r>
              <a:rPr lang="zh-CN" altLang="en-US" sz="1800" dirty="0"/>
              <a:t>优化 </a:t>
            </a:r>
          </a:p>
          <a:p>
            <a:pPr lvl="1"/>
            <a:r>
              <a:rPr lang="zh-CN" altLang="en-US" sz="1800" dirty="0"/>
              <a:t>基于</a:t>
            </a:r>
            <a:r>
              <a:rPr lang="zh-CN" altLang="en-US" sz="1800" dirty="0">
                <a:solidFill>
                  <a:schemeClr val="tx2"/>
                </a:solidFill>
              </a:rPr>
              <a:t>代价估算</a:t>
            </a:r>
            <a:r>
              <a:rPr lang="zh-CN" altLang="en-US" sz="1800" dirty="0"/>
              <a:t>的优化 </a:t>
            </a:r>
          </a:p>
          <a:p>
            <a:pPr lvl="1"/>
            <a:r>
              <a:rPr lang="zh-CN" altLang="en-US" sz="1800" dirty="0">
                <a:solidFill>
                  <a:schemeClr val="tx2"/>
                </a:solidFill>
              </a:rPr>
              <a:t>两者结合</a:t>
            </a:r>
            <a:r>
              <a:rPr lang="zh-CN" altLang="en-US" sz="1800" dirty="0"/>
              <a:t>的优化 </a:t>
            </a:r>
          </a:p>
          <a:p>
            <a:pPr lvl="1"/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E268BF-DD56-4FFD-B50C-7192886D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37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669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BD0-8C45-4171-B047-0FF522C6970D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事务处理技术</a:t>
            </a:r>
            <a:r>
              <a:rPr lang="zh-CN" altLang="en-US" sz="2400" dirty="0"/>
              <a:t>主要包括</a:t>
            </a:r>
            <a:r>
              <a:rPr lang="zh-CN" altLang="en-US" sz="2400" dirty="0">
                <a:solidFill>
                  <a:srgbClr val="800080"/>
                </a:solidFill>
              </a:rPr>
              <a:t>数据库恢复技术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6600"/>
                </a:solidFill>
              </a:rPr>
              <a:t>并发控制技术</a:t>
            </a:r>
            <a:endParaRPr lang="en-US" altLang="zh-CN" sz="2400" dirty="0">
              <a:solidFill>
                <a:srgbClr val="006600"/>
              </a:solidFill>
            </a:endParaRPr>
          </a:p>
          <a:p>
            <a:r>
              <a:rPr lang="zh-CN" altLang="en-US" sz="2400" b="1" dirty="0">
                <a:solidFill>
                  <a:srgbClr val="FB1807"/>
                </a:solidFill>
              </a:rPr>
              <a:t>事务</a:t>
            </a:r>
            <a:r>
              <a:rPr lang="zh-CN" altLang="en-US" sz="2400" dirty="0"/>
              <a:t>是用户定义的</a:t>
            </a:r>
            <a:r>
              <a:rPr lang="zh-CN" altLang="en-US" sz="2400" b="1" dirty="0"/>
              <a:t>一个</a:t>
            </a:r>
            <a:r>
              <a:rPr lang="zh-CN" altLang="en-US" sz="2400" dirty="0"/>
              <a:t>数据库</a:t>
            </a:r>
            <a:r>
              <a:rPr lang="zh-CN" altLang="en-US" sz="2400" b="1" dirty="0">
                <a:solidFill>
                  <a:srgbClr val="0000FF"/>
                </a:solidFill>
              </a:rPr>
              <a:t>操作序列</a:t>
            </a:r>
            <a:r>
              <a:rPr lang="zh-CN" altLang="en-US" sz="2400" dirty="0"/>
              <a:t>，这些操作</a:t>
            </a:r>
            <a:r>
              <a:rPr lang="zh-CN" altLang="en-US" sz="2400" u="sng" dirty="0"/>
              <a:t>要么全做，要么全不做</a:t>
            </a:r>
            <a:r>
              <a:rPr lang="zh-CN" altLang="en-US" sz="2400" dirty="0"/>
              <a:t>，是一个</a:t>
            </a:r>
            <a:r>
              <a:rPr lang="zh-CN" altLang="en-US" sz="2400" b="1" u="sng" dirty="0">
                <a:solidFill>
                  <a:srgbClr val="FB1807"/>
                </a:solidFill>
              </a:rPr>
              <a:t>不可分割</a:t>
            </a:r>
            <a:r>
              <a:rPr lang="zh-CN" altLang="en-US" sz="2400" dirty="0"/>
              <a:t>的工作</a:t>
            </a:r>
            <a:r>
              <a:rPr lang="zh-CN" altLang="en-US" sz="2400" b="1" dirty="0">
                <a:solidFill>
                  <a:srgbClr val="0000FF"/>
                </a:solidFill>
              </a:rPr>
              <a:t>单位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b="1" dirty="0"/>
              <a:t>事务的特性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800080"/>
                </a:solidFill>
              </a:rPr>
              <a:t>ACID</a:t>
            </a:r>
            <a:r>
              <a:rPr lang="en-US" altLang="zh-CN" sz="2400" b="1" dirty="0"/>
              <a:t>)</a:t>
            </a: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原子性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800080"/>
                </a:solidFill>
              </a:rPr>
              <a:t>A</a:t>
            </a:r>
            <a:r>
              <a:rPr lang="en-US" altLang="zh-CN" sz="2000" dirty="0"/>
              <a:t>tomicity) </a:t>
            </a:r>
            <a:r>
              <a:rPr lang="zh-CN" altLang="en-US" sz="2000" dirty="0"/>
              <a:t>最小工作单位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</a:rPr>
              <a:t>一致性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800080"/>
                </a:solidFill>
              </a:rPr>
              <a:t>C</a:t>
            </a:r>
            <a:r>
              <a:rPr lang="en-US" altLang="zh-CN" sz="2000" dirty="0"/>
              <a:t>onsistency) </a:t>
            </a:r>
            <a:r>
              <a:rPr lang="zh-CN" altLang="en-US" sz="2000" dirty="0"/>
              <a:t>一个正确状态到另一个正确状态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</a:rPr>
              <a:t>隔离性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800080"/>
                </a:solidFill>
              </a:rPr>
              <a:t>I</a:t>
            </a:r>
            <a:r>
              <a:rPr lang="en-US" altLang="zh-CN" sz="2000" dirty="0"/>
              <a:t>solation) </a:t>
            </a:r>
            <a:r>
              <a:rPr lang="zh-CN" altLang="en-US" sz="2000" dirty="0"/>
              <a:t>事务相互不干扰</a:t>
            </a: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持续性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800080"/>
                </a:solidFill>
              </a:rPr>
              <a:t>D</a:t>
            </a:r>
            <a:r>
              <a:rPr lang="en-US" altLang="zh-CN" sz="2000" dirty="0"/>
              <a:t>urability) </a:t>
            </a:r>
            <a:r>
              <a:rPr lang="zh-CN" altLang="en-US" sz="2000" dirty="0"/>
              <a:t>事务提交对数据库影响是永久性的 </a:t>
            </a:r>
          </a:p>
          <a:p>
            <a:r>
              <a:rPr lang="zh-CN" altLang="en-US" sz="2400" dirty="0"/>
              <a:t>事务是</a:t>
            </a:r>
            <a:r>
              <a:rPr lang="zh-CN" altLang="en-US" sz="2400" dirty="0">
                <a:solidFill>
                  <a:schemeClr val="tx2"/>
                </a:solidFill>
              </a:rPr>
              <a:t>恢复和并发控制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tx2"/>
                </a:solidFill>
              </a:rPr>
              <a:t>基本单位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保证事务</a:t>
            </a:r>
            <a:r>
              <a:rPr lang="en-US" altLang="zh-CN" sz="2400" dirty="0">
                <a:solidFill>
                  <a:srgbClr val="C00000"/>
                </a:solidFill>
              </a:rPr>
              <a:t>ACID</a:t>
            </a:r>
            <a:r>
              <a:rPr lang="zh-CN" altLang="en-US" sz="2400" dirty="0">
                <a:solidFill>
                  <a:srgbClr val="C00000"/>
                </a:solidFill>
              </a:rPr>
              <a:t>特性</a:t>
            </a:r>
            <a:r>
              <a:rPr lang="zh-CN" altLang="en-US" sz="2400" dirty="0"/>
              <a:t>是事务处理的重要任务。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F1DB8B-1227-4457-938D-54BCAE60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38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210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03CC-A13F-48A5-B536-57ADEF929933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38864" cy="4684713"/>
          </a:xfrm>
        </p:spPr>
        <p:txBody>
          <a:bodyPr/>
          <a:lstStyle/>
          <a:p>
            <a:r>
              <a:rPr lang="zh-CN" altLang="en-US" sz="2800" dirty="0"/>
              <a:t>故障的种类 </a:t>
            </a:r>
          </a:p>
          <a:p>
            <a:pPr lvl="1"/>
            <a:r>
              <a:rPr lang="zh-CN" altLang="en-US" sz="2400" dirty="0"/>
              <a:t>事务故障 </a:t>
            </a:r>
            <a:r>
              <a:rPr lang="en-US" altLang="zh-CN" sz="2400" dirty="0">
                <a:solidFill>
                  <a:srgbClr val="FB1807"/>
                </a:solidFill>
              </a:rPr>
              <a:t>UNDO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lvl="1"/>
            <a:r>
              <a:rPr lang="zh-CN" altLang="en-US" sz="2400" dirty="0"/>
              <a:t>系统故障 </a:t>
            </a:r>
            <a:r>
              <a:rPr lang="en-US" altLang="zh-CN" sz="2400" dirty="0">
                <a:solidFill>
                  <a:srgbClr val="FB1807"/>
                </a:solidFill>
              </a:rPr>
              <a:t>UNDO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REDO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介质故障 </a:t>
            </a:r>
            <a:r>
              <a:rPr lang="zh-CN" altLang="en-US" sz="2400" dirty="0">
                <a:solidFill>
                  <a:srgbClr val="FF0000"/>
                </a:solidFill>
              </a:rPr>
              <a:t>后备副本 </a:t>
            </a:r>
            <a:r>
              <a:rPr lang="en-US" altLang="zh-CN" sz="2400" dirty="0"/>
              <a:t>+ </a:t>
            </a:r>
            <a:r>
              <a:rPr lang="en-US" altLang="zh-CN" sz="2400" dirty="0">
                <a:solidFill>
                  <a:srgbClr val="FF0000"/>
                </a:solidFill>
              </a:rPr>
              <a:t>REDO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dirty="0">
                <a:ea typeface="宋体" charset="-122"/>
              </a:rPr>
              <a:t>恢复原理：冗余</a:t>
            </a:r>
            <a:endParaRPr lang="en-US" altLang="zh-CN" sz="2800" dirty="0">
              <a:ea typeface="宋体" charset="-122"/>
            </a:endParaRPr>
          </a:p>
          <a:p>
            <a:pPr lvl="1" eaLnBrk="1" hangingPunct="1"/>
            <a:r>
              <a:rPr lang="zh-CN" altLang="en-US" sz="2400" dirty="0">
                <a:ea typeface="宋体" charset="-122"/>
              </a:rPr>
              <a:t>利用</a:t>
            </a:r>
            <a:r>
              <a:rPr lang="zh-CN" altLang="en-US" sz="2400" dirty="0">
                <a:solidFill>
                  <a:schemeClr val="tx2"/>
                </a:solidFill>
                <a:ea typeface="宋体" charset="-122"/>
              </a:rPr>
              <a:t>存储在系统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其它地方的</a:t>
            </a:r>
            <a:r>
              <a:rPr lang="zh-CN" altLang="en-US" sz="2400" dirty="0">
                <a:solidFill>
                  <a:srgbClr val="0000FF"/>
                </a:solidFill>
                <a:ea typeface="宋体" charset="-122"/>
              </a:rPr>
              <a:t>冗余数据</a:t>
            </a:r>
            <a:r>
              <a:rPr lang="zh-CN" altLang="en-US" sz="2400" dirty="0">
                <a:ea typeface="宋体" charset="-122"/>
              </a:rPr>
              <a:t>来重建数据库中</a:t>
            </a:r>
            <a:r>
              <a:rPr lang="zh-CN" altLang="en-US" sz="2400" dirty="0">
                <a:solidFill>
                  <a:schemeClr val="tx2"/>
                </a:solidFill>
                <a:ea typeface="宋体" charset="-122"/>
              </a:rPr>
              <a:t>已被破坏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zh-CN" altLang="en-US" sz="2400" dirty="0">
                <a:solidFill>
                  <a:schemeClr val="tx2"/>
                </a:solidFill>
                <a:ea typeface="宋体" charset="-122"/>
              </a:rPr>
              <a:t>不正确</a:t>
            </a:r>
            <a:r>
              <a:rPr lang="zh-CN" altLang="en-US" sz="2400" dirty="0">
                <a:ea typeface="宋体" charset="-122"/>
              </a:rPr>
              <a:t>的那部分数据</a:t>
            </a:r>
          </a:p>
          <a:p>
            <a:pPr eaLnBrk="1" hangingPunct="1"/>
            <a:r>
              <a:rPr lang="zh-CN" altLang="en-US" sz="2800" dirty="0"/>
              <a:t>恢复机制：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）如何</a:t>
            </a:r>
            <a:r>
              <a:rPr lang="zh-CN" altLang="en-US" sz="2400" dirty="0">
                <a:solidFill>
                  <a:srgbClr val="C00000"/>
                </a:solidFill>
              </a:rPr>
              <a:t>建立冗余数据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）如何</a:t>
            </a:r>
            <a:r>
              <a:rPr lang="zh-CN" altLang="en-US" sz="2400" dirty="0">
                <a:solidFill>
                  <a:srgbClr val="C00000"/>
                </a:solidFill>
              </a:rPr>
              <a:t>利用这些冗余数据实施数据库恢复</a:t>
            </a: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81A31A-3B58-4EC0-AE9C-F7745DE6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39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90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9933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2ECC061-4AAD-4E38-9819-34B98686A710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</a:rPr>
              <a:t>2021/12/22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9933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《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数据库系统概论</a:t>
            </a: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》- 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11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章</a:t>
            </a:r>
            <a:endParaRPr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8534400" cy="46847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数据模型</a:t>
            </a:r>
            <a:r>
              <a:rPr lang="en-US" altLang="zh-CN" sz="2800" dirty="0"/>
              <a:t>: </a:t>
            </a:r>
            <a:r>
              <a:rPr lang="zh-CN" altLang="en-US" sz="2800" dirty="0"/>
              <a:t>真实性、易理解、易实现</a:t>
            </a:r>
          </a:p>
          <a:p>
            <a:pPr lvl="1" eaLnBrk="1" hangingPunct="1"/>
            <a:r>
              <a:rPr lang="zh-CN" altLang="en-US" sz="2400" dirty="0"/>
              <a:t>数据模型的三要素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>
                <a:solidFill>
                  <a:srgbClr val="0000FF"/>
                </a:solidFill>
              </a:rPr>
              <a:t>数据结构</a:t>
            </a:r>
          </a:p>
          <a:p>
            <a:pPr lvl="2" eaLnBrk="1" hangingPunct="1"/>
            <a:r>
              <a:rPr lang="zh-CN" altLang="en-US" sz="2000" dirty="0">
                <a:solidFill>
                  <a:srgbClr val="0000FF"/>
                </a:solidFill>
              </a:rPr>
              <a:t>数据操作</a:t>
            </a:r>
          </a:p>
          <a:p>
            <a:pPr lvl="2" eaLnBrk="1" hangingPunct="1"/>
            <a:r>
              <a:rPr lang="zh-CN" altLang="en-US" sz="2000" dirty="0">
                <a:solidFill>
                  <a:srgbClr val="0000FF"/>
                </a:solidFill>
              </a:rPr>
              <a:t>完整性约束</a:t>
            </a:r>
          </a:p>
          <a:p>
            <a:pPr lvl="1" eaLnBrk="1" hangingPunct="1"/>
            <a:r>
              <a:rPr lang="zh-CN" altLang="en-US" sz="2400" dirty="0"/>
              <a:t>三种主要数据库模型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概念模型：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E-R</a:t>
            </a:r>
            <a:r>
              <a:rPr lang="zh-CN" altLang="en-US" sz="2000" dirty="0">
                <a:solidFill>
                  <a:srgbClr val="0000FF"/>
                </a:solidFill>
              </a:rPr>
              <a:t>模型</a:t>
            </a:r>
          </a:p>
          <a:p>
            <a:pPr lvl="2"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逻辑模型：</a:t>
            </a:r>
            <a:r>
              <a:rPr lang="zh-CN" altLang="en-US" sz="2000" dirty="0"/>
              <a:t>层次模型、网状模型、</a:t>
            </a:r>
            <a:r>
              <a:rPr lang="zh-CN" altLang="en-US" sz="2000" dirty="0">
                <a:solidFill>
                  <a:srgbClr val="0000FF"/>
                </a:solidFill>
              </a:rPr>
              <a:t>关系模型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lvl="2"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物理模型</a:t>
            </a:r>
          </a:p>
          <a:p>
            <a:pPr lvl="2" eaLnBrk="1" hangingPunct="1"/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绪 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3C6FD-E609-41C2-97F4-340A5F1A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54280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8377-AC84-4CF4-AC9A-5207CBB3CD6C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10872" cy="468471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如何</a:t>
            </a:r>
            <a:r>
              <a:rPr lang="zh-CN" altLang="en-US" sz="2400" dirty="0">
                <a:solidFill>
                  <a:srgbClr val="C00000"/>
                </a:solidFill>
              </a:rPr>
              <a:t>建立冗余数据</a:t>
            </a:r>
            <a:endParaRPr lang="en-US" altLang="zh-CN" sz="2400" dirty="0">
              <a:ea typeface="宋体" charset="-122"/>
            </a:endParaRPr>
          </a:p>
          <a:p>
            <a:pPr lvl="1" eaLnBrk="1" hangingPunct="1"/>
            <a:r>
              <a:rPr lang="zh-CN" altLang="en-US" sz="2000" dirty="0">
                <a:ea typeface="宋体" charset="-122"/>
              </a:rPr>
              <a:t>数据库转储：静态或动态、增量或海量</a:t>
            </a:r>
            <a:endParaRPr lang="en-US" altLang="zh-CN" sz="2000" dirty="0">
              <a:ea typeface="宋体" charset="-122"/>
            </a:endParaRPr>
          </a:p>
          <a:p>
            <a:pPr lvl="1" eaLnBrk="1" hangingPunct="1"/>
            <a:r>
              <a:rPr lang="zh-CN" altLang="en-US" sz="2000" dirty="0">
                <a:ea typeface="宋体" charset="-122"/>
              </a:rPr>
              <a:t>登记日志文件</a:t>
            </a:r>
            <a:r>
              <a:rPr lang="en-US" altLang="zh-CN" sz="2000" dirty="0">
                <a:ea typeface="宋体" charset="-122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</a:rPr>
              <a:t>先</a:t>
            </a:r>
            <a:r>
              <a:rPr lang="zh-CN" altLang="en-US" sz="2000" dirty="0">
                <a:solidFill>
                  <a:schemeClr val="tx2"/>
                </a:solidFill>
              </a:rPr>
              <a:t>写日志文件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C00000"/>
                </a:solidFill>
              </a:rPr>
              <a:t>再</a:t>
            </a:r>
            <a:r>
              <a:rPr lang="zh-CN" altLang="en-US" sz="2000" dirty="0">
                <a:solidFill>
                  <a:schemeClr val="tx2"/>
                </a:solidFill>
              </a:rPr>
              <a:t>写数据库</a:t>
            </a:r>
            <a:endParaRPr lang="zh-CN" altLang="en-US" sz="2000" dirty="0">
              <a:ea typeface="宋体" charset="-122"/>
            </a:endParaRPr>
          </a:p>
          <a:p>
            <a:pPr eaLnBrk="1" hangingPunct="1"/>
            <a:r>
              <a:rPr lang="zh-CN" altLang="en-US" sz="2400" dirty="0"/>
              <a:t>如何</a:t>
            </a:r>
            <a:r>
              <a:rPr lang="zh-CN" altLang="en-US" sz="2400" dirty="0">
                <a:solidFill>
                  <a:srgbClr val="C00000"/>
                </a:solidFill>
              </a:rPr>
              <a:t>利用这些冗余数据实施数据库恢复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000" dirty="0">
                <a:ea typeface="宋体" charset="-122"/>
              </a:rPr>
              <a:t>基本原理：利用存储在</a:t>
            </a:r>
            <a:r>
              <a:rPr lang="zh-CN" altLang="en-US" sz="2000" dirty="0">
                <a:solidFill>
                  <a:srgbClr val="0000FF"/>
                </a:solidFill>
                <a:ea typeface="宋体" charset="-122"/>
              </a:rPr>
              <a:t>后备副本、日志文件和数据库镜像</a:t>
            </a:r>
            <a:r>
              <a:rPr lang="zh-CN" altLang="en-US" sz="2000" dirty="0">
                <a:ea typeface="宋体" charset="-122"/>
              </a:rPr>
              <a:t>中的</a:t>
            </a:r>
            <a:r>
              <a:rPr lang="zh-CN" altLang="en-US" sz="2000" dirty="0">
                <a:solidFill>
                  <a:srgbClr val="C00000"/>
                </a:solidFill>
                <a:ea typeface="宋体" charset="-122"/>
              </a:rPr>
              <a:t>冗余数据</a:t>
            </a:r>
            <a:r>
              <a:rPr lang="zh-CN" altLang="en-US" sz="2000" dirty="0">
                <a:ea typeface="宋体" charset="-122"/>
              </a:rPr>
              <a:t>来重建数据库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总原则</a:t>
            </a:r>
          </a:p>
          <a:p>
            <a:pPr lvl="2"/>
            <a:r>
              <a:rPr lang="zh-CN" altLang="en-US" sz="1800" dirty="0"/>
              <a:t>当系统运行过程中发生故障，利用</a:t>
            </a:r>
            <a:r>
              <a:rPr lang="zh-CN" altLang="en-US" sz="1800" dirty="0">
                <a:solidFill>
                  <a:srgbClr val="C00000"/>
                </a:solidFill>
              </a:rPr>
              <a:t>数据库后备副本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C00000"/>
                </a:solidFill>
              </a:rPr>
              <a:t>日志文件</a:t>
            </a:r>
            <a:r>
              <a:rPr lang="zh-CN" altLang="en-US" sz="1800" dirty="0"/>
              <a:t>就可以将数据库恢复到</a:t>
            </a:r>
            <a:r>
              <a:rPr lang="zh-CN" altLang="en-US" sz="1800" dirty="0">
                <a:solidFill>
                  <a:srgbClr val="0000FF"/>
                </a:solidFill>
              </a:rPr>
              <a:t>故障前</a:t>
            </a:r>
            <a:r>
              <a:rPr lang="zh-CN" altLang="en-US" sz="1800" dirty="0">
                <a:solidFill>
                  <a:schemeClr val="bg2"/>
                </a:solidFill>
              </a:rPr>
              <a:t>的某个</a:t>
            </a:r>
            <a:r>
              <a:rPr lang="zh-CN" altLang="en-US" sz="1800" b="1" dirty="0">
                <a:solidFill>
                  <a:schemeClr val="tx2"/>
                </a:solidFill>
              </a:rPr>
              <a:t>一致性状态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3"/>
            <a:r>
              <a:rPr lang="en-US" altLang="zh-CN" sz="1800" dirty="0"/>
              <a:t>(1) </a:t>
            </a:r>
            <a:r>
              <a:rPr lang="zh-CN" altLang="en-US" sz="1800" dirty="0"/>
              <a:t>利用数据库（</a:t>
            </a:r>
            <a:r>
              <a:rPr lang="zh-CN" altLang="en-US" sz="1800" dirty="0">
                <a:solidFill>
                  <a:srgbClr val="FB1807"/>
                </a:solidFill>
              </a:rPr>
              <a:t>转储</a:t>
            </a:r>
            <a:r>
              <a:rPr lang="zh-CN" altLang="en-US" sz="1800" dirty="0"/>
              <a:t>）后备副本</a:t>
            </a:r>
            <a:r>
              <a:rPr lang="zh-CN" altLang="en-US" sz="1800" b="1" dirty="0">
                <a:solidFill>
                  <a:schemeClr val="tx2"/>
                </a:solidFill>
              </a:rPr>
              <a:t>重装</a:t>
            </a:r>
            <a:r>
              <a:rPr lang="zh-CN" altLang="en-US" sz="1800" dirty="0"/>
              <a:t>数据库。</a:t>
            </a:r>
            <a:endParaRPr lang="en-US" altLang="zh-CN" sz="1800" dirty="0"/>
          </a:p>
          <a:p>
            <a:pPr lvl="3"/>
            <a:r>
              <a:rPr lang="en-US" altLang="zh-CN" sz="1800" dirty="0"/>
              <a:t>(2) </a:t>
            </a:r>
            <a:r>
              <a:rPr lang="zh-CN" altLang="en-US" sz="1800" dirty="0"/>
              <a:t>通过搜索（正向或反向扫描）日志文件，确定并对事务进行</a:t>
            </a:r>
            <a:r>
              <a:rPr lang="en-US" altLang="zh-CN" sz="1800" dirty="0"/>
              <a:t>REDO</a:t>
            </a:r>
            <a:r>
              <a:rPr lang="zh-CN" altLang="en-US" sz="1800" dirty="0"/>
              <a:t>或</a:t>
            </a:r>
            <a:r>
              <a:rPr lang="en-US" altLang="zh-CN" sz="1800" dirty="0"/>
              <a:t>UNDO</a:t>
            </a:r>
            <a:r>
              <a:rPr lang="zh-CN" altLang="en-US" sz="1800" dirty="0"/>
              <a:t>处理。</a:t>
            </a:r>
          </a:p>
          <a:p>
            <a:pPr lvl="1" eaLnBrk="1" hangingPunct="1"/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F039F2-0AE3-48B9-94DA-B9FB8693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40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4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F39D-2E08-4693-BAED-B790EE79501E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45488" cy="50292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charset="-122"/>
              </a:rPr>
              <a:t>不同故障其恢复策略和方法</a:t>
            </a:r>
            <a:endParaRPr lang="en-US" altLang="zh-CN" sz="2800" dirty="0">
              <a:ea typeface="宋体" charset="-122"/>
            </a:endParaRPr>
          </a:p>
          <a:p>
            <a:pPr lvl="1" eaLnBrk="1" hangingPunct="1"/>
            <a:r>
              <a:rPr lang="zh-CN" altLang="en-US" sz="2400" dirty="0">
                <a:ea typeface="宋体" charset="-122"/>
              </a:rPr>
              <a:t>事务故障的恢复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UNDO:</a:t>
            </a:r>
            <a:r>
              <a:rPr lang="zh-CN" altLang="en-US" sz="2000" b="1" dirty="0">
                <a:solidFill>
                  <a:srgbClr val="C00000"/>
                </a:solidFill>
              </a:rPr>
              <a:t>反向扫描</a:t>
            </a:r>
            <a:r>
              <a:rPr lang="zh-CN" altLang="en-US" sz="2000" dirty="0"/>
              <a:t>日志文件，对</a:t>
            </a:r>
            <a:r>
              <a:rPr lang="zh-CN" altLang="en-US" sz="2000" dirty="0">
                <a:solidFill>
                  <a:srgbClr val="0000FF"/>
                </a:solidFill>
              </a:rPr>
              <a:t>未完成事务中的</a:t>
            </a:r>
            <a:r>
              <a:rPr lang="zh-CN" altLang="en-US" sz="2000" dirty="0"/>
              <a:t>更新操作做</a:t>
            </a:r>
            <a:r>
              <a:rPr lang="zh-CN" altLang="en-US" sz="2000" dirty="0">
                <a:solidFill>
                  <a:srgbClr val="FF0000"/>
                </a:solidFill>
              </a:rPr>
              <a:t>逆操作</a:t>
            </a:r>
            <a:r>
              <a:rPr lang="en-US" altLang="zh-CN" sz="2000" dirty="0">
                <a:solidFill>
                  <a:schemeClr val="tx2"/>
                </a:solidFill>
              </a:rPr>
              <a:t>(UNDO)</a:t>
            </a:r>
            <a:endParaRPr lang="en-US" altLang="zh-CN" sz="2000" dirty="0">
              <a:solidFill>
                <a:srgbClr val="0000FF"/>
              </a:solidFill>
              <a:ea typeface="宋体" charset="-122"/>
            </a:endParaRPr>
          </a:p>
          <a:p>
            <a:pPr lvl="1" eaLnBrk="1" hangingPunct="1"/>
            <a:r>
              <a:rPr lang="zh-CN" altLang="en-US" sz="2400" dirty="0">
                <a:ea typeface="宋体" charset="-122"/>
              </a:rPr>
              <a:t>系统故障的恢复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UNDO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 + 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REDO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正向扫描</a:t>
            </a:r>
            <a:r>
              <a:rPr lang="zh-CN" altLang="en-US" sz="2000" dirty="0"/>
              <a:t>日志文件，对</a:t>
            </a:r>
            <a:r>
              <a:rPr lang="zh-CN" altLang="en-US" sz="2000" dirty="0">
                <a:solidFill>
                  <a:srgbClr val="0000FF"/>
                </a:solidFill>
              </a:rPr>
              <a:t>未完成事务</a:t>
            </a:r>
            <a:r>
              <a:rPr lang="zh-CN" altLang="en-US" sz="2000" dirty="0"/>
              <a:t>中的更新操作做逆操作</a:t>
            </a:r>
            <a:r>
              <a:rPr lang="en-US" altLang="zh-CN" sz="2000" dirty="0"/>
              <a:t>(UNDO)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0000FF"/>
                </a:solidFill>
              </a:rPr>
              <a:t>已完成事务</a:t>
            </a:r>
            <a:r>
              <a:rPr lang="zh-CN" altLang="en-US" sz="2000" dirty="0"/>
              <a:t>重做</a:t>
            </a:r>
            <a:r>
              <a:rPr lang="en-US" altLang="zh-CN" sz="2000" dirty="0"/>
              <a:t>(REDO)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具有检查点的恢复技术</a:t>
            </a:r>
            <a:endParaRPr lang="en-US" altLang="zh-CN" sz="2000" b="1" dirty="0">
              <a:solidFill>
                <a:srgbClr val="FF0000"/>
              </a:solidFill>
              <a:ea typeface="宋体" charset="-122"/>
            </a:endParaRPr>
          </a:p>
          <a:p>
            <a:pPr lvl="1" eaLnBrk="1" hangingPunct="1"/>
            <a:r>
              <a:rPr lang="zh-CN" altLang="en-US" sz="2400" dirty="0">
                <a:ea typeface="宋体" charset="-122"/>
              </a:rPr>
              <a:t>介质故障的恢复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宋体" charset="-122"/>
              </a:rPr>
              <a:t>重装备份</a:t>
            </a:r>
            <a:r>
              <a:rPr lang="zh-CN" altLang="en-US" sz="2000" dirty="0">
                <a:ea typeface="宋体" charset="-122"/>
              </a:rPr>
              <a:t>并恢复到一致性状态 </a:t>
            </a:r>
            <a:r>
              <a:rPr lang="en-US" altLang="zh-CN" sz="2000" dirty="0">
                <a:ea typeface="宋体" charset="-122"/>
              </a:rPr>
              <a:t>+</a:t>
            </a:r>
            <a:r>
              <a:rPr lang="zh-CN" altLang="en-US" sz="2000" dirty="0"/>
              <a:t>装入</a:t>
            </a:r>
            <a:r>
              <a:rPr lang="zh-CN" altLang="en-US" sz="2000" dirty="0">
                <a:solidFill>
                  <a:schemeClr val="tx2"/>
                </a:solidFill>
              </a:rPr>
              <a:t>日志文件副本</a:t>
            </a:r>
            <a:r>
              <a:rPr lang="zh-CN" altLang="en-US" sz="2000" dirty="0"/>
              <a:t>，利用日志文件进行</a:t>
            </a:r>
            <a:r>
              <a:rPr lang="en-US" altLang="zh-CN" sz="2000" dirty="0">
                <a:solidFill>
                  <a:srgbClr val="0000FF"/>
                </a:solidFill>
              </a:rPr>
              <a:t>REDO</a:t>
            </a:r>
            <a:endParaRPr lang="en-US" altLang="zh-CN" sz="2000" b="1" dirty="0">
              <a:solidFill>
                <a:srgbClr val="C00000"/>
              </a:solidFill>
              <a:ea typeface="宋体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镜像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51885E-2DA3-4635-9947-90CF0847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41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96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十一</a:t>
            </a:r>
            <a:r>
              <a:rPr lang="zh-CN" altLang="zh-CN" dirty="0"/>
              <a:t>章 </a:t>
            </a:r>
            <a:r>
              <a:rPr lang="zh-CN" altLang="en-US" dirty="0"/>
              <a:t>并发控制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68471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数据共享</a:t>
            </a:r>
            <a:r>
              <a:rPr lang="zh-CN" altLang="en-US" sz="2800" dirty="0">
                <a:ea typeface="宋体" charset="-122"/>
              </a:rPr>
              <a:t>与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数据一致性</a:t>
            </a:r>
            <a:r>
              <a:rPr lang="zh-CN" altLang="en-US" sz="2800" dirty="0">
                <a:ea typeface="宋体" charset="-122"/>
              </a:rPr>
              <a:t>是一对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矛盾</a:t>
            </a:r>
          </a:p>
          <a:p>
            <a:r>
              <a:rPr lang="zh-CN" altLang="en-US" sz="2800" dirty="0">
                <a:ea typeface="宋体" charset="-122"/>
              </a:rPr>
              <a:t>数据库的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价值</a:t>
            </a:r>
            <a:r>
              <a:rPr lang="zh-CN" altLang="en-US" sz="2800" dirty="0">
                <a:ea typeface="宋体" charset="-122"/>
              </a:rPr>
              <a:t>在很大程度上取决于它所能提供的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数据共享度</a:t>
            </a:r>
          </a:p>
          <a:p>
            <a:pPr>
              <a:spcBef>
                <a:spcPct val="40000"/>
              </a:spcBef>
            </a:pPr>
            <a:r>
              <a:rPr lang="zh-CN" altLang="en-US" sz="2800" dirty="0">
                <a:ea typeface="宋体" charset="-122"/>
              </a:rPr>
              <a:t>数据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共享</a:t>
            </a:r>
            <a:r>
              <a:rPr lang="zh-CN" altLang="en-US" sz="2800" dirty="0">
                <a:ea typeface="宋体" charset="-122"/>
              </a:rPr>
              <a:t>在很大程度上取决于系统允许对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数据并发操作的程度</a:t>
            </a:r>
          </a:p>
          <a:p>
            <a:pPr>
              <a:spcBef>
                <a:spcPct val="40000"/>
              </a:spcBef>
            </a:pPr>
            <a:r>
              <a:rPr lang="zh-CN" altLang="en-US" sz="2800" dirty="0">
                <a:ea typeface="宋体" charset="-122"/>
              </a:rPr>
              <a:t>数据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并发程度</a:t>
            </a:r>
            <a:r>
              <a:rPr lang="zh-CN" altLang="en-US" sz="2800" dirty="0">
                <a:ea typeface="宋体" charset="-122"/>
              </a:rPr>
              <a:t>又取决于数据库中的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并发控制机制</a:t>
            </a:r>
          </a:p>
          <a:p>
            <a:pPr>
              <a:spcBef>
                <a:spcPct val="40000"/>
              </a:spcBef>
            </a:pPr>
            <a:r>
              <a:rPr lang="zh-CN" altLang="en-US" sz="2800" dirty="0">
                <a:ea typeface="宋体" charset="-122"/>
              </a:rPr>
              <a:t>数据的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一致性</a:t>
            </a:r>
            <a:r>
              <a:rPr lang="zh-CN" altLang="en-US" sz="2800" dirty="0">
                <a:ea typeface="宋体" charset="-122"/>
              </a:rPr>
              <a:t>也取决于</a:t>
            </a:r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并发控制的程度</a:t>
            </a:r>
            <a:r>
              <a:rPr lang="zh-CN" altLang="en-US" sz="2800" dirty="0">
                <a:ea typeface="宋体" charset="-122"/>
              </a:rPr>
              <a:t>。施加的并发控制愈多，数据的一致性往往愈好。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CA6E4-FEB1-43C9-89B7-444BCA8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0EE06-9F6E-4408-95C3-0B941F87F0EF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E945E-14FF-499E-9430-A2612D81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2CEB2-EFAF-4577-9D2F-CB67D7DF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42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1488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十一</a:t>
            </a:r>
            <a:r>
              <a:rPr lang="zh-CN" altLang="zh-CN" dirty="0"/>
              <a:t>章 </a:t>
            </a:r>
            <a:r>
              <a:rPr lang="zh-CN" altLang="en-US" dirty="0"/>
              <a:t>并发控制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45488" cy="5293568"/>
          </a:xfrm>
        </p:spPr>
        <p:txBody>
          <a:bodyPr/>
          <a:lstStyle/>
          <a:p>
            <a:r>
              <a:rPr lang="zh-CN" altLang="en-US" sz="2800" dirty="0"/>
              <a:t>并发操作带来的</a:t>
            </a:r>
            <a:r>
              <a:rPr lang="zh-CN" altLang="en-US" sz="2800" dirty="0">
                <a:solidFill>
                  <a:srgbClr val="0000FF"/>
                </a:solidFill>
              </a:rPr>
              <a:t>数据不一致性</a:t>
            </a:r>
            <a:r>
              <a:rPr lang="zh-CN" altLang="en-US" sz="2800" dirty="0"/>
              <a:t>包括三类：</a:t>
            </a:r>
            <a:r>
              <a:rPr lang="zh-CN" altLang="en-US" sz="2800" dirty="0">
                <a:solidFill>
                  <a:schemeClr val="hlink"/>
                </a:solidFill>
              </a:rPr>
              <a:t>丢失修改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chemeClr val="hlink"/>
                </a:solidFill>
              </a:rPr>
              <a:t>不可重复读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chemeClr val="hlink"/>
                </a:solidFill>
              </a:rPr>
              <a:t>读</a:t>
            </a:r>
            <a:r>
              <a:rPr lang="zh-CN" altLang="en-US" sz="2800" dirty="0">
                <a:solidFill>
                  <a:schemeClr val="hlink"/>
                </a:solidFill>
                <a:latin typeface="Arial"/>
              </a:rPr>
              <a:t>“</a:t>
            </a:r>
            <a:r>
              <a:rPr lang="zh-CN" altLang="en-US" sz="2800" dirty="0">
                <a:solidFill>
                  <a:schemeClr val="hlink"/>
                </a:solidFill>
              </a:rPr>
              <a:t>脏</a:t>
            </a:r>
            <a:r>
              <a:rPr lang="zh-CN" altLang="en-US" sz="2800" dirty="0">
                <a:solidFill>
                  <a:schemeClr val="hlink"/>
                </a:solidFill>
                <a:latin typeface="Arial"/>
              </a:rPr>
              <a:t>”</a:t>
            </a:r>
            <a:r>
              <a:rPr lang="zh-CN" altLang="en-US" sz="2800" dirty="0">
                <a:solidFill>
                  <a:schemeClr val="hlink"/>
                </a:solidFill>
              </a:rPr>
              <a:t>数据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lvl="1"/>
            <a:r>
              <a:rPr lang="zh-CN" altLang="en-US" sz="2400" dirty="0"/>
              <a:t>读写操作的不当交叉并发，对数据访问没有控制</a:t>
            </a:r>
            <a:endParaRPr lang="en-US" altLang="zh-CN" sz="2400" dirty="0"/>
          </a:p>
          <a:p>
            <a:pPr lvl="1"/>
            <a:r>
              <a:rPr lang="zh-CN" altLang="en-US" sz="2400" dirty="0"/>
              <a:t>破坏了事务的隔离性</a:t>
            </a:r>
          </a:p>
          <a:p>
            <a:r>
              <a:rPr lang="zh-CN" altLang="en-US" sz="2800" dirty="0">
                <a:solidFill>
                  <a:schemeClr val="tx2"/>
                </a:solidFill>
                <a:ea typeface="宋体" charset="-122"/>
              </a:rPr>
              <a:t>解决方法：封锁机制</a:t>
            </a:r>
            <a:endParaRPr lang="en-US" altLang="zh-CN" sz="2800" dirty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两类最常用的封锁类型：排它锁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写锁</a:t>
            </a:r>
            <a:r>
              <a:rPr lang="en-US" altLang="zh-CN" sz="2400" dirty="0">
                <a:ea typeface="宋体" charset="-122"/>
              </a:rPr>
              <a:t>)</a:t>
            </a:r>
            <a:r>
              <a:rPr lang="zh-CN" altLang="en-US" sz="2400" dirty="0">
                <a:ea typeface="宋体" charset="-122"/>
              </a:rPr>
              <a:t>和共享锁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读锁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 lvl="1"/>
            <a:r>
              <a:rPr lang="zh-CN" altLang="en-US" sz="2400" dirty="0">
                <a:ea typeface="宋体" charset="-122"/>
              </a:rPr>
              <a:t>三级封锁协议</a:t>
            </a:r>
            <a:endParaRPr lang="en-US" altLang="zh-CN" sz="24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应何时申请</a:t>
            </a:r>
            <a:r>
              <a:rPr lang="en-US" altLang="zh-CN" sz="2000" dirty="0">
                <a:ea typeface="宋体" charset="-122"/>
              </a:rPr>
              <a:t>X</a:t>
            </a:r>
            <a:r>
              <a:rPr lang="zh-CN" altLang="en-US" sz="2000" dirty="0">
                <a:ea typeface="宋体" charset="-122"/>
              </a:rPr>
              <a:t>锁或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zh-CN" altLang="en-US" sz="2000" dirty="0">
                <a:ea typeface="宋体" charset="-122"/>
              </a:rPr>
              <a:t>锁、持锁时间、何时释放等</a:t>
            </a:r>
          </a:p>
          <a:p>
            <a:pPr lvl="2"/>
            <a:r>
              <a:rPr lang="zh-CN" altLang="en-US" sz="2000" dirty="0">
                <a:ea typeface="宋体" charset="-122"/>
              </a:rPr>
              <a:t>活锁：</a:t>
            </a:r>
            <a:r>
              <a:rPr lang="zh-CN" altLang="en-US" sz="2000" dirty="0">
                <a:solidFill>
                  <a:srgbClr val="FF0303"/>
                </a:solidFill>
              </a:rPr>
              <a:t>先来先服务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死锁：</a:t>
            </a:r>
            <a:endParaRPr lang="en-US" altLang="zh-CN" sz="2000" dirty="0">
              <a:ea typeface="宋体" charset="-122"/>
            </a:endParaRPr>
          </a:p>
          <a:p>
            <a:pPr lvl="3"/>
            <a:r>
              <a:rPr lang="zh-CN" altLang="en-US" sz="1600" dirty="0">
                <a:ea typeface="宋体" charset="-122"/>
              </a:rPr>
              <a:t>预防：一次封锁法、顺序封锁法</a:t>
            </a:r>
            <a:endParaRPr lang="en-US" altLang="zh-CN" sz="1600" dirty="0">
              <a:ea typeface="宋体" charset="-122"/>
            </a:endParaRPr>
          </a:p>
          <a:p>
            <a:pPr lvl="3"/>
            <a:r>
              <a:rPr lang="zh-CN" altLang="en-US" sz="1600" dirty="0">
                <a:ea typeface="宋体" charset="-122"/>
              </a:rPr>
              <a:t>处理：超时法、等待图法检测死锁，然后选择一个处理死锁代价最小的事务，将其撤消</a:t>
            </a:r>
            <a:endParaRPr lang="en-US" altLang="zh-CN" sz="1600" dirty="0">
              <a:ea typeface="宋体" charset="-122"/>
            </a:endParaRPr>
          </a:p>
          <a:p>
            <a:pPr lvl="1"/>
            <a:endParaRPr lang="en-US" altLang="zh-CN" sz="2400" dirty="0">
              <a:ea typeface="宋体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BFFA2-6F7B-416E-B482-A94AD576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2C9BC6-AD95-4FEB-8616-DD99394E9239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6CEA44-4E35-4D9E-A70C-328071ED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CB7AD-E324-4CEF-81FB-93C96424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43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56086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十一</a:t>
            </a:r>
            <a:r>
              <a:rPr lang="zh-CN" altLang="zh-CN" dirty="0"/>
              <a:t>章 </a:t>
            </a:r>
            <a:r>
              <a:rPr lang="zh-CN" altLang="en-US" dirty="0"/>
              <a:t>并发控制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34375" cy="5257800"/>
          </a:xfrm>
        </p:spPr>
        <p:txBody>
          <a:bodyPr/>
          <a:lstStyle/>
          <a:p>
            <a:r>
              <a:rPr lang="zh-CN" altLang="en-US" sz="2800" dirty="0">
                <a:ea typeface="宋体" charset="-122"/>
              </a:rPr>
              <a:t>如何保证并发调度的正确性？</a:t>
            </a:r>
            <a:endParaRPr lang="en-US" altLang="zh-CN" sz="2800" dirty="0">
              <a:ea typeface="宋体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宋体" charset="-122"/>
              </a:rPr>
              <a:t>并发调度的</a:t>
            </a:r>
            <a:r>
              <a:rPr lang="zh-CN" altLang="en-US" sz="2400" dirty="0">
                <a:solidFill>
                  <a:srgbClr val="C00000"/>
                </a:solidFill>
                <a:ea typeface="宋体" charset="-122"/>
              </a:rPr>
              <a:t>可串行性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/>
              <a:t>多个事务的</a:t>
            </a:r>
            <a:r>
              <a:rPr lang="zh-CN" altLang="en-US" sz="2000" dirty="0">
                <a:solidFill>
                  <a:schemeClr val="tx2"/>
                </a:solidFill>
              </a:rPr>
              <a:t>并发执行是</a:t>
            </a:r>
            <a:r>
              <a:rPr lang="zh-CN" altLang="en-US" sz="2000" b="1" dirty="0">
                <a:solidFill>
                  <a:srgbClr val="C00000"/>
                </a:solidFill>
              </a:rPr>
              <a:t>正确</a:t>
            </a:r>
            <a:r>
              <a:rPr lang="zh-CN" altLang="en-US" sz="2000" dirty="0"/>
              <a:t>的，</a:t>
            </a:r>
            <a:r>
              <a:rPr lang="zh-CN" altLang="en-US" sz="2000" dirty="0">
                <a:solidFill>
                  <a:schemeClr val="tx2"/>
                </a:solidFill>
              </a:rPr>
              <a:t>当且仅当</a:t>
            </a:r>
            <a:r>
              <a:rPr lang="zh-CN" altLang="en-US" sz="2000" dirty="0">
                <a:solidFill>
                  <a:srgbClr val="C00000"/>
                </a:solidFill>
              </a:rPr>
              <a:t>其结果</a:t>
            </a:r>
            <a:r>
              <a:rPr lang="zh-CN" altLang="en-US" sz="2000" dirty="0"/>
              <a:t>与按</a:t>
            </a:r>
            <a:r>
              <a:rPr lang="zh-CN" altLang="en-US" sz="2000" dirty="0">
                <a:solidFill>
                  <a:schemeClr val="tx2"/>
                </a:solidFill>
              </a:rPr>
              <a:t>某一次序</a:t>
            </a:r>
            <a:r>
              <a:rPr lang="zh-CN" altLang="en-US" sz="2000" dirty="0">
                <a:solidFill>
                  <a:srgbClr val="C00000"/>
                </a:solidFill>
              </a:rPr>
              <a:t>串行地</a:t>
            </a:r>
            <a:r>
              <a:rPr lang="zh-CN" altLang="en-US" sz="2000" dirty="0">
                <a:solidFill>
                  <a:schemeClr val="tx2"/>
                </a:solidFill>
              </a:rPr>
              <a:t>执行它们时的</a:t>
            </a:r>
            <a:r>
              <a:rPr lang="zh-CN" altLang="en-US" sz="2000" dirty="0">
                <a:solidFill>
                  <a:srgbClr val="C00000"/>
                </a:solidFill>
              </a:rPr>
              <a:t>结果相同</a:t>
            </a:r>
            <a:r>
              <a:rPr lang="zh-CN" altLang="en-US" sz="2000" dirty="0"/>
              <a:t>，我们称这种</a:t>
            </a:r>
            <a:r>
              <a:rPr lang="zh-CN" altLang="en-US" sz="2000" dirty="0">
                <a:solidFill>
                  <a:schemeClr val="tx2"/>
                </a:solidFill>
              </a:rPr>
              <a:t>调度策略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009900"/>
                </a:solidFill>
              </a:rPr>
              <a:t>可串行化</a:t>
            </a:r>
            <a:r>
              <a:rPr lang="zh-CN" altLang="en-US" sz="2000" dirty="0"/>
              <a:t>（</a:t>
            </a:r>
            <a:r>
              <a:rPr lang="en-US" altLang="zh-CN" sz="2000" dirty="0"/>
              <a:t>Serializable</a:t>
            </a:r>
            <a:r>
              <a:rPr lang="zh-CN" altLang="en-US" sz="2000" dirty="0"/>
              <a:t>）的调度</a:t>
            </a:r>
            <a:r>
              <a:rPr lang="zh-CN" altLang="en-US" sz="2000" i="1" dirty="0"/>
              <a:t>。</a:t>
            </a:r>
            <a:endParaRPr lang="en-US" altLang="zh-CN" sz="2000" i="1" dirty="0"/>
          </a:p>
          <a:p>
            <a:pPr lvl="3"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/>
              <a:t>冲突可串行化调度：交换非冲突的指令</a:t>
            </a:r>
            <a:endParaRPr lang="zh-CN" altLang="en-US" sz="1200" i="1" dirty="0"/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ea typeface="宋体" charset="-122"/>
              </a:rPr>
              <a:t>如何实现：</a:t>
            </a:r>
            <a:endParaRPr lang="en-US" altLang="zh-CN" sz="2000" dirty="0">
              <a:ea typeface="宋体" charset="-122"/>
            </a:endParaRPr>
          </a:p>
          <a:p>
            <a:pPr lvl="3"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ea typeface="宋体" charset="-122"/>
              </a:rPr>
              <a:t>封锁方法实现并发操作调度的可串行性，从而保证调度的正确性</a:t>
            </a:r>
            <a:endParaRPr lang="en-US" altLang="zh-CN" sz="1600" dirty="0">
              <a:ea typeface="宋体" charset="-122"/>
            </a:endParaRPr>
          </a:p>
          <a:p>
            <a:pPr lvl="3">
              <a:lnSpc>
                <a:spcPct val="114000"/>
              </a:lnSpc>
              <a:spcBef>
                <a:spcPts val="0"/>
              </a:spcBef>
            </a:pPr>
            <a:r>
              <a:rPr lang="zh-CN" altLang="en-US" dirty="0">
                <a:ea typeface="宋体" charset="-122"/>
              </a:rPr>
              <a:t>通常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ea typeface="宋体" charset="-122"/>
              </a:rPr>
              <a:t>两段锁协议</a:t>
            </a:r>
            <a:r>
              <a:rPr lang="zh-CN" altLang="en-US" dirty="0">
                <a:ea typeface="宋体" charset="-122"/>
              </a:rPr>
              <a:t>来保证，</a:t>
            </a:r>
            <a:endParaRPr lang="en-US" altLang="zh-CN" dirty="0">
              <a:ea typeface="宋体" charset="-122"/>
            </a:endParaRPr>
          </a:p>
          <a:p>
            <a:pPr lvl="3">
              <a:lnSpc>
                <a:spcPct val="114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303"/>
                </a:solidFill>
              </a:rPr>
              <a:t>两段锁协议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FF0303"/>
                </a:solidFill>
              </a:rPr>
              <a:t>保证</a:t>
            </a:r>
            <a:r>
              <a:rPr lang="zh-CN" altLang="en-US" b="1" dirty="0">
                <a:solidFill>
                  <a:srgbClr val="FF0303"/>
                </a:solidFill>
              </a:rPr>
              <a:t>并发调度</a:t>
            </a:r>
            <a:r>
              <a:rPr lang="zh-CN" altLang="en-US" dirty="0">
                <a:solidFill>
                  <a:srgbClr val="0000FF"/>
                </a:solidFill>
              </a:rPr>
              <a:t>可串行性</a:t>
            </a:r>
            <a:r>
              <a:rPr lang="zh-CN" altLang="en-US" dirty="0"/>
              <a:t>的封锁协议</a:t>
            </a:r>
            <a:endParaRPr lang="zh-CN" altLang="en-US" dirty="0">
              <a:ea typeface="宋体" charset="-122"/>
            </a:endParaRPr>
          </a:p>
          <a:p>
            <a:pPr lvl="3"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charset="-122"/>
              </a:rPr>
              <a:t>两段锁协议</a:t>
            </a:r>
            <a:r>
              <a:rPr lang="zh-CN" altLang="en-US" sz="1600" dirty="0">
                <a:solidFill>
                  <a:schemeClr val="tx2"/>
                </a:solidFill>
                <a:ea typeface="宋体" charset="-122"/>
              </a:rPr>
              <a:t>是可串行化调度的充分条件</a:t>
            </a:r>
            <a:r>
              <a:rPr lang="zh-CN" altLang="en-US" sz="1600" dirty="0">
                <a:ea typeface="宋体" charset="-122"/>
              </a:rPr>
              <a:t>，但不是必要条件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9C0862-E75C-4A7F-B968-60B5F147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677ED6-1B16-45A4-BF2F-8851B831D2FE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AC043-9229-433B-86DC-0AAA712F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DB836-629B-4C8C-AF87-B6CE9192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44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1290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十一</a:t>
            </a:r>
            <a:r>
              <a:rPr lang="zh-CN" altLang="zh-CN" dirty="0"/>
              <a:t>章 </a:t>
            </a:r>
            <a:r>
              <a:rPr lang="zh-CN" altLang="en-US" dirty="0"/>
              <a:t>并发控制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34375" cy="5257800"/>
          </a:xfrm>
        </p:spPr>
        <p:txBody>
          <a:bodyPr/>
          <a:lstStyle/>
          <a:p>
            <a:r>
              <a:rPr lang="zh-CN" altLang="en-US" sz="2800" dirty="0">
                <a:ea typeface="宋体" charset="-122"/>
              </a:rPr>
              <a:t>如何保证并发调度的正确性？</a:t>
            </a:r>
            <a:endParaRPr lang="en-US" altLang="zh-CN" sz="2800" dirty="0">
              <a:ea typeface="宋体" charset="-122"/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宋体" charset="-122"/>
              </a:rPr>
              <a:t>并发调度的</a:t>
            </a:r>
            <a:r>
              <a:rPr lang="zh-CN" altLang="en-US" sz="2400" dirty="0">
                <a:solidFill>
                  <a:srgbClr val="C00000"/>
                </a:solidFill>
                <a:ea typeface="宋体" charset="-122"/>
              </a:rPr>
              <a:t>可串行性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>
                <a:ea typeface="宋体" charset="-122"/>
              </a:rPr>
              <a:t>两段锁协议：</a:t>
            </a:r>
            <a:endParaRPr lang="en-US" altLang="zh-CN" sz="2400" dirty="0">
              <a:ea typeface="宋体" charset="-122"/>
            </a:endParaRP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altLang="zh-CN" sz="2000" dirty="0"/>
              <a:t>1.</a:t>
            </a:r>
            <a:r>
              <a:rPr lang="zh-CN" altLang="en-US" sz="2000" dirty="0"/>
              <a:t>获得封锁：在对</a:t>
            </a:r>
            <a:r>
              <a:rPr lang="zh-CN" altLang="en-US" sz="2000" u="sng" dirty="0"/>
              <a:t>任何数据</a:t>
            </a:r>
            <a:r>
              <a:rPr lang="zh-CN" altLang="en-US" sz="2000" dirty="0"/>
              <a:t>进行</a:t>
            </a:r>
            <a:r>
              <a:rPr lang="zh-CN" altLang="en-US" sz="2000" dirty="0">
                <a:solidFill>
                  <a:schemeClr val="tx2"/>
                </a:solidFill>
              </a:rPr>
              <a:t>读、写操作之前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C00000"/>
                </a:solidFill>
              </a:rPr>
              <a:t>首先</a:t>
            </a:r>
            <a:r>
              <a:rPr lang="zh-CN" altLang="en-US" sz="2000" dirty="0">
                <a:solidFill>
                  <a:srgbClr val="003300"/>
                </a:solidFill>
              </a:rPr>
              <a:t>要</a:t>
            </a:r>
            <a:r>
              <a:rPr lang="zh-CN" altLang="en-US" sz="2000" u="sng" dirty="0">
                <a:solidFill>
                  <a:srgbClr val="C00000"/>
                </a:solidFill>
              </a:rPr>
              <a:t>申请</a:t>
            </a:r>
            <a:r>
              <a:rPr lang="zh-CN" altLang="en-US" sz="2000" u="sng" dirty="0"/>
              <a:t>并</a:t>
            </a:r>
            <a:r>
              <a:rPr lang="zh-CN" altLang="en-US" sz="2000" u="sng" dirty="0">
                <a:solidFill>
                  <a:srgbClr val="C00000"/>
                </a:solidFill>
              </a:rPr>
              <a:t>获得</a:t>
            </a:r>
            <a:r>
              <a:rPr lang="zh-CN" altLang="en-US" sz="2000" dirty="0"/>
              <a:t>对</a:t>
            </a:r>
            <a:r>
              <a:rPr lang="zh-CN" altLang="en-US" sz="2000" dirty="0">
                <a:solidFill>
                  <a:srgbClr val="C00000"/>
                </a:solidFill>
              </a:rPr>
              <a:t>该数据的封锁</a:t>
            </a:r>
            <a:r>
              <a:rPr lang="zh-CN" altLang="en-US" sz="2000" dirty="0"/>
              <a:t>，即事务可以</a:t>
            </a:r>
            <a:r>
              <a:rPr lang="zh-CN" altLang="en-US" sz="2000" dirty="0">
                <a:solidFill>
                  <a:schemeClr val="tx2"/>
                </a:solidFill>
              </a:rPr>
              <a:t>申请</a:t>
            </a:r>
            <a:r>
              <a:rPr lang="zh-CN" altLang="en-US" sz="2000" dirty="0"/>
              <a:t>获得</a:t>
            </a:r>
            <a:r>
              <a:rPr lang="zh-CN" altLang="en-US" sz="2000" dirty="0">
                <a:solidFill>
                  <a:schemeClr val="tx2"/>
                </a:solidFill>
              </a:rPr>
              <a:t>任何数据项</a:t>
            </a:r>
            <a:r>
              <a:rPr lang="zh-CN" altLang="en-US" sz="2000" dirty="0"/>
              <a:t>上的</a:t>
            </a:r>
            <a:r>
              <a:rPr lang="zh-CN" altLang="en-US" sz="2000" dirty="0">
                <a:solidFill>
                  <a:schemeClr val="tx2"/>
                </a:solidFill>
              </a:rPr>
              <a:t>任何类型的锁</a:t>
            </a:r>
            <a:r>
              <a:rPr lang="zh-CN" altLang="en-US" sz="2000" dirty="0"/>
              <a:t>，但是</a:t>
            </a:r>
            <a:r>
              <a:rPr lang="zh-CN" altLang="en-US" sz="2000" dirty="0">
                <a:solidFill>
                  <a:srgbClr val="C00000"/>
                </a:solidFill>
              </a:rPr>
              <a:t>不能释放任何锁 ；</a:t>
            </a:r>
            <a:r>
              <a:rPr lang="zh-CN" altLang="en-US" sz="2000" dirty="0"/>
              <a:t>而且 </a:t>
            </a:r>
            <a:endParaRPr lang="en-US" altLang="zh-CN" sz="2000" dirty="0"/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altLang="zh-CN" sz="2000" dirty="0"/>
              <a:t>2.</a:t>
            </a:r>
            <a:r>
              <a:rPr lang="zh-CN" altLang="en-US" sz="2000" dirty="0"/>
              <a:t>释放封锁：在</a:t>
            </a:r>
            <a:r>
              <a:rPr lang="zh-CN" altLang="en-US" sz="2000" b="1" dirty="0">
                <a:solidFill>
                  <a:srgbClr val="FF0000"/>
                </a:solidFill>
              </a:rPr>
              <a:t>释放</a:t>
            </a:r>
            <a:r>
              <a:rPr lang="zh-CN" altLang="en-US" sz="2000" dirty="0"/>
              <a:t>一个封锁之后，事务</a:t>
            </a:r>
            <a:r>
              <a:rPr lang="zh-CN" altLang="en-US" sz="2000" dirty="0">
                <a:solidFill>
                  <a:srgbClr val="C00000"/>
                </a:solidFill>
              </a:rPr>
              <a:t>不再</a:t>
            </a:r>
            <a:r>
              <a:rPr lang="zh-CN" altLang="en-US" sz="2000" dirty="0">
                <a:solidFill>
                  <a:schemeClr val="tx2"/>
                </a:solidFill>
              </a:rPr>
              <a:t>申请和获得</a:t>
            </a:r>
            <a:r>
              <a:rPr lang="zh-CN" altLang="en-US" sz="2000" dirty="0"/>
              <a:t>任何其他封锁，即事务可以</a:t>
            </a:r>
            <a:r>
              <a:rPr lang="zh-CN" altLang="en-US" sz="2000" dirty="0">
                <a:solidFill>
                  <a:schemeClr val="tx2"/>
                </a:solidFill>
              </a:rPr>
              <a:t>释放任何数据项</a:t>
            </a:r>
            <a:r>
              <a:rPr lang="zh-CN" altLang="en-US" sz="2000" dirty="0"/>
              <a:t>上的</a:t>
            </a:r>
            <a:r>
              <a:rPr lang="zh-CN" altLang="en-US" sz="2000" dirty="0">
                <a:solidFill>
                  <a:schemeClr val="tx2"/>
                </a:solidFill>
              </a:rPr>
              <a:t>任何类型的锁</a:t>
            </a:r>
            <a:r>
              <a:rPr lang="zh-CN" altLang="en-US" sz="2000" dirty="0"/>
              <a:t>，但是</a:t>
            </a:r>
            <a:r>
              <a:rPr lang="zh-CN" altLang="en-US" sz="2000" dirty="0">
                <a:solidFill>
                  <a:srgbClr val="C00000"/>
                </a:solidFill>
              </a:rPr>
              <a:t>不能再申请任何锁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>
                <a:ea typeface="宋体" charset="-122"/>
              </a:rPr>
              <a:t>封锁粒度</a:t>
            </a:r>
            <a:endParaRPr lang="en-US" altLang="zh-CN" sz="2400" dirty="0">
              <a:ea typeface="宋体" charset="-122"/>
            </a:endParaRP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zh-CN" altLang="en-US" sz="1800" dirty="0">
                <a:ea typeface="宋体" charset="-122"/>
              </a:rPr>
              <a:t>多粒度封锁</a:t>
            </a:r>
            <a:endParaRPr lang="en-US" altLang="zh-CN" sz="1800" dirty="0">
              <a:ea typeface="宋体" charset="-122"/>
            </a:endParaRP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zh-CN" altLang="en-US" sz="1800" dirty="0">
                <a:ea typeface="宋体" charset="-122"/>
              </a:rPr>
              <a:t>显示封锁、隐式封锁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643621-841F-4C10-995E-E488D975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D2D3E-B4C3-46F6-9579-16CB060C9D99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B0626-6490-46AE-83C9-A2E1C65D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41A09-B3C1-4FE4-8AFD-BF54A99E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45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1225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mic Sans MS" pitchFamily="66" charset="0"/>
              </a:rPr>
              <a:t>Any Question?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140200" y="3163044"/>
            <a:ext cx="330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i="1">
                <a:solidFill>
                  <a:schemeClr val="hlink"/>
                </a:solidFill>
                <a:latin typeface="Times New Roman" pitchFamily="18" charset="0"/>
              </a:rPr>
              <a:t>Thank you !</a:t>
            </a:r>
          </a:p>
        </p:txBody>
      </p:sp>
      <p:pic>
        <p:nvPicPr>
          <p:cNvPr id="10244" name="Picture 4" descr="sm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534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B989-7B42-45AE-BD96-3DBB16B2EA39}" type="datetime1">
              <a:rPr lang="zh-CN" altLang="en-US" smtClean="0"/>
              <a:t>2021/12/22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《数据库系统概论》- 第11章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D4DBC-63EA-4CAC-B09E-C33BCB21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46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9933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4565C0-6EC2-4A00-8EF7-BC2D1F29F2FC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</a:rPr>
              <a:t>2021/12/22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993300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《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数据库系统概论</a:t>
            </a: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》- 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</a:rPr>
              <a:t>11</a:t>
            </a:r>
            <a:r>
              <a:rPr lang="zh-CN" altLang="en-US" sz="1400">
                <a:solidFill>
                  <a:schemeClr val="tx1"/>
                </a:solidFill>
                <a:latin typeface="Times New Roman" pitchFamily="18" charset="0"/>
              </a:rPr>
              <a:t>章</a:t>
            </a:r>
            <a:endParaRPr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7706816" cy="453650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dirty="0"/>
              <a:t>数据库的系统结构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数据库系统</a:t>
            </a:r>
            <a:r>
              <a:rPr lang="zh-CN" altLang="en-US" sz="2400" dirty="0">
                <a:solidFill>
                  <a:srgbClr val="FF0000"/>
                </a:solidFill>
              </a:rPr>
              <a:t>三级模式结构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/>
              <a:t>外模式（</a:t>
            </a:r>
            <a:r>
              <a:rPr lang="en-US" altLang="zh-CN" sz="2000" dirty="0"/>
              <a:t>External Schema</a:t>
            </a:r>
            <a:r>
              <a:rPr lang="zh-CN" altLang="en-US" sz="2000" dirty="0"/>
              <a:t>）</a:t>
            </a:r>
          </a:p>
          <a:p>
            <a:pPr lvl="2" eaLnBrk="1" hangingPunct="1"/>
            <a:r>
              <a:rPr lang="zh-CN" altLang="en-US" sz="2000" dirty="0"/>
              <a:t>模式（</a:t>
            </a:r>
            <a:r>
              <a:rPr lang="en-US" altLang="zh-CN" sz="2000" dirty="0"/>
              <a:t>Schema</a:t>
            </a:r>
            <a:r>
              <a:rPr lang="zh-CN" altLang="en-US" sz="2000" dirty="0"/>
              <a:t>）</a:t>
            </a:r>
          </a:p>
          <a:p>
            <a:pPr lvl="2" eaLnBrk="1" hangingPunct="1"/>
            <a:r>
              <a:rPr lang="zh-CN" altLang="en-US" sz="2000" dirty="0"/>
              <a:t>内模式（</a:t>
            </a:r>
            <a:r>
              <a:rPr lang="en-US" altLang="zh-CN" sz="2000" dirty="0"/>
              <a:t>Internal Schema</a:t>
            </a:r>
            <a:r>
              <a:rPr lang="zh-CN" altLang="en-US" sz="2000" dirty="0"/>
              <a:t>）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数据库系统</a:t>
            </a:r>
            <a:r>
              <a:rPr lang="zh-CN" altLang="en-US" sz="2400" dirty="0">
                <a:solidFill>
                  <a:srgbClr val="FF0000"/>
                </a:solidFill>
              </a:rPr>
              <a:t>两层映像系统结构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>
                <a:solidFill>
                  <a:srgbClr val="0000FF"/>
                </a:solidFill>
              </a:rPr>
              <a:t>外模式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模式映象：</a:t>
            </a:r>
            <a:r>
              <a:rPr lang="zh-CN" altLang="en-US" sz="2000" b="1" dirty="0">
                <a:solidFill>
                  <a:srgbClr val="0000FF"/>
                </a:solidFill>
              </a:rPr>
              <a:t>逻辑独立性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000" dirty="0">
                <a:solidFill>
                  <a:srgbClr val="0000FF"/>
                </a:solidFill>
              </a:rPr>
              <a:t>模式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内模式映象：</a:t>
            </a:r>
            <a:r>
              <a:rPr lang="zh-CN" altLang="en-US" sz="2000" b="1" dirty="0">
                <a:solidFill>
                  <a:srgbClr val="0000FF"/>
                </a:solidFill>
              </a:rPr>
              <a:t>物理独立性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数据库系统的组成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2400" dirty="0"/>
              <a:t>数据库</a:t>
            </a:r>
            <a:r>
              <a:rPr lang="en-US" altLang="zh-CN" sz="2400" dirty="0">
                <a:solidFill>
                  <a:srgbClr val="C00000"/>
                </a:solidFill>
              </a:rPr>
              <a:t>DB</a:t>
            </a:r>
            <a:r>
              <a:rPr lang="zh-CN" altLang="en-US" sz="2400" dirty="0"/>
              <a:t>、数据库管理系统</a:t>
            </a:r>
            <a:r>
              <a:rPr lang="en-US" altLang="zh-CN" sz="2400" dirty="0">
                <a:solidFill>
                  <a:srgbClr val="C00000"/>
                </a:solidFill>
              </a:rPr>
              <a:t>DBMS 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应用系统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DBA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 eaLnBrk="1" hangingPunct="1"/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绪 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F991D-43DE-4044-9116-03FAE76C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890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6B46AA1F-C5B4-4C0D-93CA-0A0FCF035AF0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关系模型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6600"/>
                </a:solidFill>
              </a:rPr>
              <a:t>关系</a:t>
            </a:r>
            <a:r>
              <a:rPr lang="zh-CN" altLang="en-US" dirty="0">
                <a:solidFill>
                  <a:srgbClr val="0000FF"/>
                </a:solidFill>
              </a:rPr>
              <a:t>数据结构：关系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6600"/>
                </a:solidFill>
              </a:rPr>
              <a:t>关系</a:t>
            </a:r>
            <a:r>
              <a:rPr lang="zh-CN" altLang="en-US" dirty="0">
                <a:solidFill>
                  <a:srgbClr val="0000FF"/>
                </a:solidFill>
              </a:rPr>
              <a:t>操作集合：</a:t>
            </a:r>
            <a:r>
              <a:rPr lang="zh-CN" altLang="en-US" dirty="0">
                <a:solidFill>
                  <a:srgbClr val="CC0000"/>
                </a:solidFill>
              </a:rPr>
              <a:t>一次一集合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6600"/>
                </a:solidFill>
              </a:rPr>
              <a:t>关系</a:t>
            </a:r>
            <a:r>
              <a:rPr lang="zh-CN" altLang="en-US" dirty="0">
                <a:solidFill>
                  <a:srgbClr val="0000FF"/>
                </a:solidFill>
              </a:rPr>
              <a:t>完整性约束</a:t>
            </a:r>
            <a:endParaRPr lang="en-US" altLang="zh-CN" dirty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C00000"/>
                </a:solidFill>
              </a:rPr>
              <a:t>实体完整性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C00000"/>
                </a:solidFill>
              </a:rPr>
              <a:t>参照完整性约束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C00000"/>
                </a:solidFill>
              </a:rPr>
              <a:t>用户定义完整性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21ED5B-D76C-49FE-A206-E8D97834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7913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F4B6BC34-926D-42AE-8A32-592FFEEBB204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10872" cy="5029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关系数据结构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笛卡尔积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sz="2000" dirty="0"/>
              <a:t>D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×D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Arial" charset="0"/>
              </a:rPr>
              <a:t>…</a:t>
            </a:r>
            <a:r>
              <a:rPr lang="en-US" altLang="zh-CN" sz="2000" dirty="0"/>
              <a:t> ×</a:t>
            </a:r>
            <a:r>
              <a:rPr lang="en-US" altLang="zh-CN" sz="2000" dirty="0" err="1"/>
              <a:t>D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的</a:t>
            </a:r>
            <a:r>
              <a:rPr lang="zh-CN" altLang="en-US" sz="2000" b="1" u="sng" dirty="0">
                <a:solidFill>
                  <a:srgbClr val="C2290A"/>
                </a:solidFill>
              </a:rPr>
              <a:t>任意</a:t>
            </a:r>
            <a:r>
              <a:rPr lang="zh-CN" altLang="en-US" sz="2000" b="1" dirty="0">
                <a:solidFill>
                  <a:srgbClr val="0000FF"/>
                </a:solidFill>
              </a:rPr>
              <a:t>子集</a:t>
            </a:r>
            <a:r>
              <a:rPr lang="zh-CN" altLang="en-US" sz="2000" dirty="0"/>
              <a:t>叫做在域</a:t>
            </a:r>
            <a:r>
              <a:rPr lang="en-US" altLang="zh-CN" sz="2000" dirty="0"/>
              <a:t>D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D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Arial" charset="0"/>
              </a:rPr>
              <a:t>…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上的</a:t>
            </a:r>
            <a:r>
              <a:rPr lang="zh-CN" altLang="en-US" sz="2000" dirty="0">
                <a:solidFill>
                  <a:srgbClr val="CC0000"/>
                </a:solidFill>
              </a:rPr>
              <a:t>关系</a:t>
            </a:r>
            <a:endParaRPr lang="en-US" altLang="zh-CN" sz="2000" dirty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/>
              <a:t>候选码</a:t>
            </a:r>
            <a:r>
              <a:rPr lang="en-US" altLang="zh-CN" sz="2400" dirty="0"/>
              <a:t>(</a:t>
            </a:r>
            <a:r>
              <a:rPr lang="zh-CN" altLang="en-US" sz="2400" dirty="0"/>
              <a:t>多个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zh-CN" altLang="en-US" sz="2400" dirty="0"/>
              <a:t>主码</a:t>
            </a:r>
            <a:r>
              <a:rPr lang="en-US" altLang="zh-CN" sz="2400" dirty="0"/>
              <a:t>(</a:t>
            </a:r>
            <a:r>
              <a:rPr lang="zh-CN" altLang="en-US" sz="2400" dirty="0"/>
              <a:t>选择一个候选码作为主码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zh-CN" altLang="en-US" sz="2400" dirty="0"/>
              <a:t>全码</a:t>
            </a:r>
            <a:endParaRPr lang="en-US" altLang="zh-CN" sz="2400" dirty="0"/>
          </a:p>
          <a:p>
            <a:pPr lvl="2" eaLnBrk="1" hangingPunct="1"/>
            <a:r>
              <a:rPr lang="zh-CN" altLang="en-US" sz="2000" b="1" dirty="0">
                <a:solidFill>
                  <a:srgbClr val="0000FF"/>
                </a:solidFill>
              </a:rPr>
              <a:t>主属性、非主属性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400" dirty="0"/>
              <a:t>基本关系六性质：</a:t>
            </a:r>
            <a:r>
              <a:rPr lang="zh-CN" altLang="en-US" sz="2400" b="1" dirty="0">
                <a:solidFill>
                  <a:srgbClr val="C2290A"/>
                </a:solidFill>
              </a:rPr>
              <a:t>三列两行一分量</a:t>
            </a:r>
            <a:endParaRPr lang="en-US" altLang="zh-CN" sz="2400" b="1" dirty="0">
              <a:solidFill>
                <a:srgbClr val="C2290A"/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rgbClr val="C00000"/>
                </a:solidFill>
              </a:rPr>
              <a:t>关系模式</a:t>
            </a:r>
            <a:r>
              <a:rPr lang="en-US" altLang="zh-CN" sz="2400" dirty="0">
                <a:solidFill>
                  <a:srgbClr val="C00000"/>
                </a:solidFill>
              </a:rPr>
              <a:t>: 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U</a:t>
            </a:r>
            <a:r>
              <a:rPr lang="en-US" altLang="zh-CN" sz="2400" dirty="0"/>
              <a:t>, D, 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</a:p>
          <a:p>
            <a:pPr lvl="2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/>
            <a:endParaRPr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2E8CFB-164A-4EDC-BEED-7461E69E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964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34D9A1DD-063E-430E-93FD-8409BACB1CE5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关系操作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查询</a:t>
            </a:r>
          </a:p>
          <a:p>
            <a:pPr lvl="2" eaLnBrk="1" hangingPunct="1"/>
            <a:r>
              <a:rPr lang="zh-CN" altLang="en-US" dirty="0">
                <a:solidFill>
                  <a:srgbClr val="C00000"/>
                </a:solidFill>
              </a:rPr>
              <a:t>选择、投影</a:t>
            </a:r>
            <a:r>
              <a:rPr lang="zh-CN" altLang="en-US" dirty="0"/>
              <a:t>、连接、除、</a:t>
            </a:r>
            <a:r>
              <a:rPr lang="zh-CN" altLang="en-US" dirty="0">
                <a:solidFill>
                  <a:srgbClr val="C00000"/>
                </a:solidFill>
              </a:rPr>
              <a:t>并、差</a:t>
            </a:r>
            <a:r>
              <a:rPr lang="zh-CN" altLang="en-US" dirty="0"/>
              <a:t>、交、广义</a:t>
            </a:r>
            <a:r>
              <a:rPr lang="zh-CN" altLang="en-US" dirty="0">
                <a:solidFill>
                  <a:srgbClr val="C00000"/>
                </a:solidFill>
              </a:rPr>
              <a:t>笛卡尔积</a:t>
            </a:r>
            <a:r>
              <a:rPr lang="zh-CN" altLang="en-US" dirty="0"/>
              <a:t>等</a:t>
            </a:r>
          </a:p>
          <a:p>
            <a:pPr lvl="1" eaLnBrk="1" hangingPunct="1"/>
            <a:endParaRPr lang="zh-CN" altLang="en-US" sz="400" dirty="0"/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更新</a:t>
            </a:r>
          </a:p>
          <a:p>
            <a:pPr lvl="2" eaLnBrk="1" hangingPunct="1"/>
            <a:r>
              <a:rPr lang="zh-CN" altLang="en-US" dirty="0"/>
              <a:t>插入、删除、修改</a:t>
            </a:r>
          </a:p>
          <a:p>
            <a:pPr lvl="1" eaLnBrk="1" hangingPunct="1"/>
            <a:r>
              <a:rPr lang="zh-CN" altLang="en-US" dirty="0"/>
              <a:t>关系操作的特点是</a:t>
            </a:r>
            <a:r>
              <a:rPr lang="zh-CN" altLang="en-US" dirty="0">
                <a:solidFill>
                  <a:srgbClr val="0000FF"/>
                </a:solidFill>
              </a:rPr>
              <a:t>集合</a:t>
            </a:r>
            <a:r>
              <a:rPr lang="zh-CN" altLang="en-US" dirty="0"/>
              <a:t>操作方式</a:t>
            </a:r>
          </a:p>
          <a:p>
            <a:pPr lvl="2" eaLnBrk="1" hangingPunct="1"/>
            <a:r>
              <a:rPr lang="zh-CN" altLang="en-US" dirty="0"/>
              <a:t>一次一集合</a:t>
            </a:r>
          </a:p>
          <a:p>
            <a:pPr lvl="1" eaLnBrk="1" hangingPunct="1"/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B8673E-F29E-4524-BC24-7F1B9283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030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fld id="{906A9862-DF5A-4137-9C13-C7B9D648F238}" type="datetime1">
              <a:rPr lang="zh-CN" altLang="en-US" sz="1400" smtClean="0">
                <a:latin typeface="Times New Roman" pitchFamily="18" charset="0"/>
              </a:rPr>
              <a:t>2021/12/22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itchFamily="18" charset="0"/>
              </a:rPr>
              <a:t>《</a:t>
            </a:r>
            <a:r>
              <a:rPr lang="zh-CN" altLang="en-US" sz="1400">
                <a:latin typeface="Times New Roman" pitchFamily="18" charset="0"/>
              </a:rPr>
              <a:t>数据库系统概论</a:t>
            </a:r>
            <a:r>
              <a:rPr lang="en-US" altLang="zh-CN" sz="1400">
                <a:latin typeface="Times New Roman" pitchFamily="18" charset="0"/>
              </a:rPr>
              <a:t>》- </a:t>
            </a:r>
            <a:r>
              <a:rPr lang="zh-CN" altLang="en-US" sz="1400">
                <a:latin typeface="Times New Roman" pitchFamily="18" charset="0"/>
              </a:rPr>
              <a:t>第</a:t>
            </a:r>
            <a:r>
              <a:rPr lang="en-US" altLang="zh-CN" sz="1400">
                <a:latin typeface="Times New Roman" pitchFamily="18" charset="0"/>
              </a:rPr>
              <a:t>11</a:t>
            </a:r>
            <a:r>
              <a:rPr lang="zh-CN" altLang="en-US" sz="1400">
                <a:latin typeface="Times New Roman" pitchFamily="18" charset="0"/>
              </a:rPr>
              <a:t>章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关系数据库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10872" cy="46847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关系的完整性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实体完整性规则</a:t>
            </a:r>
            <a:r>
              <a:rPr lang="en-US" altLang="zh-CN" sz="2400" dirty="0"/>
              <a:t>(</a:t>
            </a:r>
            <a:r>
              <a:rPr lang="zh-CN" altLang="en-US" sz="2400" dirty="0"/>
              <a:t>规则</a:t>
            </a:r>
            <a:r>
              <a:rPr lang="en-US" altLang="zh-CN" sz="2400" dirty="0"/>
              <a:t>2.1)</a:t>
            </a:r>
            <a:r>
              <a:rPr lang="zh-CN" altLang="en-US" sz="2400" dirty="0"/>
              <a:t>：每一关系必有一主码，构成主码的各属性值均不能取空值查询</a:t>
            </a:r>
          </a:p>
          <a:p>
            <a:pPr lvl="1" eaLnBrk="1" hangingPunct="1"/>
            <a:endParaRPr lang="zh-CN" altLang="en-US" sz="300" dirty="0"/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参照完整性规则</a:t>
            </a:r>
            <a:r>
              <a:rPr lang="zh-CN" altLang="en-US" sz="2400" dirty="0"/>
              <a:t>就是定义</a:t>
            </a:r>
            <a:r>
              <a:rPr lang="zh-CN" altLang="en-US" sz="2400" b="1" dirty="0">
                <a:solidFill>
                  <a:srgbClr val="CC0000"/>
                </a:solidFill>
              </a:rPr>
              <a:t>外码</a:t>
            </a:r>
            <a:r>
              <a:rPr lang="zh-CN" altLang="en-US" sz="2400" dirty="0">
                <a:solidFill>
                  <a:srgbClr val="CC0000"/>
                </a:solidFill>
              </a:rPr>
              <a:t>与</a:t>
            </a:r>
            <a:r>
              <a:rPr lang="zh-CN" altLang="en-US" sz="2400" b="1" dirty="0">
                <a:solidFill>
                  <a:srgbClr val="CC0000"/>
                </a:solidFill>
              </a:rPr>
              <a:t>主码</a:t>
            </a:r>
            <a:r>
              <a:rPr lang="zh-CN" altLang="en-US" sz="2400" dirty="0">
                <a:solidFill>
                  <a:srgbClr val="CC0000"/>
                </a:solidFill>
              </a:rPr>
              <a:t>之间的引用规则；</a:t>
            </a:r>
            <a:r>
              <a:rPr lang="zh-CN" altLang="en-US" sz="2400" dirty="0"/>
              <a:t>插入、删除、修改操作如何保证完整性？</a:t>
            </a: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</a:rPr>
              <a:t>用户定义的完整性</a:t>
            </a:r>
            <a:r>
              <a:rPr lang="zh-CN" altLang="en-US" sz="2400" dirty="0"/>
              <a:t>就是针对</a:t>
            </a:r>
            <a:r>
              <a:rPr lang="zh-CN" altLang="en-US" sz="2400" u="sng" dirty="0"/>
              <a:t>某一具体关系数据库</a:t>
            </a:r>
            <a:r>
              <a:rPr lang="zh-CN" altLang="en-US" sz="2400" dirty="0"/>
              <a:t>的约束条件，它反映某一具体应用</a:t>
            </a:r>
            <a:r>
              <a:rPr lang="zh-CN" altLang="en-US" sz="2400" b="1" dirty="0"/>
              <a:t>所涉及的数据</a:t>
            </a:r>
            <a:r>
              <a:rPr lang="zh-CN" altLang="en-US" sz="2400" dirty="0"/>
              <a:t>必须满足的语义要求。</a:t>
            </a:r>
            <a:endParaRPr lang="en-US" altLang="zh-CN" sz="2400" b="1" dirty="0"/>
          </a:p>
          <a:p>
            <a:pPr lvl="1" eaLnBrk="1" hangingPunct="1"/>
            <a:endParaRPr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700748-E784-42B4-AA2E-6211DF03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D82EA-F7BE-454B-A83E-18830F6C5424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62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ld2009</Template>
  <TotalTime>7633</TotalTime>
  <Words>4526</Words>
  <Application>Microsoft Office PowerPoint</Application>
  <PresentationFormat>全屏显示(4:3)</PresentationFormat>
  <Paragraphs>661</Paragraphs>
  <Slides>46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华文新魏</vt:lpstr>
      <vt:lpstr>楷体_GB2312</vt:lpstr>
      <vt:lpstr>宋体</vt:lpstr>
      <vt:lpstr>Arial</vt:lpstr>
      <vt:lpstr>Comic Sans MS</vt:lpstr>
      <vt:lpstr>Helvetica</vt:lpstr>
      <vt:lpstr>Tahoma</vt:lpstr>
      <vt:lpstr>Times New Roman</vt:lpstr>
      <vt:lpstr>Wingdings</vt:lpstr>
      <vt:lpstr>Blends</vt:lpstr>
      <vt:lpstr>Clip</vt:lpstr>
      <vt:lpstr>Equation</vt:lpstr>
      <vt:lpstr>Microsoft Word 97 - 2003 文档</vt:lpstr>
      <vt:lpstr>数据库系统原理  Database System Principles</vt:lpstr>
      <vt:lpstr>内容</vt:lpstr>
      <vt:lpstr>第一章  绪 论</vt:lpstr>
      <vt:lpstr>第一章  绪 论</vt:lpstr>
      <vt:lpstr>第一章  绪 论</vt:lpstr>
      <vt:lpstr>第二章 关系数据库</vt:lpstr>
      <vt:lpstr>第二章 关系数据库</vt:lpstr>
      <vt:lpstr>第二章 关系数据库</vt:lpstr>
      <vt:lpstr>第二章 关系数据库</vt:lpstr>
      <vt:lpstr>第二章 关系数据库</vt:lpstr>
      <vt:lpstr>第二章 关系数据库</vt:lpstr>
      <vt:lpstr>第二章 关系数据库</vt:lpstr>
      <vt:lpstr>第三章 关系数据库标准语言SQL</vt:lpstr>
      <vt:lpstr>第三章 关系数据库标准语言SQL</vt:lpstr>
      <vt:lpstr>第三章 关系数据库标准语言SQL</vt:lpstr>
      <vt:lpstr>第三章 关系数据库标准语言SQL</vt:lpstr>
      <vt:lpstr>第三章 关系数据库标准语言SQL</vt:lpstr>
      <vt:lpstr>第三章 关系数据库标准语言SQL</vt:lpstr>
      <vt:lpstr>第三章 关系数据库标准语言SQL</vt:lpstr>
      <vt:lpstr>第三章 关系数据库标准语言SQL</vt:lpstr>
      <vt:lpstr>第三章 关系数据库标准语言SQL</vt:lpstr>
      <vt:lpstr>第四章 数据库安全性</vt:lpstr>
      <vt:lpstr>第五章 数据库完整性</vt:lpstr>
      <vt:lpstr>第五章 数据库完整性</vt:lpstr>
      <vt:lpstr>第五章 数据库完整性</vt:lpstr>
      <vt:lpstr>第五章 数据库完整性</vt:lpstr>
      <vt:lpstr>第五章 数据库完整性</vt:lpstr>
      <vt:lpstr>第六章 关系数据库理论</vt:lpstr>
      <vt:lpstr>第六章 关系数据库理论</vt:lpstr>
      <vt:lpstr>第六章 关系数据库理论</vt:lpstr>
      <vt:lpstr>第六章 关系数据库理论</vt:lpstr>
      <vt:lpstr>第六章 关系数据库理论</vt:lpstr>
      <vt:lpstr>第六章 关系数据库理论</vt:lpstr>
      <vt:lpstr>第七章 数据库设计</vt:lpstr>
      <vt:lpstr>第七章 数据库设计</vt:lpstr>
      <vt:lpstr>第九章 关系查询处理和查询优化</vt:lpstr>
      <vt:lpstr>第九章 关系查询处理和查询优化</vt:lpstr>
      <vt:lpstr>第十章 数据库恢复技术</vt:lpstr>
      <vt:lpstr>第十章 数据库恢复技术</vt:lpstr>
      <vt:lpstr>第十章 数据库恢复技术</vt:lpstr>
      <vt:lpstr>第十章 数据库恢复技术</vt:lpstr>
      <vt:lpstr>第十一章 并发控制</vt:lpstr>
      <vt:lpstr>第十一章 并发控制</vt:lpstr>
      <vt:lpstr>第十一章 并发控制</vt:lpstr>
      <vt:lpstr>第十一章 并发控制</vt:lpstr>
      <vt:lpstr>Any Question?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 duan</dc:creator>
  <cp:lastModifiedBy>Administrator</cp:lastModifiedBy>
  <cp:revision>1106</cp:revision>
  <dcterms:created xsi:type="dcterms:W3CDTF">2009-08-07T14:32:50Z</dcterms:created>
  <dcterms:modified xsi:type="dcterms:W3CDTF">2021-12-22T08:44:59Z</dcterms:modified>
</cp:coreProperties>
</file>