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sldIdLst>
    <p:sldId id="258" r:id="rId2"/>
    <p:sldId id="328" r:id="rId3"/>
    <p:sldId id="324" r:id="rId4"/>
    <p:sldId id="325" r:id="rId5"/>
    <p:sldId id="330" r:id="rId6"/>
    <p:sldId id="326" r:id="rId7"/>
    <p:sldId id="331" r:id="rId8"/>
    <p:sldId id="329" r:id="rId9"/>
    <p:sldId id="260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00FF"/>
    <a:srgbClr val="003300"/>
    <a:srgbClr val="006600"/>
    <a:srgbClr val="3399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22" autoAdjust="0"/>
  </p:normalViewPr>
  <p:slideViewPr>
    <p:cSldViewPr>
      <p:cViewPr varScale="1">
        <p:scale>
          <a:sx n="116" d="100"/>
          <a:sy n="116" d="100"/>
        </p:scale>
        <p:origin x="1407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fld id="{8D2A0377-D3B8-4BEF-997F-B4BEAF2D68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002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371600"/>
            <a:ext cx="7772400" cy="1462088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6EE8BA-19D0-4E46-A7A4-AB239C6CB245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n-lt"/>
              </a:defRPr>
            </a:lvl1pPr>
          </a:lstStyle>
          <a:p>
            <a:fld id="{312FA367-53EB-421A-9865-84257693BFC4}" type="slidenum">
              <a:rPr lang="en-US" altLang="zh-CN"/>
              <a:pPr/>
              <a:t>‹#›</a:t>
            </a:fld>
            <a:endParaRPr lang="en-US" altLang="zh-CN"/>
          </a:p>
        </p:txBody>
      </p:sp>
      <p:graphicFrame>
        <p:nvGraphicFramePr>
          <p:cNvPr id="5127" name="Object 7"/>
          <p:cNvGraphicFramePr>
            <a:graphicFrameLocks/>
          </p:cNvGraphicFramePr>
          <p:nvPr/>
        </p:nvGraphicFramePr>
        <p:xfrm>
          <a:off x="533400" y="3124200"/>
          <a:ext cx="8305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Picture 1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8305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82A47-C121-444F-9FDC-DDFBD6AA6886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DF839-432E-4533-990B-4B8F5CC2CF3F}" type="slidenum">
              <a:rPr lang="en-US" altLang="zh-CN" smtClean="0"/>
              <a:pPr/>
              <a:t>‹#›</a:t>
            </a:fld>
            <a:r>
              <a:rPr lang="en-US" altLang="zh-CN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1736809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69113" y="381000"/>
            <a:ext cx="2085975" cy="5751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6107113" cy="5751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010000-4610-43D3-A065-A03BF15C56A6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E7352-D8BD-49EE-AC05-9CF28D786712}" type="slidenum">
              <a:rPr lang="en-US" altLang="zh-CN" smtClean="0"/>
              <a:pPr/>
              <a:t>‹#›</a:t>
            </a:fld>
            <a:r>
              <a:rPr lang="en-US" altLang="zh-CN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55718615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810577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24969A-3F3B-40DF-9656-A133780AA3B6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2121B0-14FC-4FF4-BE73-FB699D38FECB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3698217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FE3305-3487-4370-9FF2-029AD264F44E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74603-B40B-4D66-8F6E-41C870D48932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899465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AE55E3-F334-4172-A73A-184B76738EE3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99EAD-2C86-4450-9625-7EF344D5772C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5657602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4095750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7750" y="1447800"/>
            <a:ext cx="4097338" cy="4684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6B0759-449A-48BC-82B1-73B49B844F3C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87144-5480-4896-B635-AD974A4EA320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2604335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6CF340-CD23-4AA6-A259-138FE180A725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B709F-E6EA-4776-AF6D-29A1A06E9FED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4449393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8B9D3D-6184-4D4F-B492-AD5CFA96A30B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A4E5F-2FB2-46CB-BBC2-637528EFB5F7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40206901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97C6FF-3D5B-456F-8581-5EFDC776E403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69B9C-F5BF-482C-A521-EB084A2A18BF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0161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004531-0117-4287-933E-E9F59BFBBFA6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E0AA9-64A8-4014-AB4B-12BF1DE67C2D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3815949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BB2B9-A98E-40F6-AADC-FFAE4A31DBD7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51E71-995A-45EF-AAB0-38D467D8AB85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70025814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81057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8345488" cy="468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fld id="{EB189319-169F-474C-BD05-C3737AF45F04}" type="datetime1">
              <a:rPr lang="zh-CN" altLang="en-US" smtClean="0"/>
              <a:t>2021/11/19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imes New Roman" pitchFamily="18" charset="0"/>
              </a:defRPr>
            </a:lvl1pPr>
          </a:lstStyle>
          <a:p>
            <a:fld id="{E5D2F0E2-7A34-4EEA-8A4F-08B3FE24AFCA}" type="slidenum">
              <a:rPr lang="en-US" altLang="zh-CN" smtClean="0"/>
              <a:pPr/>
              <a:t>‹#›</a:t>
            </a:fld>
            <a:r>
              <a:rPr lang="en-US" altLang="zh-CN" dirty="0"/>
              <a:t>/10</a:t>
            </a:r>
          </a:p>
        </p:txBody>
      </p:sp>
      <p:pic>
        <p:nvPicPr>
          <p:cNvPr id="4103" name="Picture 7" descr="redBa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924800" cy="1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fade/>
  </p:transition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>
                <a:latin typeface="Times New Roman" pitchFamily="18" charset="0"/>
              </a:rPr>
              <a:t>数据库系统原理</a:t>
            </a:r>
            <a:br>
              <a:rPr lang="zh-CN" altLang="en-US" sz="4000">
                <a:latin typeface="Times New Roman" pitchFamily="18" charset="0"/>
              </a:rPr>
            </a:br>
            <a:br>
              <a:rPr lang="zh-CN" altLang="en-US" sz="900">
                <a:latin typeface="Times New Roman" pitchFamily="18" charset="0"/>
              </a:rPr>
            </a:br>
            <a:r>
              <a:rPr lang="en-US" altLang="zh-CN" sz="2800">
                <a:latin typeface="Times New Roman" pitchFamily="18" charset="0"/>
              </a:rPr>
              <a:t>Database System Principles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四川大学计算机学院</a:t>
            </a:r>
          </a:p>
          <a:p>
            <a:pPr>
              <a:lnSpc>
                <a:spcPct val="90000"/>
              </a:lnSpc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郭际香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guojixiang@scu.edu.cn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Times New Roman" pitchFamily="18" charset="0"/>
              </a:rPr>
              <a:t>2021.11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6" t="20226" r="11015" b="38198"/>
          <a:stretch/>
        </p:blipFill>
        <p:spPr bwMode="auto">
          <a:xfrm>
            <a:off x="137724" y="3355230"/>
            <a:ext cx="3697357" cy="277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 t="20226" r="50171" b="45866"/>
          <a:stretch/>
        </p:blipFill>
        <p:spPr bwMode="auto">
          <a:xfrm>
            <a:off x="85190" y="1218064"/>
            <a:ext cx="3637722" cy="226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0" t="14163" r="17118" b="6583"/>
          <a:stretch/>
        </p:blipFill>
        <p:spPr bwMode="auto">
          <a:xfrm>
            <a:off x="5945465" y="260648"/>
            <a:ext cx="3198535" cy="528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6" t="14163" r="54311" b="51250"/>
          <a:stretch/>
        </p:blipFill>
        <p:spPr bwMode="auto">
          <a:xfrm>
            <a:off x="3835081" y="2202189"/>
            <a:ext cx="2271563" cy="230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1096" y="10976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供应商表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4035" y="340989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零件表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08003" y="160020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工程项目表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78316" y="14577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供应情况表</a:t>
            </a: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2</a:t>
            </a:fld>
            <a:r>
              <a:rPr lang="en-US" altLang="zh-CN"/>
              <a:t>/10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0265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</a:p>
        </p:txBody>
      </p:sp>
      <p:sp>
        <p:nvSpPr>
          <p:cNvPr id="3" name="矩形 2"/>
          <p:cNvSpPr/>
          <p:nvPr/>
        </p:nvSpPr>
        <p:spPr>
          <a:xfrm>
            <a:off x="457280" y="1484784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．用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SQL 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语句建立第二章习题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中的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个表。</a:t>
            </a:r>
          </a:p>
          <a:p>
            <a:pPr algn="l"/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对于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 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表：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( SNO , SNAME , STATUS , CITY ) ; </a:t>
            </a:r>
            <a:endParaRPr lang="zh-CN" altLang="zh-C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S ( 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Sno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char(2) UNIQUE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Sname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char(6)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 char(2)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 char(4));</a:t>
            </a:r>
            <a:endParaRPr lang="zh-CN" altLang="zh-CN" sz="2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zh-CN" altLang="zh-C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对于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表：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 ( PNO , PNAME , COLOR , WEIGHT );</a:t>
            </a:r>
            <a:endParaRPr lang="zh-CN" altLang="zh-C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P(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Pno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char(2)  UNIQUE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Pname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char(6)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COLOR  char(2)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 INT);</a:t>
            </a:r>
            <a:endParaRPr lang="zh-CN" altLang="zh-CN" sz="2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zh-CN" altLang="zh-C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对于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 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表：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 ( JNO , JNAME , CITY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）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; </a:t>
            </a:r>
            <a:endParaRPr lang="zh-CN" altLang="zh-C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 TABLE  J(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Jno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char(2) 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UNlQUE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JNAME  char(8)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 char(4));</a:t>
            </a:r>
            <a:endParaRPr lang="zh-CN" altLang="zh-CN" sz="2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zh-CN" altLang="zh-C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对于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PJ 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表：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SPJ (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sNo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PNo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JNo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QTY</a:t>
            </a:r>
            <a:r>
              <a:rPr lang="zh-CN" altLang="zh-CN" sz="2000" dirty="0">
                <a:latin typeface="Tahoma" panose="020B0604030504040204" pitchFamily="34" charset="0"/>
                <a:cs typeface="Tahoma" panose="020B0604030504040204" pitchFamily="34" charset="0"/>
              </a:rPr>
              <a:t>）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; </a:t>
            </a:r>
            <a:endParaRPr lang="zh-CN" altLang="zh-CN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TABLE SPJ(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Sno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char(2)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Pno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char(2)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JNO  char(2)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QTY  INT));</a:t>
            </a:r>
            <a:endParaRPr lang="zh-CN" altLang="zh-CN" sz="20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4E5F-2FB2-46CB-BBC2-637528EFB5F7}" type="slidenum">
              <a:rPr lang="en-US" altLang="zh-CN" smtClean="0"/>
              <a:pPr/>
              <a:t>3</a:t>
            </a:fld>
            <a:r>
              <a:rPr lang="en-US" altLang="zh-CN"/>
              <a:t>/10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783655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219200"/>
            <a:ext cx="85324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针对上题中建立的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个表试用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SQL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语言完成第二章习题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zh-CN" altLang="zh-CN">
                <a:latin typeface="Tahoma" panose="020B0604030504040204" pitchFamily="34" charset="0"/>
                <a:cs typeface="Tahoma" panose="020B0604030504040204" pitchFamily="34" charset="0"/>
              </a:rPr>
              <a:t>中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的查询。 </a:t>
            </a: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l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）求供应工程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零件的供应商号码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SNO ;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SNO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SPJ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 JNO=’J1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endParaRPr lang="zh-CN" altLang="zh-CN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( 2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）求供应工程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零件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的供应商号码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SNO ; 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SNO FROM SPJ </a:t>
            </a:r>
          </a:p>
          <a:p>
            <a:pPr algn="l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JNO='J1' AND PNO='P1'</a:t>
            </a:r>
            <a:endParaRPr lang="zh-CN" altLang="zh-CN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( 3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）求供应工程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零件为红色的供应商号码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SNO ; 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altLang="zh-CN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 SNO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SPJ,P</a:t>
            </a:r>
          </a:p>
          <a:p>
            <a:pPr algn="l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WHERE 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JNO='J1' AND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SPJ.PNO=P.PNO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COLOR='</a:t>
            </a:r>
            <a:r>
              <a:rPr lang="zh-CN" altLang="zh-CN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红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endParaRPr lang="zh-CN" altLang="zh-CN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4E5F-2FB2-46CB-BBC2-637528EFB5F7}" type="slidenum">
              <a:rPr lang="en-US" altLang="zh-CN" smtClean="0"/>
              <a:pPr/>
              <a:t>4</a:t>
            </a:fld>
            <a:r>
              <a:rPr lang="en-US" altLang="zh-CN"/>
              <a:t>/10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2168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219200"/>
            <a:ext cx="853244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( 3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）求供应工程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零件为红色的供应商号码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SNO ; 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altLang="zh-CN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 SNO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SPJ,P</a:t>
            </a:r>
          </a:p>
          <a:p>
            <a:pPr algn="l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WHERE 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JNO='J1' AND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SPJ.PNO=P.PNO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COLOR=‘</a:t>
            </a:r>
            <a:r>
              <a:rPr lang="zh-CN" altLang="zh-CN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红</a:t>
            </a:r>
            <a:r>
              <a:rPr lang="en-US" altLang="zh-CN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或者</a:t>
            </a:r>
            <a:endParaRPr lang="en-US" altLang="zh-CN" dirty="0">
              <a:solidFill>
                <a:schemeClr val="tx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altLang="zh-CN" dirty="0"/>
              <a:t>SNO 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FROM SPJ</a:t>
            </a:r>
            <a:endParaRPr lang="en-US" altLang="zh-CN" dirty="0"/>
          </a:p>
          <a:p>
            <a:pPr algn="l">
              <a:buFont typeface="Wingdings" pitchFamily="2" charset="2"/>
              <a:buNone/>
            </a:pP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altLang="zh-CN" dirty="0"/>
              <a:t>JNO=‘J1’ and PNO in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/>
              <a:t>            (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altLang="zh-CN" dirty="0"/>
              <a:t>PNO from P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/>
              <a:t>             WHER COLOR=‘</a:t>
            </a:r>
            <a:r>
              <a:rPr lang="zh-CN" altLang="en-US" dirty="0"/>
              <a:t>红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);</a:t>
            </a:r>
          </a:p>
          <a:p>
            <a:pPr algn="l"/>
            <a:endParaRPr lang="zh-CN" altLang="zh-CN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4E5F-2FB2-46CB-BBC2-637528EFB5F7}" type="slidenum">
              <a:rPr lang="en-US" altLang="zh-CN" smtClean="0"/>
              <a:pPr/>
              <a:t>5</a:t>
            </a:fld>
            <a:r>
              <a:rPr lang="en-US" altLang="zh-CN"/>
              <a:t>/10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31426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340768"/>
            <a:ext cx="8262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( 4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）求没有使用天津供应商生产的红色零件的工程号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JNO ;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DISTINCT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JNO FROM SPJ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JNO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IN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(SELECT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JNO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SPJ,P,S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S.CITY='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天津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AND COLOR='</a:t>
            </a:r>
            <a:r>
              <a:rPr lang="zh-CN" altLang="zh-CN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红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AND S.SNO=SPJ.SNO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AND P.PNO=SPJ.PNO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4E5F-2FB2-46CB-BBC2-637528EFB5F7}" type="slidenum">
              <a:rPr lang="en-US" altLang="zh-CN" smtClean="0"/>
              <a:pPr/>
              <a:t>6</a:t>
            </a:fld>
            <a:r>
              <a:rPr lang="en-US" altLang="zh-CN"/>
              <a:t>/10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6397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340768"/>
            <a:ext cx="8262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( 4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）求没有使用天津供应商生产的红色零件的工程号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JNO ;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Tahoma" panose="020B0604030504040204" pitchFamily="34" charset="0"/>
                <a:cs typeface="Tahoma" panose="020B0604030504040204" pitchFamily="34" charset="0"/>
              </a:rPr>
              <a:t>或者：</a:t>
            </a:r>
            <a:endParaRPr lang="en-US" altLang="zh-CN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SELECT JNO FROM </a:t>
            </a:r>
            <a:r>
              <a:rPr lang="en-US" altLang="zh-CN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WHERE NOT EXIST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  	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(SELECT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SPJ,P,S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SPJ.JNO=</a:t>
            </a:r>
            <a:r>
              <a:rPr lang="en-US" altLang="zh-CN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J.JNO</a:t>
            </a:r>
            <a:r>
              <a:rPr lang="en-US" altLang="zh-CN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S.SNO=SPJ.SNO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AND P.PNO=SPJ.PNO </a:t>
            </a:r>
            <a:r>
              <a:rPr lang="en-US" altLang="zh-CN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AND S.CITY='</a:t>
            </a:r>
            <a:r>
              <a:rPr lang="zh-CN" altLang="zh-CN" dirty="0">
                <a:solidFill>
                  <a:srgbClr val="0000FF"/>
                </a:solidFill>
                <a:cs typeface="Tahoma" panose="020B0604030504040204" pitchFamily="34" charset="0"/>
              </a:rPr>
              <a:t>天津</a:t>
            </a:r>
            <a:r>
              <a:rPr lang="en-US" altLang="zh-CN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'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AND COLOR='</a:t>
            </a:r>
            <a:r>
              <a:rPr lang="zh-CN" altLang="zh-CN" dirty="0">
                <a:solidFill>
                  <a:srgbClr val="0000FF"/>
                </a:solidFill>
                <a:cs typeface="Tahoma" panose="020B0604030504040204" pitchFamily="34" charset="0"/>
              </a:rPr>
              <a:t>红</a:t>
            </a:r>
            <a:r>
              <a:rPr lang="en-US" altLang="zh-CN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'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4E5F-2FB2-46CB-BBC2-637528EFB5F7}" type="slidenum">
              <a:rPr lang="en-US" altLang="zh-CN" smtClean="0"/>
              <a:pPr/>
              <a:t>7</a:t>
            </a:fld>
            <a:r>
              <a:rPr lang="en-US" altLang="zh-CN"/>
              <a:t>/10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16530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340768"/>
            <a:ext cx="826266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( 5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）求至少用了供应商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zh-CN" altLang="zh-CN" dirty="0">
                <a:latin typeface="Tahoma" panose="020B0604030504040204" pitchFamily="34" charset="0"/>
                <a:cs typeface="Tahoma" panose="020B0604030504040204" pitchFamily="34" charset="0"/>
              </a:rPr>
              <a:t>所供应的全部零件的工程号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JNO ;</a:t>
            </a:r>
            <a:endParaRPr lang="zh-CN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ea typeface="Tahoma" panose="020B0604030504040204" pitchFamily="34" charset="0"/>
                <a:cs typeface="Tahoma" panose="020B0604030504040204" pitchFamily="34" charset="0"/>
              </a:rPr>
              <a:t>即查找：不存在这样的</a:t>
            </a:r>
            <a:r>
              <a:rPr lang="zh-CN" altLang="en-US" b="1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零件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zh-CN" altLang="en-US" dirty="0">
                <a:ea typeface="Tahoma" panose="020B0604030504040204" pitchFamily="34" charset="0"/>
                <a:cs typeface="Tahoma" panose="020B0604030504040204" pitchFamily="34" charset="0"/>
              </a:rPr>
              <a:t>，供应商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S1</a:t>
            </a:r>
            <a:r>
              <a:rPr lang="zh-CN" altLang="en-US" dirty="0">
                <a:ea typeface="Tahoma" panose="020B0604030504040204" pitchFamily="34" charset="0"/>
                <a:cs typeface="Tahoma" panose="020B0604030504040204" pitchFamily="34" charset="0"/>
              </a:rPr>
              <a:t>供应了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zh-CN" altLang="en-US" dirty="0">
                <a:ea typeface="Tahoma" panose="020B0604030504040204" pitchFamily="34" charset="0"/>
                <a:cs typeface="Tahoma" panose="020B0604030504040204" pitchFamily="34" charset="0"/>
              </a:rPr>
              <a:t>，而工程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zh-CN" altLang="en-US" dirty="0">
                <a:ea typeface="Tahoma" panose="020B0604030504040204" pitchFamily="34" charset="0"/>
                <a:cs typeface="Tahoma" panose="020B0604030504040204" pitchFamily="34" charset="0"/>
              </a:rPr>
              <a:t>未选用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zh-CN" altLang="en-US" dirty="0">
                <a:ea typeface="Tahoma" panose="020B0604030504040204" pitchFamily="34" charset="0"/>
                <a:cs typeface="Tahoma" panose="020B0604030504040204" pitchFamily="34" charset="0"/>
              </a:rPr>
              <a:t>。</a:t>
            </a:r>
          </a:p>
          <a:p>
            <a:pPr algn="l"/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     SELECT DISTINCT </a:t>
            </a:r>
            <a:r>
              <a:rPr lang="en-US" altLang="zh-CN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JNO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 FROM SPJ </a:t>
            </a:r>
            <a:r>
              <a:rPr lang="en-US" altLang="zh-CN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SPJZ </a:t>
            </a:r>
          </a:p>
          <a:p>
            <a:pPr algn="l"/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     WHERE NOT EXIST</a:t>
            </a:r>
          </a:p>
          <a:p>
            <a:pPr algn="l"/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	(SELET * FROM SPJ </a:t>
            </a:r>
            <a:r>
              <a:rPr lang="en-US" altLang="zh-CN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SPJX </a:t>
            </a:r>
          </a:p>
          <a:p>
            <a:pPr algn="l"/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              WHERE SNO=‘</a:t>
            </a:r>
            <a:r>
              <a:rPr lang="en-US" altLang="zh-CN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S1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’ AND NOT EXIST</a:t>
            </a:r>
          </a:p>
          <a:p>
            <a:pPr algn="l"/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		(SELECT * FROM SPJ </a:t>
            </a:r>
            <a:r>
              <a:rPr lang="en-US" altLang="zh-CN" dirty="0">
                <a:solidFill>
                  <a:srgbClr val="80008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SPJY</a:t>
            </a:r>
          </a:p>
          <a:p>
            <a:pPr algn="l"/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		 WHERE SPJY.PNO=</a:t>
            </a:r>
            <a:r>
              <a:rPr lang="en-US" altLang="zh-CN" dirty="0">
                <a:solidFill>
                  <a:srgbClr val="0000FF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SPJX.PNO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</a:p>
          <a:p>
            <a:pPr algn="l"/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                                SPJY.JNO=S</a:t>
            </a:r>
            <a:r>
              <a:rPr lang="en-US" altLang="zh-CN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PJZ.JNO</a:t>
            </a:r>
            <a:r>
              <a:rPr lang="en-US" altLang="zh-CN" dirty="0">
                <a:ea typeface="Tahoma" panose="020B0604030504040204" pitchFamily="34" charset="0"/>
                <a:cs typeface="Tahoma" panose="020B0604030504040204" pitchFamily="34" charset="0"/>
              </a:rPr>
              <a:t>));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4E5F-2FB2-46CB-BBC2-637528EFB5F7}" type="slidenum">
              <a:rPr lang="en-US" altLang="zh-CN" smtClean="0"/>
              <a:pPr/>
              <a:t>8</a:t>
            </a:fld>
            <a:r>
              <a:rPr lang="en-US" altLang="zh-CN"/>
              <a:t>/10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18446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omic Sans MS" pitchFamily="66" charset="0"/>
              </a:rPr>
              <a:t>Any Question?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140200" y="2781300"/>
            <a:ext cx="3302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4800" b="1" i="1">
                <a:solidFill>
                  <a:schemeClr val="hlink"/>
                </a:solidFill>
                <a:latin typeface="Times New Roman" pitchFamily="18" charset="0"/>
              </a:rPr>
              <a:t>Thank you !</a:t>
            </a:r>
          </a:p>
        </p:txBody>
      </p:sp>
      <p:pic>
        <p:nvPicPr>
          <p:cNvPr id="10244" name="Picture 4" descr="sm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数据库系统概论</a:t>
            </a:r>
            <a:r>
              <a:rPr lang="en-US" altLang="zh-CN"/>
              <a:t>》- </a:t>
            </a:r>
            <a:r>
              <a:rPr lang="zh-CN" altLang="en-US"/>
              <a:t>习题讲解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74603-B40B-4D66-8F6E-41C870D48932}" type="slidenum">
              <a:rPr lang="en-US" altLang="zh-CN" smtClean="0"/>
              <a:pPr/>
              <a:t>9</a:t>
            </a:fld>
            <a:r>
              <a:rPr lang="en-US" altLang="zh-CN"/>
              <a:t>/10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ld2009</Template>
  <TotalTime>1943</TotalTime>
  <Words>706</Words>
  <Application>Microsoft Office PowerPoint</Application>
  <PresentationFormat>全屏显示(4:3)</PresentationFormat>
  <Paragraphs>90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楷体_GB2312</vt:lpstr>
      <vt:lpstr>Arial</vt:lpstr>
      <vt:lpstr>Comic Sans MS</vt:lpstr>
      <vt:lpstr>Tahoma</vt:lpstr>
      <vt:lpstr>Times New Roman</vt:lpstr>
      <vt:lpstr>Wingdings</vt:lpstr>
      <vt:lpstr>Blends</vt:lpstr>
      <vt:lpstr>Clip</vt:lpstr>
      <vt:lpstr>数据库系统原理  Database System Principles</vt:lpstr>
      <vt:lpstr>PowerPoint 演示文稿</vt:lpstr>
      <vt:lpstr>第三章 习题</vt:lpstr>
      <vt:lpstr>第三章 习题</vt:lpstr>
      <vt:lpstr>第三章 习题</vt:lpstr>
      <vt:lpstr>第三章 习题</vt:lpstr>
      <vt:lpstr>第三章 习题</vt:lpstr>
      <vt:lpstr>第三章 习题</vt:lpstr>
      <vt:lpstr>Any Question?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lei duan</dc:creator>
  <cp:lastModifiedBy>Guo Jixiang</cp:lastModifiedBy>
  <cp:revision>479</cp:revision>
  <dcterms:created xsi:type="dcterms:W3CDTF">2009-08-07T14:32:50Z</dcterms:created>
  <dcterms:modified xsi:type="dcterms:W3CDTF">2021-11-19T03:03:34Z</dcterms:modified>
</cp:coreProperties>
</file>