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476" autoAdjust="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EF68A-B40E-4BB6-9937-64744646D370}" type="datetimeFigureOut">
              <a:rPr lang="zh-CN" altLang="en-US" smtClean="0"/>
              <a:t>2022-01-25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BF185-C4CF-4C51-9DEE-B86EC44511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528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EE1DE-680B-4578-BE1F-03CAD64E4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54B241-860C-4DEA-B042-362444A38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637F9E-8AED-4F20-A7E3-86A80E05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67A3-D620-4083-AE16-0ECB755F0807}" type="datetimeFigureOut">
              <a:rPr lang="zh-CN" altLang="en-US" smtClean="0"/>
              <a:t>2022-01-25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940B7-23C2-4642-9A40-83FC568E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4F123-0006-42BC-9B30-82A67F6F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E33-5EAA-47D7-B439-BBE8EB773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02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085F5-5FB5-4FEA-97D6-5BEC4190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163E9D-DE6F-446F-A214-CBE428A59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50C1B-4E60-44C8-ACAD-E5E2F387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67A3-D620-4083-AE16-0ECB755F0807}" type="datetimeFigureOut">
              <a:rPr lang="zh-CN" altLang="en-US" smtClean="0"/>
              <a:t>2022-01-25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5A7F4-45EF-459A-AA9D-78519D1C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F33AA-00B1-476C-80D5-0B95A723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E33-5EAA-47D7-B439-BBE8EB773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58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975EC2-0014-41B9-8747-22B434370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EC2901-16AE-4367-9048-14D39BD50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DC6F7-7982-49A1-9A12-E5762F4B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67A3-D620-4083-AE16-0ECB755F0807}" type="datetimeFigureOut">
              <a:rPr lang="zh-CN" altLang="en-US" smtClean="0"/>
              <a:t>2022-01-25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BE2C15-390E-46D6-8D81-6D5ACC84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DB0F5-7744-47B6-BD64-045FEC3E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E33-5EAA-47D7-B439-BBE8EB773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91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8D297-BB1A-43CB-AFB8-A2059C54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83BCE-870F-4B4D-82CF-C94B217A2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52DC47-1229-4A9C-AF08-7FB6FE56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67A3-D620-4083-AE16-0ECB755F0807}" type="datetimeFigureOut">
              <a:rPr lang="zh-CN" altLang="en-US" smtClean="0"/>
              <a:t>2022-01-25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B1BBA-23D3-439B-9356-68507BC9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652F7-4035-4EE7-B1A0-12930B7B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E33-5EAA-47D7-B439-BBE8EB773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34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9F400-E1DC-4652-9672-CFAFC615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0FFD0-378E-4262-A860-84E1C59BE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5009D-3EE3-4A75-9604-F0675746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67A3-D620-4083-AE16-0ECB755F0807}" type="datetimeFigureOut">
              <a:rPr lang="zh-CN" altLang="en-US" smtClean="0"/>
              <a:t>2022-01-25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2A606-3C83-40A0-AA9B-B7D62C49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97E9A-597B-4934-BFDC-ED43ACC2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E33-5EAA-47D7-B439-BBE8EB773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34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A26A6-E72D-489E-91CA-8400683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0D1B1-F301-4A14-A933-A36320ECD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E8DE08-CA25-445D-BB13-2596DFFBC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C77D6-9DD9-471F-AC51-7807AD7E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67A3-D620-4083-AE16-0ECB755F0807}" type="datetimeFigureOut">
              <a:rPr lang="zh-CN" altLang="en-US" smtClean="0"/>
              <a:t>2022-01-25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FEE456-14D2-444F-85A9-02CB326B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96EBF4-1948-4FA4-A820-AF6FDC56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E33-5EAA-47D7-B439-BBE8EB773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37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FF6FD-B045-48D9-A2E9-8DBEBCF6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FA3129-DE21-4272-BB9B-5D7CEE048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040582-66AB-4B8F-97F2-683433153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061C77-3B3B-4E4C-972A-F9415CB5F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8DD017-92E5-4F90-91F8-C646F11BA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1B4829-3076-422B-840F-2563EED17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67A3-D620-4083-AE16-0ECB755F0807}" type="datetimeFigureOut">
              <a:rPr lang="zh-CN" altLang="en-US" smtClean="0"/>
              <a:t>2022-01-25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6B0B93-FF89-4875-8A85-F59BF132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C8B685-6E9B-48DF-9FCF-7E3D94B7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E33-5EAA-47D7-B439-BBE8EB773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24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6B94A-87F5-4D23-85E3-8D715B44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70E8A9-1D9E-4273-B720-BD7DC854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67A3-D620-4083-AE16-0ECB755F0807}" type="datetimeFigureOut">
              <a:rPr lang="zh-CN" altLang="en-US" smtClean="0"/>
              <a:t>2022-01-25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4FE8B1-E482-495A-A7B2-B6BBA2C5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949363-19A6-4DCE-AB78-8516194B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E33-5EAA-47D7-B439-BBE8EB773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353BA3-595A-4FF0-B26A-B71C40F1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67A3-D620-4083-AE16-0ECB755F0807}" type="datetimeFigureOut">
              <a:rPr lang="zh-CN" altLang="en-US" smtClean="0"/>
              <a:t>2022-01-25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86B339-A74B-4EE7-BFDE-3BB02D73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494A04-4B27-432E-A48E-DD51D61B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E33-5EAA-47D7-B439-BBE8EB773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77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10A47-F80C-4FCB-B267-D18F5FAF4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4E55D-79ED-4EEA-8EB2-7F500D319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ED6DAF-5D51-4961-A0C1-E1DECFE7C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467C24-1946-4F72-9EB7-FE3A8A7F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67A3-D620-4083-AE16-0ECB755F0807}" type="datetimeFigureOut">
              <a:rPr lang="zh-CN" altLang="en-US" smtClean="0"/>
              <a:t>2022-01-25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FB1FBA-87EA-4F6B-91FF-E239293D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E8337E-2F25-4122-91BE-78D2A3B5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E33-5EAA-47D7-B439-BBE8EB773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02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61024-CCAA-4EAF-8410-3D987A51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6C2DED-BC4C-4CA1-9E8F-0E365CEA4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B3DEFA-9143-4EE9-9FAB-000BF9077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AA4988-0C67-439D-A694-134A30D3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67A3-D620-4083-AE16-0ECB755F0807}" type="datetimeFigureOut">
              <a:rPr lang="zh-CN" altLang="en-US" smtClean="0"/>
              <a:t>2022-01-25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48218B-5F6A-45E4-B43A-AE8E3161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5D61F5-6902-4716-9DDD-94F79723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E33-5EAA-47D7-B439-BBE8EB773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7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3E6DE4-AFA5-4A69-B5CB-5F29EAF0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350A55-A154-4FA0-9958-A598A29B6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06ABA-DFAB-4191-9663-BAFA6D48A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B67A3-D620-4083-AE16-0ECB755F0807}" type="datetimeFigureOut">
              <a:rPr lang="zh-CN" altLang="en-US" smtClean="0"/>
              <a:t>2022-01-25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B2F74-6C40-4291-A626-1D246F550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70D20-5450-470F-B868-A7F06F4FD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C3E33-5EAA-47D7-B439-BBE8EB773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9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Rh41117MT?share_source=copy_we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2.mathworks.cn/help/deeplearning/ug/time-series-forecasting-using-deep-learning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DB4F3F-96BD-4A6C-9671-D9EDF22FFF6D}"/>
              </a:ext>
            </a:extLst>
          </p:cNvPr>
          <p:cNvSpPr txBox="1"/>
          <p:nvPr/>
        </p:nvSpPr>
        <p:spPr>
          <a:xfrm>
            <a:off x="3892326" y="1423333"/>
            <a:ext cx="3902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2022-1-24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BDD11E-BC8B-4DA6-AFCD-36C8B3CBF222}"/>
              </a:ext>
            </a:extLst>
          </p:cNvPr>
          <p:cNvSpPr txBox="1"/>
          <p:nvPr/>
        </p:nvSpPr>
        <p:spPr>
          <a:xfrm>
            <a:off x="6917860" y="2419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程锦国</a:t>
            </a:r>
          </a:p>
        </p:txBody>
      </p:sp>
    </p:spTree>
    <p:extLst>
      <p:ext uri="{BB962C8B-B14F-4D97-AF65-F5344CB8AC3E}">
        <p14:creationId xmlns:p14="http://schemas.microsoft.com/office/powerpoint/2010/main" val="2432207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5953B9-4B02-48AB-B3C9-AC20A9291F44}"/>
              </a:ext>
            </a:extLst>
          </p:cNvPr>
          <p:cNvSpPr txBox="1"/>
          <p:nvPr/>
        </p:nvSpPr>
        <p:spPr>
          <a:xfrm>
            <a:off x="622169" y="659876"/>
            <a:ext cx="465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训练神经网络的尝试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F9258F-83E1-4358-9A8D-7813AE0CB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5" y="1509203"/>
            <a:ext cx="6556211" cy="34463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09F2A1C-D10C-467A-A0B6-584DAFB81CE4}"/>
              </a:ext>
            </a:extLst>
          </p:cNvPr>
          <p:cNvSpPr txBox="1"/>
          <p:nvPr/>
        </p:nvSpPr>
        <p:spPr>
          <a:xfrm>
            <a:off x="7190913" y="1784412"/>
            <a:ext cx="3488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预测结果确实证明出现了过拟合，预测效果很差。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这也同时证明了，对数据预处理的重要性。</a:t>
            </a:r>
          </a:p>
        </p:txBody>
      </p:sp>
    </p:spTree>
    <p:extLst>
      <p:ext uri="{BB962C8B-B14F-4D97-AF65-F5344CB8AC3E}">
        <p14:creationId xmlns:p14="http://schemas.microsoft.com/office/powerpoint/2010/main" val="34094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30D5E7-3883-4182-B862-DD0F9417E9A4}"/>
              </a:ext>
            </a:extLst>
          </p:cNvPr>
          <p:cNvSpPr txBox="1"/>
          <p:nvPr/>
        </p:nvSpPr>
        <p:spPr>
          <a:xfrm>
            <a:off x="622169" y="659876"/>
            <a:ext cx="3022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水下机器人论文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0ED79A-0360-4B13-9720-1465E4EC9418}"/>
              </a:ext>
            </a:extLst>
          </p:cNvPr>
          <p:cNvSpPr txBox="1"/>
          <p:nvPr/>
        </p:nvSpPr>
        <p:spPr>
          <a:xfrm>
            <a:off x="1340527" y="1674674"/>
            <a:ext cx="64185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重要的事情说三遍：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强烈推荐大家都读一遍英文原文！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强烈推荐大家都读一遍英文原文！！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强烈推荐大家都读一遍英文原文！！！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67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1EE331D-47B3-483C-AE36-8D39AF959E6E}"/>
              </a:ext>
            </a:extLst>
          </p:cNvPr>
          <p:cNvSpPr txBox="1"/>
          <p:nvPr/>
        </p:nvSpPr>
        <p:spPr>
          <a:xfrm>
            <a:off x="1609078" y="1678750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我这里就分享一下我注意到的有价值的信息，肯定还有很多我没注意到的细节，希望大家可以继续探索</a:t>
            </a:r>
            <a:r>
              <a:rPr lang="en-US" altLang="zh-CN" dirty="0"/>
              <a:t>~</a:t>
            </a:r>
            <a:r>
              <a:rPr lang="zh-CN" altLang="en-US" dirty="0"/>
              <a:t>，这篇论文没有太难的语法，循序渐进，读起来很舒服。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C9DC15-6BD9-461A-88BA-650E6B0CE48E}"/>
              </a:ext>
            </a:extLst>
          </p:cNvPr>
          <p:cNvSpPr txBox="1"/>
          <p:nvPr/>
        </p:nvSpPr>
        <p:spPr>
          <a:xfrm>
            <a:off x="622169" y="659876"/>
            <a:ext cx="5560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0" i="0" dirty="0">
                <a:effectLst/>
                <a:latin typeface="Arial" panose="020B0604020202020204" pitchFamily="34" charset="0"/>
              </a:rPr>
              <a:t>Unmonitored Fault Detection in an AUV</a:t>
            </a:r>
            <a:br>
              <a:rPr lang="en-US" altLang="zh-CN" sz="2400" dirty="0"/>
            </a:br>
            <a:r>
              <a:rPr lang="en-US" altLang="zh-CN" sz="2400" b="0" i="0" dirty="0">
                <a:effectLst/>
                <a:latin typeface="Arial" panose="020B0604020202020204" pitchFamily="34" charset="0"/>
              </a:rPr>
              <a:t>Using Recurrent Neural Networks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4267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BF670F-F2FA-4496-AC01-7810BBF1659B}"/>
              </a:ext>
            </a:extLst>
          </p:cNvPr>
          <p:cNvSpPr txBox="1"/>
          <p:nvPr/>
        </p:nvSpPr>
        <p:spPr>
          <a:xfrm>
            <a:off x="622169" y="6598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总体概括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088218-E08B-4A6B-90B9-64CB5F50946F}"/>
              </a:ext>
            </a:extLst>
          </p:cNvPr>
          <p:cNvSpPr txBox="1"/>
          <p:nvPr/>
        </p:nvSpPr>
        <p:spPr>
          <a:xfrm>
            <a:off x="1609078" y="1678750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这篇论文是关于水下机器人的异常检测，和咱们的无人艇异常检测有很强的联系。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006D7B-C73F-4A0B-AD9A-BD26691E8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3" y="2596633"/>
            <a:ext cx="6925642" cy="38486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626E1F5-0BD9-402F-B9E7-4DA13ED0F815}"/>
              </a:ext>
            </a:extLst>
          </p:cNvPr>
          <p:cNvSpPr txBox="1"/>
          <p:nvPr/>
        </p:nvSpPr>
        <p:spPr>
          <a:xfrm>
            <a:off x="8256233" y="2879079"/>
            <a:ext cx="2707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我们可以注意到，它有六个驱动装置。</a:t>
            </a:r>
          </a:p>
        </p:txBody>
      </p:sp>
    </p:spTree>
    <p:extLst>
      <p:ext uri="{BB962C8B-B14F-4D97-AF65-F5344CB8AC3E}">
        <p14:creationId xmlns:p14="http://schemas.microsoft.com/office/powerpoint/2010/main" val="247392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77EA95-BBA1-4D18-A8CA-B86C7C619456}"/>
              </a:ext>
            </a:extLst>
          </p:cNvPr>
          <p:cNvSpPr txBox="1"/>
          <p:nvPr/>
        </p:nvSpPr>
        <p:spPr>
          <a:xfrm>
            <a:off x="622169" y="6598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总体概括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4975AE-EE23-48CF-AE3E-5D3E99F07F09}"/>
              </a:ext>
            </a:extLst>
          </p:cNvPr>
          <p:cNvSpPr txBox="1"/>
          <p:nvPr/>
        </p:nvSpPr>
        <p:spPr>
          <a:xfrm>
            <a:off x="1473693" y="1722268"/>
            <a:ext cx="91795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它的异常检测系统分为两部分：一个预测模块，预测</a:t>
            </a:r>
            <a:r>
              <a:rPr lang="en-US" altLang="zh-CN" dirty="0"/>
              <a:t>AUV</a:t>
            </a:r>
            <a:r>
              <a:rPr lang="zh-CN" altLang="en-US" dirty="0"/>
              <a:t>接下来移动情况，以及一个异常检测模块，使用预测模块的预测值，与测量值进行比较，定义几个指标，满足条件的就会被判定为异常。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比较一般的异常检测只对单一点的异常情况检测，它选择了更符合它实际情况的集成异常检测算法，所谓集成，我的理解，就是否定单个时间步的产生的影响，关注一段时间内的异常点的强度和频率，得出系统在这一段时间内存在异常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此外，它的异常检测系统是作为一个辅助系统的，这个信息在论文中多次被提到。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404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77EA95-BBA1-4D18-A8CA-B86C7C619456}"/>
              </a:ext>
            </a:extLst>
          </p:cNvPr>
          <p:cNvSpPr txBox="1"/>
          <p:nvPr/>
        </p:nvSpPr>
        <p:spPr>
          <a:xfrm>
            <a:off x="622169" y="659876"/>
            <a:ext cx="4615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使用集成</a:t>
            </a:r>
            <a:r>
              <a:rPr lang="en-US" altLang="zh-CN" sz="2400" dirty="0"/>
              <a:t>LSTM</a:t>
            </a:r>
            <a:r>
              <a:rPr lang="zh-CN" altLang="en-US" sz="2400" dirty="0"/>
              <a:t>块的</a:t>
            </a:r>
            <a:r>
              <a:rPr lang="en-US" altLang="zh-CN" sz="2400" dirty="0"/>
              <a:t>RNN</a:t>
            </a:r>
            <a:r>
              <a:rPr lang="zh-CN" altLang="en-US" sz="2400" dirty="0"/>
              <a:t>异常检测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D02C00-31BC-4F7A-8EEF-9EE2774863B4}"/>
              </a:ext>
            </a:extLst>
          </p:cNvPr>
          <p:cNvSpPr txBox="1"/>
          <p:nvPr/>
        </p:nvSpPr>
        <p:spPr>
          <a:xfrm>
            <a:off x="914400" y="1562470"/>
            <a:ext cx="10138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RNN</a:t>
            </a:r>
            <a:r>
              <a:rPr lang="zh-CN" altLang="en-US" dirty="0"/>
              <a:t>，我觉得不需要了解其原理，只需要知道它的输入输出是什么就可以了，把它当成个工具看。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它定义的自由度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0057BD-6C04-4772-9984-984F0F0E9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53" y="2310298"/>
            <a:ext cx="7592485" cy="9050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1817A3-C5B0-4EC0-BE70-EAF9DCC63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502" y="3090261"/>
            <a:ext cx="6725589" cy="264832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64DE74D-D40E-4F49-B50B-7E06BA691282}"/>
              </a:ext>
            </a:extLst>
          </p:cNvPr>
          <p:cNvSpPr txBox="1"/>
          <p:nvPr/>
        </p:nvSpPr>
        <p:spPr>
          <a:xfrm>
            <a:off x="1535837" y="6187736"/>
            <a:ext cx="791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五自由度的意思就是 机器人可以做到翻滚，俯仰，偏航，升降，横移。</a:t>
            </a:r>
          </a:p>
        </p:txBody>
      </p:sp>
    </p:spTree>
    <p:extLst>
      <p:ext uri="{BB962C8B-B14F-4D97-AF65-F5344CB8AC3E}">
        <p14:creationId xmlns:p14="http://schemas.microsoft.com/office/powerpoint/2010/main" val="2368097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ADE63A-B326-4AAD-A9F0-2CF5C9C5F650}"/>
              </a:ext>
            </a:extLst>
          </p:cNvPr>
          <p:cNvSpPr txBox="1"/>
          <p:nvPr/>
        </p:nvSpPr>
        <p:spPr>
          <a:xfrm>
            <a:off x="622169" y="659876"/>
            <a:ext cx="4615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使用集成</a:t>
            </a:r>
            <a:r>
              <a:rPr lang="en-US" altLang="zh-CN" sz="2400" dirty="0"/>
              <a:t>LSTM</a:t>
            </a:r>
            <a:r>
              <a:rPr lang="zh-CN" altLang="en-US" sz="2400" dirty="0"/>
              <a:t>块的</a:t>
            </a:r>
            <a:r>
              <a:rPr lang="en-US" altLang="zh-CN" sz="2400" dirty="0"/>
              <a:t>RNN</a:t>
            </a:r>
            <a:r>
              <a:rPr lang="zh-CN" altLang="en-US" sz="2400" dirty="0"/>
              <a:t>异常检测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A1B7C7-F7F4-4522-A267-80797F1976AB}"/>
              </a:ext>
            </a:extLst>
          </p:cNvPr>
          <p:cNvSpPr txBox="1"/>
          <p:nvPr/>
        </p:nvSpPr>
        <p:spPr>
          <a:xfrm>
            <a:off x="719091" y="1651247"/>
            <a:ext cx="106620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它使用的数据和我们所得到的数据有所不同。</a:t>
            </a:r>
            <a:endParaRPr lang="en-US" altLang="zh-CN" dirty="0"/>
          </a:p>
          <a:p>
            <a:r>
              <a:rPr lang="zh-CN" altLang="en-US" dirty="0"/>
              <a:t>它通过</a:t>
            </a:r>
            <a:r>
              <a:rPr lang="en-US" altLang="zh-CN" dirty="0"/>
              <a:t>IMU</a:t>
            </a:r>
            <a:r>
              <a:rPr lang="zh-CN" altLang="en-US" dirty="0"/>
              <a:t>（惯性测量单元），应该是一种传感器，可以测出三维的角速度，和线加速度。</a:t>
            </a:r>
            <a:endParaRPr lang="en-US" altLang="zh-CN" dirty="0"/>
          </a:p>
          <a:p>
            <a:r>
              <a:rPr lang="zh-CN" altLang="en-US" dirty="0"/>
              <a:t>它使用六维（三维的角速度和线加速度，）以及刚才的五个自由度，加起来一共</a:t>
            </a:r>
            <a:r>
              <a:rPr lang="en-US" altLang="zh-CN" dirty="0"/>
              <a:t>11</a:t>
            </a:r>
            <a:r>
              <a:rPr lang="zh-CN" altLang="en-US" dirty="0"/>
              <a:t>维输入到神经网络里面进行预测。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1CAB01-B676-4A0D-B4F4-43684904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27" y="2528410"/>
            <a:ext cx="7459116" cy="28388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32C1F61-77E6-46FB-A82F-9C565F5F5FA7}"/>
              </a:ext>
            </a:extLst>
          </p:cNvPr>
          <p:cNvSpPr txBox="1"/>
          <p:nvPr/>
        </p:nvSpPr>
        <p:spPr>
          <a:xfrm>
            <a:off x="1003177" y="5486400"/>
            <a:ext cx="974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值得一提的是，传感器用的是</a:t>
            </a:r>
            <a:r>
              <a:rPr lang="en-US" altLang="zh-CN" dirty="0"/>
              <a:t>50hz</a:t>
            </a:r>
            <a:r>
              <a:rPr lang="zh-CN" altLang="en-US" dirty="0"/>
              <a:t>，采集这十一维数据，但考虑到</a:t>
            </a:r>
            <a:r>
              <a:rPr lang="en-US" altLang="zh-CN" dirty="0" err="1"/>
              <a:t>lstm</a:t>
            </a:r>
            <a:r>
              <a:rPr lang="zh-CN" altLang="en-US" dirty="0"/>
              <a:t>的运算速度，机器人系统只接受</a:t>
            </a:r>
            <a:r>
              <a:rPr lang="en-US" altLang="zh-CN" dirty="0"/>
              <a:t>10hz</a:t>
            </a:r>
            <a:r>
              <a:rPr lang="zh-CN" altLang="en-US" dirty="0"/>
              <a:t>的数据，才能实现实时的预测。</a:t>
            </a:r>
          </a:p>
        </p:txBody>
      </p:sp>
    </p:spTree>
    <p:extLst>
      <p:ext uri="{BB962C8B-B14F-4D97-AF65-F5344CB8AC3E}">
        <p14:creationId xmlns:p14="http://schemas.microsoft.com/office/powerpoint/2010/main" val="2029281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6CEB592-EFE9-44DB-9A28-DE38951333EE}"/>
              </a:ext>
            </a:extLst>
          </p:cNvPr>
          <p:cNvSpPr txBox="1"/>
          <p:nvPr/>
        </p:nvSpPr>
        <p:spPr>
          <a:xfrm>
            <a:off x="622169" y="659876"/>
            <a:ext cx="4615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使用集成</a:t>
            </a:r>
            <a:r>
              <a:rPr lang="en-US" altLang="zh-CN" sz="2400" dirty="0"/>
              <a:t>LSTM</a:t>
            </a:r>
            <a:r>
              <a:rPr lang="zh-CN" altLang="en-US" sz="2400" dirty="0"/>
              <a:t>块的</a:t>
            </a:r>
            <a:r>
              <a:rPr lang="en-US" altLang="zh-CN" sz="2400" dirty="0"/>
              <a:t>RNN</a:t>
            </a:r>
            <a:r>
              <a:rPr lang="zh-CN" altLang="en-US" sz="2400" dirty="0"/>
              <a:t>异常检测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F52F54-7F5E-48C0-AEFC-4C4B088557FF}"/>
              </a:ext>
            </a:extLst>
          </p:cNvPr>
          <p:cNvSpPr txBox="1"/>
          <p:nvPr/>
        </p:nvSpPr>
        <p:spPr>
          <a:xfrm>
            <a:off x="622169" y="1269507"/>
            <a:ext cx="974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值得一提的是，传感器用的是</a:t>
            </a:r>
            <a:r>
              <a:rPr lang="en-US" altLang="zh-CN" dirty="0"/>
              <a:t>50hz</a:t>
            </a:r>
            <a:r>
              <a:rPr lang="zh-CN" altLang="en-US" dirty="0"/>
              <a:t>，采集这十一维数据，但考虑到</a:t>
            </a:r>
            <a:r>
              <a:rPr lang="en-US" altLang="zh-CN" dirty="0" err="1"/>
              <a:t>lstm</a:t>
            </a:r>
            <a:r>
              <a:rPr lang="zh-CN" altLang="en-US" dirty="0"/>
              <a:t>的运算速度，机器人系统只接受</a:t>
            </a:r>
            <a:r>
              <a:rPr lang="en-US" altLang="zh-CN" dirty="0"/>
              <a:t>10hz</a:t>
            </a:r>
            <a:r>
              <a:rPr lang="zh-CN" altLang="en-US" dirty="0"/>
              <a:t>的数据，才能实现实时的预测。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6D058D-B8E3-4CEE-BAAF-C43C98A45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08" y="1814656"/>
            <a:ext cx="8268854" cy="19147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E24C48A-6332-4688-9651-80ECED0F3F2C}"/>
              </a:ext>
            </a:extLst>
          </p:cNvPr>
          <p:cNvSpPr txBox="1"/>
          <p:nvPr/>
        </p:nvSpPr>
        <p:spPr>
          <a:xfrm>
            <a:off x="622169" y="3729448"/>
            <a:ext cx="9312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我们的项目是</a:t>
            </a:r>
            <a:r>
              <a:rPr lang="en-US" altLang="zh-CN" dirty="0"/>
              <a:t>100hz</a:t>
            </a:r>
            <a:r>
              <a:rPr lang="zh-CN" altLang="en-US" dirty="0"/>
              <a:t>，我觉得使用</a:t>
            </a:r>
            <a:r>
              <a:rPr lang="en-US" altLang="zh-CN" dirty="0" err="1"/>
              <a:t>kalman</a:t>
            </a:r>
            <a:r>
              <a:rPr lang="zh-CN" altLang="en-US" dirty="0"/>
              <a:t>滤波进行处理，并通过某种合理方式（求平均？）把</a:t>
            </a:r>
            <a:r>
              <a:rPr lang="en-US" altLang="zh-CN" dirty="0"/>
              <a:t>100hz</a:t>
            </a:r>
            <a:r>
              <a:rPr lang="zh-CN" altLang="en-US" dirty="0"/>
              <a:t>降低数据量，可能会减少过拟合，这篇论文是直接使用了测量的数据，并且把</a:t>
            </a:r>
            <a:r>
              <a:rPr lang="en-US" altLang="zh-CN" dirty="0"/>
              <a:t>80%</a:t>
            </a:r>
            <a:r>
              <a:rPr lang="zh-CN" altLang="en-US" dirty="0"/>
              <a:t>的数据直接丢弃了。</a:t>
            </a:r>
          </a:p>
        </p:txBody>
      </p:sp>
    </p:spTree>
    <p:extLst>
      <p:ext uri="{BB962C8B-B14F-4D97-AF65-F5344CB8AC3E}">
        <p14:creationId xmlns:p14="http://schemas.microsoft.com/office/powerpoint/2010/main" val="3867964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C3ED574-84C3-4DBB-967F-E6D0B1E8E551}"/>
              </a:ext>
            </a:extLst>
          </p:cNvPr>
          <p:cNvSpPr txBox="1"/>
          <p:nvPr/>
        </p:nvSpPr>
        <p:spPr>
          <a:xfrm>
            <a:off x="622169" y="659876"/>
            <a:ext cx="4076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对</a:t>
            </a:r>
            <a:r>
              <a:rPr lang="en-US" altLang="zh-CN" sz="2400" dirty="0"/>
              <a:t>Loss function</a:t>
            </a:r>
            <a:r>
              <a:rPr lang="zh-CN" altLang="en-US" sz="2400" dirty="0"/>
              <a:t>的定义和训练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12F219-D0CA-4D8A-AE98-9E671C941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57" y="1283701"/>
            <a:ext cx="8335538" cy="13432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6E83D09-65A2-47FB-8789-714F097EFD5B}"/>
              </a:ext>
            </a:extLst>
          </p:cNvPr>
          <p:cNvSpPr txBox="1"/>
          <p:nvPr/>
        </p:nvSpPr>
        <p:spPr>
          <a:xfrm>
            <a:off x="745724" y="2902998"/>
            <a:ext cx="9738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这是神经网络的损失函数，让我比较困惑，它对于预测值</a:t>
            </a:r>
            <a:r>
              <a:rPr lang="en-US" altLang="zh-CN" dirty="0"/>
              <a:t>y</a:t>
            </a:r>
            <a:r>
              <a:rPr lang="zh-CN" altLang="en-US" dirty="0"/>
              <a:t>和测量值</a:t>
            </a:r>
            <a:r>
              <a:rPr lang="en-US" altLang="zh-CN" dirty="0"/>
              <a:t>y</a:t>
            </a:r>
            <a:r>
              <a:rPr lang="zh-CN" altLang="en-US" dirty="0"/>
              <a:t>，貌似只有</a:t>
            </a:r>
            <a:r>
              <a:rPr lang="en-US" altLang="zh-CN" dirty="0"/>
              <a:t>6</a:t>
            </a:r>
            <a:r>
              <a:rPr lang="zh-CN" altLang="en-US" dirty="0"/>
              <a:t>维？？那论文里写到的，它还使用了五个自由度的数据。或者说，它的数据是</a:t>
            </a:r>
            <a:r>
              <a:rPr lang="en-US" altLang="zh-CN" dirty="0"/>
              <a:t>11</a:t>
            </a:r>
            <a:r>
              <a:rPr lang="zh-CN" altLang="en-US" dirty="0"/>
              <a:t>维，但它用六维的均方误差损失来反向传播，这个不确定，</a:t>
            </a:r>
            <a:r>
              <a:rPr lang="zh-CN" altLang="en-US" dirty="0">
                <a:solidFill>
                  <a:srgbClr val="FF0000"/>
                </a:solidFill>
              </a:rPr>
              <a:t>组长可以联系一下老师咨询一下。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625577-6449-40F8-9268-0F2642CE5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57" y="3826328"/>
            <a:ext cx="375337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38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C3ED574-84C3-4DBB-967F-E6D0B1E8E551}"/>
              </a:ext>
            </a:extLst>
          </p:cNvPr>
          <p:cNvSpPr txBox="1"/>
          <p:nvPr/>
        </p:nvSpPr>
        <p:spPr>
          <a:xfrm>
            <a:off x="622169" y="659876"/>
            <a:ext cx="4076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对</a:t>
            </a:r>
            <a:r>
              <a:rPr lang="en-US" altLang="zh-CN" sz="2400" dirty="0"/>
              <a:t>Loss function</a:t>
            </a:r>
            <a:r>
              <a:rPr lang="zh-CN" altLang="en-US" sz="2400" dirty="0"/>
              <a:t>的定义和训练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51AE1D-538D-4B17-BB9A-7EC7663E0137}"/>
              </a:ext>
            </a:extLst>
          </p:cNvPr>
          <p:cNvSpPr txBox="1"/>
          <p:nvPr/>
        </p:nvSpPr>
        <p:spPr>
          <a:xfrm>
            <a:off x="1225117" y="2145566"/>
            <a:ext cx="8495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在此不过多介绍训练过程，我们只需要知道，神经网络通过数据集的学习，掌握了时间序列的规律。通过我们的训练后，就可以得到一个神经网络，然后我们把这个网络安装在</a:t>
            </a:r>
            <a:r>
              <a:rPr lang="en-US" altLang="zh-CN" dirty="0"/>
              <a:t>AUV</a:t>
            </a:r>
            <a:r>
              <a:rPr lang="zh-CN" altLang="en-US" dirty="0"/>
              <a:t>里就好了，</a:t>
            </a:r>
            <a:r>
              <a:rPr lang="en-US" altLang="zh-CN" dirty="0"/>
              <a:t>AUV</a:t>
            </a:r>
            <a:r>
              <a:rPr lang="zh-CN" altLang="en-US" dirty="0"/>
              <a:t>的实时数据源源不断地传送到网络里，网络对数据进行预测，预测值与测量值进行比较，通过某种算法判断它是否是异常情况，我们的无人艇大概也是这个过程</a:t>
            </a:r>
          </a:p>
        </p:txBody>
      </p:sp>
    </p:spTree>
    <p:extLst>
      <p:ext uri="{BB962C8B-B14F-4D97-AF65-F5344CB8AC3E}">
        <p14:creationId xmlns:p14="http://schemas.microsoft.com/office/powerpoint/2010/main" val="37827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B40915-82D2-4CA2-A51A-1ABF3C9082D0}"/>
              </a:ext>
            </a:extLst>
          </p:cNvPr>
          <p:cNvSpPr txBox="1"/>
          <p:nvPr/>
        </p:nvSpPr>
        <p:spPr>
          <a:xfrm>
            <a:off x="622169" y="65987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入组四天的主要工作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733C88-838E-4574-BD36-302E783E2A46}"/>
              </a:ext>
            </a:extLst>
          </p:cNvPr>
          <p:cNvSpPr txBox="1"/>
          <p:nvPr/>
        </p:nvSpPr>
        <p:spPr>
          <a:xfrm>
            <a:off x="2196445" y="195134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119876-F027-460E-A9C7-55B0CB96161B}"/>
              </a:ext>
            </a:extLst>
          </p:cNvPr>
          <p:cNvSpPr txBox="1"/>
          <p:nvPr/>
        </p:nvSpPr>
        <p:spPr>
          <a:xfrm>
            <a:off x="2037940" y="1951347"/>
            <a:ext cx="8649109" cy="222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初步了解了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kalman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滤波的主要内容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，尝试使用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 short term memory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，循环神经网络的一种，可以用来学习并预测时间序列）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阅读了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（自动水下机器人）论文，找到了无人艇项目的研究主干</a:t>
            </a:r>
          </a:p>
        </p:txBody>
      </p:sp>
    </p:spTree>
    <p:extLst>
      <p:ext uri="{BB962C8B-B14F-4D97-AF65-F5344CB8AC3E}">
        <p14:creationId xmlns:p14="http://schemas.microsoft.com/office/powerpoint/2010/main" val="2997472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C3ED574-84C3-4DBB-967F-E6D0B1E8E551}"/>
              </a:ext>
            </a:extLst>
          </p:cNvPr>
          <p:cNvSpPr txBox="1"/>
          <p:nvPr/>
        </p:nvSpPr>
        <p:spPr>
          <a:xfrm>
            <a:off x="622169" y="65987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异常判别算法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AA1F0F-E020-43C8-84AD-72458D807D3A}"/>
              </a:ext>
            </a:extLst>
          </p:cNvPr>
          <p:cNvSpPr txBox="1"/>
          <p:nvPr/>
        </p:nvSpPr>
        <p:spPr>
          <a:xfrm>
            <a:off x="949911" y="1704513"/>
            <a:ext cx="10386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通过神经网络的学习，我们得到了预测值，并且实时系统得到了测量值。</a:t>
            </a:r>
            <a:endParaRPr lang="en-US" altLang="zh-CN" dirty="0"/>
          </a:p>
          <a:p>
            <a:r>
              <a:rPr lang="zh-CN" altLang="en-US" dirty="0"/>
              <a:t>通过以下两个公式进行判别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2E2C58-EF22-4AE0-8655-A3E78F34C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2743104"/>
            <a:ext cx="5630061" cy="137179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7DD7A3-51BB-440B-A137-18C4C38F14C7}"/>
              </a:ext>
            </a:extLst>
          </p:cNvPr>
          <p:cNvSpPr txBox="1"/>
          <p:nvPr/>
        </p:nvSpPr>
        <p:spPr>
          <a:xfrm>
            <a:off x="878889" y="4856085"/>
            <a:ext cx="9916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有四个指标，检测窗口长度，绝对误差阈值，危险系数阈值，平均误差阈值。</a:t>
            </a:r>
            <a:endParaRPr lang="en-US" altLang="zh-CN" dirty="0"/>
          </a:p>
          <a:p>
            <a:r>
              <a:rPr lang="zh-CN" altLang="en-US" dirty="0"/>
              <a:t>这四个指标，算是超参数。</a:t>
            </a:r>
            <a:endParaRPr lang="en-US" altLang="zh-CN" dirty="0"/>
          </a:p>
          <a:p>
            <a:r>
              <a:rPr lang="zh-CN" altLang="en-US" dirty="0"/>
              <a:t>定义好四个指标后，如果机器人在运作时，达到了危险系数和平均误差阈值，就会判定，在这段窗口时间中存在异常。</a:t>
            </a:r>
          </a:p>
        </p:txBody>
      </p:sp>
    </p:spTree>
    <p:extLst>
      <p:ext uri="{BB962C8B-B14F-4D97-AF65-F5344CB8AC3E}">
        <p14:creationId xmlns:p14="http://schemas.microsoft.com/office/powerpoint/2010/main" val="3243638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F501A6-3E7B-4D2B-A578-A5EE1711E18F}"/>
              </a:ext>
            </a:extLst>
          </p:cNvPr>
          <p:cNvSpPr txBox="1"/>
          <p:nvPr/>
        </p:nvSpPr>
        <p:spPr>
          <a:xfrm>
            <a:off x="622169" y="65987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异常判别算法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118004-4F3D-4549-B5EF-5C4A81719980}"/>
              </a:ext>
            </a:extLst>
          </p:cNvPr>
          <p:cNvSpPr txBox="1"/>
          <p:nvPr/>
        </p:nvSpPr>
        <p:spPr>
          <a:xfrm>
            <a:off x="816746" y="1580225"/>
            <a:ext cx="9712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在前文滑动窗口的基础上，算法又定义了一个堆叠窗口。</a:t>
            </a:r>
            <a:endParaRPr lang="en-US" altLang="zh-CN" dirty="0"/>
          </a:p>
          <a:p>
            <a:r>
              <a:rPr lang="zh-CN" altLang="en-US" dirty="0"/>
              <a:t>窗口长度 </a:t>
            </a:r>
            <a:r>
              <a:rPr lang="en-US" altLang="zh-CN" dirty="0"/>
              <a:t>45</a:t>
            </a:r>
            <a:r>
              <a:rPr lang="zh-CN" altLang="en-US" dirty="0"/>
              <a:t>个时间步（</a:t>
            </a:r>
            <a:r>
              <a:rPr lang="en-US" altLang="zh-CN" dirty="0"/>
              <a:t>4.5s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堆叠窗口 </a:t>
            </a:r>
            <a:r>
              <a:rPr lang="en-US" altLang="zh-CN" dirty="0"/>
              <a:t>95</a:t>
            </a:r>
            <a:r>
              <a:rPr lang="zh-CN" altLang="en-US" dirty="0"/>
              <a:t>个时间步（</a:t>
            </a:r>
            <a:r>
              <a:rPr lang="en-US" altLang="zh-CN" dirty="0"/>
              <a:t>9.5s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0643BB-5CB7-45A6-9802-D387178A5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46" y="2329183"/>
            <a:ext cx="6711518" cy="376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15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567E06F-AAB2-4034-88BB-786A25F294DC}"/>
              </a:ext>
            </a:extLst>
          </p:cNvPr>
          <p:cNvSpPr txBox="1"/>
          <p:nvPr/>
        </p:nvSpPr>
        <p:spPr>
          <a:xfrm>
            <a:off x="622169" y="659876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AUV</a:t>
            </a:r>
            <a:r>
              <a:rPr lang="zh-CN" altLang="en-US" sz="2400" dirty="0"/>
              <a:t>的启示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AB842C-4112-4686-A274-A42165B37D0B}"/>
              </a:ext>
            </a:extLst>
          </p:cNvPr>
          <p:cNvSpPr txBox="1"/>
          <p:nvPr/>
        </p:nvSpPr>
        <p:spPr>
          <a:xfrm>
            <a:off x="914400" y="1589103"/>
            <a:ext cx="101294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论文后面讲述了，通过机器人的正常数据集，和异常数据集，使得算法在正常数据集上的故障判别要尽量小，在异常数据集上的故障判别率要尽量大，从而将那几个超参数确定下来，成为一个普适性的算法，应用到</a:t>
            </a:r>
            <a:r>
              <a:rPr lang="en-US" altLang="zh-CN" dirty="0"/>
              <a:t>AUV</a:t>
            </a:r>
            <a:r>
              <a:rPr lang="zh-CN" altLang="en-US" dirty="0"/>
              <a:t>的任意工作环境中。一共用到了十一个不同的数据集，它们之间的比较很有趣，让我回想起高中生物的实验组和对照组。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这个论文中的数据质量很高，所以它才能做出很漂亮的效果，我们如果有条件，一定要使用高质量的数据（给葛老师一杯卡布奇诺），其次，</a:t>
            </a:r>
            <a:r>
              <a:rPr lang="en-US" altLang="zh-CN" dirty="0"/>
              <a:t>IMU</a:t>
            </a:r>
            <a:r>
              <a:rPr lang="zh-CN" altLang="en-US" dirty="0"/>
              <a:t>产生的角速度和线加速度是十一维数据里面比较重要的数据，我们现在只拥有三维位置，只能计算出线加速度，</a:t>
            </a:r>
            <a:r>
              <a:rPr lang="zh-CN" altLang="en-US" dirty="0">
                <a:solidFill>
                  <a:srgbClr val="FF0000"/>
                </a:solidFill>
              </a:rPr>
              <a:t>角速度不知道怎么算（数学系同学你们有办法嘛？）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endParaRPr lang="en-US" altLang="zh-CN" dirty="0"/>
          </a:p>
          <a:p>
            <a:r>
              <a:rPr lang="zh-CN" altLang="en-US" dirty="0"/>
              <a:t>其次我们可以利用它里面提到的背景知识，我觉得写得相当漂亮，自己翻译过来改改用到咱们自己论文里多是一件美事啊。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数据预处理也很重要，刚才的</a:t>
            </a:r>
            <a:r>
              <a:rPr lang="en-US" altLang="zh-CN" dirty="0" err="1"/>
              <a:t>matlab</a:t>
            </a:r>
            <a:r>
              <a:rPr lang="zh-CN" altLang="en-US" dirty="0"/>
              <a:t>程序跑出来的结果不如人意，希望大家研究的</a:t>
            </a:r>
            <a:r>
              <a:rPr lang="en-US" altLang="zh-CN" dirty="0" err="1"/>
              <a:t>kalman</a:t>
            </a:r>
            <a:r>
              <a:rPr lang="zh-CN" altLang="en-US" dirty="0"/>
              <a:t>滤波可以帮助我们消除过程误差和观测误差，然后你们再寻找一种办法，将</a:t>
            </a:r>
            <a:r>
              <a:rPr lang="en-US" altLang="zh-CN" dirty="0"/>
              <a:t>100hz</a:t>
            </a:r>
            <a:r>
              <a:rPr lang="zh-CN" altLang="en-US" dirty="0"/>
              <a:t>采样的数据，处理得小一点。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54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B40915-82D2-4CA2-A51A-1ABF3C9082D0}"/>
              </a:ext>
            </a:extLst>
          </p:cNvPr>
          <p:cNvSpPr txBox="1"/>
          <p:nvPr/>
        </p:nvSpPr>
        <p:spPr>
          <a:xfrm>
            <a:off x="622169" y="659876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Kalman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滤波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733C88-838E-4574-BD36-302E783E2A46}"/>
              </a:ext>
            </a:extLst>
          </p:cNvPr>
          <p:cNvSpPr txBox="1"/>
          <p:nvPr/>
        </p:nvSpPr>
        <p:spPr>
          <a:xfrm>
            <a:off x="2196445" y="195134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119876-F027-460E-A9C7-55B0CB96161B}"/>
              </a:ext>
            </a:extLst>
          </p:cNvPr>
          <p:cNvSpPr txBox="1"/>
          <p:nvPr/>
        </p:nvSpPr>
        <p:spPr>
          <a:xfrm>
            <a:off x="1623060" y="1951347"/>
            <a:ext cx="9063989" cy="499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站教程</a:t>
            </a:r>
            <a:r>
              <a:rPr lang="en-US" altLang="zh-CN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https://www.bilibili.com/video/BV1Rh41117MT?share_source=copy_web</a:t>
            </a:r>
            <a:endParaRPr lang="en-US" altLang="zh-CN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0" i="0" dirty="0">
                <a:solidFill>
                  <a:srgbClr val="212121"/>
                </a:solidFill>
                <a:effectLst/>
                <a:latin typeface="-apple-system"/>
              </a:rPr>
              <a:t>从放弃到精通！卡尔曼滤波从理论到实践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-apple-system"/>
              </a:rPr>
              <a:t>~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212121"/>
                </a:solidFill>
                <a:latin typeface="-apple-system"/>
                <a:ea typeface="微软雅黑" panose="020B0503020204020204" pitchFamily="34" charset="-122"/>
              </a:rPr>
              <a:t>华南理工的学生的教学视频，全长</a:t>
            </a:r>
            <a:r>
              <a:rPr lang="en-US" altLang="zh-CN" dirty="0">
                <a:solidFill>
                  <a:srgbClr val="212121"/>
                </a:solidFill>
                <a:latin typeface="-apple-system"/>
                <a:ea typeface="微软雅黑" panose="020B0503020204020204" pitchFamily="34" charset="-122"/>
              </a:rPr>
              <a:t>50</a:t>
            </a:r>
            <a:r>
              <a:rPr lang="zh-CN" altLang="en-US" dirty="0">
                <a:solidFill>
                  <a:srgbClr val="212121"/>
                </a:solidFill>
                <a:latin typeface="-apple-system"/>
                <a:ea typeface="微软雅黑" panose="020B0503020204020204" pitchFamily="34" charset="-122"/>
              </a:rPr>
              <a:t>分钟，很详细地讲述了卡尔曼滤波的原理。</a:t>
            </a:r>
            <a:endParaRPr lang="en-US" altLang="zh-CN" dirty="0">
              <a:solidFill>
                <a:srgbClr val="212121"/>
              </a:solidFill>
              <a:latin typeface="-apple-system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i="0" dirty="0">
                <a:solidFill>
                  <a:srgbClr val="212121"/>
                </a:solidFill>
                <a:effectLst/>
                <a:latin typeface="-apple-system"/>
                <a:ea typeface="微软雅黑" panose="020B0503020204020204" pitchFamily="34" charset="-122"/>
              </a:rPr>
              <a:t>并且我从其他途径了解到，对于非线性的系统，不太适合使用</a:t>
            </a:r>
            <a:r>
              <a:rPr lang="en-US" altLang="zh-CN" i="0" dirty="0" err="1">
                <a:solidFill>
                  <a:srgbClr val="212121"/>
                </a:solidFill>
                <a:effectLst/>
                <a:latin typeface="-apple-system"/>
                <a:ea typeface="微软雅黑" panose="020B0503020204020204" pitchFamily="34" charset="-122"/>
              </a:rPr>
              <a:t>kalman</a:t>
            </a:r>
            <a:r>
              <a:rPr lang="zh-CN" altLang="en-US" i="0" dirty="0">
                <a:solidFill>
                  <a:srgbClr val="212121"/>
                </a:solidFill>
                <a:effectLst/>
                <a:latin typeface="-apple-system"/>
                <a:ea typeface="微软雅黑" panose="020B0503020204020204" pitchFamily="34" charset="-122"/>
              </a:rPr>
              <a:t>滤波，适合使用扩展卡尔曼滤波或者是改进粒子群算法优化，给大家提供个参考。其中的数学原理应该超出了我能理解的范围。</a:t>
            </a:r>
            <a:endParaRPr lang="en-US" altLang="zh-CN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333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B40915-82D2-4CA2-A51A-1ABF3C9082D0}"/>
              </a:ext>
            </a:extLst>
          </p:cNvPr>
          <p:cNvSpPr txBox="1"/>
          <p:nvPr/>
        </p:nvSpPr>
        <p:spPr>
          <a:xfrm>
            <a:off x="622169" y="659876"/>
            <a:ext cx="465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训练神经网络的尝试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733C88-838E-4574-BD36-302E783E2A46}"/>
              </a:ext>
            </a:extLst>
          </p:cNvPr>
          <p:cNvSpPr txBox="1"/>
          <p:nvPr/>
        </p:nvSpPr>
        <p:spPr>
          <a:xfrm>
            <a:off x="2196445" y="195134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C2C9E1-ACB7-421F-87A8-2B3FA771C358}"/>
              </a:ext>
            </a:extLst>
          </p:cNvPr>
          <p:cNvSpPr txBox="1"/>
          <p:nvPr/>
        </p:nvSpPr>
        <p:spPr>
          <a:xfrm>
            <a:off x="2037940" y="1757357"/>
            <a:ext cx="8649109" cy="444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通过查阅资料加自身的经验，了解到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，等算法可以用来进行时间序列的预测。另外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作为一种新兴的算法，在计算机视觉和自然语言处理领域有着很强的效果。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应用到我们处理本项目上来，我觉得是一个特别强的创新点，因为就算在研究算法的前沿领域，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都是一个很新，很强的算法，更别提我们这种工程项目上了，因为我注意到，哈工程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年的论文中，用到的神经网络，在深度学习算法研究领域中已经落后很多年，因为工程性质的项目需要用比较稳健的算法，并且研究人员不是专门搞人工智能的，只是把算法当作工具看待。</a:t>
            </a:r>
          </a:p>
        </p:txBody>
      </p:sp>
    </p:spTree>
    <p:extLst>
      <p:ext uri="{BB962C8B-B14F-4D97-AF65-F5344CB8AC3E}">
        <p14:creationId xmlns:p14="http://schemas.microsoft.com/office/powerpoint/2010/main" val="52900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733C88-838E-4574-BD36-302E783E2A46}"/>
              </a:ext>
            </a:extLst>
          </p:cNvPr>
          <p:cNvSpPr txBox="1"/>
          <p:nvPr/>
        </p:nvSpPr>
        <p:spPr>
          <a:xfrm>
            <a:off x="2196445" y="195134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119876-F027-460E-A9C7-55B0CB96161B}"/>
              </a:ext>
            </a:extLst>
          </p:cNvPr>
          <p:cNvSpPr txBox="1"/>
          <p:nvPr/>
        </p:nvSpPr>
        <p:spPr>
          <a:xfrm>
            <a:off x="2037940" y="1951347"/>
            <a:ext cx="8649109" cy="277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en-US" altLang="zh-CN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有另外的问题，就是系统开销大，速度比较慢，在采样频率</a:t>
            </a:r>
            <a:r>
              <a:rPr lang="en-US" altLang="zh-CN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100hz</a:t>
            </a:r>
            <a:r>
              <a:rPr lang="zh-CN" altLang="en-US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的情况下，感觉可能效果不会很好。</a:t>
            </a:r>
            <a:endParaRPr lang="en-US" altLang="zh-CN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保持开放态度，当然我们可以先用传统的算法如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等等，另外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已被集成到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中，调用很方便，实现起来我觉得应该不会很难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2C9B18-C01C-490D-A074-6ED930FC1EE1}"/>
              </a:ext>
            </a:extLst>
          </p:cNvPr>
          <p:cNvSpPr txBox="1"/>
          <p:nvPr/>
        </p:nvSpPr>
        <p:spPr>
          <a:xfrm>
            <a:off x="622169" y="659876"/>
            <a:ext cx="465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训练神经网络的尝试</a:t>
            </a:r>
          </a:p>
        </p:txBody>
      </p:sp>
    </p:spTree>
    <p:extLst>
      <p:ext uri="{BB962C8B-B14F-4D97-AF65-F5344CB8AC3E}">
        <p14:creationId xmlns:p14="http://schemas.microsoft.com/office/powerpoint/2010/main" val="347490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733C88-838E-4574-BD36-302E783E2A46}"/>
              </a:ext>
            </a:extLst>
          </p:cNvPr>
          <p:cNvSpPr txBox="1"/>
          <p:nvPr/>
        </p:nvSpPr>
        <p:spPr>
          <a:xfrm>
            <a:off x="2196445" y="195134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61D534-F604-4A00-B896-152EAC65380A}"/>
              </a:ext>
            </a:extLst>
          </p:cNvPr>
          <p:cNvSpPr txBox="1"/>
          <p:nvPr/>
        </p:nvSpPr>
        <p:spPr>
          <a:xfrm>
            <a:off x="622169" y="659876"/>
            <a:ext cx="465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训练神经网络的尝试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0A90DA-FDD9-49E3-A5A1-9EAF89B6E4EC}"/>
              </a:ext>
            </a:extLst>
          </p:cNvPr>
          <p:cNvSpPr txBox="1"/>
          <p:nvPr/>
        </p:nvSpPr>
        <p:spPr>
          <a:xfrm>
            <a:off x="2037940" y="1951347"/>
            <a:ext cx="8649109" cy="333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官方文档，如何使用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预测时间序列：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https://ww2.mathworks.cn/help/deeplearning/ug/time-series-forecasting-using-deep-learning.html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不得不说，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官方文档很全，很有用，大家遇到不会的函数直接搜就好了，不需要记公式，只需要知道你想实现什么，然后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660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733C88-838E-4574-BD36-302E783E2A46}"/>
              </a:ext>
            </a:extLst>
          </p:cNvPr>
          <p:cNvSpPr txBox="1"/>
          <p:nvPr/>
        </p:nvSpPr>
        <p:spPr>
          <a:xfrm>
            <a:off x="2196445" y="195134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119876-F027-460E-A9C7-55B0CB96161B}"/>
              </a:ext>
            </a:extLst>
          </p:cNvPr>
          <p:cNvSpPr txBox="1"/>
          <p:nvPr/>
        </p:nvSpPr>
        <p:spPr>
          <a:xfrm>
            <a:off x="5672832" y="1580369"/>
            <a:ext cx="4703499" cy="111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我就仅仅对翻滚角进行了处理，首先先把原始数据列出来，发现长这样。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D20008-EB1F-4099-9B73-AFE33BF1BA49}"/>
              </a:ext>
            </a:extLst>
          </p:cNvPr>
          <p:cNvSpPr txBox="1"/>
          <p:nvPr/>
        </p:nvSpPr>
        <p:spPr>
          <a:xfrm>
            <a:off x="622169" y="659876"/>
            <a:ext cx="465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训练神经网络的尝试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A16295-7086-4BEA-8432-AC0E414CD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08" y="1307153"/>
            <a:ext cx="4150360" cy="332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2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733C88-838E-4574-BD36-302E783E2A46}"/>
              </a:ext>
            </a:extLst>
          </p:cNvPr>
          <p:cNvSpPr txBox="1"/>
          <p:nvPr/>
        </p:nvSpPr>
        <p:spPr>
          <a:xfrm>
            <a:off x="2196445" y="195134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119876-F027-460E-A9C7-55B0CB96161B}"/>
              </a:ext>
            </a:extLst>
          </p:cNvPr>
          <p:cNvSpPr txBox="1"/>
          <p:nvPr/>
        </p:nvSpPr>
        <p:spPr>
          <a:xfrm>
            <a:off x="7302399" y="1512838"/>
            <a:ext cx="3921594" cy="277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可以看到，经过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次迭代最后的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RMSE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到达一个很低的水平，我们的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模型充分地拟合了训练数据。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去标准化后，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RMSE = 4.300 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我们得到了测试集的预测值：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Y_pred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22DA32-AAAD-43AB-BCB5-815B67D42F94}"/>
              </a:ext>
            </a:extLst>
          </p:cNvPr>
          <p:cNvSpPr txBox="1"/>
          <p:nvPr/>
        </p:nvSpPr>
        <p:spPr>
          <a:xfrm>
            <a:off x="622169" y="659876"/>
            <a:ext cx="465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训练神经网络的尝试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B390989-0951-4ED4-8146-474844BB1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50" y="1591056"/>
            <a:ext cx="5985539" cy="297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733C88-838E-4574-BD36-302E783E2A46}"/>
              </a:ext>
            </a:extLst>
          </p:cNvPr>
          <p:cNvSpPr txBox="1"/>
          <p:nvPr/>
        </p:nvSpPr>
        <p:spPr>
          <a:xfrm>
            <a:off x="2196445" y="195134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119876-F027-460E-A9C7-55B0CB96161B}"/>
              </a:ext>
            </a:extLst>
          </p:cNvPr>
          <p:cNvSpPr txBox="1"/>
          <p:nvPr/>
        </p:nvSpPr>
        <p:spPr>
          <a:xfrm>
            <a:off x="7586485" y="1500325"/>
            <a:ext cx="2763104" cy="222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刚才的训练结果很不错，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RMSE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很低，但预测的结果不可直视，出现了过拟合，即只拟合训练集。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5737E0-C0CD-49D2-A199-9AE5CEB94384}"/>
              </a:ext>
            </a:extLst>
          </p:cNvPr>
          <p:cNvSpPr txBox="1"/>
          <p:nvPr/>
        </p:nvSpPr>
        <p:spPr>
          <a:xfrm>
            <a:off x="622169" y="659876"/>
            <a:ext cx="465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训练神经网络的尝试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071BCC8-4DA1-4613-8795-131A482C7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40" y="1500325"/>
            <a:ext cx="6873717" cy="370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0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1768</Words>
  <Application>Microsoft Office PowerPoint</Application>
  <PresentationFormat>宽屏</PresentationFormat>
  <Paragraphs>88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-apple-system</vt:lpstr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 锦国</dc:creator>
  <cp:lastModifiedBy>程 锦国</cp:lastModifiedBy>
  <cp:revision>11</cp:revision>
  <dcterms:created xsi:type="dcterms:W3CDTF">2021-11-29T02:55:00Z</dcterms:created>
  <dcterms:modified xsi:type="dcterms:W3CDTF">2022-01-24T18:38:35Z</dcterms:modified>
</cp:coreProperties>
</file>