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306" r:id="rId5"/>
    <p:sldId id="262" r:id="rId6"/>
    <p:sldId id="256" r:id="rId7"/>
    <p:sldId id="257" r:id="rId8"/>
    <p:sldId id="310" r:id="rId9"/>
    <p:sldId id="259" r:id="rId10"/>
    <p:sldId id="264" r:id="rId11"/>
    <p:sldId id="573" r:id="rId12"/>
    <p:sldId id="276" r:id="rId13"/>
    <p:sldId id="278" r:id="rId14"/>
    <p:sldId id="293" r:id="rId15"/>
    <p:sldId id="605" r:id="rId16"/>
    <p:sldId id="546" r:id="rId17"/>
    <p:sldId id="606" r:id="rId18"/>
    <p:sldId id="283" r:id="rId19"/>
    <p:sldId id="279" r:id="rId20"/>
    <p:sldId id="603" r:id="rId21"/>
    <p:sldId id="607" r:id="rId22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58" y="62"/>
      </p:cViewPr>
      <p:guideLst>
        <p:guide orient="horz" pos="1550"/>
        <p:guide pos="3074"/>
        <p:guide pos="569"/>
        <p:guide pos="5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687381"/>
            <a:ext cx="7920880" cy="6345"/>
            <a:chOff x="3060700" y="4724400"/>
            <a:chExt cx="5955507" cy="56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24965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0" y="714827"/>
            <a:ext cx="8698980" cy="4417450"/>
          </a:xfrm>
          <a:prstGeom prst="rect">
            <a:avLst/>
          </a:prstGeom>
        </p:spPr>
      </p:pic>
      <p:sp>
        <p:nvSpPr>
          <p:cNvPr id="29" name="任意多边形 28"/>
          <p:cNvSpPr/>
          <p:nvPr/>
        </p:nvSpPr>
        <p:spPr>
          <a:xfrm>
            <a:off x="1600200" y="3368731"/>
            <a:ext cx="6325120" cy="1711269"/>
          </a:xfrm>
          <a:custGeom>
            <a:avLst/>
            <a:gdLst>
              <a:gd name="connsiteX0" fmla="*/ 0 w 6325120"/>
              <a:gd name="connsiteY0" fmla="*/ 1612916 h 1981216"/>
              <a:gd name="connsiteX1" fmla="*/ 1511300 w 6325120"/>
              <a:gd name="connsiteY1" fmla="*/ 16 h 1981216"/>
              <a:gd name="connsiteX2" fmla="*/ 3060700 w 6325120"/>
              <a:gd name="connsiteY2" fmla="*/ 1638316 h 1981216"/>
              <a:gd name="connsiteX3" fmla="*/ 4737100 w 6325120"/>
              <a:gd name="connsiteY3" fmla="*/ 342916 h 1981216"/>
              <a:gd name="connsiteX4" fmla="*/ 6324600 w 6325120"/>
              <a:gd name="connsiteY4" fmla="*/ 1651016 h 1981216"/>
              <a:gd name="connsiteX5" fmla="*/ 4203700 w 6325120"/>
              <a:gd name="connsiteY5" fmla="*/ 1790716 h 1981216"/>
              <a:gd name="connsiteX6" fmla="*/ 1790700 w 6325120"/>
              <a:gd name="connsiteY6" fmla="*/ 1981216 h 1981216"/>
              <a:gd name="connsiteX7" fmla="*/ 914400 w 6325120"/>
              <a:gd name="connsiteY7" fmla="*/ 1816116 h 1981216"/>
              <a:gd name="connsiteX8" fmla="*/ 0 w 6325120"/>
              <a:gd name="connsiteY8" fmla="*/ 1612916 h 198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5120" h="1981216">
                <a:moveTo>
                  <a:pt x="0" y="1612916"/>
                </a:moveTo>
                <a:cubicBezTo>
                  <a:pt x="500591" y="804349"/>
                  <a:pt x="1001183" y="-4217"/>
                  <a:pt x="1511300" y="16"/>
                </a:cubicBezTo>
                <a:cubicBezTo>
                  <a:pt x="2021417" y="4249"/>
                  <a:pt x="2523067" y="1581166"/>
                  <a:pt x="3060700" y="1638316"/>
                </a:cubicBezTo>
                <a:cubicBezTo>
                  <a:pt x="3598333" y="1695466"/>
                  <a:pt x="4193117" y="340799"/>
                  <a:pt x="4737100" y="342916"/>
                </a:cubicBezTo>
                <a:cubicBezTo>
                  <a:pt x="5281083" y="345033"/>
                  <a:pt x="6352117" y="1403366"/>
                  <a:pt x="6324600" y="1651016"/>
                </a:cubicBezTo>
                <a:lnTo>
                  <a:pt x="4203700" y="1790716"/>
                </a:lnTo>
                <a:lnTo>
                  <a:pt x="1790700" y="1981216"/>
                </a:lnTo>
                <a:lnTo>
                  <a:pt x="914400" y="1816116"/>
                </a:lnTo>
                <a:lnTo>
                  <a:pt x="0" y="1612916"/>
                </a:lnTo>
                <a:close/>
              </a:path>
            </a:pathLst>
          </a:custGeom>
          <a:solidFill>
            <a:srgbClr val="0070C0">
              <a:alpha val="67000"/>
            </a:srgbClr>
          </a:solidFill>
          <a:ln>
            <a:noFill/>
          </a:ln>
          <a:effectLst>
            <a:innerShdw blurRad="368300" dist="368300" dir="19320000">
              <a:srgbClr val="002060">
                <a:alpha val="5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-21809" y="3525293"/>
            <a:ext cx="9165809" cy="1618207"/>
          </a:xfrm>
          <a:custGeom>
            <a:avLst/>
            <a:gdLst>
              <a:gd name="connsiteX0" fmla="*/ 0 w 9153525"/>
              <a:gd name="connsiteY0" fmla="*/ 590770 h 666970"/>
              <a:gd name="connsiteX1" fmla="*/ 1733550 w 9153525"/>
              <a:gd name="connsiteY1" fmla="*/ 220 h 666970"/>
              <a:gd name="connsiteX2" fmla="*/ 3267075 w 9153525"/>
              <a:gd name="connsiteY2" fmla="*/ 647920 h 666970"/>
              <a:gd name="connsiteX3" fmla="*/ 4591050 w 9153525"/>
              <a:gd name="connsiteY3" fmla="*/ 133570 h 666970"/>
              <a:gd name="connsiteX4" fmla="*/ 6124575 w 9153525"/>
              <a:gd name="connsiteY4" fmla="*/ 466945 h 666970"/>
              <a:gd name="connsiteX5" fmla="*/ 7934325 w 9153525"/>
              <a:gd name="connsiteY5" fmla="*/ 209770 h 666970"/>
              <a:gd name="connsiteX6" fmla="*/ 9153525 w 9153525"/>
              <a:gd name="connsiteY6" fmla="*/ 666970 h 666970"/>
              <a:gd name="connsiteX0-1" fmla="*/ 0 w 9144000"/>
              <a:gd name="connsiteY0-2" fmla="*/ 714519 h 714519"/>
              <a:gd name="connsiteX1-3" fmla="*/ 1724025 w 9144000"/>
              <a:gd name="connsiteY1-4" fmla="*/ 144 h 714519"/>
              <a:gd name="connsiteX2-5" fmla="*/ 3257550 w 9144000"/>
              <a:gd name="connsiteY2-6" fmla="*/ 647844 h 714519"/>
              <a:gd name="connsiteX3-7" fmla="*/ 4581525 w 9144000"/>
              <a:gd name="connsiteY3-8" fmla="*/ 133494 h 714519"/>
              <a:gd name="connsiteX4-9" fmla="*/ 6115050 w 9144000"/>
              <a:gd name="connsiteY4-10" fmla="*/ 466869 h 714519"/>
              <a:gd name="connsiteX5-11" fmla="*/ 7924800 w 9144000"/>
              <a:gd name="connsiteY5-12" fmla="*/ 209694 h 714519"/>
              <a:gd name="connsiteX6-13" fmla="*/ 9144000 w 9144000"/>
              <a:gd name="connsiteY6-14" fmla="*/ 666894 h 714519"/>
              <a:gd name="connsiteX0-15" fmla="*/ 0 w 9144000"/>
              <a:gd name="connsiteY0-16" fmla="*/ 714519 h 714519"/>
              <a:gd name="connsiteX1-17" fmla="*/ 1724025 w 9144000"/>
              <a:gd name="connsiteY1-18" fmla="*/ 144 h 714519"/>
              <a:gd name="connsiteX2-19" fmla="*/ 3257550 w 9144000"/>
              <a:gd name="connsiteY2-20" fmla="*/ 647844 h 714519"/>
              <a:gd name="connsiteX3-21" fmla="*/ 4581525 w 9144000"/>
              <a:gd name="connsiteY3-22" fmla="*/ 133494 h 714519"/>
              <a:gd name="connsiteX4-23" fmla="*/ 6115050 w 9144000"/>
              <a:gd name="connsiteY4-24" fmla="*/ 466869 h 714519"/>
              <a:gd name="connsiteX5-25" fmla="*/ 7924800 w 9144000"/>
              <a:gd name="connsiteY5-26" fmla="*/ 209694 h 714519"/>
              <a:gd name="connsiteX6-27" fmla="*/ 9144000 w 9144000"/>
              <a:gd name="connsiteY6-28" fmla="*/ 666894 h 714519"/>
              <a:gd name="connsiteX0-29" fmla="*/ 0 w 9134475"/>
              <a:gd name="connsiteY0-30" fmla="*/ 714519 h 714519"/>
              <a:gd name="connsiteX1-31" fmla="*/ 1724025 w 9134475"/>
              <a:gd name="connsiteY1-32" fmla="*/ 144 h 714519"/>
              <a:gd name="connsiteX2-33" fmla="*/ 3257550 w 9134475"/>
              <a:gd name="connsiteY2-34" fmla="*/ 647844 h 714519"/>
              <a:gd name="connsiteX3-35" fmla="*/ 4581525 w 9134475"/>
              <a:gd name="connsiteY3-36" fmla="*/ 133494 h 714519"/>
              <a:gd name="connsiteX4-37" fmla="*/ 6115050 w 9134475"/>
              <a:gd name="connsiteY4-38" fmla="*/ 466869 h 714519"/>
              <a:gd name="connsiteX5-39" fmla="*/ 7924800 w 9134475"/>
              <a:gd name="connsiteY5-40" fmla="*/ 209694 h 714519"/>
              <a:gd name="connsiteX6-41" fmla="*/ 9134475 w 9134475"/>
              <a:gd name="connsiteY6-42" fmla="*/ 704994 h 714519"/>
              <a:gd name="connsiteX0-43" fmla="*/ 0 w 9134475"/>
              <a:gd name="connsiteY0-44" fmla="*/ 714519 h 714519"/>
              <a:gd name="connsiteX1-45" fmla="*/ 1724025 w 9134475"/>
              <a:gd name="connsiteY1-46" fmla="*/ 144 h 714519"/>
              <a:gd name="connsiteX2-47" fmla="*/ 3257550 w 9134475"/>
              <a:gd name="connsiteY2-48" fmla="*/ 647844 h 714519"/>
              <a:gd name="connsiteX3-49" fmla="*/ 4581525 w 9134475"/>
              <a:gd name="connsiteY3-50" fmla="*/ 133494 h 714519"/>
              <a:gd name="connsiteX4-51" fmla="*/ 6115050 w 9134475"/>
              <a:gd name="connsiteY4-52" fmla="*/ 466869 h 714519"/>
              <a:gd name="connsiteX5-53" fmla="*/ 7924800 w 9134475"/>
              <a:gd name="connsiteY5-54" fmla="*/ 209694 h 714519"/>
              <a:gd name="connsiteX6-55" fmla="*/ 9134475 w 9134475"/>
              <a:gd name="connsiteY6-56" fmla="*/ 704994 h 714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34475" h="714519">
                <a:moveTo>
                  <a:pt x="0" y="714519"/>
                </a:moveTo>
                <a:cubicBezTo>
                  <a:pt x="556419" y="366856"/>
                  <a:pt x="1181100" y="11257"/>
                  <a:pt x="1724025" y="144"/>
                </a:cubicBezTo>
                <a:cubicBezTo>
                  <a:pt x="2266950" y="-10969"/>
                  <a:pt x="2781300" y="625619"/>
                  <a:pt x="3257550" y="647844"/>
                </a:cubicBezTo>
                <a:cubicBezTo>
                  <a:pt x="3733800" y="670069"/>
                  <a:pt x="4105275" y="163656"/>
                  <a:pt x="4581525" y="133494"/>
                </a:cubicBezTo>
                <a:cubicBezTo>
                  <a:pt x="5057775" y="103332"/>
                  <a:pt x="5557838" y="454169"/>
                  <a:pt x="6115050" y="466869"/>
                </a:cubicBezTo>
                <a:cubicBezTo>
                  <a:pt x="6672262" y="479569"/>
                  <a:pt x="7421563" y="170007"/>
                  <a:pt x="7924800" y="209694"/>
                </a:cubicBezTo>
                <a:cubicBezTo>
                  <a:pt x="8428037" y="249381"/>
                  <a:pt x="8843962" y="426387"/>
                  <a:pt x="9134475" y="704994"/>
                </a:cubicBezTo>
              </a:path>
            </a:pathLst>
          </a:custGeom>
          <a:solidFill>
            <a:srgbClr val="0070C0"/>
          </a:solidFill>
          <a:ln w="12700">
            <a:noFill/>
          </a:ln>
          <a:effectLst>
            <a:innerShdw blurRad="444500" dist="139700" dir="11460000">
              <a:prstClr val="black">
                <a:alpha val="3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51560" y="1452031"/>
            <a:ext cx="704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无人巡航艇中的位姿动态分析</a:t>
            </a:r>
            <a:r>
              <a:rPr lang="zh-CN" altLang="en-US" sz="3600" b="1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方法</a:t>
            </a:r>
            <a:endParaRPr lang="zh-CN" altLang="en-US" sz="3600" b="1" dirty="0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3116" y="2620933"/>
            <a:ext cx="301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答辩人：叶子怡    </a:t>
            </a:r>
            <a:endParaRPr lang="en-US" altLang="zh-CN" sz="1400" dirty="0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algn="ctr"/>
            <a:r>
              <a:rPr lang="zh-CN" altLang="en-US" sz="1400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指导教师：宋恩彬 教授</a:t>
            </a:r>
            <a:endParaRPr lang="zh-CN" altLang="en-US" sz="1400" dirty="0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5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4873167" y="1773787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技术路线</a:t>
            </a:r>
            <a:endParaRPr lang="zh-CN" altLang="en-US" sz="3000" b="1" spc="3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2" y="-223239"/>
            <a:ext cx="5143501" cy="6447919"/>
            <a:chOff x="-2" y="-223239"/>
            <a:chExt cx="5143501" cy="6447919"/>
          </a:xfrm>
        </p:grpSpPr>
        <p:grpSp>
          <p:nvGrpSpPr>
            <p:cNvPr id="21" name="组合 20"/>
            <p:cNvGrpSpPr/>
            <p:nvPr/>
          </p:nvGrpSpPr>
          <p:grpSpPr>
            <a:xfrm rot="16200000">
              <a:off x="1853229" y="1853229"/>
              <a:ext cx="1437040" cy="5143501"/>
              <a:chOff x="-1940" y="1"/>
              <a:chExt cx="1437040" cy="5143501"/>
            </a:xfrm>
          </p:grpSpPr>
          <p:sp>
            <p:nvSpPr>
              <p:cNvPr id="24" name="任意多边形 23"/>
              <p:cNvSpPr/>
              <p:nvPr/>
            </p:nvSpPr>
            <p:spPr>
              <a:xfrm rot="5400000">
                <a:off x="-1480929" y="1783789"/>
                <a:ext cx="4395018" cy="1437040"/>
              </a:xfrm>
              <a:custGeom>
                <a:avLst/>
                <a:gdLst>
                  <a:gd name="connsiteX0" fmla="*/ 0 w 6325120"/>
                  <a:gd name="connsiteY0" fmla="*/ 1612916 h 1981216"/>
                  <a:gd name="connsiteX1" fmla="*/ 1511300 w 6325120"/>
                  <a:gd name="connsiteY1" fmla="*/ 16 h 1981216"/>
                  <a:gd name="connsiteX2" fmla="*/ 3060700 w 6325120"/>
                  <a:gd name="connsiteY2" fmla="*/ 1638316 h 1981216"/>
                  <a:gd name="connsiteX3" fmla="*/ 4737100 w 6325120"/>
                  <a:gd name="connsiteY3" fmla="*/ 342916 h 1981216"/>
                  <a:gd name="connsiteX4" fmla="*/ 6324600 w 6325120"/>
                  <a:gd name="connsiteY4" fmla="*/ 1651016 h 1981216"/>
                  <a:gd name="connsiteX5" fmla="*/ 4203700 w 6325120"/>
                  <a:gd name="connsiteY5" fmla="*/ 1790716 h 1981216"/>
                  <a:gd name="connsiteX6" fmla="*/ 1790700 w 6325120"/>
                  <a:gd name="connsiteY6" fmla="*/ 1981216 h 1981216"/>
                  <a:gd name="connsiteX7" fmla="*/ 914400 w 6325120"/>
                  <a:gd name="connsiteY7" fmla="*/ 1816116 h 1981216"/>
                  <a:gd name="connsiteX8" fmla="*/ 0 w 6325120"/>
                  <a:gd name="connsiteY8" fmla="*/ 1612916 h 198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25120" h="1981216">
                    <a:moveTo>
                      <a:pt x="0" y="1612916"/>
                    </a:moveTo>
                    <a:cubicBezTo>
                      <a:pt x="500591" y="804349"/>
                      <a:pt x="1001183" y="-4217"/>
                      <a:pt x="1511300" y="16"/>
                    </a:cubicBezTo>
                    <a:cubicBezTo>
                      <a:pt x="2021417" y="4249"/>
                      <a:pt x="2523067" y="1581166"/>
                      <a:pt x="3060700" y="1638316"/>
                    </a:cubicBezTo>
                    <a:cubicBezTo>
                      <a:pt x="3598333" y="1695466"/>
                      <a:pt x="4193117" y="340799"/>
                      <a:pt x="4737100" y="342916"/>
                    </a:cubicBezTo>
                    <a:cubicBezTo>
                      <a:pt x="5281083" y="345033"/>
                      <a:pt x="6352117" y="1403366"/>
                      <a:pt x="6324600" y="1651016"/>
                    </a:cubicBezTo>
                    <a:lnTo>
                      <a:pt x="4203700" y="1790716"/>
                    </a:lnTo>
                    <a:lnTo>
                      <a:pt x="1790700" y="1981216"/>
                    </a:lnTo>
                    <a:lnTo>
                      <a:pt x="914400" y="1816116"/>
                    </a:lnTo>
                    <a:lnTo>
                      <a:pt x="0" y="1612916"/>
                    </a:lnTo>
                    <a:close/>
                  </a:path>
                </a:pathLst>
              </a:custGeom>
              <a:solidFill>
                <a:srgbClr val="0070C0">
                  <a:alpha val="67000"/>
                </a:srgbClr>
              </a:solidFill>
              <a:ln>
                <a:noFill/>
              </a:ln>
              <a:effectLst>
                <a:innerShdw blurRad="368300" dist="368300" dir="19320000">
                  <a:srgbClr val="002060">
                    <a:alpha val="5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5400000">
                <a:off x="-2112485" y="2117714"/>
                <a:ext cx="5143501" cy="908076"/>
              </a:xfrm>
              <a:custGeom>
                <a:avLst/>
                <a:gdLst>
                  <a:gd name="connsiteX0" fmla="*/ 0 w 9153525"/>
                  <a:gd name="connsiteY0" fmla="*/ 590770 h 666970"/>
                  <a:gd name="connsiteX1" fmla="*/ 1733550 w 9153525"/>
                  <a:gd name="connsiteY1" fmla="*/ 220 h 666970"/>
                  <a:gd name="connsiteX2" fmla="*/ 3267075 w 9153525"/>
                  <a:gd name="connsiteY2" fmla="*/ 647920 h 666970"/>
                  <a:gd name="connsiteX3" fmla="*/ 4591050 w 9153525"/>
                  <a:gd name="connsiteY3" fmla="*/ 133570 h 666970"/>
                  <a:gd name="connsiteX4" fmla="*/ 6124575 w 9153525"/>
                  <a:gd name="connsiteY4" fmla="*/ 466945 h 666970"/>
                  <a:gd name="connsiteX5" fmla="*/ 7934325 w 9153525"/>
                  <a:gd name="connsiteY5" fmla="*/ 209770 h 666970"/>
                  <a:gd name="connsiteX6" fmla="*/ 9153525 w 9153525"/>
                  <a:gd name="connsiteY6" fmla="*/ 666970 h 666970"/>
                  <a:gd name="connsiteX0-1" fmla="*/ 0 w 9144000"/>
                  <a:gd name="connsiteY0-2" fmla="*/ 714519 h 714519"/>
                  <a:gd name="connsiteX1-3" fmla="*/ 1724025 w 9144000"/>
                  <a:gd name="connsiteY1-4" fmla="*/ 144 h 714519"/>
                  <a:gd name="connsiteX2-5" fmla="*/ 3257550 w 9144000"/>
                  <a:gd name="connsiteY2-6" fmla="*/ 647844 h 714519"/>
                  <a:gd name="connsiteX3-7" fmla="*/ 4581525 w 9144000"/>
                  <a:gd name="connsiteY3-8" fmla="*/ 133494 h 714519"/>
                  <a:gd name="connsiteX4-9" fmla="*/ 6115050 w 9144000"/>
                  <a:gd name="connsiteY4-10" fmla="*/ 466869 h 714519"/>
                  <a:gd name="connsiteX5-11" fmla="*/ 7924800 w 9144000"/>
                  <a:gd name="connsiteY5-12" fmla="*/ 209694 h 714519"/>
                  <a:gd name="connsiteX6-13" fmla="*/ 9144000 w 9144000"/>
                  <a:gd name="connsiteY6-14" fmla="*/ 666894 h 714519"/>
                  <a:gd name="connsiteX0-15" fmla="*/ 0 w 9144000"/>
                  <a:gd name="connsiteY0-16" fmla="*/ 714519 h 714519"/>
                  <a:gd name="connsiteX1-17" fmla="*/ 1724025 w 9144000"/>
                  <a:gd name="connsiteY1-18" fmla="*/ 144 h 714519"/>
                  <a:gd name="connsiteX2-19" fmla="*/ 3257550 w 9144000"/>
                  <a:gd name="connsiteY2-20" fmla="*/ 647844 h 714519"/>
                  <a:gd name="connsiteX3-21" fmla="*/ 4581525 w 9144000"/>
                  <a:gd name="connsiteY3-22" fmla="*/ 133494 h 714519"/>
                  <a:gd name="connsiteX4-23" fmla="*/ 6115050 w 9144000"/>
                  <a:gd name="connsiteY4-24" fmla="*/ 466869 h 714519"/>
                  <a:gd name="connsiteX5-25" fmla="*/ 7924800 w 9144000"/>
                  <a:gd name="connsiteY5-26" fmla="*/ 209694 h 714519"/>
                  <a:gd name="connsiteX6-27" fmla="*/ 9144000 w 9144000"/>
                  <a:gd name="connsiteY6-28" fmla="*/ 666894 h 714519"/>
                  <a:gd name="connsiteX0-29" fmla="*/ 0 w 9134475"/>
                  <a:gd name="connsiteY0-30" fmla="*/ 714519 h 714519"/>
                  <a:gd name="connsiteX1-31" fmla="*/ 1724025 w 9134475"/>
                  <a:gd name="connsiteY1-32" fmla="*/ 144 h 714519"/>
                  <a:gd name="connsiteX2-33" fmla="*/ 3257550 w 9134475"/>
                  <a:gd name="connsiteY2-34" fmla="*/ 647844 h 714519"/>
                  <a:gd name="connsiteX3-35" fmla="*/ 4581525 w 9134475"/>
                  <a:gd name="connsiteY3-36" fmla="*/ 133494 h 714519"/>
                  <a:gd name="connsiteX4-37" fmla="*/ 6115050 w 9134475"/>
                  <a:gd name="connsiteY4-38" fmla="*/ 466869 h 714519"/>
                  <a:gd name="connsiteX5-39" fmla="*/ 7924800 w 9134475"/>
                  <a:gd name="connsiteY5-40" fmla="*/ 209694 h 714519"/>
                  <a:gd name="connsiteX6-41" fmla="*/ 9134475 w 9134475"/>
                  <a:gd name="connsiteY6-42" fmla="*/ 704994 h 714519"/>
                  <a:gd name="connsiteX0-43" fmla="*/ 0 w 9134475"/>
                  <a:gd name="connsiteY0-44" fmla="*/ 714519 h 714519"/>
                  <a:gd name="connsiteX1-45" fmla="*/ 1724025 w 9134475"/>
                  <a:gd name="connsiteY1-46" fmla="*/ 144 h 714519"/>
                  <a:gd name="connsiteX2-47" fmla="*/ 3257550 w 9134475"/>
                  <a:gd name="connsiteY2-48" fmla="*/ 647844 h 714519"/>
                  <a:gd name="connsiteX3-49" fmla="*/ 4581525 w 9134475"/>
                  <a:gd name="connsiteY3-50" fmla="*/ 133494 h 714519"/>
                  <a:gd name="connsiteX4-51" fmla="*/ 6115050 w 9134475"/>
                  <a:gd name="connsiteY4-52" fmla="*/ 466869 h 714519"/>
                  <a:gd name="connsiteX5-53" fmla="*/ 7924800 w 9134475"/>
                  <a:gd name="connsiteY5-54" fmla="*/ 209694 h 714519"/>
                  <a:gd name="connsiteX6-55" fmla="*/ 9134475 w 9134475"/>
                  <a:gd name="connsiteY6-56" fmla="*/ 704994 h 7145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9134475" h="714519">
                    <a:moveTo>
                      <a:pt x="0" y="714519"/>
                    </a:moveTo>
                    <a:cubicBezTo>
                      <a:pt x="556419" y="366856"/>
                      <a:pt x="1181100" y="11257"/>
                      <a:pt x="1724025" y="144"/>
                    </a:cubicBezTo>
                    <a:cubicBezTo>
                      <a:pt x="2266950" y="-10969"/>
                      <a:pt x="2781300" y="625619"/>
                      <a:pt x="3257550" y="647844"/>
                    </a:cubicBezTo>
                    <a:cubicBezTo>
                      <a:pt x="3733800" y="670069"/>
                      <a:pt x="4105275" y="163656"/>
                      <a:pt x="4581525" y="133494"/>
                    </a:cubicBezTo>
                    <a:cubicBezTo>
                      <a:pt x="5057775" y="103332"/>
                      <a:pt x="5557838" y="454169"/>
                      <a:pt x="6115050" y="466869"/>
                    </a:cubicBezTo>
                    <a:cubicBezTo>
                      <a:pt x="6672262" y="479569"/>
                      <a:pt x="7421563" y="170007"/>
                      <a:pt x="7924800" y="209694"/>
                    </a:cubicBezTo>
                    <a:cubicBezTo>
                      <a:pt x="8428037" y="249381"/>
                      <a:pt x="8843962" y="426387"/>
                      <a:pt x="9134475" y="704994"/>
                    </a:cubicBezTo>
                  </a:path>
                </a:pathLst>
              </a:custGeom>
              <a:solidFill>
                <a:srgbClr val="0070C0"/>
              </a:solidFill>
              <a:ln w="12700">
                <a:noFill/>
              </a:ln>
              <a:effectLst>
                <a:innerShdw blurRad="444500" dist="139700" dir="11460000">
                  <a:prstClr val="black">
                    <a:alpha val="3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63310" y="-223239"/>
              <a:ext cx="299312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1300" i="1" dirty="0">
                  <a:ln>
                    <a:gradFill>
                      <a:gsLst>
                        <a:gs pos="0">
                          <a:srgbClr val="0070C0"/>
                        </a:gs>
                        <a:gs pos="100000">
                          <a:srgbClr val="0070C0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Impact" panose="020B0806030902050204" pitchFamily="34" charset="0"/>
                </a:rPr>
                <a:t>3</a:t>
              </a:r>
              <a:endParaRPr lang="zh-CN" altLang="en-US" sz="41300" i="1" dirty="0">
                <a:ln>
                  <a:gradFill>
                    <a:gsLst>
                      <a:gs pos="0">
                        <a:srgbClr val="0070C0"/>
                      </a:gs>
                      <a:gs pos="100000">
                        <a:srgbClr val="0070C0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4985502" y="2475258"/>
            <a:ext cx="18716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关键技术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2" name="TextBox 17"/>
          <p:cNvSpPr>
            <a:spLocks noChangeArrowheads="1"/>
          </p:cNvSpPr>
          <p:nvPr/>
        </p:nvSpPr>
        <p:spPr bwMode="auto">
          <a:xfrm>
            <a:off x="4986137" y="2767358"/>
            <a:ext cx="18716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研究路线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6" grpId="0"/>
      <p:bldP spid="18" grpId="0" bldLvl="0" autoUpdateAnimBg="0"/>
      <p:bldP spid="2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76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>
                <a:solidFill>
                  <a:schemeClr val="tx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关键</a:t>
            </a:r>
            <a:r>
              <a:rPr lang="zh-CN" altLang="en-US" sz="2400" spc="300" dirty="0">
                <a:solidFill>
                  <a:schemeClr val="tx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技术</a:t>
            </a:r>
            <a:endParaRPr lang="zh-CN" altLang="en-US" sz="2400" spc="300" dirty="0">
              <a:solidFill>
                <a:schemeClr val="tx1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115" name="组合 114"/>
          <p:cNvGrpSpPr/>
          <p:nvPr/>
        </p:nvGrpSpPr>
        <p:grpSpPr>
          <a:xfrm rot="7971300">
            <a:off x="1643410" y="3435805"/>
            <a:ext cx="861289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1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124" name="空心弧 123"/>
          <p:cNvSpPr/>
          <p:nvPr/>
        </p:nvSpPr>
        <p:spPr>
          <a:xfrm>
            <a:off x="2384053" y="2826451"/>
            <a:ext cx="4239295" cy="4239295"/>
          </a:xfrm>
          <a:prstGeom prst="blockArc">
            <a:avLst>
              <a:gd name="adj1" fmla="val 10800000"/>
              <a:gd name="adj2" fmla="val 1"/>
              <a:gd name="adj3" fmla="val 3011"/>
            </a:avLst>
          </a:prstGeom>
          <a:gradFill>
            <a:gsLst>
              <a:gs pos="50000">
                <a:srgbClr val="007AD0">
                  <a:lumMod val="70000"/>
                  <a:lumOff val="30000"/>
                </a:srgbClr>
              </a:gs>
              <a:gs pos="100000">
                <a:srgbClr val="0070C0"/>
              </a:gs>
              <a:gs pos="0">
                <a:srgbClr val="0070C0">
                  <a:lumMod val="90000"/>
                  <a:lumOff val="10000"/>
                </a:srgbClr>
              </a:gs>
            </a:gsLst>
            <a:lin ang="2700000" scaled="1"/>
          </a:gra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125" name="组合 124"/>
          <p:cNvGrpSpPr/>
          <p:nvPr/>
        </p:nvGrpSpPr>
        <p:grpSpPr>
          <a:xfrm rot="13303882">
            <a:off x="6493558" y="3338507"/>
            <a:ext cx="920544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12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 rot="11594412">
            <a:off x="5216177" y="2024665"/>
            <a:ext cx="930098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13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 rot="9469324">
            <a:off x="2760583" y="2059650"/>
            <a:ext cx="923657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13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657545" y="3232969"/>
            <a:ext cx="1612681" cy="1612685"/>
            <a:chOff x="3851771" y="1163107"/>
            <a:chExt cx="1402358" cy="140235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7" name="同心圆 1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986976" y="1438196"/>
              <a:ext cx="1186820" cy="93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3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关键技术</a:t>
              </a:r>
              <a:endParaRPr lang="zh-CN" altLang="en-US" sz="3200" spc="3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857385" y="38671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66808" y="215195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2</a:t>
            </a:r>
            <a:endParaRPr lang="zh-CN" altLang="en-US" sz="32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26936" y="3462489"/>
            <a:ext cx="41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4</a:t>
            </a:r>
            <a:endParaRPr lang="zh-CN" altLang="en-US" sz="32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91912" y="212368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3</a:t>
            </a:r>
            <a:endParaRPr lang="zh-CN" altLang="en-US" sz="32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796483" y="357027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1</a:t>
            </a:r>
            <a:endParaRPr lang="zh-CN" altLang="en-US" sz="32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98475" y="2826385"/>
            <a:ext cx="1885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数据预处理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插值、拟合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野值处理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674495" y="1378585"/>
            <a:ext cx="22301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分析风、浪对船的影响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多维正态分布检验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参数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非参数检验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9240" y="1398905"/>
            <a:ext cx="1385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故障检测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判别分析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482715" y="2627630"/>
            <a:ext cx="2475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信噪分离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PCA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RPCA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降噪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滤波估计（卡尔曼滤波）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  <p:bldP spid="124" grpId="0" animBg="1"/>
      <p:bldP spid="140" grpId="0"/>
      <p:bldP spid="142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57962" y="12751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2800" b="1" dirty="0">
                <a:sym typeface="Microsoft JhengHei UI" panose="020B0604030504040204" pitchFamily="34" charset="-120"/>
              </a:rPr>
              <a:t>技术路线</a:t>
            </a:r>
            <a:endParaRPr lang="zh-CN" altLang="en-US" sz="2800" b="1" dirty="0">
              <a:sym typeface="Microsoft JhengHei UI" panose="020B0604030504040204" pitchFamily="34" charset="-12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97701" y="866364"/>
            <a:ext cx="2963055" cy="3506470"/>
          </a:xfrm>
          <a:prstGeom prst="rect">
            <a:avLst/>
          </a:prstGeom>
          <a:noFill/>
        </p:spPr>
        <p:txBody>
          <a:bodyPr wrap="square" lIns="91397" tIns="45699" rIns="91397" bIns="45699" rtlCol="0">
            <a:spAutoFit/>
          </a:bodyPr>
          <a:lstStyle/>
          <a:p>
            <a:pPr fontAlgn="base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数据采集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base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base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首先采集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风的数据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即风向和风速。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lvl="0" indent="457200" fontAlgn="base">
              <a:buNone/>
            </a:pPr>
            <a:r>
              <a:rPr lang="zh-CN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然后，通过螺旋桨的反作用力、溅起的浪花等侧面采集</a:t>
            </a:r>
            <a:r>
              <a:rPr lang="zh-CN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浪的数据</a:t>
            </a:r>
            <a:r>
              <a:rPr lang="zh-CN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457200" fontAlgn="base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最后，通过观测船体本身的性质，即时间、位置、倾斜角、俯仰角、偏航角等以及船体是否侧翻，得出风、浪对船体的作用效果。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15" y="866320"/>
            <a:ext cx="4238428" cy="399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57962" y="12751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2800" b="1" dirty="0">
                <a:sym typeface="Microsoft JhengHei UI" panose="020B0604030504040204" pitchFamily="34" charset="-120"/>
              </a:rPr>
              <a:t>技术路线</a:t>
            </a:r>
            <a:endParaRPr lang="zh-CN" altLang="en-US" sz="2800" b="1" dirty="0">
              <a:sym typeface="Microsoft JhengHei UI" panose="020B0604030504040204" pitchFamily="34" charset="-12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2136" y="924336"/>
            <a:ext cx="2963055" cy="2398395"/>
          </a:xfrm>
          <a:prstGeom prst="rect">
            <a:avLst/>
          </a:prstGeom>
          <a:noFill/>
        </p:spPr>
        <p:txBody>
          <a:bodyPr wrap="square" lIns="91397" tIns="45699" rIns="91397" bIns="45699" rtlCol="0">
            <a:spAutoFit/>
          </a:bodyPr>
          <a:lstStyle/>
          <a:p>
            <a:pPr fontAlgn="base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数据预处理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，测定每点的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速度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fontAlgn="base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首先，对数据进行清洗，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剔除野值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 fontAlgn="base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然后，通过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插值、拟合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解决采样频率过低的问题。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15" y="866320"/>
            <a:ext cx="4238428" cy="399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58315" y="12087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2800" b="1" dirty="0">
                <a:sym typeface="Microsoft JhengHei UI" panose="020B0604030504040204" pitchFamily="34" charset="-120"/>
              </a:rPr>
              <a:t>技术路线</a:t>
            </a:r>
            <a:endParaRPr lang="zh-CN" altLang="en-US" sz="2800" b="1" dirty="0">
              <a:sym typeface="Microsoft JhengHei UI" panose="020B0604030504040204" pitchFamily="34" charset="-12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15" y="866320"/>
            <a:ext cx="4238428" cy="3997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446365" y="1134573"/>
            <a:ext cx="3072639" cy="323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07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故障检测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1" hangingPunct="1">
              <a:lnSpc>
                <a:spcPct val="100000"/>
              </a:lnSpc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algn="l" defTabSz="914400" rtl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kumimoji="0" lang="zh-CN" altLang="zh-CN" b="1" i="0" u="none" strike="noStrike" cap="none" normalizeH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判别分析</a:t>
            </a:r>
            <a:r>
              <a:rPr kumimoji="0" lang="zh-CN" altLang="zh-CN" b="0" i="0" u="none" strike="noStrike" cap="none" normalizeH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判定艇的航行状态，检测艇的状态稳不稳定，是否可能翻船。</a:t>
            </a:r>
            <a:endParaRPr kumimoji="0" lang="zh-CN" altLang="zh-CN" b="0" i="0" u="none" strike="noStrike" cap="none" normalizeH="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algn="l" defTabSz="914400" rtl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将是否翻船的判断问题转化为二分类问题。将是否翻船转化成虚拟变量y，若未翻船，将y转化为0；若翻船，将y转化为1。将倾斜角、俯仰角和偏航角作为自变量。</a:t>
            </a:r>
            <a:endParaRPr kumimoji="0" lang="zh-CN" altLang="zh-CN" b="0" i="0" u="none" strike="noStrike" cap="none" normalizeH="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58315" y="12087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2800" b="1" dirty="0">
                <a:sym typeface="Microsoft JhengHei UI" panose="020B0604030504040204" pitchFamily="34" charset="-120"/>
              </a:rPr>
              <a:t>技术路线</a:t>
            </a:r>
            <a:endParaRPr lang="zh-CN" altLang="en-US" sz="2800" b="1" dirty="0">
              <a:sym typeface="Microsoft JhengHei UI" panose="020B0604030504040204" pitchFamily="34" charset="-12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15" y="866320"/>
            <a:ext cx="4238428" cy="3997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319365" y="956433"/>
            <a:ext cx="3007449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00000"/>
              </a:lnSpc>
              <a:buClrTx/>
              <a:buSzTx/>
              <a:buFontTx/>
            </a:pPr>
            <a:r>
              <a:rPr lang="en-US" altLang="zh-CN" sz="2400" b="1" dirty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 动态分析</a:t>
            </a:r>
            <a:endParaRPr lang="en-US" altLang="zh-CN" sz="2400" b="1" dirty="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30797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3079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在动态分析中，需要分析风和浪对船的影响，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包括多维正态分布的检验以及进一步的统计推断（参数检验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非参数检验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3079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另外，通过滤波估计，对噪声进一步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消除。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4941108" y="1860955"/>
            <a:ext cx="18592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</a:t>
            </a:r>
            <a:r>
              <a:rPr lang="zh-CN" altLang="en-US" sz="3000" b="1" spc="3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亮点</a:t>
            </a:r>
            <a:endParaRPr lang="zh-CN" altLang="en-US" sz="3000" b="1" spc="3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2" y="-223239"/>
            <a:ext cx="5143501" cy="6447919"/>
            <a:chOff x="-2" y="-223239"/>
            <a:chExt cx="5143501" cy="6447919"/>
          </a:xfrm>
        </p:grpSpPr>
        <p:grpSp>
          <p:nvGrpSpPr>
            <p:cNvPr id="21" name="组合 20"/>
            <p:cNvGrpSpPr/>
            <p:nvPr/>
          </p:nvGrpSpPr>
          <p:grpSpPr>
            <a:xfrm rot="16200000">
              <a:off x="1853229" y="1853229"/>
              <a:ext cx="1437040" cy="5143501"/>
              <a:chOff x="-1940" y="1"/>
              <a:chExt cx="1437040" cy="5143501"/>
            </a:xfrm>
          </p:grpSpPr>
          <p:sp>
            <p:nvSpPr>
              <p:cNvPr id="24" name="任意多边形 23"/>
              <p:cNvSpPr/>
              <p:nvPr/>
            </p:nvSpPr>
            <p:spPr>
              <a:xfrm rot="5400000">
                <a:off x="-1480929" y="1783789"/>
                <a:ext cx="4395018" cy="1437040"/>
              </a:xfrm>
              <a:custGeom>
                <a:avLst/>
                <a:gdLst>
                  <a:gd name="connsiteX0" fmla="*/ 0 w 6325120"/>
                  <a:gd name="connsiteY0" fmla="*/ 1612916 h 1981216"/>
                  <a:gd name="connsiteX1" fmla="*/ 1511300 w 6325120"/>
                  <a:gd name="connsiteY1" fmla="*/ 16 h 1981216"/>
                  <a:gd name="connsiteX2" fmla="*/ 3060700 w 6325120"/>
                  <a:gd name="connsiteY2" fmla="*/ 1638316 h 1981216"/>
                  <a:gd name="connsiteX3" fmla="*/ 4737100 w 6325120"/>
                  <a:gd name="connsiteY3" fmla="*/ 342916 h 1981216"/>
                  <a:gd name="connsiteX4" fmla="*/ 6324600 w 6325120"/>
                  <a:gd name="connsiteY4" fmla="*/ 1651016 h 1981216"/>
                  <a:gd name="connsiteX5" fmla="*/ 4203700 w 6325120"/>
                  <a:gd name="connsiteY5" fmla="*/ 1790716 h 1981216"/>
                  <a:gd name="connsiteX6" fmla="*/ 1790700 w 6325120"/>
                  <a:gd name="connsiteY6" fmla="*/ 1981216 h 1981216"/>
                  <a:gd name="connsiteX7" fmla="*/ 914400 w 6325120"/>
                  <a:gd name="connsiteY7" fmla="*/ 1816116 h 1981216"/>
                  <a:gd name="connsiteX8" fmla="*/ 0 w 6325120"/>
                  <a:gd name="connsiteY8" fmla="*/ 1612916 h 198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25120" h="1981216">
                    <a:moveTo>
                      <a:pt x="0" y="1612916"/>
                    </a:moveTo>
                    <a:cubicBezTo>
                      <a:pt x="500591" y="804349"/>
                      <a:pt x="1001183" y="-4217"/>
                      <a:pt x="1511300" y="16"/>
                    </a:cubicBezTo>
                    <a:cubicBezTo>
                      <a:pt x="2021417" y="4249"/>
                      <a:pt x="2523067" y="1581166"/>
                      <a:pt x="3060700" y="1638316"/>
                    </a:cubicBezTo>
                    <a:cubicBezTo>
                      <a:pt x="3598333" y="1695466"/>
                      <a:pt x="4193117" y="340799"/>
                      <a:pt x="4737100" y="342916"/>
                    </a:cubicBezTo>
                    <a:cubicBezTo>
                      <a:pt x="5281083" y="345033"/>
                      <a:pt x="6352117" y="1403366"/>
                      <a:pt x="6324600" y="1651016"/>
                    </a:cubicBezTo>
                    <a:lnTo>
                      <a:pt x="4203700" y="1790716"/>
                    </a:lnTo>
                    <a:lnTo>
                      <a:pt x="1790700" y="1981216"/>
                    </a:lnTo>
                    <a:lnTo>
                      <a:pt x="914400" y="1816116"/>
                    </a:lnTo>
                    <a:lnTo>
                      <a:pt x="0" y="1612916"/>
                    </a:lnTo>
                    <a:close/>
                  </a:path>
                </a:pathLst>
              </a:custGeom>
              <a:solidFill>
                <a:srgbClr val="0070C0">
                  <a:alpha val="67000"/>
                </a:srgbClr>
              </a:solidFill>
              <a:ln>
                <a:noFill/>
              </a:ln>
              <a:effectLst>
                <a:innerShdw blurRad="368300" dist="368300" dir="19320000">
                  <a:srgbClr val="002060">
                    <a:alpha val="5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5400000">
                <a:off x="-2112485" y="2117714"/>
                <a:ext cx="5143501" cy="908076"/>
              </a:xfrm>
              <a:custGeom>
                <a:avLst/>
                <a:gdLst>
                  <a:gd name="connsiteX0" fmla="*/ 0 w 9153525"/>
                  <a:gd name="connsiteY0" fmla="*/ 590770 h 666970"/>
                  <a:gd name="connsiteX1" fmla="*/ 1733550 w 9153525"/>
                  <a:gd name="connsiteY1" fmla="*/ 220 h 666970"/>
                  <a:gd name="connsiteX2" fmla="*/ 3267075 w 9153525"/>
                  <a:gd name="connsiteY2" fmla="*/ 647920 h 666970"/>
                  <a:gd name="connsiteX3" fmla="*/ 4591050 w 9153525"/>
                  <a:gd name="connsiteY3" fmla="*/ 133570 h 666970"/>
                  <a:gd name="connsiteX4" fmla="*/ 6124575 w 9153525"/>
                  <a:gd name="connsiteY4" fmla="*/ 466945 h 666970"/>
                  <a:gd name="connsiteX5" fmla="*/ 7934325 w 9153525"/>
                  <a:gd name="connsiteY5" fmla="*/ 209770 h 666970"/>
                  <a:gd name="connsiteX6" fmla="*/ 9153525 w 9153525"/>
                  <a:gd name="connsiteY6" fmla="*/ 666970 h 666970"/>
                  <a:gd name="connsiteX0-1" fmla="*/ 0 w 9144000"/>
                  <a:gd name="connsiteY0-2" fmla="*/ 714519 h 714519"/>
                  <a:gd name="connsiteX1-3" fmla="*/ 1724025 w 9144000"/>
                  <a:gd name="connsiteY1-4" fmla="*/ 144 h 714519"/>
                  <a:gd name="connsiteX2-5" fmla="*/ 3257550 w 9144000"/>
                  <a:gd name="connsiteY2-6" fmla="*/ 647844 h 714519"/>
                  <a:gd name="connsiteX3-7" fmla="*/ 4581525 w 9144000"/>
                  <a:gd name="connsiteY3-8" fmla="*/ 133494 h 714519"/>
                  <a:gd name="connsiteX4-9" fmla="*/ 6115050 w 9144000"/>
                  <a:gd name="connsiteY4-10" fmla="*/ 466869 h 714519"/>
                  <a:gd name="connsiteX5-11" fmla="*/ 7924800 w 9144000"/>
                  <a:gd name="connsiteY5-12" fmla="*/ 209694 h 714519"/>
                  <a:gd name="connsiteX6-13" fmla="*/ 9144000 w 9144000"/>
                  <a:gd name="connsiteY6-14" fmla="*/ 666894 h 714519"/>
                  <a:gd name="connsiteX0-15" fmla="*/ 0 w 9144000"/>
                  <a:gd name="connsiteY0-16" fmla="*/ 714519 h 714519"/>
                  <a:gd name="connsiteX1-17" fmla="*/ 1724025 w 9144000"/>
                  <a:gd name="connsiteY1-18" fmla="*/ 144 h 714519"/>
                  <a:gd name="connsiteX2-19" fmla="*/ 3257550 w 9144000"/>
                  <a:gd name="connsiteY2-20" fmla="*/ 647844 h 714519"/>
                  <a:gd name="connsiteX3-21" fmla="*/ 4581525 w 9144000"/>
                  <a:gd name="connsiteY3-22" fmla="*/ 133494 h 714519"/>
                  <a:gd name="connsiteX4-23" fmla="*/ 6115050 w 9144000"/>
                  <a:gd name="connsiteY4-24" fmla="*/ 466869 h 714519"/>
                  <a:gd name="connsiteX5-25" fmla="*/ 7924800 w 9144000"/>
                  <a:gd name="connsiteY5-26" fmla="*/ 209694 h 714519"/>
                  <a:gd name="connsiteX6-27" fmla="*/ 9144000 w 9144000"/>
                  <a:gd name="connsiteY6-28" fmla="*/ 666894 h 714519"/>
                  <a:gd name="connsiteX0-29" fmla="*/ 0 w 9134475"/>
                  <a:gd name="connsiteY0-30" fmla="*/ 714519 h 714519"/>
                  <a:gd name="connsiteX1-31" fmla="*/ 1724025 w 9134475"/>
                  <a:gd name="connsiteY1-32" fmla="*/ 144 h 714519"/>
                  <a:gd name="connsiteX2-33" fmla="*/ 3257550 w 9134475"/>
                  <a:gd name="connsiteY2-34" fmla="*/ 647844 h 714519"/>
                  <a:gd name="connsiteX3-35" fmla="*/ 4581525 w 9134475"/>
                  <a:gd name="connsiteY3-36" fmla="*/ 133494 h 714519"/>
                  <a:gd name="connsiteX4-37" fmla="*/ 6115050 w 9134475"/>
                  <a:gd name="connsiteY4-38" fmla="*/ 466869 h 714519"/>
                  <a:gd name="connsiteX5-39" fmla="*/ 7924800 w 9134475"/>
                  <a:gd name="connsiteY5-40" fmla="*/ 209694 h 714519"/>
                  <a:gd name="connsiteX6-41" fmla="*/ 9134475 w 9134475"/>
                  <a:gd name="connsiteY6-42" fmla="*/ 704994 h 714519"/>
                  <a:gd name="connsiteX0-43" fmla="*/ 0 w 9134475"/>
                  <a:gd name="connsiteY0-44" fmla="*/ 714519 h 714519"/>
                  <a:gd name="connsiteX1-45" fmla="*/ 1724025 w 9134475"/>
                  <a:gd name="connsiteY1-46" fmla="*/ 144 h 714519"/>
                  <a:gd name="connsiteX2-47" fmla="*/ 3257550 w 9134475"/>
                  <a:gd name="connsiteY2-48" fmla="*/ 647844 h 714519"/>
                  <a:gd name="connsiteX3-49" fmla="*/ 4581525 w 9134475"/>
                  <a:gd name="connsiteY3-50" fmla="*/ 133494 h 714519"/>
                  <a:gd name="connsiteX4-51" fmla="*/ 6115050 w 9134475"/>
                  <a:gd name="connsiteY4-52" fmla="*/ 466869 h 714519"/>
                  <a:gd name="connsiteX5-53" fmla="*/ 7924800 w 9134475"/>
                  <a:gd name="connsiteY5-54" fmla="*/ 209694 h 714519"/>
                  <a:gd name="connsiteX6-55" fmla="*/ 9134475 w 9134475"/>
                  <a:gd name="connsiteY6-56" fmla="*/ 704994 h 7145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9134475" h="714519">
                    <a:moveTo>
                      <a:pt x="0" y="714519"/>
                    </a:moveTo>
                    <a:cubicBezTo>
                      <a:pt x="556419" y="366856"/>
                      <a:pt x="1181100" y="11257"/>
                      <a:pt x="1724025" y="144"/>
                    </a:cubicBezTo>
                    <a:cubicBezTo>
                      <a:pt x="2266950" y="-10969"/>
                      <a:pt x="2781300" y="625619"/>
                      <a:pt x="3257550" y="647844"/>
                    </a:cubicBezTo>
                    <a:cubicBezTo>
                      <a:pt x="3733800" y="670069"/>
                      <a:pt x="4105275" y="163656"/>
                      <a:pt x="4581525" y="133494"/>
                    </a:cubicBezTo>
                    <a:cubicBezTo>
                      <a:pt x="5057775" y="103332"/>
                      <a:pt x="5557838" y="454169"/>
                      <a:pt x="6115050" y="466869"/>
                    </a:cubicBezTo>
                    <a:cubicBezTo>
                      <a:pt x="6672262" y="479569"/>
                      <a:pt x="7421563" y="170007"/>
                      <a:pt x="7924800" y="209694"/>
                    </a:cubicBezTo>
                    <a:cubicBezTo>
                      <a:pt x="8428037" y="249381"/>
                      <a:pt x="8843962" y="426387"/>
                      <a:pt x="9134475" y="704994"/>
                    </a:cubicBezTo>
                  </a:path>
                </a:pathLst>
              </a:custGeom>
              <a:solidFill>
                <a:srgbClr val="0070C0"/>
              </a:solidFill>
              <a:ln w="12700">
                <a:noFill/>
              </a:ln>
              <a:effectLst>
                <a:innerShdw blurRad="444500" dist="139700" dir="11460000">
                  <a:prstClr val="black">
                    <a:alpha val="3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63310" y="-223239"/>
              <a:ext cx="284244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1300" i="1" dirty="0">
                  <a:ln>
                    <a:gradFill>
                      <a:gsLst>
                        <a:gs pos="0">
                          <a:srgbClr val="0070C0"/>
                        </a:gs>
                        <a:gs pos="100000">
                          <a:srgbClr val="0070C0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Impact" panose="020B0806030902050204" pitchFamily="34" charset="0"/>
                </a:rPr>
                <a:t>4</a:t>
              </a:r>
              <a:endParaRPr lang="zh-CN" altLang="en-US" sz="41300" i="1" dirty="0">
                <a:ln>
                  <a:gradFill>
                    <a:gsLst>
                      <a:gs pos="0">
                        <a:srgbClr val="0070C0"/>
                      </a:gs>
                      <a:gs pos="100000">
                        <a:srgbClr val="0070C0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7"/>
          <p:cNvSpPr>
            <a:spLocks noChangeArrowheads="1"/>
          </p:cNvSpPr>
          <p:nvPr/>
        </p:nvSpPr>
        <p:spPr bwMode="auto">
          <a:xfrm>
            <a:off x="5077577" y="2504468"/>
            <a:ext cx="18716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难点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3" name="TextBox 17"/>
          <p:cNvSpPr>
            <a:spLocks noChangeArrowheads="1"/>
          </p:cNvSpPr>
          <p:nvPr/>
        </p:nvSpPr>
        <p:spPr bwMode="auto">
          <a:xfrm>
            <a:off x="5077577" y="2840383"/>
            <a:ext cx="187166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支撑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条件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6" grpId="0"/>
      <p:bldP spid="2" grpId="0" bldLvl="0" autoUpdateAnimBg="0"/>
      <p:bldP spid="3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难点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45483" y="2154248"/>
            <a:ext cx="1169410" cy="1008112"/>
            <a:chOff x="1403648" y="1851670"/>
            <a:chExt cx="1169410" cy="1008112"/>
          </a:xfrm>
        </p:grpSpPr>
        <p:sp>
          <p:nvSpPr>
            <p:cNvPr id="41" name="六边形 40"/>
            <p:cNvSpPr/>
            <p:nvPr/>
          </p:nvSpPr>
          <p:spPr>
            <a:xfrm>
              <a:off x="1403648" y="1851670"/>
              <a:ext cx="1169410" cy="1008112"/>
            </a:xfrm>
            <a:prstGeom prst="hexagon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42" name="矩形 15"/>
            <p:cNvSpPr>
              <a:spLocks noChangeArrowheads="1"/>
            </p:cNvSpPr>
            <p:nvPr/>
          </p:nvSpPr>
          <p:spPr bwMode="auto">
            <a:xfrm>
              <a:off x="1581201" y="2119988"/>
              <a:ext cx="800219" cy="38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难点二</a:t>
              </a:r>
              <a:endParaRPr lang="en-US" altLang="zh-CN" sz="16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15009" y="3599001"/>
            <a:ext cx="1169410" cy="1008112"/>
            <a:chOff x="2627784" y="2591464"/>
            <a:chExt cx="1169410" cy="1008112"/>
          </a:xfrm>
        </p:grpSpPr>
        <p:sp>
          <p:nvSpPr>
            <p:cNvPr id="47" name="六边形 46"/>
            <p:cNvSpPr/>
            <p:nvPr/>
          </p:nvSpPr>
          <p:spPr>
            <a:xfrm>
              <a:off x="2627784" y="2591464"/>
              <a:ext cx="1169410" cy="1008112"/>
            </a:xfrm>
            <a:prstGeom prst="hexagon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48" name="矩形 15"/>
            <p:cNvSpPr>
              <a:spLocks noChangeArrowheads="1"/>
            </p:cNvSpPr>
            <p:nvPr/>
          </p:nvSpPr>
          <p:spPr bwMode="auto">
            <a:xfrm>
              <a:off x="2809207" y="2859782"/>
              <a:ext cx="792480" cy="4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难点三</a:t>
              </a:r>
              <a:endParaRPr lang="zh-CN" altLang="en-US" sz="16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66359" y="949525"/>
            <a:ext cx="1169410" cy="1008112"/>
            <a:chOff x="5076056" y="2591464"/>
            <a:chExt cx="1169410" cy="1008112"/>
          </a:xfrm>
        </p:grpSpPr>
        <p:sp>
          <p:nvSpPr>
            <p:cNvPr id="50" name="六边形 49"/>
            <p:cNvSpPr/>
            <p:nvPr/>
          </p:nvSpPr>
          <p:spPr>
            <a:xfrm>
              <a:off x="5076056" y="2591464"/>
              <a:ext cx="1169410" cy="1008112"/>
            </a:xfrm>
            <a:prstGeom prst="hexagon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51" name="矩形 15"/>
            <p:cNvSpPr>
              <a:spLocks noChangeArrowheads="1"/>
            </p:cNvSpPr>
            <p:nvPr/>
          </p:nvSpPr>
          <p:spPr bwMode="auto">
            <a:xfrm>
              <a:off x="5247198" y="2859782"/>
              <a:ext cx="813043" cy="38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accent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	</a:t>
              </a:r>
              <a:r>
                <a:rPr lang="zh-CN" altLang="en-US" sz="16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难点一</a:t>
              </a:r>
              <a:endParaRPr lang="en-US" altLang="zh-CN" sz="16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52" name="文本框 347"/>
          <p:cNvSpPr txBox="1"/>
          <p:nvPr/>
        </p:nvSpPr>
        <p:spPr>
          <a:xfrm>
            <a:off x="3423285" y="3521710"/>
            <a:ext cx="505523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稳健的统计方法的选取</a:t>
            </a:r>
            <a:endParaRPr lang="zh-CN" altLang="en-US" b="1" dirty="0">
              <a:solidFill>
                <a:schemeClr val="tx1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不同的统计方法具有不同的适用条件，有些检验方法在统计意义上表现非常优秀，但对噪声非常敏感。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实际数据处理中，需要对准确性和稳健性取舍，选择合适的检验方法。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53" name="文本框 347"/>
          <p:cNvSpPr txBox="1"/>
          <p:nvPr/>
        </p:nvSpPr>
        <p:spPr>
          <a:xfrm>
            <a:off x="3374390" y="1131570"/>
            <a:ext cx="478853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多维正态分布的检验</a:t>
            </a:r>
            <a:endParaRPr lang="zh-CN" altLang="en-US" b="1" dirty="0">
              <a:solidFill>
                <a:schemeClr val="tx1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目前暂时没有广泛认可的多维正态分布的检验方法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54" name="文本框 347"/>
          <p:cNvSpPr txBox="1"/>
          <p:nvPr/>
        </p:nvSpPr>
        <p:spPr>
          <a:xfrm>
            <a:off x="2425065" y="2139315"/>
            <a:ext cx="48844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噪声处理</a:t>
            </a:r>
            <a:endParaRPr lang="zh-CN" altLang="en-US" b="1" dirty="0">
              <a:solidFill>
                <a:schemeClr val="tx1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受传感器、外界环境的影响，由传感器得到的数据含有噪声。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需要对噪声进行处理，信噪分离，得到真实数据。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  <p:bldP spid="52" grpId="0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9476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支撑条件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730500" y="885190"/>
            <a:ext cx="96520" cy="3748405"/>
            <a:chOff x="3225404" y="829867"/>
            <a:chExt cx="96440" cy="3237931"/>
          </a:xfrm>
        </p:grpSpPr>
        <p:cxnSp>
          <p:nvCxnSpPr>
            <p:cNvPr id="30" name="直接连接符 13"/>
            <p:cNvCxnSpPr>
              <a:cxnSpLocks noChangeShapeType="1"/>
            </p:cNvCxnSpPr>
            <p:nvPr/>
          </p:nvCxnSpPr>
          <p:spPr bwMode="auto">
            <a:xfrm flipH="1">
              <a:off x="3264107" y="829867"/>
              <a:ext cx="12689" cy="3237931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2" name="椭圆 15"/>
            <p:cNvSpPr>
              <a:spLocks noChangeArrowheads="1"/>
            </p:cNvSpPr>
            <p:nvPr/>
          </p:nvSpPr>
          <p:spPr bwMode="auto">
            <a:xfrm>
              <a:off x="3225404" y="2365443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4" name="椭圆 15"/>
            <p:cNvSpPr>
              <a:spLocks noChangeArrowheads="1"/>
            </p:cNvSpPr>
            <p:nvPr/>
          </p:nvSpPr>
          <p:spPr bwMode="auto">
            <a:xfrm>
              <a:off x="3225404" y="319785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53185" y="1033780"/>
            <a:ext cx="857884" cy="3598845"/>
            <a:chOff x="2065503" y="1044318"/>
            <a:chExt cx="916998" cy="3594224"/>
          </a:xfrm>
        </p:grpSpPr>
        <p:sp>
          <p:nvSpPr>
            <p:cNvPr id="37" name="泪滴形 7"/>
            <p:cNvSpPr/>
            <p:nvPr/>
          </p:nvSpPr>
          <p:spPr bwMode="auto">
            <a:xfrm rot="2700000">
              <a:off x="2066047" y="1043773"/>
              <a:ext cx="874470" cy="875559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8" name="文本框 17"/>
            <p:cNvSpPr txBox="1">
              <a:spLocks noChangeArrowheads="1"/>
            </p:cNvSpPr>
            <p:nvPr/>
          </p:nvSpPr>
          <p:spPr bwMode="auto">
            <a:xfrm>
              <a:off x="2213858" y="1250456"/>
              <a:ext cx="657266" cy="42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01</a:t>
              </a:r>
              <a:endParaRPr lang="zh-CN" altLang="en-US" sz="2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9" name="泪滴形 9"/>
            <p:cNvSpPr/>
            <p:nvPr/>
          </p:nvSpPr>
          <p:spPr bwMode="auto">
            <a:xfrm rot="2700000">
              <a:off x="2104905" y="2240992"/>
              <a:ext cx="875559" cy="875559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2255129" y="2480088"/>
              <a:ext cx="657266" cy="42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02</a:t>
              </a:r>
              <a:endParaRPr lang="zh-CN" altLang="en-US" sz="2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41" name="泪滴形 12"/>
            <p:cNvSpPr/>
            <p:nvPr/>
          </p:nvSpPr>
          <p:spPr bwMode="auto">
            <a:xfrm rot="2700000">
              <a:off x="2106942" y="3762983"/>
              <a:ext cx="875559" cy="875559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42" name="文本框 19"/>
            <p:cNvSpPr txBox="1">
              <a:spLocks noChangeArrowheads="1"/>
            </p:cNvSpPr>
            <p:nvPr/>
          </p:nvSpPr>
          <p:spPr bwMode="auto">
            <a:xfrm>
              <a:off x="2257166" y="3974717"/>
              <a:ext cx="657266" cy="42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03</a:t>
              </a:r>
              <a:endParaRPr lang="zh-CN" altLang="en-US" sz="22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3085465" y="958215"/>
            <a:ext cx="5021580" cy="380365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同济大学葛泉波教授鼎力支持</a:t>
            </a:r>
            <a:endParaRPr lang="zh-CN" altLang="en-US" sz="16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3074670" y="1412240"/>
            <a:ext cx="479933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目前已经与葛泉波教授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深入交流一个月。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葛泉波教授的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位研究生薛子建、程惠茹、成阳全程参与讨论，并提供专业背景。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3085465" y="2248535"/>
            <a:ext cx="5135880" cy="44704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国家自然科学基金重点项目</a:t>
            </a:r>
            <a:endParaRPr lang="zh-CN" altLang="en-US" sz="16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3085465" y="2794635"/>
            <a:ext cx="48063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本项目从统计角度出发，为葛泉波教授的国家自然科学基金重点项目提供数据处理方法。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9" name="矩形 24"/>
          <p:cNvSpPr>
            <a:spLocks noChangeArrowheads="1"/>
          </p:cNvSpPr>
          <p:nvPr/>
        </p:nvSpPr>
        <p:spPr bwMode="auto">
          <a:xfrm>
            <a:off x="3156585" y="3490595"/>
            <a:ext cx="5140960" cy="521335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千岛湖科学研究院提供设备技术支持</a:t>
            </a:r>
            <a:endParaRPr lang="zh-CN" altLang="en-US" sz="16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3150235" y="4185920"/>
            <a:ext cx="52209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本项目由千岛湖科学研究院提供设备、技术以及测试实验上的支持，包括提供无人艇以及无人艇控制系统平台的开发。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  <p:bldP spid="45" grpId="0" bldLvl="0" animBg="1"/>
      <p:bldP spid="46" grpId="0"/>
      <p:bldP spid="47" grpId="0" bldLvl="0" animBg="1"/>
      <p:bldP spid="48" grpId="0"/>
      <p:bldP spid="49" grpId="0" bldLvl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0" y="714827"/>
            <a:ext cx="8698980" cy="4417450"/>
          </a:xfrm>
          <a:prstGeom prst="rect">
            <a:avLst/>
          </a:prstGeom>
        </p:spPr>
      </p:pic>
      <p:sp>
        <p:nvSpPr>
          <p:cNvPr id="29" name="任意多边形 28"/>
          <p:cNvSpPr/>
          <p:nvPr/>
        </p:nvSpPr>
        <p:spPr>
          <a:xfrm>
            <a:off x="1600200" y="3368731"/>
            <a:ext cx="6325120" cy="1711269"/>
          </a:xfrm>
          <a:custGeom>
            <a:avLst/>
            <a:gdLst>
              <a:gd name="connsiteX0" fmla="*/ 0 w 6325120"/>
              <a:gd name="connsiteY0" fmla="*/ 1612916 h 1981216"/>
              <a:gd name="connsiteX1" fmla="*/ 1511300 w 6325120"/>
              <a:gd name="connsiteY1" fmla="*/ 16 h 1981216"/>
              <a:gd name="connsiteX2" fmla="*/ 3060700 w 6325120"/>
              <a:gd name="connsiteY2" fmla="*/ 1638316 h 1981216"/>
              <a:gd name="connsiteX3" fmla="*/ 4737100 w 6325120"/>
              <a:gd name="connsiteY3" fmla="*/ 342916 h 1981216"/>
              <a:gd name="connsiteX4" fmla="*/ 6324600 w 6325120"/>
              <a:gd name="connsiteY4" fmla="*/ 1651016 h 1981216"/>
              <a:gd name="connsiteX5" fmla="*/ 4203700 w 6325120"/>
              <a:gd name="connsiteY5" fmla="*/ 1790716 h 1981216"/>
              <a:gd name="connsiteX6" fmla="*/ 1790700 w 6325120"/>
              <a:gd name="connsiteY6" fmla="*/ 1981216 h 1981216"/>
              <a:gd name="connsiteX7" fmla="*/ 914400 w 6325120"/>
              <a:gd name="connsiteY7" fmla="*/ 1816116 h 1981216"/>
              <a:gd name="connsiteX8" fmla="*/ 0 w 6325120"/>
              <a:gd name="connsiteY8" fmla="*/ 1612916 h 198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5120" h="1981216">
                <a:moveTo>
                  <a:pt x="0" y="1612916"/>
                </a:moveTo>
                <a:cubicBezTo>
                  <a:pt x="500591" y="804349"/>
                  <a:pt x="1001183" y="-4217"/>
                  <a:pt x="1511300" y="16"/>
                </a:cubicBezTo>
                <a:cubicBezTo>
                  <a:pt x="2021417" y="4249"/>
                  <a:pt x="2523067" y="1581166"/>
                  <a:pt x="3060700" y="1638316"/>
                </a:cubicBezTo>
                <a:cubicBezTo>
                  <a:pt x="3598333" y="1695466"/>
                  <a:pt x="4193117" y="340799"/>
                  <a:pt x="4737100" y="342916"/>
                </a:cubicBezTo>
                <a:cubicBezTo>
                  <a:pt x="5281083" y="345033"/>
                  <a:pt x="6352117" y="1403366"/>
                  <a:pt x="6324600" y="1651016"/>
                </a:cubicBezTo>
                <a:lnTo>
                  <a:pt x="4203700" y="1790716"/>
                </a:lnTo>
                <a:lnTo>
                  <a:pt x="1790700" y="1981216"/>
                </a:lnTo>
                <a:lnTo>
                  <a:pt x="914400" y="1816116"/>
                </a:lnTo>
                <a:lnTo>
                  <a:pt x="0" y="1612916"/>
                </a:lnTo>
                <a:close/>
              </a:path>
            </a:pathLst>
          </a:custGeom>
          <a:solidFill>
            <a:srgbClr val="0070C0">
              <a:alpha val="67000"/>
            </a:srgbClr>
          </a:solidFill>
          <a:ln>
            <a:noFill/>
          </a:ln>
          <a:effectLst>
            <a:innerShdw blurRad="368300" dist="368300" dir="19320000">
              <a:srgbClr val="002060">
                <a:alpha val="5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-21809" y="3525293"/>
            <a:ext cx="9165809" cy="1618207"/>
          </a:xfrm>
          <a:custGeom>
            <a:avLst/>
            <a:gdLst>
              <a:gd name="connsiteX0" fmla="*/ 0 w 9153525"/>
              <a:gd name="connsiteY0" fmla="*/ 590770 h 666970"/>
              <a:gd name="connsiteX1" fmla="*/ 1733550 w 9153525"/>
              <a:gd name="connsiteY1" fmla="*/ 220 h 666970"/>
              <a:gd name="connsiteX2" fmla="*/ 3267075 w 9153525"/>
              <a:gd name="connsiteY2" fmla="*/ 647920 h 666970"/>
              <a:gd name="connsiteX3" fmla="*/ 4591050 w 9153525"/>
              <a:gd name="connsiteY3" fmla="*/ 133570 h 666970"/>
              <a:gd name="connsiteX4" fmla="*/ 6124575 w 9153525"/>
              <a:gd name="connsiteY4" fmla="*/ 466945 h 666970"/>
              <a:gd name="connsiteX5" fmla="*/ 7934325 w 9153525"/>
              <a:gd name="connsiteY5" fmla="*/ 209770 h 666970"/>
              <a:gd name="connsiteX6" fmla="*/ 9153525 w 9153525"/>
              <a:gd name="connsiteY6" fmla="*/ 666970 h 666970"/>
              <a:gd name="connsiteX0-1" fmla="*/ 0 w 9144000"/>
              <a:gd name="connsiteY0-2" fmla="*/ 714519 h 714519"/>
              <a:gd name="connsiteX1-3" fmla="*/ 1724025 w 9144000"/>
              <a:gd name="connsiteY1-4" fmla="*/ 144 h 714519"/>
              <a:gd name="connsiteX2-5" fmla="*/ 3257550 w 9144000"/>
              <a:gd name="connsiteY2-6" fmla="*/ 647844 h 714519"/>
              <a:gd name="connsiteX3-7" fmla="*/ 4581525 w 9144000"/>
              <a:gd name="connsiteY3-8" fmla="*/ 133494 h 714519"/>
              <a:gd name="connsiteX4-9" fmla="*/ 6115050 w 9144000"/>
              <a:gd name="connsiteY4-10" fmla="*/ 466869 h 714519"/>
              <a:gd name="connsiteX5-11" fmla="*/ 7924800 w 9144000"/>
              <a:gd name="connsiteY5-12" fmla="*/ 209694 h 714519"/>
              <a:gd name="connsiteX6-13" fmla="*/ 9144000 w 9144000"/>
              <a:gd name="connsiteY6-14" fmla="*/ 666894 h 714519"/>
              <a:gd name="connsiteX0-15" fmla="*/ 0 w 9144000"/>
              <a:gd name="connsiteY0-16" fmla="*/ 714519 h 714519"/>
              <a:gd name="connsiteX1-17" fmla="*/ 1724025 w 9144000"/>
              <a:gd name="connsiteY1-18" fmla="*/ 144 h 714519"/>
              <a:gd name="connsiteX2-19" fmla="*/ 3257550 w 9144000"/>
              <a:gd name="connsiteY2-20" fmla="*/ 647844 h 714519"/>
              <a:gd name="connsiteX3-21" fmla="*/ 4581525 w 9144000"/>
              <a:gd name="connsiteY3-22" fmla="*/ 133494 h 714519"/>
              <a:gd name="connsiteX4-23" fmla="*/ 6115050 w 9144000"/>
              <a:gd name="connsiteY4-24" fmla="*/ 466869 h 714519"/>
              <a:gd name="connsiteX5-25" fmla="*/ 7924800 w 9144000"/>
              <a:gd name="connsiteY5-26" fmla="*/ 209694 h 714519"/>
              <a:gd name="connsiteX6-27" fmla="*/ 9144000 w 9144000"/>
              <a:gd name="connsiteY6-28" fmla="*/ 666894 h 714519"/>
              <a:gd name="connsiteX0-29" fmla="*/ 0 w 9134475"/>
              <a:gd name="connsiteY0-30" fmla="*/ 714519 h 714519"/>
              <a:gd name="connsiteX1-31" fmla="*/ 1724025 w 9134475"/>
              <a:gd name="connsiteY1-32" fmla="*/ 144 h 714519"/>
              <a:gd name="connsiteX2-33" fmla="*/ 3257550 w 9134475"/>
              <a:gd name="connsiteY2-34" fmla="*/ 647844 h 714519"/>
              <a:gd name="connsiteX3-35" fmla="*/ 4581525 w 9134475"/>
              <a:gd name="connsiteY3-36" fmla="*/ 133494 h 714519"/>
              <a:gd name="connsiteX4-37" fmla="*/ 6115050 w 9134475"/>
              <a:gd name="connsiteY4-38" fmla="*/ 466869 h 714519"/>
              <a:gd name="connsiteX5-39" fmla="*/ 7924800 w 9134475"/>
              <a:gd name="connsiteY5-40" fmla="*/ 209694 h 714519"/>
              <a:gd name="connsiteX6-41" fmla="*/ 9134475 w 9134475"/>
              <a:gd name="connsiteY6-42" fmla="*/ 704994 h 714519"/>
              <a:gd name="connsiteX0-43" fmla="*/ 0 w 9134475"/>
              <a:gd name="connsiteY0-44" fmla="*/ 714519 h 714519"/>
              <a:gd name="connsiteX1-45" fmla="*/ 1724025 w 9134475"/>
              <a:gd name="connsiteY1-46" fmla="*/ 144 h 714519"/>
              <a:gd name="connsiteX2-47" fmla="*/ 3257550 w 9134475"/>
              <a:gd name="connsiteY2-48" fmla="*/ 647844 h 714519"/>
              <a:gd name="connsiteX3-49" fmla="*/ 4581525 w 9134475"/>
              <a:gd name="connsiteY3-50" fmla="*/ 133494 h 714519"/>
              <a:gd name="connsiteX4-51" fmla="*/ 6115050 w 9134475"/>
              <a:gd name="connsiteY4-52" fmla="*/ 466869 h 714519"/>
              <a:gd name="connsiteX5-53" fmla="*/ 7924800 w 9134475"/>
              <a:gd name="connsiteY5-54" fmla="*/ 209694 h 714519"/>
              <a:gd name="connsiteX6-55" fmla="*/ 9134475 w 9134475"/>
              <a:gd name="connsiteY6-56" fmla="*/ 704994 h 714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34475" h="714519">
                <a:moveTo>
                  <a:pt x="0" y="714519"/>
                </a:moveTo>
                <a:cubicBezTo>
                  <a:pt x="556419" y="366856"/>
                  <a:pt x="1181100" y="11257"/>
                  <a:pt x="1724025" y="144"/>
                </a:cubicBezTo>
                <a:cubicBezTo>
                  <a:pt x="2266950" y="-10969"/>
                  <a:pt x="2781300" y="625619"/>
                  <a:pt x="3257550" y="647844"/>
                </a:cubicBezTo>
                <a:cubicBezTo>
                  <a:pt x="3733800" y="670069"/>
                  <a:pt x="4105275" y="163656"/>
                  <a:pt x="4581525" y="133494"/>
                </a:cubicBezTo>
                <a:cubicBezTo>
                  <a:pt x="5057775" y="103332"/>
                  <a:pt x="5557838" y="454169"/>
                  <a:pt x="6115050" y="466869"/>
                </a:cubicBezTo>
                <a:cubicBezTo>
                  <a:pt x="6672262" y="479569"/>
                  <a:pt x="7421563" y="170007"/>
                  <a:pt x="7924800" y="209694"/>
                </a:cubicBezTo>
                <a:cubicBezTo>
                  <a:pt x="8428037" y="249381"/>
                  <a:pt x="8843962" y="426387"/>
                  <a:pt x="9134475" y="704994"/>
                </a:cubicBezTo>
              </a:path>
            </a:pathLst>
          </a:custGeom>
          <a:solidFill>
            <a:srgbClr val="0070C0"/>
          </a:solidFill>
          <a:ln w="12700">
            <a:noFill/>
          </a:ln>
          <a:effectLst>
            <a:innerShdw blurRad="444500" dist="139700" dir="11460000">
              <a:prstClr val="black">
                <a:alpha val="3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37585" y="1813981"/>
            <a:ext cx="20688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谢</a:t>
            </a:r>
            <a:r>
              <a:rPr lang="en-US" altLang="zh-CN" sz="6600" b="1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 </a:t>
            </a:r>
            <a:r>
              <a:rPr lang="zh-CN" altLang="en-US" sz="6600" b="1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谢</a:t>
            </a:r>
            <a:endParaRPr lang="zh-CN" altLang="en-US" sz="6600" b="1" dirty="0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/>
          <p:cNvSpPr/>
          <p:nvPr/>
        </p:nvSpPr>
        <p:spPr>
          <a:xfrm rot="5400000">
            <a:off x="-1480929" y="1783789"/>
            <a:ext cx="4395018" cy="1437040"/>
          </a:xfrm>
          <a:custGeom>
            <a:avLst/>
            <a:gdLst>
              <a:gd name="connsiteX0" fmla="*/ 0 w 6325120"/>
              <a:gd name="connsiteY0" fmla="*/ 1612916 h 1981216"/>
              <a:gd name="connsiteX1" fmla="*/ 1511300 w 6325120"/>
              <a:gd name="connsiteY1" fmla="*/ 16 h 1981216"/>
              <a:gd name="connsiteX2" fmla="*/ 3060700 w 6325120"/>
              <a:gd name="connsiteY2" fmla="*/ 1638316 h 1981216"/>
              <a:gd name="connsiteX3" fmla="*/ 4737100 w 6325120"/>
              <a:gd name="connsiteY3" fmla="*/ 342916 h 1981216"/>
              <a:gd name="connsiteX4" fmla="*/ 6324600 w 6325120"/>
              <a:gd name="connsiteY4" fmla="*/ 1651016 h 1981216"/>
              <a:gd name="connsiteX5" fmla="*/ 4203700 w 6325120"/>
              <a:gd name="connsiteY5" fmla="*/ 1790716 h 1981216"/>
              <a:gd name="connsiteX6" fmla="*/ 1790700 w 6325120"/>
              <a:gd name="connsiteY6" fmla="*/ 1981216 h 1981216"/>
              <a:gd name="connsiteX7" fmla="*/ 914400 w 6325120"/>
              <a:gd name="connsiteY7" fmla="*/ 1816116 h 1981216"/>
              <a:gd name="connsiteX8" fmla="*/ 0 w 6325120"/>
              <a:gd name="connsiteY8" fmla="*/ 1612916 h 198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5120" h="1981216">
                <a:moveTo>
                  <a:pt x="0" y="1612916"/>
                </a:moveTo>
                <a:cubicBezTo>
                  <a:pt x="500591" y="804349"/>
                  <a:pt x="1001183" y="-4217"/>
                  <a:pt x="1511300" y="16"/>
                </a:cubicBezTo>
                <a:cubicBezTo>
                  <a:pt x="2021417" y="4249"/>
                  <a:pt x="2523067" y="1581166"/>
                  <a:pt x="3060700" y="1638316"/>
                </a:cubicBezTo>
                <a:cubicBezTo>
                  <a:pt x="3598333" y="1695466"/>
                  <a:pt x="4193117" y="340799"/>
                  <a:pt x="4737100" y="342916"/>
                </a:cubicBezTo>
                <a:cubicBezTo>
                  <a:pt x="5281083" y="345033"/>
                  <a:pt x="6352117" y="1403366"/>
                  <a:pt x="6324600" y="1651016"/>
                </a:cubicBezTo>
                <a:lnTo>
                  <a:pt x="4203700" y="1790716"/>
                </a:lnTo>
                <a:lnTo>
                  <a:pt x="1790700" y="1981216"/>
                </a:lnTo>
                <a:lnTo>
                  <a:pt x="914400" y="1816116"/>
                </a:lnTo>
                <a:lnTo>
                  <a:pt x="0" y="1612916"/>
                </a:lnTo>
                <a:close/>
              </a:path>
            </a:pathLst>
          </a:custGeom>
          <a:solidFill>
            <a:srgbClr val="0070C0">
              <a:alpha val="67000"/>
            </a:srgbClr>
          </a:solidFill>
          <a:ln>
            <a:noFill/>
          </a:ln>
          <a:effectLst>
            <a:innerShdw blurRad="368300" dist="368300" dir="19320000">
              <a:srgbClr val="002060">
                <a:alpha val="5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37459" y="1553283"/>
            <a:ext cx="1720100" cy="1720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37006" y="1853950"/>
            <a:ext cx="1321003" cy="1129579"/>
            <a:chOff x="1287819" y="1853950"/>
            <a:chExt cx="1321003" cy="1129579"/>
          </a:xfrm>
        </p:grpSpPr>
        <p:sp>
          <p:nvSpPr>
            <p:cNvPr id="35" name="TextBox 34"/>
            <p:cNvSpPr txBox="1"/>
            <p:nvPr/>
          </p:nvSpPr>
          <p:spPr>
            <a:xfrm>
              <a:off x="1343028" y="1853950"/>
              <a:ext cx="1210588" cy="906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6000" b="1" baseline="12000" dirty="0">
                  <a:solidFill>
                    <a:srgbClr val="0070C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目录</a:t>
              </a:r>
              <a:endParaRPr lang="zh-CN" altLang="en-US" sz="6000" b="1" baseline="12000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7819" y="2510451"/>
              <a:ext cx="1321003" cy="4730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aseline="12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CONTENT</a:t>
              </a:r>
              <a:endParaRPr lang="zh-CN" altLang="en-US" sz="2800" baseline="1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086599" y="14180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研究内容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58490" y="1950085"/>
            <a:ext cx="23094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        目的意义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6384" y="3042253"/>
            <a:ext cx="29416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亮点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50878" y="2496244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               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技术路线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0" name="任意多边形 39"/>
          <p:cNvSpPr/>
          <p:nvPr/>
        </p:nvSpPr>
        <p:spPr>
          <a:xfrm rot="5400000">
            <a:off x="-2112485" y="2117714"/>
            <a:ext cx="5143501" cy="908076"/>
          </a:xfrm>
          <a:custGeom>
            <a:avLst/>
            <a:gdLst>
              <a:gd name="connsiteX0" fmla="*/ 0 w 9153525"/>
              <a:gd name="connsiteY0" fmla="*/ 590770 h 666970"/>
              <a:gd name="connsiteX1" fmla="*/ 1733550 w 9153525"/>
              <a:gd name="connsiteY1" fmla="*/ 220 h 666970"/>
              <a:gd name="connsiteX2" fmla="*/ 3267075 w 9153525"/>
              <a:gd name="connsiteY2" fmla="*/ 647920 h 666970"/>
              <a:gd name="connsiteX3" fmla="*/ 4591050 w 9153525"/>
              <a:gd name="connsiteY3" fmla="*/ 133570 h 666970"/>
              <a:gd name="connsiteX4" fmla="*/ 6124575 w 9153525"/>
              <a:gd name="connsiteY4" fmla="*/ 466945 h 666970"/>
              <a:gd name="connsiteX5" fmla="*/ 7934325 w 9153525"/>
              <a:gd name="connsiteY5" fmla="*/ 209770 h 666970"/>
              <a:gd name="connsiteX6" fmla="*/ 9153525 w 9153525"/>
              <a:gd name="connsiteY6" fmla="*/ 666970 h 666970"/>
              <a:gd name="connsiteX0-1" fmla="*/ 0 w 9144000"/>
              <a:gd name="connsiteY0-2" fmla="*/ 714519 h 714519"/>
              <a:gd name="connsiteX1-3" fmla="*/ 1724025 w 9144000"/>
              <a:gd name="connsiteY1-4" fmla="*/ 144 h 714519"/>
              <a:gd name="connsiteX2-5" fmla="*/ 3257550 w 9144000"/>
              <a:gd name="connsiteY2-6" fmla="*/ 647844 h 714519"/>
              <a:gd name="connsiteX3-7" fmla="*/ 4581525 w 9144000"/>
              <a:gd name="connsiteY3-8" fmla="*/ 133494 h 714519"/>
              <a:gd name="connsiteX4-9" fmla="*/ 6115050 w 9144000"/>
              <a:gd name="connsiteY4-10" fmla="*/ 466869 h 714519"/>
              <a:gd name="connsiteX5-11" fmla="*/ 7924800 w 9144000"/>
              <a:gd name="connsiteY5-12" fmla="*/ 209694 h 714519"/>
              <a:gd name="connsiteX6-13" fmla="*/ 9144000 w 9144000"/>
              <a:gd name="connsiteY6-14" fmla="*/ 666894 h 714519"/>
              <a:gd name="connsiteX0-15" fmla="*/ 0 w 9144000"/>
              <a:gd name="connsiteY0-16" fmla="*/ 714519 h 714519"/>
              <a:gd name="connsiteX1-17" fmla="*/ 1724025 w 9144000"/>
              <a:gd name="connsiteY1-18" fmla="*/ 144 h 714519"/>
              <a:gd name="connsiteX2-19" fmla="*/ 3257550 w 9144000"/>
              <a:gd name="connsiteY2-20" fmla="*/ 647844 h 714519"/>
              <a:gd name="connsiteX3-21" fmla="*/ 4581525 w 9144000"/>
              <a:gd name="connsiteY3-22" fmla="*/ 133494 h 714519"/>
              <a:gd name="connsiteX4-23" fmla="*/ 6115050 w 9144000"/>
              <a:gd name="connsiteY4-24" fmla="*/ 466869 h 714519"/>
              <a:gd name="connsiteX5-25" fmla="*/ 7924800 w 9144000"/>
              <a:gd name="connsiteY5-26" fmla="*/ 209694 h 714519"/>
              <a:gd name="connsiteX6-27" fmla="*/ 9144000 w 9144000"/>
              <a:gd name="connsiteY6-28" fmla="*/ 666894 h 714519"/>
              <a:gd name="connsiteX0-29" fmla="*/ 0 w 9134475"/>
              <a:gd name="connsiteY0-30" fmla="*/ 714519 h 714519"/>
              <a:gd name="connsiteX1-31" fmla="*/ 1724025 w 9134475"/>
              <a:gd name="connsiteY1-32" fmla="*/ 144 h 714519"/>
              <a:gd name="connsiteX2-33" fmla="*/ 3257550 w 9134475"/>
              <a:gd name="connsiteY2-34" fmla="*/ 647844 h 714519"/>
              <a:gd name="connsiteX3-35" fmla="*/ 4581525 w 9134475"/>
              <a:gd name="connsiteY3-36" fmla="*/ 133494 h 714519"/>
              <a:gd name="connsiteX4-37" fmla="*/ 6115050 w 9134475"/>
              <a:gd name="connsiteY4-38" fmla="*/ 466869 h 714519"/>
              <a:gd name="connsiteX5-39" fmla="*/ 7924800 w 9134475"/>
              <a:gd name="connsiteY5-40" fmla="*/ 209694 h 714519"/>
              <a:gd name="connsiteX6-41" fmla="*/ 9134475 w 9134475"/>
              <a:gd name="connsiteY6-42" fmla="*/ 704994 h 714519"/>
              <a:gd name="connsiteX0-43" fmla="*/ 0 w 9134475"/>
              <a:gd name="connsiteY0-44" fmla="*/ 714519 h 714519"/>
              <a:gd name="connsiteX1-45" fmla="*/ 1724025 w 9134475"/>
              <a:gd name="connsiteY1-46" fmla="*/ 144 h 714519"/>
              <a:gd name="connsiteX2-47" fmla="*/ 3257550 w 9134475"/>
              <a:gd name="connsiteY2-48" fmla="*/ 647844 h 714519"/>
              <a:gd name="connsiteX3-49" fmla="*/ 4581525 w 9134475"/>
              <a:gd name="connsiteY3-50" fmla="*/ 133494 h 714519"/>
              <a:gd name="connsiteX4-51" fmla="*/ 6115050 w 9134475"/>
              <a:gd name="connsiteY4-52" fmla="*/ 466869 h 714519"/>
              <a:gd name="connsiteX5-53" fmla="*/ 7924800 w 9134475"/>
              <a:gd name="connsiteY5-54" fmla="*/ 209694 h 714519"/>
              <a:gd name="connsiteX6-55" fmla="*/ 9134475 w 9134475"/>
              <a:gd name="connsiteY6-56" fmla="*/ 704994 h 714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134475" h="714519">
                <a:moveTo>
                  <a:pt x="0" y="714519"/>
                </a:moveTo>
                <a:cubicBezTo>
                  <a:pt x="556419" y="366856"/>
                  <a:pt x="1181100" y="11257"/>
                  <a:pt x="1724025" y="144"/>
                </a:cubicBezTo>
                <a:cubicBezTo>
                  <a:pt x="2266950" y="-10969"/>
                  <a:pt x="2781300" y="625619"/>
                  <a:pt x="3257550" y="647844"/>
                </a:cubicBezTo>
                <a:cubicBezTo>
                  <a:pt x="3733800" y="670069"/>
                  <a:pt x="4105275" y="163656"/>
                  <a:pt x="4581525" y="133494"/>
                </a:cubicBezTo>
                <a:cubicBezTo>
                  <a:pt x="5057775" y="103332"/>
                  <a:pt x="5557838" y="454169"/>
                  <a:pt x="6115050" y="466869"/>
                </a:cubicBezTo>
                <a:cubicBezTo>
                  <a:pt x="6672262" y="479569"/>
                  <a:pt x="7421563" y="170007"/>
                  <a:pt x="7924800" y="209694"/>
                </a:cubicBezTo>
                <a:cubicBezTo>
                  <a:pt x="8428037" y="249381"/>
                  <a:pt x="8843962" y="426387"/>
                  <a:pt x="9134475" y="704994"/>
                </a:cubicBezTo>
              </a:path>
            </a:pathLst>
          </a:custGeom>
          <a:solidFill>
            <a:srgbClr val="0070C0"/>
          </a:solidFill>
          <a:ln w="12700">
            <a:noFill/>
          </a:ln>
          <a:effectLst>
            <a:innerShdw blurRad="444500" dist="139700" dir="11460000">
              <a:prstClr val="black">
                <a:alpha val="3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0875" y="990600"/>
            <a:ext cx="148377" cy="308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41" grpId="0" animBg="1"/>
      <p:bldP spid="15" grpId="0"/>
      <p:bldP spid="36" grpId="0"/>
      <p:bldP spid="38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4914731" y="1773787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研究内容</a:t>
            </a:r>
            <a:endParaRPr lang="zh-CN" altLang="en-US" sz="3000" b="1" spc="3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4997859" y="2475258"/>
            <a:ext cx="18716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选题背景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" y="-223239"/>
            <a:ext cx="5143501" cy="6447919"/>
            <a:chOff x="-2" y="-223239"/>
            <a:chExt cx="5143501" cy="6447919"/>
          </a:xfrm>
        </p:grpSpPr>
        <p:grpSp>
          <p:nvGrpSpPr>
            <p:cNvPr id="2" name="组合 1"/>
            <p:cNvGrpSpPr/>
            <p:nvPr/>
          </p:nvGrpSpPr>
          <p:grpSpPr>
            <a:xfrm rot="16200000">
              <a:off x="1853229" y="1853229"/>
              <a:ext cx="1437040" cy="5143501"/>
              <a:chOff x="-1940" y="1"/>
              <a:chExt cx="1437040" cy="5143501"/>
            </a:xfrm>
          </p:grpSpPr>
          <p:sp>
            <p:nvSpPr>
              <p:cNvPr id="24" name="任意多边形 23"/>
              <p:cNvSpPr/>
              <p:nvPr/>
            </p:nvSpPr>
            <p:spPr>
              <a:xfrm rot="5400000">
                <a:off x="-1480929" y="1783789"/>
                <a:ext cx="4395018" cy="1437040"/>
              </a:xfrm>
              <a:custGeom>
                <a:avLst/>
                <a:gdLst>
                  <a:gd name="connsiteX0" fmla="*/ 0 w 6325120"/>
                  <a:gd name="connsiteY0" fmla="*/ 1612916 h 1981216"/>
                  <a:gd name="connsiteX1" fmla="*/ 1511300 w 6325120"/>
                  <a:gd name="connsiteY1" fmla="*/ 16 h 1981216"/>
                  <a:gd name="connsiteX2" fmla="*/ 3060700 w 6325120"/>
                  <a:gd name="connsiteY2" fmla="*/ 1638316 h 1981216"/>
                  <a:gd name="connsiteX3" fmla="*/ 4737100 w 6325120"/>
                  <a:gd name="connsiteY3" fmla="*/ 342916 h 1981216"/>
                  <a:gd name="connsiteX4" fmla="*/ 6324600 w 6325120"/>
                  <a:gd name="connsiteY4" fmla="*/ 1651016 h 1981216"/>
                  <a:gd name="connsiteX5" fmla="*/ 4203700 w 6325120"/>
                  <a:gd name="connsiteY5" fmla="*/ 1790716 h 1981216"/>
                  <a:gd name="connsiteX6" fmla="*/ 1790700 w 6325120"/>
                  <a:gd name="connsiteY6" fmla="*/ 1981216 h 1981216"/>
                  <a:gd name="connsiteX7" fmla="*/ 914400 w 6325120"/>
                  <a:gd name="connsiteY7" fmla="*/ 1816116 h 1981216"/>
                  <a:gd name="connsiteX8" fmla="*/ 0 w 6325120"/>
                  <a:gd name="connsiteY8" fmla="*/ 1612916 h 198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25120" h="1981216">
                    <a:moveTo>
                      <a:pt x="0" y="1612916"/>
                    </a:moveTo>
                    <a:cubicBezTo>
                      <a:pt x="500591" y="804349"/>
                      <a:pt x="1001183" y="-4217"/>
                      <a:pt x="1511300" y="16"/>
                    </a:cubicBezTo>
                    <a:cubicBezTo>
                      <a:pt x="2021417" y="4249"/>
                      <a:pt x="2523067" y="1581166"/>
                      <a:pt x="3060700" y="1638316"/>
                    </a:cubicBezTo>
                    <a:cubicBezTo>
                      <a:pt x="3598333" y="1695466"/>
                      <a:pt x="4193117" y="340799"/>
                      <a:pt x="4737100" y="342916"/>
                    </a:cubicBezTo>
                    <a:cubicBezTo>
                      <a:pt x="5281083" y="345033"/>
                      <a:pt x="6352117" y="1403366"/>
                      <a:pt x="6324600" y="1651016"/>
                    </a:cubicBezTo>
                    <a:lnTo>
                      <a:pt x="4203700" y="1790716"/>
                    </a:lnTo>
                    <a:lnTo>
                      <a:pt x="1790700" y="1981216"/>
                    </a:lnTo>
                    <a:lnTo>
                      <a:pt x="914400" y="1816116"/>
                    </a:lnTo>
                    <a:lnTo>
                      <a:pt x="0" y="1612916"/>
                    </a:lnTo>
                    <a:close/>
                  </a:path>
                </a:pathLst>
              </a:custGeom>
              <a:solidFill>
                <a:srgbClr val="0070C0">
                  <a:alpha val="67000"/>
                </a:srgbClr>
              </a:solidFill>
              <a:ln>
                <a:noFill/>
              </a:ln>
              <a:effectLst>
                <a:innerShdw blurRad="368300" dist="368300" dir="19320000">
                  <a:srgbClr val="002060">
                    <a:alpha val="5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5400000">
                <a:off x="-2112485" y="2117714"/>
                <a:ext cx="5143501" cy="908076"/>
              </a:xfrm>
              <a:custGeom>
                <a:avLst/>
                <a:gdLst>
                  <a:gd name="connsiteX0" fmla="*/ 0 w 9153525"/>
                  <a:gd name="connsiteY0" fmla="*/ 590770 h 666970"/>
                  <a:gd name="connsiteX1" fmla="*/ 1733550 w 9153525"/>
                  <a:gd name="connsiteY1" fmla="*/ 220 h 666970"/>
                  <a:gd name="connsiteX2" fmla="*/ 3267075 w 9153525"/>
                  <a:gd name="connsiteY2" fmla="*/ 647920 h 666970"/>
                  <a:gd name="connsiteX3" fmla="*/ 4591050 w 9153525"/>
                  <a:gd name="connsiteY3" fmla="*/ 133570 h 666970"/>
                  <a:gd name="connsiteX4" fmla="*/ 6124575 w 9153525"/>
                  <a:gd name="connsiteY4" fmla="*/ 466945 h 666970"/>
                  <a:gd name="connsiteX5" fmla="*/ 7934325 w 9153525"/>
                  <a:gd name="connsiteY5" fmla="*/ 209770 h 666970"/>
                  <a:gd name="connsiteX6" fmla="*/ 9153525 w 9153525"/>
                  <a:gd name="connsiteY6" fmla="*/ 666970 h 666970"/>
                  <a:gd name="connsiteX0-1" fmla="*/ 0 w 9144000"/>
                  <a:gd name="connsiteY0-2" fmla="*/ 714519 h 714519"/>
                  <a:gd name="connsiteX1-3" fmla="*/ 1724025 w 9144000"/>
                  <a:gd name="connsiteY1-4" fmla="*/ 144 h 714519"/>
                  <a:gd name="connsiteX2-5" fmla="*/ 3257550 w 9144000"/>
                  <a:gd name="connsiteY2-6" fmla="*/ 647844 h 714519"/>
                  <a:gd name="connsiteX3-7" fmla="*/ 4581525 w 9144000"/>
                  <a:gd name="connsiteY3-8" fmla="*/ 133494 h 714519"/>
                  <a:gd name="connsiteX4-9" fmla="*/ 6115050 w 9144000"/>
                  <a:gd name="connsiteY4-10" fmla="*/ 466869 h 714519"/>
                  <a:gd name="connsiteX5-11" fmla="*/ 7924800 w 9144000"/>
                  <a:gd name="connsiteY5-12" fmla="*/ 209694 h 714519"/>
                  <a:gd name="connsiteX6-13" fmla="*/ 9144000 w 9144000"/>
                  <a:gd name="connsiteY6-14" fmla="*/ 666894 h 714519"/>
                  <a:gd name="connsiteX0-15" fmla="*/ 0 w 9144000"/>
                  <a:gd name="connsiteY0-16" fmla="*/ 714519 h 714519"/>
                  <a:gd name="connsiteX1-17" fmla="*/ 1724025 w 9144000"/>
                  <a:gd name="connsiteY1-18" fmla="*/ 144 h 714519"/>
                  <a:gd name="connsiteX2-19" fmla="*/ 3257550 w 9144000"/>
                  <a:gd name="connsiteY2-20" fmla="*/ 647844 h 714519"/>
                  <a:gd name="connsiteX3-21" fmla="*/ 4581525 w 9144000"/>
                  <a:gd name="connsiteY3-22" fmla="*/ 133494 h 714519"/>
                  <a:gd name="connsiteX4-23" fmla="*/ 6115050 w 9144000"/>
                  <a:gd name="connsiteY4-24" fmla="*/ 466869 h 714519"/>
                  <a:gd name="connsiteX5-25" fmla="*/ 7924800 w 9144000"/>
                  <a:gd name="connsiteY5-26" fmla="*/ 209694 h 714519"/>
                  <a:gd name="connsiteX6-27" fmla="*/ 9144000 w 9144000"/>
                  <a:gd name="connsiteY6-28" fmla="*/ 666894 h 714519"/>
                  <a:gd name="connsiteX0-29" fmla="*/ 0 w 9134475"/>
                  <a:gd name="connsiteY0-30" fmla="*/ 714519 h 714519"/>
                  <a:gd name="connsiteX1-31" fmla="*/ 1724025 w 9134475"/>
                  <a:gd name="connsiteY1-32" fmla="*/ 144 h 714519"/>
                  <a:gd name="connsiteX2-33" fmla="*/ 3257550 w 9134475"/>
                  <a:gd name="connsiteY2-34" fmla="*/ 647844 h 714519"/>
                  <a:gd name="connsiteX3-35" fmla="*/ 4581525 w 9134475"/>
                  <a:gd name="connsiteY3-36" fmla="*/ 133494 h 714519"/>
                  <a:gd name="connsiteX4-37" fmla="*/ 6115050 w 9134475"/>
                  <a:gd name="connsiteY4-38" fmla="*/ 466869 h 714519"/>
                  <a:gd name="connsiteX5-39" fmla="*/ 7924800 w 9134475"/>
                  <a:gd name="connsiteY5-40" fmla="*/ 209694 h 714519"/>
                  <a:gd name="connsiteX6-41" fmla="*/ 9134475 w 9134475"/>
                  <a:gd name="connsiteY6-42" fmla="*/ 704994 h 714519"/>
                  <a:gd name="connsiteX0-43" fmla="*/ 0 w 9134475"/>
                  <a:gd name="connsiteY0-44" fmla="*/ 714519 h 714519"/>
                  <a:gd name="connsiteX1-45" fmla="*/ 1724025 w 9134475"/>
                  <a:gd name="connsiteY1-46" fmla="*/ 144 h 714519"/>
                  <a:gd name="connsiteX2-47" fmla="*/ 3257550 w 9134475"/>
                  <a:gd name="connsiteY2-48" fmla="*/ 647844 h 714519"/>
                  <a:gd name="connsiteX3-49" fmla="*/ 4581525 w 9134475"/>
                  <a:gd name="connsiteY3-50" fmla="*/ 133494 h 714519"/>
                  <a:gd name="connsiteX4-51" fmla="*/ 6115050 w 9134475"/>
                  <a:gd name="connsiteY4-52" fmla="*/ 466869 h 714519"/>
                  <a:gd name="connsiteX5-53" fmla="*/ 7924800 w 9134475"/>
                  <a:gd name="connsiteY5-54" fmla="*/ 209694 h 714519"/>
                  <a:gd name="connsiteX6-55" fmla="*/ 9134475 w 9134475"/>
                  <a:gd name="connsiteY6-56" fmla="*/ 704994 h 7145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9134475" h="714519">
                    <a:moveTo>
                      <a:pt x="0" y="714519"/>
                    </a:moveTo>
                    <a:cubicBezTo>
                      <a:pt x="556419" y="366856"/>
                      <a:pt x="1181100" y="11257"/>
                      <a:pt x="1724025" y="144"/>
                    </a:cubicBezTo>
                    <a:cubicBezTo>
                      <a:pt x="2266950" y="-10969"/>
                      <a:pt x="2781300" y="625619"/>
                      <a:pt x="3257550" y="647844"/>
                    </a:cubicBezTo>
                    <a:cubicBezTo>
                      <a:pt x="3733800" y="670069"/>
                      <a:pt x="4105275" y="163656"/>
                      <a:pt x="4581525" y="133494"/>
                    </a:cubicBezTo>
                    <a:cubicBezTo>
                      <a:pt x="5057775" y="103332"/>
                      <a:pt x="5557838" y="454169"/>
                      <a:pt x="6115050" y="466869"/>
                    </a:cubicBezTo>
                    <a:cubicBezTo>
                      <a:pt x="6672262" y="479569"/>
                      <a:pt x="7421563" y="170007"/>
                      <a:pt x="7924800" y="209694"/>
                    </a:cubicBezTo>
                    <a:cubicBezTo>
                      <a:pt x="8428037" y="249381"/>
                      <a:pt x="8843962" y="426387"/>
                      <a:pt x="9134475" y="704994"/>
                    </a:cubicBezTo>
                  </a:path>
                </a:pathLst>
              </a:custGeom>
              <a:solidFill>
                <a:srgbClr val="0070C0"/>
              </a:solidFill>
              <a:ln w="12700">
                <a:noFill/>
              </a:ln>
              <a:effectLst>
                <a:innerShdw blurRad="444500" dist="139700" dir="11460000">
                  <a:prstClr val="black">
                    <a:alpha val="3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63310" y="-223239"/>
              <a:ext cx="2201244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1300" i="1" dirty="0">
                  <a:ln>
                    <a:gradFill>
                      <a:gsLst>
                        <a:gs pos="0">
                          <a:srgbClr val="0070C0"/>
                        </a:gs>
                        <a:gs pos="100000">
                          <a:srgbClr val="0070C0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Impact" panose="020B0806030902050204" pitchFamily="34" charset="0"/>
                </a:rPr>
                <a:t>1</a:t>
              </a:r>
              <a:endParaRPr lang="zh-CN" altLang="en-US" sz="41300" i="1" dirty="0">
                <a:ln>
                  <a:gradFill>
                    <a:gsLst>
                      <a:gs pos="0">
                        <a:srgbClr val="0070C0"/>
                      </a:gs>
                      <a:gs pos="100000">
                        <a:srgbClr val="0070C0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</a:endParaRPr>
            </a:p>
          </p:txBody>
        </p:sp>
      </p:grpSp>
      <p:sp>
        <p:nvSpPr>
          <p:cNvPr id="5" name="TextBox 39"/>
          <p:cNvSpPr>
            <a:spLocks noChangeArrowheads="1"/>
          </p:cNvSpPr>
          <p:nvPr/>
        </p:nvSpPr>
        <p:spPr bwMode="auto">
          <a:xfrm>
            <a:off x="4995954" y="2761643"/>
            <a:ext cx="18732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主要内容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6" name="TextBox 39"/>
          <p:cNvSpPr>
            <a:spLocks noChangeArrowheads="1"/>
          </p:cNvSpPr>
          <p:nvPr/>
        </p:nvSpPr>
        <p:spPr bwMode="auto">
          <a:xfrm>
            <a:off x="4997859" y="3046123"/>
            <a:ext cx="18732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总体流程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6" grpId="0"/>
      <p:bldP spid="18" grpId="0" bldLvl="0" autoUpdateAnimBg="0"/>
      <p:bldP spid="5" grpId="0" bldLvl="0" autoUpdateAnimBg="0"/>
      <p:bldP spid="6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/>
          <p:cNvSpPr>
            <a:spLocks noChangeArrowheads="1"/>
          </p:cNvSpPr>
          <p:nvPr/>
        </p:nvSpPr>
        <p:spPr bwMode="auto">
          <a:xfrm>
            <a:off x="1439863" y="1664494"/>
            <a:ext cx="6264275" cy="138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zh-CN" dirty="0"/>
              <a:t>随着无人机、无人车技术的逐渐成熟，无人系统在海洋中的应用也逐渐广泛。水面无人艇是可以在海洋、河流等环境中自主完成任务的平台，是自动驾驶技术在水面环境中应用的最主要体现。相较于浮动平台、载人船舶、</a:t>
            </a:r>
            <a:r>
              <a:rPr lang="en-US" altLang="zh-CN" dirty="0"/>
              <a:t>UUV</a:t>
            </a:r>
            <a:r>
              <a:rPr lang="zh-CN" altLang="zh-CN" dirty="0"/>
              <a:t>等水下、水上设备，无人艇具有部署方便、操纵性强、成本低、覆盖范围广的优点。</a:t>
            </a:r>
            <a:endParaRPr lang="zh-CN" altLang="zh-CN" dirty="0"/>
          </a:p>
        </p:txBody>
      </p:sp>
      <p:sp>
        <p:nvSpPr>
          <p:cNvPr id="5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大背景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6" name="组合 2"/>
          <p:cNvGrpSpPr/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7" name="组合 61"/>
            <p:cNvGrpSpPr/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12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13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14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</p:grpSp>
        <p:grpSp>
          <p:nvGrpSpPr>
            <p:cNvPr id="8" name="组合 62"/>
            <p:cNvGrpSpPr/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9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10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11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059464" y="3524926"/>
            <a:ext cx="2185594" cy="1224902"/>
            <a:chOff x="4304043" y="1286668"/>
            <a:chExt cx="3837944" cy="2757793"/>
          </a:xfr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60458" y="3524926"/>
            <a:ext cx="2185594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20937" y="3524926"/>
            <a:ext cx="2185594" cy="1224902"/>
            <a:chOff x="4304043" y="1286668"/>
            <a:chExt cx="3837944" cy="27577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87170" y="22742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选题背景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4" grpId="0" bldLvl="0" autoUpdateAnimBg="0"/>
      <p:bldP spid="5" grpId="0" bldLvl="0" autoUpdateAnimBg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 bwMode="auto">
          <a:xfrm>
            <a:off x="1517336" y="3110124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62" name="任意多边形 61"/>
          <p:cNvSpPr/>
          <p:nvPr/>
        </p:nvSpPr>
        <p:spPr bwMode="auto">
          <a:xfrm>
            <a:off x="2370608" y="1275606"/>
            <a:ext cx="5256584" cy="1299499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923880" y="3098749"/>
            <a:ext cx="1251927" cy="1109597"/>
            <a:chOff x="3395030" y="3384330"/>
            <a:chExt cx="1251927" cy="1109597"/>
          </a:xfrm>
        </p:grpSpPr>
        <p:sp>
          <p:nvSpPr>
            <p:cNvPr id="61" name="Freeform 5"/>
            <p:cNvSpPr/>
            <p:nvPr/>
          </p:nvSpPr>
          <p:spPr bwMode="auto">
            <a:xfrm>
              <a:off x="3395031" y="3384353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5" name="Freeform 5"/>
            <p:cNvSpPr/>
            <p:nvPr/>
          </p:nvSpPr>
          <p:spPr bwMode="auto">
            <a:xfrm>
              <a:off x="3395030" y="3384330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0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2" name="文本框 67"/>
            <p:cNvSpPr txBox="1"/>
            <p:nvPr/>
          </p:nvSpPr>
          <p:spPr>
            <a:xfrm>
              <a:off x="3468721" y="3612412"/>
              <a:ext cx="1104544" cy="68480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问题的由来</a:t>
              </a:r>
              <a:endParaRPr lang="en-US" altLang="zh-CN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87170" y="2132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选题背景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971600" y="1370557"/>
            <a:ext cx="1251927" cy="1109597"/>
            <a:chOff x="4497043" y="2426089"/>
            <a:chExt cx="1251927" cy="1109597"/>
          </a:xfrm>
        </p:grpSpPr>
        <p:sp>
          <p:nvSpPr>
            <p:cNvPr id="60" name="Freeform 5"/>
            <p:cNvSpPr/>
            <p:nvPr/>
          </p:nvSpPr>
          <p:spPr bwMode="auto">
            <a:xfrm>
              <a:off x="4497044" y="242611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4497043" y="242608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3" name="文本框 68"/>
            <p:cNvSpPr txBox="1"/>
            <p:nvPr/>
          </p:nvSpPr>
          <p:spPr>
            <a:xfrm>
              <a:off x="4571376" y="2792415"/>
              <a:ext cx="110454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需求</a:t>
              </a:r>
              <a:endParaRPr lang="en-US" altLang="zh-CN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85" name="TextBox 23"/>
          <p:cNvSpPr>
            <a:spLocks noChangeArrowheads="1"/>
          </p:cNvSpPr>
          <p:nvPr/>
        </p:nvSpPr>
        <p:spPr bwMode="auto">
          <a:xfrm>
            <a:off x="2709545" y="1646555"/>
            <a:ext cx="451612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zh-CN" sz="1600" dirty="0">
                <a:latin typeface="+mn-ea"/>
              </a:rPr>
              <a:t>为了充分满足航行与作业的要求，</a:t>
            </a:r>
            <a:r>
              <a:rPr lang="zh-CN" altLang="zh-CN" sz="1600" b="1" dirty="0">
                <a:latin typeface="+mn-ea"/>
              </a:rPr>
              <a:t>无人艇</a:t>
            </a:r>
            <a:r>
              <a:rPr lang="zh-CN" altLang="zh-CN" sz="1600" dirty="0">
                <a:latin typeface="+mn-ea"/>
              </a:rPr>
              <a:t>需要具备对环境的</a:t>
            </a:r>
            <a:r>
              <a:rPr lang="zh-CN" altLang="zh-CN" sz="1600" b="1" dirty="0">
                <a:latin typeface="+mn-ea"/>
              </a:rPr>
              <a:t>感知能力</a:t>
            </a:r>
            <a:r>
              <a:rPr lang="zh-CN" altLang="zh-CN" sz="1600" dirty="0">
                <a:latin typeface="+mn-ea"/>
              </a:rPr>
              <a:t>、</a:t>
            </a:r>
            <a:r>
              <a:rPr lang="zh-CN" altLang="zh-CN" sz="1600" b="1" dirty="0">
                <a:latin typeface="+mn-ea"/>
              </a:rPr>
              <a:t>分析能力</a:t>
            </a:r>
            <a:r>
              <a:rPr lang="zh-CN" altLang="zh-CN" sz="1600" dirty="0">
                <a:latin typeface="+mn-ea"/>
              </a:rPr>
              <a:t>与</a:t>
            </a:r>
            <a:r>
              <a:rPr lang="zh-CN" altLang="zh-CN" sz="1600" b="1" dirty="0">
                <a:latin typeface="+mn-ea"/>
              </a:rPr>
              <a:t>故障监测能力</a:t>
            </a:r>
            <a:endParaRPr lang="zh-CN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86" name="TextBox 25"/>
          <p:cNvSpPr>
            <a:spLocks noChangeArrowheads="1"/>
          </p:cNvSpPr>
          <p:nvPr/>
        </p:nvSpPr>
        <p:spPr bwMode="auto">
          <a:xfrm>
            <a:off x="1946910" y="3390900"/>
            <a:ext cx="432054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zh-CN" sz="1600" dirty="0"/>
              <a:t>无人艇自身的状态也会随着环境的不同发生变化，</a:t>
            </a:r>
            <a:endParaRPr lang="zh-CN" altLang="zh-CN" sz="1600" dirty="0"/>
          </a:p>
          <a:p>
            <a:pPr algn="just"/>
            <a:r>
              <a:rPr lang="zh-CN" altLang="zh-CN" sz="1600" dirty="0"/>
              <a:t>因此精确的</a:t>
            </a:r>
            <a:r>
              <a:rPr lang="zh-CN" altLang="zh-CN" sz="1600" b="1" dirty="0"/>
              <a:t>位姿动态分析方法</a:t>
            </a:r>
            <a:r>
              <a:rPr lang="zh-CN" altLang="zh-CN" sz="1600" dirty="0"/>
              <a:t>是无人艇能够安全执行任务的前提与基础。</a:t>
            </a:r>
            <a:endParaRPr lang="zh-CN" altLang="zh-CN" sz="1600" dirty="0">
              <a:solidFill>
                <a:schemeClr val="bg1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63" grpId="0" animBg="1"/>
      <p:bldP spid="62" grpId="0" animBg="1"/>
      <p:bldP spid="36" grpId="0"/>
      <p:bldP spid="85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6945" y="2164322"/>
            <a:ext cx="2083489" cy="1109597"/>
            <a:chOff x="4497043" y="2426089"/>
            <a:chExt cx="1251927" cy="1109597"/>
          </a:xfrm>
        </p:grpSpPr>
        <p:sp>
          <p:nvSpPr>
            <p:cNvPr id="6" name="Freeform 5"/>
            <p:cNvSpPr/>
            <p:nvPr/>
          </p:nvSpPr>
          <p:spPr bwMode="auto">
            <a:xfrm>
              <a:off x="4497044" y="2426111"/>
              <a:ext cx="1251926" cy="11095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  <a:effectLst>
              <a:outerShdw blurRad="330200" dist="127000" dir="2700000" algn="tl" rotWithShape="0">
                <a:prstClr val="black">
                  <a:alpha val="31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4497043" y="2426089"/>
              <a:ext cx="975233" cy="11095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  <a:gd name="connsiteX0" fmla="*/ 2926 w 9929"/>
                <a:gd name="connsiteY0" fmla="*/ 10000 h 10036"/>
                <a:gd name="connsiteX1" fmla="*/ 2141 w 9929"/>
                <a:gd name="connsiteY1" fmla="*/ 9491 h 10036"/>
                <a:gd name="connsiteX2" fmla="*/ 104 w 9929"/>
                <a:gd name="connsiteY2" fmla="*/ 5509 h 10036"/>
                <a:gd name="connsiteX3" fmla="*/ 104 w 9929"/>
                <a:gd name="connsiteY3" fmla="*/ 4491 h 10036"/>
                <a:gd name="connsiteX4" fmla="*/ 2141 w 9929"/>
                <a:gd name="connsiteY4" fmla="*/ 509 h 10036"/>
                <a:gd name="connsiteX5" fmla="*/ 2926 w 9929"/>
                <a:gd name="connsiteY5" fmla="*/ 0 h 10036"/>
                <a:gd name="connsiteX6" fmla="*/ 6999 w 9929"/>
                <a:gd name="connsiteY6" fmla="*/ 0 h 10036"/>
                <a:gd name="connsiteX7" fmla="*/ 7784 w 9929"/>
                <a:gd name="connsiteY7" fmla="*/ 509 h 10036"/>
                <a:gd name="connsiteX8" fmla="*/ 9821 w 9929"/>
                <a:gd name="connsiteY8" fmla="*/ 4491 h 10036"/>
                <a:gd name="connsiteX9" fmla="*/ 9821 w 9929"/>
                <a:gd name="connsiteY9" fmla="*/ 5509 h 10036"/>
                <a:gd name="connsiteX10" fmla="*/ 7784 w 9929"/>
                <a:gd name="connsiteY10" fmla="*/ 9491 h 10036"/>
                <a:gd name="connsiteX11" fmla="*/ 2926 w 9929"/>
                <a:gd name="connsiteY11" fmla="*/ 10000 h 10036"/>
                <a:gd name="connsiteX0-1" fmla="*/ 2947 w 10000"/>
                <a:gd name="connsiteY0-2" fmla="*/ 9964 h 9964"/>
                <a:gd name="connsiteX1-3" fmla="*/ 2156 w 10000"/>
                <a:gd name="connsiteY1-4" fmla="*/ 9457 h 9964"/>
                <a:gd name="connsiteX2-5" fmla="*/ 105 w 10000"/>
                <a:gd name="connsiteY2-6" fmla="*/ 5489 h 9964"/>
                <a:gd name="connsiteX3-7" fmla="*/ 105 w 10000"/>
                <a:gd name="connsiteY3-8" fmla="*/ 4475 h 9964"/>
                <a:gd name="connsiteX4-9" fmla="*/ 2156 w 10000"/>
                <a:gd name="connsiteY4-10" fmla="*/ 507 h 9964"/>
                <a:gd name="connsiteX5-11" fmla="*/ 2947 w 10000"/>
                <a:gd name="connsiteY5-12" fmla="*/ 0 h 9964"/>
                <a:gd name="connsiteX6-13" fmla="*/ 7049 w 10000"/>
                <a:gd name="connsiteY6-14" fmla="*/ 0 h 9964"/>
                <a:gd name="connsiteX7-15" fmla="*/ 7840 w 10000"/>
                <a:gd name="connsiteY7-16" fmla="*/ 507 h 9964"/>
                <a:gd name="connsiteX8-17" fmla="*/ 9891 w 10000"/>
                <a:gd name="connsiteY8-18" fmla="*/ 4475 h 9964"/>
                <a:gd name="connsiteX9-19" fmla="*/ 9891 w 10000"/>
                <a:gd name="connsiteY9-20" fmla="*/ 5489 h 9964"/>
                <a:gd name="connsiteX10-21" fmla="*/ 2947 w 10000"/>
                <a:gd name="connsiteY10-22" fmla="*/ 9964 h 9964"/>
                <a:gd name="connsiteX0-23" fmla="*/ 2947 w 10070"/>
                <a:gd name="connsiteY0-24" fmla="*/ 10000 h 10000"/>
                <a:gd name="connsiteX1-25" fmla="*/ 2156 w 10070"/>
                <a:gd name="connsiteY1-26" fmla="*/ 9491 h 10000"/>
                <a:gd name="connsiteX2-27" fmla="*/ 105 w 10070"/>
                <a:gd name="connsiteY2-28" fmla="*/ 5509 h 10000"/>
                <a:gd name="connsiteX3-29" fmla="*/ 105 w 10070"/>
                <a:gd name="connsiteY3-30" fmla="*/ 4491 h 10000"/>
                <a:gd name="connsiteX4-31" fmla="*/ 2156 w 10070"/>
                <a:gd name="connsiteY4-32" fmla="*/ 509 h 10000"/>
                <a:gd name="connsiteX5-33" fmla="*/ 2947 w 10070"/>
                <a:gd name="connsiteY5-34" fmla="*/ 0 h 10000"/>
                <a:gd name="connsiteX6-35" fmla="*/ 7049 w 10070"/>
                <a:gd name="connsiteY6-36" fmla="*/ 0 h 10000"/>
                <a:gd name="connsiteX7-37" fmla="*/ 7840 w 10070"/>
                <a:gd name="connsiteY7-38" fmla="*/ 509 h 10000"/>
                <a:gd name="connsiteX8-39" fmla="*/ 9891 w 10070"/>
                <a:gd name="connsiteY8-40" fmla="*/ 4491 h 10000"/>
                <a:gd name="connsiteX9-41" fmla="*/ 2947 w 10070"/>
                <a:gd name="connsiteY9-42" fmla="*/ 10000 h 10000"/>
                <a:gd name="connsiteX0-43" fmla="*/ 2947 w 8049"/>
                <a:gd name="connsiteY0-44" fmla="*/ 10391 h 10391"/>
                <a:gd name="connsiteX1-45" fmla="*/ 2156 w 8049"/>
                <a:gd name="connsiteY1-46" fmla="*/ 9882 h 10391"/>
                <a:gd name="connsiteX2-47" fmla="*/ 105 w 8049"/>
                <a:gd name="connsiteY2-48" fmla="*/ 5900 h 10391"/>
                <a:gd name="connsiteX3-49" fmla="*/ 105 w 8049"/>
                <a:gd name="connsiteY3-50" fmla="*/ 4882 h 10391"/>
                <a:gd name="connsiteX4-51" fmla="*/ 2156 w 8049"/>
                <a:gd name="connsiteY4-52" fmla="*/ 900 h 10391"/>
                <a:gd name="connsiteX5-53" fmla="*/ 2947 w 8049"/>
                <a:gd name="connsiteY5-54" fmla="*/ 391 h 10391"/>
                <a:gd name="connsiteX6-55" fmla="*/ 7049 w 8049"/>
                <a:gd name="connsiteY6-56" fmla="*/ 391 h 10391"/>
                <a:gd name="connsiteX7-57" fmla="*/ 7840 w 8049"/>
                <a:gd name="connsiteY7-58" fmla="*/ 900 h 10391"/>
                <a:gd name="connsiteX8-59" fmla="*/ 2947 w 8049"/>
                <a:gd name="connsiteY8-60" fmla="*/ 10391 h 10391"/>
                <a:gd name="connsiteX0-61" fmla="*/ 3660 w 9981"/>
                <a:gd name="connsiteY0-62" fmla="*/ 9640 h 9640"/>
                <a:gd name="connsiteX1-63" fmla="*/ 2678 w 9981"/>
                <a:gd name="connsiteY1-64" fmla="*/ 9150 h 9640"/>
                <a:gd name="connsiteX2-65" fmla="*/ 129 w 9981"/>
                <a:gd name="connsiteY2-66" fmla="*/ 5318 h 9640"/>
                <a:gd name="connsiteX3-67" fmla="*/ 129 w 9981"/>
                <a:gd name="connsiteY3-68" fmla="*/ 4338 h 9640"/>
                <a:gd name="connsiteX4-69" fmla="*/ 2678 w 9981"/>
                <a:gd name="connsiteY4-70" fmla="*/ 506 h 9640"/>
                <a:gd name="connsiteX5-71" fmla="*/ 3660 w 9981"/>
                <a:gd name="connsiteY5-72" fmla="*/ 16 h 9640"/>
                <a:gd name="connsiteX6-73" fmla="*/ 8757 w 9981"/>
                <a:gd name="connsiteY6-74" fmla="*/ 16 h 9640"/>
                <a:gd name="connsiteX7-75" fmla="*/ 9739 w 9981"/>
                <a:gd name="connsiteY7-76" fmla="*/ 506 h 9640"/>
                <a:gd name="connsiteX8-77" fmla="*/ 3660 w 9981"/>
                <a:gd name="connsiteY8-78" fmla="*/ 9640 h 9640"/>
                <a:gd name="connsiteX0-79" fmla="*/ 3667 w 9758"/>
                <a:gd name="connsiteY0-80" fmla="*/ 10713 h 10713"/>
                <a:gd name="connsiteX1-81" fmla="*/ 2683 w 9758"/>
                <a:gd name="connsiteY1-82" fmla="*/ 10205 h 10713"/>
                <a:gd name="connsiteX2-83" fmla="*/ 129 w 9758"/>
                <a:gd name="connsiteY2-84" fmla="*/ 6230 h 10713"/>
                <a:gd name="connsiteX3-85" fmla="*/ 129 w 9758"/>
                <a:gd name="connsiteY3-86" fmla="*/ 5213 h 10713"/>
                <a:gd name="connsiteX4-87" fmla="*/ 2683 w 9758"/>
                <a:gd name="connsiteY4-88" fmla="*/ 1238 h 10713"/>
                <a:gd name="connsiteX5-89" fmla="*/ 3667 w 9758"/>
                <a:gd name="connsiteY5-90" fmla="*/ 730 h 10713"/>
                <a:gd name="connsiteX6-91" fmla="*/ 8774 w 9758"/>
                <a:gd name="connsiteY6-92" fmla="*/ 730 h 10713"/>
                <a:gd name="connsiteX7-93" fmla="*/ 9758 w 9758"/>
                <a:gd name="connsiteY7-94" fmla="*/ 1238 h 10713"/>
                <a:gd name="connsiteX8-95" fmla="*/ 3667 w 9758"/>
                <a:gd name="connsiteY8-96" fmla="*/ 10713 h 10713"/>
                <a:gd name="connsiteX0-97" fmla="*/ 3758 w 10000"/>
                <a:gd name="connsiteY0-98" fmla="*/ 9319 h 9319"/>
                <a:gd name="connsiteX1-99" fmla="*/ 2750 w 10000"/>
                <a:gd name="connsiteY1-100" fmla="*/ 8845 h 9319"/>
                <a:gd name="connsiteX2-101" fmla="*/ 132 w 10000"/>
                <a:gd name="connsiteY2-102" fmla="*/ 5134 h 9319"/>
                <a:gd name="connsiteX3-103" fmla="*/ 132 w 10000"/>
                <a:gd name="connsiteY3-104" fmla="*/ 4185 h 9319"/>
                <a:gd name="connsiteX4-105" fmla="*/ 2750 w 10000"/>
                <a:gd name="connsiteY4-106" fmla="*/ 475 h 9319"/>
                <a:gd name="connsiteX5-107" fmla="*/ 3758 w 10000"/>
                <a:gd name="connsiteY5-108" fmla="*/ 0 h 9319"/>
                <a:gd name="connsiteX6-109" fmla="*/ 8992 w 10000"/>
                <a:gd name="connsiteY6-110" fmla="*/ 0 h 9319"/>
                <a:gd name="connsiteX7-111" fmla="*/ 10000 w 10000"/>
                <a:gd name="connsiteY7-112" fmla="*/ 475 h 9319"/>
                <a:gd name="connsiteX8-113" fmla="*/ 3758 w 10000"/>
                <a:gd name="connsiteY8-114" fmla="*/ 9319 h 9319"/>
                <a:gd name="connsiteX0-115" fmla="*/ 3758 w 10000"/>
                <a:gd name="connsiteY0-116" fmla="*/ 10000 h 10000"/>
                <a:gd name="connsiteX1-117" fmla="*/ 2750 w 10000"/>
                <a:gd name="connsiteY1-118" fmla="*/ 9491 h 10000"/>
                <a:gd name="connsiteX2-119" fmla="*/ 132 w 10000"/>
                <a:gd name="connsiteY2-120" fmla="*/ 5509 h 10000"/>
                <a:gd name="connsiteX3-121" fmla="*/ 132 w 10000"/>
                <a:gd name="connsiteY3-122" fmla="*/ 4491 h 10000"/>
                <a:gd name="connsiteX4-123" fmla="*/ 2750 w 10000"/>
                <a:gd name="connsiteY4-124" fmla="*/ 510 h 10000"/>
                <a:gd name="connsiteX5-125" fmla="*/ 3758 w 10000"/>
                <a:gd name="connsiteY5-126" fmla="*/ 0 h 10000"/>
                <a:gd name="connsiteX6-127" fmla="*/ 8992 w 10000"/>
                <a:gd name="connsiteY6-128" fmla="*/ 0 h 10000"/>
                <a:gd name="connsiteX7-129" fmla="*/ 10000 w 10000"/>
                <a:gd name="connsiteY7-130" fmla="*/ 510 h 10000"/>
                <a:gd name="connsiteX8-131" fmla="*/ 3758 w 10000"/>
                <a:gd name="connsiteY8-132" fmla="*/ 10000 h 10000"/>
                <a:gd name="connsiteX0-133" fmla="*/ 3758 w 10000"/>
                <a:gd name="connsiteY0-134" fmla="*/ 10000 h 10000"/>
                <a:gd name="connsiteX1-135" fmla="*/ 2750 w 10000"/>
                <a:gd name="connsiteY1-136" fmla="*/ 9491 h 10000"/>
                <a:gd name="connsiteX2-137" fmla="*/ 132 w 10000"/>
                <a:gd name="connsiteY2-138" fmla="*/ 5509 h 10000"/>
                <a:gd name="connsiteX3-139" fmla="*/ 132 w 10000"/>
                <a:gd name="connsiteY3-140" fmla="*/ 4491 h 10000"/>
                <a:gd name="connsiteX4-141" fmla="*/ 2750 w 10000"/>
                <a:gd name="connsiteY4-142" fmla="*/ 510 h 10000"/>
                <a:gd name="connsiteX5-143" fmla="*/ 3758 w 10000"/>
                <a:gd name="connsiteY5-144" fmla="*/ 0 h 10000"/>
                <a:gd name="connsiteX6-145" fmla="*/ 8992 w 10000"/>
                <a:gd name="connsiteY6-146" fmla="*/ 0 h 10000"/>
                <a:gd name="connsiteX7-147" fmla="*/ 10000 w 10000"/>
                <a:gd name="connsiteY7-148" fmla="*/ 510 h 10000"/>
                <a:gd name="connsiteX8-149" fmla="*/ 7779 w 10000"/>
                <a:gd name="connsiteY8-150" fmla="*/ 5715 h 10000"/>
                <a:gd name="connsiteX9-151" fmla="*/ 3758 w 10000"/>
                <a:gd name="connsiteY9-152" fmla="*/ 10000 h 10000"/>
                <a:gd name="connsiteX0-153" fmla="*/ 3758 w 10000"/>
                <a:gd name="connsiteY0-154" fmla="*/ 10000 h 10000"/>
                <a:gd name="connsiteX1-155" fmla="*/ 2750 w 10000"/>
                <a:gd name="connsiteY1-156" fmla="*/ 9491 h 10000"/>
                <a:gd name="connsiteX2-157" fmla="*/ 132 w 10000"/>
                <a:gd name="connsiteY2-158" fmla="*/ 5509 h 10000"/>
                <a:gd name="connsiteX3-159" fmla="*/ 132 w 10000"/>
                <a:gd name="connsiteY3-160" fmla="*/ 4491 h 10000"/>
                <a:gd name="connsiteX4-161" fmla="*/ 2750 w 10000"/>
                <a:gd name="connsiteY4-162" fmla="*/ 510 h 10000"/>
                <a:gd name="connsiteX5-163" fmla="*/ 3758 w 10000"/>
                <a:gd name="connsiteY5-164" fmla="*/ 0 h 10000"/>
                <a:gd name="connsiteX6-165" fmla="*/ 8992 w 10000"/>
                <a:gd name="connsiteY6-166" fmla="*/ 0 h 10000"/>
                <a:gd name="connsiteX7-167" fmla="*/ 10000 w 10000"/>
                <a:gd name="connsiteY7-168" fmla="*/ 510 h 10000"/>
                <a:gd name="connsiteX8-169" fmla="*/ 7779 w 10000"/>
                <a:gd name="connsiteY8-170" fmla="*/ 5715 h 10000"/>
                <a:gd name="connsiteX9-171" fmla="*/ 3758 w 10000"/>
                <a:gd name="connsiteY9-172" fmla="*/ 10000 h 10000"/>
                <a:gd name="connsiteX0-173" fmla="*/ 3758 w 10000"/>
                <a:gd name="connsiteY0-174" fmla="*/ 10000 h 10000"/>
                <a:gd name="connsiteX1-175" fmla="*/ 2750 w 10000"/>
                <a:gd name="connsiteY1-176" fmla="*/ 9491 h 10000"/>
                <a:gd name="connsiteX2-177" fmla="*/ 132 w 10000"/>
                <a:gd name="connsiteY2-178" fmla="*/ 5509 h 10000"/>
                <a:gd name="connsiteX3-179" fmla="*/ 132 w 10000"/>
                <a:gd name="connsiteY3-180" fmla="*/ 4491 h 10000"/>
                <a:gd name="connsiteX4-181" fmla="*/ 2750 w 10000"/>
                <a:gd name="connsiteY4-182" fmla="*/ 510 h 10000"/>
                <a:gd name="connsiteX5-183" fmla="*/ 3758 w 10000"/>
                <a:gd name="connsiteY5-184" fmla="*/ 0 h 10000"/>
                <a:gd name="connsiteX6-185" fmla="*/ 8992 w 10000"/>
                <a:gd name="connsiteY6-186" fmla="*/ 0 h 10000"/>
                <a:gd name="connsiteX7-187" fmla="*/ 10000 w 10000"/>
                <a:gd name="connsiteY7-188" fmla="*/ 510 h 10000"/>
                <a:gd name="connsiteX8-189" fmla="*/ 7779 w 10000"/>
                <a:gd name="connsiteY8-190" fmla="*/ 5715 h 10000"/>
                <a:gd name="connsiteX9-191" fmla="*/ 3758 w 10000"/>
                <a:gd name="connsiteY9-192" fmla="*/ 10000 h 10000"/>
                <a:gd name="connsiteX0-193" fmla="*/ 3758 w 10000"/>
                <a:gd name="connsiteY0-194" fmla="*/ 10000 h 10000"/>
                <a:gd name="connsiteX1-195" fmla="*/ 2750 w 10000"/>
                <a:gd name="connsiteY1-196" fmla="*/ 9491 h 10000"/>
                <a:gd name="connsiteX2-197" fmla="*/ 132 w 10000"/>
                <a:gd name="connsiteY2-198" fmla="*/ 5509 h 10000"/>
                <a:gd name="connsiteX3-199" fmla="*/ 132 w 10000"/>
                <a:gd name="connsiteY3-200" fmla="*/ 4491 h 10000"/>
                <a:gd name="connsiteX4-201" fmla="*/ 2750 w 10000"/>
                <a:gd name="connsiteY4-202" fmla="*/ 510 h 10000"/>
                <a:gd name="connsiteX5-203" fmla="*/ 3758 w 10000"/>
                <a:gd name="connsiteY5-204" fmla="*/ 0 h 10000"/>
                <a:gd name="connsiteX6-205" fmla="*/ 8992 w 10000"/>
                <a:gd name="connsiteY6-206" fmla="*/ 0 h 10000"/>
                <a:gd name="connsiteX7-207" fmla="*/ 10000 w 10000"/>
                <a:gd name="connsiteY7-208" fmla="*/ 510 h 10000"/>
                <a:gd name="connsiteX8-209" fmla="*/ 7657 w 10000"/>
                <a:gd name="connsiteY8-210" fmla="*/ 5358 h 10000"/>
                <a:gd name="connsiteX9-211" fmla="*/ 3758 w 10000"/>
                <a:gd name="connsiteY9-212" fmla="*/ 10000 h 10000"/>
                <a:gd name="connsiteX0-213" fmla="*/ 3758 w 10000"/>
                <a:gd name="connsiteY0-214" fmla="*/ 10000 h 10000"/>
                <a:gd name="connsiteX1-215" fmla="*/ 2750 w 10000"/>
                <a:gd name="connsiteY1-216" fmla="*/ 9491 h 10000"/>
                <a:gd name="connsiteX2-217" fmla="*/ 132 w 10000"/>
                <a:gd name="connsiteY2-218" fmla="*/ 5509 h 10000"/>
                <a:gd name="connsiteX3-219" fmla="*/ 132 w 10000"/>
                <a:gd name="connsiteY3-220" fmla="*/ 4491 h 10000"/>
                <a:gd name="connsiteX4-221" fmla="*/ 2750 w 10000"/>
                <a:gd name="connsiteY4-222" fmla="*/ 510 h 10000"/>
                <a:gd name="connsiteX5-223" fmla="*/ 3758 w 10000"/>
                <a:gd name="connsiteY5-224" fmla="*/ 0 h 10000"/>
                <a:gd name="connsiteX6-225" fmla="*/ 8992 w 10000"/>
                <a:gd name="connsiteY6-226" fmla="*/ 0 h 10000"/>
                <a:gd name="connsiteX7-227" fmla="*/ 10000 w 10000"/>
                <a:gd name="connsiteY7-228" fmla="*/ 510 h 10000"/>
                <a:gd name="connsiteX8-229" fmla="*/ 6803 w 10000"/>
                <a:gd name="connsiteY8-230" fmla="*/ 4894 h 10000"/>
                <a:gd name="connsiteX9-231" fmla="*/ 3758 w 10000"/>
                <a:gd name="connsiteY9-232" fmla="*/ 10000 h 10000"/>
                <a:gd name="connsiteX0-233" fmla="*/ 3758 w 10000"/>
                <a:gd name="connsiteY0-234" fmla="*/ 10000 h 10000"/>
                <a:gd name="connsiteX1-235" fmla="*/ 2750 w 10000"/>
                <a:gd name="connsiteY1-236" fmla="*/ 9491 h 10000"/>
                <a:gd name="connsiteX2-237" fmla="*/ 132 w 10000"/>
                <a:gd name="connsiteY2-238" fmla="*/ 5509 h 10000"/>
                <a:gd name="connsiteX3-239" fmla="*/ 132 w 10000"/>
                <a:gd name="connsiteY3-240" fmla="*/ 4491 h 10000"/>
                <a:gd name="connsiteX4-241" fmla="*/ 2750 w 10000"/>
                <a:gd name="connsiteY4-242" fmla="*/ 510 h 10000"/>
                <a:gd name="connsiteX5-243" fmla="*/ 3758 w 10000"/>
                <a:gd name="connsiteY5-244" fmla="*/ 0 h 10000"/>
                <a:gd name="connsiteX6-245" fmla="*/ 8992 w 10000"/>
                <a:gd name="connsiteY6-246" fmla="*/ 0 h 10000"/>
                <a:gd name="connsiteX7-247" fmla="*/ 10000 w 10000"/>
                <a:gd name="connsiteY7-248" fmla="*/ 510 h 10000"/>
                <a:gd name="connsiteX8-249" fmla="*/ 6803 w 10000"/>
                <a:gd name="connsiteY8-250" fmla="*/ 4894 h 10000"/>
                <a:gd name="connsiteX9-251" fmla="*/ 3758 w 10000"/>
                <a:gd name="connsiteY9-252" fmla="*/ 10000 h 10000"/>
                <a:gd name="connsiteX0-253" fmla="*/ 3758 w 10000"/>
                <a:gd name="connsiteY0-254" fmla="*/ 10000 h 10000"/>
                <a:gd name="connsiteX1-255" fmla="*/ 2750 w 10000"/>
                <a:gd name="connsiteY1-256" fmla="*/ 9491 h 10000"/>
                <a:gd name="connsiteX2-257" fmla="*/ 132 w 10000"/>
                <a:gd name="connsiteY2-258" fmla="*/ 5509 h 10000"/>
                <a:gd name="connsiteX3-259" fmla="*/ 132 w 10000"/>
                <a:gd name="connsiteY3-260" fmla="*/ 4491 h 10000"/>
                <a:gd name="connsiteX4-261" fmla="*/ 2750 w 10000"/>
                <a:gd name="connsiteY4-262" fmla="*/ 510 h 10000"/>
                <a:gd name="connsiteX5-263" fmla="*/ 3758 w 10000"/>
                <a:gd name="connsiteY5-264" fmla="*/ 0 h 10000"/>
                <a:gd name="connsiteX6-265" fmla="*/ 8992 w 10000"/>
                <a:gd name="connsiteY6-266" fmla="*/ 0 h 10000"/>
                <a:gd name="connsiteX7-267" fmla="*/ 10000 w 10000"/>
                <a:gd name="connsiteY7-268" fmla="*/ 510 h 10000"/>
                <a:gd name="connsiteX8-269" fmla="*/ 6803 w 10000"/>
                <a:gd name="connsiteY8-270" fmla="*/ 4894 h 10000"/>
                <a:gd name="connsiteX9-271" fmla="*/ 3758 w 10000"/>
                <a:gd name="connsiteY9-272" fmla="*/ 10000 h 10000"/>
                <a:gd name="connsiteX0-273" fmla="*/ 3758 w 10027"/>
                <a:gd name="connsiteY0-274" fmla="*/ 10000 h 10000"/>
                <a:gd name="connsiteX1-275" fmla="*/ 2750 w 10027"/>
                <a:gd name="connsiteY1-276" fmla="*/ 9491 h 10000"/>
                <a:gd name="connsiteX2-277" fmla="*/ 132 w 10027"/>
                <a:gd name="connsiteY2-278" fmla="*/ 5509 h 10000"/>
                <a:gd name="connsiteX3-279" fmla="*/ 132 w 10027"/>
                <a:gd name="connsiteY3-280" fmla="*/ 4491 h 10000"/>
                <a:gd name="connsiteX4-281" fmla="*/ 2750 w 10027"/>
                <a:gd name="connsiteY4-282" fmla="*/ 510 h 10000"/>
                <a:gd name="connsiteX5-283" fmla="*/ 3758 w 10027"/>
                <a:gd name="connsiteY5-284" fmla="*/ 0 h 10000"/>
                <a:gd name="connsiteX6-285" fmla="*/ 8992 w 10027"/>
                <a:gd name="connsiteY6-286" fmla="*/ 0 h 10000"/>
                <a:gd name="connsiteX7-287" fmla="*/ 10000 w 10027"/>
                <a:gd name="connsiteY7-288" fmla="*/ 510 h 10000"/>
                <a:gd name="connsiteX8-289" fmla="*/ 6803 w 10027"/>
                <a:gd name="connsiteY8-290" fmla="*/ 4894 h 10000"/>
                <a:gd name="connsiteX9-291" fmla="*/ 3758 w 10027"/>
                <a:gd name="connsiteY9-292" fmla="*/ 10000 h 10000"/>
                <a:gd name="connsiteX0-293" fmla="*/ 3758 w 10033"/>
                <a:gd name="connsiteY0-294" fmla="*/ 10000 h 10000"/>
                <a:gd name="connsiteX1-295" fmla="*/ 2750 w 10033"/>
                <a:gd name="connsiteY1-296" fmla="*/ 9491 h 10000"/>
                <a:gd name="connsiteX2-297" fmla="*/ 132 w 10033"/>
                <a:gd name="connsiteY2-298" fmla="*/ 5509 h 10000"/>
                <a:gd name="connsiteX3-299" fmla="*/ 132 w 10033"/>
                <a:gd name="connsiteY3-300" fmla="*/ 4491 h 10000"/>
                <a:gd name="connsiteX4-301" fmla="*/ 2750 w 10033"/>
                <a:gd name="connsiteY4-302" fmla="*/ 510 h 10000"/>
                <a:gd name="connsiteX5-303" fmla="*/ 3758 w 10033"/>
                <a:gd name="connsiteY5-304" fmla="*/ 0 h 10000"/>
                <a:gd name="connsiteX6-305" fmla="*/ 8992 w 10033"/>
                <a:gd name="connsiteY6-306" fmla="*/ 0 h 10000"/>
                <a:gd name="connsiteX7-307" fmla="*/ 10000 w 10033"/>
                <a:gd name="connsiteY7-308" fmla="*/ 510 h 10000"/>
                <a:gd name="connsiteX8-309" fmla="*/ 6864 w 10033"/>
                <a:gd name="connsiteY8-310" fmla="*/ 5055 h 10000"/>
                <a:gd name="connsiteX9-311" fmla="*/ 3758 w 10033"/>
                <a:gd name="connsiteY9-312" fmla="*/ 10000 h 10000"/>
                <a:gd name="connsiteX0-313" fmla="*/ 3758 w 10035"/>
                <a:gd name="connsiteY0-314" fmla="*/ 10000 h 10000"/>
                <a:gd name="connsiteX1-315" fmla="*/ 2750 w 10035"/>
                <a:gd name="connsiteY1-316" fmla="*/ 9491 h 10000"/>
                <a:gd name="connsiteX2-317" fmla="*/ 132 w 10035"/>
                <a:gd name="connsiteY2-318" fmla="*/ 5509 h 10000"/>
                <a:gd name="connsiteX3-319" fmla="*/ 132 w 10035"/>
                <a:gd name="connsiteY3-320" fmla="*/ 4491 h 10000"/>
                <a:gd name="connsiteX4-321" fmla="*/ 2750 w 10035"/>
                <a:gd name="connsiteY4-322" fmla="*/ 510 h 10000"/>
                <a:gd name="connsiteX5-323" fmla="*/ 3758 w 10035"/>
                <a:gd name="connsiteY5-324" fmla="*/ 0 h 10000"/>
                <a:gd name="connsiteX6-325" fmla="*/ 8992 w 10035"/>
                <a:gd name="connsiteY6-326" fmla="*/ 0 h 10000"/>
                <a:gd name="connsiteX7-327" fmla="*/ 10000 w 10035"/>
                <a:gd name="connsiteY7-328" fmla="*/ 510 h 10000"/>
                <a:gd name="connsiteX8-329" fmla="*/ 6864 w 10035"/>
                <a:gd name="connsiteY8-330" fmla="*/ 5055 h 10000"/>
                <a:gd name="connsiteX9-331" fmla="*/ 3758 w 10035"/>
                <a:gd name="connsiteY9-332" fmla="*/ 10000 h 10000"/>
                <a:gd name="connsiteX0-333" fmla="*/ 3758 w 10008"/>
                <a:gd name="connsiteY0-334" fmla="*/ 10000 h 10000"/>
                <a:gd name="connsiteX1-335" fmla="*/ 2750 w 10008"/>
                <a:gd name="connsiteY1-336" fmla="*/ 9491 h 10000"/>
                <a:gd name="connsiteX2-337" fmla="*/ 132 w 10008"/>
                <a:gd name="connsiteY2-338" fmla="*/ 5509 h 10000"/>
                <a:gd name="connsiteX3-339" fmla="*/ 132 w 10008"/>
                <a:gd name="connsiteY3-340" fmla="*/ 4491 h 10000"/>
                <a:gd name="connsiteX4-341" fmla="*/ 2750 w 10008"/>
                <a:gd name="connsiteY4-342" fmla="*/ 510 h 10000"/>
                <a:gd name="connsiteX5-343" fmla="*/ 3758 w 10008"/>
                <a:gd name="connsiteY5-344" fmla="*/ 0 h 10000"/>
                <a:gd name="connsiteX6-345" fmla="*/ 8992 w 10008"/>
                <a:gd name="connsiteY6-346" fmla="*/ 0 h 10000"/>
                <a:gd name="connsiteX7-347" fmla="*/ 10000 w 10008"/>
                <a:gd name="connsiteY7-348" fmla="*/ 510 h 10000"/>
                <a:gd name="connsiteX8-349" fmla="*/ 6864 w 10008"/>
                <a:gd name="connsiteY8-350" fmla="*/ 5055 h 10000"/>
                <a:gd name="connsiteX9-351" fmla="*/ 3758 w 10008"/>
                <a:gd name="connsiteY9-352" fmla="*/ 10000 h 10000"/>
                <a:gd name="connsiteX0-353" fmla="*/ 3758 w 10031"/>
                <a:gd name="connsiteY0-354" fmla="*/ 10000 h 10000"/>
                <a:gd name="connsiteX1-355" fmla="*/ 2750 w 10031"/>
                <a:gd name="connsiteY1-356" fmla="*/ 9491 h 10000"/>
                <a:gd name="connsiteX2-357" fmla="*/ 132 w 10031"/>
                <a:gd name="connsiteY2-358" fmla="*/ 5509 h 10000"/>
                <a:gd name="connsiteX3-359" fmla="*/ 132 w 10031"/>
                <a:gd name="connsiteY3-360" fmla="*/ 4491 h 10000"/>
                <a:gd name="connsiteX4-361" fmla="*/ 2750 w 10031"/>
                <a:gd name="connsiteY4-362" fmla="*/ 510 h 10000"/>
                <a:gd name="connsiteX5-363" fmla="*/ 3758 w 10031"/>
                <a:gd name="connsiteY5-364" fmla="*/ 0 h 10000"/>
                <a:gd name="connsiteX6-365" fmla="*/ 8992 w 10031"/>
                <a:gd name="connsiteY6-366" fmla="*/ 0 h 10000"/>
                <a:gd name="connsiteX7-367" fmla="*/ 10000 w 10031"/>
                <a:gd name="connsiteY7-368" fmla="*/ 510 h 10000"/>
                <a:gd name="connsiteX8-369" fmla="*/ 6864 w 10031"/>
                <a:gd name="connsiteY8-370" fmla="*/ 5055 h 10000"/>
                <a:gd name="connsiteX9-371" fmla="*/ 3758 w 10031"/>
                <a:gd name="connsiteY9-372" fmla="*/ 10000 h 10000"/>
                <a:gd name="connsiteX0-373" fmla="*/ 3758 w 10031"/>
                <a:gd name="connsiteY0-374" fmla="*/ 10000 h 10000"/>
                <a:gd name="connsiteX1-375" fmla="*/ 2750 w 10031"/>
                <a:gd name="connsiteY1-376" fmla="*/ 9491 h 10000"/>
                <a:gd name="connsiteX2-377" fmla="*/ 132 w 10031"/>
                <a:gd name="connsiteY2-378" fmla="*/ 5509 h 10000"/>
                <a:gd name="connsiteX3-379" fmla="*/ 132 w 10031"/>
                <a:gd name="connsiteY3-380" fmla="*/ 4491 h 10000"/>
                <a:gd name="connsiteX4-381" fmla="*/ 2750 w 10031"/>
                <a:gd name="connsiteY4-382" fmla="*/ 510 h 10000"/>
                <a:gd name="connsiteX5-383" fmla="*/ 3758 w 10031"/>
                <a:gd name="connsiteY5-384" fmla="*/ 0 h 10000"/>
                <a:gd name="connsiteX6-385" fmla="*/ 8992 w 10031"/>
                <a:gd name="connsiteY6-386" fmla="*/ 0 h 10000"/>
                <a:gd name="connsiteX7-387" fmla="*/ 10000 w 10031"/>
                <a:gd name="connsiteY7-388" fmla="*/ 510 h 10000"/>
                <a:gd name="connsiteX8-389" fmla="*/ 6864 w 10031"/>
                <a:gd name="connsiteY8-390" fmla="*/ 5055 h 10000"/>
                <a:gd name="connsiteX9-391" fmla="*/ 3758 w 10031"/>
                <a:gd name="connsiteY9-392" fmla="*/ 10000 h 10000"/>
                <a:gd name="connsiteX0-393" fmla="*/ 3758 w 10035"/>
                <a:gd name="connsiteY0-394" fmla="*/ 10000 h 10000"/>
                <a:gd name="connsiteX1-395" fmla="*/ 2750 w 10035"/>
                <a:gd name="connsiteY1-396" fmla="*/ 9491 h 10000"/>
                <a:gd name="connsiteX2-397" fmla="*/ 132 w 10035"/>
                <a:gd name="connsiteY2-398" fmla="*/ 5509 h 10000"/>
                <a:gd name="connsiteX3-399" fmla="*/ 132 w 10035"/>
                <a:gd name="connsiteY3-400" fmla="*/ 4491 h 10000"/>
                <a:gd name="connsiteX4-401" fmla="*/ 2750 w 10035"/>
                <a:gd name="connsiteY4-402" fmla="*/ 510 h 10000"/>
                <a:gd name="connsiteX5-403" fmla="*/ 3758 w 10035"/>
                <a:gd name="connsiteY5-404" fmla="*/ 0 h 10000"/>
                <a:gd name="connsiteX6-405" fmla="*/ 8992 w 10035"/>
                <a:gd name="connsiteY6-406" fmla="*/ 0 h 10000"/>
                <a:gd name="connsiteX7-407" fmla="*/ 10000 w 10035"/>
                <a:gd name="connsiteY7-408" fmla="*/ 510 h 10000"/>
                <a:gd name="connsiteX8-409" fmla="*/ 6864 w 10035"/>
                <a:gd name="connsiteY8-410" fmla="*/ 5055 h 10000"/>
                <a:gd name="connsiteX9-411" fmla="*/ 3758 w 10035"/>
                <a:gd name="connsiteY9-412" fmla="*/ 10000 h 10000"/>
                <a:gd name="connsiteX0-413" fmla="*/ 3758 w 10008"/>
                <a:gd name="connsiteY0-414" fmla="*/ 10000 h 10000"/>
                <a:gd name="connsiteX1-415" fmla="*/ 2750 w 10008"/>
                <a:gd name="connsiteY1-416" fmla="*/ 9491 h 10000"/>
                <a:gd name="connsiteX2-417" fmla="*/ 132 w 10008"/>
                <a:gd name="connsiteY2-418" fmla="*/ 5509 h 10000"/>
                <a:gd name="connsiteX3-419" fmla="*/ 132 w 10008"/>
                <a:gd name="connsiteY3-420" fmla="*/ 4491 h 10000"/>
                <a:gd name="connsiteX4-421" fmla="*/ 2750 w 10008"/>
                <a:gd name="connsiteY4-422" fmla="*/ 510 h 10000"/>
                <a:gd name="connsiteX5-423" fmla="*/ 3758 w 10008"/>
                <a:gd name="connsiteY5-424" fmla="*/ 0 h 10000"/>
                <a:gd name="connsiteX6-425" fmla="*/ 8992 w 10008"/>
                <a:gd name="connsiteY6-426" fmla="*/ 0 h 10000"/>
                <a:gd name="connsiteX7-427" fmla="*/ 10000 w 10008"/>
                <a:gd name="connsiteY7-428" fmla="*/ 510 h 10000"/>
                <a:gd name="connsiteX8-429" fmla="*/ 6864 w 10008"/>
                <a:gd name="connsiteY8-430" fmla="*/ 5055 h 10000"/>
                <a:gd name="connsiteX9-431" fmla="*/ 3758 w 10008"/>
                <a:gd name="connsiteY9-432" fmla="*/ 10000 h 10000"/>
                <a:gd name="connsiteX0-433" fmla="*/ 3758 w 10008"/>
                <a:gd name="connsiteY0-434" fmla="*/ 10000 h 10000"/>
                <a:gd name="connsiteX1-435" fmla="*/ 2750 w 10008"/>
                <a:gd name="connsiteY1-436" fmla="*/ 9491 h 10000"/>
                <a:gd name="connsiteX2-437" fmla="*/ 132 w 10008"/>
                <a:gd name="connsiteY2-438" fmla="*/ 5509 h 10000"/>
                <a:gd name="connsiteX3-439" fmla="*/ 132 w 10008"/>
                <a:gd name="connsiteY3-440" fmla="*/ 4491 h 10000"/>
                <a:gd name="connsiteX4-441" fmla="*/ 2750 w 10008"/>
                <a:gd name="connsiteY4-442" fmla="*/ 510 h 10000"/>
                <a:gd name="connsiteX5-443" fmla="*/ 3758 w 10008"/>
                <a:gd name="connsiteY5-444" fmla="*/ 0 h 10000"/>
                <a:gd name="connsiteX6-445" fmla="*/ 8992 w 10008"/>
                <a:gd name="connsiteY6-446" fmla="*/ 0 h 10000"/>
                <a:gd name="connsiteX7-447" fmla="*/ 10000 w 10008"/>
                <a:gd name="connsiteY7-448" fmla="*/ 510 h 10000"/>
                <a:gd name="connsiteX8-449" fmla="*/ 6864 w 10008"/>
                <a:gd name="connsiteY8-450" fmla="*/ 5055 h 10000"/>
                <a:gd name="connsiteX9-451" fmla="*/ 3758 w 10008"/>
                <a:gd name="connsiteY9-452" fmla="*/ 10000 h 10000"/>
                <a:gd name="connsiteX0-453" fmla="*/ 3758 w 10008"/>
                <a:gd name="connsiteY0-454" fmla="*/ 10000 h 10000"/>
                <a:gd name="connsiteX1-455" fmla="*/ 2750 w 10008"/>
                <a:gd name="connsiteY1-456" fmla="*/ 9491 h 10000"/>
                <a:gd name="connsiteX2-457" fmla="*/ 132 w 10008"/>
                <a:gd name="connsiteY2-458" fmla="*/ 5509 h 10000"/>
                <a:gd name="connsiteX3-459" fmla="*/ 132 w 10008"/>
                <a:gd name="connsiteY3-460" fmla="*/ 4491 h 10000"/>
                <a:gd name="connsiteX4-461" fmla="*/ 2750 w 10008"/>
                <a:gd name="connsiteY4-462" fmla="*/ 510 h 10000"/>
                <a:gd name="connsiteX5-463" fmla="*/ 3758 w 10008"/>
                <a:gd name="connsiteY5-464" fmla="*/ 0 h 10000"/>
                <a:gd name="connsiteX6-465" fmla="*/ 8992 w 10008"/>
                <a:gd name="connsiteY6-466" fmla="*/ 0 h 10000"/>
                <a:gd name="connsiteX7-467" fmla="*/ 10000 w 10008"/>
                <a:gd name="connsiteY7-468" fmla="*/ 510 h 10000"/>
                <a:gd name="connsiteX8-469" fmla="*/ 6864 w 10008"/>
                <a:gd name="connsiteY8-470" fmla="*/ 5055 h 10000"/>
                <a:gd name="connsiteX9-471" fmla="*/ 3758 w 10008"/>
                <a:gd name="connsiteY9-472" fmla="*/ 10000 h 10000"/>
                <a:gd name="connsiteX0-473" fmla="*/ 3758 w 10008"/>
                <a:gd name="connsiteY0-474" fmla="*/ 10000 h 10000"/>
                <a:gd name="connsiteX1-475" fmla="*/ 2750 w 10008"/>
                <a:gd name="connsiteY1-476" fmla="*/ 9491 h 10000"/>
                <a:gd name="connsiteX2-477" fmla="*/ 132 w 10008"/>
                <a:gd name="connsiteY2-478" fmla="*/ 5509 h 10000"/>
                <a:gd name="connsiteX3-479" fmla="*/ 132 w 10008"/>
                <a:gd name="connsiteY3-480" fmla="*/ 4491 h 10000"/>
                <a:gd name="connsiteX4-481" fmla="*/ 2750 w 10008"/>
                <a:gd name="connsiteY4-482" fmla="*/ 510 h 10000"/>
                <a:gd name="connsiteX5-483" fmla="*/ 3758 w 10008"/>
                <a:gd name="connsiteY5-484" fmla="*/ 0 h 10000"/>
                <a:gd name="connsiteX6-485" fmla="*/ 8992 w 10008"/>
                <a:gd name="connsiteY6-486" fmla="*/ 0 h 10000"/>
                <a:gd name="connsiteX7-487" fmla="*/ 10000 w 10008"/>
                <a:gd name="connsiteY7-488" fmla="*/ 510 h 10000"/>
                <a:gd name="connsiteX8-489" fmla="*/ 6864 w 10008"/>
                <a:gd name="connsiteY8-490" fmla="*/ 5055 h 10000"/>
                <a:gd name="connsiteX9-491" fmla="*/ 3758 w 10008"/>
                <a:gd name="connsiteY9-492" fmla="*/ 10000 h 10000"/>
                <a:gd name="connsiteX0-493" fmla="*/ 3758 w 10008"/>
                <a:gd name="connsiteY0-494" fmla="*/ 10000 h 10000"/>
                <a:gd name="connsiteX1-495" fmla="*/ 2750 w 10008"/>
                <a:gd name="connsiteY1-496" fmla="*/ 9491 h 10000"/>
                <a:gd name="connsiteX2-497" fmla="*/ 132 w 10008"/>
                <a:gd name="connsiteY2-498" fmla="*/ 5509 h 10000"/>
                <a:gd name="connsiteX3-499" fmla="*/ 132 w 10008"/>
                <a:gd name="connsiteY3-500" fmla="*/ 4491 h 10000"/>
                <a:gd name="connsiteX4-501" fmla="*/ 2750 w 10008"/>
                <a:gd name="connsiteY4-502" fmla="*/ 510 h 10000"/>
                <a:gd name="connsiteX5-503" fmla="*/ 3758 w 10008"/>
                <a:gd name="connsiteY5-504" fmla="*/ 0 h 10000"/>
                <a:gd name="connsiteX6-505" fmla="*/ 8992 w 10008"/>
                <a:gd name="connsiteY6-506" fmla="*/ 0 h 10000"/>
                <a:gd name="connsiteX7-507" fmla="*/ 10000 w 10008"/>
                <a:gd name="connsiteY7-508" fmla="*/ 510 h 10000"/>
                <a:gd name="connsiteX8-509" fmla="*/ 6864 w 10008"/>
                <a:gd name="connsiteY8-510" fmla="*/ 5055 h 10000"/>
                <a:gd name="connsiteX9-511" fmla="*/ 3758 w 10008"/>
                <a:gd name="connsiteY9-5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8" h="10000">
                  <a:moveTo>
                    <a:pt x="3758" y="10000"/>
                  </a:moveTo>
                  <a:cubicBezTo>
                    <a:pt x="3393" y="10000"/>
                    <a:pt x="2935" y="9770"/>
                    <a:pt x="2750" y="9491"/>
                  </a:cubicBezTo>
                  <a:lnTo>
                    <a:pt x="132" y="5509"/>
                  </a:lnTo>
                  <a:cubicBezTo>
                    <a:pt x="-44" y="5230"/>
                    <a:pt x="-44" y="4770"/>
                    <a:pt x="132" y="4491"/>
                  </a:cubicBezTo>
                  <a:lnTo>
                    <a:pt x="2750" y="510"/>
                  </a:lnTo>
                  <a:cubicBezTo>
                    <a:pt x="2935" y="231"/>
                    <a:pt x="3393" y="0"/>
                    <a:pt x="3758" y="0"/>
                  </a:cubicBezTo>
                  <a:lnTo>
                    <a:pt x="8992" y="0"/>
                  </a:lnTo>
                  <a:cubicBezTo>
                    <a:pt x="9365" y="0"/>
                    <a:pt x="9853" y="233"/>
                    <a:pt x="10000" y="510"/>
                  </a:cubicBezTo>
                  <a:cubicBezTo>
                    <a:pt x="10057" y="2976"/>
                    <a:pt x="9918" y="4465"/>
                    <a:pt x="6864" y="5055"/>
                  </a:cubicBezTo>
                  <a:cubicBezTo>
                    <a:pt x="3496" y="5539"/>
                    <a:pt x="4596" y="9371"/>
                    <a:pt x="3758" y="1000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FFFFFF">
                    <a:alpha val="23000"/>
                  </a:srgbClr>
                </a:gs>
                <a:gs pos="0">
                  <a:schemeClr val="bg1">
                    <a:alpha val="0"/>
                  </a:schemeClr>
                </a:gs>
                <a:gs pos="74000">
                  <a:schemeClr val="bg1">
                    <a:lumMod val="88000"/>
                    <a:lumOff val="12000"/>
                    <a:alpha val="80000"/>
                  </a:schemeClr>
                </a:gs>
              </a:gsLst>
              <a:lin ang="2700000" scaled="1"/>
              <a:tileRect/>
            </a:gradFill>
            <a:ln w="12700">
              <a:noFill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dirty="0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8" name="文本框 68"/>
            <p:cNvSpPr txBox="1"/>
            <p:nvPr/>
          </p:nvSpPr>
          <p:spPr>
            <a:xfrm>
              <a:off x="4559047" y="2761049"/>
              <a:ext cx="1104544" cy="68480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研究内容定位</a:t>
              </a:r>
              <a:endParaRPr lang="en-US" altLang="zh-CN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9" name="任意多边形 61"/>
          <p:cNvSpPr/>
          <p:nvPr/>
        </p:nvSpPr>
        <p:spPr bwMode="auto">
          <a:xfrm>
            <a:off x="2990850" y="1436370"/>
            <a:ext cx="5128260" cy="256603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30200" dist="127000" dir="2700000" algn="tl" rotWithShape="0">
              <a:prstClr val="black">
                <a:alpha val="31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99460" y="2037080"/>
            <a:ext cx="4511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通过数学手段对采集到的数据进行处理，</a:t>
            </a:r>
            <a:endParaRPr lang="zh-CN" altLang="en-US" dirty="0"/>
          </a:p>
          <a:p>
            <a:r>
              <a:rPr lang="zh-CN" altLang="en-US" dirty="0"/>
              <a:t>对无人艇的位姿进行动态分析，</a:t>
            </a:r>
            <a:endParaRPr lang="zh-CN" altLang="en-US" dirty="0"/>
          </a:p>
          <a:p>
            <a:r>
              <a:rPr lang="zh-CN" altLang="en-US" dirty="0"/>
              <a:t>研究风和浪对无人艇的</a:t>
            </a:r>
            <a:r>
              <a:rPr lang="zh-CN" altLang="en-US" dirty="0"/>
              <a:t>影响，</a:t>
            </a:r>
            <a:endParaRPr lang="zh-CN" altLang="en-US" dirty="0"/>
          </a:p>
          <a:p>
            <a:r>
              <a:rPr lang="zh-CN" altLang="en-US" dirty="0"/>
              <a:t>并根据船的位姿，判断无人艇翻</a:t>
            </a:r>
            <a:r>
              <a:rPr lang="zh-CN" altLang="en-US" dirty="0"/>
              <a:t>艇的概率。</a:t>
            </a:r>
            <a:endParaRPr lang="zh-CN" altLang="en-US" dirty="0"/>
          </a:p>
        </p:txBody>
      </p:sp>
      <p:sp>
        <p:nvSpPr>
          <p:cNvPr id="13" name="TextBox 35"/>
          <p:cNvSpPr txBox="1"/>
          <p:nvPr/>
        </p:nvSpPr>
        <p:spPr>
          <a:xfrm>
            <a:off x="3524901" y="30539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主要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内容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67772" y="2290422"/>
            <a:ext cx="1335946" cy="1335946"/>
            <a:chOff x="241122" y="71555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241122" y="71555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4" y="760414"/>
              <a:ext cx="3760044" cy="39005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预想的总体流程</a:t>
              </a:r>
              <a:endParaRPr lang="en-US" altLang="zh-CN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639744" y="1462863"/>
            <a:ext cx="370707" cy="293415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4923" y="759516"/>
            <a:ext cx="774948" cy="727041"/>
            <a:chOff x="2852557" y="1163553"/>
            <a:chExt cx="774948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52557" y="1246623"/>
              <a:ext cx="77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数据采集</a:t>
              </a:r>
              <a:endParaRPr lang="zh-CN" alt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33126" y="1712963"/>
            <a:ext cx="920050" cy="811400"/>
            <a:chOff x="2719496" y="2497084"/>
            <a:chExt cx="92005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532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36578" y="2857095"/>
            <a:ext cx="877871" cy="727041"/>
            <a:chOff x="2772566" y="4019588"/>
            <a:chExt cx="877871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63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44168" y="857610"/>
            <a:ext cx="40462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无人艇的姿态信息【倾斜角、俯仰角、偏航角】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和运动状态信息【船速、时间、位置】等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4287" y="1891225"/>
            <a:ext cx="40462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剔除异常值与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初步降噪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插值、拟合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4969" y="2996974"/>
            <a:ext cx="40462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已知【倾斜角、俯仰角、偏航角】时，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对【是否翻船】进行判别分析。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72047" y="1828429"/>
            <a:ext cx="825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57108" y="2934218"/>
            <a:ext cx="7336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故障检测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29582" y="3913902"/>
            <a:ext cx="920050" cy="811400"/>
            <a:chOff x="2719496" y="2497084"/>
            <a:chExt cx="920050" cy="811400"/>
          </a:xfrm>
        </p:grpSpPr>
        <p:grpSp>
          <p:nvGrpSpPr>
            <p:cNvPr id="44" name="组合 43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endParaRPr>
              </a:p>
            </p:txBody>
          </p:sp>
        </p:grpSp>
        <p:sp>
          <p:nvSpPr>
            <p:cNvPr id="45" name="TextBox 37"/>
            <p:cNvSpPr txBox="1"/>
            <p:nvPr/>
          </p:nvSpPr>
          <p:spPr>
            <a:xfrm>
              <a:off x="2719496" y="2671952"/>
              <a:ext cx="532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253563" y="4040372"/>
            <a:ext cx="637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动态分析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4059" y="3951340"/>
            <a:ext cx="401910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多维正态分布的检验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</a:rPr>
              <a:t>参数估计/非参数估计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</a:endParaRPr>
          </a:p>
          <a:p>
            <a:pPr marL="171450" indent="-1714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</a:rPr>
              <a:t>滤波估计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476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总体流程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4" grpId="0" animBg="1"/>
      <p:bldP spid="40" grpId="0"/>
      <p:bldP spid="41" grpId="0"/>
      <p:bldP spid="42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/>
          <p:nvPr/>
        </p:nvSpPr>
        <p:spPr>
          <a:xfrm>
            <a:off x="5030227" y="2009517"/>
            <a:ext cx="18592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具体目标</a:t>
            </a:r>
            <a:endParaRPr lang="zh-CN" altLang="en-US" sz="3000" b="1" spc="300" dirty="0">
              <a:solidFill>
                <a:srgbClr val="0070C0"/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2" y="-223239"/>
            <a:ext cx="5143501" cy="6447919"/>
            <a:chOff x="-2" y="-223239"/>
            <a:chExt cx="5143501" cy="6447919"/>
          </a:xfrm>
        </p:grpSpPr>
        <p:grpSp>
          <p:nvGrpSpPr>
            <p:cNvPr id="25" name="组合 24"/>
            <p:cNvGrpSpPr/>
            <p:nvPr/>
          </p:nvGrpSpPr>
          <p:grpSpPr>
            <a:xfrm rot="16200000">
              <a:off x="1853229" y="1853229"/>
              <a:ext cx="1437040" cy="5143501"/>
              <a:chOff x="-1940" y="1"/>
              <a:chExt cx="1437040" cy="5143501"/>
            </a:xfrm>
          </p:grpSpPr>
          <p:sp>
            <p:nvSpPr>
              <p:cNvPr id="27" name="任意多边形 26"/>
              <p:cNvSpPr/>
              <p:nvPr/>
            </p:nvSpPr>
            <p:spPr>
              <a:xfrm rot="5400000">
                <a:off x="-1480929" y="1783789"/>
                <a:ext cx="4395018" cy="1437040"/>
              </a:xfrm>
              <a:custGeom>
                <a:avLst/>
                <a:gdLst>
                  <a:gd name="connsiteX0" fmla="*/ 0 w 6325120"/>
                  <a:gd name="connsiteY0" fmla="*/ 1612916 h 1981216"/>
                  <a:gd name="connsiteX1" fmla="*/ 1511300 w 6325120"/>
                  <a:gd name="connsiteY1" fmla="*/ 16 h 1981216"/>
                  <a:gd name="connsiteX2" fmla="*/ 3060700 w 6325120"/>
                  <a:gd name="connsiteY2" fmla="*/ 1638316 h 1981216"/>
                  <a:gd name="connsiteX3" fmla="*/ 4737100 w 6325120"/>
                  <a:gd name="connsiteY3" fmla="*/ 342916 h 1981216"/>
                  <a:gd name="connsiteX4" fmla="*/ 6324600 w 6325120"/>
                  <a:gd name="connsiteY4" fmla="*/ 1651016 h 1981216"/>
                  <a:gd name="connsiteX5" fmla="*/ 4203700 w 6325120"/>
                  <a:gd name="connsiteY5" fmla="*/ 1790716 h 1981216"/>
                  <a:gd name="connsiteX6" fmla="*/ 1790700 w 6325120"/>
                  <a:gd name="connsiteY6" fmla="*/ 1981216 h 1981216"/>
                  <a:gd name="connsiteX7" fmla="*/ 914400 w 6325120"/>
                  <a:gd name="connsiteY7" fmla="*/ 1816116 h 1981216"/>
                  <a:gd name="connsiteX8" fmla="*/ 0 w 6325120"/>
                  <a:gd name="connsiteY8" fmla="*/ 1612916 h 198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25120" h="1981216">
                    <a:moveTo>
                      <a:pt x="0" y="1612916"/>
                    </a:moveTo>
                    <a:cubicBezTo>
                      <a:pt x="500591" y="804349"/>
                      <a:pt x="1001183" y="-4217"/>
                      <a:pt x="1511300" y="16"/>
                    </a:cubicBezTo>
                    <a:cubicBezTo>
                      <a:pt x="2021417" y="4249"/>
                      <a:pt x="2523067" y="1581166"/>
                      <a:pt x="3060700" y="1638316"/>
                    </a:cubicBezTo>
                    <a:cubicBezTo>
                      <a:pt x="3598333" y="1695466"/>
                      <a:pt x="4193117" y="340799"/>
                      <a:pt x="4737100" y="342916"/>
                    </a:cubicBezTo>
                    <a:cubicBezTo>
                      <a:pt x="5281083" y="345033"/>
                      <a:pt x="6352117" y="1403366"/>
                      <a:pt x="6324600" y="1651016"/>
                    </a:cubicBezTo>
                    <a:lnTo>
                      <a:pt x="4203700" y="1790716"/>
                    </a:lnTo>
                    <a:lnTo>
                      <a:pt x="1790700" y="1981216"/>
                    </a:lnTo>
                    <a:lnTo>
                      <a:pt x="914400" y="1816116"/>
                    </a:lnTo>
                    <a:lnTo>
                      <a:pt x="0" y="1612916"/>
                    </a:lnTo>
                    <a:close/>
                  </a:path>
                </a:pathLst>
              </a:custGeom>
              <a:solidFill>
                <a:srgbClr val="0070C0">
                  <a:alpha val="67000"/>
                </a:srgbClr>
              </a:solidFill>
              <a:ln>
                <a:noFill/>
              </a:ln>
              <a:effectLst>
                <a:innerShdw blurRad="368300" dist="368300" dir="19320000">
                  <a:srgbClr val="002060">
                    <a:alpha val="5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5400000">
                <a:off x="-2112485" y="2117714"/>
                <a:ext cx="5143501" cy="908076"/>
              </a:xfrm>
              <a:custGeom>
                <a:avLst/>
                <a:gdLst>
                  <a:gd name="connsiteX0" fmla="*/ 0 w 9153525"/>
                  <a:gd name="connsiteY0" fmla="*/ 590770 h 666970"/>
                  <a:gd name="connsiteX1" fmla="*/ 1733550 w 9153525"/>
                  <a:gd name="connsiteY1" fmla="*/ 220 h 666970"/>
                  <a:gd name="connsiteX2" fmla="*/ 3267075 w 9153525"/>
                  <a:gd name="connsiteY2" fmla="*/ 647920 h 666970"/>
                  <a:gd name="connsiteX3" fmla="*/ 4591050 w 9153525"/>
                  <a:gd name="connsiteY3" fmla="*/ 133570 h 666970"/>
                  <a:gd name="connsiteX4" fmla="*/ 6124575 w 9153525"/>
                  <a:gd name="connsiteY4" fmla="*/ 466945 h 666970"/>
                  <a:gd name="connsiteX5" fmla="*/ 7934325 w 9153525"/>
                  <a:gd name="connsiteY5" fmla="*/ 209770 h 666970"/>
                  <a:gd name="connsiteX6" fmla="*/ 9153525 w 9153525"/>
                  <a:gd name="connsiteY6" fmla="*/ 666970 h 666970"/>
                  <a:gd name="connsiteX0-1" fmla="*/ 0 w 9144000"/>
                  <a:gd name="connsiteY0-2" fmla="*/ 714519 h 714519"/>
                  <a:gd name="connsiteX1-3" fmla="*/ 1724025 w 9144000"/>
                  <a:gd name="connsiteY1-4" fmla="*/ 144 h 714519"/>
                  <a:gd name="connsiteX2-5" fmla="*/ 3257550 w 9144000"/>
                  <a:gd name="connsiteY2-6" fmla="*/ 647844 h 714519"/>
                  <a:gd name="connsiteX3-7" fmla="*/ 4581525 w 9144000"/>
                  <a:gd name="connsiteY3-8" fmla="*/ 133494 h 714519"/>
                  <a:gd name="connsiteX4-9" fmla="*/ 6115050 w 9144000"/>
                  <a:gd name="connsiteY4-10" fmla="*/ 466869 h 714519"/>
                  <a:gd name="connsiteX5-11" fmla="*/ 7924800 w 9144000"/>
                  <a:gd name="connsiteY5-12" fmla="*/ 209694 h 714519"/>
                  <a:gd name="connsiteX6-13" fmla="*/ 9144000 w 9144000"/>
                  <a:gd name="connsiteY6-14" fmla="*/ 666894 h 714519"/>
                  <a:gd name="connsiteX0-15" fmla="*/ 0 w 9144000"/>
                  <a:gd name="connsiteY0-16" fmla="*/ 714519 h 714519"/>
                  <a:gd name="connsiteX1-17" fmla="*/ 1724025 w 9144000"/>
                  <a:gd name="connsiteY1-18" fmla="*/ 144 h 714519"/>
                  <a:gd name="connsiteX2-19" fmla="*/ 3257550 w 9144000"/>
                  <a:gd name="connsiteY2-20" fmla="*/ 647844 h 714519"/>
                  <a:gd name="connsiteX3-21" fmla="*/ 4581525 w 9144000"/>
                  <a:gd name="connsiteY3-22" fmla="*/ 133494 h 714519"/>
                  <a:gd name="connsiteX4-23" fmla="*/ 6115050 w 9144000"/>
                  <a:gd name="connsiteY4-24" fmla="*/ 466869 h 714519"/>
                  <a:gd name="connsiteX5-25" fmla="*/ 7924800 w 9144000"/>
                  <a:gd name="connsiteY5-26" fmla="*/ 209694 h 714519"/>
                  <a:gd name="connsiteX6-27" fmla="*/ 9144000 w 9144000"/>
                  <a:gd name="connsiteY6-28" fmla="*/ 666894 h 714519"/>
                  <a:gd name="connsiteX0-29" fmla="*/ 0 w 9134475"/>
                  <a:gd name="connsiteY0-30" fmla="*/ 714519 h 714519"/>
                  <a:gd name="connsiteX1-31" fmla="*/ 1724025 w 9134475"/>
                  <a:gd name="connsiteY1-32" fmla="*/ 144 h 714519"/>
                  <a:gd name="connsiteX2-33" fmla="*/ 3257550 w 9134475"/>
                  <a:gd name="connsiteY2-34" fmla="*/ 647844 h 714519"/>
                  <a:gd name="connsiteX3-35" fmla="*/ 4581525 w 9134475"/>
                  <a:gd name="connsiteY3-36" fmla="*/ 133494 h 714519"/>
                  <a:gd name="connsiteX4-37" fmla="*/ 6115050 w 9134475"/>
                  <a:gd name="connsiteY4-38" fmla="*/ 466869 h 714519"/>
                  <a:gd name="connsiteX5-39" fmla="*/ 7924800 w 9134475"/>
                  <a:gd name="connsiteY5-40" fmla="*/ 209694 h 714519"/>
                  <a:gd name="connsiteX6-41" fmla="*/ 9134475 w 9134475"/>
                  <a:gd name="connsiteY6-42" fmla="*/ 704994 h 714519"/>
                  <a:gd name="connsiteX0-43" fmla="*/ 0 w 9134475"/>
                  <a:gd name="connsiteY0-44" fmla="*/ 714519 h 714519"/>
                  <a:gd name="connsiteX1-45" fmla="*/ 1724025 w 9134475"/>
                  <a:gd name="connsiteY1-46" fmla="*/ 144 h 714519"/>
                  <a:gd name="connsiteX2-47" fmla="*/ 3257550 w 9134475"/>
                  <a:gd name="connsiteY2-48" fmla="*/ 647844 h 714519"/>
                  <a:gd name="connsiteX3-49" fmla="*/ 4581525 w 9134475"/>
                  <a:gd name="connsiteY3-50" fmla="*/ 133494 h 714519"/>
                  <a:gd name="connsiteX4-51" fmla="*/ 6115050 w 9134475"/>
                  <a:gd name="connsiteY4-52" fmla="*/ 466869 h 714519"/>
                  <a:gd name="connsiteX5-53" fmla="*/ 7924800 w 9134475"/>
                  <a:gd name="connsiteY5-54" fmla="*/ 209694 h 714519"/>
                  <a:gd name="connsiteX6-55" fmla="*/ 9134475 w 9134475"/>
                  <a:gd name="connsiteY6-56" fmla="*/ 704994 h 7145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9134475" h="714519">
                    <a:moveTo>
                      <a:pt x="0" y="714519"/>
                    </a:moveTo>
                    <a:cubicBezTo>
                      <a:pt x="556419" y="366856"/>
                      <a:pt x="1181100" y="11257"/>
                      <a:pt x="1724025" y="144"/>
                    </a:cubicBezTo>
                    <a:cubicBezTo>
                      <a:pt x="2266950" y="-10969"/>
                      <a:pt x="2781300" y="625619"/>
                      <a:pt x="3257550" y="647844"/>
                    </a:cubicBezTo>
                    <a:cubicBezTo>
                      <a:pt x="3733800" y="670069"/>
                      <a:pt x="4105275" y="163656"/>
                      <a:pt x="4581525" y="133494"/>
                    </a:cubicBezTo>
                    <a:cubicBezTo>
                      <a:pt x="5057775" y="103332"/>
                      <a:pt x="5557838" y="454169"/>
                      <a:pt x="6115050" y="466869"/>
                    </a:cubicBezTo>
                    <a:cubicBezTo>
                      <a:pt x="6672262" y="479569"/>
                      <a:pt x="7421563" y="170007"/>
                      <a:pt x="7924800" y="209694"/>
                    </a:cubicBezTo>
                    <a:cubicBezTo>
                      <a:pt x="8428037" y="249381"/>
                      <a:pt x="8843962" y="426387"/>
                      <a:pt x="9134475" y="704994"/>
                    </a:cubicBezTo>
                  </a:path>
                </a:pathLst>
              </a:custGeom>
              <a:solidFill>
                <a:srgbClr val="0070C0"/>
              </a:solidFill>
              <a:ln w="12700">
                <a:noFill/>
              </a:ln>
              <a:effectLst>
                <a:innerShdw blurRad="444500" dist="139700" dir="11460000">
                  <a:prstClr val="black">
                    <a:alpha val="3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663310" y="-223239"/>
              <a:ext cx="284244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1300" i="1" dirty="0">
                  <a:ln>
                    <a:gradFill>
                      <a:gsLst>
                        <a:gs pos="0">
                          <a:srgbClr val="0070C0"/>
                        </a:gs>
                        <a:gs pos="100000">
                          <a:srgbClr val="0070C0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Impact" panose="020B0806030902050204" pitchFamily="34" charset="0"/>
                </a:rPr>
                <a:t>2</a:t>
              </a:r>
              <a:endParaRPr lang="zh-CN" altLang="en-US" sz="41300" i="1" dirty="0">
                <a:ln>
                  <a:gradFill>
                    <a:gsLst>
                      <a:gs pos="0">
                        <a:srgbClr val="0070C0"/>
                      </a:gs>
                      <a:gs pos="100000">
                        <a:srgbClr val="0070C0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227424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rPr>
              <a:t>具体目标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微软雅黑" panose="020B0503020204020204" pitchFamily="34" charset="-122"/>
              <a:sym typeface="Microsoft JhengHei UI" panose="020B0604030504040204" pitchFamily="34" charset="-12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66299" y="1096665"/>
            <a:ext cx="6842760" cy="1010841"/>
            <a:chOff x="5007769" y="1541860"/>
            <a:chExt cx="6842760" cy="1010841"/>
          </a:xfrm>
        </p:grpSpPr>
        <p:sp>
          <p:nvSpPr>
            <p:cNvPr id="60" name="椭圆 59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61" name="文本框 13"/>
            <p:cNvSpPr txBox="1">
              <a:spLocks noChangeArrowheads="1"/>
            </p:cNvSpPr>
            <p:nvPr/>
          </p:nvSpPr>
          <p:spPr bwMode="auto">
            <a:xfrm>
              <a:off x="5027901" y="1599442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1</a:t>
              </a:r>
              <a:endParaRPr lang="zh-CN" altLang="en-US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441156" y="1602582"/>
              <a:ext cx="0" cy="9501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48"/>
            <p:cNvSpPr txBox="1">
              <a:spLocks noChangeArrowheads="1"/>
            </p:cNvSpPr>
            <p:nvPr/>
          </p:nvSpPr>
          <p:spPr bwMode="auto">
            <a:xfrm>
              <a:off x="5512594" y="1541860"/>
              <a:ext cx="43910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分析无人艇航行过程中风、浪的</a:t>
              </a:r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影响</a:t>
              </a:r>
              <a:endParaRPr lang="zh-CN" altLang="en-US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64" name="TextBox 35"/>
            <p:cNvSpPr txBox="1">
              <a:spLocks noChangeArrowheads="1"/>
            </p:cNvSpPr>
            <p:nvPr/>
          </p:nvSpPr>
          <p:spPr bwMode="auto">
            <a:xfrm>
              <a:off x="5525929" y="1828880"/>
              <a:ext cx="632460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采集风、浪数据和无人艇的位姿数据，考虑建模以及受船本身传感器影响产生的噪声，分析风和浪对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无人艇的影响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66299" y="2445325"/>
            <a:ext cx="6835775" cy="1010841"/>
            <a:chOff x="5007769" y="1541860"/>
            <a:chExt cx="6835775" cy="1010841"/>
          </a:xfrm>
        </p:grpSpPr>
        <p:sp>
          <p:nvSpPr>
            <p:cNvPr id="66" name="椭圆 65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67" name="文本框 13"/>
            <p:cNvSpPr txBox="1">
              <a:spLocks noChangeArrowheads="1"/>
            </p:cNvSpPr>
            <p:nvPr/>
          </p:nvSpPr>
          <p:spPr bwMode="auto">
            <a:xfrm>
              <a:off x="5027901" y="1599442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2</a:t>
              </a:r>
              <a:endParaRPr lang="zh-CN" altLang="en-US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5441156" y="1602582"/>
              <a:ext cx="0" cy="9501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34"/>
            <p:cNvSpPr txBox="1">
              <a:spLocks noChangeArrowheads="1"/>
            </p:cNvSpPr>
            <p:nvPr/>
          </p:nvSpPr>
          <p:spPr bwMode="auto">
            <a:xfrm>
              <a:off x="5512594" y="1541860"/>
              <a:ext cx="35972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分析无人艇位姿状态、故障</a:t>
              </a:r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检测</a:t>
              </a:r>
              <a:endParaRPr lang="zh-CN" altLang="en-US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0" name="TextBox 35"/>
            <p:cNvSpPr txBox="1">
              <a:spLocks noChangeArrowheads="1"/>
            </p:cNvSpPr>
            <p:nvPr/>
          </p:nvSpPr>
          <p:spPr bwMode="auto">
            <a:xfrm>
              <a:off x="5525929" y="1828880"/>
              <a:ext cx="631761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根据无人艇的位姿数据，利用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判别分析，判断翻艇的可能性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6299" y="3687464"/>
            <a:ext cx="7178675" cy="1010841"/>
            <a:chOff x="5007769" y="1541860"/>
            <a:chExt cx="7178675" cy="1010841"/>
          </a:xfrm>
        </p:grpSpPr>
        <p:sp>
          <p:nvSpPr>
            <p:cNvPr id="72" name="椭圆 71"/>
            <p:cNvSpPr/>
            <p:nvPr/>
          </p:nvSpPr>
          <p:spPr bwMode="auto">
            <a:xfrm>
              <a:off x="5007769" y="1602579"/>
              <a:ext cx="371475" cy="37266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3" name="文本框 13"/>
            <p:cNvSpPr txBox="1">
              <a:spLocks noChangeArrowheads="1"/>
            </p:cNvSpPr>
            <p:nvPr/>
          </p:nvSpPr>
          <p:spPr bwMode="auto">
            <a:xfrm>
              <a:off x="5027901" y="1599442"/>
              <a:ext cx="327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3</a:t>
              </a:r>
              <a:endParaRPr lang="zh-CN" altLang="en-US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441156" y="1602582"/>
              <a:ext cx="0" cy="9501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34"/>
            <p:cNvSpPr txBox="1">
              <a:spLocks noChangeArrowheads="1"/>
            </p:cNvSpPr>
            <p:nvPr/>
          </p:nvSpPr>
          <p:spPr bwMode="auto">
            <a:xfrm>
              <a:off x="5512594" y="1541860"/>
              <a:ext cx="631063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寻找稳健的统计方法，适用于噪声环境下的数据</a:t>
              </a:r>
              <a:r>
                <a:rPr lang="zh-CN" altLang="en-US" dirty="0">
                  <a:solidFill>
                    <a:srgbClr val="0070C0"/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分析</a:t>
              </a:r>
              <a:endParaRPr lang="zh-CN" altLang="en-US" dirty="0">
                <a:solidFill>
                  <a:srgbClr val="0070C0"/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  <p:sp>
          <p:nvSpPr>
            <p:cNvPr id="76" name="TextBox 35"/>
            <p:cNvSpPr txBox="1">
              <a:spLocks noChangeArrowheads="1"/>
            </p:cNvSpPr>
            <p:nvPr/>
          </p:nvSpPr>
          <p:spPr bwMode="auto">
            <a:xfrm>
              <a:off x="5525929" y="1828880"/>
              <a:ext cx="666051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选择合适的统计方法，对受噪声污染的数据进行准确且稳健的分析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JhengHei UI" panose="020B0604030504040204" pitchFamily="34" charset="-120"/>
                  <a:ea typeface="微软雅黑" panose="020B0503020204020204" pitchFamily="34" charset="-122"/>
                  <a:sym typeface="Microsoft JhengHei UI" panose="020B0604030504040204" pitchFamily="34" charset="-120"/>
                </a:rPr>
                <a:t>，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微软雅黑" panose="020B0503020204020204" pitchFamily="34" charset="-122"/>
                <a:sym typeface="Microsoft JhengHei UI" panose="020B0604030504040204" pitchFamily="34" charset="-12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6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演示</Application>
  <PresentationFormat>全屏显示(16:9)</PresentationFormat>
  <Paragraphs>217</Paragraphs>
  <Slides>19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Microsoft JhengHei UI</vt:lpstr>
      <vt:lpstr>微软雅黑</vt:lpstr>
      <vt:lpstr>Impact</vt:lpstr>
      <vt:lpstr>华文黑体</vt:lpstr>
      <vt:lpstr>黑体</vt:lpstr>
      <vt:lpstr>Calibri</vt:lpstr>
      <vt:lpstr>Arial Unicode MS</vt:lpstr>
      <vt:lpstr>楷体</vt:lpstr>
      <vt:lpstr>Times New Roman</vt:lpstr>
      <vt:lpstr>方正兰亭黑_GBK</vt:lpstr>
      <vt:lpstr>方正兰亭细黑_GBK_M</vt:lpstr>
      <vt:lpstr>仿宋</vt:lpstr>
      <vt:lpstr>黑T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  <Manager>www.51pptm ob 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东方之P</dc:creator>
  <cp:keywords>51P P T 模板网</cp:keywords>
  <dc:description>www.51 p p tmoban.com</dc:description>
  <cp:lastModifiedBy>愚木一方</cp:lastModifiedBy>
  <cp:revision>86</cp:revision>
  <dcterms:created xsi:type="dcterms:W3CDTF">2016-03-20T02:48:00Z</dcterms:created>
  <dcterms:modified xsi:type="dcterms:W3CDTF">2021-10-21T07:55:34Z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0BD94FABDB064E92B39764796FDE14F0</vt:lpwstr>
  </property>
  <property fmtid="{D5CDD505-2E9C-101B-9397-08002B2CF9AE}" pid="3" name="KSOProductBuildVer">
    <vt:lpwstr>2052-11.1.0.10938</vt:lpwstr>
  </property>
</Properties>
</file>