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2.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64485" y="1336675"/>
            <a:ext cx="6463665" cy="922020"/>
          </a:xfrm>
          <a:prstGeom prst="rect">
            <a:avLst/>
          </a:prstGeom>
          <a:noFill/>
        </p:spPr>
        <p:txBody>
          <a:bodyPr wrap="square" rtlCol="0" anchor="t">
            <a:spAutoFit/>
          </a:bodyPr>
          <a:p>
            <a:r>
              <a:rPr lang="zh-CN" altLang="en-US" sz="5400">
                <a:latin typeface="楷体" panose="02010609060101010101" charset="-122"/>
                <a:ea typeface="楷体" panose="02010609060101010101" charset="-122"/>
              </a:rPr>
              <a:t>混合遗传算法及应用</a:t>
            </a:r>
            <a:endParaRPr lang="zh-CN" altLang="en-US" sz="3200">
              <a:latin typeface="楷体" panose="02010609060101010101" charset="-122"/>
              <a:ea typeface="楷体" panose="02010609060101010101" charset="-122"/>
            </a:endParaRPr>
          </a:p>
        </p:txBody>
      </p:sp>
      <p:sp>
        <p:nvSpPr>
          <p:cNvPr id="5" name="文本框 4"/>
          <p:cNvSpPr txBox="1"/>
          <p:nvPr/>
        </p:nvSpPr>
        <p:spPr>
          <a:xfrm>
            <a:off x="7954645" y="2807335"/>
            <a:ext cx="1588770" cy="460375"/>
          </a:xfrm>
          <a:prstGeom prst="rect">
            <a:avLst/>
          </a:prstGeom>
          <a:noFill/>
        </p:spPr>
        <p:txBody>
          <a:bodyPr wrap="square" rtlCol="0">
            <a:spAutoFit/>
          </a:bodyPr>
          <a:p>
            <a:r>
              <a:rPr lang="zh-CN" altLang="en-US" sz="2400">
                <a:latin typeface="楷体" panose="02010609060101010101" charset="-122"/>
                <a:ea typeface="楷体" panose="02010609060101010101" charset="-122"/>
              </a:rPr>
              <a:t>开题报告</a:t>
            </a:r>
            <a:endParaRPr lang="zh-CN" altLang="en-US" sz="2400">
              <a:latin typeface="楷体" panose="02010609060101010101" charset="-122"/>
              <a:ea typeface="楷体" panose="02010609060101010101"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95375" y="654050"/>
            <a:ext cx="511746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Genetic algorithm</a:t>
            </a:r>
            <a:endParaRPr lang="en-US" altLang="zh-CN" sz="3600">
              <a:latin typeface="Times New Roman" panose="02020603050405020304" charset="0"/>
              <a:cs typeface="Times New Roman" panose="02020603050405020304" charset="0"/>
            </a:endParaRPr>
          </a:p>
        </p:txBody>
      </p:sp>
      <p:sp>
        <p:nvSpPr>
          <p:cNvPr id="5" name="文本框 4"/>
          <p:cNvSpPr txBox="1"/>
          <p:nvPr/>
        </p:nvSpPr>
        <p:spPr>
          <a:xfrm>
            <a:off x="1095375" y="1378585"/>
            <a:ext cx="6056630" cy="70675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-John Holland</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Adaption in Natural and artificial system, 1975</a:t>
            </a:r>
            <a:r>
              <a:rPr lang="en-US" altLang="zh-CN">
                <a:latin typeface="Arial" panose="020B0604020202020204" pitchFamily="34" charset="0"/>
                <a:cs typeface="Arial" panose="020B0604020202020204" pitchFamily="34" charset="0"/>
              </a:rPr>
              <a:t> </a:t>
            </a:r>
            <a:endParaRPr lang="en-US" altLang="zh-CN">
              <a:latin typeface="Arial" panose="020B0604020202020204" pitchFamily="34" charset="0"/>
              <a:cs typeface="Arial" panose="020B0604020202020204" pitchFamily="34" charset="0"/>
            </a:endParaRPr>
          </a:p>
        </p:txBody>
      </p:sp>
      <p:sp>
        <p:nvSpPr>
          <p:cNvPr id="7" name="文本框 6"/>
          <p:cNvSpPr txBox="1"/>
          <p:nvPr/>
        </p:nvSpPr>
        <p:spPr>
          <a:xfrm>
            <a:off x="1095375" y="2317115"/>
            <a:ext cx="5469890" cy="70675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-Inspired by and loosely based on Darwin's Theory</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survival of the fittest</a:t>
            </a:r>
            <a:endParaRPr lang="en-US" altLang="zh-CN" sz="2000">
              <a:latin typeface="Times New Roman" panose="02020603050405020304" charset="0"/>
              <a:cs typeface="Times New Roman" panose="02020603050405020304" charset="0"/>
            </a:endParaRPr>
          </a:p>
        </p:txBody>
      </p:sp>
      <p:sp>
        <p:nvSpPr>
          <p:cNvPr id="8" name="文本框 7"/>
          <p:cNvSpPr txBox="1"/>
          <p:nvPr/>
        </p:nvSpPr>
        <p:spPr>
          <a:xfrm>
            <a:off x="1095375" y="3462655"/>
            <a:ext cx="6859270" cy="163004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-Basic Ideas</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Each solution to the problem is represented as a chromosome</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The initial solution may be randomly generated</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Solutions are evolved during generations</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Improved gradually based on the principle of natural evolution</a:t>
            </a:r>
            <a:r>
              <a:rPr lang="en-US" altLang="zh-CN"/>
              <a:t> </a:t>
            </a:r>
            <a:endParaRPr lang="en-US" altLang="zh-CN"/>
          </a:p>
        </p:txBody>
      </p:sp>
      <p:pic>
        <p:nvPicPr>
          <p:cNvPr id="10" name="图片 9" descr="2019-03-19 20-03-58屏幕截图"/>
          <p:cNvPicPr>
            <a:picLocks noChangeAspect="1"/>
          </p:cNvPicPr>
          <p:nvPr/>
        </p:nvPicPr>
        <p:blipFill>
          <a:blip r:embed="rId1"/>
          <a:stretch>
            <a:fillRect/>
          </a:stretch>
        </p:blipFill>
        <p:spPr>
          <a:xfrm>
            <a:off x="7052945" y="654050"/>
            <a:ext cx="4631690" cy="2956560"/>
          </a:xfrm>
          <a:prstGeom prst="rect">
            <a:avLst/>
          </a:prstGeom>
        </p:spPr>
      </p:pic>
      <p:sp>
        <p:nvSpPr>
          <p:cNvPr id="11" name="文本框 10"/>
          <p:cNvSpPr txBox="1"/>
          <p:nvPr/>
        </p:nvSpPr>
        <p:spPr>
          <a:xfrm>
            <a:off x="9284970" y="5801360"/>
            <a:ext cx="309880" cy="368300"/>
          </a:xfrm>
          <a:prstGeom prst="rect">
            <a:avLst/>
          </a:prstGeom>
          <a:noFill/>
        </p:spPr>
        <p:txBody>
          <a:bodyPr wrap="none" rtlCol="0">
            <a:spAutoFit/>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08000" y="654050"/>
            <a:ext cx="4119880"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Basic Components</a:t>
            </a:r>
            <a:endParaRPr lang="en-US" altLang="zh-CN" sz="3600">
              <a:latin typeface="Times New Roman" panose="02020603050405020304" charset="0"/>
              <a:cs typeface="Times New Roman" panose="02020603050405020304" charset="0"/>
            </a:endParaRPr>
          </a:p>
        </p:txBody>
      </p:sp>
      <p:sp>
        <p:nvSpPr>
          <p:cNvPr id="5" name="文本框 4"/>
          <p:cNvSpPr txBox="1"/>
          <p:nvPr/>
        </p:nvSpPr>
        <p:spPr>
          <a:xfrm>
            <a:off x="645160" y="1378585"/>
            <a:ext cx="6565900" cy="224536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-Represemtation</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Individual(Chromosome)</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A vector that represents a specific solution to the problem</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Population</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A set of individuals</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GAs maintain and evolve a population of individuals</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parallel search</a:t>
            </a:r>
            <a:r>
              <a:rPr lang="en-US" altLang="zh-CN" sz="2000">
                <a:latin typeface="Arial" panose="020B0604020202020204" pitchFamily="34" charset="0"/>
                <a:cs typeface="Arial" panose="020B0604020202020204" pitchFamily="34" charset="0"/>
              </a:rPr>
              <a:t>→</a:t>
            </a:r>
            <a:r>
              <a:rPr lang="en-US" altLang="zh-CN" sz="2000">
                <a:latin typeface="Times New Roman" panose="02020603050405020304" charset="0"/>
                <a:cs typeface="Times New Roman" panose="02020603050405020304" charset="0"/>
              </a:rPr>
              <a:t>Global optimization</a:t>
            </a:r>
            <a:endParaRPr lang="en-US" altLang="zh-CN" sz="2000">
              <a:latin typeface="Times New Roman" panose="02020603050405020304" charset="0"/>
              <a:cs typeface="Times New Roman" panose="02020603050405020304" charset="0"/>
            </a:endParaRPr>
          </a:p>
        </p:txBody>
      </p:sp>
      <p:pic>
        <p:nvPicPr>
          <p:cNvPr id="6" name="图片 5" descr="2019-03-19 20-29-28屏幕截图"/>
          <p:cNvPicPr>
            <a:picLocks noChangeAspect="1"/>
          </p:cNvPicPr>
          <p:nvPr/>
        </p:nvPicPr>
        <p:blipFill>
          <a:blip r:embed="rId1"/>
          <a:stretch>
            <a:fillRect/>
          </a:stretch>
        </p:blipFill>
        <p:spPr>
          <a:xfrm>
            <a:off x="7914005" y="1139190"/>
            <a:ext cx="3857625" cy="2724150"/>
          </a:xfrm>
          <a:prstGeom prst="rect">
            <a:avLst/>
          </a:prstGeom>
        </p:spPr>
      </p:pic>
      <p:sp>
        <p:nvSpPr>
          <p:cNvPr id="8" name="文本框 7"/>
          <p:cNvSpPr txBox="1"/>
          <p:nvPr/>
        </p:nvSpPr>
        <p:spPr>
          <a:xfrm>
            <a:off x="508000" y="3863340"/>
            <a:ext cx="6623685" cy="163004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-Genetic operators</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Crossover</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Exchange genetic materials between two chromosomes</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Mutation</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Randomly modify gene values at selected locations</a:t>
            </a:r>
            <a:endParaRPr lang="en-US" altLang="zh-CN" sz="2000">
              <a:latin typeface="Times New Roman" panose="02020603050405020304" charset="0"/>
              <a:cs typeface="Times New Roman" panose="02020603050405020304" charset="0"/>
            </a:endParaRPr>
          </a:p>
        </p:txBody>
      </p:sp>
      <p:pic>
        <p:nvPicPr>
          <p:cNvPr id="10" name="图片 9" descr="2019-03-19 20-34-39屏幕截图"/>
          <p:cNvPicPr>
            <a:picLocks noChangeAspect="1"/>
          </p:cNvPicPr>
          <p:nvPr/>
        </p:nvPicPr>
        <p:blipFill>
          <a:blip r:embed="rId2"/>
          <a:stretch>
            <a:fillRect/>
          </a:stretch>
        </p:blipFill>
        <p:spPr>
          <a:xfrm>
            <a:off x="6779895" y="4026535"/>
            <a:ext cx="2600960" cy="1466850"/>
          </a:xfrm>
          <a:prstGeom prst="rect">
            <a:avLst/>
          </a:prstGeom>
        </p:spPr>
      </p:pic>
      <p:pic>
        <p:nvPicPr>
          <p:cNvPr id="11" name="图片 10" descr="2019-03-19 20-35-44屏幕截图"/>
          <p:cNvPicPr>
            <a:picLocks noChangeAspect="1"/>
          </p:cNvPicPr>
          <p:nvPr/>
        </p:nvPicPr>
        <p:blipFill>
          <a:blip r:embed="rId3"/>
          <a:stretch>
            <a:fillRect/>
          </a:stretch>
        </p:blipFill>
        <p:spPr>
          <a:xfrm>
            <a:off x="9312275" y="4175125"/>
            <a:ext cx="2790190" cy="1318260"/>
          </a:xfrm>
          <a:prstGeom prst="rect">
            <a:avLst/>
          </a:prstGeom>
        </p:spPr>
      </p:pic>
      <p:sp>
        <p:nvSpPr>
          <p:cNvPr id="12" name="文本框 11"/>
          <p:cNvSpPr txBox="1"/>
          <p:nvPr/>
        </p:nvSpPr>
        <p:spPr>
          <a:xfrm>
            <a:off x="753110" y="5723255"/>
            <a:ext cx="7160895" cy="98361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-Selection strategy</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Select the offspring which has the opportunity to survive</a:t>
            </a:r>
            <a:endParaRPr lang="en-US" altLang="zh-CN" sz="2000">
              <a:latin typeface="Times New Roman" panose="02020603050405020304" charset="0"/>
              <a:cs typeface="Times New Roman" panose="02020603050405020304" charset="0"/>
            </a:endParaRPr>
          </a:p>
          <a:p>
            <a:r>
              <a:rPr lang="en-US" altLang="zh-CN"/>
              <a:t>     (</a:t>
            </a:r>
            <a:r>
              <a:rPr lang="en-US" altLang="zh-CN">
                <a:latin typeface="Times New Roman" panose="02020603050405020304" charset="0"/>
                <a:cs typeface="Times New Roman" panose="02020603050405020304" charset="0"/>
              </a:rPr>
              <a:t>Roulette Wheel Selection, Rank Selection, Tournament Selection</a:t>
            </a:r>
            <a:r>
              <a:rPr lang="en-US" altLang="zh-CN"/>
              <a:t>) </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5635" y="400050"/>
            <a:ext cx="9530715" cy="5846445"/>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GA Framework</a:t>
            </a:r>
            <a:endParaRPr lang="en-US" altLang="zh-CN"/>
          </a:p>
          <a:p>
            <a:endParaRPr lang="en-US" altLang="zh-CN"/>
          </a:p>
          <a:p>
            <a:pPr>
              <a:lnSpc>
                <a:spcPct val="160000"/>
              </a:lnSpc>
            </a:pPr>
            <a:r>
              <a:rPr lang="en-US" altLang="zh-CN" sz="2000" b="1">
                <a:latin typeface="Times New Roman" panose="02020603050405020304" charset="0"/>
                <a:cs typeface="Times New Roman" panose="02020603050405020304" charset="0"/>
              </a:rPr>
              <a:t>Initialization: </a:t>
            </a:r>
            <a:r>
              <a:rPr lang="en-US" altLang="zh-CN" sz="2000">
                <a:latin typeface="Times New Roman" panose="02020603050405020304" charset="0"/>
                <a:cs typeface="Times New Roman" panose="02020603050405020304" charset="0"/>
              </a:rPr>
              <a:t>Generate a random population P of M individuals</a:t>
            </a:r>
            <a:endParaRPr lang="en-US" altLang="zh-CN" sz="2000">
              <a:latin typeface="Times New Roman" panose="02020603050405020304" charset="0"/>
              <a:cs typeface="Times New Roman" panose="02020603050405020304" charset="0"/>
            </a:endParaRPr>
          </a:p>
          <a:p>
            <a:pPr>
              <a:lnSpc>
                <a:spcPct val="160000"/>
              </a:lnSpc>
            </a:pPr>
            <a:r>
              <a:rPr lang="en-US" altLang="zh-CN" sz="2000" b="1">
                <a:latin typeface="Times New Roman" panose="02020603050405020304" charset="0"/>
                <a:cs typeface="Times New Roman" panose="02020603050405020304" charset="0"/>
              </a:rPr>
              <a:t>Evaluation:</a:t>
            </a:r>
            <a:r>
              <a:rPr lang="en-US" altLang="zh-CN" sz="2000">
                <a:latin typeface="Times New Roman" panose="02020603050405020304" charset="0"/>
                <a:cs typeface="Times New Roman" panose="02020603050405020304" charset="0"/>
              </a:rPr>
              <a:t>  Evaluate the fitness f(x) of each individual</a:t>
            </a:r>
            <a:endParaRPr lang="en-US" altLang="zh-CN" sz="2000">
              <a:latin typeface="Times New Roman" panose="02020603050405020304" charset="0"/>
              <a:cs typeface="Times New Roman" panose="02020603050405020304" charset="0"/>
            </a:endParaRPr>
          </a:p>
          <a:p>
            <a:pPr>
              <a:lnSpc>
                <a:spcPct val="160000"/>
              </a:lnSpc>
            </a:pPr>
            <a:r>
              <a:rPr lang="en-US" altLang="zh-CN" sz="2000" b="1">
                <a:latin typeface="Times New Roman" panose="02020603050405020304" charset="0"/>
                <a:cs typeface="Times New Roman" panose="02020603050405020304" charset="0"/>
              </a:rPr>
              <a:t>Repeat until the stopping criteria are met:</a:t>
            </a:r>
            <a:endParaRPr lang="en-US" altLang="zh-CN" sz="2000" b="1">
              <a:latin typeface="Times New Roman" panose="02020603050405020304" charset="0"/>
              <a:cs typeface="Times New Roman" panose="02020603050405020304" charset="0"/>
            </a:endParaRPr>
          </a:p>
          <a:p>
            <a:pPr>
              <a:lnSpc>
                <a:spcPct val="160000"/>
              </a:lnSpc>
            </a:pPr>
            <a:r>
              <a:rPr lang="en-US" altLang="zh-CN" sz="2000">
                <a:latin typeface="Times New Roman" panose="02020603050405020304" charset="0"/>
                <a:cs typeface="Times New Roman" panose="02020603050405020304" charset="0"/>
              </a:rPr>
              <a:t>	</a:t>
            </a:r>
            <a:r>
              <a:rPr lang="en-US" altLang="zh-CN" sz="2000" b="1">
                <a:latin typeface="Times New Roman" panose="02020603050405020304" charset="0"/>
                <a:cs typeface="Times New Roman" panose="02020603050405020304" charset="0"/>
              </a:rPr>
              <a:t>Reproduction:</a:t>
            </a:r>
            <a:r>
              <a:rPr lang="en-US" altLang="zh-CN" sz="2000">
                <a:latin typeface="Times New Roman" panose="02020603050405020304" charset="0"/>
                <a:cs typeface="Times New Roman" panose="02020603050405020304" charset="0"/>
              </a:rPr>
              <a:t> Repeat the following steps until all offspring are generated</a:t>
            </a:r>
            <a:endParaRPr lang="en-US" altLang="zh-CN" sz="2000">
              <a:latin typeface="Times New Roman" panose="02020603050405020304" charset="0"/>
              <a:cs typeface="Times New Roman" panose="02020603050405020304" charset="0"/>
            </a:endParaRPr>
          </a:p>
          <a:p>
            <a:pPr>
              <a:lnSpc>
                <a:spcPct val="160000"/>
              </a:lnSpc>
            </a:pPr>
            <a:r>
              <a:rPr lang="en-US" altLang="zh-CN" sz="2000">
                <a:latin typeface="Times New Roman" panose="02020603050405020304" charset="0"/>
                <a:cs typeface="Times New Roman" panose="02020603050405020304" charset="0"/>
              </a:rPr>
              <a:t>		</a:t>
            </a:r>
            <a:r>
              <a:rPr lang="en-US" altLang="zh-CN" sz="2000" b="1">
                <a:latin typeface="Times New Roman" panose="02020603050405020304" charset="0"/>
                <a:cs typeface="Times New Roman" panose="02020603050405020304" charset="0"/>
              </a:rPr>
              <a:t>Parent Selection:</a:t>
            </a:r>
            <a:r>
              <a:rPr lang="en-US" altLang="zh-CN" sz="2000">
                <a:latin typeface="Times New Roman" panose="02020603050405020304" charset="0"/>
                <a:cs typeface="Times New Roman" panose="02020603050405020304" charset="0"/>
              </a:rPr>
              <a:t> Select two parents from P</a:t>
            </a:r>
            <a:endParaRPr lang="en-US" altLang="zh-CN" sz="2000">
              <a:latin typeface="Times New Roman" panose="02020603050405020304" charset="0"/>
              <a:cs typeface="Times New Roman" panose="02020603050405020304" charset="0"/>
            </a:endParaRPr>
          </a:p>
          <a:p>
            <a:pPr>
              <a:lnSpc>
                <a:spcPct val="160000"/>
              </a:lnSpc>
            </a:pPr>
            <a:r>
              <a:rPr lang="en-US" altLang="zh-CN" sz="2000">
                <a:latin typeface="Times New Roman" panose="02020603050405020304" charset="0"/>
                <a:cs typeface="Times New Roman" panose="02020603050405020304" charset="0"/>
              </a:rPr>
              <a:t>		</a:t>
            </a:r>
            <a:r>
              <a:rPr lang="en-US" altLang="zh-CN" sz="2000" b="1">
                <a:latin typeface="Times New Roman" panose="02020603050405020304" charset="0"/>
                <a:cs typeface="Times New Roman" panose="02020603050405020304" charset="0"/>
              </a:rPr>
              <a:t>Crossover:</a:t>
            </a:r>
            <a:r>
              <a:rPr lang="en-US" altLang="zh-CN" sz="2000">
                <a:latin typeface="Times New Roman" panose="02020603050405020304" charset="0"/>
                <a:cs typeface="Times New Roman" panose="02020603050405020304" charset="0"/>
              </a:rPr>
              <a:t> Apply crossover on the parents with probability P</a:t>
            </a:r>
            <a:r>
              <a:rPr lang="en-US" altLang="zh-CN" sz="2000" baseline="-25000">
                <a:latin typeface="Times New Roman" panose="02020603050405020304" charset="0"/>
                <a:cs typeface="Times New Roman" panose="02020603050405020304" charset="0"/>
              </a:rPr>
              <a:t>c </a:t>
            </a:r>
            <a:endParaRPr lang="en-US" altLang="zh-CN" sz="2000" baseline="-25000">
              <a:latin typeface="Times New Roman" panose="02020603050405020304" charset="0"/>
              <a:cs typeface="Times New Roman" panose="02020603050405020304" charset="0"/>
            </a:endParaRPr>
          </a:p>
          <a:p>
            <a:pPr>
              <a:lnSpc>
                <a:spcPct val="160000"/>
              </a:lnSpc>
            </a:pPr>
            <a:r>
              <a:rPr lang="en-US" altLang="zh-CN" sz="2000" baseline="-25000">
                <a:latin typeface="Times New Roman" panose="02020603050405020304" charset="0"/>
                <a:cs typeface="Times New Roman" panose="02020603050405020304" charset="0"/>
              </a:rPr>
              <a:t>		</a:t>
            </a:r>
            <a:r>
              <a:rPr lang="en-US" altLang="zh-CN" sz="2000" b="1">
                <a:latin typeface="Times New Roman" panose="02020603050405020304" charset="0"/>
                <a:cs typeface="Times New Roman" panose="02020603050405020304" charset="0"/>
              </a:rPr>
              <a:t>Mutation:</a:t>
            </a:r>
            <a:r>
              <a:rPr lang="en-US" altLang="zh-CN" sz="2000">
                <a:latin typeface="Times New Roman" panose="02020603050405020304" charset="0"/>
                <a:cs typeface="Times New Roman" panose="02020603050405020304" charset="0"/>
              </a:rPr>
              <a:t> Apply mutation on offspring with probability P</a:t>
            </a:r>
            <a:r>
              <a:rPr lang="en-US" altLang="zh-CN" sz="2000" baseline="-25000">
                <a:latin typeface="Times New Roman" panose="02020603050405020304" charset="0"/>
                <a:cs typeface="Times New Roman" panose="02020603050405020304" charset="0"/>
              </a:rPr>
              <a:t>m</a:t>
            </a:r>
            <a:endParaRPr lang="en-US" altLang="zh-CN" sz="2000" baseline="-25000">
              <a:latin typeface="Times New Roman" panose="02020603050405020304" charset="0"/>
              <a:cs typeface="Times New Roman" panose="02020603050405020304" charset="0"/>
            </a:endParaRPr>
          </a:p>
          <a:p>
            <a:pPr>
              <a:lnSpc>
                <a:spcPct val="160000"/>
              </a:lnSpc>
            </a:pPr>
            <a:r>
              <a:rPr lang="en-US" altLang="zh-CN" sz="2000" baseline="-25000">
                <a:latin typeface="Times New Roman" panose="02020603050405020304" charset="0"/>
                <a:cs typeface="Times New Roman" panose="02020603050405020304" charset="0"/>
              </a:rPr>
              <a:t>		</a:t>
            </a:r>
            <a:r>
              <a:rPr lang="en-US" altLang="zh-CN" sz="2000" b="1">
                <a:latin typeface="Times New Roman" panose="02020603050405020304" charset="0"/>
                <a:cs typeface="Times New Roman" panose="02020603050405020304" charset="0"/>
              </a:rPr>
              <a:t>Evaluation: </a:t>
            </a:r>
            <a:r>
              <a:rPr lang="en-US" altLang="zh-CN" sz="2000">
                <a:latin typeface="Times New Roman" panose="02020603050405020304" charset="0"/>
                <a:cs typeface="Times New Roman" panose="02020603050405020304" charset="0"/>
              </a:rPr>
              <a:t>Evaluate the newly generated offspring</a:t>
            </a:r>
            <a:endParaRPr lang="en-US" altLang="zh-CN" sz="2000">
              <a:latin typeface="Times New Roman" panose="02020603050405020304" charset="0"/>
              <a:cs typeface="Times New Roman" panose="02020603050405020304" charset="0"/>
            </a:endParaRPr>
          </a:p>
          <a:p>
            <a:pPr>
              <a:lnSpc>
                <a:spcPct val="160000"/>
              </a:lnSpc>
            </a:pPr>
            <a:r>
              <a:rPr lang="en-US" altLang="zh-CN" sz="2000" b="1">
                <a:latin typeface="Times New Roman" panose="02020603050405020304" charset="0"/>
                <a:cs typeface="Times New Roman" panose="02020603050405020304" charset="0"/>
              </a:rPr>
              <a:t>	Offspring Selection:</a:t>
            </a:r>
            <a:r>
              <a:rPr lang="en-US" altLang="zh-CN" sz="2000">
                <a:latin typeface="Times New Roman" panose="02020603050405020304" charset="0"/>
                <a:cs typeface="Times New Roman" panose="02020603050405020304" charset="0"/>
              </a:rPr>
              <a:t> Create a new population from offspring and P</a:t>
            </a:r>
            <a:endParaRPr lang="en-US" altLang="zh-CN" sz="2000">
              <a:latin typeface="Times New Roman" panose="02020603050405020304" charset="0"/>
              <a:cs typeface="Times New Roman" panose="02020603050405020304" charset="0"/>
            </a:endParaRPr>
          </a:p>
          <a:p>
            <a:pPr>
              <a:lnSpc>
                <a:spcPct val="160000"/>
              </a:lnSpc>
            </a:pPr>
            <a:r>
              <a:rPr lang="en-US" altLang="zh-CN" sz="2000" b="1">
                <a:latin typeface="Times New Roman" panose="02020603050405020304" charset="0"/>
                <a:cs typeface="Times New Roman" panose="02020603050405020304" charset="0"/>
              </a:rPr>
              <a:t>Output:</a:t>
            </a:r>
            <a:r>
              <a:rPr lang="en-US" altLang="zh-CN" sz="2000">
                <a:latin typeface="Times New Roman" panose="02020603050405020304" charset="0"/>
                <a:cs typeface="Times New Roman" panose="02020603050405020304" charset="0"/>
              </a:rPr>
              <a:t> Return the best individual found</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7530" y="606425"/>
            <a:ext cx="5998210"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Weakness</a:t>
            </a:r>
            <a:endParaRPr lang="en-US" altLang="zh-CN" sz="3600">
              <a:latin typeface="Times New Roman" panose="02020603050405020304" charset="0"/>
              <a:cs typeface="Times New Roman" panose="02020603050405020304" charset="0"/>
            </a:endParaRPr>
          </a:p>
        </p:txBody>
      </p:sp>
      <p:sp>
        <p:nvSpPr>
          <p:cNvPr id="5" name="文本框 4"/>
          <p:cNvSpPr txBox="1"/>
          <p:nvPr/>
        </p:nvSpPr>
        <p:spPr>
          <a:xfrm>
            <a:off x="664210" y="1485900"/>
            <a:ext cx="6174740" cy="163004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-Degeneracy</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The two genetic operator make individuals change randomly and indirectly during the whole process, they not only give the individuals the evlutionary chance but also cause certain degeneracy.</a:t>
            </a:r>
            <a:endParaRPr lang="en-US" altLang="zh-CN" sz="2000">
              <a:latin typeface="Times New Roman" panose="02020603050405020304" charset="0"/>
              <a:cs typeface="Times New Roman" panose="02020603050405020304" charset="0"/>
            </a:endParaRPr>
          </a:p>
        </p:txBody>
      </p:sp>
      <p:sp>
        <p:nvSpPr>
          <p:cNvPr id="7" name="文本框 6"/>
          <p:cNvSpPr txBox="1"/>
          <p:nvPr/>
        </p:nvSpPr>
        <p:spPr>
          <a:xfrm>
            <a:off x="615950" y="3491865"/>
            <a:ext cx="6223000" cy="193802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-Meeting an actual situation</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The crossover and mutation operators in GA lack the capability of meeting and actual situation, so that some torpidity appears when solving problems, which is conducive to the universality of the algorithm but neglects the assistant function of the characteristics or knowledge.</a:t>
            </a:r>
            <a:endParaRPr lang="en-US" altLang="zh-CN" sz="2000">
              <a:latin typeface="Times New Roman" panose="02020603050405020304" charset="0"/>
              <a:cs typeface="Times New Roman" panose="02020603050405020304" charset="0"/>
            </a:endParaRPr>
          </a:p>
        </p:txBody>
      </p:sp>
      <p:pic>
        <p:nvPicPr>
          <p:cNvPr id="2" name="图片 1" descr="2019-03-19 21-59-47屏幕截图"/>
          <p:cNvPicPr>
            <a:picLocks noChangeAspect="1"/>
          </p:cNvPicPr>
          <p:nvPr/>
        </p:nvPicPr>
        <p:blipFill>
          <a:blip r:embed="rId1"/>
          <a:stretch>
            <a:fillRect/>
          </a:stretch>
        </p:blipFill>
        <p:spPr>
          <a:xfrm>
            <a:off x="7217410" y="1545590"/>
            <a:ext cx="4284345" cy="3303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19455" y="493395"/>
            <a:ext cx="5997575" cy="645160"/>
          </a:xfrm>
          <a:prstGeom prst="rect">
            <a:avLst/>
          </a:prstGeom>
          <a:noFill/>
        </p:spPr>
        <p:txBody>
          <a:bodyPr wrap="square" rtlCol="0">
            <a:spAutoFit/>
          </a:bodyPr>
          <a:p>
            <a:r>
              <a:rPr lang="zh-CN" altLang="en-US" sz="3600">
                <a:latin typeface="Times New Roman" panose="02020603050405020304" charset="0"/>
                <a:cs typeface="Times New Roman" panose="02020603050405020304" charset="0"/>
              </a:rPr>
              <a:t> </a:t>
            </a:r>
            <a:r>
              <a:rPr lang="en-US" altLang="zh-CN" sz="3600">
                <a:latin typeface="Times New Roman" panose="02020603050405020304" charset="0"/>
                <a:cs typeface="Times New Roman" panose="02020603050405020304" charset="0"/>
              </a:rPr>
              <a:t>I</a:t>
            </a:r>
            <a:r>
              <a:rPr lang="zh-CN" altLang="en-US" sz="3600">
                <a:latin typeface="Times New Roman" panose="02020603050405020304" charset="0"/>
                <a:cs typeface="Times New Roman" panose="02020603050405020304" charset="0"/>
              </a:rPr>
              <a:t>mprovement </a:t>
            </a:r>
            <a:r>
              <a:rPr lang="en-US" altLang="zh-CN" sz="3600">
                <a:latin typeface="Times New Roman" panose="02020603050405020304" charset="0"/>
                <a:cs typeface="Times New Roman" panose="02020603050405020304" charset="0"/>
              </a:rPr>
              <a:t>&amp;&amp; Experiment </a:t>
            </a:r>
            <a:endParaRPr lang="en-US" altLang="zh-CN" sz="3600">
              <a:latin typeface="Times New Roman" panose="02020603050405020304" charset="0"/>
              <a:cs typeface="Times New Roman" panose="02020603050405020304" charset="0"/>
            </a:endParaRPr>
          </a:p>
        </p:txBody>
      </p:sp>
      <p:sp>
        <p:nvSpPr>
          <p:cNvPr id="5" name="文本框 4"/>
          <p:cNvSpPr txBox="1"/>
          <p:nvPr/>
        </p:nvSpPr>
        <p:spPr>
          <a:xfrm>
            <a:off x="887095" y="1401445"/>
            <a:ext cx="529717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-Adaptive Genetic Algorithm</a:t>
            </a:r>
            <a:endParaRPr lang="en-US" altLang="zh-CN" sz="2000">
              <a:latin typeface="Times New Roman" panose="02020603050405020304" charset="0"/>
              <a:cs typeface="Times New Roman" panose="02020603050405020304" charset="0"/>
            </a:endParaRPr>
          </a:p>
        </p:txBody>
      </p:sp>
      <p:sp>
        <p:nvSpPr>
          <p:cNvPr id="6" name="文本框 5"/>
          <p:cNvSpPr txBox="1"/>
          <p:nvPr/>
        </p:nvSpPr>
        <p:spPr>
          <a:xfrm>
            <a:off x="877570" y="1943735"/>
            <a:ext cx="351155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a:t>
            </a:r>
            <a:r>
              <a:rPr lang="zh-CN" altLang="en-US" sz="2000">
                <a:latin typeface="Times New Roman" panose="02020603050405020304" charset="0"/>
                <a:cs typeface="Times New Roman" panose="02020603050405020304" charset="0"/>
              </a:rPr>
              <a:t>hybrid genetic algorithm</a:t>
            </a:r>
            <a:endParaRPr lang="zh-CN" altLang="en-US" sz="2000">
              <a:latin typeface="Times New Roman" panose="02020603050405020304" charset="0"/>
              <a:cs typeface="Times New Roman" panose="02020603050405020304" charset="0"/>
            </a:endParaRPr>
          </a:p>
        </p:txBody>
      </p:sp>
      <p:sp>
        <p:nvSpPr>
          <p:cNvPr id="2" name="文本框 1"/>
          <p:cNvSpPr txBox="1"/>
          <p:nvPr/>
        </p:nvSpPr>
        <p:spPr>
          <a:xfrm>
            <a:off x="877570" y="3075305"/>
            <a:ext cx="6085205" cy="706755"/>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-Travelling sales person problem</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-Clustering</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DOC_GUID" val="{300e19eb-2939-4c33-8137-2dece14de1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2207</Words>
  <Application>WPS 演示</Application>
  <PresentationFormat>宽屏</PresentationFormat>
  <Paragraphs>68</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楷体</vt:lpstr>
      <vt:lpstr>Times New Roman</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小小蛋在路上</cp:lastModifiedBy>
  <cp:revision>13</cp:revision>
  <dcterms:created xsi:type="dcterms:W3CDTF">2019-03-19T11:54:00Z</dcterms:created>
  <dcterms:modified xsi:type="dcterms:W3CDTF">2019-03-21T02:19:15Z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