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410" r:id="rId9"/>
    <p:sldId id="391" r:id="rId10"/>
    <p:sldId id="390" r:id="rId11"/>
    <p:sldId id="383" r:id="rId12"/>
    <p:sldId id="389" r:id="rId13"/>
    <p:sldId id="388" r:id="rId14"/>
    <p:sldId id="386" r:id="rId15"/>
    <p:sldId id="392" r:id="rId16"/>
    <p:sldId id="393" r:id="rId17"/>
    <p:sldId id="394" r:id="rId18"/>
    <p:sldId id="411" r:id="rId19"/>
    <p:sldId id="382" r:id="rId20"/>
    <p:sldId id="368" r:id="rId21"/>
    <p:sldId id="380" r:id="rId22"/>
    <p:sldId id="357" r:id="rId23"/>
    <p:sldId id="346" r:id="rId24"/>
    <p:sldId id="369" r:id="rId25"/>
    <p:sldId id="381" r:id="rId26"/>
    <p:sldId id="398" r:id="rId27"/>
    <p:sldId id="397" r:id="rId28"/>
    <p:sldId id="399" r:id="rId29"/>
    <p:sldId id="400" r:id="rId30"/>
    <p:sldId id="378" r:id="rId31"/>
    <p:sldId id="379" r:id="rId32"/>
    <p:sldId id="395" r:id="rId33"/>
    <p:sldId id="413" r:id="rId34"/>
    <p:sldId id="412" r:id="rId35"/>
    <p:sldId id="396" r:id="rId36"/>
    <p:sldId id="348" r:id="rId37"/>
    <p:sldId id="353" r:id="rId38"/>
    <p:sldId id="358" r:id="rId39"/>
    <p:sldId id="354" r:id="rId40"/>
    <p:sldId id="351" r:id="rId41"/>
    <p:sldId id="349" r:id="rId42"/>
    <p:sldId id="350" r:id="rId43"/>
    <p:sldId id="359" r:id="rId44"/>
    <p:sldId id="361" r:id="rId45"/>
    <p:sldId id="362" r:id="rId46"/>
    <p:sldId id="363" r:id="rId47"/>
    <p:sldId id="365" r:id="rId48"/>
    <p:sldId id="366" r:id="rId49"/>
    <p:sldId id="367" r:id="rId50"/>
    <p:sldId id="372" r:id="rId51"/>
    <p:sldId id="402" r:id="rId52"/>
    <p:sldId id="373" r:id="rId53"/>
    <p:sldId id="374" r:id="rId54"/>
    <p:sldId id="375" r:id="rId55"/>
    <p:sldId id="376" r:id="rId56"/>
    <p:sldId id="377" r:id="rId57"/>
    <p:sldId id="406" r:id="rId58"/>
    <p:sldId id="403" r:id="rId59"/>
    <p:sldId id="407" r:id="rId60"/>
    <p:sldId id="404" r:id="rId61"/>
    <p:sldId id="405" r:id="rId62"/>
    <p:sldId id="408" r:id="rId63"/>
    <p:sldId id="415" r:id="rId64"/>
    <p:sldId id="414" r:id="rId65"/>
    <p:sldId id="416" r:id="rId6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5" autoAdjust="0"/>
    <p:restoredTop sz="79762" autoAdjust="0"/>
  </p:normalViewPr>
  <p:slideViewPr>
    <p:cSldViewPr>
      <p:cViewPr>
        <p:scale>
          <a:sx n="105" d="100"/>
          <a:sy n="105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3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9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23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O&amp;C</a:t>
            </a:r>
            <a:r>
              <a:rPr kumimoji="1" lang="zh-CN" altLang="en-US" smtClean="0"/>
              <a:t>，业务控制服务，如：授权和复核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tif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渠道（界面，</a:t>
            </a:r>
            <a:r>
              <a:rPr kumimoji="1" lang="en-US" altLang="zh-CN" sz="1400" dirty="0" smtClean="0"/>
              <a:t>UE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API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Gateway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TXMDOEL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2" y="92149"/>
            <a:ext cx="1243781" cy="11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885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697815"/>
            <a:ext cx="430929" cy="688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697815"/>
            <a:ext cx="422149" cy="146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347614"/>
            <a:ext cx="648072" cy="700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请求</a:t>
            </a:r>
            <a:r>
              <a:rPr kumimoji="1" lang="en-US" altLang="zh-CN" sz="1000" dirty="0" smtClean="0"/>
              <a:t>SDO</a:t>
            </a:r>
            <a:endParaRPr kumimoji="1" lang="zh-CN" altLang="en-US" sz="10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4"/>
            <a:ext cx="720080" cy="689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r>
              <a:rPr kumimoji="1" lang="en-US" altLang="zh-CN" sz="1200" dirty="0" smtClean="0"/>
              <a:t>SDO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 接口沟通规范“三件套”</a:t>
            </a:r>
            <a:endParaRPr kumimoji="1"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39913" y="3113002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前端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47676" y="3164961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服务端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业务逻辑处理</a:t>
            </a:r>
            <a:endParaRPr kumimoji="1" lang="zh-CN" altLang="en-US" sz="1200" dirty="0"/>
          </a:p>
        </p:txBody>
      </p:sp>
      <p:sp>
        <p:nvSpPr>
          <p:cNvPr id="92" name="矩形 91"/>
          <p:cNvSpPr/>
          <p:nvPr/>
        </p:nvSpPr>
        <p:spPr>
          <a:xfrm>
            <a:off x="698476" y="2211710"/>
            <a:ext cx="2293962" cy="1512168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156176" y="2227712"/>
            <a:ext cx="2293962" cy="1512169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3411880" y="2211710"/>
            <a:ext cx="2304256" cy="648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请求数据：</a:t>
            </a:r>
            <a:r>
              <a:rPr kumimoji="1" lang="en-US" altLang="zh-CN" sz="1200" dirty="0" smtClean="0"/>
              <a:t>{“</a:t>
            </a:r>
            <a:r>
              <a:rPr kumimoji="1" lang="en-US" altLang="zh-CN" sz="1200" dirty="0" err="1" smtClean="0"/>
              <a:t>key”:”value</a:t>
            </a:r>
            <a:r>
              <a:rPr kumimoji="1" lang="en-US" altLang="zh-CN" sz="1200" dirty="0" smtClean="0"/>
              <a:t>”,...}</a:t>
            </a:r>
            <a:endParaRPr kumimoji="1" lang="zh-CN" altLang="en-US" sz="1200" dirty="0"/>
          </a:p>
        </p:txBody>
      </p:sp>
      <p:sp>
        <p:nvSpPr>
          <p:cNvPr id="95" name="左箭头 94"/>
          <p:cNvSpPr/>
          <p:nvPr/>
        </p:nvSpPr>
        <p:spPr>
          <a:xfrm>
            <a:off x="3401586" y="3056126"/>
            <a:ext cx="2314550" cy="66775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响应数据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{“</a:t>
            </a:r>
            <a:r>
              <a:rPr kumimoji="1" lang="en-US" altLang="zh-CN" sz="1200" dirty="0" err="1"/>
              <a:t>key”:”value</a:t>
            </a:r>
            <a:r>
              <a:rPr kumimoji="1" lang="en-US" altLang="zh-CN" sz="1200" dirty="0" smtClean="0"/>
              <a:t>”,...}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39530" y="1728176"/>
            <a:ext cx="3268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服务地址： </a:t>
            </a:r>
            <a:r>
              <a:rPr kumimoji="1" lang="en-US" altLang="zh-CN" sz="1400" dirty="0" smtClean="0"/>
              <a:t>https://</a:t>
            </a:r>
            <a:r>
              <a:rPr kumimoji="1" lang="en-US" altLang="zh-CN" sz="1400" dirty="0" err="1" smtClean="0"/>
              <a:t>ip:port</a:t>
            </a:r>
            <a:r>
              <a:rPr kumimoji="1" lang="en-US" altLang="zh-CN" sz="1400" dirty="0" smtClean="0"/>
              <a:t>/target/service</a:t>
            </a:r>
            <a:endParaRPr kumimoji="1" lang="zh-CN" altLang="en-US" sz="1400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4382837" y="3030659"/>
            <a:ext cx="504056" cy="246655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273227" y="45690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三件套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71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47017" y="4250729"/>
            <a:ext cx="2529946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2646543" cy="987437"/>
            <a:chOff x="413289" y="2613472"/>
            <a:chExt cx="2646543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2646543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7" cy="3599092"/>
            <a:chOff x="276530" y="1493502"/>
            <a:chExt cx="5089297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2783302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3246398" y="4787274"/>
              <a:ext cx="2119429" cy="305320"/>
            </a:xfrm>
            <a:prstGeom prst="wedgeRectCallout">
              <a:avLst>
                <a:gd name="adj1" fmla="val -58163"/>
                <a:gd name="adj2" fmla="val -221589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应用域：流水管理 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JNL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7" y="4232423"/>
            <a:ext cx="3575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如上举例中，结构包含关系</a:t>
            </a:r>
            <a:r>
              <a:rPr kumimoji="1" lang="en-US" altLang="zh-CN" sz="1200" dirty="0" smtClean="0"/>
              <a:t>( A &gt; B </a:t>
            </a:r>
            <a:r>
              <a:rPr kumimoji="1" lang="zh-CN" altLang="en-US" sz="1200" dirty="0" smtClean="0"/>
              <a:t>，表示 </a:t>
            </a:r>
            <a:r>
              <a:rPr kumimoji="1" lang="en-US" altLang="zh-CN" sz="1200" smtClean="0"/>
              <a:t>A</a:t>
            </a:r>
            <a:r>
              <a:rPr kumimoji="1" lang="zh-CN" altLang="en-US" sz="1200" smtClean="0"/>
              <a:t> 包含 </a:t>
            </a:r>
            <a:r>
              <a:rPr kumimoji="1" lang="en-US" altLang="zh-CN" sz="1200" smtClean="0"/>
              <a:t>B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)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000" dirty="0" smtClean="0"/>
              <a:t>公司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产品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技术分层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应用域 </a:t>
            </a:r>
            <a:r>
              <a:rPr kumimoji="1" lang="en-US" altLang="zh-CN" sz="1000" dirty="0"/>
              <a:t>/</a:t>
            </a:r>
            <a:r>
              <a:rPr kumimoji="1" lang="zh-CN" altLang="en-US" sz="1000" dirty="0" smtClean="0"/>
              <a:t>模块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限定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类名</a:t>
            </a:r>
            <a:endParaRPr kumimoji="1"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7242212" y="678608"/>
            <a:ext cx="763020" cy="3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类</a:t>
            </a:r>
            <a:endParaRPr kumimoji="1" lang="zh-CN" altLang="en-US" sz="1000" dirty="0"/>
          </a:p>
        </p:txBody>
      </p:sp>
      <p:sp>
        <p:nvSpPr>
          <p:cNvPr id="20" name="六边形 19"/>
          <p:cNvSpPr/>
          <p:nvPr/>
        </p:nvSpPr>
        <p:spPr>
          <a:xfrm>
            <a:off x="109244" y="314025"/>
            <a:ext cx="1465170" cy="524919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com.fone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90901" y="666306"/>
            <a:ext cx="578466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smtClean="0"/>
              <a:t>限定</a:t>
            </a:r>
            <a:endParaRPr kumimoji="1"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572837" y="682625"/>
            <a:ext cx="900986" cy="31032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3090459"/>
            <a:ext cx="3535860" cy="1141963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</a:rPr>
              <a:t>举例：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com.fone.tools.rservice.jnl.api.IJNLRService.java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com.fone.tools.rservice.jnl.impl.JNLRService.java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460751" y="1851670"/>
            <a:ext cx="3481623" cy="1090870"/>
            <a:chOff x="5482865" y="1923678"/>
            <a:chExt cx="3481623" cy="1090870"/>
          </a:xfrm>
        </p:grpSpPr>
        <p:sp>
          <p:nvSpPr>
            <p:cNvPr id="3" name="矩形 2"/>
            <p:cNvSpPr/>
            <p:nvPr/>
          </p:nvSpPr>
          <p:spPr>
            <a:xfrm>
              <a:off x="5482865" y="1923678"/>
              <a:ext cx="3481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 smtClean="0">
                  <a:latin typeface="Monaco" charset="0"/>
                </a:rPr>
                <a:t>：</a:t>
              </a:r>
              <a:endParaRPr lang="en-US" altLang="zh-CN" sz="1200" dirty="0" smtClean="0">
                <a:latin typeface="Monaco" charset="0"/>
              </a:endParaRPr>
            </a:p>
            <a:p>
              <a:endParaRPr lang="en-US" altLang="zh-CN" sz="1200" dirty="0" smtClean="0">
                <a:latin typeface="Monaco" charset="0"/>
              </a:endParaRPr>
            </a:p>
            <a:p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b="1" dirty="0"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限定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类名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238133" y="1984000"/>
              <a:ext cx="149680" cy="1321700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7615344" y="2017731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0152" y="273754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76649" y="273754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随业务域／技术功能变化</a:t>
              </a:r>
              <a:endParaRPr kumimoji="1" lang="zh-CN" altLang="en-US" sz="1200" dirty="0"/>
            </a:p>
          </p:txBody>
        </p:sp>
      </p:grpSp>
      <p:sp>
        <p:nvSpPr>
          <p:cNvPr id="45" name="六边形 44"/>
          <p:cNvSpPr/>
          <p:nvPr/>
        </p:nvSpPr>
        <p:spPr>
          <a:xfrm>
            <a:off x="3246399" y="683783"/>
            <a:ext cx="1253593" cy="29988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65297" y="2715351"/>
            <a:ext cx="798618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api</a:t>
            </a:r>
            <a:endParaRPr kumimoji="1" lang="zh-CN" altLang="en-US" sz="1000" dirty="0"/>
          </a:p>
        </p:txBody>
      </p:sp>
      <p:sp>
        <p:nvSpPr>
          <p:cNvPr id="53" name="圆角矩形 52"/>
          <p:cNvSpPr/>
          <p:nvPr/>
        </p:nvSpPr>
        <p:spPr>
          <a:xfrm>
            <a:off x="2163643" y="2991844"/>
            <a:ext cx="79817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spi</a:t>
            </a:r>
            <a:endParaRPr kumimoji="1"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2163643" y="3269208"/>
            <a:ext cx="79338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ipml</a:t>
            </a:r>
            <a:endParaRPr kumimoji="1"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03414" y="3776159"/>
            <a:ext cx="2573549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5546668" y="668016"/>
            <a:ext cx="971388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/>
              <a:t>应用域和模块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/>
      <p:bldP spid="23" grpId="0" animBg="1"/>
      <p:bldP spid="90" grpId="0" animBg="1"/>
      <p:bldP spid="52" grpId="0" animBg="1"/>
      <p:bldP spid="53" grpId="0" animBg="1"/>
      <p:bldP spid="56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数据权限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应用定义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功能定义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操作操作类型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操作行为定义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数据实体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实体属性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数据范围定义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分配应用权限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分配功能权限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分配操作行为权限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分配实体权限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分配实体属性权限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分配数据范围权限</a:t>
            </a:r>
            <a:endParaRPr kumimoji="1" lang="en-US" altLang="zh-CN" sz="12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AC_APP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AC_ENTITY...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在网关中使用数据权限规则，控制使用数据的权限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1641934" y="1153583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8915" y="786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请求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1638914" y="4503802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19072" y="4838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响应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1065870" y="1464108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网关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1065870" y="2864785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数据处理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1065870" y="406789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网关</a:t>
            </a:r>
            <a:endParaRPr kumimoji="1" lang="zh-CN" altLang="en-US" sz="1200" dirty="0"/>
          </a:p>
        </p:txBody>
      </p:sp>
      <p:sp>
        <p:nvSpPr>
          <p:cNvPr id="2" name="左大括号 1"/>
          <p:cNvSpPr/>
          <p:nvPr/>
        </p:nvSpPr>
        <p:spPr>
          <a:xfrm>
            <a:off x="2915816" y="1059582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17927" y="1045575"/>
            <a:ext cx="49290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谁发出的请求？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记录日志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根据权限定义，判断他能操作那些数据（</a:t>
            </a:r>
            <a:r>
              <a:rPr kumimoji="1" lang="en-US" altLang="zh-CN" sz="1400" dirty="0" err="1" smtClean="0"/>
              <a:t>wherecondition</a:t>
            </a:r>
            <a:r>
              <a:rPr kumimoji="1" lang="zh-CN" altLang="en-US" sz="1400" dirty="0" smtClean="0"/>
              <a:t>）？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记录日志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请求数据处理逻辑</a:t>
            </a:r>
            <a:endParaRPr kumimoji="1" lang="zh-CN" altLang="en-US" sz="1400" dirty="0"/>
          </a:p>
        </p:txBody>
      </p:sp>
      <p:sp>
        <p:nvSpPr>
          <p:cNvPr id="19" name="左大括号 18"/>
          <p:cNvSpPr/>
          <p:nvPr/>
        </p:nvSpPr>
        <p:spPr>
          <a:xfrm>
            <a:off x="2916359" y="2428655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1638915" y="2242931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638915" y="3544159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638914" y="1907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638914" y="32159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返回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217927" y="260120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执行数据处理：查询、新增、修改、删除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缓存查询结果（</a:t>
            </a:r>
            <a:r>
              <a:rPr kumimoji="1" lang="zh-CN" altLang="en-US" sz="1400" dirty="0"/>
              <a:t>提高查询类速度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sp>
        <p:nvSpPr>
          <p:cNvPr id="35" name="左大括号 34"/>
          <p:cNvSpPr/>
          <p:nvPr/>
        </p:nvSpPr>
        <p:spPr>
          <a:xfrm>
            <a:off x="2915816" y="3737518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217927" y="40943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记录日志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646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开发管理篇</a:t>
            </a:r>
            <a:endParaRPr kumimoji="1" lang="zh-CN" altLang="en-US" sz="26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722313" y="22117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迭代：向</a:t>
            </a:r>
            <a:r>
              <a:rPr kumimoji="1" lang="zh-CN" altLang="en-US" dirty="0" smtClean="0"/>
              <a:t>正确的方向</a:t>
            </a:r>
            <a:r>
              <a:rPr kumimoji="1" lang="zh-CN" altLang="en-US" smtClean="0"/>
              <a:t>，小步快跑前进！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圆角矩形 111"/>
          <p:cNvSpPr/>
          <p:nvPr/>
        </p:nvSpPr>
        <p:spPr>
          <a:xfrm>
            <a:off x="3779912" y="1851670"/>
            <a:ext cx="43698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如何迭代开发</a:t>
            </a:r>
            <a:endParaRPr kumimoji="1" lang="zh-CN" altLang="en-US" sz="18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67544" y="3971627"/>
            <a:ext cx="7776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16416" y="37869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mtClean="0"/>
              <a:t>时间</a:t>
            </a:r>
            <a:endParaRPr lang="zh-CN" altLang="en-US"/>
          </a:p>
        </p:txBody>
      </p:sp>
      <p:cxnSp>
        <p:nvCxnSpPr>
          <p:cNvPr id="26" name="直线连接符 25"/>
          <p:cNvCxnSpPr/>
          <p:nvPr/>
        </p:nvCxnSpPr>
        <p:spPr>
          <a:xfrm>
            <a:off x="2267744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074021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>
            <a:off x="1475656" y="2314708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7660" y="2234936"/>
            <a:ext cx="9028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参与人员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/>
              <a:t>RDT</a:t>
            </a:r>
          </a:p>
        </p:txBody>
      </p:sp>
      <p:sp>
        <p:nvSpPr>
          <p:cNvPr id="32" name="右箭头 31"/>
          <p:cNvSpPr/>
          <p:nvPr/>
        </p:nvSpPr>
        <p:spPr>
          <a:xfrm>
            <a:off x="1475656" y="1480046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7659" y="1327502"/>
            <a:ext cx="954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需求范围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/>
              <a:t>关联性</a:t>
            </a:r>
            <a:endParaRPr kumimoji="1" lang="en-US" altLang="zh-CN" sz="1200" dirty="0"/>
          </a:p>
          <a:p>
            <a:r>
              <a:rPr kumimoji="1" lang="zh-CN" altLang="en-US" sz="1200" dirty="0" smtClean="0"/>
              <a:t>明确的方案</a:t>
            </a:r>
            <a:endParaRPr kumimoji="1" lang="en-US" altLang="zh-CN" sz="1200" dirty="0" smtClean="0"/>
          </a:p>
        </p:txBody>
      </p:sp>
      <p:sp>
        <p:nvSpPr>
          <p:cNvPr id="35" name="右箭头 34"/>
          <p:cNvSpPr/>
          <p:nvPr/>
        </p:nvSpPr>
        <p:spPr>
          <a:xfrm>
            <a:off x="1470719" y="3054533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67660" y="3015411"/>
            <a:ext cx="9028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迭代周期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天 ～ 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周</a:t>
            </a:r>
            <a:endParaRPr kumimoji="1" lang="en-US" altLang="zh-CN" sz="12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2519313" y="1275709"/>
            <a:ext cx="86409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需求宣讲</a:t>
            </a:r>
            <a:endParaRPr kumimoji="1"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3311859" y="1885962"/>
            <a:ext cx="864096" cy="256307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</a:rPr>
              <a:t>任务拆分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982887" y="2571750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开发</a:t>
            </a:r>
            <a:endParaRPr kumimoji="1"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3918990" y="2563192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测试</a:t>
            </a:r>
            <a:endParaRPr kumimoji="1" lang="zh-CN" altLang="en-US" sz="1200" dirty="0"/>
          </a:p>
        </p:txBody>
      </p:sp>
      <p:sp>
        <p:nvSpPr>
          <p:cNvPr id="54" name="菱形 53"/>
          <p:cNvSpPr/>
          <p:nvPr/>
        </p:nvSpPr>
        <p:spPr>
          <a:xfrm>
            <a:off x="3239851" y="3098023"/>
            <a:ext cx="1008112" cy="369332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迭代反馈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49" idx="2"/>
            <a:endCxn id="50" idx="0"/>
          </p:cNvCxnSpPr>
          <p:nvPr/>
        </p:nvCxnSpPr>
        <p:spPr>
          <a:xfrm rot="16200000" flipH="1">
            <a:off x="3170661" y="1312716"/>
            <a:ext cx="353946" cy="7925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0" idx="2"/>
            <a:endCxn id="51" idx="0"/>
          </p:cNvCxnSpPr>
          <p:nvPr/>
        </p:nvCxnSpPr>
        <p:spPr>
          <a:xfrm rot="5400000">
            <a:off x="3293908" y="2121750"/>
            <a:ext cx="429481" cy="4705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0" idx="2"/>
            <a:endCxn id="52" idx="0"/>
          </p:cNvCxnSpPr>
          <p:nvPr/>
        </p:nvCxnSpPr>
        <p:spPr>
          <a:xfrm rot="16200000" flipH="1">
            <a:off x="3766238" y="2119938"/>
            <a:ext cx="420923" cy="465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1" idx="2"/>
            <a:endCxn id="54" idx="0"/>
          </p:cNvCxnSpPr>
          <p:nvPr/>
        </p:nvCxnSpPr>
        <p:spPr>
          <a:xfrm rot="16200000" flipH="1">
            <a:off x="3373664" y="2727780"/>
            <a:ext cx="269966" cy="4705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2" idx="2"/>
            <a:endCxn id="54" idx="0"/>
          </p:cNvCxnSpPr>
          <p:nvPr/>
        </p:nvCxnSpPr>
        <p:spPr>
          <a:xfrm rot="5400000">
            <a:off x="3837437" y="2725969"/>
            <a:ext cx="278524" cy="465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11560" y="4763715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移除需求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611560" y="4115643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需求登记</a:t>
            </a:r>
            <a:endParaRPr kumimoji="1" lang="zh-CN" altLang="en-US" sz="1200" dirty="0"/>
          </a:p>
        </p:txBody>
      </p:sp>
      <p:sp>
        <p:nvSpPr>
          <p:cNvPr id="82" name="圆角矩形 81"/>
          <p:cNvSpPr/>
          <p:nvPr/>
        </p:nvSpPr>
        <p:spPr>
          <a:xfrm>
            <a:off x="611560" y="4426260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BUG</a:t>
            </a:r>
            <a:r>
              <a:rPr kumimoji="1" lang="zh-CN" altLang="en-US" sz="1200" dirty="0" smtClean="0"/>
              <a:t>登记</a:t>
            </a:r>
            <a:endParaRPr kumimoji="1" lang="zh-CN" altLang="en-US" sz="1200" dirty="0"/>
          </a:p>
        </p:txBody>
      </p:sp>
      <p:cxnSp>
        <p:nvCxnSpPr>
          <p:cNvPr id="85" name="直线连接符 84"/>
          <p:cNvCxnSpPr/>
          <p:nvPr/>
        </p:nvCxnSpPr>
        <p:spPr>
          <a:xfrm>
            <a:off x="5796136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6156177" y="4393333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暂停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156176" y="4763715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取消</a:t>
            </a:r>
            <a:endParaRPr kumimoji="1" lang="zh-CN" altLang="en-US" sz="1200" dirty="0"/>
          </a:p>
        </p:txBody>
      </p:sp>
      <p:cxnSp>
        <p:nvCxnSpPr>
          <p:cNvPr id="90" name="肘形连接符 89"/>
          <p:cNvCxnSpPr>
            <a:stCxn id="54" idx="2"/>
            <a:endCxn id="87" idx="1"/>
          </p:cNvCxnSpPr>
          <p:nvPr/>
        </p:nvCxnSpPr>
        <p:spPr>
          <a:xfrm rot="16200000" flipH="1">
            <a:off x="4422976" y="2788286"/>
            <a:ext cx="1054132" cy="241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54" idx="2"/>
            <a:endCxn id="88" idx="1"/>
          </p:cNvCxnSpPr>
          <p:nvPr/>
        </p:nvCxnSpPr>
        <p:spPr>
          <a:xfrm rot="16200000" flipH="1">
            <a:off x="4237784" y="2973477"/>
            <a:ext cx="1424514" cy="241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198982" y="1656552"/>
            <a:ext cx="721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  <a:latin typeface="PingFang SC" charset="-122"/>
              </a:rPr>
              <a:t>番茄原则</a:t>
            </a:r>
            <a:endParaRPr lang="en-US" altLang="zh-CN" sz="1000" b="1" dirty="0">
              <a:solidFill>
                <a:srgbClr val="C00000"/>
              </a:solidFill>
              <a:latin typeface="PingFang SC" charset="-122"/>
            </a:endParaRPr>
          </a:p>
        </p:txBody>
      </p:sp>
      <p:cxnSp>
        <p:nvCxnSpPr>
          <p:cNvPr id="106" name="肘形连接符 105"/>
          <p:cNvCxnSpPr>
            <a:stCxn id="50" idx="3"/>
            <a:endCxn id="112" idx="0"/>
          </p:cNvCxnSpPr>
          <p:nvPr/>
        </p:nvCxnSpPr>
        <p:spPr>
          <a:xfrm flipH="1" flipV="1">
            <a:off x="3998405" y="1851670"/>
            <a:ext cx="177550" cy="162446"/>
          </a:xfrm>
          <a:prstGeom prst="bentConnector4">
            <a:avLst>
              <a:gd name="adj1" fmla="val -151812"/>
              <a:gd name="adj2" fmla="val 2407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54" idx="1"/>
            <a:endCxn id="81" idx="3"/>
          </p:cNvCxnSpPr>
          <p:nvPr/>
        </p:nvCxnSpPr>
        <p:spPr>
          <a:xfrm rot="10800000" flipV="1">
            <a:off x="1475657" y="3282689"/>
            <a:ext cx="1764195" cy="961108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54" idx="1"/>
            <a:endCxn id="82" idx="3"/>
          </p:cNvCxnSpPr>
          <p:nvPr/>
        </p:nvCxnSpPr>
        <p:spPr>
          <a:xfrm rot="10800000" flipV="1">
            <a:off x="1475657" y="3282688"/>
            <a:ext cx="1764195" cy="1271725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54" idx="1"/>
            <a:endCxn id="70" idx="3"/>
          </p:cNvCxnSpPr>
          <p:nvPr/>
        </p:nvCxnSpPr>
        <p:spPr>
          <a:xfrm rot="10800000" flipV="1">
            <a:off x="1475657" y="3282689"/>
            <a:ext cx="1764195" cy="1609180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1547664" y="4043635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新需求</a:t>
            </a:r>
            <a:r>
              <a:rPr lang="en-US" altLang="zh-CN" sz="1000" dirty="0" smtClean="0">
                <a:solidFill>
                  <a:srgbClr val="454545"/>
                </a:solidFill>
                <a:latin typeface="PingFang SC" charset="-122"/>
              </a:rPr>
              <a:t>/</a:t>
            </a:r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变更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547664" y="437347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非迭代目标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547664" y="4691707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方案未定</a:t>
            </a:r>
            <a:r>
              <a:rPr lang="en-US" altLang="zh-CN" sz="1000" dirty="0" smtClean="0">
                <a:solidFill>
                  <a:srgbClr val="454545"/>
                </a:solidFill>
                <a:latin typeface="PingFang SC" charset="-122"/>
              </a:rPr>
              <a:t>/</a:t>
            </a:r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调整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4695545" y="3154534"/>
            <a:ext cx="83727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迭代演示</a:t>
            </a:r>
            <a:endParaRPr kumimoji="1" lang="zh-CN" altLang="en-US" sz="1200" dirty="0"/>
          </a:p>
        </p:txBody>
      </p:sp>
      <p:sp>
        <p:nvSpPr>
          <p:cNvPr id="149" name="圆角矩形 148"/>
          <p:cNvSpPr/>
          <p:nvPr/>
        </p:nvSpPr>
        <p:spPr>
          <a:xfrm>
            <a:off x="4699855" y="1296512"/>
            <a:ext cx="83727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迭代总结</a:t>
            </a:r>
            <a:endParaRPr kumimoji="1" lang="zh-CN" altLang="en-US" sz="1200" dirty="0"/>
          </a:p>
        </p:txBody>
      </p:sp>
      <p:cxnSp>
        <p:nvCxnSpPr>
          <p:cNvPr id="150" name="肘形连接符 149"/>
          <p:cNvCxnSpPr>
            <a:stCxn id="54" idx="3"/>
            <a:endCxn id="144" idx="1"/>
          </p:cNvCxnSpPr>
          <p:nvPr/>
        </p:nvCxnSpPr>
        <p:spPr>
          <a:xfrm flipV="1">
            <a:off x="4247963" y="3282688"/>
            <a:ext cx="447582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44" idx="0"/>
            <a:endCxn id="149" idx="2"/>
          </p:cNvCxnSpPr>
          <p:nvPr/>
        </p:nvCxnSpPr>
        <p:spPr>
          <a:xfrm rot="5400000" flipH="1" flipV="1">
            <a:off x="4315481" y="2351522"/>
            <a:ext cx="1601715" cy="431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995873" y="689090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smtClean="0">
                <a:latin typeface="Microsoft YaHei" charset="-122"/>
                <a:ea typeface="Microsoft YaHei" charset="-122"/>
                <a:cs typeface="Microsoft YaHei" charset="-122"/>
              </a:rPr>
              <a:t>开始</a:t>
            </a:r>
            <a:endParaRPr kumimoji="1" lang="zh-CN" altLang="en-US" sz="1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89134" y="689090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结束</a:t>
            </a:r>
            <a:endParaRPr kumimoji="1" lang="zh-CN" altLang="en-US" sz="1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804248" y="70521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延期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3" name="左右箭头 172"/>
          <p:cNvSpPr/>
          <p:nvPr/>
        </p:nvSpPr>
        <p:spPr>
          <a:xfrm>
            <a:off x="3635896" y="2614125"/>
            <a:ext cx="234994" cy="113622"/>
          </a:xfrm>
          <a:prstGeom prst="leftRightArrow">
            <a:avLst>
              <a:gd name="adj1" fmla="val 50000"/>
              <a:gd name="adj2" fmla="val 36474"/>
            </a:avLst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下弧形箭头 173"/>
          <p:cNvSpPr/>
          <p:nvPr/>
        </p:nvSpPr>
        <p:spPr>
          <a:xfrm flipH="1">
            <a:off x="3273387" y="977424"/>
            <a:ext cx="1455693" cy="268045"/>
          </a:xfrm>
          <a:prstGeom prst="curvedDownArrow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3419872" y="741353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rgbClr val="C00000"/>
                </a:solidFill>
                <a:latin typeface="PingFang SC" charset="-122"/>
              </a:rPr>
              <a:t>核实</a:t>
            </a:r>
            <a:r>
              <a:rPr lang="zh-CN" altLang="en-US" sz="1000" b="1" smtClean="0">
                <a:solidFill>
                  <a:srgbClr val="C00000"/>
                </a:solidFill>
                <a:latin typeface="PingFang SC" charset="-122"/>
              </a:rPr>
              <a:t>目标达成情况</a:t>
            </a:r>
            <a:endParaRPr lang="en-US" altLang="zh-CN" sz="1000" b="1" dirty="0">
              <a:solidFill>
                <a:srgbClr val="C00000"/>
              </a:solidFill>
              <a:latin typeface="PingFang SC" charset="-122"/>
            </a:endParaRPr>
          </a:p>
        </p:txBody>
      </p:sp>
      <p:sp>
        <p:nvSpPr>
          <p:cNvPr id="176" name="菱形 175"/>
          <p:cNvSpPr/>
          <p:nvPr/>
        </p:nvSpPr>
        <p:spPr>
          <a:xfrm>
            <a:off x="6099735" y="1263993"/>
            <a:ext cx="581001" cy="299645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7757382" y="1297591"/>
            <a:ext cx="1091449" cy="26604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新迭代周期</a:t>
            </a:r>
            <a:endParaRPr kumimoji="1" lang="zh-CN" altLang="en-US" sz="1200" dirty="0"/>
          </a:p>
        </p:txBody>
      </p:sp>
      <p:sp>
        <p:nvSpPr>
          <p:cNvPr id="180" name="圆角矩形 179"/>
          <p:cNvSpPr/>
          <p:nvPr/>
        </p:nvSpPr>
        <p:spPr>
          <a:xfrm>
            <a:off x="5797385" y="1998245"/>
            <a:ext cx="1192737" cy="2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延期任务目标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2" name="肘形连接符 181"/>
          <p:cNvCxnSpPr>
            <a:stCxn id="149" idx="3"/>
            <a:endCxn id="176" idx="1"/>
          </p:cNvCxnSpPr>
          <p:nvPr/>
        </p:nvCxnSpPr>
        <p:spPr>
          <a:xfrm flipV="1">
            <a:off x="5537131" y="1413816"/>
            <a:ext cx="562604" cy="10850"/>
          </a:xfrm>
          <a:prstGeom prst="bent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76" idx="2"/>
            <a:endCxn id="180" idx="0"/>
          </p:cNvCxnSpPr>
          <p:nvPr/>
        </p:nvCxnSpPr>
        <p:spPr>
          <a:xfrm rot="16200000" flipH="1">
            <a:off x="6174692" y="1779182"/>
            <a:ext cx="434607" cy="35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76" idx="3"/>
            <a:endCxn id="179" idx="1"/>
          </p:cNvCxnSpPr>
          <p:nvPr/>
        </p:nvCxnSpPr>
        <p:spPr>
          <a:xfrm>
            <a:off x="6680736" y="1413816"/>
            <a:ext cx="1076646" cy="16799"/>
          </a:xfrm>
          <a:prstGeom prst="bent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194"/>
          <p:cNvSpPr/>
          <p:nvPr/>
        </p:nvSpPr>
        <p:spPr>
          <a:xfrm>
            <a:off x="5796136" y="2388100"/>
            <a:ext cx="581001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开发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421012" y="2388100"/>
            <a:ext cx="581001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测试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975115" y="2772896"/>
            <a:ext cx="837276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迭代演示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5975009" y="3107531"/>
            <a:ext cx="837276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迭代总结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0" name="肘形连接符 199"/>
          <p:cNvCxnSpPr>
            <a:stCxn id="198" idx="3"/>
            <a:endCxn id="179" idx="2"/>
          </p:cNvCxnSpPr>
          <p:nvPr/>
        </p:nvCxnSpPr>
        <p:spPr>
          <a:xfrm flipV="1">
            <a:off x="6812285" y="1563638"/>
            <a:ext cx="1490822" cy="1672047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768058" y="701679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前提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6" name="直线连接符 205"/>
          <p:cNvCxnSpPr/>
          <p:nvPr/>
        </p:nvCxnSpPr>
        <p:spPr>
          <a:xfrm>
            <a:off x="7610673" y="977424"/>
            <a:ext cx="0" cy="300379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7338804" y="7016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7" name="上箭头 216"/>
          <p:cNvSpPr/>
          <p:nvPr/>
        </p:nvSpPr>
        <p:spPr>
          <a:xfrm>
            <a:off x="6263929" y="3795886"/>
            <a:ext cx="360040" cy="35240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032873" y="413495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迭代延期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如何迭代开发</a:t>
            </a:r>
            <a:endParaRPr kumimoji="1" lang="zh-CN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79700"/>
              </p:ext>
            </p:extLst>
          </p:nvPr>
        </p:nvGraphicFramePr>
        <p:xfrm>
          <a:off x="521804" y="915566"/>
          <a:ext cx="81003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51"/>
                <a:gridCol w="2461017"/>
                <a:gridCol w="3402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(RDT)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迭代期职责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研发经理（</a:t>
                      </a:r>
                      <a:r>
                        <a:rPr lang="en-US" altLang="zh-CN" sz="1200" dirty="0" smtClean="0"/>
                        <a:t>Requirement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需求宣讲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业务需求、迭代目标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任务拆分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功能完整度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管理</a:t>
                      </a:r>
                      <a:r>
                        <a:rPr lang="zh-CN" altLang="en-US" sz="1200" dirty="0" smtClean="0"/>
                        <a:t>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登记需求、移除需求、登记</a:t>
                      </a:r>
                      <a:r>
                        <a:rPr lang="en-US" altLang="zh-CN" sz="1200" dirty="0" smtClean="0"/>
                        <a:t>bug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开发负责人（</a:t>
                      </a:r>
                      <a:r>
                        <a:rPr lang="en-US" altLang="zh-CN" sz="1200" dirty="0" smtClean="0"/>
                        <a:t>Develop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任务拆分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番茄时间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功能完整度、可落地性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Coding</a:t>
                      </a:r>
                      <a:r>
                        <a:rPr lang="zh-CN" altLang="en-US" sz="1200" dirty="0" smtClean="0"/>
                        <a:t>、技术方案落地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冰山现象、非迭代目标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、方案变更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测试负责人（</a:t>
                      </a:r>
                      <a:r>
                        <a:rPr lang="en-US" altLang="zh-CN" sz="1200" dirty="0" smtClean="0"/>
                        <a:t>Test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编写用例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迭代目标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执行测试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功能与目标匹配度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登记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、方案变更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171994" y="3863283"/>
            <a:ext cx="7542490" cy="862369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应用管理系统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Management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1059582"/>
            <a:ext cx="4294612" cy="986905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应用监控系统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6978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渠道服务系统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ChannelServer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58300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代理服务系统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ProxyServiceServer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80312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核心服务系统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CoreServer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4620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渠道端系统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Terminal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9539" y="2342817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柜面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6289" y="2342817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超柜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539" y="2774865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PAD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6289" y="2774865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微信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09828" y="2342817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1876" y="235111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协议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241876" y="2783163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渠道控制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005164" y="235111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业务逻辑</a:t>
            </a:r>
            <a:endParaRPr kumimoji="1"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005164" y="2783163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功能逻辑</a:t>
            </a:r>
            <a:endParaRPr kumimoji="1" lang="zh-CN" altLang="en-US" sz="1200" dirty="0"/>
          </a:p>
        </p:txBody>
      </p:sp>
      <p:sp>
        <p:nvSpPr>
          <p:cNvPr id="18" name="右箭头 17"/>
          <p:cNvSpPr/>
          <p:nvPr/>
        </p:nvSpPr>
        <p:spPr>
          <a:xfrm>
            <a:off x="3792092" y="2341984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09672" y="2342817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TXMODE l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209672" y="277486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JNL</a:t>
            </a:r>
            <a:endParaRPr kumimoji="1"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72960" y="2342817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SD</a:t>
            </a:r>
            <a:endParaRPr kumimoji="1"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972960" y="277486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O&amp;C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175649" y="2341984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主机服务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175649" y="2774032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响应报文</a:t>
            </a:r>
            <a:endParaRPr kumimoji="1"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938937" y="2341984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请求报文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938937" y="2774032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7" name="右箭头 26"/>
          <p:cNvSpPr/>
          <p:nvPr/>
        </p:nvSpPr>
        <p:spPr>
          <a:xfrm>
            <a:off x="5782185" y="2351115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748068" y="2351115"/>
            <a:ext cx="288220" cy="360040"/>
          </a:xfrm>
          <a:prstGeom prst="rightArrow">
            <a:avLst/>
          </a:prstGeom>
          <a:solidFill>
            <a:srgbClr val="92D05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104116" y="2207099"/>
            <a:ext cx="927720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>
                    <a:alpha val="55000"/>
                  </a:schemeClr>
                </a:solidFill>
              </a:rPr>
              <a:t>主机</a:t>
            </a:r>
            <a:endParaRPr kumimoji="1" lang="en-US" altLang="zh-CN" dirty="0" smtClean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>
                    <a:alpha val="55000"/>
                  </a:schemeClr>
                </a:solidFill>
              </a:rPr>
              <a:t>BackEnd</a:t>
            </a:r>
            <a:endParaRPr kumimoji="1" lang="zh-CN" altLang="en-US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7762" y="4010583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组织机构</a:t>
            </a:r>
            <a:endParaRPr kumimoji="1"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305840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000" dirty="0" smtClean="0"/>
              <a:t>角色</a:t>
            </a:r>
            <a:r>
              <a:rPr kumimoji="1" lang="en-US" altLang="zh-CN" sz="1000" dirty="0" smtClean="0"/>
              <a:t>/</a:t>
            </a:r>
            <a:r>
              <a:rPr kumimoji="1" lang="zh-CN" altLang="en-US" sz="1000" dirty="0" smtClean="0"/>
              <a:t>功能</a:t>
            </a:r>
            <a:r>
              <a:rPr kumimoji="1" lang="en-US" altLang="zh-CN" sz="1000" dirty="0" smtClean="0"/>
              <a:t>/...</a:t>
            </a:r>
            <a:endParaRPr kumimoji="1"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2295636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运行参数配置</a:t>
            </a:r>
            <a:endParaRPr kumimoji="1" lang="en-US" altLang="zh-CN" sz="12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774107" y="4010583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  <a:endParaRPr kumimoji="1"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5782185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  <a:endParaRPr kumimoji="1"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6771981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</a:p>
        </p:txBody>
      </p:sp>
      <p:sp>
        <p:nvSpPr>
          <p:cNvPr id="37" name="矩形 36"/>
          <p:cNvSpPr/>
          <p:nvPr/>
        </p:nvSpPr>
        <p:spPr>
          <a:xfrm>
            <a:off x="4509049" y="1131097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业务流量监控</a:t>
            </a:r>
            <a:endParaRPr kumimoji="1"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517127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系统健康监控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506923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191786" y="1059582"/>
            <a:ext cx="3130210" cy="986905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集成开发系统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IDE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WebIDE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9662" y="1131097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渠道</a:t>
            </a:r>
            <a:r>
              <a:rPr kumimoji="1" lang="zh-CN" altLang="en-US" sz="1200" dirty="0"/>
              <a:t>服务</a:t>
            </a:r>
          </a:p>
        </p:txBody>
      </p:sp>
      <p:sp>
        <p:nvSpPr>
          <p:cNvPr id="45" name="矩形 44"/>
          <p:cNvSpPr/>
          <p:nvPr/>
        </p:nvSpPr>
        <p:spPr>
          <a:xfrm>
            <a:off x="1297740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主机服务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2287536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通信报文</a:t>
            </a:r>
            <a:endParaRPr kumimoji="1" lang="en-US" altLang="zh-CN" sz="1200" dirty="0" smtClean="0"/>
          </a:p>
        </p:txBody>
      </p:sp>
      <p:sp>
        <p:nvSpPr>
          <p:cNvPr id="47" name="下箭头 46"/>
          <p:cNvSpPr/>
          <p:nvPr/>
        </p:nvSpPr>
        <p:spPr>
          <a:xfrm>
            <a:off x="2801798" y="2046487"/>
            <a:ext cx="357866" cy="152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394004" y="2054643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5338194" y="2047957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7314542" y="2047809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2756422" y="3718835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4764994" y="3723401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6742982" y="3710969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899253" y="3702194"/>
            <a:ext cx="286819" cy="144016"/>
          </a:xfrm>
          <a:prstGeom prst="upArrow">
            <a:avLst/>
          </a:prstGeom>
          <a:solidFill>
            <a:srgbClr val="00B0F0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320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32305</TotalTime>
  <Words>6219</Words>
  <Application>Microsoft Macintosh PowerPoint</Application>
  <PresentationFormat>全屏显示(16:9)</PresentationFormat>
  <Paragraphs>1517</Paragraphs>
  <Slides>65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Calibri</vt:lpstr>
      <vt:lpstr>Microsoft YaHei</vt:lpstr>
      <vt:lpstr>Monaco</vt:lpstr>
      <vt:lpstr>PingFang SC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功能&amp;数据权限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开发管理篇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3185</cp:revision>
  <dcterms:created xsi:type="dcterms:W3CDTF">2013-02-21T01:55:05Z</dcterms:created>
  <dcterms:modified xsi:type="dcterms:W3CDTF">2017-11-24T06:04:20Z</dcterms:modified>
</cp:coreProperties>
</file>