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37" r:id="rId2"/>
    <p:sldId id="345" r:id="rId3"/>
    <p:sldId id="384" r:id="rId4"/>
    <p:sldId id="336" r:id="rId5"/>
    <p:sldId id="409" r:id="rId6"/>
    <p:sldId id="401" r:id="rId7"/>
    <p:sldId id="385" r:id="rId8"/>
    <p:sldId id="391" r:id="rId9"/>
    <p:sldId id="390" r:id="rId10"/>
    <p:sldId id="383" r:id="rId11"/>
    <p:sldId id="389" r:id="rId12"/>
    <p:sldId id="388" r:id="rId13"/>
    <p:sldId id="386" r:id="rId14"/>
    <p:sldId id="392" r:id="rId15"/>
    <p:sldId id="393" r:id="rId16"/>
    <p:sldId id="394" r:id="rId17"/>
    <p:sldId id="382" r:id="rId18"/>
    <p:sldId id="368" r:id="rId19"/>
    <p:sldId id="380" r:id="rId20"/>
    <p:sldId id="357" r:id="rId21"/>
    <p:sldId id="346" r:id="rId22"/>
    <p:sldId id="369" r:id="rId23"/>
    <p:sldId id="381" r:id="rId24"/>
    <p:sldId id="398" r:id="rId25"/>
    <p:sldId id="397" r:id="rId26"/>
    <p:sldId id="399" r:id="rId27"/>
    <p:sldId id="400" r:id="rId28"/>
    <p:sldId id="378" r:id="rId29"/>
    <p:sldId id="379" r:id="rId30"/>
    <p:sldId id="395" r:id="rId31"/>
    <p:sldId id="396" r:id="rId32"/>
    <p:sldId id="348" r:id="rId33"/>
    <p:sldId id="353" r:id="rId34"/>
    <p:sldId id="358" r:id="rId35"/>
    <p:sldId id="354" r:id="rId36"/>
    <p:sldId id="351" r:id="rId37"/>
    <p:sldId id="349" r:id="rId38"/>
    <p:sldId id="350" r:id="rId39"/>
    <p:sldId id="359" r:id="rId40"/>
    <p:sldId id="361" r:id="rId41"/>
    <p:sldId id="362" r:id="rId42"/>
    <p:sldId id="363" r:id="rId43"/>
    <p:sldId id="365" r:id="rId44"/>
    <p:sldId id="366" r:id="rId45"/>
    <p:sldId id="367" r:id="rId46"/>
    <p:sldId id="372" r:id="rId47"/>
    <p:sldId id="402" r:id="rId48"/>
    <p:sldId id="373" r:id="rId49"/>
    <p:sldId id="374" r:id="rId50"/>
    <p:sldId id="375" r:id="rId51"/>
    <p:sldId id="376" r:id="rId52"/>
    <p:sldId id="377" r:id="rId53"/>
    <p:sldId id="406" r:id="rId54"/>
    <p:sldId id="403" r:id="rId55"/>
    <p:sldId id="407" r:id="rId56"/>
    <p:sldId id="404" r:id="rId57"/>
    <p:sldId id="405" r:id="rId58"/>
    <p:sldId id="408" r:id="rId5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886"/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 autoAdjust="0"/>
    <p:restoredTop sz="79762" autoAdjust="0"/>
  </p:normalViewPr>
  <p:slideViewPr>
    <p:cSldViewPr>
      <p:cViewPr>
        <p:scale>
          <a:sx n="95" d="100"/>
          <a:sy n="95" d="100"/>
        </p:scale>
        <p:origin x="1880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第一层前－后分离</a:t>
            </a:r>
            <a:r>
              <a:rPr kumimoji="1" lang="zh-CN" altLang="en-US" dirty="0" smtClean="0">
                <a:sym typeface="Wingdings"/>
              </a:rPr>
              <a:t>：</a:t>
            </a:r>
            <a:r>
              <a:rPr kumimoji="1" lang="zh-CN" altLang="en-US" baseline="0" dirty="0" smtClean="0">
                <a:sym typeface="Wingdings"/>
              </a:rPr>
              <a:t> （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部署静态资源，并且做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请求转发，解决跨域问题，也负责软负载功能</a:t>
            </a:r>
            <a:r>
              <a:rPr kumimoji="1" lang="zh-CN" altLang="en-US" baseline="0" dirty="0" smtClean="0">
                <a:sym typeface="Wingdings"/>
              </a:rPr>
              <a:t>）</a:t>
            </a:r>
            <a:r>
              <a:rPr kumimoji="1" lang="zh-CN" altLang="en-US" dirty="0" smtClean="0"/>
              <a:t>实现界面（前）与请求接入处理能力（后）的分离。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第二层前－后分离： （将原来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按照业务域分类，使用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建设为基础服务提供者，供整合串联为‘业务逻辑’ ）纯服务端侧的分离，业务逻辑（前）与基础服务（后）的分离；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3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6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控制指令：交易已执行完成，接下来要做什么？后端会将下一步执行指令传给前端，前端按照指令完成处理。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31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58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、每个服务方法应代表一个功能，而不是某功能的一个步骤，否则将面临分布式事务问题；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、功能点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以业务场景为单位划分，并对相近业务做抽象；如：合并机构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不建议使用过于抽象的通用功能，如：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query(Map) 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这样的功能没有明确语义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通用的东西不要对外暴露，对外提供的一定是语义清晰，功能明确的服务。对外提供通用的功能，将引起不规范的使用，无助于行程开发体系；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8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8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54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62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标准数据</a:t>
            </a:r>
            <a:r>
              <a:rPr kumimoji="1" lang="en-US" altLang="zh-CN" dirty="0" smtClean="0"/>
              <a:t>SD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Standand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）：与参数提供者通讯，获取各种形式（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、文件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）交互的数据信息，并将他们转换为“业务字典”新式，存在于平台内，并对上层提供统一的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服务接口；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：为平台提供统一的定时触发能力，可以触发调用其他所有服务模块中的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文件管理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）：提供平台内统一的文件服务功能，支持对各种文件类型的上传、下载、查询、站内文件检索等功能。也可以通过代理影像平台达到能力要求；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Journal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）：为平台内其他服务记录流水和日志，如：交易流水、操作日志。具备对流水和日志查询检索、供数等功能；</a:t>
            </a:r>
            <a:endParaRPr kumimoji="1" lang="en-US" altLang="zh-CN" dirty="0" smtClean="0"/>
          </a:p>
          <a:p>
            <a:r>
              <a:rPr kumimoji="1" lang="zh-CN" altLang="en-US" smtClean="0"/>
              <a:t>基础参数：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4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tif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架构模式（剥离出基础服务）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381870" y="1051223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494438" y="1051223"/>
            <a:ext cx="3182018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26286" y="1555279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4054278" y="342748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9982" y="6275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782177" y="627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7894" y="1339255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7894" y="2144856"/>
            <a:ext cx="2011680" cy="600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4187" y="2907038"/>
            <a:ext cx="792088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893" y="3795094"/>
            <a:ext cx="2011679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5746" y="2910017"/>
            <a:ext cx="1093827" cy="7137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17103" y="24663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2749014" y="1322526"/>
            <a:ext cx="1012686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940152" y="133925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940152" y="241937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40152" y="3499495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3710" y="1339255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394019" y="2090050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391677" y="2851422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391677" y="3612794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092280" y="2393792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092280" y="3155164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092280" y="3916536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3761700" y="1843311"/>
            <a:ext cx="2178452" cy="10633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3761700" y="2906702"/>
            <a:ext cx="2178452" cy="1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3761700" y="2906702"/>
            <a:ext cx="2178452" cy="1096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22239" y="4713914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界面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932191" y="4693801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193050" y="4693801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RService</a:t>
            </a:r>
            <a:r>
              <a:rPr kumimoji="1" lang="zh-CN" altLang="en-US" sz="1200" dirty="0" smtClean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解耦的架构模式：前－后分离、流程－服务分离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解耦的架构模式：技术支撑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 ＋ </a:t>
            </a:r>
            <a:r>
              <a:rPr kumimoji="1" lang="en-US" altLang="zh-CN" dirty="0" smtClean="0">
                <a:solidFill>
                  <a:srgbClr val="FFFF00"/>
                </a:solidFill>
              </a:rPr>
              <a:t>JS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400" dirty="0" smtClean="0"/>
              <a:t>解耦的架构模式：支撑业务建设</a:t>
            </a:r>
            <a:endParaRPr kumimoji="1"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796136" y="997771"/>
            <a:ext cx="3087259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389" y="47643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Ui</a:t>
            </a:r>
            <a:r>
              <a:rPr kumimoji="1" lang="zh-CN" altLang="en-US" sz="1200" dirty="0" smtClean="0"/>
              <a:t>交互，纯界面）</a:t>
            </a:r>
            <a:endParaRPr kumimoji="1"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723156" y="437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37299" y="1285803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37299" y="2062888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128519" y="2841334"/>
            <a:ext cx="1152128" cy="646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70650" y="1285803"/>
            <a:ext cx="1268730" cy="25226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dirty="0" smtClean="0"/>
              <a:t>代理服务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（主机服务）</a:t>
            </a:r>
            <a:endParaRPr kumimoji="1" lang="en-US" altLang="zh-CN" sz="1200" dirty="0" smtClean="0"/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600959" y="217991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584446" y="2728739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600959" y="3270181"/>
            <a:ext cx="1008112" cy="425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280647" y="2392455"/>
            <a:ext cx="320312" cy="772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280647" y="2941283"/>
            <a:ext cx="303799" cy="223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>
            <a:off x="7280647" y="3164755"/>
            <a:ext cx="320312" cy="31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63" idx="3"/>
            <a:endCxn id="48" idx="1"/>
          </p:cNvCxnSpPr>
          <p:nvPr/>
        </p:nvCxnSpPr>
        <p:spPr>
          <a:xfrm flipV="1">
            <a:off x="5706370" y="1609224"/>
            <a:ext cx="430929" cy="2227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3"/>
            <a:endCxn id="49" idx="1"/>
          </p:cNvCxnSpPr>
          <p:nvPr/>
        </p:nvCxnSpPr>
        <p:spPr>
          <a:xfrm>
            <a:off x="5706370" y="1831991"/>
            <a:ext cx="430929" cy="554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50" idx="1"/>
          </p:cNvCxnSpPr>
          <p:nvPr/>
        </p:nvCxnSpPr>
        <p:spPr>
          <a:xfrm>
            <a:off x="5706370" y="1831991"/>
            <a:ext cx="422149" cy="1332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476" y="1012093"/>
            <a:ext cx="2293962" cy="2536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7210" y="1221304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7210" y="1825600"/>
            <a:ext cx="1872208" cy="444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M-V-VM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1753" y="2398646"/>
            <a:ext cx="792088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33818" y="2398646"/>
            <a:ext cx="975600" cy="489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Desktop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4620" y="3021504"/>
            <a:ext cx="1862858" cy="345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782876" y="121502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58" name="左箭头 57"/>
          <p:cNvSpPr/>
          <p:nvPr/>
        </p:nvSpPr>
        <p:spPr>
          <a:xfrm>
            <a:off x="2697119" y="2848297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697306" y="2126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547839" y="1217541"/>
            <a:ext cx="1405665" cy="33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dirty="0" smtClean="0"/>
              <a:t>业务逻辑</a:t>
            </a:r>
            <a:endParaRPr kumimoji="1" lang="en-US" altLang="zh-CN" sz="1600" dirty="0"/>
          </a:p>
          <a:p>
            <a:pPr algn="ctr"/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>
            <a:off x="5058298" y="1615967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64" name="左箭头 63"/>
          <p:cNvSpPr/>
          <p:nvPr/>
        </p:nvSpPr>
        <p:spPr>
          <a:xfrm>
            <a:off x="4986290" y="3488175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004048" y="2347883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RPC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 err="1" smtClean="0"/>
              <a:t>RESTFul</a:t>
            </a:r>
            <a:endParaRPr kumimoji="1" lang="en-US" altLang="zh-CN" sz="1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3664273" y="4662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请求接入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28476" y="3676984"/>
            <a:ext cx="2293962" cy="935509"/>
          </a:xfrm>
          <a:prstGeom prst="rect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2782876" y="3676984"/>
            <a:ext cx="648072" cy="346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72" name="左箭头 71"/>
          <p:cNvSpPr/>
          <p:nvPr/>
        </p:nvSpPr>
        <p:spPr>
          <a:xfrm>
            <a:off x="2697119" y="4242573"/>
            <a:ext cx="720080" cy="4043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97306" y="397533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37210" y="3813146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异步回调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210" y="4232670"/>
            <a:ext cx="1870268" cy="283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定时调度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6681" y="47407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应用交互</a:t>
            </a:r>
            <a:r>
              <a:rPr kumimoji="1" lang="zh-CN" altLang="en-US" sz="1200" dirty="0" smtClean="0"/>
              <a:t>（自动程序）</a:t>
            </a:r>
            <a:endParaRPr kumimoji="1" lang="zh-CN" altLang="en-US" sz="1200" dirty="0"/>
          </a:p>
        </p:txBody>
      </p:sp>
      <p:grpSp>
        <p:nvGrpSpPr>
          <p:cNvPr id="76" name="组 75"/>
          <p:cNvGrpSpPr/>
          <p:nvPr/>
        </p:nvGrpSpPr>
        <p:grpSpPr>
          <a:xfrm>
            <a:off x="3633223" y="4232670"/>
            <a:ext cx="1210170" cy="266262"/>
            <a:chOff x="1193520" y="1388353"/>
            <a:chExt cx="1210170" cy="266262"/>
          </a:xfrm>
        </p:grpSpPr>
        <p:sp>
          <p:nvSpPr>
            <p:cNvPr id="77" name="形状 76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形状 77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80" name="直线箭头连接符 79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平行四边形 2"/>
          <p:cNvSpPr/>
          <p:nvPr/>
        </p:nvSpPr>
        <p:spPr>
          <a:xfrm>
            <a:off x="3637408" y="189822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AOP</a:t>
            </a:r>
            <a:endParaRPr kumimoji="1" lang="zh-CN" altLang="en-US" sz="1400" dirty="0"/>
          </a:p>
        </p:txBody>
      </p:sp>
      <p:sp>
        <p:nvSpPr>
          <p:cNvPr id="82" name="平行四边形 81"/>
          <p:cNvSpPr/>
          <p:nvPr/>
        </p:nvSpPr>
        <p:spPr>
          <a:xfrm>
            <a:off x="3607207" y="2368875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统一异常</a:t>
            </a:r>
            <a:endParaRPr kumimoji="1" lang="zh-CN" altLang="en-US" sz="1400" dirty="0"/>
          </a:p>
        </p:txBody>
      </p:sp>
      <p:sp>
        <p:nvSpPr>
          <p:cNvPr id="83" name="平行四边形 82"/>
          <p:cNvSpPr/>
          <p:nvPr/>
        </p:nvSpPr>
        <p:spPr>
          <a:xfrm>
            <a:off x="3622497" y="2827573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数据校验</a:t>
            </a:r>
            <a:endParaRPr kumimoji="1" lang="zh-CN" altLang="en-US" sz="1400" dirty="0"/>
          </a:p>
        </p:txBody>
      </p:sp>
      <p:sp>
        <p:nvSpPr>
          <p:cNvPr id="84" name="平行四边形 83"/>
          <p:cNvSpPr/>
          <p:nvPr/>
        </p:nvSpPr>
        <p:spPr>
          <a:xfrm>
            <a:off x="3613002" y="3283439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服务流程</a:t>
            </a:r>
            <a:endParaRPr kumimoji="1" lang="zh-CN" altLang="en-US" sz="1400" dirty="0"/>
          </a:p>
        </p:txBody>
      </p:sp>
      <p:sp>
        <p:nvSpPr>
          <p:cNvPr id="85" name="平行四边形 84"/>
          <p:cNvSpPr/>
          <p:nvPr/>
        </p:nvSpPr>
        <p:spPr>
          <a:xfrm>
            <a:off x="3639373" y="3740051"/>
            <a:ext cx="1222595" cy="3588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全局事务</a:t>
            </a:r>
            <a:endParaRPr kumimoji="1" lang="zh-CN" altLang="en-US" sz="1400" dirty="0"/>
          </a:p>
        </p:txBody>
      </p:sp>
      <p:sp>
        <p:nvSpPr>
          <p:cNvPr id="20" name="罐形 19"/>
          <p:cNvSpPr/>
          <p:nvPr/>
        </p:nvSpPr>
        <p:spPr>
          <a:xfrm>
            <a:off x="5878905" y="3702655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罐形 85"/>
          <p:cNvSpPr/>
          <p:nvPr/>
        </p:nvSpPr>
        <p:spPr>
          <a:xfrm>
            <a:off x="6278126" y="3724473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罐形 86"/>
          <p:cNvSpPr/>
          <p:nvPr/>
        </p:nvSpPr>
        <p:spPr>
          <a:xfrm>
            <a:off x="6117343" y="3808458"/>
            <a:ext cx="339023" cy="474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16002" y="3943200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Domain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8" name="立方体 87"/>
          <p:cNvSpPr/>
          <p:nvPr/>
        </p:nvSpPr>
        <p:spPr>
          <a:xfrm>
            <a:off x="6660232" y="3742075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022587" y="373960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6824646" y="3942296"/>
            <a:ext cx="369124" cy="3576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710901" y="385074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solidFill>
                  <a:srgbClr val="FFFF00"/>
                </a:solidFill>
              </a:rPr>
              <a:t>Ca </a:t>
            </a:r>
            <a:r>
              <a:rPr kumimoji="1" lang="en-US" altLang="zh-CN" sz="1200" dirty="0" err="1" smtClean="0">
                <a:solidFill>
                  <a:srgbClr val="FFFF00"/>
                </a:solidFill>
              </a:rPr>
              <a:t>che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520" y="845767"/>
            <a:ext cx="2445599" cy="2796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211" y="848543"/>
            <a:ext cx="1749251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FF00"/>
                </a:solidFill>
              </a:rPr>
              <a:t>Controller.java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06370" y="848543"/>
            <a:ext cx="3330126" cy="38921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00"/>
                </a:solidFill>
              </a:rPr>
              <a:t>*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Rservice.java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" name="同侧圆角矩形 3"/>
          <p:cNvSpPr/>
          <p:nvPr/>
        </p:nvSpPr>
        <p:spPr>
          <a:xfrm>
            <a:off x="456681" y="1112555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移动柜面</a:t>
            </a:r>
            <a:endParaRPr kumimoji="1" lang="zh-CN" altLang="en-US" dirty="0"/>
          </a:p>
        </p:txBody>
      </p:sp>
      <p:sp>
        <p:nvSpPr>
          <p:cNvPr id="94" name="同侧圆角矩形 93"/>
          <p:cNvSpPr/>
          <p:nvPr/>
        </p:nvSpPr>
        <p:spPr>
          <a:xfrm>
            <a:off x="447250" y="1709686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网点柜面</a:t>
            </a:r>
            <a:endParaRPr kumimoji="1" lang="zh-CN" altLang="en-US" dirty="0"/>
          </a:p>
        </p:txBody>
      </p:sp>
      <p:sp>
        <p:nvSpPr>
          <p:cNvPr id="95" name="同侧圆角矩形 94"/>
          <p:cNvSpPr/>
          <p:nvPr/>
        </p:nvSpPr>
        <p:spPr>
          <a:xfrm>
            <a:off x="447250" y="2292754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手机银行</a:t>
            </a:r>
            <a:endParaRPr kumimoji="1" lang="zh-CN" altLang="en-US" dirty="0"/>
          </a:p>
        </p:txBody>
      </p:sp>
      <p:sp>
        <p:nvSpPr>
          <p:cNvPr id="96" name="同侧圆角矩形 95"/>
          <p:cNvSpPr/>
          <p:nvPr/>
        </p:nvSpPr>
        <p:spPr>
          <a:xfrm>
            <a:off x="433804" y="2871367"/>
            <a:ext cx="2055464" cy="49666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自助终端</a:t>
            </a:r>
            <a:endParaRPr kumimoji="1"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3525" y="3655318"/>
            <a:ext cx="2445599" cy="1092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98" name="同侧圆角矩形 97"/>
          <p:cNvSpPr/>
          <p:nvPr/>
        </p:nvSpPr>
        <p:spPr>
          <a:xfrm>
            <a:off x="426958" y="3731222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消息通知推送</a:t>
            </a:r>
            <a:endParaRPr kumimoji="1" lang="zh-CN" altLang="en-US" dirty="0"/>
          </a:p>
        </p:txBody>
      </p:sp>
      <p:sp>
        <p:nvSpPr>
          <p:cNvPr id="99" name="同侧圆角矩形 98"/>
          <p:cNvSpPr/>
          <p:nvPr/>
        </p:nvSpPr>
        <p:spPr>
          <a:xfrm>
            <a:off x="431470" y="4190288"/>
            <a:ext cx="2055464" cy="36528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扣款异步回调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447017" y="4250729"/>
            <a:ext cx="2529946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7" cy="3599092"/>
            <a:chOff x="276530" y="1493502"/>
            <a:chExt cx="5089297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2783302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3246398" y="4787274"/>
              <a:ext cx="2119429" cy="305320"/>
            </a:xfrm>
            <a:prstGeom prst="wedgeRectCallout">
              <a:avLst>
                <a:gd name="adj1" fmla="val -58163"/>
                <a:gd name="adj2" fmla="val -221589"/>
              </a:avLst>
            </a:prstGeom>
            <a:solidFill>
              <a:schemeClr val="accent2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应用域：流水管理 </a:t>
              </a:r>
              <a:r>
                <a:rPr kumimoji="1" lang="en-US" altLang="zh-CN" sz="1200" dirty="0" smtClean="0">
                  <a:solidFill>
                    <a:schemeClr val="bg1"/>
                  </a:solidFill>
                </a:rPr>
                <a:t>JNL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902154"/>
            <a:ext cx="35753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000" dirty="0" smtClean="0"/>
              <a:t>公司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产品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技术分层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代码划分</a:t>
            </a:r>
            <a:r>
              <a:rPr kumimoji="1" lang="en-US" altLang="zh-CN" sz="1000" dirty="0" smtClean="0"/>
              <a:t>&gt;</a:t>
            </a:r>
            <a:r>
              <a:rPr kumimoji="1" lang="zh-CN" altLang="en-US" sz="1000" dirty="0" smtClean="0"/>
              <a:t>应用</a:t>
            </a:r>
            <a:r>
              <a:rPr kumimoji="1" lang="zh-CN" altLang="en-US" sz="1000" dirty="0" smtClean="0"/>
              <a:t>域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模块 </a:t>
            </a:r>
            <a:r>
              <a:rPr kumimoji="1" lang="en-US" altLang="zh-CN" sz="1000" dirty="0" smtClean="0"/>
              <a:t>&gt; </a:t>
            </a:r>
            <a:r>
              <a:rPr kumimoji="1" lang="zh-CN" altLang="en-US" sz="1000" dirty="0" smtClean="0"/>
              <a:t>类名</a:t>
            </a:r>
            <a:endParaRPr kumimoji="1" lang="zh-CN" altLang="en-US" sz="1000" dirty="0"/>
          </a:p>
        </p:txBody>
      </p:sp>
      <p:sp>
        <p:nvSpPr>
          <p:cNvPr id="87" name="椭圆 86"/>
          <p:cNvSpPr/>
          <p:nvPr/>
        </p:nvSpPr>
        <p:spPr>
          <a:xfrm>
            <a:off x="7274860" y="678608"/>
            <a:ext cx="763020" cy="313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类</a:t>
            </a:r>
            <a:endParaRPr kumimoji="1" lang="zh-CN" altLang="en-US" sz="1000" dirty="0"/>
          </a:p>
        </p:txBody>
      </p:sp>
      <p:sp>
        <p:nvSpPr>
          <p:cNvPr id="20" name="六边形 19"/>
          <p:cNvSpPr/>
          <p:nvPr/>
        </p:nvSpPr>
        <p:spPr>
          <a:xfrm>
            <a:off x="109244" y="314025"/>
            <a:ext cx="1465170" cy="524919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>
                <a:solidFill>
                  <a:schemeClr val="tx1"/>
                </a:solidFill>
              </a:rPr>
              <a:t>com.fone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5546668" y="677414"/>
            <a:ext cx="578466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smtClean="0"/>
              <a:t>限定</a:t>
            </a:r>
            <a:endParaRPr kumimoji="1"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4572837" y="682625"/>
            <a:ext cx="900986" cy="31032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3090460"/>
            <a:ext cx="3535860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com.fone.tools.rservice.jnl.impl.comprehensive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482865" y="1923678"/>
            <a:ext cx="3481623" cy="1080120"/>
            <a:chOff x="5482865" y="1923678"/>
            <a:chExt cx="3481623" cy="1080120"/>
          </a:xfrm>
        </p:grpSpPr>
        <p:sp>
          <p:nvSpPr>
            <p:cNvPr id="3" name="矩形 2"/>
            <p:cNvSpPr/>
            <p:nvPr/>
          </p:nvSpPr>
          <p:spPr>
            <a:xfrm>
              <a:off x="5482865" y="1923678"/>
              <a:ext cx="3481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 smtClean="0">
                  <a:latin typeface="Monaco" charset="0"/>
                </a:rPr>
                <a:t>：</a:t>
              </a:r>
              <a:endParaRPr lang="en-US" altLang="zh-CN" sz="1200" dirty="0" smtClean="0">
                <a:latin typeface="Monaco" charset="0"/>
              </a:endParaRPr>
            </a:p>
            <a:p>
              <a:endParaRPr lang="en-US" altLang="zh-CN" sz="1200" dirty="0" smtClean="0">
                <a:latin typeface="Monaco" charset="0"/>
              </a:endParaRPr>
            </a:p>
            <a:p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b="1" dirty="0" smtClean="0">
                  <a:latin typeface="Monaco" charset="0"/>
                </a:rPr>
                <a:t>限定</a:t>
              </a:r>
              <a:r>
                <a:rPr lang="en-US" altLang="zh-CN" sz="1200" dirty="0" smtClean="0"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452870" y="1774192"/>
              <a:ext cx="144748" cy="1746245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054045" y="2006895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25134" y="272679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454266" y="2726799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  <p:sp>
        <p:nvSpPr>
          <p:cNvPr id="45" name="六边形 44"/>
          <p:cNvSpPr/>
          <p:nvPr/>
        </p:nvSpPr>
        <p:spPr>
          <a:xfrm>
            <a:off x="3246399" y="683783"/>
            <a:ext cx="1253593" cy="29988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公司／组织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187657" y="2630313"/>
            <a:ext cx="798618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api</a:t>
            </a:r>
            <a:endParaRPr kumimoji="1"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2178792" y="2970243"/>
            <a:ext cx="79817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spi</a:t>
            </a:r>
            <a:endParaRPr kumimoji="1" lang="zh-CN" altLang="en-US" sz="1400" dirty="0"/>
          </a:p>
        </p:txBody>
      </p:sp>
      <p:sp>
        <p:nvSpPr>
          <p:cNvPr id="56" name="圆角矩形 55"/>
          <p:cNvSpPr/>
          <p:nvPr/>
        </p:nvSpPr>
        <p:spPr>
          <a:xfrm>
            <a:off x="2183582" y="3331679"/>
            <a:ext cx="793382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ipml</a:t>
            </a:r>
            <a:endParaRPr kumimoji="1"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403414" y="3776159"/>
            <a:ext cx="2573549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6228184" y="681407"/>
            <a:ext cx="971388" cy="32606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/>
              <a:t>应用域和模块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9" grpId="0"/>
      <p:bldP spid="23" grpId="0" animBg="1"/>
      <p:bldP spid="90" grpId="0" animBg="1"/>
      <p:bldP spid="52" grpId="0" animBg="1"/>
      <p:bldP spid="53" grpId="0" animBg="1"/>
      <p:bldP spid="56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交易处理流程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典型场景：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/>
              <a:t>以“交易”</a:t>
            </a:r>
            <a:r>
              <a:rPr kumimoji="1" lang="zh-CN" altLang="en-US" sz="1200" dirty="0" smtClean="0"/>
              <a:t>为基本单位；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一个交易办理过程，由多个“</a:t>
            </a:r>
            <a:r>
              <a:rPr kumimoji="1" lang="zh-CN" altLang="en-US" sz="1200" dirty="0"/>
              <a:t>操作功能</a:t>
            </a:r>
            <a:r>
              <a:rPr kumimoji="1" lang="zh-CN" altLang="en-US" sz="1200" dirty="0" smtClean="0"/>
              <a:t>”组成；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操作功能的执行过程，分为多个“</a:t>
            </a:r>
            <a:r>
              <a:rPr kumimoji="1" lang="zh-CN" altLang="en-US" sz="1200" dirty="0"/>
              <a:t>执行阶段</a:t>
            </a:r>
            <a:r>
              <a:rPr kumimoji="1" lang="zh-CN" altLang="en-US" sz="1200" dirty="0" smtClean="0"/>
              <a:t>”；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这些阶段划分为“</a:t>
            </a:r>
            <a:r>
              <a:rPr kumimoji="1" lang="zh-CN" altLang="en-US" sz="1200" dirty="0"/>
              <a:t>前端</a:t>
            </a:r>
            <a:r>
              <a:rPr kumimoji="1" lang="zh-CN" altLang="en-US" sz="1200" dirty="0" smtClean="0"/>
              <a:t>”和“后端”处理；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前端，负责：操作交互流程、信息采集、请求发送、数据展现、结果输出、指令处理</a:t>
            </a:r>
            <a:r>
              <a:rPr kumimoji="1" lang="is-IS" altLang="zh-CN" sz="1200" dirty="0" smtClean="0"/>
              <a:t>…</a:t>
            </a:r>
            <a:endParaRPr kumimoji="1" lang="zh-CN" alt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后端，负责：场景化（如：</a:t>
            </a:r>
            <a:r>
              <a:rPr kumimoji="1" lang="zh-CN" altLang="en-US" sz="1200" dirty="0"/>
              <a:t>一个‘</a:t>
            </a:r>
            <a:r>
              <a:rPr kumimoji="1" lang="zh-CN" altLang="en-US" sz="1200" dirty="0" smtClean="0"/>
              <a:t>流水号’的</a:t>
            </a:r>
            <a:r>
              <a:rPr kumimoji="1" lang="zh-CN" altLang="en-US" sz="1200" dirty="0"/>
              <a:t>完整生命周期）、</a:t>
            </a:r>
            <a:r>
              <a:rPr kumimoji="1" lang="zh-CN" altLang="en-US" sz="1200" dirty="0" smtClean="0"/>
              <a:t>服务化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提供应用支撑，提供资源访问支撑（外系统接口、文件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数据库</a:t>
            </a:r>
            <a:r>
              <a:rPr kumimoji="1" lang="is-IS" altLang="zh-CN" sz="1200" dirty="0" smtClean="0"/>
              <a:t>/</a:t>
            </a:r>
            <a:r>
              <a:rPr kumimoji="1" lang="zh-CN" altLang="en-US" sz="1200" dirty="0" smtClean="0"/>
              <a:t>缓存访问</a:t>
            </a:r>
            <a:r>
              <a:rPr kumimoji="1" lang="is-IS" altLang="zh-CN" sz="1200" dirty="0" smtClean="0"/>
              <a:t>…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6" name="燕尾形 5"/>
          <p:cNvSpPr/>
          <p:nvPr/>
        </p:nvSpPr>
        <p:spPr>
          <a:xfrm>
            <a:off x="1453483" y="4007645"/>
            <a:ext cx="158576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前端交互操作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39250" y="4007645"/>
            <a:ext cx="1240257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数值校验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Validation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279507" y="4011910"/>
            <a:ext cx="1351010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业务控制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630517" y="4007645"/>
            <a:ext cx="1101723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功能逻辑处理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732240" y="4011910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处理结果输出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51760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7830072" y="4007645"/>
            <a:ext cx="1152128" cy="432048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smtClean="0">
                <a:solidFill>
                  <a:schemeClr val="bg1"/>
                </a:solidFill>
              </a:rPr>
              <a:t>…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699542"/>
            <a:ext cx="5808421" cy="42484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以“交易”为基础单位</a:t>
            </a:r>
            <a:endParaRPr kumimoji="1" lang="zh-CN" altLang="en-US" sz="3000" dirty="0"/>
          </a:p>
        </p:txBody>
      </p:sp>
      <p:sp>
        <p:nvSpPr>
          <p:cNvPr id="2" name="椭圆 1"/>
          <p:cNvSpPr/>
          <p:nvPr/>
        </p:nvSpPr>
        <p:spPr>
          <a:xfrm>
            <a:off x="3851920" y="221171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交易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85382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基本属性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35399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操作功能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839563" y="3929633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业务事件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1868441" y="239173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输出处理</a:t>
            </a:r>
            <a:endParaRPr kumimoji="1"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32784" y="289578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理解为：交易的办理步骤</a:t>
            </a:r>
            <a:endParaRPr kumimoji="1"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09707" y="44309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在操作功能过程中加入业务控制要求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如：复核、授权、双录</a:t>
            </a:r>
            <a:r>
              <a:rPr kumimoji="1" lang="is-IS" altLang="zh-CN" sz="1000" dirty="0" smtClean="0"/>
              <a:t>…</a:t>
            </a:r>
            <a:endParaRPr kumimoji="1"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5398019" y="135512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控制参数</a:t>
            </a:r>
            <a:endParaRPr kumimoji="1"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95404" y="187051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819115" y="139564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交易属性、定义</a:t>
            </a:r>
            <a:endParaRPr kumimoji="1"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98019" y="342205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64732" y="39296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系统对交易的参数化控制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5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  <p:sp>
        <p:nvSpPr>
          <p:cNvPr id="32" name="平行四边形 31"/>
          <p:cNvSpPr/>
          <p:nvPr/>
        </p:nvSpPr>
        <p:spPr>
          <a:xfrm>
            <a:off x="8028384" y="108013"/>
            <a:ext cx="864096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前端</a:t>
            </a:r>
            <a:endParaRPr kumimoji="1" lang="zh-CN" altLang="en-US" sz="1200" dirty="0"/>
          </a:p>
        </p:txBody>
      </p:sp>
      <p:sp>
        <p:nvSpPr>
          <p:cNvPr id="33" name="平行四边形 32"/>
          <p:cNvSpPr/>
          <p:nvPr/>
        </p:nvSpPr>
        <p:spPr>
          <a:xfrm>
            <a:off x="8014213" y="414143"/>
            <a:ext cx="864096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后端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83568" y="652615"/>
            <a:ext cx="936104" cy="4010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简单“交易”执行过程</a:t>
            </a:r>
            <a:endParaRPr kumimoji="1" lang="zh-CN" altLang="en-US" sz="3000" dirty="0"/>
          </a:p>
        </p:txBody>
      </p:sp>
      <p:sp>
        <p:nvSpPr>
          <p:cNvPr id="4" name="下箭头 3"/>
          <p:cNvSpPr/>
          <p:nvPr/>
        </p:nvSpPr>
        <p:spPr>
          <a:xfrm>
            <a:off x="899592" y="42101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573" y="543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894131" y="4663380"/>
            <a:ext cx="504056" cy="1954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9909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sp>
        <p:nvSpPr>
          <p:cNvPr id="8" name="平行四边形 7"/>
          <p:cNvSpPr/>
          <p:nvPr/>
        </p:nvSpPr>
        <p:spPr>
          <a:xfrm>
            <a:off x="323528" y="865881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启动交易</a:t>
            </a:r>
            <a:endParaRPr kumimoji="1" lang="zh-CN" altLang="en-US" sz="1200" dirty="0"/>
          </a:p>
        </p:txBody>
      </p:sp>
      <p:sp>
        <p:nvSpPr>
          <p:cNvPr id="23" name="平行四边形 22"/>
          <p:cNvSpPr/>
          <p:nvPr/>
        </p:nvSpPr>
        <p:spPr>
          <a:xfrm>
            <a:off x="323528" y="133757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交易数据录入</a:t>
            </a:r>
            <a:endParaRPr kumimoji="1" lang="zh-CN" altLang="en-US" sz="1200" dirty="0"/>
          </a:p>
        </p:txBody>
      </p:sp>
      <p:sp>
        <p:nvSpPr>
          <p:cNvPr id="24" name="平行四边形 23"/>
          <p:cNvSpPr/>
          <p:nvPr/>
        </p:nvSpPr>
        <p:spPr>
          <a:xfrm>
            <a:off x="318067" y="1809265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提交</a:t>
            </a:r>
            <a:endParaRPr kumimoji="1" lang="zh-CN" altLang="en-US" sz="1200" dirty="0"/>
          </a:p>
        </p:txBody>
      </p:sp>
      <p:sp>
        <p:nvSpPr>
          <p:cNvPr id="25" name="平行四边形 24"/>
          <p:cNvSpPr/>
          <p:nvPr/>
        </p:nvSpPr>
        <p:spPr>
          <a:xfrm>
            <a:off x="318067" y="2280957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业务控制</a:t>
            </a:r>
            <a:endParaRPr kumimoji="1" lang="zh-CN" altLang="en-US" sz="1200" dirty="0"/>
          </a:p>
        </p:txBody>
      </p:sp>
      <p:sp>
        <p:nvSpPr>
          <p:cNvPr id="26" name="平行四边形 25"/>
          <p:cNvSpPr/>
          <p:nvPr/>
        </p:nvSpPr>
        <p:spPr>
          <a:xfrm>
            <a:off x="318067" y="2752649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功能处理</a:t>
            </a:r>
            <a:endParaRPr kumimoji="1" lang="zh-CN" altLang="en-US" sz="1200"/>
          </a:p>
        </p:txBody>
      </p:sp>
      <p:sp>
        <p:nvSpPr>
          <p:cNvPr id="27" name="平行四边形 26"/>
          <p:cNvSpPr/>
          <p:nvPr/>
        </p:nvSpPr>
        <p:spPr>
          <a:xfrm>
            <a:off x="318067" y="3224341"/>
            <a:ext cx="1656184" cy="211505"/>
          </a:xfrm>
          <a:prstGeom prst="parallelogram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响应结果</a:t>
            </a:r>
            <a:endParaRPr kumimoji="1" lang="zh-CN" altLang="en-US" sz="1200" dirty="0"/>
          </a:p>
        </p:txBody>
      </p:sp>
      <p:sp>
        <p:nvSpPr>
          <p:cNvPr id="28" name="平行四边形 27"/>
          <p:cNvSpPr/>
          <p:nvPr/>
        </p:nvSpPr>
        <p:spPr>
          <a:xfrm>
            <a:off x="303686" y="3696033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结果输出</a:t>
            </a:r>
            <a:endParaRPr kumimoji="1" lang="zh-CN" altLang="en-US" sz="1200" dirty="0"/>
          </a:p>
        </p:txBody>
      </p:sp>
      <p:sp>
        <p:nvSpPr>
          <p:cNvPr id="29" name="平行四边形 28"/>
          <p:cNvSpPr/>
          <p:nvPr/>
        </p:nvSpPr>
        <p:spPr>
          <a:xfrm>
            <a:off x="318067" y="4161379"/>
            <a:ext cx="1656184" cy="211505"/>
          </a:xfrm>
          <a:prstGeom prst="parallelogram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控制指令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流水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获取流水号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存储流水记录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功能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收集操作日志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（收集过程在业务流程中）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存储操作日志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统计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分析操作日志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/>
              <a:t>查询操作日志</a:t>
            </a:r>
            <a:endParaRPr kumimoji="1" lang="en-US" altLang="zh-CN" sz="1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4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JNL_*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LOG_*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流水</a:t>
            </a:r>
            <a:r>
              <a:rPr kumimoji="1" lang="en-US" altLang="zh-CN" sz="3000" dirty="0" smtClean="0"/>
              <a:t>&amp;</a:t>
            </a:r>
            <a:r>
              <a:rPr kumimoji="1" lang="zh-CN" altLang="en-US" sz="3000" dirty="0" smtClean="0"/>
              <a:t>日志－业务模型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827584" y="1203598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应用框架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ABF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开发篇</a:t>
            </a:r>
            <a:endParaRPr kumimoji="1" lang="zh-CN" alt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258" y="3653794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3859406"/>
            <a:ext cx="775806" cy="8542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06724" y="4569156"/>
            <a:ext cx="315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-server</a:t>
            </a:r>
          </a:p>
          <a:p>
            <a:r>
              <a:rPr lang="zh-CN" altLang="en-US" sz="1400" dirty="0" smtClean="0"/>
              <a:t>https</a:t>
            </a:r>
            <a:r>
              <a:rPr lang="zh-CN" altLang="en-US" sz="1400" dirty="0"/>
              <a:t>://github.com/typicode/json-server</a:t>
            </a:r>
          </a:p>
        </p:txBody>
      </p:sp>
    </p:spTree>
    <p:extLst>
      <p:ext uri="{BB962C8B-B14F-4D97-AF65-F5344CB8AC3E}">
        <p14:creationId xmlns:p14="http://schemas.microsoft.com/office/powerpoint/2010/main" val="1974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应用模块规划的拆分原则</a:t>
            </a:r>
            <a:endParaRPr kumimoji="1" lang="zh-CN" altLang="en-US" sz="3000" dirty="0"/>
          </a:p>
        </p:txBody>
      </p:sp>
      <p:sp>
        <p:nvSpPr>
          <p:cNvPr id="5" name="圆角矩形 4"/>
          <p:cNvSpPr/>
          <p:nvPr/>
        </p:nvSpPr>
        <p:spPr>
          <a:xfrm>
            <a:off x="97160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应用领域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domain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0683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biz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42060" y="1347614"/>
            <a:ext cx="1656184" cy="36724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模块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model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77290" y="1347614"/>
            <a:ext cx="1656184" cy="36724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功能点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307580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网点业务平台</a:t>
            </a:r>
            <a:endParaRPr kumimoji="1"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004365" y="163564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组织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004365" y="2283718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权限</a:t>
            </a:r>
            <a:endParaRPr kumimoji="1"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3004365" y="2895786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交易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004365" y="3507854"/>
            <a:ext cx="126111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流水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4955877" y="144865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</a:t>
            </a:r>
            <a:endParaRPr kumimoji="1"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4955876" y="1868244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用户</a:t>
            </a:r>
            <a:endParaRPr kumimoji="1"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955876" y="2284551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角色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955876" y="270879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引擎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955876" y="3116692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凭证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955876" y="352038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存储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955876" y="392483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读取</a:t>
            </a:r>
            <a:endParaRPr kumimoji="1" lang="zh-CN" altLang="en-US" sz="1400" dirty="0"/>
          </a:p>
        </p:txBody>
      </p:sp>
      <p:cxnSp>
        <p:nvCxnSpPr>
          <p:cNvPr id="33" name="直线连接符 32"/>
          <p:cNvCxnSpPr>
            <a:stCxn id="9" idx="3"/>
            <a:endCxn id="22" idx="1"/>
          </p:cNvCxnSpPr>
          <p:nvPr/>
        </p:nvCxnSpPr>
        <p:spPr>
          <a:xfrm flipV="1">
            <a:off x="2483768" y="1815666"/>
            <a:ext cx="520597" cy="1584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3"/>
            <a:endCxn id="23" idx="1"/>
          </p:cNvCxnSpPr>
          <p:nvPr/>
        </p:nvCxnSpPr>
        <p:spPr>
          <a:xfrm flipV="1">
            <a:off x="2483768" y="2463738"/>
            <a:ext cx="520597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24" idx="1"/>
          </p:cNvCxnSpPr>
          <p:nvPr/>
        </p:nvCxnSpPr>
        <p:spPr>
          <a:xfrm flipV="1">
            <a:off x="2493011" y="3075806"/>
            <a:ext cx="511354" cy="32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9" idx="3"/>
            <a:endCxn id="25" idx="1"/>
          </p:cNvCxnSpPr>
          <p:nvPr/>
        </p:nvCxnSpPr>
        <p:spPr>
          <a:xfrm>
            <a:off x="2483768" y="3399842"/>
            <a:ext cx="520597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22" idx="3"/>
            <a:endCxn id="26" idx="1"/>
          </p:cNvCxnSpPr>
          <p:nvPr/>
        </p:nvCxnSpPr>
        <p:spPr>
          <a:xfrm flipV="1">
            <a:off x="4265479" y="1632161"/>
            <a:ext cx="690398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22" idx="3"/>
            <a:endCxn id="27" idx="1"/>
          </p:cNvCxnSpPr>
          <p:nvPr/>
        </p:nvCxnSpPr>
        <p:spPr>
          <a:xfrm>
            <a:off x="4265479" y="1815666"/>
            <a:ext cx="690397" cy="236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>
            <a:stCxn id="23" idx="3"/>
            <a:endCxn id="28" idx="1"/>
          </p:cNvCxnSpPr>
          <p:nvPr/>
        </p:nvCxnSpPr>
        <p:spPr>
          <a:xfrm>
            <a:off x="4265479" y="2463738"/>
            <a:ext cx="690397" cy="4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24" idx="3"/>
            <a:endCxn id="29" idx="1"/>
          </p:cNvCxnSpPr>
          <p:nvPr/>
        </p:nvCxnSpPr>
        <p:spPr>
          <a:xfrm flipV="1">
            <a:off x="4265479" y="2892301"/>
            <a:ext cx="690397" cy="18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24" idx="3"/>
            <a:endCxn id="30" idx="1"/>
          </p:cNvCxnSpPr>
          <p:nvPr/>
        </p:nvCxnSpPr>
        <p:spPr>
          <a:xfrm>
            <a:off x="4265479" y="3075806"/>
            <a:ext cx="690397" cy="224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25" idx="3"/>
            <a:endCxn id="31" idx="1"/>
          </p:cNvCxnSpPr>
          <p:nvPr/>
        </p:nvCxnSpPr>
        <p:spPr>
          <a:xfrm>
            <a:off x="4265479" y="3687874"/>
            <a:ext cx="690397" cy="16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stCxn id="25" idx="3"/>
            <a:endCxn id="32" idx="1"/>
          </p:cNvCxnSpPr>
          <p:nvPr/>
        </p:nvCxnSpPr>
        <p:spPr>
          <a:xfrm>
            <a:off x="4265479" y="3687874"/>
            <a:ext cx="690397" cy="420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876256" y="365187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更新流水</a:t>
            </a:r>
            <a:endParaRPr kumimoji="1"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6876256" y="405632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查询流水</a:t>
            </a:r>
            <a:endParaRPr kumimoji="1"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6876255" y="16286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机构合并</a:t>
            </a:r>
            <a:endParaRPr kumimoji="1"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6894705" y="227674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新建角色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894705" y="2747920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启动</a:t>
            </a:r>
            <a:endParaRPr kumimoji="1"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6894705" y="3152375"/>
            <a:ext cx="1028549" cy="36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提交</a:t>
            </a:r>
            <a:endParaRPr kumimoji="1" lang="zh-CN" altLang="en-US" sz="1400" dirty="0"/>
          </a:p>
        </p:txBody>
      </p:sp>
      <p:cxnSp>
        <p:nvCxnSpPr>
          <p:cNvPr id="74" name="直线连接符 73"/>
          <p:cNvCxnSpPr>
            <a:stCxn id="26" idx="3"/>
            <a:endCxn id="70" idx="1"/>
          </p:cNvCxnSpPr>
          <p:nvPr/>
        </p:nvCxnSpPr>
        <p:spPr>
          <a:xfrm>
            <a:off x="5984426" y="1632161"/>
            <a:ext cx="891829" cy="1800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>
            <a:stCxn id="28" idx="3"/>
            <a:endCxn id="71" idx="1"/>
          </p:cNvCxnSpPr>
          <p:nvPr/>
        </p:nvCxnSpPr>
        <p:spPr>
          <a:xfrm flipV="1">
            <a:off x="5984425" y="2460251"/>
            <a:ext cx="910280" cy="7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>
            <a:stCxn id="29" idx="3"/>
            <a:endCxn id="72" idx="1"/>
          </p:cNvCxnSpPr>
          <p:nvPr/>
        </p:nvCxnSpPr>
        <p:spPr>
          <a:xfrm>
            <a:off x="5984425" y="2892301"/>
            <a:ext cx="910280" cy="39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stCxn id="29" idx="3"/>
            <a:endCxn id="73" idx="1"/>
          </p:cNvCxnSpPr>
          <p:nvPr/>
        </p:nvCxnSpPr>
        <p:spPr>
          <a:xfrm>
            <a:off x="5984425" y="2892301"/>
            <a:ext cx="910280" cy="44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>
            <a:stCxn id="27" idx="3"/>
            <a:endCxn id="70" idx="1"/>
          </p:cNvCxnSpPr>
          <p:nvPr/>
        </p:nvCxnSpPr>
        <p:spPr>
          <a:xfrm flipV="1">
            <a:off x="5984425" y="1812181"/>
            <a:ext cx="891830" cy="239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31" idx="3"/>
            <a:endCxn id="68" idx="1"/>
          </p:cNvCxnSpPr>
          <p:nvPr/>
        </p:nvCxnSpPr>
        <p:spPr>
          <a:xfrm>
            <a:off x="5984425" y="3703886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>
            <a:stCxn id="32" idx="3"/>
            <a:endCxn id="69" idx="1"/>
          </p:cNvCxnSpPr>
          <p:nvPr/>
        </p:nvCxnSpPr>
        <p:spPr>
          <a:xfrm>
            <a:off x="5984425" y="4108341"/>
            <a:ext cx="891831" cy="131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下箭头 96"/>
          <p:cNvSpPr/>
          <p:nvPr/>
        </p:nvSpPr>
        <p:spPr>
          <a:xfrm rot="10800000">
            <a:off x="7020272" y="987574"/>
            <a:ext cx="576064" cy="2880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298244" y="483518"/>
            <a:ext cx="194616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使用模拟器分离开发过程，分段独立测试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1338699" y="1767465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140" y="1803469"/>
            <a:ext cx="1152128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8344" y="1803469"/>
            <a:ext cx="1296144" cy="136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End-server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4953" y="2235517"/>
            <a:ext cx="2123071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238396" y="2235517"/>
            <a:ext cx="1237820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031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前端挡板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90495" y="1191062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服务端挡板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8576" y="1155397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前端测试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7734" y="1170554"/>
            <a:ext cx="32403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服务端测试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6655" y="81404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检查</a:t>
            </a:r>
            <a:r>
              <a:rPr kumimoji="1" lang="en-US" altLang="zh-CN" sz="1200" dirty="0" smtClean="0"/>
              <a:t>UE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4358" y="3903045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Json</a:t>
            </a:r>
            <a:r>
              <a:rPr kumimoji="1" lang="en-US" altLang="zh-CN" sz="1400" dirty="0" smtClean="0"/>
              <a:t>-server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08321" y="3903045"/>
            <a:ext cx="827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postman</a:t>
            </a:r>
          </a:p>
          <a:p>
            <a:r>
              <a:rPr kumimoji="1" lang="is-IS" altLang="zh-CN" sz="1400" dirty="0" smtClean="0"/>
              <a:t>Junit</a:t>
            </a:r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2280" y="39124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simulator</a:t>
            </a:r>
            <a:endParaRPr kumimoji="1" lang="is-IS" altLang="zh-CN" sz="1400" dirty="0" smtClean="0"/>
          </a:p>
          <a:p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588" y="3912490"/>
            <a:ext cx="678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Kafa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Jasmin</a:t>
            </a:r>
          </a:p>
          <a:p>
            <a:r>
              <a:rPr kumimoji="1" lang="is-IS" altLang="zh-CN" sz="1400" dirty="0" smtClean="0"/>
              <a:t>…</a:t>
            </a:r>
          </a:p>
          <a:p>
            <a:r>
              <a:rPr kumimoji="1" lang="is-IS" altLang="zh-CN" sz="1400" dirty="0" smtClean="0"/>
              <a:t>Tunit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16162" y="8280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模拟前端</a:t>
            </a:r>
            <a:r>
              <a:rPr kumimoji="1" lang="zh-CN" altLang="en-US" sz="1200" smtClean="0"/>
              <a:t>所需数据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26488" y="829105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脱离前端单独测试服务端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4518" y="828033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模拟服务端所需数据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前端测试</a:t>
            </a:r>
            <a:endParaRPr kumimoji="1" lang="zh-CN" altLang="en-US" sz="3000" dirty="0"/>
          </a:p>
        </p:txBody>
      </p:sp>
      <p:sp>
        <p:nvSpPr>
          <p:cNvPr id="32" name="圆角矩形 31"/>
          <p:cNvSpPr/>
          <p:nvPr/>
        </p:nvSpPr>
        <p:spPr>
          <a:xfrm>
            <a:off x="730864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Android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19872" y="3507854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Web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JS</a:t>
            </a:r>
          </a:p>
          <a:p>
            <a:pPr algn="ctr"/>
            <a:r>
              <a:rPr kumimoji="1" lang="en-US" altLang="zh-CN" dirty="0" smtClean="0"/>
              <a:t>H5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108880" y="3528093"/>
            <a:ext cx="2544992" cy="109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Desktop</a:t>
            </a:r>
          </a:p>
          <a:p>
            <a:pPr algn="ctr"/>
            <a:r>
              <a:rPr kumimoji="1" lang="en-US" altLang="zh-CN" dirty="0" smtClean="0"/>
              <a:t>SWT</a:t>
            </a:r>
          </a:p>
          <a:p>
            <a:pPr algn="ctr"/>
            <a:r>
              <a:rPr kumimoji="1" lang="en-US" altLang="zh-CN" dirty="0" smtClean="0"/>
              <a:t>Electron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771550"/>
            <a:ext cx="8042312" cy="11521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？？？？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692368" y="221171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前端挡板</a:t>
            </a:r>
            <a:r>
              <a:rPr kumimoji="1" lang="zh-CN" altLang="en-US" sz="1800" dirty="0" smtClean="0"/>
              <a:t>（借助</a:t>
            </a:r>
            <a:r>
              <a:rPr kumimoji="1" lang="en-US" altLang="zh-CN" sz="1800" dirty="0" err="1" smtClean="0"/>
              <a:t>json</a:t>
            </a:r>
            <a:r>
              <a:rPr kumimoji="1" lang="zh-CN" altLang="en-US" sz="1800" dirty="0" smtClean="0"/>
              <a:t>－</a:t>
            </a:r>
            <a:r>
              <a:rPr kumimoji="1" lang="en-US" altLang="zh-CN" sz="1800" dirty="0" smtClean="0"/>
              <a:t>server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425306"/>
            <a:ext cx="7106208" cy="10906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800" dirty="0" err="1" smtClean="0">
                <a:solidFill>
                  <a:schemeClr val="tx1"/>
                </a:solidFill>
              </a:rPr>
              <a:t>Json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-server</a:t>
            </a:r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1018896" y="1635891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Web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949136" y="1635645"/>
            <a:ext cx="2400976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Desktop</a:t>
            </a:r>
            <a:endParaRPr kumimoji="1" lang="zh-CN" altLang="en-US" sz="1400" dirty="0"/>
          </a:p>
        </p:txBody>
      </p:sp>
      <p:sp>
        <p:nvSpPr>
          <p:cNvPr id="3" name="折角形 2"/>
          <p:cNvSpPr/>
          <p:nvPr/>
        </p:nvSpPr>
        <p:spPr>
          <a:xfrm>
            <a:off x="6156176" y="3569322"/>
            <a:ext cx="1584176" cy="7666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i="1"/>
              <a:t>d</a:t>
            </a:r>
            <a:r>
              <a:rPr kumimoji="1" lang="en-US" altLang="zh-CN" sz="1400" i="1" smtClean="0"/>
              <a:t>b.json</a:t>
            </a:r>
            <a:endParaRPr kumimoji="1" lang="zh-CN" altLang="en-US" sz="1400" i="1" dirty="0"/>
          </a:p>
        </p:txBody>
      </p:sp>
      <p:sp>
        <p:nvSpPr>
          <p:cNvPr id="4" name="下箭头 3"/>
          <p:cNvSpPr/>
          <p:nvPr/>
        </p:nvSpPr>
        <p:spPr>
          <a:xfrm>
            <a:off x="183569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2646363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307809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30780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30016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3125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300167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2638721"/>
            <a:ext cx="576064" cy="50405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283718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2531988"/>
            <a:ext cx="60003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3" name="圆角矩形 22"/>
          <p:cNvSpPr/>
          <p:nvPr/>
        </p:nvSpPr>
        <p:spPr>
          <a:xfrm>
            <a:off x="6879376" y="1623461"/>
            <a:ext cx="1245728" cy="359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。。。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102944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Governor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1906" y="916121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24245" y="927750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TWS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92145" y="923929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53030" y="915566"/>
            <a:ext cx="109279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8" y="2375472"/>
            <a:ext cx="1056109" cy="8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服务端测试</a:t>
            </a:r>
            <a:r>
              <a:rPr kumimoji="1" lang="zh-CN" altLang="en-US" sz="1800" dirty="0" smtClean="0"/>
              <a:t>（使用</a:t>
            </a:r>
            <a:r>
              <a:rPr kumimoji="1" lang="en-US" altLang="zh-CN" sz="1800" dirty="0" smtClean="0"/>
              <a:t>postman</a:t>
            </a:r>
            <a:r>
              <a:rPr kumimoji="1" lang="zh-CN" altLang="en-US" sz="1800" dirty="0" smtClean="0"/>
              <a:t>，模拟发出请求）</a:t>
            </a:r>
            <a:endParaRPr kumimoji="1" lang="zh-CN" altLang="en-US" sz="1800" dirty="0"/>
          </a:p>
        </p:txBody>
      </p:sp>
      <p:sp>
        <p:nvSpPr>
          <p:cNvPr id="32" name="圆角矩形 31"/>
          <p:cNvSpPr/>
          <p:nvPr/>
        </p:nvSpPr>
        <p:spPr>
          <a:xfrm>
            <a:off x="1018896" y="3857354"/>
            <a:ext cx="7106208" cy="89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algn="ctr"/>
            <a:r>
              <a:rPr kumimoji="1" lang="en-US" altLang="zh-CN" sz="1400" dirty="0" err="1" smtClean="0"/>
              <a:t>RESTFul</a:t>
            </a:r>
            <a:r>
              <a:rPr kumimoji="1"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183569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99792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70346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40900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296427" y="3219822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3995" y="2881268"/>
            <a:ext cx="619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POST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88126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GET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7729" y="28736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PUT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49405" y="28859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DELETE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92575" y="2873626"/>
            <a:ext cx="7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PATCH</a:t>
            </a:r>
            <a:endParaRPr kumimoji="1"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6151954" y="3212180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0471" y="2857177"/>
            <a:ext cx="1324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GET?Paginate</a:t>
            </a:r>
            <a:endParaRPr kumimoji="1"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953030" y="3105447"/>
            <a:ext cx="60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800" smtClean="0"/>
              <a:t>…</a:t>
            </a:r>
            <a:endParaRPr kumimoji="1"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5635227" y="3939903"/>
            <a:ext cx="2033117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DUBBO </a:t>
            </a:r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56165" y="3943530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61474" y="3939902"/>
            <a:ext cx="905741" cy="707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18896" y="1648296"/>
            <a:ext cx="7106208" cy="1152128"/>
          </a:xfrm>
          <a:prstGeom prst="roundRect">
            <a:avLst/>
          </a:prstGeom>
          <a:solidFill>
            <a:srgbClr val="4C68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Postman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16" y="1774187"/>
            <a:ext cx="775806" cy="854258"/>
          </a:xfrm>
          <a:prstGeom prst="rect">
            <a:avLst/>
          </a:prstGeom>
          <a:ln>
            <a:solidFill>
              <a:srgbClr val="4C6886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7" y="868714"/>
            <a:ext cx="4801899" cy="1504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/>
              <a:t>服务端挡板</a:t>
            </a:r>
            <a:r>
              <a:rPr kumimoji="1" lang="zh-CN" altLang="en-US" sz="1800" dirty="0" smtClean="0"/>
              <a:t>（主机模拟器</a:t>
            </a:r>
            <a:r>
              <a:rPr kumimoji="1" lang="zh-CN" altLang="en-US" sz="1800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131840" y="1491630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主机模拟器？？？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1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如何测试</a:t>
            </a:r>
            <a:r>
              <a:rPr kumimoji="1" lang="en-US" altLang="zh-CN" sz="3000" dirty="0" smtClean="0"/>
              <a:t>ABF</a:t>
            </a:r>
            <a:endParaRPr kumimoji="1"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1018896" y="3425306"/>
            <a:ext cx="7106208" cy="1234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基础数据管理功能</a:t>
            </a:r>
            <a:endParaRPr kumimoji="1"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050386" y="1851670"/>
            <a:ext cx="7106208" cy="14507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基础应用管理功能</a:t>
            </a:r>
            <a:endParaRPr kumimoji="1"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050386" y="512792"/>
            <a:ext cx="7106208" cy="12756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使用场景</a:t>
            </a:r>
            <a:endParaRPr kumimoji="1"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216149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序号</a:t>
            </a:r>
            <a:r>
              <a:rPr lang="zh-CN" altLang="en-US" sz="1200" dirty="0" smtClean="0"/>
              <a:t>资源管理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434386" y="3959653"/>
            <a:ext cx="1152128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系统运行参数 </a:t>
            </a:r>
          </a:p>
        </p:txBody>
      </p:sp>
      <p:sp>
        <p:nvSpPr>
          <p:cNvPr id="9" name="矩形 8"/>
          <p:cNvSpPr/>
          <p:nvPr/>
        </p:nvSpPr>
        <p:spPr>
          <a:xfrm>
            <a:off x="3652623" y="3959653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业务字典</a:t>
            </a:r>
          </a:p>
        </p:txBody>
      </p:sp>
      <p:sp>
        <p:nvSpPr>
          <p:cNvPr id="10" name="矩形 9"/>
          <p:cNvSpPr/>
          <p:nvPr/>
        </p:nvSpPr>
        <p:spPr>
          <a:xfrm>
            <a:off x="1187624" y="2823335"/>
            <a:ext cx="1440160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功能行为类型定义 </a:t>
            </a:r>
          </a:p>
        </p:txBody>
      </p:sp>
      <p:sp>
        <p:nvSpPr>
          <p:cNvPr id="11" name="矩形 10"/>
          <p:cNvSpPr/>
          <p:nvPr/>
        </p:nvSpPr>
        <p:spPr>
          <a:xfrm>
            <a:off x="2740515" y="2823335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职务定义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670720" y="2827391"/>
            <a:ext cx="803886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角色管理 </a:t>
            </a:r>
          </a:p>
        </p:txBody>
      </p:sp>
      <p:sp>
        <p:nvSpPr>
          <p:cNvPr id="13" name="矩形 12"/>
          <p:cNvSpPr/>
          <p:nvPr/>
        </p:nvSpPr>
        <p:spPr>
          <a:xfrm>
            <a:off x="1212412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员工管理 </a:t>
            </a:r>
          </a:p>
        </p:txBody>
      </p:sp>
      <p:sp>
        <p:nvSpPr>
          <p:cNvPr id="14" name="矩形 13"/>
          <p:cNvSpPr/>
          <p:nvPr/>
        </p:nvSpPr>
        <p:spPr>
          <a:xfrm>
            <a:off x="2153129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组织机构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82530" y="1347944"/>
            <a:ext cx="101087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/>
              <a:t>工作组管理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283968" y="1347944"/>
            <a:ext cx="817474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业务机构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202837" y="2276258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应用功能管理 </a:t>
            </a:r>
          </a:p>
        </p:txBody>
      </p:sp>
      <p:sp>
        <p:nvSpPr>
          <p:cNvPr id="19" name="矩形 18"/>
          <p:cNvSpPr/>
          <p:nvPr/>
        </p:nvSpPr>
        <p:spPr>
          <a:xfrm>
            <a:off x="2477075" y="229407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菜单管理 </a:t>
            </a:r>
          </a:p>
        </p:txBody>
      </p:sp>
      <p:sp>
        <p:nvSpPr>
          <p:cNvPr id="20" name="矩形 19"/>
          <p:cNvSpPr/>
          <p:nvPr/>
        </p:nvSpPr>
        <p:spPr>
          <a:xfrm>
            <a:off x="3852769" y="2297579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操作员管理 </a:t>
            </a:r>
          </a:p>
        </p:txBody>
      </p:sp>
      <p:sp>
        <p:nvSpPr>
          <p:cNvPr id="21" name="矩形 20"/>
          <p:cNvSpPr/>
          <p:nvPr/>
        </p:nvSpPr>
        <p:spPr>
          <a:xfrm>
            <a:off x="5228463" y="2315522"/>
            <a:ext cx="1165439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操作员身份 </a:t>
            </a:r>
          </a:p>
        </p:txBody>
      </p:sp>
      <p:sp>
        <p:nvSpPr>
          <p:cNvPr id="22" name="矩形 21"/>
          <p:cNvSpPr/>
          <p:nvPr/>
        </p:nvSpPr>
        <p:spPr>
          <a:xfrm>
            <a:off x="6604157" y="2294072"/>
            <a:ext cx="848163" cy="3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重组菜单 </a:t>
            </a:r>
          </a:p>
        </p:txBody>
      </p:sp>
    </p:spTree>
    <p:extLst>
      <p:ext uri="{BB962C8B-B14F-4D97-AF65-F5344CB8AC3E}">
        <p14:creationId xmlns:p14="http://schemas.microsoft.com/office/powerpoint/2010/main" val="9686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475656" y="3137242"/>
            <a:ext cx="5108092" cy="185627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基础服务模块</a:t>
            </a:r>
            <a:endParaRPr kumimoji="1"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1475656" y="780842"/>
            <a:ext cx="5108092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1043608" y="1275606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1689165" y="226853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950" y="22629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633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</a:t>
            </a:r>
            <a:r>
              <a:rPr kumimoji="1" lang="en-US" altLang="zh-CN" sz="1200" dirty="0" smtClean="0">
                <a:solidFill>
                  <a:srgbClr val="FFFF00"/>
                </a:solidFill>
              </a:rPr>
              <a:t>&amp;</a:t>
            </a:r>
            <a:r>
              <a:rPr kumimoji="1" lang="zh-CN" altLang="en-US" sz="1200" dirty="0" smtClean="0">
                <a:solidFill>
                  <a:srgbClr val="FFFF00"/>
                </a:solidFill>
              </a:rPr>
              <a:t>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49582" y="38247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86332" y="97973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3190" y="197245"/>
            <a:ext cx="178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nfrastructure</a:t>
            </a:r>
            <a:endParaRPr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86477" y="228513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6477" y="163564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9588" y="4407954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159588" y="2275878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6950" y="97843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42512" y="97830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63130" y="97700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 flipH="1">
            <a:off x="70952" y="1016386"/>
            <a:ext cx="800280" cy="3977127"/>
            <a:chOff x="8460432" y="847372"/>
            <a:chExt cx="702439" cy="3977127"/>
          </a:xfrm>
        </p:grpSpPr>
        <p:sp>
          <p:nvSpPr>
            <p:cNvPr id="102" name="右大括号 101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19132" y="2427734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zh-CN" altLang="en-US" sz="1400" dirty="0"/>
                <a:t>基础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服务</a:t>
              </a:r>
              <a:endParaRPr kumimoji="1" lang="en-US" altLang="zh-CN" sz="1400" dirty="0"/>
            </a:p>
            <a:p>
              <a:pPr algn="r"/>
              <a:r>
                <a:rPr kumimoji="1" lang="zh-CN" altLang="en-US" sz="1400" dirty="0"/>
                <a:t>模块</a:t>
              </a:r>
              <a:endParaRPr kumimoji="1" lang="en-US" altLang="zh-CN" sz="1400" dirty="0"/>
            </a:p>
          </p:txBody>
        </p:sp>
      </p:grpSp>
      <p:sp>
        <p:nvSpPr>
          <p:cNvPr id="104" name="矩形 103"/>
          <p:cNvSpPr/>
          <p:nvPr/>
        </p:nvSpPr>
        <p:spPr>
          <a:xfrm>
            <a:off x="168633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标准数据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SD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35452" y="440300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定时器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Timer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 flipH="1">
            <a:off x="1067329" y="3506117"/>
            <a:ext cx="197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 smtClean="0"/>
              <a:t>通用平台服务</a:t>
            </a:r>
            <a:endParaRPr kumimoji="1" lang="en-US" altLang="zh-CN" sz="1400" dirty="0" smtClean="0"/>
          </a:p>
        </p:txBody>
      </p:sp>
      <p:grpSp>
        <p:nvGrpSpPr>
          <p:cNvPr id="107" name="组 106"/>
          <p:cNvGrpSpPr/>
          <p:nvPr/>
        </p:nvGrpSpPr>
        <p:grpSpPr>
          <a:xfrm>
            <a:off x="5418953" y="3236087"/>
            <a:ext cx="1080120" cy="1711927"/>
            <a:chOff x="7039702" y="2031647"/>
            <a:chExt cx="1080120" cy="1711927"/>
          </a:xfrm>
        </p:grpSpPr>
        <p:sp>
          <p:nvSpPr>
            <p:cNvPr id="108" name="矩形 107"/>
            <p:cNvSpPr/>
            <p:nvPr/>
          </p:nvSpPr>
          <p:spPr>
            <a:xfrm>
              <a:off x="7039702" y="2031647"/>
              <a:ext cx="1080120" cy="1711927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46154" y="2675143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28284" y="2489256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146154" y="3202159"/>
              <a:ext cx="864096" cy="43397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报文格式</a:t>
              </a:r>
              <a:endParaRPr kumimoji="1" lang="zh-CN" altLang="en-US" sz="1200" dirty="0"/>
            </a:p>
          </p:txBody>
        </p:sp>
      </p:grpSp>
      <p:sp>
        <p:nvSpPr>
          <p:cNvPr id="112" name="矩形 111"/>
          <p:cNvSpPr/>
          <p:nvPr/>
        </p:nvSpPr>
        <p:spPr>
          <a:xfrm>
            <a:off x="4159588" y="383189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挡板服务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Simulator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59588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批量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Batch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8198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。。。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45234" y="323608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。。。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24971</TotalTime>
  <Words>5637</Words>
  <Application>Microsoft Macintosh PowerPoint</Application>
  <PresentationFormat>全屏显示(16:9)</PresentationFormat>
  <Paragraphs>1355</Paragraphs>
  <Slides>58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Calibri</vt:lpstr>
      <vt:lpstr>Microsoft YaHei</vt:lpstr>
      <vt:lpstr>Monaco</vt:lpstr>
      <vt:lpstr>Verdana</vt:lpstr>
      <vt:lpstr>Wingdings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交易处理流程</vt:lpstr>
      <vt:lpstr>PowerPoint 演示文稿</vt:lpstr>
      <vt:lpstr>PowerPoint 演示文稿</vt:lpstr>
      <vt:lpstr>PowerPoint 演示文稿</vt:lpstr>
      <vt:lpstr>组织机构</vt:lpstr>
      <vt:lpstr>PowerPoint 演示文稿</vt:lpstr>
      <vt:lpstr>流水&amp;日志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开发篇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3005</cp:revision>
  <dcterms:created xsi:type="dcterms:W3CDTF">2013-02-21T01:55:05Z</dcterms:created>
  <dcterms:modified xsi:type="dcterms:W3CDTF">2017-10-21T23:24:04Z</dcterms:modified>
</cp:coreProperties>
</file>