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94"/>
  </p:normalViewPr>
  <p:slideViewPr>
    <p:cSldViewPr snapToGrid="0" snapToObjects="1">
      <p:cViewPr>
        <p:scale>
          <a:sx n="102" d="100"/>
          <a:sy n="102" d="100"/>
        </p:scale>
        <p:origin x="4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FB12-671D-644D-9B4F-7D700627C1D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486D-8259-FE48-9F72-9A24EB7627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63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1486D-8259-FE48-9F72-9A24EB7627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7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1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8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4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6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8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4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026E-4F40-7942-A3C7-BA7D934E5B6D}" type="datetimeFigureOut">
              <a:rPr kumimoji="1" lang="zh-CN" altLang="en-US" smtClean="0"/>
              <a:t>17/9/3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6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燕尾形 57"/>
          <p:cNvSpPr/>
          <p:nvPr/>
        </p:nvSpPr>
        <p:spPr>
          <a:xfrm>
            <a:off x="8378885" y="1751593"/>
            <a:ext cx="295566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/>
              <a:t>日志数据：缓存、数据库</a:t>
            </a:r>
            <a:endParaRPr kumimoji="1" lang="en-US" altLang="zh-CN" sz="1400" b="1" dirty="0"/>
          </a:p>
        </p:txBody>
      </p:sp>
      <p:sp>
        <p:nvSpPr>
          <p:cNvPr id="29" name="燕尾形 28"/>
          <p:cNvSpPr/>
          <p:nvPr/>
        </p:nvSpPr>
        <p:spPr>
          <a:xfrm>
            <a:off x="4249756" y="1751594"/>
            <a:ext cx="3805086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来源：</a:t>
            </a:r>
            <a:r>
              <a:rPr kumimoji="1" lang="en-US" altLang="zh-CN" sz="1400" dirty="0" smtClean="0"/>
              <a:t>UE</a:t>
            </a:r>
            <a:r>
              <a:rPr kumimoji="1" lang="zh-CN" altLang="en-US" sz="1400" dirty="0" smtClean="0"/>
              <a:t>交互、系统行为、处理过程</a:t>
            </a:r>
            <a:r>
              <a:rPr kumimoji="1" lang="en-US" altLang="zh-CN" sz="1400" dirty="0" smtClean="0"/>
              <a:t>...</a:t>
            </a:r>
            <a:endParaRPr kumimoji="1" lang="en-US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32210"/>
              </p:ext>
            </p:extLst>
          </p:nvPr>
        </p:nvGraphicFramePr>
        <p:xfrm>
          <a:off x="669594" y="2233328"/>
          <a:ext cx="3129935" cy="370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9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谁？（操作员，什么子系统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渠道</a:t>
                      </a:r>
                      <a:r>
                        <a:rPr lang="is-IS" altLang="zh-CN" sz="1200" dirty="0" smtClean="0"/>
                        <a:t>…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什么时间？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操作了什么功能？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影响了那个数据实体（</a:t>
                      </a:r>
                      <a:r>
                        <a:rPr lang="en-US" altLang="zh-CN" sz="1200" dirty="0" smtClean="0"/>
                        <a:t>Entity</a:t>
                      </a:r>
                      <a:r>
                        <a:rPr lang="zh-CN" altLang="en-US" sz="1200" dirty="0" smtClean="0"/>
                        <a:t>）？如：（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｛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:23412312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｝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操作过程中的关键数据？（用作日后索引）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某次操作的唯一表识？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功能的使用分布情况：常用／不常用功能？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查看数据实体关联的操作日志明细？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连接符 11"/>
          <p:cNvCxnSpPr>
            <a:stCxn id="58" idx="3"/>
            <a:endCxn id="57" idx="1"/>
          </p:cNvCxnSpPr>
          <p:nvPr/>
        </p:nvCxnSpPr>
        <p:spPr>
          <a:xfrm flipH="1">
            <a:off x="1157934" y="2034274"/>
            <a:ext cx="10176620" cy="12700"/>
          </a:xfrm>
          <a:prstGeom prst="bentConnector5">
            <a:avLst>
              <a:gd name="adj1" fmla="val -4420"/>
              <a:gd name="adj2" fmla="val -8632228"/>
              <a:gd name="adj3" fmla="val 10586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7" idx="3"/>
            <a:endCxn id="29" idx="1"/>
          </p:cNvCxnSpPr>
          <p:nvPr/>
        </p:nvCxnSpPr>
        <p:spPr>
          <a:xfrm>
            <a:off x="3593872" y="2034274"/>
            <a:ext cx="93856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3"/>
            <a:endCxn id="58" idx="1"/>
          </p:cNvCxnSpPr>
          <p:nvPr/>
        </p:nvCxnSpPr>
        <p:spPr>
          <a:xfrm flipV="1">
            <a:off x="8054842" y="2034274"/>
            <a:ext cx="6067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燕尾形 56"/>
          <p:cNvSpPr/>
          <p:nvPr/>
        </p:nvSpPr>
        <p:spPr>
          <a:xfrm>
            <a:off x="875253" y="1751593"/>
            <a:ext cx="271861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“</a:t>
            </a:r>
            <a:r>
              <a:rPr kumimoji="1" lang="zh-CN" altLang="en-US" sz="1400" dirty="0"/>
              <a:t>操作日志</a:t>
            </a:r>
            <a:r>
              <a:rPr kumimoji="1" lang="en-US" altLang="zh-CN" sz="1400" dirty="0" smtClean="0"/>
              <a:t>”</a:t>
            </a:r>
            <a:r>
              <a:rPr kumimoji="1" lang="zh-CN" altLang="en-US" sz="1400" dirty="0" smtClean="0"/>
              <a:t>的业务需求</a:t>
            </a:r>
            <a:endParaRPr kumimoji="1" lang="en-US" altLang="zh-CN" sz="1400" dirty="0"/>
          </a:p>
        </p:txBody>
      </p:sp>
      <p:sp>
        <p:nvSpPr>
          <p:cNvPr id="56" name="左右箭头标注 55"/>
          <p:cNvSpPr/>
          <p:nvPr/>
        </p:nvSpPr>
        <p:spPr>
          <a:xfrm>
            <a:off x="4554824" y="672970"/>
            <a:ext cx="2863107" cy="501446"/>
          </a:xfrm>
          <a:prstGeom prst="leftRight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统计、分析</a:t>
            </a:r>
            <a:endParaRPr kumimoji="1" lang="zh-CN" altLang="en-US" sz="1400" dirty="0"/>
          </a:p>
        </p:txBody>
      </p:sp>
      <p:sp>
        <p:nvSpPr>
          <p:cNvPr id="65" name="立方体 64"/>
          <p:cNvSpPr/>
          <p:nvPr/>
        </p:nvSpPr>
        <p:spPr>
          <a:xfrm>
            <a:off x="8622806" y="3164981"/>
            <a:ext cx="896975" cy="840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66" name="罐形 65"/>
          <p:cNvSpPr/>
          <p:nvPr/>
        </p:nvSpPr>
        <p:spPr>
          <a:xfrm>
            <a:off x="8622806" y="4699280"/>
            <a:ext cx="896976" cy="1135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DB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683242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操作日志服务</a:t>
            </a:r>
            <a:endParaRPr kumimoji="1" lang="zh-CN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6756983" y="3209693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开始操作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33043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XXX</a:t>
            </a:r>
            <a:r>
              <a:rPr kumimoji="1" lang="zh-CN" altLang="en-US" sz="1400" dirty="0" smtClean="0"/>
              <a:t>功能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756982" y="3832812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rgbClr val="0070C0"/>
                </a:solidFill>
              </a:rPr>
              <a:t>记录关键数据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56983" y="4455931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聚合日志信息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56982" y="5075364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持久化日志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7" name="肘形连接符 76"/>
          <p:cNvCxnSpPr>
            <a:stCxn id="75" idx="3"/>
            <a:endCxn id="72" idx="1"/>
          </p:cNvCxnSpPr>
          <p:nvPr/>
        </p:nvCxnSpPr>
        <p:spPr>
          <a:xfrm flipV="1">
            <a:off x="5473394" y="4024541"/>
            <a:ext cx="1283588" cy="2409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73" idx="2"/>
            <a:endCxn id="74" idx="0"/>
          </p:cNvCxnSpPr>
          <p:nvPr/>
        </p:nvCxnSpPr>
        <p:spPr>
          <a:xfrm>
            <a:off x="7369040" y="4839389"/>
            <a:ext cx="0" cy="23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4" idx="3"/>
            <a:endCxn id="66" idx="2"/>
          </p:cNvCxnSpPr>
          <p:nvPr/>
        </p:nvCxnSpPr>
        <p:spPr>
          <a:xfrm>
            <a:off x="7981097" y="5267093"/>
            <a:ext cx="641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8" idx="3"/>
            <a:endCxn id="65" idx="2"/>
          </p:cNvCxnSpPr>
          <p:nvPr/>
        </p:nvCxnSpPr>
        <p:spPr>
          <a:xfrm>
            <a:off x="7981097" y="3401422"/>
            <a:ext cx="641709" cy="28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2" idx="3"/>
            <a:endCxn id="65" idx="2"/>
          </p:cNvCxnSpPr>
          <p:nvPr/>
        </p:nvCxnSpPr>
        <p:spPr>
          <a:xfrm flipV="1">
            <a:off x="7981097" y="3690392"/>
            <a:ext cx="641709" cy="3341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>
            <a:off x="4816328" y="3164981"/>
            <a:ext cx="390418" cy="245864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64291" y="4080553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>
            <a:endCxn id="68" idx="1"/>
          </p:cNvCxnSpPr>
          <p:nvPr/>
        </p:nvCxnSpPr>
        <p:spPr>
          <a:xfrm>
            <a:off x="4063154" y="3382755"/>
            <a:ext cx="2693829" cy="18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568266" y="3511814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4564291" y="4745530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5" name="文本框 94"/>
          <p:cNvSpPr txBox="1"/>
          <p:nvPr/>
        </p:nvSpPr>
        <p:spPr>
          <a:xfrm>
            <a:off x="5805093" y="3087496"/>
            <a:ext cx="107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AOP/</a:t>
            </a:r>
            <a:r>
              <a:rPr kumimoji="1" lang="zh-CN" altLang="en-US" sz="1200" dirty="0" smtClean="0"/>
              <a:t>注解</a:t>
            </a:r>
            <a:endParaRPr kumimoji="1"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015246" y="3696681"/>
            <a:ext cx="59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endParaRPr kumimoji="1" lang="zh-CN" altLang="en-US" sz="1400" dirty="0"/>
          </a:p>
        </p:txBody>
      </p:sp>
      <p:sp>
        <p:nvSpPr>
          <p:cNvPr id="98" name="左大括号 97"/>
          <p:cNvSpPr/>
          <p:nvPr/>
        </p:nvSpPr>
        <p:spPr>
          <a:xfrm>
            <a:off x="9607510" y="2467627"/>
            <a:ext cx="313151" cy="1783516"/>
          </a:xfrm>
          <a:prstGeom prst="leftBrace">
            <a:avLst>
              <a:gd name="adj1" fmla="val 1075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008390" y="2467627"/>
            <a:ext cx="1503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Key:XXX-XXX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[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oper_guid:XXX-XXX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oper_type:manage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oper_desc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新增机构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chan_code:manage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</a:t>
            </a:r>
          </a:p>
          <a:p>
            <a:r>
              <a:rPr kumimoji="1" lang="is-IS" altLang="zh-CN" sz="1200" dirty="0" smtClean="0"/>
              <a:t>]</a:t>
            </a:r>
          </a:p>
          <a:p>
            <a:endParaRPr kumimoji="1" lang="is-IS" altLang="zh-CN" sz="1200" dirty="0"/>
          </a:p>
          <a:p>
            <a:r>
              <a:rPr kumimoji="1" lang="zh-CN" altLang="en-US" sz="1200" dirty="0" smtClean="0"/>
              <a:t>如：</a:t>
            </a:r>
            <a:r>
              <a:rPr kumimoji="1" lang="en-US" altLang="zh-CN" sz="1200" dirty="0" err="1" smtClean="0"/>
              <a:t>redis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map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9607510" y="4957376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LOG_ABF_OPERATE</a:t>
            </a:r>
          </a:p>
          <a:p>
            <a:r>
              <a:rPr kumimoji="1" lang="en-US" altLang="zh-CN" sz="1400" dirty="0" smtClean="0"/>
              <a:t>LOG_CUSTOMER_CONTACT</a:t>
            </a:r>
          </a:p>
          <a:p>
            <a:r>
              <a:rPr kumimoji="1" lang="en-US" altLang="zh-CN" sz="1400" dirty="0" smtClean="0"/>
              <a:t>LOG_ABF_HISTORY</a:t>
            </a:r>
          </a:p>
        </p:txBody>
      </p:sp>
    </p:spTree>
    <p:extLst>
      <p:ext uri="{BB962C8B-B14F-4D97-AF65-F5344CB8AC3E}">
        <p14:creationId xmlns:p14="http://schemas.microsoft.com/office/powerpoint/2010/main" val="16283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燕尾形 56"/>
          <p:cNvSpPr/>
          <p:nvPr/>
        </p:nvSpPr>
        <p:spPr>
          <a:xfrm>
            <a:off x="545690" y="1264650"/>
            <a:ext cx="4159046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某个功能被操作时，“前－后”之间进行请求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响应模式的交互</a:t>
            </a:r>
            <a:endParaRPr kumimoji="1" lang="en-US" altLang="zh-CN" sz="1400" dirty="0"/>
          </a:p>
        </p:txBody>
      </p:sp>
      <p:sp>
        <p:nvSpPr>
          <p:cNvPr id="58" name="燕尾形 57"/>
          <p:cNvSpPr/>
          <p:nvPr/>
        </p:nvSpPr>
        <p:spPr>
          <a:xfrm>
            <a:off x="6341806" y="1266396"/>
            <a:ext cx="4835505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Tools</a:t>
            </a:r>
            <a:r>
              <a:rPr kumimoji="1" lang="zh-CN" altLang="en-US" sz="1400" b="1" dirty="0" smtClean="0"/>
              <a:t>为每个功能提供了操作行为的日志收集和保存</a:t>
            </a:r>
            <a:endParaRPr kumimoji="1" lang="en-US" altLang="zh-CN" sz="1400" b="1" dirty="0"/>
          </a:p>
        </p:txBody>
      </p:sp>
      <p:sp>
        <p:nvSpPr>
          <p:cNvPr id="17" name="椭圆 16"/>
          <p:cNvSpPr/>
          <p:nvPr/>
        </p:nvSpPr>
        <p:spPr>
          <a:xfrm>
            <a:off x="6944179" y="3777400"/>
            <a:ext cx="1571625" cy="53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400" dirty="0" smtClean="0"/>
              <a:t>….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71588" y="3059837"/>
            <a:ext cx="2586038" cy="3003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1588" y="1888260"/>
            <a:ext cx="2586037" cy="5000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1022" y="3358277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8768" y="4192294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8768" y="5030371"/>
            <a:ext cx="1971675" cy="500063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Rservice</a:t>
            </a:r>
            <a:r>
              <a:rPr kumimoji="1" lang="en-US" altLang="zh-CN" dirty="0" smtClean="0"/>
              <a:t> 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2"/>
            <a:endCxn id="9" idx="0"/>
          </p:cNvCxnSpPr>
          <p:nvPr/>
        </p:nvCxnSpPr>
        <p:spPr>
          <a:xfrm>
            <a:off x="2564607" y="2388323"/>
            <a:ext cx="0" cy="67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944179" y="1888260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6944180" y="3125245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收集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操作日志信息</a:t>
            </a:r>
            <a:endParaRPr kumimoji="1"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6944181" y="4748726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保存操作日志</a:t>
            </a:r>
            <a:endParaRPr kumimoji="1"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6944181" y="5870834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cxnSp>
        <p:nvCxnSpPr>
          <p:cNvPr id="21" name="直线箭头连接符 20"/>
          <p:cNvCxnSpPr>
            <a:stCxn id="15" idx="4"/>
            <a:endCxn id="16" idx="0"/>
          </p:cNvCxnSpPr>
          <p:nvPr/>
        </p:nvCxnSpPr>
        <p:spPr>
          <a:xfrm>
            <a:off x="7729992" y="2702648"/>
            <a:ext cx="1" cy="42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7" idx="4"/>
            <a:endCxn id="18" idx="0"/>
          </p:cNvCxnSpPr>
          <p:nvPr/>
        </p:nvCxnSpPr>
        <p:spPr>
          <a:xfrm>
            <a:off x="7729992" y="4316756"/>
            <a:ext cx="2" cy="4319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4"/>
            <a:endCxn id="19" idx="0"/>
          </p:cNvCxnSpPr>
          <p:nvPr/>
        </p:nvCxnSpPr>
        <p:spPr>
          <a:xfrm>
            <a:off x="7729994" y="5563114"/>
            <a:ext cx="0" cy="3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4" idx="1"/>
          </p:cNvCxnSpPr>
          <p:nvPr/>
        </p:nvCxnSpPr>
        <p:spPr>
          <a:xfrm rot="5400000" flipH="1">
            <a:off x="-44414" y="3454295"/>
            <a:ext cx="3925023" cy="1293019"/>
          </a:xfrm>
          <a:prstGeom prst="bentConnector4">
            <a:avLst>
              <a:gd name="adj1" fmla="val -5824"/>
              <a:gd name="adj2" fmla="val 14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>
            <a:off x="4536210" y="2126713"/>
            <a:ext cx="2154776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规范请求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响应数据结构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556166" y="4576043"/>
            <a:ext cx="2134819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统一的操作日志服务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右大括号 41"/>
          <p:cNvSpPr/>
          <p:nvPr/>
        </p:nvSpPr>
        <p:spPr>
          <a:xfrm>
            <a:off x="8768998" y="3023936"/>
            <a:ext cx="296874" cy="1353743"/>
          </a:xfrm>
          <a:prstGeom prst="rightBrace">
            <a:avLst>
              <a:gd name="adj1" fmla="val 246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065870" y="3333874"/>
            <a:ext cx="2583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完整的日志信息，需要在多个代码执行时机点上采集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有些信息只有在特定代码片段中才能获取</a:t>
            </a:r>
            <a:endParaRPr kumimoji="1" lang="en-US" altLang="zh-CN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67243" y="45169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同步／异步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065870" y="2126713"/>
            <a:ext cx="258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9065868" y="4958887"/>
            <a:ext cx="2583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何时保存“操作日志”由平台机制决定，不影像正常功能逻辑的执行</a:t>
            </a:r>
            <a:endParaRPr kumimoji="1" lang="en-US" altLang="zh-CN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65868" y="6063315"/>
            <a:ext cx="258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9" name="矩形 58"/>
          <p:cNvSpPr/>
          <p:nvPr/>
        </p:nvSpPr>
        <p:spPr>
          <a:xfrm>
            <a:off x="4508931" y="3603284"/>
            <a:ext cx="172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借助</a:t>
            </a:r>
            <a:r>
              <a:rPr lang="zh-CN" altLang="en-US" sz="1200" b="1" i="0" dirty="0" smtClean="0">
                <a:solidFill>
                  <a:srgbClr val="C00000"/>
                </a:solidFill>
                <a:effectLst/>
                <a:latin typeface="arial" charset="0"/>
              </a:rPr>
              <a:t>规范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来约定交互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过程，从而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实现统一的操作日志采集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处理。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01419" y="82167"/>
            <a:ext cx="6542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</a:rPr>
              <a:t>把</a:t>
            </a:r>
            <a:r>
              <a:rPr kumimoji="1" lang="zh-CN" altLang="en-US" dirty="0" smtClean="0">
                <a:solidFill>
                  <a:srgbClr val="C00000"/>
                </a:solidFill>
              </a:rPr>
              <a:t>“操作日志”的收集过程，从</a:t>
            </a:r>
            <a:r>
              <a:rPr kumimoji="1" lang="zh-CN" altLang="en-US" dirty="0">
                <a:solidFill>
                  <a:srgbClr val="C00000"/>
                </a:solidFill>
              </a:rPr>
              <a:t>应用逻辑中</a:t>
            </a:r>
            <a:r>
              <a:rPr kumimoji="1" lang="zh-CN" altLang="en-US">
                <a:solidFill>
                  <a:srgbClr val="C00000"/>
                </a:solidFill>
              </a:rPr>
              <a:t>分离</a:t>
            </a:r>
            <a:r>
              <a:rPr kumimoji="1" lang="zh-CN" altLang="en-US" smtClean="0">
                <a:solidFill>
                  <a:srgbClr val="C00000"/>
                </a:solidFill>
              </a:rPr>
              <a:t>出来</a:t>
            </a:r>
            <a:r>
              <a:rPr kumimoji="1" lang="zh-CN" altLang="en-US" dirty="0">
                <a:solidFill>
                  <a:srgbClr val="C00000"/>
                </a:solidFill>
              </a:rPr>
              <a:t>。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C00000"/>
                </a:solidFill>
              </a:rPr>
              <a:t>提供统一的操作日志服务。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15880" y="27023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522" y="21944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874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319</Words>
  <Application>Microsoft Macintosh PowerPoint</Application>
  <PresentationFormat>宽屏</PresentationFormat>
  <Paragraphs>64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Arial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史云来</dc:creator>
  <cp:lastModifiedBy>史云来</cp:lastModifiedBy>
  <cp:revision>126</cp:revision>
  <dcterms:created xsi:type="dcterms:W3CDTF">2017-09-02T22:23:48Z</dcterms:created>
  <dcterms:modified xsi:type="dcterms:W3CDTF">2017-09-03T04:21:48Z</dcterms:modified>
</cp:coreProperties>
</file>