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337" r:id="rId2"/>
    <p:sldId id="345" r:id="rId3"/>
    <p:sldId id="384" r:id="rId4"/>
    <p:sldId id="336" r:id="rId5"/>
    <p:sldId id="401" r:id="rId6"/>
    <p:sldId id="385" r:id="rId7"/>
    <p:sldId id="391" r:id="rId8"/>
    <p:sldId id="390" r:id="rId9"/>
    <p:sldId id="383" r:id="rId10"/>
    <p:sldId id="389" r:id="rId11"/>
    <p:sldId id="388" r:id="rId12"/>
    <p:sldId id="386" r:id="rId13"/>
    <p:sldId id="392" r:id="rId14"/>
    <p:sldId id="393" r:id="rId15"/>
    <p:sldId id="394" r:id="rId16"/>
    <p:sldId id="382" r:id="rId17"/>
    <p:sldId id="368" r:id="rId18"/>
    <p:sldId id="380" r:id="rId19"/>
    <p:sldId id="357" r:id="rId20"/>
    <p:sldId id="346" r:id="rId21"/>
    <p:sldId id="369" r:id="rId22"/>
    <p:sldId id="381" r:id="rId23"/>
    <p:sldId id="398" r:id="rId24"/>
    <p:sldId id="397" r:id="rId25"/>
    <p:sldId id="399" r:id="rId26"/>
    <p:sldId id="400" r:id="rId27"/>
    <p:sldId id="378" r:id="rId28"/>
    <p:sldId id="379" r:id="rId29"/>
    <p:sldId id="395" r:id="rId30"/>
    <p:sldId id="396" r:id="rId31"/>
    <p:sldId id="348" r:id="rId32"/>
    <p:sldId id="353" r:id="rId33"/>
    <p:sldId id="358" r:id="rId34"/>
    <p:sldId id="354" r:id="rId35"/>
    <p:sldId id="351" r:id="rId36"/>
    <p:sldId id="349" r:id="rId37"/>
    <p:sldId id="350" r:id="rId38"/>
    <p:sldId id="359" r:id="rId39"/>
    <p:sldId id="361" r:id="rId40"/>
    <p:sldId id="362" r:id="rId41"/>
    <p:sldId id="363" r:id="rId42"/>
    <p:sldId id="365" r:id="rId43"/>
    <p:sldId id="366" r:id="rId44"/>
    <p:sldId id="367" r:id="rId45"/>
    <p:sldId id="372" r:id="rId46"/>
    <p:sldId id="373" r:id="rId47"/>
    <p:sldId id="374" r:id="rId48"/>
    <p:sldId id="375" r:id="rId49"/>
    <p:sldId id="376" r:id="rId50"/>
    <p:sldId id="377" r:id="rId5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A5F6"/>
    <a:srgbClr val="C00000"/>
    <a:srgbClr val="FF6D37"/>
    <a:srgbClr val="E56709"/>
    <a:srgbClr val="EBECE7"/>
    <a:srgbClr val="DE7A87"/>
    <a:srgbClr val="F8D41E"/>
    <a:srgbClr val="E62E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43" autoAdjust="0"/>
    <p:restoredTop sz="79762" autoAdjust="0"/>
  </p:normalViewPr>
  <p:slideViewPr>
    <p:cSldViewPr>
      <p:cViewPr>
        <p:scale>
          <a:sx n="104" d="100"/>
          <a:sy n="104" d="100"/>
        </p:scale>
        <p:origin x="1632" y="2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34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handoutMaster" Target="handoutMasters/handoutMaster1.xml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79E5A-5764-4AAB-A962-3E8F18291B4D}" type="datetimeFigureOut">
              <a:rPr lang="zh-CN" altLang="en-US" smtClean="0"/>
              <a:pPr/>
              <a:t>17/9/5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8D0284-669D-4BD2-A5B5-94DD4AE791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023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76D96-E550-42A4-AAC9-143101C0E129}" type="datetimeFigureOut">
              <a:rPr lang="zh-CN" altLang="en-US" smtClean="0"/>
              <a:pPr/>
              <a:t>17/9/5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7D9F3-22A8-4B09-B716-F97D62E56A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16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6683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围绕‘功能闭环’迭代重构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每个开发过程的目标都有一个完整的 “功能闭环”，这个闭环都可完整的支持一个业务场景；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应用系统是由很多个这样的‘闭环’组成的；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一个完整的业务，在系统中可以梳理出一条最长的闭环连路，这是 “关键功能闭环”，应用系统可基于关键闭环推演生长新功能；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5885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0311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第一层前－后分离</a:t>
            </a:r>
            <a:r>
              <a:rPr kumimoji="1" lang="zh-CN" altLang="en-US" dirty="0" smtClean="0">
                <a:sym typeface="Wingdings"/>
              </a:rPr>
              <a:t>：</a:t>
            </a:r>
            <a:r>
              <a:rPr kumimoji="1" lang="zh-CN" altLang="en-US" baseline="0" dirty="0" smtClean="0">
                <a:sym typeface="Wingdings"/>
              </a:rPr>
              <a:t> （</a:t>
            </a:r>
            <a:r>
              <a:rPr kumimoji="1" lang="zh-CN" altLang="en-US" dirty="0" smtClean="0"/>
              <a:t>通过</a:t>
            </a:r>
            <a:r>
              <a:rPr kumimoji="1" lang="en-US" altLang="zh-CN" dirty="0" err="1" smtClean="0"/>
              <a:t>nginx</a:t>
            </a:r>
            <a:r>
              <a:rPr kumimoji="1" lang="zh-CN" altLang="en-US" dirty="0" smtClean="0"/>
              <a:t>部署静态资源，并且做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请求转发，解决跨域问题，也负责软负载功能</a:t>
            </a:r>
            <a:r>
              <a:rPr kumimoji="1" lang="zh-CN" altLang="en-US" baseline="0" dirty="0" smtClean="0">
                <a:sym typeface="Wingdings"/>
              </a:rPr>
              <a:t>）</a:t>
            </a:r>
            <a:r>
              <a:rPr kumimoji="1" lang="zh-CN" altLang="en-US" dirty="0" smtClean="0"/>
              <a:t>实现界面（前）与请求接入处理能力（后）的分离。</a:t>
            </a:r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第二层前－后分离： （将原来</a:t>
            </a:r>
            <a:r>
              <a:rPr kumimoji="1" lang="en-US" altLang="zh-CN" dirty="0" smtClean="0"/>
              <a:t>Service</a:t>
            </a:r>
            <a:r>
              <a:rPr kumimoji="1" lang="zh-CN" altLang="en-US" dirty="0" smtClean="0"/>
              <a:t>按照业务域分类，使用</a:t>
            </a:r>
            <a:r>
              <a:rPr kumimoji="1" lang="en-US" altLang="zh-CN" dirty="0" err="1" smtClean="0"/>
              <a:t>Dubbo</a:t>
            </a:r>
            <a:r>
              <a:rPr kumimoji="1" lang="zh-CN" altLang="en-US" dirty="0" smtClean="0"/>
              <a:t>建设为基础服务提供者，供整合串联为‘业务逻辑’ ）纯服务端侧的分离，业务逻辑（前）与基础服务（后）的分离；</a:t>
            </a:r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751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967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5348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8522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2065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881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8733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823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2662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2877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0586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512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1565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dirty="0" smtClean="0"/>
              <a:t>控制指令：交易已执行完成，接下来要做什么？后端会将下一步执行指令传给前端，前端按照指令完成处理。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0315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3168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9801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1584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进入界面时：查找</a:t>
            </a:r>
            <a:r>
              <a:rPr kumimoji="1" lang="en-US" altLang="zh-CN" dirty="0" smtClean="0"/>
              <a:t>zookeeper</a:t>
            </a:r>
            <a:r>
              <a:rPr kumimoji="1" lang="zh-CN" altLang="en-US" dirty="0" smtClean="0"/>
              <a:t>获得所有</a:t>
            </a:r>
            <a:r>
              <a:rPr kumimoji="1" lang="en-US" altLang="zh-CN" dirty="0" smtClean="0"/>
              <a:t>BS</a:t>
            </a:r>
            <a:r>
              <a:rPr kumimoji="1" lang="zh-CN" altLang="en-US" dirty="0" smtClean="0"/>
              <a:t>服务器列表（实际上时</a:t>
            </a:r>
            <a:r>
              <a:rPr kumimoji="1" lang="en-US" altLang="zh-CN" dirty="0" err="1" smtClean="0"/>
              <a:t>biztrace</a:t>
            </a:r>
            <a:r>
              <a:rPr kumimoji="1" lang="zh-CN" altLang="en-US" dirty="0" smtClean="0"/>
              <a:t>服务的在</a:t>
            </a:r>
            <a:r>
              <a:rPr kumimoji="1" lang="en-US" altLang="zh-CN" dirty="0" smtClean="0"/>
              <a:t>zookeeper</a:t>
            </a:r>
            <a:r>
              <a:rPr kumimoji="1" lang="zh-CN" altLang="en-US" dirty="0" smtClean="0"/>
              <a:t>注册时的名称，约定同被代理的</a:t>
            </a:r>
            <a:r>
              <a:rPr kumimoji="1" lang="en-US" altLang="zh-CN" dirty="0" smtClean="0"/>
              <a:t>BS</a:t>
            </a:r>
            <a:r>
              <a:rPr kumimoji="1" lang="zh-CN" altLang="en-US" dirty="0" smtClean="0"/>
              <a:t>名称）</a:t>
            </a:r>
          </a:p>
          <a:p>
            <a:r>
              <a:rPr kumimoji="1" lang="zh-CN" altLang="en-US" dirty="0" smtClean="0"/>
              <a:t>点击某个</a:t>
            </a:r>
            <a:r>
              <a:rPr kumimoji="1" lang="en-US" altLang="zh-CN" dirty="0" smtClean="0"/>
              <a:t>BS</a:t>
            </a:r>
            <a:r>
              <a:rPr kumimoji="1" lang="zh-CN" altLang="en-US" dirty="0" smtClean="0"/>
              <a:t>应用时：调用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IBiztraceRService</a:t>
            </a:r>
            <a:r>
              <a:rPr lang="en-US" altLang="zh-CN" sz="120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.listBiztraces</a:t>
            </a:r>
            <a:r>
              <a:rPr lang="en-US" altLang="zh-CN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</a:t>
            </a:r>
            <a:r>
              <a:rPr lang="zh-CN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列出该</a:t>
            </a:r>
            <a:r>
              <a:rPr lang="en-US" altLang="zh-CN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BS</a:t>
            </a:r>
            <a:r>
              <a:rPr lang="zh-CN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服务器上当前的日志文件；</a:t>
            </a:r>
          </a:p>
          <a:p>
            <a:r>
              <a:rPr kumimoji="1" lang="zh-CN" altLang="en-US" u="none" dirty="0" smtClean="0"/>
              <a:t>全选，或勾选指定的日志文件，点击“分析”按钮：系统先完成日志的解析，然后弹出提示界面</a:t>
            </a:r>
            <a:r>
              <a:rPr kumimoji="1" lang="en-US" altLang="zh-CN" u="none" dirty="0" smtClean="0"/>
              <a:t>——</a:t>
            </a:r>
            <a:r>
              <a:rPr kumimoji="1" lang="zh-CN" altLang="en-US" u="none" dirty="0" smtClean="0"/>
              <a:t>示意日志中一共包括那些日期的业务日志数据，勾选日期后（默认全勾中），再次点击提示框中“确认分析”按钮，完成分析处理；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</a:t>
            </a:r>
            <a:r>
              <a:rPr kumimoji="1" lang="zh-CN" altLang="en-US" u="none" dirty="0" smtClean="0"/>
              <a:t>服务端处理提示：依次调用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IBiztraceRService</a:t>
            </a:r>
            <a:r>
              <a:rPr lang="en-US" altLang="zh-CN" sz="120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.listBiztraces</a:t>
            </a:r>
            <a:r>
              <a:rPr lang="en-US" altLang="zh-CN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parseBiztraceFixed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analyseBiztrace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两个接口，完成日志的解析入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Redis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，分析行程结果；之后，可通过查询功能，查看到分析结果；</a:t>
            </a:r>
            <a:r>
              <a:rPr kumimoji="1" lang="zh-CN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en-US" u="none" dirty="0" smtClean="0"/>
              <a:t>全选，或勾选指定的日志文件，点击“备份”按钮：暂时无（打包后存储到同服务器特定目录）</a:t>
            </a:r>
          </a:p>
          <a:p>
            <a:r>
              <a:rPr kumimoji="1" lang="zh-CN" altLang="en-US" u="none" dirty="0" smtClean="0"/>
              <a:t>全选，或勾选指定的日志文件，点击“删除”按钮：暂时无（直接删除服务器上的文件）</a:t>
            </a:r>
          </a:p>
          <a:p>
            <a:endParaRPr kumimoji="1" lang="zh-CN" altLang="en-US" u="none" dirty="0" smtClean="0"/>
          </a:p>
          <a:p>
            <a:r>
              <a:rPr kumimoji="1" lang="zh-CN" altLang="en-US" u="none" dirty="0" smtClean="0"/>
              <a:t>注意：</a:t>
            </a:r>
          </a:p>
          <a:p>
            <a:r>
              <a:rPr kumimoji="1" lang="en-US" altLang="zh-CN" u="none" dirty="0" smtClean="0"/>
              <a:t>1</a:t>
            </a:r>
            <a:r>
              <a:rPr kumimoji="1" lang="zh-CN" altLang="en-US" u="none" dirty="0" smtClean="0"/>
              <a:t>、界面无需分页，在一页上滚动所记录即可；</a:t>
            </a:r>
          </a:p>
          <a:p>
            <a:r>
              <a:rPr kumimoji="1" lang="en-US" altLang="zh-CN" u="none" dirty="0" smtClean="0"/>
              <a:t>2</a:t>
            </a:r>
            <a:r>
              <a:rPr kumimoji="1" lang="zh-CN" altLang="en-US" u="none" dirty="0" smtClean="0"/>
              <a:t>、滚动区域不包括头部和按钮区</a:t>
            </a:r>
            <a:r>
              <a:rPr kumimoji="1" lang="en-US" altLang="zh-CN" u="none" dirty="0" smtClean="0"/>
              <a:t>——</a:t>
            </a:r>
            <a:r>
              <a:rPr kumimoji="1" lang="zh-CN" altLang="en-US" u="none" dirty="0" smtClean="0"/>
              <a:t>只有列表区滚动；</a:t>
            </a:r>
          </a:p>
          <a:p>
            <a:endParaRPr kumimoji="1" lang="zh-CN" altLang="en-US" u="none" dirty="0" smtClean="0"/>
          </a:p>
          <a:p>
            <a:endParaRPr kumimoji="1" lang="zh-CN" altLang="en-US" u="none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9684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2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应用领域：通过串联和调用基础服务，实现业务逻辑，完成业务流程串联</a:t>
            </a:r>
            <a:r>
              <a:rPr kumimoji="1" lang="en-US" altLang="zh-CN" baseline="0" dirty="0" smtClean="0"/>
              <a:t> ——</a:t>
            </a:r>
            <a:r>
              <a:rPr kumimoji="1" lang="zh-CN" altLang="en-US" baseline="0" dirty="0" smtClean="0"/>
              <a:t> 提供网点服务</a:t>
            </a:r>
            <a:r>
              <a:rPr kumimoji="1" lang="zh-CN" altLang="en-US" dirty="0" smtClean="0"/>
              <a:t>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基础服务模块：专注于模块范围内功能，提供基础服务</a:t>
            </a:r>
            <a:r>
              <a:rPr kumimoji="1" lang="zh-CN" altLang="en-US" dirty="0" smtClean="0"/>
              <a:t>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支撑技术体系：支撑分布式，高并发，易扩展的技术体系；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6931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7936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6963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4599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88913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7087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4702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53477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45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63804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51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标准数据</a:t>
            </a:r>
            <a:r>
              <a:rPr kumimoji="1" lang="en-US" altLang="zh-CN" dirty="0" smtClean="0"/>
              <a:t>SD</a:t>
            </a:r>
            <a:r>
              <a:rPr kumimoji="1" lang="zh-CN" altLang="en-US" dirty="0" smtClean="0"/>
              <a:t>（</a:t>
            </a:r>
            <a:r>
              <a:rPr kumimoji="1" lang="en-US" altLang="zh-CN" dirty="0" err="1" smtClean="0"/>
              <a:t>Standand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）：与参数提供者通讯，获取各种形式（</a:t>
            </a:r>
            <a:r>
              <a:rPr kumimoji="1" lang="en-US" altLang="zh-CN" dirty="0" smtClean="0"/>
              <a:t>XML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、文件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）交互的数据信息，并将他们转换为“业务字典”新式，存在于平台内，并对上层提供统一的</a:t>
            </a:r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服务接口；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定时器</a:t>
            </a:r>
            <a:r>
              <a:rPr kumimoji="1" lang="en-US" altLang="zh-CN" dirty="0" smtClean="0"/>
              <a:t>Timer</a:t>
            </a:r>
            <a:r>
              <a:rPr kumimoji="1" lang="zh-CN" altLang="en-US" dirty="0" smtClean="0"/>
              <a:t>：为平台提供统一的定时触发能力，可以触发调用其他所有服务模块中的</a:t>
            </a:r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文件管理</a:t>
            </a:r>
            <a:r>
              <a:rPr kumimoji="1" lang="en-US" altLang="zh-CN" dirty="0" smtClean="0"/>
              <a:t>FM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File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Manager</a:t>
            </a:r>
            <a:r>
              <a:rPr kumimoji="1" lang="zh-CN" altLang="en-US" dirty="0" smtClean="0"/>
              <a:t>）：提供平台内统一的文件服务功能，支持对各种文件类型的上传、下载、查询、站内文件检索等功能。也可以通过代理影像平台达到能力要求；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流水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日志</a:t>
            </a:r>
            <a:r>
              <a:rPr kumimoji="1" lang="en-US" altLang="zh-CN" dirty="0" smtClean="0"/>
              <a:t>JNL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Journal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Log</a:t>
            </a:r>
            <a:r>
              <a:rPr kumimoji="1" lang="zh-CN" altLang="en-US" dirty="0" smtClean="0"/>
              <a:t>）：为平台内其他服务记录流水和日志，如：交易流水、操作日志。具备对流水和日志查询检索、供数等功能；</a:t>
            </a:r>
            <a:endParaRPr kumimoji="1" lang="en-US" altLang="zh-CN" dirty="0" smtClean="0"/>
          </a:p>
          <a:p>
            <a:r>
              <a:rPr kumimoji="1" lang="zh-CN" altLang="en-US" smtClean="0"/>
              <a:t>基础参数：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47410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基础功能完备；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，技术透明（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Dubbo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采用全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配置方式，透明化接入应用，对应用没有任何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侵入，只需用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加载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Dubbo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的配置即可，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Dubbo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Schema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扩展进行加载。）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，扩展性开放，能与众多现有技术能力集成；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66480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监控中心：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服务现在每天的调用量，响应时间，都统计出来，作为容量规划的参考指标。其次，要可以动态调整权重，在线上，将某台机器的权重一直加大，并在加大的过程中记录响应时间的变化，直到响应时间到达阀值，记录此时的访问量，再以此访问量乘以机器数反推总容量。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借助、和基于“服务注册中心”、“配置管理中心”、“应用监控中心” 三个中心 实现分布式应用系统间的协作，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治理；</a:t>
            </a:r>
          </a:p>
          <a:p>
            <a:endParaRPr lang="zh-CN" alt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06844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44726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050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06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917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903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7910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40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03598"/>
            <a:ext cx="7772400" cy="1102519"/>
          </a:xfr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520429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2832795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707654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15616" y="215982"/>
            <a:ext cx="6624736" cy="504056"/>
          </a:xfrm>
          <a:ln>
            <a:noFill/>
          </a:ln>
        </p:spPr>
        <p:txBody>
          <a:bodyPr>
            <a:normAutofit/>
          </a:bodyPr>
          <a:lstStyle>
            <a:lvl1pPr algn="l">
              <a:defRPr lang="zh-CN" altLang="en-US" sz="2600" b="0" kern="1200" noProof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请输入标题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00720" y="1275606"/>
            <a:ext cx="3024336" cy="3312368"/>
          </a:xfrm>
        </p:spPr>
        <p:txBody>
          <a:bodyPr>
            <a:normAutofit/>
          </a:bodyPr>
          <a:lstStyle>
            <a:lvl1pPr marL="0" indent="0" algn="l">
              <a:lnSpc>
                <a:spcPct val="200000"/>
              </a:lnSpc>
              <a:buFont typeface="Arial" pitchFamily="34" charset="0"/>
              <a:buChar char="•"/>
              <a:defRPr sz="16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/>
            <a:r>
              <a:rPr lang="zh-CN" altLang="en-US" dirty="0" smtClean="0">
                <a:latin typeface="+mj-ea"/>
              </a:rPr>
              <a:t>一键产品发布；</a:t>
            </a:r>
            <a:endParaRPr lang="en-US" altLang="zh-CN" dirty="0" smtClean="0">
              <a:latin typeface="+mj-ea"/>
            </a:endParaRPr>
          </a:p>
          <a:p>
            <a:pPr marL="342900" indent="-342900"/>
            <a:r>
              <a:rPr lang="zh-CN" altLang="en-US" dirty="0" smtClean="0">
                <a:latin typeface="+mj-ea"/>
              </a:rPr>
              <a:t>降低理财门栏，增大产品受众面；</a:t>
            </a:r>
            <a:endParaRPr lang="en-US" altLang="zh-CN" dirty="0" smtClean="0">
              <a:latin typeface="+mj-ea"/>
            </a:endParaRPr>
          </a:p>
          <a:p>
            <a:pPr marL="342900" indent="-342900"/>
            <a:r>
              <a:rPr lang="zh-CN" altLang="en-US" dirty="0" smtClean="0">
                <a:latin typeface="+mj-ea"/>
              </a:rPr>
              <a:t>增大产品受众面</a:t>
            </a:r>
            <a:endParaRPr lang="en-US" altLang="zh-CN" dirty="0" smtClean="0">
              <a:latin typeface="+mj-ea"/>
            </a:endParaRPr>
          </a:p>
          <a:p>
            <a:pPr marL="342900" indent="-342900"/>
            <a:r>
              <a:rPr lang="zh-CN" altLang="en-US" dirty="0" smtClean="0">
                <a:latin typeface="+mj-ea"/>
              </a:rPr>
              <a:t>激活线上产品销售热点</a:t>
            </a:r>
            <a:endParaRPr lang="en-US" altLang="zh-CN" dirty="0" smtClean="0">
              <a:latin typeface="+mj-ea"/>
            </a:endParaRPr>
          </a:p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884368" y="215982"/>
            <a:ext cx="1259632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66675" y="200819"/>
            <a:ext cx="1259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 smtClean="0">
                <a:solidFill>
                  <a:srgbClr val="3AA5F6"/>
                </a:solidFill>
              </a:rPr>
              <a:t>BRONS</a:t>
            </a:r>
            <a:endParaRPr lang="zh-CN" altLang="en-US" sz="2800" b="1" i="1" dirty="0">
              <a:solidFill>
                <a:srgbClr val="3AA5F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 userDrawn="1"/>
        </p:nvSpPr>
        <p:spPr>
          <a:xfrm>
            <a:off x="0" y="1995686"/>
            <a:ext cx="9144000" cy="16561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algn="l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                             不只是柜面，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                             我们的愿景，打造网点业务枢纽平台！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b="0" dirty="0" smtClean="0">
                <a:latin typeface="微软雅黑" pitchFamily="34" charset="-122"/>
                <a:ea typeface="微软雅黑" pitchFamily="34" charset="-122"/>
              </a:rPr>
              <a:t>                                                                     —— </a:t>
            </a:r>
            <a:r>
              <a:rPr lang="en-US" altLang="zh-CN" sz="2000" b="0" i="1" dirty="0" smtClean="0">
                <a:latin typeface="微软雅黑" pitchFamily="34" charset="-122"/>
                <a:ea typeface="微软雅黑" pitchFamily="34" charset="-122"/>
              </a:rPr>
              <a:t>BRONS</a:t>
            </a:r>
            <a:endParaRPr lang="zh-CN" altLang="en-US" sz="2000" b="0" i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0" y="1203598"/>
            <a:ext cx="9144000" cy="79208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pPr algn="ctr">
              <a:lnSpc>
                <a:spcPct val="150000"/>
              </a:lnSpc>
            </a:pP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Q &amp; A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17/9/5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5" r:id="rId5"/>
    <p:sldLayoutId id="2147483661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tif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0.tiff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0.tif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0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TIS tools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731983"/>
            <a:ext cx="7772400" cy="112514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TIS </a:t>
            </a:r>
            <a:r>
              <a:rPr kumimoji="1" lang="zh-CN" altLang="en-US" dirty="0" smtClean="0"/>
              <a:t>项目生产管理工具</a:t>
            </a:r>
            <a:endParaRPr kumimoji="1" lang="zh-CN" altLang="en-US" dirty="0"/>
          </a:p>
        </p:txBody>
      </p:sp>
      <p:sp>
        <p:nvSpPr>
          <p:cNvPr id="4" name="笑脸 3"/>
          <p:cNvSpPr/>
          <p:nvPr/>
        </p:nvSpPr>
        <p:spPr>
          <a:xfrm>
            <a:off x="5004048" y="699542"/>
            <a:ext cx="432048" cy="43204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5" name="笑脸 4"/>
          <p:cNvSpPr/>
          <p:nvPr/>
        </p:nvSpPr>
        <p:spPr>
          <a:xfrm>
            <a:off x="5004048" y="1527203"/>
            <a:ext cx="432048" cy="43204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6" name="笑脸 5"/>
          <p:cNvSpPr/>
          <p:nvPr/>
        </p:nvSpPr>
        <p:spPr>
          <a:xfrm>
            <a:off x="5004048" y="2394078"/>
            <a:ext cx="432048" cy="43204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4847446" y="1133175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项目经理</a:t>
            </a:r>
            <a:endParaRPr kumimoji="1" lang="zh-CN" altLang="en-US" sz="1200" dirty="0"/>
          </a:p>
        </p:txBody>
      </p:sp>
      <p:sp>
        <p:nvSpPr>
          <p:cNvPr id="8" name="文本框 7"/>
          <p:cNvSpPr txBox="1"/>
          <p:nvPr/>
        </p:nvSpPr>
        <p:spPr>
          <a:xfrm>
            <a:off x="4847446" y="1993328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开发人员</a:t>
            </a:r>
            <a:endParaRPr kumimoji="1" lang="zh-CN" altLang="en-US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4860032" y="2933495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测试人员</a:t>
            </a:r>
            <a:endParaRPr kumimoji="1" lang="zh-CN" altLang="en-US" sz="1200" dirty="0"/>
          </a:p>
        </p:txBody>
      </p:sp>
      <p:sp>
        <p:nvSpPr>
          <p:cNvPr id="10" name="笑脸 9"/>
          <p:cNvSpPr/>
          <p:nvPr/>
        </p:nvSpPr>
        <p:spPr>
          <a:xfrm>
            <a:off x="5004048" y="3350447"/>
            <a:ext cx="432048" cy="43204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11" name="文本框 10"/>
          <p:cNvSpPr txBox="1"/>
          <p:nvPr/>
        </p:nvSpPr>
        <p:spPr>
          <a:xfrm>
            <a:off x="4860032" y="3889864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运维人员</a:t>
            </a:r>
            <a:endParaRPr kumimoji="1" lang="zh-CN" altLang="en-US" sz="1200" dirty="0"/>
          </a:p>
        </p:txBody>
      </p:sp>
      <p:sp>
        <p:nvSpPr>
          <p:cNvPr id="12" name="圆角矩形 11"/>
          <p:cNvSpPr/>
          <p:nvPr/>
        </p:nvSpPr>
        <p:spPr>
          <a:xfrm>
            <a:off x="6516216" y="525751"/>
            <a:ext cx="1656184" cy="3657579"/>
          </a:xfrm>
          <a:prstGeom prst="roundRect">
            <a:avLst>
              <a:gd name="adj" fmla="val 63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1400" dirty="0" smtClean="0">
                <a:solidFill>
                  <a:srgbClr val="FFFF00"/>
                </a:solidFill>
              </a:rPr>
              <a:t>TIS</a:t>
            </a:r>
            <a:r>
              <a:rPr kumimoji="1" lang="zh-CN" altLang="en-US" sz="1400" dirty="0" smtClean="0">
                <a:solidFill>
                  <a:srgbClr val="FFFF00"/>
                </a:solidFill>
              </a:rPr>
              <a:t> </a:t>
            </a:r>
            <a:r>
              <a:rPr kumimoji="1" lang="en-US" altLang="zh-CN" sz="1400" dirty="0" smtClean="0">
                <a:solidFill>
                  <a:srgbClr val="FFFF00"/>
                </a:solidFill>
              </a:rPr>
              <a:t>Tools</a:t>
            </a:r>
            <a:endParaRPr kumimoji="1"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660232" y="915566"/>
            <a:ext cx="1368152" cy="494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组织管理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需求管理</a:t>
            </a:r>
            <a:endParaRPr kumimoji="1" lang="en-US" altLang="zh-CN" sz="1200" dirty="0" smtClean="0"/>
          </a:p>
        </p:txBody>
      </p:sp>
      <p:sp>
        <p:nvSpPr>
          <p:cNvPr id="14" name="矩形 13"/>
          <p:cNvSpPr/>
          <p:nvPr/>
        </p:nvSpPr>
        <p:spPr>
          <a:xfrm>
            <a:off x="6660232" y="1745651"/>
            <a:ext cx="1368152" cy="494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业务日志分析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配置管理</a:t>
            </a:r>
            <a:endParaRPr kumimoji="1" lang="zh-CN" altLang="en-US" sz="1200" dirty="0"/>
          </a:p>
        </p:txBody>
      </p:sp>
      <p:sp>
        <p:nvSpPr>
          <p:cNvPr id="15" name="矩形 14"/>
          <p:cNvSpPr/>
          <p:nvPr/>
        </p:nvSpPr>
        <p:spPr>
          <a:xfrm>
            <a:off x="6660232" y="2609819"/>
            <a:ext cx="1368152" cy="494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接口清单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服务注册</a:t>
            </a:r>
            <a:endParaRPr kumimoji="1" lang="zh-CN" altLang="en-US" sz="1200" dirty="0"/>
          </a:p>
        </p:txBody>
      </p:sp>
      <p:sp>
        <p:nvSpPr>
          <p:cNvPr id="16" name="矩形 15"/>
          <p:cNvSpPr/>
          <p:nvPr/>
        </p:nvSpPr>
        <p:spPr>
          <a:xfrm>
            <a:off x="6670504" y="3456152"/>
            <a:ext cx="1368152" cy="494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开发分支管理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投产管理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644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开发架构（工程结构）</a:t>
            </a:r>
            <a:endParaRPr kumimoji="1" lang="zh-CN" altLang="en-US" sz="3000" dirty="0"/>
          </a:p>
        </p:txBody>
      </p:sp>
      <p:sp>
        <p:nvSpPr>
          <p:cNvPr id="3" name="矩形 2"/>
          <p:cNvSpPr/>
          <p:nvPr/>
        </p:nvSpPr>
        <p:spPr>
          <a:xfrm>
            <a:off x="215516" y="4176464"/>
            <a:ext cx="4932548" cy="84355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sz="1400" dirty="0" err="1">
                <a:solidFill>
                  <a:schemeClr val="bg1">
                    <a:lumMod val="95000"/>
                  </a:schemeClr>
                </a:solidFill>
              </a:rPr>
              <a:t>c</a:t>
            </a:r>
            <a:r>
              <a:rPr kumimoji="1" lang="en-US" altLang="zh-CN" sz="1400" dirty="0" err="1" smtClean="0">
                <a:solidFill>
                  <a:schemeClr val="bg1">
                    <a:lumMod val="95000"/>
                  </a:schemeClr>
                </a:solidFill>
              </a:rPr>
              <a:t>ore.jar</a:t>
            </a:r>
            <a:endParaRPr kumimoji="1" lang="en-US" altLang="zh-CN" sz="14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467544" y="4612013"/>
            <a:ext cx="936104" cy="263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base</a:t>
            </a:r>
            <a:endParaRPr kumimoji="1" lang="zh-CN" altLang="en-US" sz="1200" dirty="0"/>
          </a:p>
        </p:txBody>
      </p:sp>
      <p:sp>
        <p:nvSpPr>
          <p:cNvPr id="5" name="圆角矩形 4"/>
          <p:cNvSpPr/>
          <p:nvPr/>
        </p:nvSpPr>
        <p:spPr>
          <a:xfrm>
            <a:off x="3503367" y="4612013"/>
            <a:ext cx="936104" cy="263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core</a:t>
            </a:r>
            <a:endParaRPr kumimoji="1" lang="zh-CN" altLang="en-US" sz="1200" dirty="0"/>
          </a:p>
        </p:txBody>
      </p:sp>
      <p:sp>
        <p:nvSpPr>
          <p:cNvPr id="6" name="圆角矩形 5"/>
          <p:cNvSpPr/>
          <p:nvPr/>
        </p:nvSpPr>
        <p:spPr>
          <a:xfrm>
            <a:off x="1479485" y="4612013"/>
            <a:ext cx="936104" cy="263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model</a:t>
            </a:r>
            <a:endParaRPr kumimoji="1" lang="zh-CN" altLang="en-US" sz="1200" dirty="0"/>
          </a:p>
        </p:txBody>
      </p:sp>
      <p:sp>
        <p:nvSpPr>
          <p:cNvPr id="8" name="圆角矩形 7"/>
          <p:cNvSpPr/>
          <p:nvPr/>
        </p:nvSpPr>
        <p:spPr>
          <a:xfrm>
            <a:off x="2491426" y="4612013"/>
            <a:ext cx="936104" cy="263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service</a:t>
            </a:r>
            <a:endParaRPr kumimoji="1" lang="zh-CN" alt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5318032" y="4176464"/>
            <a:ext cx="3718464" cy="84355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common-*.jar</a:t>
            </a:r>
            <a:endParaRPr kumimoji="1" lang="zh-CN" alt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5517" y="2355726"/>
            <a:ext cx="2556283" cy="1172217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应用基础服务框架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（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ABF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）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36371" y="2704647"/>
            <a:ext cx="93610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facade-sys</a:t>
            </a:r>
            <a:endParaRPr kumimoji="1" lang="zh-CN" altLang="en-US" sz="1200" dirty="0"/>
          </a:p>
        </p:txBody>
      </p:sp>
      <p:sp>
        <p:nvSpPr>
          <p:cNvPr id="13" name="圆角矩形 12"/>
          <p:cNvSpPr/>
          <p:nvPr/>
        </p:nvSpPr>
        <p:spPr>
          <a:xfrm>
            <a:off x="5508104" y="4443959"/>
            <a:ext cx="93610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c</a:t>
            </a:r>
            <a:r>
              <a:rPr kumimoji="1" lang="en-US" altLang="zh-CN" sz="1200" dirty="0" smtClean="0"/>
              <a:t>ommon-</a:t>
            </a:r>
            <a:r>
              <a:rPr kumimoji="1" lang="en-US" altLang="zh-CN" sz="1200" dirty="0" err="1" smtClean="0"/>
              <a:t>utils</a:t>
            </a:r>
            <a:endParaRPr kumimoji="1" lang="zh-CN" altLang="en-US" sz="1200" dirty="0"/>
          </a:p>
        </p:txBody>
      </p:sp>
      <p:sp>
        <p:nvSpPr>
          <p:cNvPr id="15" name="矩形 14"/>
          <p:cNvSpPr/>
          <p:nvPr/>
        </p:nvSpPr>
        <p:spPr>
          <a:xfrm>
            <a:off x="218360" y="843559"/>
            <a:ext cx="2463430" cy="1054385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sz="1400" dirty="0" err="1" smtClean="0">
                <a:solidFill>
                  <a:schemeClr val="tx1"/>
                </a:solidFill>
              </a:rPr>
              <a:t>BranchManager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（应用系统）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59030" y="1233351"/>
            <a:ext cx="634033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组织管理</a:t>
            </a:r>
            <a:endParaRPr kumimoji="1" lang="zh-CN" altLang="en-US" sz="1200" dirty="0"/>
          </a:p>
        </p:txBody>
      </p:sp>
      <p:sp>
        <p:nvSpPr>
          <p:cNvPr id="17" name="圆角矩形 16"/>
          <p:cNvSpPr/>
          <p:nvPr/>
        </p:nvSpPr>
        <p:spPr>
          <a:xfrm>
            <a:off x="1119138" y="1233351"/>
            <a:ext cx="634033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权限管理</a:t>
            </a:r>
            <a:endParaRPr kumimoji="1" lang="zh-CN" altLang="en-US" sz="1200" dirty="0"/>
          </a:p>
        </p:txBody>
      </p:sp>
      <p:sp>
        <p:nvSpPr>
          <p:cNvPr id="18" name="圆角矩形 17"/>
          <p:cNvSpPr/>
          <p:nvPr/>
        </p:nvSpPr>
        <p:spPr>
          <a:xfrm>
            <a:off x="1894989" y="1239604"/>
            <a:ext cx="634033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参数管理</a:t>
            </a:r>
            <a:endParaRPr kumimoji="1" lang="zh-CN" altLang="en-US" sz="1200" dirty="0"/>
          </a:p>
        </p:txBody>
      </p:sp>
      <p:sp>
        <p:nvSpPr>
          <p:cNvPr id="20" name="矩形 19"/>
          <p:cNvSpPr/>
          <p:nvPr/>
        </p:nvSpPr>
        <p:spPr>
          <a:xfrm>
            <a:off x="5332060" y="843558"/>
            <a:ext cx="3633371" cy="1054385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sz="1400" dirty="0">
                <a:solidFill>
                  <a:schemeClr val="tx1"/>
                </a:solidFill>
              </a:rPr>
              <a:t>BRONS</a:t>
            </a:r>
            <a:r>
              <a:rPr kumimoji="1" lang="zh-CN" altLang="en-US" sz="1400" dirty="0">
                <a:solidFill>
                  <a:schemeClr val="tx1"/>
                </a:solidFill>
              </a:rPr>
              <a:t> </a:t>
            </a:r>
            <a:r>
              <a:rPr kumimoji="1" lang="en-US" altLang="zh-CN" sz="1400" dirty="0">
                <a:solidFill>
                  <a:schemeClr val="tx1"/>
                </a:solidFill>
              </a:rPr>
              <a:t>Server 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（应用系统）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5436096" y="1239604"/>
            <a:ext cx="615323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/>
              <a:t>交易引擎</a:t>
            </a:r>
            <a:endParaRPr kumimoji="1" lang="zh-CN" altLang="en-US" sz="1200" dirty="0"/>
          </a:p>
        </p:txBody>
      </p:sp>
      <p:sp>
        <p:nvSpPr>
          <p:cNvPr id="22" name="圆角矩形 21"/>
          <p:cNvSpPr/>
          <p:nvPr/>
        </p:nvSpPr>
        <p:spPr>
          <a:xfrm>
            <a:off x="6133619" y="1240254"/>
            <a:ext cx="1159405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交易事件</a:t>
            </a:r>
            <a:endParaRPr kumimoji="1" lang="zh-CN" altLang="en-US" sz="1200" dirty="0"/>
          </a:p>
        </p:txBody>
      </p:sp>
      <p:sp>
        <p:nvSpPr>
          <p:cNvPr id="23" name="圆角矩形 22"/>
          <p:cNvSpPr/>
          <p:nvPr/>
        </p:nvSpPr>
        <p:spPr>
          <a:xfrm>
            <a:off x="7385601" y="1240254"/>
            <a:ext cx="1159405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流水管理</a:t>
            </a:r>
            <a:endParaRPr kumimoji="1" lang="zh-CN" altLang="en-US" sz="1200" dirty="0"/>
          </a:p>
        </p:txBody>
      </p:sp>
      <p:sp>
        <p:nvSpPr>
          <p:cNvPr id="27" name="矩形 26"/>
          <p:cNvSpPr/>
          <p:nvPr/>
        </p:nvSpPr>
        <p:spPr>
          <a:xfrm>
            <a:off x="2828477" y="2359968"/>
            <a:ext cx="1472924" cy="1172217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交易处理（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TX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909174" y="2355726"/>
            <a:ext cx="3056257" cy="1172217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主机服务（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HS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41" name="直线箭头连接符 40"/>
          <p:cNvCxnSpPr>
            <a:stCxn id="15" idx="2"/>
            <a:endCxn id="10" idx="0"/>
          </p:cNvCxnSpPr>
          <p:nvPr/>
        </p:nvCxnSpPr>
        <p:spPr>
          <a:xfrm>
            <a:off x="1450075" y="1897944"/>
            <a:ext cx="43584" cy="457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/>
          <p:cNvCxnSpPr>
            <a:stCxn id="20" idx="2"/>
            <a:endCxn id="27" idx="0"/>
          </p:cNvCxnSpPr>
          <p:nvPr/>
        </p:nvCxnSpPr>
        <p:spPr>
          <a:xfrm flipH="1">
            <a:off x="3564939" y="1897943"/>
            <a:ext cx="3583807" cy="46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/>
          <p:cNvCxnSpPr>
            <a:stCxn id="15" idx="2"/>
            <a:endCxn id="54" idx="0"/>
          </p:cNvCxnSpPr>
          <p:nvPr/>
        </p:nvCxnSpPr>
        <p:spPr>
          <a:xfrm>
            <a:off x="1450075" y="1897944"/>
            <a:ext cx="3665960" cy="462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3990691" y="2039519"/>
            <a:ext cx="869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RCP</a:t>
            </a:r>
            <a:r>
              <a:rPr kumimoji="1" lang="zh-CN" altLang="en-US" sz="1400" dirty="0" smtClean="0"/>
              <a:t> 调用</a:t>
            </a:r>
            <a:endParaRPr kumimoji="1" lang="zh-CN" altLang="en-US" sz="1400" dirty="0"/>
          </a:p>
        </p:txBody>
      </p:sp>
      <p:cxnSp>
        <p:nvCxnSpPr>
          <p:cNvPr id="57" name="直线箭头连接符 56"/>
          <p:cNvCxnSpPr>
            <a:stCxn id="10" idx="2"/>
            <a:endCxn id="3" idx="0"/>
          </p:cNvCxnSpPr>
          <p:nvPr/>
        </p:nvCxnSpPr>
        <p:spPr>
          <a:xfrm>
            <a:off x="1493659" y="3527943"/>
            <a:ext cx="1188131" cy="64852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/>
          <p:cNvCxnSpPr>
            <a:stCxn id="10" idx="2"/>
            <a:endCxn id="9" idx="0"/>
          </p:cNvCxnSpPr>
          <p:nvPr/>
        </p:nvCxnSpPr>
        <p:spPr>
          <a:xfrm>
            <a:off x="1493659" y="3527943"/>
            <a:ext cx="5683605" cy="64852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/>
          <p:cNvCxnSpPr>
            <a:stCxn id="27" idx="2"/>
            <a:endCxn id="3" idx="0"/>
          </p:cNvCxnSpPr>
          <p:nvPr/>
        </p:nvCxnSpPr>
        <p:spPr>
          <a:xfrm flipH="1">
            <a:off x="2681790" y="3532185"/>
            <a:ext cx="883149" cy="6442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/>
          <p:cNvCxnSpPr>
            <a:stCxn id="27" idx="2"/>
            <a:endCxn id="9" idx="0"/>
          </p:cNvCxnSpPr>
          <p:nvPr/>
        </p:nvCxnSpPr>
        <p:spPr>
          <a:xfrm>
            <a:off x="3564939" y="3532185"/>
            <a:ext cx="3612325" cy="6442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74"/>
          <p:cNvCxnSpPr>
            <a:stCxn id="30" idx="2"/>
            <a:endCxn id="9" idx="0"/>
          </p:cNvCxnSpPr>
          <p:nvPr/>
        </p:nvCxnSpPr>
        <p:spPr>
          <a:xfrm flipH="1">
            <a:off x="7177264" y="3527943"/>
            <a:ext cx="260039" cy="64852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箭头连接符 79"/>
          <p:cNvCxnSpPr>
            <a:stCxn id="30" idx="2"/>
            <a:endCxn id="3" idx="0"/>
          </p:cNvCxnSpPr>
          <p:nvPr/>
        </p:nvCxnSpPr>
        <p:spPr>
          <a:xfrm flipH="1">
            <a:off x="2681790" y="3527943"/>
            <a:ext cx="4755513" cy="64852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/>
          <p:cNvSpPr txBox="1"/>
          <p:nvPr/>
        </p:nvSpPr>
        <p:spPr>
          <a:xfrm>
            <a:off x="4425361" y="3740915"/>
            <a:ext cx="1268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工程依赖</a:t>
            </a:r>
            <a:r>
              <a:rPr kumimoji="1" lang="en-US" altLang="zh-CN" sz="1400" dirty="0" smtClean="0"/>
              <a:t>POM</a:t>
            </a:r>
            <a:endParaRPr kumimoji="1" lang="zh-CN" altLang="en-US" sz="1400" dirty="0"/>
          </a:p>
        </p:txBody>
      </p:sp>
      <p:cxnSp>
        <p:nvCxnSpPr>
          <p:cNvPr id="84" name="直线箭头连接符 83"/>
          <p:cNvCxnSpPr>
            <a:stCxn id="20" idx="2"/>
            <a:endCxn id="30" idx="0"/>
          </p:cNvCxnSpPr>
          <p:nvPr/>
        </p:nvCxnSpPr>
        <p:spPr>
          <a:xfrm>
            <a:off x="7148746" y="1897943"/>
            <a:ext cx="288557" cy="457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/>
          <p:cNvCxnSpPr>
            <a:stCxn id="20" idx="2"/>
            <a:endCxn id="10" idx="0"/>
          </p:cNvCxnSpPr>
          <p:nvPr/>
        </p:nvCxnSpPr>
        <p:spPr>
          <a:xfrm flipH="1">
            <a:off x="1493659" y="1897943"/>
            <a:ext cx="5655087" cy="457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圆角矩形 89"/>
          <p:cNvSpPr/>
          <p:nvPr/>
        </p:nvSpPr>
        <p:spPr>
          <a:xfrm>
            <a:off x="6560730" y="4443959"/>
            <a:ext cx="93610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c</a:t>
            </a:r>
            <a:r>
              <a:rPr kumimoji="1" lang="en-US" altLang="zh-CN" sz="1200" dirty="0" smtClean="0"/>
              <a:t>ommon-service</a:t>
            </a:r>
            <a:endParaRPr kumimoji="1" lang="zh-CN" altLang="en-US" sz="1200" dirty="0"/>
          </a:p>
        </p:txBody>
      </p:sp>
      <p:sp>
        <p:nvSpPr>
          <p:cNvPr id="42" name="圆角矩形 41"/>
          <p:cNvSpPr/>
          <p:nvPr/>
        </p:nvSpPr>
        <p:spPr>
          <a:xfrm>
            <a:off x="336371" y="2966330"/>
            <a:ext cx="93610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facade-om</a:t>
            </a:r>
            <a:endParaRPr kumimoji="1" lang="zh-CN" altLang="en-US" sz="1200" dirty="0"/>
          </a:p>
        </p:txBody>
      </p:sp>
      <p:sp>
        <p:nvSpPr>
          <p:cNvPr id="43" name="圆角矩形 42"/>
          <p:cNvSpPr/>
          <p:nvPr/>
        </p:nvSpPr>
        <p:spPr>
          <a:xfrm>
            <a:off x="336371" y="3228014"/>
            <a:ext cx="93610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facade-ac</a:t>
            </a:r>
            <a:endParaRPr kumimoji="1" lang="zh-CN" altLang="en-US" sz="1200" dirty="0"/>
          </a:p>
        </p:txBody>
      </p:sp>
      <p:sp>
        <p:nvSpPr>
          <p:cNvPr id="4" name="六边形 3"/>
          <p:cNvSpPr/>
          <p:nvPr/>
        </p:nvSpPr>
        <p:spPr>
          <a:xfrm>
            <a:off x="1336944" y="3192010"/>
            <a:ext cx="1368152" cy="2520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service-</a:t>
            </a:r>
            <a:r>
              <a:rPr kumimoji="1" lang="en-US" altLang="zh-CN" sz="1200" dirty="0" err="1" smtClean="0"/>
              <a:t>abf</a:t>
            </a:r>
            <a:endParaRPr kumimoji="1" lang="zh-CN" altLang="en-US" sz="1200" dirty="0"/>
          </a:p>
        </p:txBody>
      </p:sp>
      <p:sp>
        <p:nvSpPr>
          <p:cNvPr id="54" name="矩形 53"/>
          <p:cNvSpPr/>
          <p:nvPr/>
        </p:nvSpPr>
        <p:spPr>
          <a:xfrm>
            <a:off x="4379573" y="2359967"/>
            <a:ext cx="1472924" cy="1172217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流水日志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（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JNL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）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4608004" y="2812659"/>
            <a:ext cx="93610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facade-</a:t>
            </a:r>
            <a:r>
              <a:rPr kumimoji="1" lang="en-US" altLang="zh-CN" sz="1200" dirty="0" err="1" smtClean="0"/>
              <a:t>jnl</a:t>
            </a:r>
            <a:endParaRPr kumimoji="1" lang="zh-CN" altLang="en-US" sz="1200" dirty="0"/>
          </a:p>
        </p:txBody>
      </p:sp>
      <p:sp>
        <p:nvSpPr>
          <p:cNvPr id="61" name="六边形 60"/>
          <p:cNvSpPr/>
          <p:nvPr/>
        </p:nvSpPr>
        <p:spPr>
          <a:xfrm>
            <a:off x="4515663" y="3210012"/>
            <a:ext cx="1120785" cy="2520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service-</a:t>
            </a:r>
            <a:r>
              <a:rPr kumimoji="1" lang="en-US" altLang="zh-CN" sz="1200" dirty="0" err="1" smtClean="0"/>
              <a:t>jnl</a:t>
            </a:r>
            <a:endParaRPr kumimoji="1" lang="zh-CN" altLang="en-US" sz="1200" dirty="0"/>
          </a:p>
        </p:txBody>
      </p:sp>
      <p:sp>
        <p:nvSpPr>
          <p:cNvPr id="95" name="圆角矩形 94"/>
          <p:cNvSpPr/>
          <p:nvPr/>
        </p:nvSpPr>
        <p:spPr>
          <a:xfrm>
            <a:off x="3114583" y="2794657"/>
            <a:ext cx="93610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facade-</a:t>
            </a:r>
            <a:r>
              <a:rPr kumimoji="1" lang="en-US" altLang="zh-CN" sz="1200" dirty="0" err="1" smtClean="0"/>
              <a:t>tx</a:t>
            </a:r>
            <a:endParaRPr kumimoji="1" lang="zh-CN" altLang="en-US" sz="1200" dirty="0"/>
          </a:p>
        </p:txBody>
      </p:sp>
      <p:sp>
        <p:nvSpPr>
          <p:cNvPr id="96" name="六边形 95"/>
          <p:cNvSpPr/>
          <p:nvPr/>
        </p:nvSpPr>
        <p:spPr>
          <a:xfrm>
            <a:off x="3022242" y="3192010"/>
            <a:ext cx="1120785" cy="2520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service-</a:t>
            </a:r>
            <a:r>
              <a:rPr kumimoji="1" lang="en-US" altLang="zh-CN" sz="1200" dirty="0" err="1" smtClean="0"/>
              <a:t>tx</a:t>
            </a:r>
            <a:endParaRPr kumimoji="1" lang="zh-CN" altLang="en-US" sz="1200" dirty="0"/>
          </a:p>
        </p:txBody>
      </p:sp>
      <p:sp>
        <p:nvSpPr>
          <p:cNvPr id="97" name="圆角矩形 96"/>
          <p:cNvSpPr/>
          <p:nvPr/>
        </p:nvSpPr>
        <p:spPr>
          <a:xfrm>
            <a:off x="5965523" y="2681776"/>
            <a:ext cx="1332148" cy="216024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f</a:t>
            </a:r>
            <a:r>
              <a:rPr kumimoji="1" lang="en-US" altLang="zh-CN" sz="1200" dirty="0"/>
              <a:t>acade-outbound</a:t>
            </a:r>
            <a:endParaRPr kumimoji="1" lang="zh-CN" altLang="en-US" sz="1200" dirty="0"/>
          </a:p>
        </p:txBody>
      </p:sp>
      <p:sp>
        <p:nvSpPr>
          <p:cNvPr id="98" name="六边形 97"/>
          <p:cNvSpPr/>
          <p:nvPr/>
        </p:nvSpPr>
        <p:spPr>
          <a:xfrm>
            <a:off x="7341643" y="2692335"/>
            <a:ext cx="1579815" cy="205465"/>
          </a:xfrm>
          <a:prstGeom prst="hexagon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service-outbound</a:t>
            </a:r>
            <a:endParaRPr kumimoji="1" lang="zh-CN" altLang="en-US" sz="1200" dirty="0"/>
          </a:p>
        </p:txBody>
      </p:sp>
      <p:sp>
        <p:nvSpPr>
          <p:cNvPr id="101" name="矩形 100"/>
          <p:cNvSpPr/>
          <p:nvPr/>
        </p:nvSpPr>
        <p:spPr>
          <a:xfrm>
            <a:off x="7452320" y="173555"/>
            <a:ext cx="819556" cy="296416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smtClean="0">
                <a:solidFill>
                  <a:schemeClr val="tx1"/>
                </a:solidFill>
              </a:rPr>
              <a:t>服务提供者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6588224" y="162915"/>
            <a:ext cx="818040" cy="320603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smtClean="0">
                <a:solidFill>
                  <a:schemeClr val="tx1"/>
                </a:solidFill>
              </a:rPr>
              <a:t>服务消费者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8316416" y="162915"/>
            <a:ext cx="769598" cy="30686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smtClean="0">
                <a:solidFill>
                  <a:schemeClr val="tx1"/>
                </a:solidFill>
              </a:rPr>
              <a:t>基础能力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105" name="直线箭头连接符 104"/>
          <p:cNvCxnSpPr>
            <a:stCxn id="20" idx="2"/>
            <a:endCxn id="54" idx="0"/>
          </p:cNvCxnSpPr>
          <p:nvPr/>
        </p:nvCxnSpPr>
        <p:spPr>
          <a:xfrm flipH="1">
            <a:off x="5116035" y="1897943"/>
            <a:ext cx="2032711" cy="462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线箭头连接符 107"/>
          <p:cNvCxnSpPr>
            <a:stCxn id="15" idx="2"/>
            <a:endCxn id="30" idx="0"/>
          </p:cNvCxnSpPr>
          <p:nvPr/>
        </p:nvCxnSpPr>
        <p:spPr>
          <a:xfrm>
            <a:off x="1450075" y="1897944"/>
            <a:ext cx="5987228" cy="457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圆角矩形 110"/>
          <p:cNvSpPr/>
          <p:nvPr/>
        </p:nvSpPr>
        <p:spPr>
          <a:xfrm>
            <a:off x="5965523" y="2958503"/>
            <a:ext cx="806703" cy="216024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/>
              <a:t>mq</a:t>
            </a:r>
            <a:endParaRPr kumimoji="1" lang="zh-CN" altLang="en-US" sz="1200" dirty="0"/>
          </a:p>
        </p:txBody>
      </p:sp>
      <p:sp>
        <p:nvSpPr>
          <p:cNvPr id="112" name="圆角矩形 111"/>
          <p:cNvSpPr/>
          <p:nvPr/>
        </p:nvSpPr>
        <p:spPr>
          <a:xfrm>
            <a:off x="7001364" y="2951210"/>
            <a:ext cx="915319" cy="216024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/>
              <a:t>tcp</a:t>
            </a:r>
            <a:endParaRPr kumimoji="1" lang="zh-CN" altLang="en-US" sz="1200" dirty="0"/>
          </a:p>
        </p:txBody>
      </p:sp>
      <p:sp>
        <p:nvSpPr>
          <p:cNvPr id="121" name="圆角矩形 120"/>
          <p:cNvSpPr/>
          <p:nvPr/>
        </p:nvSpPr>
        <p:spPr>
          <a:xfrm>
            <a:off x="5965523" y="3207268"/>
            <a:ext cx="806703" cy="216024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message</a:t>
            </a:r>
            <a:endParaRPr kumimoji="1" lang="zh-CN" altLang="en-US" sz="1200" dirty="0"/>
          </a:p>
        </p:txBody>
      </p:sp>
      <p:sp>
        <p:nvSpPr>
          <p:cNvPr id="123" name="圆角矩形 122"/>
          <p:cNvSpPr/>
          <p:nvPr/>
        </p:nvSpPr>
        <p:spPr>
          <a:xfrm>
            <a:off x="8114755" y="2952642"/>
            <a:ext cx="806703" cy="216024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http</a:t>
            </a:r>
            <a:endParaRPr kumimoji="1" lang="zh-CN" altLang="en-US" sz="1200" dirty="0"/>
          </a:p>
        </p:txBody>
      </p:sp>
      <p:sp>
        <p:nvSpPr>
          <p:cNvPr id="124" name="圆角矩形 123"/>
          <p:cNvSpPr/>
          <p:nvPr/>
        </p:nvSpPr>
        <p:spPr>
          <a:xfrm>
            <a:off x="7001364" y="3219822"/>
            <a:ext cx="915320" cy="216024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/>
              <a:t>hostservice</a:t>
            </a:r>
            <a:endParaRPr kumimoji="1" lang="zh-CN" altLang="en-US" sz="1200" dirty="0"/>
          </a:p>
        </p:txBody>
      </p:sp>
      <p:sp>
        <p:nvSpPr>
          <p:cNvPr id="125" name="圆角矩形 124"/>
          <p:cNvSpPr/>
          <p:nvPr/>
        </p:nvSpPr>
        <p:spPr>
          <a:xfrm>
            <a:off x="8114755" y="3216271"/>
            <a:ext cx="806703" cy="216024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gateway</a:t>
            </a:r>
            <a:endParaRPr kumimoji="1" lang="zh-CN" altLang="en-US" sz="1200" dirty="0"/>
          </a:p>
        </p:txBody>
      </p:sp>
      <p:sp>
        <p:nvSpPr>
          <p:cNvPr id="126" name="矩形 125"/>
          <p:cNvSpPr/>
          <p:nvPr/>
        </p:nvSpPr>
        <p:spPr>
          <a:xfrm>
            <a:off x="2772088" y="843557"/>
            <a:ext cx="2343947" cy="1054385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sz="1400" dirty="0" smtClean="0">
                <a:solidFill>
                  <a:schemeClr val="tx1"/>
                </a:solidFill>
              </a:rPr>
              <a:t>Governor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（应用系统）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0" name="圆角矩形 129"/>
          <p:cNvSpPr/>
          <p:nvPr/>
        </p:nvSpPr>
        <p:spPr>
          <a:xfrm>
            <a:off x="2848440" y="1241104"/>
            <a:ext cx="634033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流水监控</a:t>
            </a:r>
            <a:endParaRPr kumimoji="1" lang="zh-CN" altLang="en-US" sz="1200" dirty="0"/>
          </a:p>
        </p:txBody>
      </p:sp>
      <p:sp>
        <p:nvSpPr>
          <p:cNvPr id="131" name="圆角矩形 130"/>
          <p:cNvSpPr/>
          <p:nvPr/>
        </p:nvSpPr>
        <p:spPr>
          <a:xfrm>
            <a:off x="3608548" y="1241104"/>
            <a:ext cx="634033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主机状态</a:t>
            </a:r>
            <a:endParaRPr kumimoji="1" lang="zh-CN" altLang="en-US" sz="1200" dirty="0"/>
          </a:p>
        </p:txBody>
      </p:sp>
      <p:sp>
        <p:nvSpPr>
          <p:cNvPr id="132" name="圆角矩形 131"/>
          <p:cNvSpPr/>
          <p:nvPr/>
        </p:nvSpPr>
        <p:spPr>
          <a:xfrm>
            <a:off x="4417857" y="1155336"/>
            <a:ext cx="563889" cy="673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服务管理</a:t>
            </a:r>
            <a:endParaRPr kumimoji="1" lang="en-US" altLang="zh-CN" sz="1200" dirty="0" smtClean="0"/>
          </a:p>
          <a:p>
            <a:pPr algn="ctr"/>
            <a:r>
              <a:rPr kumimoji="1" lang="en-US" altLang="zh-CN" sz="800" dirty="0" err="1" smtClean="0"/>
              <a:t>DubboAdmin</a:t>
            </a:r>
            <a:endParaRPr kumimoji="1"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0135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关于开发协作</a:t>
            </a:r>
            <a:endParaRPr kumimoji="1" lang="zh-CN" altLang="en-US" sz="3000" dirty="0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14065"/>
              </p:ext>
            </p:extLst>
          </p:nvPr>
        </p:nvGraphicFramePr>
        <p:xfrm>
          <a:off x="536902" y="3096155"/>
          <a:ext cx="8211562" cy="192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6329"/>
                <a:gridCol w="4957001"/>
                <a:gridCol w="2088232"/>
              </a:tblGrid>
              <a:tr h="15527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solidFill>
                            <a:schemeClr val="bg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阶段</a:t>
                      </a:r>
                      <a:endParaRPr lang="zh-CN" altLang="en-US" sz="1200" b="0" dirty="0">
                        <a:solidFill>
                          <a:schemeClr val="bg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solidFill>
                            <a:schemeClr val="bg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工作说明</a:t>
                      </a:r>
                      <a:endParaRPr lang="zh-CN" altLang="en-US" sz="1200" b="0" dirty="0">
                        <a:solidFill>
                          <a:schemeClr val="bg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solidFill>
                            <a:schemeClr val="bg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输出</a:t>
                      </a:r>
                      <a:endParaRPr lang="zh-CN" altLang="en-US" sz="1200" b="0" dirty="0">
                        <a:solidFill>
                          <a:schemeClr val="bg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55271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需求分析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对需求的梳理、理解、分析，形成‘设计思路’</a:t>
                      </a:r>
                      <a:r>
                        <a:rPr kumimoji="1" lang="en-US" altLang="zh-CN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——</a:t>
                      </a:r>
                      <a:r>
                        <a:rPr kumimoji="1"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用例，</a:t>
                      </a:r>
                      <a:r>
                        <a:rPr kumimoji="1" lang="en-US" altLang="zh-CN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UI</a:t>
                      </a:r>
                      <a:r>
                        <a:rPr kumimoji="1"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原型；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kumimoji="1"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需求规格说明；</a:t>
                      </a:r>
                      <a:r>
                        <a:rPr kumimoji="1" lang="en-US" altLang="zh-CN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UI</a:t>
                      </a:r>
                      <a:r>
                        <a:rPr kumimoji="1"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原型；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903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rgbClr val="00B05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模型设计</a:t>
                      </a:r>
                      <a:endParaRPr lang="zh-CN" altLang="en-US" sz="1200" dirty="0">
                        <a:solidFill>
                          <a:srgbClr val="00B050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根据思路完成概念模型，数据模型设计；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数据库表设计；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903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rgbClr val="00B05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接口设计</a:t>
                      </a:r>
                      <a:endParaRPr lang="zh-CN" altLang="en-US" sz="1200" dirty="0">
                        <a:solidFill>
                          <a:srgbClr val="00B050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根据模型设计，结合用例，给出程序接口设计；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US" altLang="zh-CN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Java</a:t>
                      </a:r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接口设计；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903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rgbClr val="00B05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编写单元测试</a:t>
                      </a:r>
                      <a:endParaRPr lang="zh-CN" altLang="en-US" sz="1200" dirty="0">
                        <a:solidFill>
                          <a:srgbClr val="00B050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根据接口，编写单元测试；一般由接口设计人完成；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单元测试代码；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903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rgbClr val="00B05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实现接口功能</a:t>
                      </a:r>
                      <a:endParaRPr lang="zh-CN" altLang="en-US" sz="1200" dirty="0">
                        <a:solidFill>
                          <a:srgbClr val="00B050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按照接口设计意图，结合模型，</a:t>
                      </a:r>
                      <a:r>
                        <a:rPr lang="en-US" altLang="zh-CN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UI</a:t>
                      </a:r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原型完成功能实现；前／后分离；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前端实现；后端实现；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903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集成测试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将模块集成，进行功能的连贯使用测试；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测试过的功能点列表；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45" name="组 44"/>
          <p:cNvGrpSpPr/>
          <p:nvPr/>
        </p:nvGrpSpPr>
        <p:grpSpPr>
          <a:xfrm>
            <a:off x="226113" y="664918"/>
            <a:ext cx="8837050" cy="2288710"/>
            <a:chOff x="226113" y="664918"/>
            <a:chExt cx="8837050" cy="2288710"/>
          </a:xfrm>
        </p:grpSpPr>
        <p:grpSp>
          <p:nvGrpSpPr>
            <p:cNvPr id="43" name="组 42"/>
            <p:cNvGrpSpPr/>
            <p:nvPr/>
          </p:nvGrpSpPr>
          <p:grpSpPr>
            <a:xfrm>
              <a:off x="226113" y="664918"/>
              <a:ext cx="8837050" cy="2288710"/>
              <a:chOff x="179512" y="699542"/>
              <a:chExt cx="8837050" cy="2288710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1836782" y="699542"/>
                <a:ext cx="4823449" cy="21600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179512" y="1420396"/>
                <a:ext cx="108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需求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分析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3" name="右箭头 12"/>
              <p:cNvSpPr/>
              <p:nvPr/>
            </p:nvSpPr>
            <p:spPr>
              <a:xfrm>
                <a:off x="1369736" y="1518563"/>
                <a:ext cx="395984" cy="486718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4" name="右箭头 13"/>
              <p:cNvSpPr/>
              <p:nvPr/>
            </p:nvSpPr>
            <p:spPr>
              <a:xfrm>
                <a:off x="3113044" y="1508463"/>
                <a:ext cx="395984" cy="486718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5" name="右箭头 14"/>
              <p:cNvSpPr/>
              <p:nvPr/>
            </p:nvSpPr>
            <p:spPr>
              <a:xfrm rot="19336101">
                <a:off x="4724499" y="1184064"/>
                <a:ext cx="395984" cy="486718"/>
              </a:xfrm>
              <a:prstGeom prst="rightArrow">
                <a:avLst/>
              </a:prstGeom>
              <a:solidFill>
                <a:srgbClr val="FFC0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6" name="右箭头 15"/>
              <p:cNvSpPr/>
              <p:nvPr/>
            </p:nvSpPr>
            <p:spPr>
              <a:xfrm rot="2179083">
                <a:off x="4729573" y="1917146"/>
                <a:ext cx="395984" cy="486718"/>
              </a:xfrm>
              <a:prstGeom prst="rightArrow">
                <a:avLst/>
              </a:prstGeom>
              <a:solidFill>
                <a:srgbClr val="FFC0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9" name="右箭头 18"/>
              <p:cNvSpPr/>
              <p:nvPr/>
            </p:nvSpPr>
            <p:spPr>
              <a:xfrm>
                <a:off x="6333672" y="867575"/>
                <a:ext cx="765292" cy="486718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0" name="右箭头 19"/>
              <p:cNvSpPr/>
              <p:nvPr/>
            </p:nvSpPr>
            <p:spPr>
              <a:xfrm rot="16200000">
                <a:off x="5516860" y="1492196"/>
                <a:ext cx="395984" cy="486718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3" name="菱形 22"/>
              <p:cNvSpPr/>
              <p:nvPr/>
            </p:nvSpPr>
            <p:spPr>
              <a:xfrm>
                <a:off x="6526546" y="1010540"/>
                <a:ext cx="321830" cy="189687"/>
              </a:xfrm>
              <a:prstGeom prst="diamond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solidFill>
                    <a:srgbClr val="FF0000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4" name="右箭头 23"/>
              <p:cNvSpPr/>
              <p:nvPr/>
            </p:nvSpPr>
            <p:spPr>
              <a:xfrm>
                <a:off x="8316416" y="894410"/>
                <a:ext cx="576064" cy="486718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127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1904214" y="1407817"/>
                <a:ext cx="108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模型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设计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3648852" y="1407817"/>
                <a:ext cx="108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接口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设计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5174852" y="748286"/>
                <a:ext cx="108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单元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测试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5183309" y="2067774"/>
                <a:ext cx="108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功能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实现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7167690" y="778363"/>
                <a:ext cx="108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集成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测试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3" name="上弧形箭头 32"/>
              <p:cNvSpPr/>
              <p:nvPr/>
            </p:nvSpPr>
            <p:spPr>
              <a:xfrm rot="2121694" flipH="1">
                <a:off x="4232434" y="2335884"/>
                <a:ext cx="875780" cy="367960"/>
              </a:xfrm>
              <a:prstGeom prst="curvedUpArrow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4" name="上弧形箭头 33"/>
              <p:cNvSpPr/>
              <p:nvPr/>
            </p:nvSpPr>
            <p:spPr>
              <a:xfrm rot="10800000">
                <a:off x="2769882" y="999285"/>
                <a:ext cx="1010030" cy="365776"/>
              </a:xfrm>
              <a:prstGeom prst="curvedUpArrow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5" name="圆角矩形 34"/>
              <p:cNvSpPr/>
              <p:nvPr/>
            </p:nvSpPr>
            <p:spPr>
              <a:xfrm>
                <a:off x="6015058" y="2109277"/>
                <a:ext cx="538155" cy="2393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20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前端</a:t>
                </a:r>
                <a:endParaRPr kumimoji="1" lang="zh-CN" altLang="en-US" sz="12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6" name="圆角矩形 35"/>
              <p:cNvSpPr/>
              <p:nvPr/>
            </p:nvSpPr>
            <p:spPr>
              <a:xfrm>
                <a:off x="6019008" y="2393076"/>
                <a:ext cx="538155" cy="2393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2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后端</a:t>
                </a:r>
                <a:endParaRPr kumimoji="1" lang="zh-CN" altLang="en-US" sz="12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179512" y="2268252"/>
                <a:ext cx="1080000" cy="720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27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架构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体系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8" name="右箭头 37"/>
              <p:cNvSpPr/>
              <p:nvPr/>
            </p:nvSpPr>
            <p:spPr>
              <a:xfrm>
                <a:off x="1369736" y="2391850"/>
                <a:ext cx="395984" cy="486718"/>
              </a:xfrm>
              <a:prstGeom prst="rightArrow">
                <a:avLst/>
              </a:prstGeom>
              <a:solidFill>
                <a:schemeClr val="bg1">
                  <a:lumMod val="75000"/>
                </a:schemeClr>
              </a:solidFill>
              <a:ln w="127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3042570" y="988239"/>
                <a:ext cx="7235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400" dirty="0" smtClean="0"/>
                  <a:t>修正</a:t>
                </a:r>
                <a:endParaRPr kumimoji="1" lang="zh-CN" altLang="en-US" sz="1400" dirty="0"/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4424104" y="2430598"/>
                <a:ext cx="7235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400" smtClean="0"/>
                  <a:t>修正</a:t>
                </a:r>
                <a:endParaRPr kumimoji="1" lang="zh-CN" altLang="en-US" sz="1400"/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1259512" y="2501762"/>
                <a:ext cx="7235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400" dirty="0" smtClean="0"/>
                  <a:t>前提</a:t>
                </a:r>
                <a:endParaRPr kumimoji="1" lang="zh-CN" altLang="en-US" sz="1400" dirty="0"/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8292992" y="994590"/>
                <a:ext cx="7235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400" dirty="0" smtClean="0"/>
                  <a:t>交付</a:t>
                </a:r>
                <a:endParaRPr kumimoji="1" lang="zh-CN" altLang="en-US" sz="1400" dirty="0"/>
              </a:p>
            </p:txBody>
          </p:sp>
        </p:grpSp>
        <p:sp>
          <p:nvSpPr>
            <p:cNvPr id="44" name="文本框 43"/>
            <p:cNvSpPr txBox="1"/>
            <p:nvPr/>
          </p:nvSpPr>
          <p:spPr>
            <a:xfrm>
              <a:off x="2477036" y="2216503"/>
              <a:ext cx="15549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b="1" dirty="0" smtClean="0">
                  <a:solidFill>
                    <a:srgbClr val="FFFF00"/>
                  </a:solidFill>
                </a:rPr>
                <a:t>围绕‘功能闭</a:t>
              </a:r>
              <a:r>
                <a:rPr kumimoji="1" lang="zh-CN" altLang="en-US" sz="1400" b="1" dirty="0">
                  <a:solidFill>
                    <a:srgbClr val="FFFF00"/>
                  </a:solidFill>
                </a:rPr>
                <a:t>环</a:t>
              </a:r>
              <a:r>
                <a:rPr kumimoji="1" lang="zh-CN" altLang="en-US" sz="1400" b="1" dirty="0" smtClean="0">
                  <a:solidFill>
                    <a:srgbClr val="FFFF00"/>
                  </a:solidFill>
                </a:rPr>
                <a:t>’</a:t>
              </a:r>
              <a:endParaRPr kumimoji="1" lang="en-US" altLang="zh-CN" sz="1400" b="1" dirty="0" smtClean="0">
                <a:solidFill>
                  <a:srgbClr val="FFFF00"/>
                </a:solidFill>
              </a:endParaRPr>
            </a:p>
            <a:p>
              <a:r>
                <a:rPr kumimoji="1" lang="zh-CN" altLang="en-US" sz="1400" b="1" dirty="0" smtClean="0">
                  <a:solidFill>
                    <a:srgbClr val="FFFF00"/>
                  </a:solidFill>
                </a:rPr>
                <a:t>迭代重构。</a:t>
              </a:r>
              <a:endParaRPr kumimoji="1" lang="en-US" altLang="zh-CN" sz="1400" b="1" dirty="0" smtClean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98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架构模式（剥离出基础服务）</a:t>
            </a:r>
            <a:endParaRPr kumimoji="1" lang="zh-CN" altLang="en-US" sz="3000" dirty="0"/>
          </a:p>
        </p:txBody>
      </p:sp>
      <p:sp>
        <p:nvSpPr>
          <p:cNvPr id="35" name="矩形 34"/>
          <p:cNvSpPr/>
          <p:nvPr/>
        </p:nvSpPr>
        <p:spPr>
          <a:xfrm>
            <a:off x="381870" y="1051223"/>
            <a:ext cx="3528392" cy="3600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5494438" y="1051223"/>
            <a:ext cx="3182018" cy="3600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右箭头 36"/>
          <p:cNvSpPr/>
          <p:nvPr/>
        </p:nvSpPr>
        <p:spPr>
          <a:xfrm>
            <a:off x="4126286" y="1555279"/>
            <a:ext cx="64807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请求</a:t>
            </a:r>
            <a:endParaRPr kumimoji="1" lang="zh-CN" altLang="en-US" sz="1200" dirty="0"/>
          </a:p>
        </p:txBody>
      </p:sp>
      <p:sp>
        <p:nvSpPr>
          <p:cNvPr id="38" name="左箭头 37"/>
          <p:cNvSpPr/>
          <p:nvPr/>
        </p:nvSpPr>
        <p:spPr>
          <a:xfrm>
            <a:off x="4054278" y="3427487"/>
            <a:ext cx="720080" cy="5040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</a:t>
            </a:r>
            <a:endParaRPr kumimoji="1" lang="zh-CN" altLang="en-US" sz="1200" dirty="0"/>
          </a:p>
        </p:txBody>
      </p:sp>
      <p:sp>
        <p:nvSpPr>
          <p:cNvPr id="39" name="文本框 38"/>
          <p:cNvSpPr txBox="1"/>
          <p:nvPr/>
        </p:nvSpPr>
        <p:spPr>
          <a:xfrm>
            <a:off x="1389982" y="627534"/>
            <a:ext cx="177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前端（</a:t>
            </a:r>
            <a:r>
              <a:rPr kumimoji="1" lang="en-US" altLang="zh-CN" dirty="0" err="1" smtClean="0"/>
              <a:t>Ui</a:t>
            </a:r>
            <a:r>
              <a:rPr kumimoji="1" lang="zh-CN" altLang="en-US" dirty="0" smtClean="0"/>
              <a:t>交互）</a:t>
            </a:r>
            <a:endParaRPr kumimoji="1"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5782177" y="62753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后端（服务端）</a:t>
            </a:r>
            <a:endParaRPr kumimoji="1"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597894" y="1339255"/>
            <a:ext cx="2011680" cy="6000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M-V-C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97894" y="2144856"/>
            <a:ext cx="2011680" cy="6000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M-V-VM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84187" y="2907038"/>
            <a:ext cx="792088" cy="7137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Web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7893" y="3795094"/>
            <a:ext cx="2011679" cy="7137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Native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515746" y="2910017"/>
            <a:ext cx="1093827" cy="7137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Desktop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017103" y="2466315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 smtClean="0"/>
              <a:t>RESTFul</a:t>
            </a:r>
            <a:endParaRPr kumimoji="1" lang="zh-CN" altLang="en-US" sz="1400" dirty="0"/>
          </a:p>
        </p:txBody>
      </p:sp>
      <p:sp>
        <p:nvSpPr>
          <p:cNvPr id="47" name="矩形 46"/>
          <p:cNvSpPr/>
          <p:nvPr/>
        </p:nvSpPr>
        <p:spPr>
          <a:xfrm>
            <a:off x="2749014" y="1322526"/>
            <a:ext cx="1012686" cy="31683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业务逻辑整合</a:t>
            </a:r>
            <a:r>
              <a:rPr kumimoji="1" lang="zh-CN" altLang="en-US" sz="1200" dirty="0" smtClean="0"/>
              <a:t>（流程）</a:t>
            </a:r>
            <a:endParaRPr kumimoji="1" lang="zh-CN" altLang="en-US" sz="1200" dirty="0"/>
          </a:p>
        </p:txBody>
      </p:sp>
      <p:sp>
        <p:nvSpPr>
          <p:cNvPr id="48" name="矩形 47"/>
          <p:cNvSpPr/>
          <p:nvPr/>
        </p:nvSpPr>
        <p:spPr>
          <a:xfrm>
            <a:off x="5940152" y="1339255"/>
            <a:ext cx="1152128" cy="10081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5940152" y="2419375"/>
            <a:ext cx="1152128" cy="10081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5940152" y="3499495"/>
            <a:ext cx="1152128" cy="10081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接口整合服务</a:t>
            </a:r>
            <a:endParaRPr kumimoji="1"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7263710" y="1339255"/>
            <a:ext cx="1268730" cy="31683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zh-CN" sz="1200" dirty="0" smtClean="0"/>
          </a:p>
          <a:p>
            <a:pPr algn="ctr"/>
            <a:r>
              <a:rPr kumimoji="1" lang="en-US" altLang="zh-CN" sz="1200" dirty="0" smtClean="0"/>
              <a:t>Back-end</a:t>
            </a:r>
          </a:p>
          <a:p>
            <a:pPr algn="ctr"/>
            <a:endParaRPr kumimoji="1" lang="zh-CN" altLang="en-US" sz="1200" dirty="0"/>
          </a:p>
        </p:txBody>
      </p:sp>
      <p:sp>
        <p:nvSpPr>
          <p:cNvPr id="52" name="矩形 51"/>
          <p:cNvSpPr/>
          <p:nvPr/>
        </p:nvSpPr>
        <p:spPr>
          <a:xfrm>
            <a:off x="7394019" y="2090050"/>
            <a:ext cx="1008112" cy="6074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银行核心</a:t>
            </a:r>
            <a:endParaRPr kumimoji="1" lang="zh-CN" altLang="en-US" sz="1400" dirty="0"/>
          </a:p>
        </p:txBody>
      </p:sp>
      <p:sp>
        <p:nvSpPr>
          <p:cNvPr id="53" name="矩形 52"/>
          <p:cNvSpPr/>
          <p:nvPr/>
        </p:nvSpPr>
        <p:spPr>
          <a:xfrm>
            <a:off x="7391677" y="2851422"/>
            <a:ext cx="1008112" cy="6074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交换</a:t>
            </a:r>
            <a:endParaRPr kumimoji="1" lang="zh-CN" altLang="en-US" sz="1400" dirty="0"/>
          </a:p>
        </p:txBody>
      </p:sp>
      <p:sp>
        <p:nvSpPr>
          <p:cNvPr id="54" name="矩形 53"/>
          <p:cNvSpPr/>
          <p:nvPr/>
        </p:nvSpPr>
        <p:spPr>
          <a:xfrm>
            <a:off x="7391677" y="3612794"/>
            <a:ext cx="1008112" cy="6074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理财系统</a:t>
            </a:r>
            <a:endParaRPr kumimoji="1" lang="zh-CN" altLang="en-US" sz="1400" dirty="0"/>
          </a:p>
        </p:txBody>
      </p:sp>
      <p:cxnSp>
        <p:nvCxnSpPr>
          <p:cNvPr id="56" name="肘形连接符 55"/>
          <p:cNvCxnSpPr>
            <a:stCxn id="50" idx="3"/>
            <a:endCxn id="52" idx="1"/>
          </p:cNvCxnSpPr>
          <p:nvPr/>
        </p:nvCxnSpPr>
        <p:spPr>
          <a:xfrm flipV="1">
            <a:off x="7092280" y="2393792"/>
            <a:ext cx="301739" cy="1609759"/>
          </a:xfrm>
          <a:prstGeom prst="bentConnector3">
            <a:avLst>
              <a:gd name="adj1" fmla="val 3484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stCxn id="50" idx="3"/>
            <a:endCxn id="53" idx="1"/>
          </p:cNvCxnSpPr>
          <p:nvPr/>
        </p:nvCxnSpPr>
        <p:spPr>
          <a:xfrm flipV="1">
            <a:off x="7092280" y="3155164"/>
            <a:ext cx="299397" cy="848387"/>
          </a:xfrm>
          <a:prstGeom prst="bentConnector3">
            <a:avLst>
              <a:gd name="adj1" fmla="val 352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50" idx="3"/>
            <a:endCxn id="54" idx="1"/>
          </p:cNvCxnSpPr>
          <p:nvPr/>
        </p:nvCxnSpPr>
        <p:spPr>
          <a:xfrm flipV="1">
            <a:off x="7092280" y="3916536"/>
            <a:ext cx="299397" cy="87015"/>
          </a:xfrm>
          <a:prstGeom prst="bentConnector3">
            <a:avLst>
              <a:gd name="adj1" fmla="val 352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曲线连接符 64"/>
          <p:cNvCxnSpPr>
            <a:stCxn id="47" idx="3"/>
            <a:endCxn id="48" idx="1"/>
          </p:cNvCxnSpPr>
          <p:nvPr/>
        </p:nvCxnSpPr>
        <p:spPr>
          <a:xfrm flipV="1">
            <a:off x="3761700" y="1843311"/>
            <a:ext cx="2178452" cy="1063391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曲线连接符 65"/>
          <p:cNvCxnSpPr>
            <a:stCxn id="47" idx="3"/>
            <a:endCxn id="49" idx="1"/>
          </p:cNvCxnSpPr>
          <p:nvPr/>
        </p:nvCxnSpPr>
        <p:spPr>
          <a:xfrm>
            <a:off x="3761700" y="2906702"/>
            <a:ext cx="2178452" cy="1672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曲线连接符 68"/>
          <p:cNvCxnSpPr>
            <a:stCxn id="47" idx="3"/>
            <a:endCxn id="50" idx="1"/>
          </p:cNvCxnSpPr>
          <p:nvPr/>
        </p:nvCxnSpPr>
        <p:spPr>
          <a:xfrm>
            <a:off x="3761700" y="2906702"/>
            <a:ext cx="2178452" cy="109684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322239" y="4713914"/>
            <a:ext cx="12628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界面</a:t>
            </a:r>
            <a:r>
              <a:rPr kumimoji="1" lang="zh-CN" altLang="en-US" sz="1200" dirty="0" smtClean="0"/>
              <a:t>（</a:t>
            </a:r>
            <a:r>
              <a:rPr kumimoji="1" lang="en-US" altLang="zh-CN" sz="1200" dirty="0" smtClean="0"/>
              <a:t>View</a:t>
            </a:r>
            <a:r>
              <a:rPr kumimoji="1"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55" name="矩形 54"/>
          <p:cNvSpPr/>
          <p:nvPr/>
        </p:nvSpPr>
        <p:spPr>
          <a:xfrm>
            <a:off x="2932191" y="4693801"/>
            <a:ext cx="1580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控制</a:t>
            </a:r>
            <a:r>
              <a:rPr kumimoji="1" lang="zh-CN" altLang="en-US" sz="1200" dirty="0" smtClean="0"/>
              <a:t>（</a:t>
            </a:r>
            <a:r>
              <a:rPr kumimoji="1" lang="en-US" altLang="zh-CN" sz="1200" dirty="0" smtClean="0"/>
              <a:t>Controller</a:t>
            </a:r>
            <a:r>
              <a:rPr kumimoji="1"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57" name="矩形 56"/>
          <p:cNvSpPr/>
          <p:nvPr/>
        </p:nvSpPr>
        <p:spPr>
          <a:xfrm>
            <a:off x="6193050" y="4693801"/>
            <a:ext cx="1484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服务</a:t>
            </a:r>
            <a:r>
              <a:rPr kumimoji="1" lang="zh-CN" altLang="en-US" sz="1200" dirty="0" smtClean="0"/>
              <a:t>（</a:t>
            </a:r>
            <a:r>
              <a:rPr kumimoji="1" lang="en-US" altLang="zh-CN" sz="1200" dirty="0" err="1" smtClean="0"/>
              <a:t>RService</a:t>
            </a:r>
            <a:r>
              <a:rPr kumimoji="1" lang="zh-CN" altLang="en-US" sz="1200" dirty="0" smtClean="0"/>
              <a:t>）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8997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2400" dirty="0" smtClean="0"/>
              <a:t>解耦的架构模式：前－后分离、流程－服务分离</a:t>
            </a:r>
            <a:endParaRPr kumimoji="1" lang="zh-CN" altLang="en-US" sz="2400" dirty="0"/>
          </a:p>
        </p:txBody>
      </p:sp>
      <p:sp>
        <p:nvSpPr>
          <p:cNvPr id="36" name="矩形 35"/>
          <p:cNvSpPr/>
          <p:nvPr/>
        </p:nvSpPr>
        <p:spPr>
          <a:xfrm>
            <a:off x="5796136" y="997771"/>
            <a:ext cx="3087259" cy="3600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395389" y="476435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前端</a:t>
            </a:r>
            <a:r>
              <a:rPr kumimoji="1" lang="zh-CN" altLang="en-US" sz="1200" dirty="0" smtClean="0"/>
              <a:t>（</a:t>
            </a:r>
            <a:r>
              <a:rPr kumimoji="1" lang="en-US" altLang="zh-CN" sz="1200" dirty="0" err="1" smtClean="0"/>
              <a:t>Ui</a:t>
            </a:r>
            <a:r>
              <a:rPr kumimoji="1" lang="zh-CN" altLang="en-US" sz="1200" dirty="0" smtClean="0"/>
              <a:t>交互，纯界面）</a:t>
            </a:r>
            <a:endParaRPr kumimoji="1" lang="zh-CN" altLang="en-US" sz="1200" dirty="0"/>
          </a:p>
        </p:txBody>
      </p:sp>
      <p:sp>
        <p:nvSpPr>
          <p:cNvPr id="40" name="文本框 39"/>
          <p:cNvSpPr txBox="1"/>
          <p:nvPr/>
        </p:nvSpPr>
        <p:spPr>
          <a:xfrm>
            <a:off x="6723156" y="4371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6137299" y="1285803"/>
            <a:ext cx="1152128" cy="6468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6137299" y="2062888"/>
            <a:ext cx="1152128" cy="6468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6128519" y="2841334"/>
            <a:ext cx="1152128" cy="6468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接口整合服务</a:t>
            </a:r>
            <a:endParaRPr kumimoji="1"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7470650" y="1285803"/>
            <a:ext cx="1268730" cy="25226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zh-CN" sz="1200" dirty="0" smtClean="0"/>
          </a:p>
          <a:p>
            <a:pPr algn="ctr"/>
            <a:r>
              <a:rPr kumimoji="1" lang="zh-CN" altLang="en-US" dirty="0" smtClean="0"/>
              <a:t>代理服务</a:t>
            </a:r>
            <a:endParaRPr kumimoji="1" lang="en-US" altLang="zh-CN" dirty="0" smtClean="0"/>
          </a:p>
          <a:p>
            <a:pPr algn="ctr"/>
            <a:r>
              <a:rPr kumimoji="1" lang="zh-CN" altLang="en-US" sz="1200" dirty="0" smtClean="0"/>
              <a:t>（主机服务）</a:t>
            </a:r>
            <a:endParaRPr kumimoji="1" lang="en-US" altLang="zh-CN" sz="1200" dirty="0" smtClean="0"/>
          </a:p>
          <a:p>
            <a:pPr algn="ctr"/>
            <a:endParaRPr kumimoji="1" lang="zh-CN" altLang="en-US" sz="1200" dirty="0"/>
          </a:p>
        </p:txBody>
      </p:sp>
      <p:sp>
        <p:nvSpPr>
          <p:cNvPr id="52" name="矩形 51"/>
          <p:cNvSpPr/>
          <p:nvPr/>
        </p:nvSpPr>
        <p:spPr>
          <a:xfrm>
            <a:off x="7600959" y="2179911"/>
            <a:ext cx="1008112" cy="4250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银行核心</a:t>
            </a:r>
            <a:endParaRPr kumimoji="1" lang="zh-CN" altLang="en-US" sz="1400" dirty="0"/>
          </a:p>
        </p:txBody>
      </p:sp>
      <p:sp>
        <p:nvSpPr>
          <p:cNvPr id="53" name="矩形 52"/>
          <p:cNvSpPr/>
          <p:nvPr/>
        </p:nvSpPr>
        <p:spPr>
          <a:xfrm>
            <a:off x="7584446" y="2728739"/>
            <a:ext cx="1008112" cy="4250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交换</a:t>
            </a:r>
            <a:endParaRPr kumimoji="1" lang="zh-CN" altLang="en-US" sz="1400" dirty="0"/>
          </a:p>
        </p:txBody>
      </p:sp>
      <p:sp>
        <p:nvSpPr>
          <p:cNvPr id="54" name="矩形 53"/>
          <p:cNvSpPr/>
          <p:nvPr/>
        </p:nvSpPr>
        <p:spPr>
          <a:xfrm>
            <a:off x="7600959" y="3270181"/>
            <a:ext cx="1008112" cy="4250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理财系统</a:t>
            </a:r>
            <a:endParaRPr kumimoji="1" lang="zh-CN" altLang="en-US" sz="1400" dirty="0"/>
          </a:p>
        </p:txBody>
      </p:sp>
      <p:cxnSp>
        <p:nvCxnSpPr>
          <p:cNvPr id="56" name="肘形连接符 55"/>
          <p:cNvCxnSpPr>
            <a:stCxn id="50" idx="3"/>
            <a:endCxn id="52" idx="1"/>
          </p:cNvCxnSpPr>
          <p:nvPr/>
        </p:nvCxnSpPr>
        <p:spPr>
          <a:xfrm flipV="1">
            <a:off x="7280647" y="2392455"/>
            <a:ext cx="320312" cy="7723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stCxn id="50" idx="3"/>
            <a:endCxn id="53" idx="1"/>
          </p:cNvCxnSpPr>
          <p:nvPr/>
        </p:nvCxnSpPr>
        <p:spPr>
          <a:xfrm flipV="1">
            <a:off x="7280647" y="2941283"/>
            <a:ext cx="303799" cy="22347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50" idx="3"/>
            <a:endCxn id="54" idx="1"/>
          </p:cNvCxnSpPr>
          <p:nvPr/>
        </p:nvCxnSpPr>
        <p:spPr>
          <a:xfrm>
            <a:off x="7280647" y="3164755"/>
            <a:ext cx="320312" cy="3179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曲线连接符 64"/>
          <p:cNvCxnSpPr>
            <a:stCxn id="63" idx="3"/>
            <a:endCxn id="48" idx="1"/>
          </p:cNvCxnSpPr>
          <p:nvPr/>
        </p:nvCxnSpPr>
        <p:spPr>
          <a:xfrm flipV="1">
            <a:off x="5706370" y="1609224"/>
            <a:ext cx="430929" cy="22276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曲线连接符 65"/>
          <p:cNvCxnSpPr>
            <a:stCxn id="63" idx="3"/>
            <a:endCxn id="49" idx="1"/>
          </p:cNvCxnSpPr>
          <p:nvPr/>
        </p:nvCxnSpPr>
        <p:spPr>
          <a:xfrm>
            <a:off x="5706370" y="1831991"/>
            <a:ext cx="430929" cy="5543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曲线连接符 68"/>
          <p:cNvCxnSpPr>
            <a:stCxn id="63" idx="3"/>
            <a:endCxn id="50" idx="1"/>
          </p:cNvCxnSpPr>
          <p:nvPr/>
        </p:nvCxnSpPr>
        <p:spPr>
          <a:xfrm>
            <a:off x="5706370" y="1831991"/>
            <a:ext cx="422149" cy="133276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328476" y="1012093"/>
            <a:ext cx="2293962" cy="25366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537210" y="1221304"/>
            <a:ext cx="1872208" cy="4448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M-V-C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37210" y="1825600"/>
            <a:ext cx="1872208" cy="4448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M-V-VM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41753" y="2398646"/>
            <a:ext cx="792088" cy="4895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Web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433818" y="2398646"/>
            <a:ext cx="975600" cy="4895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Desktop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44620" y="3021504"/>
            <a:ext cx="1862858" cy="3457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Native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右箭头 56"/>
          <p:cNvSpPr/>
          <p:nvPr/>
        </p:nvSpPr>
        <p:spPr>
          <a:xfrm>
            <a:off x="2782876" y="1215026"/>
            <a:ext cx="64807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请求</a:t>
            </a:r>
            <a:endParaRPr kumimoji="1" lang="zh-CN" altLang="en-US" sz="1200" dirty="0"/>
          </a:p>
        </p:txBody>
      </p:sp>
      <p:sp>
        <p:nvSpPr>
          <p:cNvPr id="58" name="左箭头 57"/>
          <p:cNvSpPr/>
          <p:nvPr/>
        </p:nvSpPr>
        <p:spPr>
          <a:xfrm>
            <a:off x="2697119" y="2848297"/>
            <a:ext cx="720080" cy="5040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</a:t>
            </a:r>
            <a:endParaRPr kumimoji="1" lang="zh-CN" altLang="en-US" sz="1200" dirty="0"/>
          </a:p>
        </p:txBody>
      </p:sp>
      <p:sp>
        <p:nvSpPr>
          <p:cNvPr id="60" name="文本框 59"/>
          <p:cNvSpPr txBox="1"/>
          <p:nvPr/>
        </p:nvSpPr>
        <p:spPr>
          <a:xfrm>
            <a:off x="2697306" y="2126541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 smtClean="0"/>
              <a:t>RESTFul</a:t>
            </a:r>
            <a:endParaRPr kumimoji="1" lang="zh-CN" altLang="en-US" sz="1400" dirty="0"/>
          </a:p>
        </p:txBody>
      </p:sp>
      <p:sp>
        <p:nvSpPr>
          <p:cNvPr id="62" name="矩形 61"/>
          <p:cNvSpPr/>
          <p:nvPr/>
        </p:nvSpPr>
        <p:spPr>
          <a:xfrm>
            <a:off x="3547839" y="1217541"/>
            <a:ext cx="1405665" cy="33949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600" dirty="0" smtClean="0"/>
              <a:t>业务逻辑</a:t>
            </a:r>
            <a:endParaRPr kumimoji="1" lang="en-US" altLang="zh-CN" sz="1600" dirty="0"/>
          </a:p>
          <a:p>
            <a:pPr algn="ctr"/>
            <a:r>
              <a:rPr kumimoji="1" lang="zh-CN" altLang="en-US" sz="1200" dirty="0" smtClean="0"/>
              <a:t>（流程）</a:t>
            </a:r>
            <a:endParaRPr kumimoji="1" lang="zh-CN" altLang="en-US" sz="1200" dirty="0"/>
          </a:p>
        </p:txBody>
      </p:sp>
      <p:sp>
        <p:nvSpPr>
          <p:cNvPr id="63" name="右箭头 62"/>
          <p:cNvSpPr/>
          <p:nvPr/>
        </p:nvSpPr>
        <p:spPr>
          <a:xfrm>
            <a:off x="5058298" y="1615967"/>
            <a:ext cx="64807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请求</a:t>
            </a:r>
            <a:endParaRPr kumimoji="1" lang="zh-CN" altLang="en-US" sz="1200" dirty="0"/>
          </a:p>
        </p:txBody>
      </p:sp>
      <p:sp>
        <p:nvSpPr>
          <p:cNvPr id="64" name="左箭头 63"/>
          <p:cNvSpPr/>
          <p:nvPr/>
        </p:nvSpPr>
        <p:spPr>
          <a:xfrm>
            <a:off x="4986290" y="3488175"/>
            <a:ext cx="720080" cy="5040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</a:t>
            </a:r>
            <a:endParaRPr kumimoji="1" lang="zh-CN" altLang="en-US" sz="1200" dirty="0"/>
          </a:p>
        </p:txBody>
      </p:sp>
      <p:sp>
        <p:nvSpPr>
          <p:cNvPr id="67" name="文本框 66"/>
          <p:cNvSpPr txBox="1"/>
          <p:nvPr/>
        </p:nvSpPr>
        <p:spPr>
          <a:xfrm>
            <a:off x="5004048" y="2347883"/>
            <a:ext cx="7920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RPC</a:t>
            </a:r>
          </a:p>
          <a:p>
            <a:endParaRPr kumimoji="1" lang="en-US" altLang="zh-CN" sz="1400" dirty="0"/>
          </a:p>
          <a:p>
            <a:r>
              <a:rPr kumimoji="1" lang="en-US" altLang="zh-CN" sz="1400" dirty="0" err="1" smtClean="0"/>
              <a:t>RESTFul</a:t>
            </a:r>
            <a:endParaRPr kumimoji="1" lang="en-US" altLang="zh-CN" sz="1400" dirty="0" smtClean="0"/>
          </a:p>
        </p:txBody>
      </p:sp>
      <p:sp>
        <p:nvSpPr>
          <p:cNvPr id="68" name="文本框 67"/>
          <p:cNvSpPr txBox="1"/>
          <p:nvPr/>
        </p:nvSpPr>
        <p:spPr>
          <a:xfrm>
            <a:off x="3664273" y="46622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请求接入</a:t>
            </a:r>
            <a:endParaRPr kumimoji="1" lang="en-US" altLang="zh-CN" dirty="0" smtClean="0"/>
          </a:p>
          <a:p>
            <a:r>
              <a:rPr kumimoji="1" lang="zh-CN" altLang="en-US" dirty="0" smtClean="0"/>
              <a:t>业务逻辑</a:t>
            </a:r>
            <a:endParaRPr kumimoji="1"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328476" y="3676984"/>
            <a:ext cx="2293962" cy="935509"/>
          </a:xfrm>
          <a:prstGeom prst="rect">
            <a:avLst/>
          </a:prstGeom>
          <a:solidFill>
            <a:srgbClr val="92D05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右箭头 70"/>
          <p:cNvSpPr/>
          <p:nvPr/>
        </p:nvSpPr>
        <p:spPr>
          <a:xfrm>
            <a:off x="2782876" y="3676984"/>
            <a:ext cx="648072" cy="3465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请求</a:t>
            </a:r>
            <a:endParaRPr kumimoji="1" lang="zh-CN" altLang="en-US" sz="1200" dirty="0"/>
          </a:p>
        </p:txBody>
      </p:sp>
      <p:sp>
        <p:nvSpPr>
          <p:cNvPr id="72" name="左箭头 71"/>
          <p:cNvSpPr/>
          <p:nvPr/>
        </p:nvSpPr>
        <p:spPr>
          <a:xfrm>
            <a:off x="2697119" y="4242573"/>
            <a:ext cx="720080" cy="40434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</a:t>
            </a:r>
            <a:endParaRPr kumimoji="1" lang="zh-CN" altLang="en-US" sz="1200" dirty="0"/>
          </a:p>
        </p:txBody>
      </p:sp>
      <p:sp>
        <p:nvSpPr>
          <p:cNvPr id="73" name="文本框 72"/>
          <p:cNvSpPr txBox="1"/>
          <p:nvPr/>
        </p:nvSpPr>
        <p:spPr>
          <a:xfrm>
            <a:off x="2697306" y="3975330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 smtClean="0"/>
              <a:t>RESTFul</a:t>
            </a:r>
            <a:endParaRPr kumimoji="1" lang="zh-CN" altLang="en-US" sz="1400" dirty="0"/>
          </a:p>
        </p:txBody>
      </p:sp>
      <p:sp>
        <p:nvSpPr>
          <p:cNvPr id="2" name="矩形 1"/>
          <p:cNvSpPr/>
          <p:nvPr/>
        </p:nvSpPr>
        <p:spPr>
          <a:xfrm>
            <a:off x="537210" y="3813146"/>
            <a:ext cx="1870268" cy="2833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异步回调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537210" y="4232670"/>
            <a:ext cx="1870268" cy="2833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定时调度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456681" y="474071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应用交互</a:t>
            </a:r>
            <a:r>
              <a:rPr kumimoji="1" lang="zh-CN" altLang="en-US" sz="1200" dirty="0" smtClean="0"/>
              <a:t>（自动程序）</a:t>
            </a:r>
            <a:endParaRPr kumimoji="1" lang="zh-CN" altLang="en-US" sz="1200" dirty="0"/>
          </a:p>
        </p:txBody>
      </p:sp>
      <p:grpSp>
        <p:nvGrpSpPr>
          <p:cNvPr id="76" name="组 75"/>
          <p:cNvGrpSpPr/>
          <p:nvPr/>
        </p:nvGrpSpPr>
        <p:grpSpPr>
          <a:xfrm>
            <a:off x="3633223" y="4232670"/>
            <a:ext cx="1210170" cy="266262"/>
            <a:chOff x="1193520" y="1388353"/>
            <a:chExt cx="1210170" cy="266262"/>
          </a:xfrm>
        </p:grpSpPr>
        <p:sp>
          <p:nvSpPr>
            <p:cNvPr id="77" name="形状 76"/>
            <p:cNvSpPr/>
            <p:nvPr/>
          </p:nvSpPr>
          <p:spPr>
            <a:xfrm rot="20700000">
              <a:off x="1193520" y="1394702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8" name="形状 77"/>
            <p:cNvSpPr/>
            <p:nvPr/>
          </p:nvSpPr>
          <p:spPr>
            <a:xfrm rot="20700000">
              <a:off x="1673509" y="1388353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9" name="形状 78"/>
            <p:cNvSpPr/>
            <p:nvPr/>
          </p:nvSpPr>
          <p:spPr>
            <a:xfrm rot="20700000">
              <a:off x="2151691" y="1402616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cxnSp>
          <p:nvCxnSpPr>
            <p:cNvPr id="80" name="直线箭头连接符 79"/>
            <p:cNvCxnSpPr/>
            <p:nvPr/>
          </p:nvCxnSpPr>
          <p:spPr>
            <a:xfrm flipV="1">
              <a:off x="1438390" y="1546203"/>
              <a:ext cx="258071" cy="63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线箭头连接符 80"/>
            <p:cNvCxnSpPr/>
            <p:nvPr/>
          </p:nvCxnSpPr>
          <p:spPr>
            <a:xfrm>
              <a:off x="1918379" y="1546203"/>
              <a:ext cx="2545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平行四边形 2"/>
          <p:cNvSpPr/>
          <p:nvPr/>
        </p:nvSpPr>
        <p:spPr>
          <a:xfrm>
            <a:off x="3637408" y="1898225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AOP</a:t>
            </a:r>
            <a:endParaRPr kumimoji="1" lang="zh-CN" altLang="en-US" sz="1400" dirty="0"/>
          </a:p>
        </p:txBody>
      </p:sp>
      <p:sp>
        <p:nvSpPr>
          <p:cNvPr id="82" name="平行四边形 81"/>
          <p:cNvSpPr/>
          <p:nvPr/>
        </p:nvSpPr>
        <p:spPr>
          <a:xfrm>
            <a:off x="3607207" y="2368875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统一异常</a:t>
            </a:r>
            <a:endParaRPr kumimoji="1" lang="zh-CN" altLang="en-US" sz="1400" dirty="0"/>
          </a:p>
        </p:txBody>
      </p:sp>
      <p:sp>
        <p:nvSpPr>
          <p:cNvPr id="83" name="平行四边形 82"/>
          <p:cNvSpPr/>
          <p:nvPr/>
        </p:nvSpPr>
        <p:spPr>
          <a:xfrm>
            <a:off x="3622497" y="2827573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数据校验</a:t>
            </a:r>
            <a:endParaRPr kumimoji="1" lang="zh-CN" altLang="en-US" sz="1400" dirty="0"/>
          </a:p>
        </p:txBody>
      </p:sp>
      <p:sp>
        <p:nvSpPr>
          <p:cNvPr id="84" name="平行四边形 83"/>
          <p:cNvSpPr/>
          <p:nvPr/>
        </p:nvSpPr>
        <p:spPr>
          <a:xfrm>
            <a:off x="3613002" y="3283439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服务流程</a:t>
            </a:r>
            <a:endParaRPr kumimoji="1" lang="zh-CN" altLang="en-US" sz="1400" dirty="0"/>
          </a:p>
        </p:txBody>
      </p:sp>
      <p:sp>
        <p:nvSpPr>
          <p:cNvPr id="85" name="平行四边形 84"/>
          <p:cNvSpPr/>
          <p:nvPr/>
        </p:nvSpPr>
        <p:spPr>
          <a:xfrm>
            <a:off x="3639373" y="3740051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全局事务</a:t>
            </a:r>
            <a:endParaRPr kumimoji="1" lang="zh-CN" altLang="en-US" sz="1400" dirty="0"/>
          </a:p>
        </p:txBody>
      </p:sp>
      <p:sp>
        <p:nvSpPr>
          <p:cNvPr id="20" name="罐形 19"/>
          <p:cNvSpPr/>
          <p:nvPr/>
        </p:nvSpPr>
        <p:spPr>
          <a:xfrm>
            <a:off x="5878905" y="3702655"/>
            <a:ext cx="339023" cy="4746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罐形 85"/>
          <p:cNvSpPr/>
          <p:nvPr/>
        </p:nvSpPr>
        <p:spPr>
          <a:xfrm>
            <a:off x="6278126" y="3724473"/>
            <a:ext cx="339023" cy="4746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罐形 86"/>
          <p:cNvSpPr/>
          <p:nvPr/>
        </p:nvSpPr>
        <p:spPr>
          <a:xfrm>
            <a:off x="6117343" y="3808458"/>
            <a:ext cx="339023" cy="4746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916002" y="3943200"/>
            <a:ext cx="6735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200" dirty="0" smtClean="0">
                <a:solidFill>
                  <a:srgbClr val="FFFF00"/>
                </a:solidFill>
              </a:rPr>
              <a:t>Domain</a:t>
            </a:r>
            <a:endParaRPr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88" name="立方体 87"/>
          <p:cNvSpPr/>
          <p:nvPr/>
        </p:nvSpPr>
        <p:spPr>
          <a:xfrm>
            <a:off x="6660232" y="3742075"/>
            <a:ext cx="369124" cy="35764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立方体 88"/>
          <p:cNvSpPr/>
          <p:nvPr/>
        </p:nvSpPr>
        <p:spPr>
          <a:xfrm>
            <a:off x="7022587" y="3739606"/>
            <a:ext cx="369124" cy="35764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立方体 89"/>
          <p:cNvSpPr/>
          <p:nvPr/>
        </p:nvSpPr>
        <p:spPr>
          <a:xfrm>
            <a:off x="6824646" y="3942296"/>
            <a:ext cx="369124" cy="35764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6710901" y="3850743"/>
            <a:ext cx="5982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200" dirty="0" smtClean="0">
                <a:solidFill>
                  <a:srgbClr val="FFFF00"/>
                </a:solidFill>
              </a:rPr>
              <a:t>Ca </a:t>
            </a:r>
            <a:r>
              <a:rPr kumimoji="1" lang="en-US" altLang="zh-CN" sz="1200" dirty="0" err="1" smtClean="0">
                <a:solidFill>
                  <a:srgbClr val="FFFF00"/>
                </a:solidFill>
              </a:rPr>
              <a:t>che</a:t>
            </a:r>
            <a:endParaRPr lang="zh-CN" altLang="en-US" sz="1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20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2400" dirty="0" smtClean="0"/>
              <a:t>解耦的架构模式：技术支撑</a:t>
            </a:r>
            <a:endParaRPr kumimoji="1" lang="zh-CN" altLang="en-US" sz="2400" dirty="0"/>
          </a:p>
        </p:txBody>
      </p:sp>
      <p:sp>
        <p:nvSpPr>
          <p:cNvPr id="36" name="矩形 35"/>
          <p:cNvSpPr/>
          <p:nvPr/>
        </p:nvSpPr>
        <p:spPr>
          <a:xfrm>
            <a:off x="5796136" y="997771"/>
            <a:ext cx="3087259" cy="3600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395389" y="476435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前端</a:t>
            </a:r>
            <a:r>
              <a:rPr kumimoji="1" lang="zh-CN" altLang="en-US" sz="1200" dirty="0" smtClean="0"/>
              <a:t>（</a:t>
            </a:r>
            <a:r>
              <a:rPr kumimoji="1" lang="en-US" altLang="zh-CN" sz="1200" dirty="0" err="1" smtClean="0"/>
              <a:t>Ui</a:t>
            </a:r>
            <a:r>
              <a:rPr kumimoji="1" lang="zh-CN" altLang="en-US" sz="1200" dirty="0" smtClean="0"/>
              <a:t>交互，纯界面）</a:t>
            </a:r>
            <a:endParaRPr kumimoji="1" lang="zh-CN" altLang="en-US" sz="1200" dirty="0"/>
          </a:p>
        </p:txBody>
      </p:sp>
      <p:sp>
        <p:nvSpPr>
          <p:cNvPr id="40" name="文本框 39"/>
          <p:cNvSpPr txBox="1"/>
          <p:nvPr/>
        </p:nvSpPr>
        <p:spPr>
          <a:xfrm>
            <a:off x="6723156" y="4371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6137299" y="1285803"/>
            <a:ext cx="1152128" cy="6468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6137299" y="2062888"/>
            <a:ext cx="1152128" cy="6468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6128519" y="2841334"/>
            <a:ext cx="1152128" cy="6468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接口整合服务</a:t>
            </a:r>
            <a:endParaRPr kumimoji="1"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7470650" y="1285803"/>
            <a:ext cx="1268730" cy="25226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zh-CN" sz="1200" dirty="0" smtClean="0"/>
          </a:p>
          <a:p>
            <a:pPr algn="ctr"/>
            <a:r>
              <a:rPr kumimoji="1" lang="zh-CN" altLang="en-US" dirty="0" smtClean="0"/>
              <a:t>代理服务</a:t>
            </a:r>
            <a:endParaRPr kumimoji="1" lang="en-US" altLang="zh-CN" dirty="0" smtClean="0"/>
          </a:p>
          <a:p>
            <a:pPr algn="ctr"/>
            <a:r>
              <a:rPr kumimoji="1" lang="zh-CN" altLang="en-US" sz="1200" dirty="0" smtClean="0"/>
              <a:t>（主机服务）</a:t>
            </a:r>
            <a:endParaRPr kumimoji="1" lang="en-US" altLang="zh-CN" sz="1200" dirty="0" smtClean="0"/>
          </a:p>
          <a:p>
            <a:pPr algn="ctr"/>
            <a:endParaRPr kumimoji="1" lang="zh-CN" altLang="en-US" sz="1200" dirty="0"/>
          </a:p>
        </p:txBody>
      </p:sp>
      <p:sp>
        <p:nvSpPr>
          <p:cNvPr id="52" name="矩形 51"/>
          <p:cNvSpPr/>
          <p:nvPr/>
        </p:nvSpPr>
        <p:spPr>
          <a:xfrm>
            <a:off x="7600959" y="2179911"/>
            <a:ext cx="1008112" cy="4250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银行核心</a:t>
            </a:r>
            <a:endParaRPr kumimoji="1" lang="zh-CN" altLang="en-US" sz="1400" dirty="0"/>
          </a:p>
        </p:txBody>
      </p:sp>
      <p:sp>
        <p:nvSpPr>
          <p:cNvPr id="53" name="矩形 52"/>
          <p:cNvSpPr/>
          <p:nvPr/>
        </p:nvSpPr>
        <p:spPr>
          <a:xfrm>
            <a:off x="7584446" y="2728739"/>
            <a:ext cx="1008112" cy="4250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交换</a:t>
            </a:r>
            <a:endParaRPr kumimoji="1" lang="zh-CN" altLang="en-US" sz="1400" dirty="0"/>
          </a:p>
        </p:txBody>
      </p:sp>
      <p:sp>
        <p:nvSpPr>
          <p:cNvPr id="54" name="矩形 53"/>
          <p:cNvSpPr/>
          <p:nvPr/>
        </p:nvSpPr>
        <p:spPr>
          <a:xfrm>
            <a:off x="7600959" y="3270181"/>
            <a:ext cx="1008112" cy="4250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理财系统</a:t>
            </a:r>
            <a:endParaRPr kumimoji="1" lang="zh-CN" altLang="en-US" sz="1400" dirty="0"/>
          </a:p>
        </p:txBody>
      </p:sp>
      <p:cxnSp>
        <p:nvCxnSpPr>
          <p:cNvPr id="56" name="肘形连接符 55"/>
          <p:cNvCxnSpPr>
            <a:stCxn id="50" idx="3"/>
            <a:endCxn id="52" idx="1"/>
          </p:cNvCxnSpPr>
          <p:nvPr/>
        </p:nvCxnSpPr>
        <p:spPr>
          <a:xfrm flipV="1">
            <a:off x="7280647" y="2392455"/>
            <a:ext cx="320312" cy="7723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stCxn id="50" idx="3"/>
            <a:endCxn id="53" idx="1"/>
          </p:cNvCxnSpPr>
          <p:nvPr/>
        </p:nvCxnSpPr>
        <p:spPr>
          <a:xfrm flipV="1">
            <a:off x="7280647" y="2941283"/>
            <a:ext cx="303799" cy="22347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50" idx="3"/>
            <a:endCxn id="54" idx="1"/>
          </p:cNvCxnSpPr>
          <p:nvPr/>
        </p:nvCxnSpPr>
        <p:spPr>
          <a:xfrm>
            <a:off x="7280647" y="3164755"/>
            <a:ext cx="320312" cy="3179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曲线连接符 64"/>
          <p:cNvCxnSpPr>
            <a:stCxn id="63" idx="3"/>
            <a:endCxn id="48" idx="1"/>
          </p:cNvCxnSpPr>
          <p:nvPr/>
        </p:nvCxnSpPr>
        <p:spPr>
          <a:xfrm flipV="1">
            <a:off x="5706370" y="1609224"/>
            <a:ext cx="430929" cy="22276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曲线连接符 65"/>
          <p:cNvCxnSpPr>
            <a:stCxn id="63" idx="3"/>
            <a:endCxn id="49" idx="1"/>
          </p:cNvCxnSpPr>
          <p:nvPr/>
        </p:nvCxnSpPr>
        <p:spPr>
          <a:xfrm>
            <a:off x="5706370" y="1831991"/>
            <a:ext cx="430929" cy="5543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曲线连接符 68"/>
          <p:cNvCxnSpPr>
            <a:stCxn id="63" idx="3"/>
            <a:endCxn id="50" idx="1"/>
          </p:cNvCxnSpPr>
          <p:nvPr/>
        </p:nvCxnSpPr>
        <p:spPr>
          <a:xfrm>
            <a:off x="5706370" y="1831991"/>
            <a:ext cx="422149" cy="133276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328476" y="1012093"/>
            <a:ext cx="2293962" cy="25366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537210" y="1221304"/>
            <a:ext cx="1872208" cy="4448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M-V-C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37210" y="1825600"/>
            <a:ext cx="1872208" cy="4448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M-V-VM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41753" y="2398646"/>
            <a:ext cx="792088" cy="4895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Web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433818" y="2398646"/>
            <a:ext cx="975600" cy="4895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Desktop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44620" y="3021504"/>
            <a:ext cx="1862858" cy="3457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Native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右箭头 56"/>
          <p:cNvSpPr/>
          <p:nvPr/>
        </p:nvSpPr>
        <p:spPr>
          <a:xfrm>
            <a:off x="2782876" y="1215026"/>
            <a:ext cx="64807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请求</a:t>
            </a:r>
            <a:endParaRPr kumimoji="1" lang="zh-CN" altLang="en-US" sz="1200" dirty="0"/>
          </a:p>
        </p:txBody>
      </p:sp>
      <p:sp>
        <p:nvSpPr>
          <p:cNvPr id="58" name="左箭头 57"/>
          <p:cNvSpPr/>
          <p:nvPr/>
        </p:nvSpPr>
        <p:spPr>
          <a:xfrm>
            <a:off x="2697119" y="2848297"/>
            <a:ext cx="720080" cy="5040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</a:t>
            </a:r>
            <a:endParaRPr kumimoji="1" lang="zh-CN" altLang="en-US" sz="1200" dirty="0"/>
          </a:p>
        </p:txBody>
      </p:sp>
      <p:sp>
        <p:nvSpPr>
          <p:cNvPr id="60" name="文本框 59"/>
          <p:cNvSpPr txBox="1"/>
          <p:nvPr/>
        </p:nvSpPr>
        <p:spPr>
          <a:xfrm>
            <a:off x="2697306" y="2126541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 smtClean="0"/>
              <a:t>RESTFul</a:t>
            </a:r>
            <a:endParaRPr kumimoji="1" lang="zh-CN" altLang="en-US" sz="1400" dirty="0"/>
          </a:p>
        </p:txBody>
      </p:sp>
      <p:sp>
        <p:nvSpPr>
          <p:cNvPr id="62" name="矩形 61"/>
          <p:cNvSpPr/>
          <p:nvPr/>
        </p:nvSpPr>
        <p:spPr>
          <a:xfrm>
            <a:off x="3547839" y="1217541"/>
            <a:ext cx="1405665" cy="33949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600" dirty="0" smtClean="0"/>
              <a:t>业务逻辑</a:t>
            </a:r>
            <a:endParaRPr kumimoji="1" lang="en-US" altLang="zh-CN" sz="1600" dirty="0"/>
          </a:p>
          <a:p>
            <a:pPr algn="ctr"/>
            <a:r>
              <a:rPr kumimoji="1" lang="zh-CN" altLang="en-US" sz="1200" dirty="0" smtClean="0"/>
              <a:t>（流程）</a:t>
            </a:r>
            <a:endParaRPr kumimoji="1" lang="zh-CN" altLang="en-US" sz="1200" dirty="0"/>
          </a:p>
        </p:txBody>
      </p:sp>
      <p:sp>
        <p:nvSpPr>
          <p:cNvPr id="63" name="右箭头 62"/>
          <p:cNvSpPr/>
          <p:nvPr/>
        </p:nvSpPr>
        <p:spPr>
          <a:xfrm>
            <a:off x="5058298" y="1615967"/>
            <a:ext cx="64807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请求</a:t>
            </a:r>
            <a:endParaRPr kumimoji="1" lang="zh-CN" altLang="en-US" sz="1200" dirty="0"/>
          </a:p>
        </p:txBody>
      </p:sp>
      <p:sp>
        <p:nvSpPr>
          <p:cNvPr id="64" name="左箭头 63"/>
          <p:cNvSpPr/>
          <p:nvPr/>
        </p:nvSpPr>
        <p:spPr>
          <a:xfrm>
            <a:off x="4986290" y="3488175"/>
            <a:ext cx="720080" cy="5040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</a:t>
            </a:r>
            <a:endParaRPr kumimoji="1" lang="zh-CN" altLang="en-US" sz="1200" dirty="0"/>
          </a:p>
        </p:txBody>
      </p:sp>
      <p:sp>
        <p:nvSpPr>
          <p:cNvPr id="67" name="文本框 66"/>
          <p:cNvSpPr txBox="1"/>
          <p:nvPr/>
        </p:nvSpPr>
        <p:spPr>
          <a:xfrm>
            <a:off x="5004048" y="2347883"/>
            <a:ext cx="7920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RPC</a:t>
            </a:r>
          </a:p>
          <a:p>
            <a:endParaRPr kumimoji="1" lang="en-US" altLang="zh-CN" sz="1400" dirty="0"/>
          </a:p>
          <a:p>
            <a:r>
              <a:rPr kumimoji="1" lang="en-US" altLang="zh-CN" sz="1400" dirty="0" err="1" smtClean="0"/>
              <a:t>RESTFul</a:t>
            </a:r>
            <a:endParaRPr kumimoji="1" lang="en-US" altLang="zh-CN" sz="1400" dirty="0" smtClean="0"/>
          </a:p>
        </p:txBody>
      </p:sp>
      <p:sp>
        <p:nvSpPr>
          <p:cNvPr id="68" name="文本框 67"/>
          <p:cNvSpPr txBox="1"/>
          <p:nvPr/>
        </p:nvSpPr>
        <p:spPr>
          <a:xfrm>
            <a:off x="3664273" y="46622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请求接入</a:t>
            </a:r>
            <a:endParaRPr kumimoji="1" lang="en-US" altLang="zh-CN" dirty="0" smtClean="0"/>
          </a:p>
          <a:p>
            <a:r>
              <a:rPr kumimoji="1" lang="zh-CN" altLang="en-US" dirty="0" smtClean="0"/>
              <a:t>业务逻辑</a:t>
            </a:r>
            <a:endParaRPr kumimoji="1"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328476" y="3676984"/>
            <a:ext cx="2293962" cy="935509"/>
          </a:xfrm>
          <a:prstGeom prst="rect">
            <a:avLst/>
          </a:prstGeom>
          <a:solidFill>
            <a:srgbClr val="92D05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右箭头 70"/>
          <p:cNvSpPr/>
          <p:nvPr/>
        </p:nvSpPr>
        <p:spPr>
          <a:xfrm>
            <a:off x="2782876" y="3676984"/>
            <a:ext cx="648072" cy="3465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请求</a:t>
            </a:r>
            <a:endParaRPr kumimoji="1" lang="zh-CN" altLang="en-US" sz="1200" dirty="0"/>
          </a:p>
        </p:txBody>
      </p:sp>
      <p:sp>
        <p:nvSpPr>
          <p:cNvPr id="72" name="左箭头 71"/>
          <p:cNvSpPr/>
          <p:nvPr/>
        </p:nvSpPr>
        <p:spPr>
          <a:xfrm>
            <a:off x="2697119" y="4242573"/>
            <a:ext cx="720080" cy="40434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</a:t>
            </a:r>
            <a:endParaRPr kumimoji="1" lang="zh-CN" altLang="en-US" sz="1200" dirty="0"/>
          </a:p>
        </p:txBody>
      </p:sp>
      <p:sp>
        <p:nvSpPr>
          <p:cNvPr id="73" name="文本框 72"/>
          <p:cNvSpPr txBox="1"/>
          <p:nvPr/>
        </p:nvSpPr>
        <p:spPr>
          <a:xfrm>
            <a:off x="2697306" y="3975330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 smtClean="0"/>
              <a:t>RESTFul</a:t>
            </a:r>
            <a:endParaRPr kumimoji="1" lang="zh-CN" altLang="en-US" sz="1400" dirty="0"/>
          </a:p>
        </p:txBody>
      </p:sp>
      <p:sp>
        <p:nvSpPr>
          <p:cNvPr id="2" name="矩形 1"/>
          <p:cNvSpPr/>
          <p:nvPr/>
        </p:nvSpPr>
        <p:spPr>
          <a:xfrm>
            <a:off x="537210" y="3813146"/>
            <a:ext cx="1870268" cy="2833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异步回调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537210" y="4232670"/>
            <a:ext cx="1870268" cy="2833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定时调度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456681" y="474071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应用交互</a:t>
            </a:r>
            <a:r>
              <a:rPr kumimoji="1" lang="zh-CN" altLang="en-US" sz="1200" dirty="0" smtClean="0"/>
              <a:t>（自动程序）</a:t>
            </a:r>
            <a:endParaRPr kumimoji="1" lang="zh-CN" altLang="en-US" sz="1200" dirty="0"/>
          </a:p>
        </p:txBody>
      </p:sp>
      <p:grpSp>
        <p:nvGrpSpPr>
          <p:cNvPr id="76" name="组 75"/>
          <p:cNvGrpSpPr/>
          <p:nvPr/>
        </p:nvGrpSpPr>
        <p:grpSpPr>
          <a:xfrm>
            <a:off x="3633223" y="4232670"/>
            <a:ext cx="1210170" cy="266262"/>
            <a:chOff x="1193520" y="1388353"/>
            <a:chExt cx="1210170" cy="266262"/>
          </a:xfrm>
        </p:grpSpPr>
        <p:sp>
          <p:nvSpPr>
            <p:cNvPr id="77" name="形状 76"/>
            <p:cNvSpPr/>
            <p:nvPr/>
          </p:nvSpPr>
          <p:spPr>
            <a:xfrm rot="20700000">
              <a:off x="1193520" y="1394702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8" name="形状 77"/>
            <p:cNvSpPr/>
            <p:nvPr/>
          </p:nvSpPr>
          <p:spPr>
            <a:xfrm rot="20700000">
              <a:off x="1673509" y="1388353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9" name="形状 78"/>
            <p:cNvSpPr/>
            <p:nvPr/>
          </p:nvSpPr>
          <p:spPr>
            <a:xfrm rot="20700000">
              <a:off x="2151691" y="1402616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cxnSp>
          <p:nvCxnSpPr>
            <p:cNvPr id="80" name="直线箭头连接符 79"/>
            <p:cNvCxnSpPr/>
            <p:nvPr/>
          </p:nvCxnSpPr>
          <p:spPr>
            <a:xfrm flipV="1">
              <a:off x="1438390" y="1546203"/>
              <a:ext cx="258071" cy="63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线箭头连接符 80"/>
            <p:cNvCxnSpPr/>
            <p:nvPr/>
          </p:nvCxnSpPr>
          <p:spPr>
            <a:xfrm>
              <a:off x="1918379" y="1546203"/>
              <a:ext cx="2545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平行四边形 2"/>
          <p:cNvSpPr/>
          <p:nvPr/>
        </p:nvSpPr>
        <p:spPr>
          <a:xfrm>
            <a:off x="3637408" y="1898225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AOP</a:t>
            </a:r>
            <a:endParaRPr kumimoji="1" lang="zh-CN" altLang="en-US" sz="1400" dirty="0"/>
          </a:p>
        </p:txBody>
      </p:sp>
      <p:sp>
        <p:nvSpPr>
          <p:cNvPr id="82" name="平行四边形 81"/>
          <p:cNvSpPr/>
          <p:nvPr/>
        </p:nvSpPr>
        <p:spPr>
          <a:xfrm>
            <a:off x="3607207" y="2368875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统一异常</a:t>
            </a:r>
            <a:endParaRPr kumimoji="1" lang="zh-CN" altLang="en-US" sz="1400" dirty="0"/>
          </a:p>
        </p:txBody>
      </p:sp>
      <p:sp>
        <p:nvSpPr>
          <p:cNvPr id="83" name="平行四边形 82"/>
          <p:cNvSpPr/>
          <p:nvPr/>
        </p:nvSpPr>
        <p:spPr>
          <a:xfrm>
            <a:off x="3622497" y="2827573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数据校验</a:t>
            </a:r>
            <a:endParaRPr kumimoji="1" lang="zh-CN" altLang="en-US" sz="1400" dirty="0"/>
          </a:p>
        </p:txBody>
      </p:sp>
      <p:sp>
        <p:nvSpPr>
          <p:cNvPr id="84" name="平行四边形 83"/>
          <p:cNvSpPr/>
          <p:nvPr/>
        </p:nvSpPr>
        <p:spPr>
          <a:xfrm>
            <a:off x="3613002" y="3283439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服务流程</a:t>
            </a:r>
            <a:endParaRPr kumimoji="1" lang="zh-CN" altLang="en-US" sz="1400" dirty="0"/>
          </a:p>
        </p:txBody>
      </p:sp>
      <p:sp>
        <p:nvSpPr>
          <p:cNvPr id="85" name="平行四边形 84"/>
          <p:cNvSpPr/>
          <p:nvPr/>
        </p:nvSpPr>
        <p:spPr>
          <a:xfrm>
            <a:off x="3639373" y="3740051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全局事务</a:t>
            </a:r>
            <a:endParaRPr kumimoji="1" lang="zh-CN" altLang="en-US" sz="1400" dirty="0"/>
          </a:p>
        </p:txBody>
      </p:sp>
      <p:sp>
        <p:nvSpPr>
          <p:cNvPr id="20" name="罐形 19"/>
          <p:cNvSpPr/>
          <p:nvPr/>
        </p:nvSpPr>
        <p:spPr>
          <a:xfrm>
            <a:off x="5878905" y="3702655"/>
            <a:ext cx="339023" cy="4746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罐形 85"/>
          <p:cNvSpPr/>
          <p:nvPr/>
        </p:nvSpPr>
        <p:spPr>
          <a:xfrm>
            <a:off x="6278126" y="3724473"/>
            <a:ext cx="339023" cy="4746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罐形 86"/>
          <p:cNvSpPr/>
          <p:nvPr/>
        </p:nvSpPr>
        <p:spPr>
          <a:xfrm>
            <a:off x="6117343" y="3808458"/>
            <a:ext cx="339023" cy="4746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916002" y="3943200"/>
            <a:ext cx="6735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200" dirty="0" smtClean="0">
                <a:solidFill>
                  <a:srgbClr val="FFFF00"/>
                </a:solidFill>
              </a:rPr>
              <a:t>Domain</a:t>
            </a:r>
            <a:endParaRPr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88" name="立方体 87"/>
          <p:cNvSpPr/>
          <p:nvPr/>
        </p:nvSpPr>
        <p:spPr>
          <a:xfrm>
            <a:off x="6660232" y="3742075"/>
            <a:ext cx="369124" cy="35764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立方体 88"/>
          <p:cNvSpPr/>
          <p:nvPr/>
        </p:nvSpPr>
        <p:spPr>
          <a:xfrm>
            <a:off x="7022587" y="3739606"/>
            <a:ext cx="369124" cy="35764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立方体 89"/>
          <p:cNvSpPr/>
          <p:nvPr/>
        </p:nvSpPr>
        <p:spPr>
          <a:xfrm>
            <a:off x="6824646" y="3942296"/>
            <a:ext cx="369124" cy="35764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6710901" y="3850743"/>
            <a:ext cx="5982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200" dirty="0" smtClean="0">
                <a:solidFill>
                  <a:srgbClr val="FFFF00"/>
                </a:solidFill>
              </a:rPr>
              <a:t>Ca </a:t>
            </a:r>
            <a:r>
              <a:rPr kumimoji="1" lang="en-US" altLang="zh-CN" sz="1200" dirty="0" err="1" smtClean="0">
                <a:solidFill>
                  <a:srgbClr val="FFFF00"/>
                </a:solidFill>
              </a:rPr>
              <a:t>che</a:t>
            </a:r>
            <a:endParaRPr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51520" y="845767"/>
            <a:ext cx="2445599" cy="27964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FFFF00"/>
                </a:solidFill>
              </a:rPr>
              <a:t>HTML</a:t>
            </a:r>
            <a:r>
              <a:rPr kumimoji="1" lang="zh-CN" altLang="en-US" dirty="0" smtClean="0">
                <a:solidFill>
                  <a:srgbClr val="FFFF00"/>
                </a:solidFill>
              </a:rPr>
              <a:t> ＋ </a:t>
            </a:r>
            <a:r>
              <a:rPr kumimoji="1" lang="en-US" altLang="zh-CN" dirty="0" smtClean="0">
                <a:solidFill>
                  <a:srgbClr val="FFFF00"/>
                </a:solidFill>
              </a:rPr>
              <a:t>CSS</a:t>
            </a:r>
            <a:r>
              <a:rPr kumimoji="1" lang="zh-CN" altLang="en-US" dirty="0" smtClean="0">
                <a:solidFill>
                  <a:srgbClr val="FFFF00"/>
                </a:solidFill>
              </a:rPr>
              <a:t> ＋ </a:t>
            </a:r>
            <a:r>
              <a:rPr kumimoji="1" lang="en-US" altLang="zh-CN" dirty="0" smtClean="0">
                <a:solidFill>
                  <a:srgbClr val="FFFF00"/>
                </a:solidFill>
              </a:rPr>
              <a:t>JS</a:t>
            </a:r>
            <a:endParaRPr kumimoji="1" lang="zh-CN" altLang="en-US" dirty="0">
              <a:solidFill>
                <a:srgbClr val="FFFF00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3356211" y="848543"/>
            <a:ext cx="1749251" cy="389216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rgbClr val="FFFF00"/>
                </a:solidFill>
              </a:rPr>
              <a:t>Controller.java</a:t>
            </a:r>
            <a:endParaRPr kumimoji="1" lang="zh-CN" altLang="en-US" dirty="0">
              <a:solidFill>
                <a:srgbClr val="FFFF00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5706370" y="848543"/>
            <a:ext cx="3330126" cy="389216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FFFF00"/>
                </a:solidFill>
              </a:rPr>
              <a:t>*</a:t>
            </a:r>
            <a:r>
              <a:rPr kumimoji="1" lang="en-US" altLang="zh-CN" dirty="0" err="1" smtClean="0">
                <a:solidFill>
                  <a:srgbClr val="FFFF00"/>
                </a:solidFill>
              </a:rPr>
              <a:t>Rservice.java</a:t>
            </a:r>
            <a:endParaRPr kumimoji="1" lang="en-US" altLang="zh-CN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61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2400" dirty="0" smtClean="0"/>
              <a:t>解耦的架构模式：支撑业务建设</a:t>
            </a:r>
            <a:endParaRPr kumimoji="1" lang="zh-CN" altLang="en-US" sz="2400" dirty="0"/>
          </a:p>
        </p:txBody>
      </p:sp>
      <p:sp>
        <p:nvSpPr>
          <p:cNvPr id="36" name="矩形 35"/>
          <p:cNvSpPr/>
          <p:nvPr/>
        </p:nvSpPr>
        <p:spPr>
          <a:xfrm>
            <a:off x="5796136" y="997771"/>
            <a:ext cx="3087259" cy="3600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395389" y="476435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前端</a:t>
            </a:r>
            <a:r>
              <a:rPr kumimoji="1" lang="zh-CN" altLang="en-US" sz="1200" dirty="0" smtClean="0"/>
              <a:t>（</a:t>
            </a:r>
            <a:r>
              <a:rPr kumimoji="1" lang="en-US" altLang="zh-CN" sz="1200" dirty="0" err="1" smtClean="0"/>
              <a:t>Ui</a:t>
            </a:r>
            <a:r>
              <a:rPr kumimoji="1" lang="zh-CN" altLang="en-US" sz="1200" dirty="0" smtClean="0"/>
              <a:t>交互，纯界面）</a:t>
            </a:r>
            <a:endParaRPr kumimoji="1" lang="zh-CN" altLang="en-US" sz="1200" dirty="0"/>
          </a:p>
        </p:txBody>
      </p:sp>
      <p:sp>
        <p:nvSpPr>
          <p:cNvPr id="40" name="文本框 39"/>
          <p:cNvSpPr txBox="1"/>
          <p:nvPr/>
        </p:nvSpPr>
        <p:spPr>
          <a:xfrm>
            <a:off x="6723156" y="4371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6137299" y="1285803"/>
            <a:ext cx="1152128" cy="6468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6137299" y="2062888"/>
            <a:ext cx="1152128" cy="6468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6128519" y="2841334"/>
            <a:ext cx="1152128" cy="6468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接口整合服务</a:t>
            </a:r>
            <a:endParaRPr kumimoji="1"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7470650" y="1285803"/>
            <a:ext cx="1268730" cy="25226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zh-CN" sz="1200" dirty="0" smtClean="0"/>
          </a:p>
          <a:p>
            <a:pPr algn="ctr"/>
            <a:r>
              <a:rPr kumimoji="1" lang="zh-CN" altLang="en-US" dirty="0" smtClean="0"/>
              <a:t>代理服务</a:t>
            </a:r>
            <a:endParaRPr kumimoji="1" lang="en-US" altLang="zh-CN" dirty="0" smtClean="0"/>
          </a:p>
          <a:p>
            <a:pPr algn="ctr"/>
            <a:r>
              <a:rPr kumimoji="1" lang="zh-CN" altLang="en-US" sz="1200" dirty="0" smtClean="0"/>
              <a:t>（主机服务）</a:t>
            </a:r>
            <a:endParaRPr kumimoji="1" lang="en-US" altLang="zh-CN" sz="1200" dirty="0" smtClean="0"/>
          </a:p>
          <a:p>
            <a:pPr algn="ctr"/>
            <a:endParaRPr kumimoji="1" lang="zh-CN" altLang="en-US" sz="1200" dirty="0"/>
          </a:p>
        </p:txBody>
      </p:sp>
      <p:sp>
        <p:nvSpPr>
          <p:cNvPr id="52" name="矩形 51"/>
          <p:cNvSpPr/>
          <p:nvPr/>
        </p:nvSpPr>
        <p:spPr>
          <a:xfrm>
            <a:off x="7600959" y="2179911"/>
            <a:ext cx="1008112" cy="4250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银行核心</a:t>
            </a:r>
            <a:endParaRPr kumimoji="1" lang="zh-CN" altLang="en-US" sz="1400" dirty="0"/>
          </a:p>
        </p:txBody>
      </p:sp>
      <p:sp>
        <p:nvSpPr>
          <p:cNvPr id="53" name="矩形 52"/>
          <p:cNvSpPr/>
          <p:nvPr/>
        </p:nvSpPr>
        <p:spPr>
          <a:xfrm>
            <a:off x="7584446" y="2728739"/>
            <a:ext cx="1008112" cy="4250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交换</a:t>
            </a:r>
            <a:endParaRPr kumimoji="1" lang="zh-CN" altLang="en-US" sz="1400" dirty="0"/>
          </a:p>
        </p:txBody>
      </p:sp>
      <p:sp>
        <p:nvSpPr>
          <p:cNvPr id="54" name="矩形 53"/>
          <p:cNvSpPr/>
          <p:nvPr/>
        </p:nvSpPr>
        <p:spPr>
          <a:xfrm>
            <a:off x="7600959" y="3270181"/>
            <a:ext cx="1008112" cy="4250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理财系统</a:t>
            </a:r>
            <a:endParaRPr kumimoji="1" lang="zh-CN" altLang="en-US" sz="1400" dirty="0"/>
          </a:p>
        </p:txBody>
      </p:sp>
      <p:cxnSp>
        <p:nvCxnSpPr>
          <p:cNvPr id="56" name="肘形连接符 55"/>
          <p:cNvCxnSpPr>
            <a:stCxn id="50" idx="3"/>
            <a:endCxn id="52" idx="1"/>
          </p:cNvCxnSpPr>
          <p:nvPr/>
        </p:nvCxnSpPr>
        <p:spPr>
          <a:xfrm flipV="1">
            <a:off x="7280647" y="2392455"/>
            <a:ext cx="320312" cy="7723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stCxn id="50" idx="3"/>
            <a:endCxn id="53" idx="1"/>
          </p:cNvCxnSpPr>
          <p:nvPr/>
        </p:nvCxnSpPr>
        <p:spPr>
          <a:xfrm flipV="1">
            <a:off x="7280647" y="2941283"/>
            <a:ext cx="303799" cy="22347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50" idx="3"/>
            <a:endCxn id="54" idx="1"/>
          </p:cNvCxnSpPr>
          <p:nvPr/>
        </p:nvCxnSpPr>
        <p:spPr>
          <a:xfrm>
            <a:off x="7280647" y="3164755"/>
            <a:ext cx="320312" cy="3179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曲线连接符 64"/>
          <p:cNvCxnSpPr>
            <a:stCxn id="63" idx="3"/>
            <a:endCxn id="48" idx="1"/>
          </p:cNvCxnSpPr>
          <p:nvPr/>
        </p:nvCxnSpPr>
        <p:spPr>
          <a:xfrm flipV="1">
            <a:off x="5706370" y="1609224"/>
            <a:ext cx="430929" cy="22276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曲线连接符 65"/>
          <p:cNvCxnSpPr>
            <a:stCxn id="63" idx="3"/>
            <a:endCxn id="49" idx="1"/>
          </p:cNvCxnSpPr>
          <p:nvPr/>
        </p:nvCxnSpPr>
        <p:spPr>
          <a:xfrm>
            <a:off x="5706370" y="1831991"/>
            <a:ext cx="430929" cy="5543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曲线连接符 68"/>
          <p:cNvCxnSpPr>
            <a:stCxn id="63" idx="3"/>
            <a:endCxn id="50" idx="1"/>
          </p:cNvCxnSpPr>
          <p:nvPr/>
        </p:nvCxnSpPr>
        <p:spPr>
          <a:xfrm>
            <a:off x="5706370" y="1831991"/>
            <a:ext cx="422149" cy="133276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328476" y="1012093"/>
            <a:ext cx="2293962" cy="25366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537210" y="1221304"/>
            <a:ext cx="1872208" cy="4448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M-V-C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37210" y="1825600"/>
            <a:ext cx="1872208" cy="4448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M-V-VM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41753" y="2398646"/>
            <a:ext cx="792088" cy="4895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Web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433818" y="2398646"/>
            <a:ext cx="975600" cy="4895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Desktop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44620" y="3021504"/>
            <a:ext cx="1862858" cy="3457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Native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右箭头 56"/>
          <p:cNvSpPr/>
          <p:nvPr/>
        </p:nvSpPr>
        <p:spPr>
          <a:xfrm>
            <a:off x="2782876" y="1215026"/>
            <a:ext cx="64807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请求</a:t>
            </a:r>
            <a:endParaRPr kumimoji="1" lang="zh-CN" altLang="en-US" sz="1200" dirty="0"/>
          </a:p>
        </p:txBody>
      </p:sp>
      <p:sp>
        <p:nvSpPr>
          <p:cNvPr id="58" name="左箭头 57"/>
          <p:cNvSpPr/>
          <p:nvPr/>
        </p:nvSpPr>
        <p:spPr>
          <a:xfrm>
            <a:off x="2697119" y="2848297"/>
            <a:ext cx="720080" cy="5040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</a:t>
            </a:r>
            <a:endParaRPr kumimoji="1" lang="zh-CN" altLang="en-US" sz="1200" dirty="0"/>
          </a:p>
        </p:txBody>
      </p:sp>
      <p:sp>
        <p:nvSpPr>
          <p:cNvPr id="60" name="文本框 59"/>
          <p:cNvSpPr txBox="1"/>
          <p:nvPr/>
        </p:nvSpPr>
        <p:spPr>
          <a:xfrm>
            <a:off x="2697306" y="2126541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 smtClean="0"/>
              <a:t>RESTFul</a:t>
            </a:r>
            <a:endParaRPr kumimoji="1" lang="zh-CN" altLang="en-US" sz="1400" dirty="0"/>
          </a:p>
        </p:txBody>
      </p:sp>
      <p:sp>
        <p:nvSpPr>
          <p:cNvPr id="62" name="矩形 61"/>
          <p:cNvSpPr/>
          <p:nvPr/>
        </p:nvSpPr>
        <p:spPr>
          <a:xfrm>
            <a:off x="3547839" y="1217541"/>
            <a:ext cx="1405665" cy="33949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600" dirty="0" smtClean="0"/>
              <a:t>业务逻辑</a:t>
            </a:r>
            <a:endParaRPr kumimoji="1" lang="en-US" altLang="zh-CN" sz="1600" dirty="0"/>
          </a:p>
          <a:p>
            <a:pPr algn="ctr"/>
            <a:r>
              <a:rPr kumimoji="1" lang="zh-CN" altLang="en-US" sz="1200" dirty="0" smtClean="0"/>
              <a:t>（流程）</a:t>
            </a:r>
            <a:endParaRPr kumimoji="1" lang="zh-CN" altLang="en-US" sz="1200" dirty="0"/>
          </a:p>
        </p:txBody>
      </p:sp>
      <p:sp>
        <p:nvSpPr>
          <p:cNvPr id="63" name="右箭头 62"/>
          <p:cNvSpPr/>
          <p:nvPr/>
        </p:nvSpPr>
        <p:spPr>
          <a:xfrm>
            <a:off x="5058298" y="1615967"/>
            <a:ext cx="64807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请求</a:t>
            </a:r>
            <a:endParaRPr kumimoji="1" lang="zh-CN" altLang="en-US" sz="1200" dirty="0"/>
          </a:p>
        </p:txBody>
      </p:sp>
      <p:sp>
        <p:nvSpPr>
          <p:cNvPr id="64" name="左箭头 63"/>
          <p:cNvSpPr/>
          <p:nvPr/>
        </p:nvSpPr>
        <p:spPr>
          <a:xfrm>
            <a:off x="4986290" y="3488175"/>
            <a:ext cx="720080" cy="5040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</a:t>
            </a:r>
            <a:endParaRPr kumimoji="1" lang="zh-CN" altLang="en-US" sz="1200" dirty="0"/>
          </a:p>
        </p:txBody>
      </p:sp>
      <p:sp>
        <p:nvSpPr>
          <p:cNvPr id="67" name="文本框 66"/>
          <p:cNvSpPr txBox="1"/>
          <p:nvPr/>
        </p:nvSpPr>
        <p:spPr>
          <a:xfrm>
            <a:off x="5004048" y="2347883"/>
            <a:ext cx="7920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RPC</a:t>
            </a:r>
          </a:p>
          <a:p>
            <a:endParaRPr kumimoji="1" lang="en-US" altLang="zh-CN" sz="1400" dirty="0"/>
          </a:p>
          <a:p>
            <a:r>
              <a:rPr kumimoji="1" lang="en-US" altLang="zh-CN" sz="1400" dirty="0" err="1" smtClean="0"/>
              <a:t>RESTFul</a:t>
            </a:r>
            <a:endParaRPr kumimoji="1" lang="en-US" altLang="zh-CN" sz="1400" dirty="0" smtClean="0"/>
          </a:p>
        </p:txBody>
      </p:sp>
      <p:sp>
        <p:nvSpPr>
          <p:cNvPr id="68" name="文本框 67"/>
          <p:cNvSpPr txBox="1"/>
          <p:nvPr/>
        </p:nvSpPr>
        <p:spPr>
          <a:xfrm>
            <a:off x="3664273" y="46622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请求接入</a:t>
            </a:r>
            <a:endParaRPr kumimoji="1" lang="en-US" altLang="zh-CN" dirty="0" smtClean="0"/>
          </a:p>
          <a:p>
            <a:r>
              <a:rPr kumimoji="1" lang="zh-CN" altLang="en-US" dirty="0" smtClean="0"/>
              <a:t>业务逻辑</a:t>
            </a:r>
            <a:endParaRPr kumimoji="1"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328476" y="3676984"/>
            <a:ext cx="2293962" cy="935509"/>
          </a:xfrm>
          <a:prstGeom prst="rect">
            <a:avLst/>
          </a:prstGeom>
          <a:solidFill>
            <a:srgbClr val="92D05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右箭头 70"/>
          <p:cNvSpPr/>
          <p:nvPr/>
        </p:nvSpPr>
        <p:spPr>
          <a:xfrm>
            <a:off x="2782876" y="3676984"/>
            <a:ext cx="648072" cy="3465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请求</a:t>
            </a:r>
            <a:endParaRPr kumimoji="1" lang="zh-CN" altLang="en-US" sz="1200" dirty="0"/>
          </a:p>
        </p:txBody>
      </p:sp>
      <p:sp>
        <p:nvSpPr>
          <p:cNvPr id="72" name="左箭头 71"/>
          <p:cNvSpPr/>
          <p:nvPr/>
        </p:nvSpPr>
        <p:spPr>
          <a:xfrm>
            <a:off x="2697119" y="4242573"/>
            <a:ext cx="720080" cy="40434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</a:t>
            </a:r>
            <a:endParaRPr kumimoji="1" lang="zh-CN" altLang="en-US" sz="1200" dirty="0"/>
          </a:p>
        </p:txBody>
      </p:sp>
      <p:sp>
        <p:nvSpPr>
          <p:cNvPr id="73" name="文本框 72"/>
          <p:cNvSpPr txBox="1"/>
          <p:nvPr/>
        </p:nvSpPr>
        <p:spPr>
          <a:xfrm>
            <a:off x="2697306" y="3975330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 smtClean="0"/>
              <a:t>RESTFul</a:t>
            </a:r>
            <a:endParaRPr kumimoji="1" lang="zh-CN" altLang="en-US" sz="1400" dirty="0"/>
          </a:p>
        </p:txBody>
      </p:sp>
      <p:sp>
        <p:nvSpPr>
          <p:cNvPr id="2" name="矩形 1"/>
          <p:cNvSpPr/>
          <p:nvPr/>
        </p:nvSpPr>
        <p:spPr>
          <a:xfrm>
            <a:off x="537210" y="3813146"/>
            <a:ext cx="1870268" cy="2833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异步回调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537210" y="4232670"/>
            <a:ext cx="1870268" cy="2833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定时调度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456681" y="474071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应用交互</a:t>
            </a:r>
            <a:r>
              <a:rPr kumimoji="1" lang="zh-CN" altLang="en-US" sz="1200" dirty="0" smtClean="0"/>
              <a:t>（自动程序）</a:t>
            </a:r>
            <a:endParaRPr kumimoji="1" lang="zh-CN" altLang="en-US" sz="1200" dirty="0"/>
          </a:p>
        </p:txBody>
      </p:sp>
      <p:grpSp>
        <p:nvGrpSpPr>
          <p:cNvPr id="76" name="组 75"/>
          <p:cNvGrpSpPr/>
          <p:nvPr/>
        </p:nvGrpSpPr>
        <p:grpSpPr>
          <a:xfrm>
            <a:off x="3633223" y="4232670"/>
            <a:ext cx="1210170" cy="266262"/>
            <a:chOff x="1193520" y="1388353"/>
            <a:chExt cx="1210170" cy="266262"/>
          </a:xfrm>
        </p:grpSpPr>
        <p:sp>
          <p:nvSpPr>
            <p:cNvPr id="77" name="形状 76"/>
            <p:cNvSpPr/>
            <p:nvPr/>
          </p:nvSpPr>
          <p:spPr>
            <a:xfrm rot="20700000">
              <a:off x="1193520" y="1394702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8" name="形状 77"/>
            <p:cNvSpPr/>
            <p:nvPr/>
          </p:nvSpPr>
          <p:spPr>
            <a:xfrm rot="20700000">
              <a:off x="1673509" y="1388353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9" name="形状 78"/>
            <p:cNvSpPr/>
            <p:nvPr/>
          </p:nvSpPr>
          <p:spPr>
            <a:xfrm rot="20700000">
              <a:off x="2151691" y="1402616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cxnSp>
          <p:nvCxnSpPr>
            <p:cNvPr id="80" name="直线箭头连接符 79"/>
            <p:cNvCxnSpPr/>
            <p:nvPr/>
          </p:nvCxnSpPr>
          <p:spPr>
            <a:xfrm flipV="1">
              <a:off x="1438390" y="1546203"/>
              <a:ext cx="258071" cy="63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线箭头连接符 80"/>
            <p:cNvCxnSpPr/>
            <p:nvPr/>
          </p:nvCxnSpPr>
          <p:spPr>
            <a:xfrm>
              <a:off x="1918379" y="1546203"/>
              <a:ext cx="2545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平行四边形 2"/>
          <p:cNvSpPr/>
          <p:nvPr/>
        </p:nvSpPr>
        <p:spPr>
          <a:xfrm>
            <a:off x="3637408" y="1898225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AOP</a:t>
            </a:r>
            <a:endParaRPr kumimoji="1" lang="zh-CN" altLang="en-US" sz="1400" dirty="0"/>
          </a:p>
        </p:txBody>
      </p:sp>
      <p:sp>
        <p:nvSpPr>
          <p:cNvPr id="82" name="平行四边形 81"/>
          <p:cNvSpPr/>
          <p:nvPr/>
        </p:nvSpPr>
        <p:spPr>
          <a:xfrm>
            <a:off x="3607207" y="2368875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统一异常</a:t>
            </a:r>
            <a:endParaRPr kumimoji="1" lang="zh-CN" altLang="en-US" sz="1400" dirty="0"/>
          </a:p>
        </p:txBody>
      </p:sp>
      <p:sp>
        <p:nvSpPr>
          <p:cNvPr id="83" name="平行四边形 82"/>
          <p:cNvSpPr/>
          <p:nvPr/>
        </p:nvSpPr>
        <p:spPr>
          <a:xfrm>
            <a:off x="3622497" y="2827573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数据校验</a:t>
            </a:r>
            <a:endParaRPr kumimoji="1" lang="zh-CN" altLang="en-US" sz="1400" dirty="0"/>
          </a:p>
        </p:txBody>
      </p:sp>
      <p:sp>
        <p:nvSpPr>
          <p:cNvPr id="84" name="平行四边形 83"/>
          <p:cNvSpPr/>
          <p:nvPr/>
        </p:nvSpPr>
        <p:spPr>
          <a:xfrm>
            <a:off x="3613002" y="3283439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服务流程</a:t>
            </a:r>
            <a:endParaRPr kumimoji="1" lang="zh-CN" altLang="en-US" sz="1400" dirty="0"/>
          </a:p>
        </p:txBody>
      </p:sp>
      <p:sp>
        <p:nvSpPr>
          <p:cNvPr id="85" name="平行四边形 84"/>
          <p:cNvSpPr/>
          <p:nvPr/>
        </p:nvSpPr>
        <p:spPr>
          <a:xfrm>
            <a:off x="3639373" y="3740051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全局事务</a:t>
            </a:r>
            <a:endParaRPr kumimoji="1" lang="zh-CN" altLang="en-US" sz="1400" dirty="0"/>
          </a:p>
        </p:txBody>
      </p:sp>
      <p:sp>
        <p:nvSpPr>
          <p:cNvPr id="20" name="罐形 19"/>
          <p:cNvSpPr/>
          <p:nvPr/>
        </p:nvSpPr>
        <p:spPr>
          <a:xfrm>
            <a:off x="5878905" y="3702655"/>
            <a:ext cx="339023" cy="4746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罐形 85"/>
          <p:cNvSpPr/>
          <p:nvPr/>
        </p:nvSpPr>
        <p:spPr>
          <a:xfrm>
            <a:off x="6278126" y="3724473"/>
            <a:ext cx="339023" cy="4746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罐形 86"/>
          <p:cNvSpPr/>
          <p:nvPr/>
        </p:nvSpPr>
        <p:spPr>
          <a:xfrm>
            <a:off x="6117343" y="3808458"/>
            <a:ext cx="339023" cy="4746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916002" y="3943200"/>
            <a:ext cx="6735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200" dirty="0" smtClean="0">
                <a:solidFill>
                  <a:srgbClr val="FFFF00"/>
                </a:solidFill>
              </a:rPr>
              <a:t>Domain</a:t>
            </a:r>
            <a:endParaRPr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88" name="立方体 87"/>
          <p:cNvSpPr/>
          <p:nvPr/>
        </p:nvSpPr>
        <p:spPr>
          <a:xfrm>
            <a:off x="6660232" y="3742075"/>
            <a:ext cx="369124" cy="35764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立方体 88"/>
          <p:cNvSpPr/>
          <p:nvPr/>
        </p:nvSpPr>
        <p:spPr>
          <a:xfrm>
            <a:off x="7022587" y="3739606"/>
            <a:ext cx="369124" cy="35764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立方体 89"/>
          <p:cNvSpPr/>
          <p:nvPr/>
        </p:nvSpPr>
        <p:spPr>
          <a:xfrm>
            <a:off x="6824646" y="3942296"/>
            <a:ext cx="369124" cy="35764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6710901" y="3850743"/>
            <a:ext cx="5982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200" dirty="0" smtClean="0">
                <a:solidFill>
                  <a:srgbClr val="FFFF00"/>
                </a:solidFill>
              </a:rPr>
              <a:t>Ca </a:t>
            </a:r>
            <a:r>
              <a:rPr kumimoji="1" lang="en-US" altLang="zh-CN" sz="1200" dirty="0" err="1" smtClean="0">
                <a:solidFill>
                  <a:srgbClr val="FFFF00"/>
                </a:solidFill>
              </a:rPr>
              <a:t>che</a:t>
            </a:r>
            <a:endParaRPr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51520" y="845767"/>
            <a:ext cx="2445599" cy="27964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FF00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3356211" y="848543"/>
            <a:ext cx="1749251" cy="389216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rgbClr val="FFFF00"/>
                </a:solidFill>
              </a:rPr>
              <a:t>Controller.java</a:t>
            </a:r>
            <a:endParaRPr kumimoji="1" lang="zh-CN" altLang="en-US" dirty="0">
              <a:solidFill>
                <a:srgbClr val="FFFF00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5706370" y="848543"/>
            <a:ext cx="3330126" cy="389216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FFFF00"/>
                </a:solidFill>
              </a:rPr>
              <a:t>*</a:t>
            </a:r>
            <a:r>
              <a:rPr kumimoji="1" lang="en-US" altLang="zh-CN" dirty="0" err="1" smtClean="0">
                <a:solidFill>
                  <a:srgbClr val="FFFF00"/>
                </a:solidFill>
              </a:rPr>
              <a:t>Rservice.java</a:t>
            </a:r>
            <a:endParaRPr kumimoji="1" lang="en-US" altLang="zh-CN" dirty="0" smtClean="0">
              <a:solidFill>
                <a:srgbClr val="FFFF00"/>
              </a:solidFill>
            </a:endParaRPr>
          </a:p>
        </p:txBody>
      </p:sp>
      <p:sp>
        <p:nvSpPr>
          <p:cNvPr id="4" name="同侧圆角矩形 3"/>
          <p:cNvSpPr/>
          <p:nvPr/>
        </p:nvSpPr>
        <p:spPr>
          <a:xfrm>
            <a:off x="456681" y="1112555"/>
            <a:ext cx="2055464" cy="496669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移动柜面</a:t>
            </a:r>
            <a:endParaRPr kumimoji="1" lang="zh-CN" altLang="en-US" dirty="0"/>
          </a:p>
        </p:txBody>
      </p:sp>
      <p:sp>
        <p:nvSpPr>
          <p:cNvPr id="94" name="同侧圆角矩形 93"/>
          <p:cNvSpPr/>
          <p:nvPr/>
        </p:nvSpPr>
        <p:spPr>
          <a:xfrm>
            <a:off x="447250" y="1709686"/>
            <a:ext cx="2055464" cy="496669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网点柜面</a:t>
            </a:r>
            <a:endParaRPr kumimoji="1" lang="zh-CN" altLang="en-US" dirty="0"/>
          </a:p>
        </p:txBody>
      </p:sp>
      <p:sp>
        <p:nvSpPr>
          <p:cNvPr id="95" name="同侧圆角矩形 94"/>
          <p:cNvSpPr/>
          <p:nvPr/>
        </p:nvSpPr>
        <p:spPr>
          <a:xfrm>
            <a:off x="447250" y="2292754"/>
            <a:ext cx="2055464" cy="496669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手机银行</a:t>
            </a:r>
            <a:endParaRPr kumimoji="1" lang="zh-CN" altLang="en-US" dirty="0"/>
          </a:p>
        </p:txBody>
      </p:sp>
      <p:sp>
        <p:nvSpPr>
          <p:cNvPr id="96" name="同侧圆角矩形 95"/>
          <p:cNvSpPr/>
          <p:nvPr/>
        </p:nvSpPr>
        <p:spPr>
          <a:xfrm>
            <a:off x="433804" y="2871367"/>
            <a:ext cx="2055464" cy="496669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自助终端</a:t>
            </a:r>
            <a:endParaRPr kumimoji="1"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243525" y="3655318"/>
            <a:ext cx="2445599" cy="10921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FF00"/>
              </a:solidFill>
            </a:endParaRPr>
          </a:p>
        </p:txBody>
      </p:sp>
      <p:sp>
        <p:nvSpPr>
          <p:cNvPr id="98" name="同侧圆角矩形 97"/>
          <p:cNvSpPr/>
          <p:nvPr/>
        </p:nvSpPr>
        <p:spPr>
          <a:xfrm>
            <a:off x="426958" y="3731222"/>
            <a:ext cx="2055464" cy="365287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消息通知推送</a:t>
            </a:r>
            <a:endParaRPr kumimoji="1" lang="zh-CN" altLang="en-US" dirty="0"/>
          </a:p>
        </p:txBody>
      </p:sp>
      <p:sp>
        <p:nvSpPr>
          <p:cNvPr id="99" name="同侧圆角矩形 98"/>
          <p:cNvSpPr/>
          <p:nvPr/>
        </p:nvSpPr>
        <p:spPr>
          <a:xfrm>
            <a:off x="431470" y="4190288"/>
            <a:ext cx="2055464" cy="365287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扣款异步回调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74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单体式架构拆分分布式服务架构</a:t>
            </a:r>
            <a:endParaRPr kumimoji="1" lang="zh-CN" altLang="en-US" sz="3000" dirty="0"/>
          </a:p>
        </p:txBody>
      </p:sp>
      <p:sp>
        <p:nvSpPr>
          <p:cNvPr id="4" name="矩形 3"/>
          <p:cNvSpPr/>
          <p:nvPr/>
        </p:nvSpPr>
        <p:spPr>
          <a:xfrm>
            <a:off x="1004196" y="1978752"/>
            <a:ext cx="1728192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dirty="0" smtClean="0"/>
              <a:t>单体</a:t>
            </a:r>
          </a:p>
          <a:p>
            <a:pPr algn="ctr"/>
            <a:endParaRPr kumimoji="1" lang="zh-CN" altLang="en-US" dirty="0" smtClean="0"/>
          </a:p>
          <a:p>
            <a:pPr algn="ctr"/>
            <a:r>
              <a:rPr kumimoji="1" lang="zh-CN" altLang="en-US" sz="1400" dirty="0" smtClean="0"/>
              <a:t>模块 </a:t>
            </a:r>
            <a:r>
              <a:rPr kumimoji="1" lang="en-US" altLang="zh-CN" sz="1400" dirty="0" smtClean="0"/>
              <a:t>A</a:t>
            </a:r>
            <a:endParaRPr kumimoji="1" lang="zh-CN" altLang="en-US" sz="1400" dirty="0" smtClean="0"/>
          </a:p>
          <a:p>
            <a:pPr algn="ctr"/>
            <a:r>
              <a:rPr kumimoji="1" lang="zh-CN" altLang="en-US" sz="1400" dirty="0" smtClean="0"/>
              <a:t>模块 </a:t>
            </a:r>
            <a:r>
              <a:rPr kumimoji="1" lang="en-US" altLang="zh-CN" sz="1400" dirty="0" smtClean="0"/>
              <a:t>B</a:t>
            </a:r>
            <a:endParaRPr kumimoji="1" lang="zh-CN" altLang="en-US" sz="1400" dirty="0" smtClean="0"/>
          </a:p>
          <a:p>
            <a:pPr algn="ctr"/>
            <a:r>
              <a:rPr kumimoji="1" lang="zh-CN" altLang="en-US" sz="1400" dirty="0" smtClean="0"/>
              <a:t>模块 </a:t>
            </a:r>
            <a:r>
              <a:rPr kumimoji="1" lang="en-US" altLang="zh-CN" sz="1400" dirty="0" smtClean="0"/>
              <a:t>C</a:t>
            </a:r>
            <a:endParaRPr kumimoji="1" lang="zh-CN" altLang="en-US" sz="1400" dirty="0"/>
          </a:p>
        </p:txBody>
      </p:sp>
      <p:sp>
        <p:nvSpPr>
          <p:cNvPr id="59" name="矩形 58"/>
          <p:cNvSpPr/>
          <p:nvPr/>
        </p:nvSpPr>
        <p:spPr>
          <a:xfrm>
            <a:off x="5652120" y="1131590"/>
            <a:ext cx="122413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 </a:t>
            </a:r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4355976" y="2662828"/>
            <a:ext cx="122413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 </a:t>
            </a:r>
            <a:r>
              <a:rPr kumimoji="1" lang="en-US" altLang="zh-CN" dirty="0" smtClean="0"/>
              <a:t>B</a:t>
            </a:r>
            <a:endParaRPr kumimoji="1"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6948264" y="2646834"/>
            <a:ext cx="122413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 </a:t>
            </a:r>
            <a:r>
              <a:rPr kumimoji="1" lang="en-US" altLang="zh-CN" dirty="0" smtClean="0"/>
              <a:t>C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436096" y="413846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分布式系统架构</a:t>
            </a:r>
            <a:endParaRPr kumimoji="1"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1259632" y="413846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单体系统架构</a:t>
            </a:r>
            <a:endParaRPr kumimoji="1" lang="zh-CN" altLang="en-US" dirty="0"/>
          </a:p>
        </p:txBody>
      </p:sp>
      <p:cxnSp>
        <p:nvCxnSpPr>
          <p:cNvPr id="9" name="直线箭头连接符 8"/>
          <p:cNvCxnSpPr>
            <a:stCxn id="61" idx="0"/>
            <a:endCxn id="59" idx="3"/>
          </p:cNvCxnSpPr>
          <p:nvPr/>
        </p:nvCxnSpPr>
        <p:spPr>
          <a:xfrm flipH="1" flipV="1">
            <a:off x="6876256" y="1563638"/>
            <a:ext cx="684076" cy="1083196"/>
          </a:xfrm>
          <a:prstGeom prst="straightConnector1">
            <a:avLst/>
          </a:prstGeom>
          <a:ln w="285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/>
          <p:cNvCxnSpPr>
            <a:stCxn id="60" idx="0"/>
            <a:endCxn id="59" idx="1"/>
          </p:cNvCxnSpPr>
          <p:nvPr/>
        </p:nvCxnSpPr>
        <p:spPr>
          <a:xfrm flipV="1">
            <a:off x="4968044" y="1563638"/>
            <a:ext cx="684076" cy="1099190"/>
          </a:xfrm>
          <a:prstGeom prst="straightConnector1">
            <a:avLst/>
          </a:prstGeom>
          <a:ln w="285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/>
          <p:cNvCxnSpPr>
            <a:stCxn id="61" idx="1"/>
            <a:endCxn id="60" idx="3"/>
          </p:cNvCxnSpPr>
          <p:nvPr/>
        </p:nvCxnSpPr>
        <p:spPr>
          <a:xfrm flipH="1">
            <a:off x="5580112" y="3078882"/>
            <a:ext cx="1368152" cy="15994"/>
          </a:xfrm>
          <a:prstGeom prst="straightConnector1">
            <a:avLst/>
          </a:prstGeom>
          <a:ln w="285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右箭头 64"/>
          <p:cNvSpPr/>
          <p:nvPr/>
        </p:nvSpPr>
        <p:spPr>
          <a:xfrm>
            <a:off x="3131840" y="2113233"/>
            <a:ext cx="864096" cy="818557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6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为什么要拆分？</a:t>
            </a:r>
            <a:endParaRPr kumimoji="1" lang="zh-CN" altLang="en-US" sz="3000" dirty="0"/>
          </a:p>
        </p:txBody>
      </p:sp>
      <p:sp>
        <p:nvSpPr>
          <p:cNvPr id="2" name="文本框 1"/>
          <p:cNvSpPr txBox="1"/>
          <p:nvPr/>
        </p:nvSpPr>
        <p:spPr>
          <a:xfrm>
            <a:off x="971600" y="915566"/>
            <a:ext cx="72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为了对业务进行</a:t>
            </a:r>
            <a:r>
              <a:rPr kumimoji="1" lang="zh-CN" altLang="en-US" dirty="0" smtClean="0">
                <a:solidFill>
                  <a:srgbClr val="FF0000"/>
                </a:solidFill>
              </a:rPr>
              <a:t>“应用模块化”</a:t>
            </a:r>
            <a:r>
              <a:rPr kumimoji="1" lang="zh-CN" altLang="en-US" dirty="0" smtClean="0"/>
              <a:t>拆分；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每个“</a:t>
            </a:r>
            <a:r>
              <a:rPr kumimoji="1" lang="zh-CN" altLang="en-US" dirty="0"/>
              <a:t>应用模块</a:t>
            </a:r>
            <a:r>
              <a:rPr kumimoji="1" lang="zh-CN" altLang="en-US" dirty="0" smtClean="0"/>
              <a:t>”都可独立运行，提供服务，</a:t>
            </a:r>
            <a:r>
              <a:rPr kumimoji="1" lang="en-US" altLang="zh-CN" dirty="0" smtClean="0"/>
              <a:t>SOA</a:t>
            </a:r>
            <a:r>
              <a:rPr kumimoji="1" lang="zh-CN" altLang="en-US" dirty="0" smtClean="0"/>
              <a:t>治理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>
                <a:solidFill>
                  <a:srgbClr val="FF0000"/>
                </a:solidFill>
              </a:rPr>
              <a:t>分而治之</a:t>
            </a:r>
            <a:r>
              <a:rPr kumimoji="1" lang="zh-CN" altLang="en-US" dirty="0" smtClean="0"/>
              <a:t>！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为了架构上具备</a:t>
            </a:r>
            <a:r>
              <a:rPr kumimoji="1" lang="zh-CN" altLang="en-US" dirty="0" smtClean="0">
                <a:solidFill>
                  <a:srgbClr val="FF0000"/>
                </a:solidFill>
              </a:rPr>
              <a:t>“自我生长”</a:t>
            </a:r>
            <a:r>
              <a:rPr kumimoji="1" lang="zh-CN" altLang="en-US" dirty="0" smtClean="0"/>
              <a:t>的持续演进（重构）能力！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320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如何才算“自我生长”的持续演进</a:t>
            </a:r>
            <a:endParaRPr kumimoji="1" lang="zh-CN" altLang="en-US" sz="3000" dirty="0"/>
          </a:p>
        </p:txBody>
      </p:sp>
      <p:sp>
        <p:nvSpPr>
          <p:cNvPr id="62" name="文本框 61"/>
          <p:cNvSpPr txBox="1"/>
          <p:nvPr/>
        </p:nvSpPr>
        <p:spPr>
          <a:xfrm>
            <a:off x="179512" y="3867894"/>
            <a:ext cx="41764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技术上，借助</a:t>
            </a:r>
            <a:r>
              <a:rPr kumimoji="1" lang="en-US" altLang="zh-CN" sz="1400" dirty="0" smtClean="0"/>
              <a:t>Spring</a:t>
            </a:r>
            <a:r>
              <a:rPr kumimoji="1" lang="zh-CN" altLang="en-US" sz="1400" dirty="0" smtClean="0"/>
              <a:t>，把各种服务端技术进行粘合，使得技术框架具备开放性和扩展能力，既确保了开发模式的规范统一，又兼备了对新技术的扩展兼容。</a:t>
            </a:r>
            <a:endParaRPr kumimoji="1" lang="zh-CN" altLang="en-US" sz="1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4644008" y="3867894"/>
            <a:ext cx="41764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应用上，基于</a:t>
            </a:r>
            <a:r>
              <a:rPr kumimoji="1" lang="en-US" altLang="zh-CN" sz="1400" dirty="0" smtClean="0"/>
              <a:t>SOA</a:t>
            </a:r>
            <a:r>
              <a:rPr kumimoji="1" lang="zh-CN" altLang="en-US" sz="1400" dirty="0" smtClean="0"/>
              <a:t>思想，以模块化方式隔离业务，满足应用日新月异、快速迭代变化的需求，同时确保了应用程序得到规范的治理。</a:t>
            </a:r>
            <a:endParaRPr kumimoji="1" lang="zh-CN" altLang="en-US" sz="1400" dirty="0"/>
          </a:p>
        </p:txBody>
      </p:sp>
      <p:sp>
        <p:nvSpPr>
          <p:cNvPr id="2" name="圆角矩形 1"/>
          <p:cNvSpPr/>
          <p:nvPr/>
        </p:nvSpPr>
        <p:spPr>
          <a:xfrm>
            <a:off x="4665945" y="1419622"/>
            <a:ext cx="4092596" cy="1440160"/>
          </a:xfrm>
          <a:prstGeom prst="roundRect">
            <a:avLst>
              <a:gd name="adj" fmla="val 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225169" y="1419622"/>
            <a:ext cx="3914783" cy="1440160"/>
          </a:xfrm>
          <a:prstGeom prst="roundRect">
            <a:avLst>
              <a:gd name="adj" fmla="val 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六边形 19"/>
          <p:cNvSpPr/>
          <p:nvPr/>
        </p:nvSpPr>
        <p:spPr>
          <a:xfrm>
            <a:off x="683568" y="1707654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Dubbo</a:t>
            </a:r>
            <a:endParaRPr kumimoji="1" lang="zh-CN" altLang="en-US" dirty="0"/>
          </a:p>
        </p:txBody>
      </p:sp>
      <p:sp>
        <p:nvSpPr>
          <p:cNvPr id="21" name="六边形 20"/>
          <p:cNvSpPr/>
          <p:nvPr/>
        </p:nvSpPr>
        <p:spPr>
          <a:xfrm>
            <a:off x="2483768" y="1707654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c3p0</a:t>
            </a:r>
            <a:endParaRPr kumimoji="1" lang="zh-CN" altLang="en-US" dirty="0"/>
          </a:p>
        </p:txBody>
      </p:sp>
      <p:sp>
        <p:nvSpPr>
          <p:cNvPr id="22" name="六边形 21"/>
          <p:cNvSpPr/>
          <p:nvPr/>
        </p:nvSpPr>
        <p:spPr>
          <a:xfrm>
            <a:off x="683568" y="2268685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mybatis</a:t>
            </a:r>
            <a:endParaRPr kumimoji="1" lang="zh-CN" altLang="en-US" dirty="0"/>
          </a:p>
        </p:txBody>
      </p:sp>
      <p:sp>
        <p:nvSpPr>
          <p:cNvPr id="23" name="六边形 22"/>
          <p:cNvSpPr/>
          <p:nvPr/>
        </p:nvSpPr>
        <p:spPr>
          <a:xfrm>
            <a:off x="2483768" y="2268685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disconf</a:t>
            </a:r>
            <a:endParaRPr kumimoji="1" lang="zh-CN" altLang="en-US" dirty="0"/>
          </a:p>
        </p:txBody>
      </p:sp>
      <p:sp>
        <p:nvSpPr>
          <p:cNvPr id="24" name="六边形 23"/>
          <p:cNvSpPr/>
          <p:nvPr/>
        </p:nvSpPr>
        <p:spPr>
          <a:xfrm>
            <a:off x="5148064" y="1718897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流水</a:t>
            </a:r>
            <a:endParaRPr kumimoji="1" lang="zh-CN" altLang="en-US" dirty="0"/>
          </a:p>
        </p:txBody>
      </p:sp>
      <p:sp>
        <p:nvSpPr>
          <p:cNvPr id="25" name="六边形 24"/>
          <p:cNvSpPr/>
          <p:nvPr/>
        </p:nvSpPr>
        <p:spPr>
          <a:xfrm>
            <a:off x="6948264" y="1718897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授权</a:t>
            </a:r>
            <a:endParaRPr kumimoji="1" lang="zh-CN" altLang="en-US" dirty="0"/>
          </a:p>
        </p:txBody>
      </p:sp>
      <p:sp>
        <p:nvSpPr>
          <p:cNvPr id="26" name="六边形 25"/>
          <p:cNvSpPr/>
          <p:nvPr/>
        </p:nvSpPr>
        <p:spPr>
          <a:xfrm>
            <a:off x="5148064" y="2279928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用户</a:t>
            </a:r>
            <a:endParaRPr kumimoji="1" lang="zh-CN" altLang="en-US" dirty="0"/>
          </a:p>
        </p:txBody>
      </p:sp>
      <p:sp>
        <p:nvSpPr>
          <p:cNvPr id="27" name="六边形 26"/>
          <p:cNvSpPr/>
          <p:nvPr/>
        </p:nvSpPr>
        <p:spPr>
          <a:xfrm>
            <a:off x="6948264" y="2279928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交易</a:t>
            </a:r>
            <a:endParaRPr kumimoji="1" lang="zh-CN" altLang="en-US" dirty="0"/>
          </a:p>
        </p:txBody>
      </p:sp>
      <p:sp>
        <p:nvSpPr>
          <p:cNvPr id="28" name="圆角矩形 27"/>
          <p:cNvSpPr/>
          <p:nvPr/>
        </p:nvSpPr>
        <p:spPr>
          <a:xfrm>
            <a:off x="212610" y="2962230"/>
            <a:ext cx="3914783" cy="401608"/>
          </a:xfrm>
          <a:prstGeom prst="roundRect">
            <a:avLst>
              <a:gd name="adj" fmla="val 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Spring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27584" y="2829716"/>
            <a:ext cx="576064" cy="12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807804" y="2852852"/>
            <a:ext cx="576064" cy="12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4665945" y="2967906"/>
            <a:ext cx="4092596" cy="401608"/>
          </a:xfrm>
          <a:prstGeom prst="roundRect">
            <a:avLst>
              <a:gd name="adj" fmla="val 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SOA</a:t>
            </a:r>
            <a:endParaRPr kumimoji="1"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5508104" y="2853078"/>
            <a:ext cx="576064" cy="12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7308304" y="2876214"/>
            <a:ext cx="576064" cy="12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燕尾形 9"/>
          <p:cNvSpPr/>
          <p:nvPr/>
        </p:nvSpPr>
        <p:spPr>
          <a:xfrm rot="5400000">
            <a:off x="5298372" y="1370751"/>
            <a:ext cx="288032" cy="148721"/>
          </a:xfrm>
          <a:prstGeom prst="chevron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6" name="燕尾形 35"/>
          <p:cNvSpPr/>
          <p:nvPr/>
        </p:nvSpPr>
        <p:spPr>
          <a:xfrm rot="5400000">
            <a:off x="6014512" y="1370751"/>
            <a:ext cx="288032" cy="148721"/>
          </a:xfrm>
          <a:prstGeom prst="chevron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7020272" y="555526"/>
            <a:ext cx="2088232" cy="401608"/>
          </a:xfrm>
          <a:prstGeom prst="roundRect">
            <a:avLst>
              <a:gd name="adj" fmla="val 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业务流程逻辑</a:t>
            </a:r>
            <a:endParaRPr kumimoji="1" lang="zh-CN" altLang="en-US" dirty="0"/>
          </a:p>
        </p:txBody>
      </p:sp>
      <p:sp>
        <p:nvSpPr>
          <p:cNvPr id="11" name="五边形 10"/>
          <p:cNvSpPr/>
          <p:nvPr/>
        </p:nvSpPr>
        <p:spPr>
          <a:xfrm rot="10800000">
            <a:off x="6787825" y="628441"/>
            <a:ext cx="360040" cy="148721"/>
          </a:xfrm>
          <a:prstGeom prst="homePlat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14" name="肘形连接符 13"/>
          <p:cNvCxnSpPr>
            <a:stCxn id="11" idx="3"/>
            <a:endCxn id="36" idx="1"/>
          </p:cNvCxnSpPr>
          <p:nvPr/>
        </p:nvCxnSpPr>
        <p:spPr>
          <a:xfrm rot="10800000" flipV="1">
            <a:off x="6158529" y="702801"/>
            <a:ext cx="629297" cy="67265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六边形 29"/>
          <p:cNvSpPr/>
          <p:nvPr/>
        </p:nvSpPr>
        <p:spPr>
          <a:xfrm>
            <a:off x="248352" y="871933"/>
            <a:ext cx="142421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应用模块</a:t>
            </a:r>
            <a:endParaRPr kumimoji="1" lang="zh-CN" altLang="en-US" dirty="0"/>
          </a:p>
        </p:txBody>
      </p:sp>
      <p:sp>
        <p:nvSpPr>
          <p:cNvPr id="35" name="六边形 34"/>
          <p:cNvSpPr/>
          <p:nvPr/>
        </p:nvSpPr>
        <p:spPr>
          <a:xfrm>
            <a:off x="1771660" y="871933"/>
            <a:ext cx="142421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应用模块</a:t>
            </a:r>
            <a:endParaRPr kumimoji="1" lang="zh-CN" altLang="en-US" dirty="0"/>
          </a:p>
        </p:txBody>
      </p:sp>
      <p:sp>
        <p:nvSpPr>
          <p:cNvPr id="38" name="六边形 37"/>
          <p:cNvSpPr/>
          <p:nvPr/>
        </p:nvSpPr>
        <p:spPr>
          <a:xfrm>
            <a:off x="3294967" y="879562"/>
            <a:ext cx="832425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mtClean="0"/>
              <a:t>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969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512" y="1491630"/>
            <a:ext cx="2489477" cy="3240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285124" y="4011504"/>
            <a:ext cx="2270652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模块化：将功能从单体式中拆出变为服务，</a:t>
            </a:r>
            <a:r>
              <a:rPr kumimoji="1" lang="en-US" altLang="zh-CN" sz="3000" dirty="0" smtClean="0"/>
              <a:t>SOA</a:t>
            </a:r>
            <a:r>
              <a:rPr kumimoji="1" lang="zh-CN" altLang="en-US" sz="3000" dirty="0" smtClean="0"/>
              <a:t>治理</a:t>
            </a:r>
            <a:endParaRPr kumimoji="1" lang="zh-CN" altLang="en-US" sz="3000" dirty="0"/>
          </a:p>
        </p:txBody>
      </p:sp>
      <p:sp>
        <p:nvSpPr>
          <p:cNvPr id="2" name="矩形 1"/>
          <p:cNvSpPr/>
          <p:nvPr/>
        </p:nvSpPr>
        <p:spPr>
          <a:xfrm>
            <a:off x="426339" y="771550"/>
            <a:ext cx="8712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666666"/>
                </a:solidFill>
                <a:latin typeface="Microsoft YaHei" charset="0"/>
              </a:rPr>
              <a:t>将业务</a:t>
            </a:r>
            <a:r>
              <a:rPr lang="zh-CN" altLang="en-US" dirty="0">
                <a:solidFill>
                  <a:srgbClr val="666666"/>
                </a:solidFill>
                <a:latin typeface="Microsoft YaHei" charset="0"/>
              </a:rPr>
              <a:t>逻辑层，控制层</a:t>
            </a:r>
            <a:r>
              <a:rPr lang="zh-CN" altLang="en-US" dirty="0" smtClean="0">
                <a:solidFill>
                  <a:srgbClr val="666666"/>
                </a:solidFill>
                <a:latin typeface="Microsoft YaHei" charset="0"/>
              </a:rPr>
              <a:t>分离；</a:t>
            </a:r>
          </a:p>
          <a:p>
            <a:r>
              <a:rPr lang="zh-CN" altLang="en-US" dirty="0" smtClean="0">
                <a:solidFill>
                  <a:srgbClr val="666666"/>
                </a:solidFill>
                <a:latin typeface="Microsoft YaHei" charset="0"/>
              </a:rPr>
              <a:t>将</a:t>
            </a:r>
            <a:r>
              <a:rPr lang="zh-CN" altLang="en-US" dirty="0">
                <a:solidFill>
                  <a:srgbClr val="666666"/>
                </a:solidFill>
                <a:latin typeface="Microsoft YaHei" charset="0"/>
              </a:rPr>
              <a:t>业务逻辑层</a:t>
            </a:r>
            <a:r>
              <a:rPr lang="en-US" altLang="zh-CN" dirty="0">
                <a:solidFill>
                  <a:srgbClr val="666666"/>
                </a:solidFill>
                <a:latin typeface="Microsoft YaHei" charset="0"/>
              </a:rPr>
              <a:t>+</a:t>
            </a:r>
            <a:r>
              <a:rPr lang="zh-CN" altLang="en-US" dirty="0">
                <a:solidFill>
                  <a:srgbClr val="666666"/>
                </a:solidFill>
                <a:latin typeface="Microsoft YaHei" charset="0"/>
              </a:rPr>
              <a:t>数据访问层封装为远程服务，供控制层远程访问调用（也就是</a:t>
            </a:r>
            <a:r>
              <a:rPr lang="en-US" altLang="zh-CN" dirty="0">
                <a:solidFill>
                  <a:srgbClr val="666666"/>
                </a:solidFill>
                <a:latin typeface="Microsoft YaHei" charset="0"/>
              </a:rPr>
              <a:t>RPC</a:t>
            </a:r>
            <a:r>
              <a:rPr lang="zh-CN" altLang="en-US" dirty="0" smtClean="0">
                <a:solidFill>
                  <a:srgbClr val="666666"/>
                </a:solidFill>
                <a:latin typeface="Microsoft YaHei" charset="0"/>
              </a:rPr>
              <a:t>）；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467544" y="3292275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Biz</a:t>
            </a:r>
            <a:endParaRPr kumimoji="1"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59039" y="1706803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459039" y="2490231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467544" y="40862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13" name="矩形 12"/>
          <p:cNvSpPr/>
          <p:nvPr/>
        </p:nvSpPr>
        <p:spPr>
          <a:xfrm>
            <a:off x="4900510" y="1602560"/>
            <a:ext cx="2489477" cy="1647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应用（消费者）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180656" y="1707654"/>
            <a:ext cx="1944216" cy="29174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5180656" y="2142294"/>
            <a:ext cx="1944216" cy="29174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394910" y="3650574"/>
            <a:ext cx="1763556" cy="1292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用户（提供者）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3538240" y="4041520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 </a:t>
            </a:r>
            <a:r>
              <a:rPr kumimoji="1" lang="en-US" altLang="zh-CN" dirty="0" err="1" smtClean="0"/>
              <a:t>impl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3538240" y="4359716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Model/DAO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270892" y="3655030"/>
            <a:ext cx="1819943" cy="1292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交易（提供者）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5470610" y="4045976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Service </a:t>
            </a:r>
            <a:r>
              <a:rPr kumimoji="1" lang="en-US" altLang="zh-CN" dirty="0" err="1" smtClean="0"/>
              <a:t>impl</a:t>
            </a:r>
            <a:endParaRPr kumimoji="1"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5470610" y="4359716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Model/DAO</a:t>
            </a:r>
            <a:endParaRPr kumimoji="1"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1143458" y="40862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28" name="圆角矩形 27"/>
          <p:cNvSpPr/>
          <p:nvPr/>
        </p:nvSpPr>
        <p:spPr>
          <a:xfrm>
            <a:off x="1802604" y="4087204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30" name="矩形 29"/>
          <p:cNvSpPr/>
          <p:nvPr/>
        </p:nvSpPr>
        <p:spPr>
          <a:xfrm>
            <a:off x="7203260" y="3650574"/>
            <a:ext cx="1812215" cy="1292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流水（提供者）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7395250" y="4041520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Service </a:t>
            </a:r>
            <a:r>
              <a:rPr kumimoji="1" lang="en-US" altLang="zh-CN" dirty="0" err="1"/>
              <a:t>impl</a:t>
            </a:r>
            <a:endParaRPr kumimoji="1"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7395250" y="4355260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Model/DAO</a:t>
            </a:r>
            <a:endParaRPr kumimoji="1" lang="zh-CN" altLang="en-US" dirty="0"/>
          </a:p>
        </p:txBody>
      </p:sp>
      <p:sp>
        <p:nvSpPr>
          <p:cNvPr id="36" name="右箭头 35"/>
          <p:cNvSpPr/>
          <p:nvPr/>
        </p:nvSpPr>
        <p:spPr>
          <a:xfrm>
            <a:off x="3220180" y="2714470"/>
            <a:ext cx="504056" cy="4333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041829" y="2459750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smtClean="0">
                <a:solidFill>
                  <a:srgbClr val="666666"/>
                </a:solidFill>
                <a:latin typeface="Microsoft YaHei" charset="0"/>
              </a:rPr>
              <a:t>服务化拆分</a:t>
            </a:r>
            <a:endParaRPr lang="zh-CN" altLang="en-US" sz="1200"/>
          </a:p>
        </p:txBody>
      </p:sp>
      <p:cxnSp>
        <p:nvCxnSpPr>
          <p:cNvPr id="39" name="肘形连接符 38"/>
          <p:cNvCxnSpPr>
            <a:stCxn id="13" idx="2"/>
            <a:endCxn id="23" idx="0"/>
          </p:cNvCxnSpPr>
          <p:nvPr/>
        </p:nvCxnSpPr>
        <p:spPr>
          <a:xfrm rot="16200000" flipH="1">
            <a:off x="5960806" y="3434971"/>
            <a:ext cx="404501" cy="356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13" idx="2"/>
            <a:endCxn id="18" idx="0"/>
          </p:cNvCxnSpPr>
          <p:nvPr/>
        </p:nvCxnSpPr>
        <p:spPr>
          <a:xfrm rot="5400000">
            <a:off x="5010947" y="2516271"/>
            <a:ext cx="400045" cy="18685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13" idx="2"/>
            <a:endCxn id="30" idx="0"/>
          </p:cNvCxnSpPr>
          <p:nvPr/>
        </p:nvCxnSpPr>
        <p:spPr>
          <a:xfrm rot="16200000" flipH="1">
            <a:off x="6927286" y="2468491"/>
            <a:ext cx="400045" cy="19641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5724128" y="3248389"/>
            <a:ext cx="10534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rgbClr val="666666"/>
                </a:solidFill>
                <a:latin typeface="Microsoft YaHei" charset="0"/>
              </a:rPr>
              <a:t>RPC</a:t>
            </a:r>
            <a:r>
              <a:rPr lang="zh-CN" altLang="en-US" sz="1600" dirty="0" smtClean="0">
                <a:solidFill>
                  <a:srgbClr val="666666"/>
                </a:solidFill>
                <a:latin typeface="Microsoft YaHei" charset="0"/>
              </a:rPr>
              <a:t> 调用</a:t>
            </a:r>
            <a:endParaRPr lang="zh-CN" altLang="en-US" sz="1600" dirty="0"/>
          </a:p>
        </p:txBody>
      </p:sp>
      <p:sp>
        <p:nvSpPr>
          <p:cNvPr id="33" name="矩形 32"/>
          <p:cNvSpPr/>
          <p:nvPr/>
        </p:nvSpPr>
        <p:spPr>
          <a:xfrm>
            <a:off x="331912" y="1644030"/>
            <a:ext cx="2489477" cy="3240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437524" y="4163904"/>
            <a:ext cx="2270652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19944" y="3444675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Biz</a:t>
            </a:r>
            <a:endParaRPr kumimoji="1" lang="zh-CN" altLang="en-US" dirty="0"/>
          </a:p>
        </p:txBody>
      </p:sp>
      <p:sp>
        <p:nvSpPr>
          <p:cNvPr id="38" name="圆角矩形 37"/>
          <p:cNvSpPr/>
          <p:nvPr/>
        </p:nvSpPr>
        <p:spPr>
          <a:xfrm>
            <a:off x="611439" y="1859203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41" name="圆角矩形 40"/>
          <p:cNvSpPr/>
          <p:nvPr/>
        </p:nvSpPr>
        <p:spPr>
          <a:xfrm>
            <a:off x="611439" y="2642631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42" name="圆角矩形 41"/>
          <p:cNvSpPr/>
          <p:nvPr/>
        </p:nvSpPr>
        <p:spPr>
          <a:xfrm>
            <a:off x="619944" y="42386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44" name="圆角矩形 43"/>
          <p:cNvSpPr/>
          <p:nvPr/>
        </p:nvSpPr>
        <p:spPr>
          <a:xfrm>
            <a:off x="1295858" y="42386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45" name="圆角矩形 44"/>
          <p:cNvSpPr/>
          <p:nvPr/>
        </p:nvSpPr>
        <p:spPr>
          <a:xfrm>
            <a:off x="1955004" y="4239604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47" name="矩形 46"/>
          <p:cNvSpPr/>
          <p:nvPr/>
        </p:nvSpPr>
        <p:spPr>
          <a:xfrm>
            <a:off x="484312" y="1796430"/>
            <a:ext cx="2489477" cy="3240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589924" y="4316304"/>
            <a:ext cx="2270652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772344" y="3597075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50" name="圆角矩形 49"/>
          <p:cNvSpPr/>
          <p:nvPr/>
        </p:nvSpPr>
        <p:spPr>
          <a:xfrm>
            <a:off x="763839" y="2011603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51" name="圆角矩形 50"/>
          <p:cNvSpPr/>
          <p:nvPr/>
        </p:nvSpPr>
        <p:spPr>
          <a:xfrm>
            <a:off x="763839" y="2795031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52" name="圆角矩形 51"/>
          <p:cNvSpPr/>
          <p:nvPr/>
        </p:nvSpPr>
        <p:spPr>
          <a:xfrm>
            <a:off x="772344" y="43910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53" name="圆角矩形 52"/>
          <p:cNvSpPr/>
          <p:nvPr/>
        </p:nvSpPr>
        <p:spPr>
          <a:xfrm>
            <a:off x="1448258" y="43910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54" name="圆角矩形 53"/>
          <p:cNvSpPr/>
          <p:nvPr/>
        </p:nvSpPr>
        <p:spPr>
          <a:xfrm>
            <a:off x="2107404" y="4392004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55" name="圆角矩形 54"/>
          <p:cNvSpPr/>
          <p:nvPr/>
        </p:nvSpPr>
        <p:spPr>
          <a:xfrm>
            <a:off x="5205310" y="2571750"/>
            <a:ext cx="1944216" cy="29174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56" name="圆角矩形 55"/>
          <p:cNvSpPr/>
          <p:nvPr/>
        </p:nvSpPr>
        <p:spPr>
          <a:xfrm>
            <a:off x="3547551" y="3730338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 API</a:t>
            </a:r>
            <a:endParaRPr kumimoji="1" lang="zh-CN" altLang="en-US" dirty="0"/>
          </a:p>
        </p:txBody>
      </p:sp>
      <p:sp>
        <p:nvSpPr>
          <p:cNvPr id="57" name="圆角矩形 56"/>
          <p:cNvSpPr/>
          <p:nvPr/>
        </p:nvSpPr>
        <p:spPr>
          <a:xfrm>
            <a:off x="5470609" y="3734794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Service API</a:t>
            </a:r>
            <a:endParaRPr kumimoji="1" lang="zh-CN" altLang="en-US" dirty="0"/>
          </a:p>
        </p:txBody>
      </p:sp>
      <p:sp>
        <p:nvSpPr>
          <p:cNvPr id="58" name="圆角矩形 57"/>
          <p:cNvSpPr/>
          <p:nvPr/>
        </p:nvSpPr>
        <p:spPr>
          <a:xfrm>
            <a:off x="7395249" y="3734794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Service </a:t>
            </a:r>
            <a:r>
              <a:rPr kumimoji="1" lang="en-US" altLang="zh-CN" dirty="0" smtClean="0"/>
              <a:t>API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757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目录</a:t>
            </a:r>
            <a:endParaRPr kumimoji="1" lang="zh-CN" altLang="en-US" sz="3000" dirty="0"/>
          </a:p>
        </p:txBody>
      </p:sp>
      <p:sp>
        <p:nvSpPr>
          <p:cNvPr id="47" name="文本框 46"/>
          <p:cNvSpPr txBox="1"/>
          <p:nvPr/>
        </p:nvSpPr>
        <p:spPr>
          <a:xfrm>
            <a:off x="1115616" y="1203598"/>
            <a:ext cx="44644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产品愿景</a:t>
            </a:r>
            <a:endParaRPr kumimoji="1" lang="en-US" altLang="zh-CN" dirty="0" smtClean="0"/>
          </a:p>
          <a:p>
            <a:r>
              <a:rPr kumimoji="1" lang="zh-CN" altLang="en-US" dirty="0"/>
              <a:t>应用</a:t>
            </a:r>
            <a:r>
              <a:rPr kumimoji="1" lang="zh-CN" altLang="en-US" dirty="0" smtClean="0"/>
              <a:t>模块（基础服务）</a:t>
            </a:r>
            <a:endParaRPr kumimoji="1" lang="en-US" altLang="zh-CN" dirty="0"/>
          </a:p>
          <a:p>
            <a:r>
              <a:rPr kumimoji="1" lang="zh-CN" altLang="en-US" dirty="0" smtClean="0"/>
              <a:t>系统层次</a:t>
            </a:r>
            <a:endParaRPr kumimoji="1" lang="en-US" altLang="zh-CN" dirty="0" smtClean="0"/>
          </a:p>
          <a:p>
            <a:r>
              <a:rPr kumimoji="1" lang="zh-CN" altLang="en-US" dirty="0" smtClean="0"/>
              <a:t>系统架构</a:t>
            </a:r>
            <a:endParaRPr kumimoji="1" lang="en-US" altLang="zh-CN" dirty="0" smtClean="0"/>
          </a:p>
          <a:p>
            <a:r>
              <a:rPr kumimoji="1" lang="zh-CN" altLang="en-US" dirty="0" smtClean="0"/>
              <a:t>接口分层架构</a:t>
            </a:r>
            <a:endParaRPr kumimoji="1" lang="en-US" altLang="zh-CN" dirty="0" smtClean="0"/>
          </a:p>
          <a:p>
            <a:r>
              <a:rPr kumimoji="1" lang="zh-CN" altLang="en-US" dirty="0" smtClean="0"/>
              <a:t>标准技术</a:t>
            </a:r>
            <a:endParaRPr kumimoji="1" lang="en-US" altLang="zh-CN" dirty="0" smtClean="0"/>
          </a:p>
          <a:p>
            <a:r>
              <a:rPr kumimoji="1" lang="zh-CN" altLang="en-US" dirty="0" smtClean="0"/>
              <a:t>通用服务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典型应用场景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关于开发协作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289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/>
          <p:cNvSpPr/>
          <p:nvPr/>
        </p:nvSpPr>
        <p:spPr>
          <a:xfrm>
            <a:off x="6154133" y="1236270"/>
            <a:ext cx="2812398" cy="39072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Service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9512" y="1275606"/>
            <a:ext cx="2024729" cy="324036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285124" y="3795480"/>
            <a:ext cx="1838604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开放服务：对外提供服务能力</a:t>
            </a:r>
            <a:endParaRPr kumimoji="1" lang="zh-CN" altLang="en-US" sz="3000" dirty="0"/>
          </a:p>
        </p:txBody>
      </p:sp>
      <p:sp>
        <p:nvSpPr>
          <p:cNvPr id="6" name="圆角矩形 5"/>
          <p:cNvSpPr/>
          <p:nvPr/>
        </p:nvSpPr>
        <p:spPr>
          <a:xfrm>
            <a:off x="467544" y="3076251"/>
            <a:ext cx="1574281" cy="504056"/>
          </a:xfrm>
          <a:prstGeom prst="roundRect">
            <a:avLst>
              <a:gd name="adj" fmla="val 7545"/>
            </a:avLst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59039" y="1490779"/>
            <a:ext cx="1574281" cy="504056"/>
          </a:xfrm>
          <a:prstGeom prst="roundRect">
            <a:avLst>
              <a:gd name="adj" fmla="val 7545"/>
            </a:avLst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459039" y="2274207"/>
            <a:ext cx="1574281" cy="504056"/>
          </a:xfrm>
          <a:prstGeom prst="roundRect">
            <a:avLst>
              <a:gd name="adj" fmla="val 7545"/>
            </a:avLst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467544" y="3873119"/>
            <a:ext cx="462616" cy="213094"/>
          </a:xfrm>
          <a:prstGeom prst="roundRect">
            <a:avLst>
              <a:gd name="adj" fmla="val 7545"/>
            </a:avLst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27" name="圆角矩形 26"/>
          <p:cNvSpPr/>
          <p:nvPr/>
        </p:nvSpPr>
        <p:spPr>
          <a:xfrm>
            <a:off x="971600" y="3873119"/>
            <a:ext cx="462616" cy="213094"/>
          </a:xfrm>
          <a:prstGeom prst="roundRect">
            <a:avLst>
              <a:gd name="adj" fmla="val 7545"/>
            </a:avLst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28" name="圆角矩形 27"/>
          <p:cNvSpPr/>
          <p:nvPr/>
        </p:nvSpPr>
        <p:spPr>
          <a:xfrm>
            <a:off x="1475656" y="3874110"/>
            <a:ext cx="462616" cy="213094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36" name="右箭头 35"/>
          <p:cNvSpPr/>
          <p:nvPr/>
        </p:nvSpPr>
        <p:spPr>
          <a:xfrm>
            <a:off x="2411760" y="2637881"/>
            <a:ext cx="504056" cy="43334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2241714" y="3016381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C00000"/>
                </a:solidFill>
                <a:latin typeface="Microsoft YaHei" charset="0"/>
              </a:rPr>
              <a:t>服务化拆分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54" name="下箭头 53"/>
          <p:cNvSpPr/>
          <p:nvPr/>
        </p:nvSpPr>
        <p:spPr>
          <a:xfrm>
            <a:off x="1658017" y="2807551"/>
            <a:ext cx="122073" cy="245791"/>
          </a:xfrm>
          <a:prstGeom prst="downArrow">
            <a:avLst/>
          </a:prstGeom>
          <a:solidFill>
            <a:srgbClr val="00B0F0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1547664" y="3154881"/>
            <a:ext cx="451830" cy="367760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/>
              <a:t>流水</a:t>
            </a:r>
            <a:endParaRPr kumimoji="1" lang="zh-CN" altLang="en-US" sz="1200" dirty="0"/>
          </a:p>
        </p:txBody>
      </p:sp>
      <p:sp>
        <p:nvSpPr>
          <p:cNvPr id="40" name="矩形 39"/>
          <p:cNvSpPr/>
          <p:nvPr/>
        </p:nvSpPr>
        <p:spPr>
          <a:xfrm>
            <a:off x="3064563" y="1347614"/>
            <a:ext cx="2155509" cy="15239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应用</a:t>
            </a:r>
            <a:r>
              <a:rPr kumimoji="1" lang="en-US" altLang="zh-CN" dirty="0" smtClean="0">
                <a:solidFill>
                  <a:schemeClr val="tx1"/>
                </a:solidFill>
              </a:rPr>
              <a:t>A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（</a:t>
            </a:r>
            <a:r>
              <a:rPr kumimoji="1" lang="en-US" altLang="zh-CN" sz="1400" dirty="0" err="1" smtClean="0">
                <a:solidFill>
                  <a:schemeClr val="tx1"/>
                </a:solidFill>
              </a:rPr>
              <a:t>Webapp</a:t>
            </a:r>
            <a:r>
              <a:rPr kumimoji="1" lang="zh-CN" altLang="en-US" sz="1400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46" name="圆角矩形 45"/>
          <p:cNvSpPr/>
          <p:nvPr/>
        </p:nvSpPr>
        <p:spPr>
          <a:xfrm>
            <a:off x="3189210" y="2133744"/>
            <a:ext cx="1944216" cy="313356"/>
          </a:xfrm>
          <a:prstGeom prst="roundRect">
            <a:avLst>
              <a:gd name="adj" fmla="val 7545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49" name="圆角矩形 48"/>
          <p:cNvSpPr/>
          <p:nvPr/>
        </p:nvSpPr>
        <p:spPr>
          <a:xfrm>
            <a:off x="3189210" y="1419622"/>
            <a:ext cx="1944216" cy="288883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56" name="圆角矩形 55"/>
          <p:cNvSpPr/>
          <p:nvPr/>
        </p:nvSpPr>
        <p:spPr>
          <a:xfrm>
            <a:off x="3189210" y="1797185"/>
            <a:ext cx="1944216" cy="252028"/>
          </a:xfrm>
          <a:prstGeom prst="roundRect">
            <a:avLst>
              <a:gd name="adj" fmla="val 7545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60" name="下箭头 59"/>
          <p:cNvSpPr/>
          <p:nvPr/>
        </p:nvSpPr>
        <p:spPr>
          <a:xfrm>
            <a:off x="4724550" y="1949281"/>
            <a:ext cx="122073" cy="245791"/>
          </a:xfrm>
          <a:prstGeom prst="downArrow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6300192" y="3215242"/>
            <a:ext cx="2489477" cy="1516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64" name="圆角矩形 63"/>
          <p:cNvSpPr/>
          <p:nvPr/>
        </p:nvSpPr>
        <p:spPr>
          <a:xfrm>
            <a:off x="6588224" y="3867895"/>
            <a:ext cx="1944216" cy="360446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smtClean="0">
                <a:solidFill>
                  <a:schemeClr val="bg1"/>
                </a:solidFill>
              </a:rPr>
              <a:t>流水</a:t>
            </a:r>
            <a:r>
              <a:rPr kumimoji="1" lang="en-US" altLang="zh-CN" sz="1400" dirty="0" smtClean="0">
                <a:solidFill>
                  <a:schemeClr val="bg1"/>
                </a:solidFill>
              </a:rPr>
              <a:t>DAO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6588224" y="3292276"/>
            <a:ext cx="1944216" cy="504056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 </a:t>
            </a:r>
            <a:r>
              <a:rPr kumimoji="1" lang="en-US" altLang="zh-CN" dirty="0" err="1" smtClean="0"/>
              <a:t>impl</a:t>
            </a:r>
            <a:endParaRPr kumimoji="1"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6311423" y="1365382"/>
            <a:ext cx="2489477" cy="1293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73" name="圆角矩形 72"/>
          <p:cNvSpPr/>
          <p:nvPr/>
        </p:nvSpPr>
        <p:spPr>
          <a:xfrm>
            <a:off x="6599825" y="1419622"/>
            <a:ext cx="1944216" cy="504056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 </a:t>
            </a:r>
            <a:r>
              <a:rPr kumimoji="1" lang="en-US" altLang="zh-CN" dirty="0" err="1" smtClean="0"/>
              <a:t>api</a:t>
            </a:r>
            <a:endParaRPr kumimoji="1" lang="zh-CN" altLang="en-US" dirty="0"/>
          </a:p>
        </p:txBody>
      </p:sp>
      <p:sp>
        <p:nvSpPr>
          <p:cNvPr id="74" name="圆角矩形 73"/>
          <p:cNvSpPr/>
          <p:nvPr/>
        </p:nvSpPr>
        <p:spPr>
          <a:xfrm>
            <a:off x="6619027" y="1995686"/>
            <a:ext cx="1944216" cy="504056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流水 </a:t>
            </a:r>
            <a:r>
              <a:rPr kumimoji="1" lang="en-US" altLang="zh-CN" dirty="0" smtClean="0"/>
              <a:t>Model</a:t>
            </a:r>
          </a:p>
          <a:p>
            <a:pPr algn="ctr"/>
            <a:r>
              <a:rPr kumimoji="1" lang="en-US" altLang="zh-CN" sz="1200" dirty="0" err="1" smtClean="0"/>
              <a:t>po</a:t>
            </a:r>
            <a:r>
              <a:rPr kumimoji="1" lang="en-US" altLang="zh-CN" sz="1200" dirty="0" smtClean="0"/>
              <a:t>/</a:t>
            </a:r>
            <a:r>
              <a:rPr kumimoji="1" lang="en-US" altLang="zh-CN" sz="1200" dirty="0" err="1" smtClean="0"/>
              <a:t>dto</a:t>
            </a:r>
            <a:r>
              <a:rPr kumimoji="1" lang="en-US" altLang="zh-CN" sz="1200" dirty="0" smtClean="0"/>
              <a:t>/</a:t>
            </a:r>
            <a:r>
              <a:rPr kumimoji="1" lang="en-US" altLang="zh-CN" sz="1200" dirty="0" err="1" smtClean="0"/>
              <a:t>vo</a:t>
            </a:r>
            <a:endParaRPr kumimoji="1" lang="zh-CN" altLang="en-US" sz="1200" dirty="0"/>
          </a:p>
        </p:txBody>
      </p:sp>
      <p:cxnSp>
        <p:nvCxnSpPr>
          <p:cNvPr id="16" name="肘形连接符 15"/>
          <p:cNvCxnSpPr>
            <a:stCxn id="40" idx="0"/>
            <a:endCxn id="72" idx="0"/>
          </p:cNvCxnSpPr>
          <p:nvPr/>
        </p:nvCxnSpPr>
        <p:spPr>
          <a:xfrm rot="16200000" flipH="1">
            <a:off x="5840356" y="-350424"/>
            <a:ext cx="17768" cy="3413844"/>
          </a:xfrm>
          <a:prstGeom prst="bentConnector3">
            <a:avLst>
              <a:gd name="adj1" fmla="val -1286583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5225500" y="629275"/>
            <a:ext cx="2116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sz="1200" dirty="0" smtClean="0">
                <a:solidFill>
                  <a:srgbClr val="666666"/>
                </a:solidFill>
                <a:latin typeface="Microsoft YaHei" charset="0"/>
              </a:rPr>
              <a:t>工程依赖</a:t>
            </a:r>
            <a:endParaRPr lang="en-US" altLang="zh-CN" sz="1200" dirty="0" smtClean="0">
              <a:solidFill>
                <a:srgbClr val="666666"/>
              </a:solidFill>
              <a:latin typeface="Microsoft YaHei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sz="1200" dirty="0" smtClean="0">
                <a:solidFill>
                  <a:srgbClr val="666666"/>
                </a:solidFill>
                <a:latin typeface="Microsoft YaHei" charset="0"/>
              </a:rPr>
              <a:t>服务引用 </a:t>
            </a:r>
            <a:r>
              <a:rPr lang="en-US" altLang="zh-CN" sz="1200" dirty="0" err="1"/>
              <a:t>dubbo:reference</a:t>
            </a: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endParaRPr lang="zh-CN" altLang="en-US" sz="1200" dirty="0"/>
          </a:p>
        </p:txBody>
      </p:sp>
      <p:cxnSp>
        <p:nvCxnSpPr>
          <p:cNvPr id="23" name="直线箭头连接符 22"/>
          <p:cNvCxnSpPr>
            <a:stCxn id="46" idx="3"/>
            <a:endCxn id="65" idx="1"/>
          </p:cNvCxnSpPr>
          <p:nvPr/>
        </p:nvCxnSpPr>
        <p:spPr>
          <a:xfrm>
            <a:off x="5133426" y="2290422"/>
            <a:ext cx="1454798" cy="125388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罐形 29"/>
          <p:cNvSpPr/>
          <p:nvPr/>
        </p:nvSpPr>
        <p:spPr>
          <a:xfrm>
            <a:off x="7251547" y="4323510"/>
            <a:ext cx="509258" cy="36003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DB</a:t>
            </a:r>
            <a:endParaRPr kumimoji="1" lang="zh-CN" altLang="en-US" sz="1200" dirty="0"/>
          </a:p>
        </p:txBody>
      </p:sp>
      <p:sp>
        <p:nvSpPr>
          <p:cNvPr id="31" name="立方体 30"/>
          <p:cNvSpPr/>
          <p:nvPr/>
        </p:nvSpPr>
        <p:spPr>
          <a:xfrm>
            <a:off x="8010683" y="4313707"/>
            <a:ext cx="587666" cy="379646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/>
              <a:t>Redis</a:t>
            </a:r>
            <a:endParaRPr kumimoji="1" lang="zh-CN" altLang="en-US" sz="1000" dirty="0"/>
          </a:p>
        </p:txBody>
      </p:sp>
      <p:sp>
        <p:nvSpPr>
          <p:cNvPr id="78" name="矩形 77"/>
          <p:cNvSpPr/>
          <p:nvPr/>
        </p:nvSpPr>
        <p:spPr>
          <a:xfrm>
            <a:off x="3396411" y="3079596"/>
            <a:ext cx="2111693" cy="15083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应用</a:t>
            </a:r>
            <a:r>
              <a:rPr kumimoji="1" lang="en-US" altLang="zh-CN" dirty="0" smtClean="0">
                <a:solidFill>
                  <a:schemeClr val="tx1"/>
                </a:solidFill>
              </a:rPr>
              <a:t>B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（</a:t>
            </a:r>
            <a:r>
              <a:rPr kumimoji="1" lang="en-US" altLang="zh-CN" sz="1400" dirty="0" err="1" smtClean="0">
                <a:solidFill>
                  <a:schemeClr val="tx1"/>
                </a:solidFill>
              </a:rPr>
              <a:t>DesktopApp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3486452" y="3914578"/>
            <a:ext cx="1944216" cy="3133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80" name="圆角矩形 79"/>
          <p:cNvSpPr/>
          <p:nvPr/>
        </p:nvSpPr>
        <p:spPr>
          <a:xfrm>
            <a:off x="3486452" y="3200456"/>
            <a:ext cx="1944216" cy="288883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81" name="圆角矩形 80"/>
          <p:cNvSpPr/>
          <p:nvPr/>
        </p:nvSpPr>
        <p:spPr>
          <a:xfrm>
            <a:off x="3486452" y="3578019"/>
            <a:ext cx="1944216" cy="252028"/>
          </a:xfrm>
          <a:prstGeom prst="roundRect">
            <a:avLst>
              <a:gd name="adj" fmla="val 7545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82" name="下箭头 81"/>
          <p:cNvSpPr/>
          <p:nvPr/>
        </p:nvSpPr>
        <p:spPr>
          <a:xfrm>
            <a:off x="5021792" y="3730115"/>
            <a:ext cx="122073" cy="245791"/>
          </a:xfrm>
          <a:prstGeom prst="downArrow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6" name="直线箭头连接符 85"/>
          <p:cNvCxnSpPr>
            <a:stCxn id="81" idx="3"/>
            <a:endCxn id="65" idx="1"/>
          </p:cNvCxnSpPr>
          <p:nvPr/>
        </p:nvCxnSpPr>
        <p:spPr>
          <a:xfrm flipV="1">
            <a:off x="5430668" y="3544304"/>
            <a:ext cx="1157556" cy="15972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肘形连接符 88"/>
          <p:cNvCxnSpPr>
            <a:endCxn id="72" idx="1"/>
          </p:cNvCxnSpPr>
          <p:nvPr/>
        </p:nvCxnSpPr>
        <p:spPr>
          <a:xfrm rot="5400000" flipH="1" flipV="1">
            <a:off x="5318933" y="2097571"/>
            <a:ext cx="1077683" cy="907297"/>
          </a:xfrm>
          <a:prstGeom prst="bentConnector2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折角形 98"/>
          <p:cNvSpPr/>
          <p:nvPr/>
        </p:nvSpPr>
        <p:spPr>
          <a:xfrm>
            <a:off x="6497614" y="4329775"/>
            <a:ext cx="504056" cy="360079"/>
          </a:xfrm>
          <a:prstGeom prst="foldedCorne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 smtClean="0"/>
              <a:t>文件</a:t>
            </a:r>
            <a:endParaRPr kumimoji="1" lang="zh-CN" altLang="en-US" sz="1000" dirty="0"/>
          </a:p>
        </p:txBody>
      </p:sp>
      <p:sp>
        <p:nvSpPr>
          <p:cNvPr id="100" name="矩形 99"/>
          <p:cNvSpPr/>
          <p:nvPr/>
        </p:nvSpPr>
        <p:spPr>
          <a:xfrm>
            <a:off x="2675338" y="4765070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dirty="0" smtClean="0"/>
              <a:t>例：对</a:t>
            </a:r>
            <a:r>
              <a:rPr kumimoji="1" lang="zh-CN" altLang="en-US" dirty="0" smtClean="0">
                <a:solidFill>
                  <a:srgbClr val="C00000"/>
                </a:solidFill>
              </a:rPr>
              <a:t>流水服务</a:t>
            </a:r>
            <a:r>
              <a:rPr kumimoji="1" lang="zh-CN" altLang="en-US" dirty="0" smtClean="0"/>
              <a:t>的封装和复用</a:t>
            </a:r>
            <a:endParaRPr kumimoji="1" lang="zh-CN" altLang="en-US" dirty="0"/>
          </a:p>
        </p:txBody>
      </p:sp>
      <p:cxnSp>
        <p:nvCxnSpPr>
          <p:cNvPr id="41" name="肘形连接符 40"/>
          <p:cNvCxnSpPr>
            <a:stCxn id="63" idx="0"/>
            <a:endCxn id="72" idx="2"/>
          </p:cNvCxnSpPr>
          <p:nvPr/>
        </p:nvCxnSpPr>
        <p:spPr>
          <a:xfrm rot="5400000" flipH="1" flipV="1">
            <a:off x="7272611" y="2931692"/>
            <a:ext cx="555870" cy="1123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122458" y="2798807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rgbClr val="666666"/>
                </a:solidFill>
                <a:latin typeface="Microsoft YaHei" charset="0"/>
              </a:rPr>
              <a:t>依赖</a:t>
            </a:r>
            <a:endParaRPr lang="en-US" altLang="zh-CN" sz="1200" dirty="0">
              <a:solidFill>
                <a:srgbClr val="666666"/>
              </a:solidFill>
              <a:latin typeface="Microsoft YaHei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622934" y="3018969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smtClean="0">
                <a:solidFill>
                  <a:srgbClr val="C00000"/>
                </a:solidFill>
                <a:latin typeface="Microsoft YaHei" charset="0"/>
              </a:rPr>
              <a:t>调用</a:t>
            </a:r>
            <a:endParaRPr lang="en-US" altLang="zh-CN" sz="1200" dirty="0">
              <a:solidFill>
                <a:srgbClr val="C00000"/>
              </a:solidFill>
              <a:latin typeface="Microsoft YaHei" charset="0"/>
            </a:endParaRPr>
          </a:p>
        </p:txBody>
      </p:sp>
      <p:cxnSp>
        <p:nvCxnSpPr>
          <p:cNvPr id="45" name="直线箭头连接符 44"/>
          <p:cNvCxnSpPr/>
          <p:nvPr/>
        </p:nvCxnSpPr>
        <p:spPr>
          <a:xfrm>
            <a:off x="5143865" y="1923678"/>
            <a:ext cx="1444359" cy="156566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58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6102170" y="2150986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业务流水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实现应用和架构的“自我生长”、“</a:t>
            </a:r>
            <a:r>
              <a:rPr kumimoji="1" lang="zh-CN" altLang="en-US" sz="3000" dirty="0"/>
              <a:t>持续演进</a:t>
            </a:r>
            <a:r>
              <a:rPr kumimoji="1" lang="zh-CN" altLang="en-US" sz="3000" dirty="0" smtClean="0"/>
              <a:t>”</a:t>
            </a:r>
            <a:endParaRPr kumimoji="1" lang="zh-CN" altLang="en-US" sz="3000" dirty="0"/>
          </a:p>
        </p:txBody>
      </p:sp>
      <p:sp>
        <p:nvSpPr>
          <p:cNvPr id="47" name="矩形 46"/>
          <p:cNvSpPr/>
          <p:nvPr/>
        </p:nvSpPr>
        <p:spPr>
          <a:xfrm>
            <a:off x="4445986" y="2192885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交易引擎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833918" y="2847717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产品目录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490102" y="2845546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事件服务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058054" y="3496570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权限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437874" y="3498520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组织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折角形 1"/>
          <p:cNvSpPr/>
          <p:nvPr/>
        </p:nvSpPr>
        <p:spPr>
          <a:xfrm>
            <a:off x="899592" y="1058827"/>
            <a:ext cx="1494166" cy="286979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/>
              <a:t>服务</a:t>
            </a:r>
            <a:endParaRPr kumimoji="1" lang="en-US" altLang="zh-CN" sz="1400" dirty="0" smtClean="0"/>
          </a:p>
          <a:p>
            <a:pPr algn="ctr"/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机构管理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员工管理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用户管理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角色管理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菜单管理</a:t>
            </a:r>
            <a:endParaRPr kumimoji="1" lang="en-US" altLang="zh-CN" sz="1400" dirty="0" smtClean="0"/>
          </a:p>
          <a:p>
            <a:pPr algn="ctr"/>
            <a:r>
              <a:rPr kumimoji="1" lang="is-IS" altLang="zh-CN" sz="1400" dirty="0" smtClean="0"/>
              <a:t>….</a:t>
            </a:r>
          </a:p>
          <a:p>
            <a:pPr algn="ctr"/>
            <a:r>
              <a:rPr kumimoji="1" lang="zh-CN" altLang="en-US" sz="1400" dirty="0" smtClean="0"/>
              <a:t>产品目录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任务服务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授权服务</a:t>
            </a:r>
            <a:endParaRPr kumimoji="1" lang="en-US" altLang="zh-CN" sz="1400" dirty="0"/>
          </a:p>
          <a:p>
            <a:pPr algn="ctr"/>
            <a:r>
              <a:rPr kumimoji="1" lang="zh-CN" altLang="en-US" sz="1400" dirty="0" smtClean="0"/>
              <a:t>交易引擎</a:t>
            </a:r>
            <a:endParaRPr kumimoji="1" lang="en-US" altLang="zh-CN" sz="1400" dirty="0" smtClean="0"/>
          </a:p>
          <a:p>
            <a:pPr algn="ctr"/>
            <a:r>
              <a:rPr kumimoji="1" lang="is-IS" altLang="zh-CN" sz="1400" dirty="0" smtClean="0"/>
              <a:t>….</a:t>
            </a:r>
            <a:endParaRPr kumimoji="1" lang="en-US" altLang="zh-CN" sz="1400" dirty="0" smtClean="0"/>
          </a:p>
          <a:p>
            <a:pPr algn="ctr"/>
            <a:endParaRPr kumimoji="1" lang="en-US" altLang="zh-CN" sz="1400" dirty="0" smtClean="0"/>
          </a:p>
        </p:txBody>
      </p:sp>
      <p:sp>
        <p:nvSpPr>
          <p:cNvPr id="57" name="矩形 56"/>
          <p:cNvSpPr/>
          <p:nvPr/>
        </p:nvSpPr>
        <p:spPr>
          <a:xfrm>
            <a:off x="7146286" y="2823778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任务中心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立方体 8"/>
          <p:cNvSpPr/>
          <p:nvPr/>
        </p:nvSpPr>
        <p:spPr>
          <a:xfrm>
            <a:off x="3131840" y="1609378"/>
            <a:ext cx="5382598" cy="3240360"/>
          </a:xfrm>
          <a:prstGeom prst="cube">
            <a:avLst/>
          </a:prstGeom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7074278" y="626779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00B050"/>
                </a:solidFill>
              </a:rPr>
              <a:t>新应用域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3" name="下箭头 12"/>
          <p:cNvSpPr/>
          <p:nvPr/>
        </p:nvSpPr>
        <p:spPr>
          <a:xfrm>
            <a:off x="7398314" y="1707654"/>
            <a:ext cx="396044" cy="241431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308304" y="1502663"/>
            <a:ext cx="918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smtClean="0"/>
              <a:t>新加入</a:t>
            </a:r>
            <a:endParaRPr kumimoji="1" lang="zh-CN" altLang="en-US" sz="1200"/>
          </a:p>
        </p:txBody>
      </p:sp>
      <p:sp>
        <p:nvSpPr>
          <p:cNvPr id="16" name="文本框 15"/>
          <p:cNvSpPr txBox="1"/>
          <p:nvPr/>
        </p:nvSpPr>
        <p:spPr>
          <a:xfrm>
            <a:off x="7614338" y="3410875"/>
            <a:ext cx="918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smtClean="0"/>
              <a:t>功能变更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8755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 26"/>
          <p:cNvGrpSpPr/>
          <p:nvPr/>
        </p:nvGrpSpPr>
        <p:grpSpPr>
          <a:xfrm>
            <a:off x="109244" y="699542"/>
            <a:ext cx="5256584" cy="4014367"/>
            <a:chOff x="109244" y="699542"/>
            <a:chExt cx="5256584" cy="4014367"/>
          </a:xfrm>
        </p:grpSpPr>
        <p:sp>
          <p:nvSpPr>
            <p:cNvPr id="39" name="矩形 38"/>
            <p:cNvSpPr/>
            <p:nvPr/>
          </p:nvSpPr>
          <p:spPr>
            <a:xfrm>
              <a:off x="109244" y="1131590"/>
              <a:ext cx="5256584" cy="3582319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kumimoji="1" lang="en-US" altLang="zh-CN" sz="1400" dirty="0" smtClean="0">
                  <a:solidFill>
                    <a:schemeClr val="tx1"/>
                  </a:solidFill>
                </a:rPr>
                <a:t>[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产品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]=tools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722795" y="699542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smtClean="0"/>
                <a:t>属于</a:t>
              </a:r>
              <a:endParaRPr kumimoji="1" lang="zh-CN" altLang="en-US" sz="1400"/>
            </a:p>
          </p:txBody>
        </p:sp>
        <p:cxnSp>
          <p:nvCxnSpPr>
            <p:cNvPr id="11" name="曲线连接符 10"/>
            <p:cNvCxnSpPr>
              <a:stCxn id="39" idx="0"/>
              <a:endCxn id="20" idx="1"/>
            </p:cNvCxnSpPr>
            <p:nvPr/>
          </p:nvCxnSpPr>
          <p:spPr>
            <a:xfrm rot="16200000" flipV="1">
              <a:off x="1944037" y="338091"/>
              <a:ext cx="292646" cy="1294352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标题 1"/>
          <p:cNvSpPr txBox="1">
            <a:spLocks/>
          </p:cNvSpPr>
          <p:nvPr/>
        </p:nvSpPr>
        <p:spPr>
          <a:xfrm>
            <a:off x="109244" y="26448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包命名规范 ： </a:t>
            </a:r>
            <a:r>
              <a:rPr kumimoji="1" lang="zh-CN" altLang="en-US" sz="2000" dirty="0"/>
              <a:t>用</a:t>
            </a:r>
            <a:r>
              <a:rPr kumimoji="1" lang="zh-CN" altLang="en-US" sz="2000" dirty="0" smtClean="0"/>
              <a:t>命名来标识所属技术分层！</a:t>
            </a:r>
            <a:endParaRPr kumimoji="1" lang="zh-CN" altLang="en-US" sz="2000" dirty="0"/>
          </a:p>
        </p:txBody>
      </p:sp>
      <p:grpSp>
        <p:nvGrpSpPr>
          <p:cNvPr id="28" name="组 27"/>
          <p:cNvGrpSpPr/>
          <p:nvPr/>
        </p:nvGrpSpPr>
        <p:grpSpPr>
          <a:xfrm>
            <a:off x="181252" y="1625644"/>
            <a:ext cx="5051093" cy="2961953"/>
            <a:chOff x="181252" y="1625644"/>
            <a:chExt cx="5051093" cy="2961953"/>
          </a:xfrm>
        </p:grpSpPr>
        <p:sp>
          <p:nvSpPr>
            <p:cNvPr id="40" name="矩形 39"/>
            <p:cNvSpPr/>
            <p:nvPr/>
          </p:nvSpPr>
          <p:spPr>
            <a:xfrm>
              <a:off x="181252" y="1625644"/>
              <a:ext cx="5038375" cy="8402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kumimoji="1" lang="en-US" altLang="zh-CN" sz="1400" dirty="0" smtClean="0">
                  <a:solidFill>
                    <a:schemeClr val="tx1"/>
                  </a:solidFill>
                </a:rPr>
                <a:t>[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技术分层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]=web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93989" y="2538512"/>
              <a:ext cx="5027823" cy="112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kumimoji="1" lang="en-US" altLang="zh-CN" sz="1400" dirty="0" smtClean="0">
                  <a:solidFill>
                    <a:schemeClr val="tx1"/>
                  </a:solidFill>
                </a:rPr>
                <a:t>[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技术分层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]=</a:t>
              </a:r>
              <a:r>
                <a:rPr kumimoji="1" lang="en-US" altLang="zh-CN" sz="1400" dirty="0" err="1" smtClean="0">
                  <a:solidFill>
                    <a:schemeClr val="tx1"/>
                  </a:solidFill>
                </a:rPr>
                <a:t>rservice</a:t>
              </a:r>
              <a:r>
                <a:rPr kumimoji="1" lang="en-US" altLang="zh-CN" sz="1400" dirty="0">
                  <a:solidFill>
                    <a:schemeClr val="tx1"/>
                  </a:solidFill>
                </a:rPr>
                <a:t> </a:t>
              </a:r>
              <a:endParaRPr kumimoji="1" lang="en-US" altLang="zh-CN" sz="1400" dirty="0" smtClean="0">
                <a:solidFill>
                  <a:schemeClr val="tx1"/>
                </a:solidFill>
              </a:endParaRPr>
            </a:p>
            <a:p>
              <a:pPr algn="r"/>
              <a:r>
                <a:rPr kumimoji="1" lang="zh-CN" altLang="en-US" sz="1400" dirty="0" smtClean="0">
                  <a:solidFill>
                    <a:schemeClr val="tx1"/>
                  </a:solidFill>
                </a:rPr>
                <a:t>（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Remote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Service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）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204522" y="4190356"/>
              <a:ext cx="5027823" cy="3972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kumimoji="1" lang="en-US" altLang="zh-CN" sz="1400" dirty="0" smtClean="0">
                  <a:solidFill>
                    <a:schemeClr val="tx1"/>
                  </a:solidFill>
                </a:rPr>
                <a:t>[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技术分层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]=</a:t>
              </a:r>
              <a:r>
                <a:rPr kumimoji="1" lang="en-US" altLang="zh-CN" sz="1400" dirty="0" err="1" smtClean="0">
                  <a:solidFill>
                    <a:schemeClr val="tx1"/>
                  </a:solidFill>
                </a:rPr>
                <a:t>dao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92241" y="3718737"/>
              <a:ext cx="5027823" cy="3972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kumimoji="1" lang="en-US" altLang="zh-CN" sz="1400" dirty="0" smtClean="0">
                  <a:solidFill>
                    <a:schemeClr val="tx1"/>
                  </a:solidFill>
                </a:rPr>
                <a:t>[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技术分层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]=service </a:t>
              </a:r>
            </a:p>
          </p:txBody>
        </p:sp>
      </p:grpSp>
      <p:sp>
        <p:nvSpPr>
          <p:cNvPr id="50" name="圆角矩形 49"/>
          <p:cNvSpPr/>
          <p:nvPr/>
        </p:nvSpPr>
        <p:spPr>
          <a:xfrm>
            <a:off x="447017" y="3779110"/>
            <a:ext cx="1558977" cy="2764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JNL</a:t>
            </a:r>
            <a:endParaRPr kumimoji="1" lang="zh-CN" altLang="en-US" sz="1400" dirty="0"/>
          </a:p>
        </p:txBody>
      </p:sp>
      <p:sp>
        <p:nvSpPr>
          <p:cNvPr id="51" name="圆角矩形 50"/>
          <p:cNvSpPr/>
          <p:nvPr/>
        </p:nvSpPr>
        <p:spPr>
          <a:xfrm>
            <a:off x="447017" y="4250729"/>
            <a:ext cx="1558977" cy="2764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JNL</a:t>
            </a:r>
            <a:endParaRPr kumimoji="1" lang="zh-CN" altLang="en-US" sz="1400" dirty="0"/>
          </a:p>
        </p:txBody>
      </p:sp>
      <p:grpSp>
        <p:nvGrpSpPr>
          <p:cNvPr id="24" name="组 23"/>
          <p:cNvGrpSpPr/>
          <p:nvPr/>
        </p:nvGrpSpPr>
        <p:grpSpPr>
          <a:xfrm>
            <a:off x="447017" y="1697653"/>
            <a:ext cx="1676711" cy="698212"/>
            <a:chOff x="447017" y="1697653"/>
            <a:chExt cx="1676711" cy="698212"/>
          </a:xfrm>
        </p:grpSpPr>
        <p:sp>
          <p:nvSpPr>
            <p:cNvPr id="49" name="圆角矩形 48"/>
            <p:cNvSpPr/>
            <p:nvPr/>
          </p:nvSpPr>
          <p:spPr>
            <a:xfrm>
              <a:off x="447017" y="1697653"/>
              <a:ext cx="1676711" cy="698212"/>
            </a:xfrm>
            <a:prstGeom prst="roundRect">
              <a:avLst>
                <a:gd name="adj" fmla="val 731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400" dirty="0"/>
                <a:t>JNL</a:t>
              </a:r>
              <a:endParaRPr kumimoji="1" lang="zh-CN" altLang="en-US" sz="1400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607522" y="1981567"/>
              <a:ext cx="1319971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 err="1" smtClean="0"/>
                <a:t>YYYController</a:t>
              </a:r>
              <a:endParaRPr kumimoji="1" lang="zh-CN" altLang="en-US" sz="1000" dirty="0"/>
            </a:p>
          </p:txBody>
        </p:sp>
        <p:sp>
          <p:nvSpPr>
            <p:cNvPr id="84" name="椭圆 83"/>
            <p:cNvSpPr/>
            <p:nvPr/>
          </p:nvSpPr>
          <p:spPr>
            <a:xfrm>
              <a:off x="691127" y="2131253"/>
              <a:ext cx="1319971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 err="1" smtClean="0"/>
                <a:t>XXXController</a:t>
              </a:r>
              <a:endParaRPr kumimoji="1" lang="zh-CN" altLang="en-US" sz="1000" dirty="0"/>
            </a:p>
          </p:txBody>
        </p:sp>
      </p:grpSp>
      <p:grpSp>
        <p:nvGrpSpPr>
          <p:cNvPr id="25" name="组 24"/>
          <p:cNvGrpSpPr/>
          <p:nvPr/>
        </p:nvGrpSpPr>
        <p:grpSpPr>
          <a:xfrm>
            <a:off x="413289" y="2613472"/>
            <a:ext cx="1702359" cy="987437"/>
            <a:chOff x="413289" y="2613472"/>
            <a:chExt cx="1702359" cy="987437"/>
          </a:xfrm>
        </p:grpSpPr>
        <p:sp>
          <p:nvSpPr>
            <p:cNvPr id="43" name="圆角矩形 42"/>
            <p:cNvSpPr/>
            <p:nvPr/>
          </p:nvSpPr>
          <p:spPr>
            <a:xfrm>
              <a:off x="413289" y="2613472"/>
              <a:ext cx="1702359" cy="987437"/>
            </a:xfrm>
            <a:prstGeom prst="roundRect">
              <a:avLst>
                <a:gd name="adj" fmla="val 464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kumimoji="1" lang="en-US" altLang="zh-CN" sz="1400" dirty="0" smtClean="0"/>
                <a:t>JNL</a:t>
              </a:r>
              <a:endParaRPr kumimoji="1" lang="zh-CN" altLang="en-US" sz="1400" dirty="0"/>
            </a:p>
          </p:txBody>
        </p:sp>
        <p:sp>
          <p:nvSpPr>
            <p:cNvPr id="79" name="矩形 78"/>
            <p:cNvSpPr/>
            <p:nvPr/>
          </p:nvSpPr>
          <p:spPr>
            <a:xfrm>
              <a:off x="499338" y="2882532"/>
              <a:ext cx="1512167" cy="2151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 smtClean="0"/>
                <a:t>comprehensive</a:t>
              </a:r>
              <a:endParaRPr kumimoji="1" lang="zh-CN" altLang="en-US" sz="1000" dirty="0"/>
            </a:p>
          </p:txBody>
        </p:sp>
        <p:sp>
          <p:nvSpPr>
            <p:cNvPr id="80" name="矩形 79"/>
            <p:cNvSpPr/>
            <p:nvPr/>
          </p:nvSpPr>
          <p:spPr>
            <a:xfrm>
              <a:off x="504128" y="3147814"/>
              <a:ext cx="1512167" cy="3954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000" dirty="0" smtClean="0"/>
                <a:t>basic</a:t>
              </a:r>
              <a:endParaRPr kumimoji="1" lang="zh-CN" altLang="en-US" sz="1000" dirty="0"/>
            </a:p>
          </p:txBody>
        </p:sp>
        <p:sp>
          <p:nvSpPr>
            <p:cNvPr id="85" name="椭圆 84"/>
            <p:cNvSpPr/>
            <p:nvPr/>
          </p:nvSpPr>
          <p:spPr>
            <a:xfrm>
              <a:off x="869774" y="3323877"/>
              <a:ext cx="1124890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 err="1"/>
                <a:t>J</a:t>
              </a:r>
              <a:r>
                <a:rPr kumimoji="1" lang="en-US" altLang="zh-CN" sz="1000" dirty="0" err="1" smtClean="0"/>
                <a:t>nlRService</a:t>
              </a:r>
              <a:endParaRPr kumimoji="1" lang="zh-CN" altLang="en-US" sz="1000" dirty="0"/>
            </a:p>
          </p:txBody>
        </p:sp>
      </p:grpSp>
      <p:grpSp>
        <p:nvGrpSpPr>
          <p:cNvPr id="26" name="组 25"/>
          <p:cNvGrpSpPr/>
          <p:nvPr/>
        </p:nvGrpSpPr>
        <p:grpSpPr>
          <a:xfrm>
            <a:off x="276530" y="1493502"/>
            <a:ext cx="5089298" cy="3599092"/>
            <a:chOff x="276530" y="1493502"/>
            <a:chExt cx="5089298" cy="3599092"/>
          </a:xfrm>
        </p:grpSpPr>
        <p:sp>
          <p:nvSpPr>
            <p:cNvPr id="15" name="矩形 14"/>
            <p:cNvSpPr/>
            <p:nvPr/>
          </p:nvSpPr>
          <p:spPr>
            <a:xfrm>
              <a:off x="276530" y="1493502"/>
              <a:ext cx="1991214" cy="3312368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矩形标注 16"/>
            <p:cNvSpPr/>
            <p:nvPr/>
          </p:nvSpPr>
          <p:spPr>
            <a:xfrm>
              <a:off x="2686196" y="4787274"/>
              <a:ext cx="2679632" cy="305320"/>
            </a:xfrm>
            <a:prstGeom prst="wedgeRectCallout">
              <a:avLst>
                <a:gd name="adj1" fmla="val -67855"/>
                <a:gd name="adj2" fmla="val -43985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 smtClean="0">
                  <a:solidFill>
                    <a:schemeClr val="tx1"/>
                  </a:solidFill>
                </a:rPr>
                <a:t>应用域：流水管理 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JNL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5461106" y="3830710"/>
            <a:ext cx="344398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命名原则：按照层次／概念的“</a:t>
            </a:r>
            <a:r>
              <a:rPr kumimoji="1"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范围大小</a:t>
            </a:r>
            <a:r>
              <a:rPr kumimoji="1" lang="zh-CN" altLang="en-US" sz="14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”做先后排列，组织</a:t>
            </a:r>
            <a:r>
              <a:rPr kumimoji="1" lang="en-US" altLang="zh-CN" sz="14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package</a:t>
            </a:r>
            <a:r>
              <a:rPr kumimoji="1" lang="zh-CN" altLang="en-US" sz="14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的命名。</a:t>
            </a:r>
            <a:endParaRPr kumimoji="1" lang="en-US" altLang="zh-CN" sz="1400" dirty="0" smtClean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1200" dirty="0" smtClean="0"/>
          </a:p>
          <a:p>
            <a:r>
              <a:rPr kumimoji="1" lang="zh-CN" altLang="en-US" sz="1200" dirty="0" smtClean="0"/>
              <a:t>如上举例中：</a:t>
            </a:r>
            <a:endParaRPr kumimoji="1" lang="en-US" altLang="zh-CN" sz="1200" dirty="0" smtClean="0"/>
          </a:p>
          <a:p>
            <a:endParaRPr kumimoji="1" lang="en-US" altLang="zh-CN" sz="1200" dirty="0" smtClean="0"/>
          </a:p>
          <a:p>
            <a:r>
              <a:rPr kumimoji="1" lang="zh-CN" altLang="en-US" sz="1200" dirty="0" smtClean="0"/>
              <a:t>公司 </a:t>
            </a:r>
            <a:r>
              <a:rPr kumimoji="1" lang="en-US" altLang="zh-CN" sz="1200" dirty="0" smtClean="0"/>
              <a:t>&gt; </a:t>
            </a:r>
            <a:r>
              <a:rPr kumimoji="1" lang="zh-CN" altLang="en-US" sz="1200" dirty="0" smtClean="0"/>
              <a:t>产品 </a:t>
            </a:r>
            <a:r>
              <a:rPr kumimoji="1" lang="en-US" altLang="zh-CN" sz="1200" dirty="0" smtClean="0"/>
              <a:t>&gt; </a:t>
            </a:r>
            <a:r>
              <a:rPr kumimoji="1" lang="zh-CN" altLang="en-US" sz="1200" dirty="0" smtClean="0"/>
              <a:t>技术分层 </a:t>
            </a:r>
            <a:r>
              <a:rPr kumimoji="1" lang="en-US" altLang="zh-CN" sz="1200" dirty="0" smtClean="0"/>
              <a:t>&gt; </a:t>
            </a:r>
            <a:r>
              <a:rPr kumimoji="1" lang="zh-CN" altLang="en-US" sz="1200" dirty="0" smtClean="0"/>
              <a:t>应用域 </a:t>
            </a:r>
            <a:r>
              <a:rPr kumimoji="1" lang="en-US" altLang="zh-CN" sz="1200" dirty="0" smtClean="0"/>
              <a:t>&gt; </a:t>
            </a:r>
            <a:r>
              <a:rPr kumimoji="1" lang="zh-CN" altLang="en-US" sz="1200" dirty="0" smtClean="0"/>
              <a:t>模块 </a:t>
            </a:r>
            <a:r>
              <a:rPr kumimoji="1" lang="en-US" altLang="zh-CN" sz="1200" dirty="0" smtClean="0"/>
              <a:t>&gt; </a:t>
            </a:r>
            <a:r>
              <a:rPr kumimoji="1" lang="zh-CN" altLang="en-US" sz="1200" dirty="0" smtClean="0"/>
              <a:t>类名</a:t>
            </a:r>
            <a:endParaRPr kumimoji="1" lang="zh-CN" altLang="en-US" sz="1200" dirty="0"/>
          </a:p>
        </p:txBody>
      </p:sp>
      <p:sp>
        <p:nvSpPr>
          <p:cNvPr id="87" name="椭圆 86"/>
          <p:cNvSpPr/>
          <p:nvPr/>
        </p:nvSpPr>
        <p:spPr>
          <a:xfrm>
            <a:off x="8176555" y="710802"/>
            <a:ext cx="763020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类</a:t>
            </a:r>
            <a:endParaRPr kumimoji="1" lang="zh-CN" altLang="en-US" sz="1200" dirty="0"/>
          </a:p>
        </p:txBody>
      </p:sp>
      <p:sp>
        <p:nvSpPr>
          <p:cNvPr id="20" name="六边形 19"/>
          <p:cNvSpPr/>
          <p:nvPr/>
        </p:nvSpPr>
        <p:spPr>
          <a:xfrm>
            <a:off x="276530" y="314025"/>
            <a:ext cx="1297884" cy="524919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公司</a:t>
            </a:r>
            <a:endParaRPr kumimoji="1" lang="en-US" altLang="zh-CN" dirty="0"/>
          </a:p>
          <a:p>
            <a:pPr algn="ctr"/>
            <a:r>
              <a:rPr kumimoji="1" lang="en-US" altLang="zh-CN" sz="1200" dirty="0" err="1"/>
              <a:t>com.fone</a:t>
            </a:r>
            <a:endParaRPr kumimoji="1" lang="zh-CN" altLang="en-US" sz="1200" dirty="0"/>
          </a:p>
        </p:txBody>
      </p:sp>
      <p:sp>
        <p:nvSpPr>
          <p:cNvPr id="88" name="圆角矩形 87"/>
          <p:cNvSpPr/>
          <p:nvPr/>
        </p:nvSpPr>
        <p:spPr>
          <a:xfrm>
            <a:off x="6812145" y="687524"/>
            <a:ext cx="1205622" cy="296141"/>
          </a:xfrm>
          <a:prstGeom prst="roundRect">
            <a:avLst>
              <a:gd name="adj" fmla="val 73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200" smtClean="0"/>
              <a:t>应用域和模块</a:t>
            </a:r>
            <a:endParaRPr kumimoji="1" lang="zh-CN" altLang="en-US" sz="1200" dirty="0"/>
          </a:p>
        </p:txBody>
      </p:sp>
      <p:sp>
        <p:nvSpPr>
          <p:cNvPr id="89" name="矩形 88"/>
          <p:cNvSpPr/>
          <p:nvPr/>
        </p:nvSpPr>
        <p:spPr>
          <a:xfrm>
            <a:off x="5512284" y="683783"/>
            <a:ext cx="1136485" cy="310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[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技术分层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]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矩形标注 22"/>
          <p:cNvSpPr/>
          <p:nvPr/>
        </p:nvSpPr>
        <p:spPr>
          <a:xfrm>
            <a:off x="5437836" y="1285374"/>
            <a:ext cx="3504538" cy="486183"/>
          </a:xfrm>
          <a:prstGeom prst="wedgeRectCallout">
            <a:avLst>
              <a:gd name="adj1" fmla="val -59260"/>
              <a:gd name="adj2" fmla="val 5553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dirty="0" err="1" smtClean="0">
                <a:solidFill>
                  <a:schemeClr val="tx1"/>
                </a:solidFill>
              </a:rPr>
              <a:t>com.fone.tools.web.jnl.YYYController.java</a:t>
            </a:r>
            <a:endParaRPr kumimoji="1" lang="en-US" altLang="zh-CN" sz="1200" dirty="0">
              <a:solidFill>
                <a:schemeClr val="tx1"/>
              </a:solidFill>
            </a:endParaRPr>
          </a:p>
          <a:p>
            <a:r>
              <a:rPr kumimoji="1" lang="en-US" altLang="zh-CN" sz="1200" dirty="0" err="1" smtClean="0">
                <a:solidFill>
                  <a:schemeClr val="tx1"/>
                </a:solidFill>
              </a:rPr>
              <a:t>com.fone.tools.web.jnl.XXXController.java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0" name="矩形标注 89"/>
          <p:cNvSpPr/>
          <p:nvPr/>
        </p:nvSpPr>
        <p:spPr>
          <a:xfrm>
            <a:off x="5500637" y="2922749"/>
            <a:ext cx="3504538" cy="777434"/>
          </a:xfrm>
          <a:prstGeom prst="wedgeRectCallout">
            <a:avLst>
              <a:gd name="adj1" fmla="val -59940"/>
              <a:gd name="adj2" fmla="val -2002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dirty="0" err="1">
                <a:solidFill>
                  <a:schemeClr val="tx1"/>
                </a:solidFill>
              </a:rPr>
              <a:t>com.fone.tools.rservice.jnl.comprehensive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.*.java</a:t>
            </a:r>
            <a:endParaRPr kumimoji="1" lang="en-US" altLang="zh-CN" sz="1200" dirty="0">
              <a:solidFill>
                <a:schemeClr val="tx1"/>
              </a:solidFill>
            </a:endParaRPr>
          </a:p>
          <a:p>
            <a:r>
              <a:rPr kumimoji="1" lang="en-US" altLang="zh-CN" sz="1200" dirty="0" err="1" smtClean="0">
                <a:solidFill>
                  <a:schemeClr val="tx1"/>
                </a:solidFill>
              </a:rPr>
              <a:t>com.fone.tools.rservice.jnl.basic.JnlRService.java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en-US" altLang="zh-CN" sz="1200" dirty="0" err="1" smtClean="0">
                <a:solidFill>
                  <a:schemeClr val="tx1"/>
                </a:solidFill>
              </a:rPr>
              <a:t>com.fone.tools.rservice.jnl.basic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.*.java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grpSp>
        <p:nvGrpSpPr>
          <p:cNvPr id="7" name="组 6"/>
          <p:cNvGrpSpPr/>
          <p:nvPr/>
        </p:nvGrpSpPr>
        <p:grpSpPr>
          <a:xfrm>
            <a:off x="5338849" y="2082141"/>
            <a:ext cx="3975420" cy="735144"/>
            <a:chOff x="5232345" y="2089579"/>
            <a:chExt cx="3975420" cy="735144"/>
          </a:xfrm>
        </p:grpSpPr>
        <p:sp>
          <p:nvSpPr>
            <p:cNvPr id="3" name="矩形 2"/>
            <p:cNvSpPr/>
            <p:nvPr/>
          </p:nvSpPr>
          <p:spPr>
            <a:xfrm>
              <a:off x="5232345" y="2089579"/>
              <a:ext cx="397542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 smtClean="0">
                  <a:latin typeface="Monaco" charset="0"/>
                </a:rPr>
                <a:t>Package</a:t>
              </a:r>
              <a:r>
                <a:rPr lang="zh-CN" altLang="en-US" sz="1200" dirty="0">
                  <a:latin typeface="Monaco" charset="0"/>
                </a:rPr>
                <a:t>：</a:t>
              </a:r>
              <a:r>
                <a:rPr lang="zh-CN" altLang="en-US" sz="1200" dirty="0" smtClean="0">
                  <a:solidFill>
                    <a:srgbClr val="C00000"/>
                  </a:solidFill>
                  <a:latin typeface="Monaco" charset="0"/>
                </a:rPr>
                <a:t>组织</a:t>
              </a:r>
              <a:r>
                <a:rPr lang="en-US" altLang="zh-CN" sz="1200" dirty="0" smtClean="0">
                  <a:solidFill>
                    <a:srgbClr val="C00000"/>
                  </a:solidFill>
                  <a:latin typeface="Monaco" charset="0"/>
                </a:rPr>
                <a:t>.</a:t>
              </a:r>
              <a:r>
                <a:rPr lang="zh-CN" altLang="en-US" sz="1200" dirty="0" smtClean="0">
                  <a:solidFill>
                    <a:srgbClr val="C00000"/>
                  </a:solidFill>
                  <a:latin typeface="Monaco" charset="0"/>
                </a:rPr>
                <a:t>产品</a:t>
              </a:r>
              <a:r>
                <a:rPr lang="en-US" altLang="zh-CN" sz="1200" dirty="0" smtClean="0">
                  <a:solidFill>
                    <a:srgbClr val="C00000"/>
                  </a:solidFill>
                  <a:latin typeface="Monaco" charset="0"/>
                </a:rPr>
                <a:t>.</a:t>
              </a:r>
              <a:r>
                <a:rPr lang="zh-CN" altLang="en-US" sz="1200" dirty="0" smtClean="0">
                  <a:solidFill>
                    <a:srgbClr val="C00000"/>
                  </a:solidFill>
                  <a:latin typeface="Monaco" charset="0"/>
                </a:rPr>
                <a:t>技术分层</a:t>
              </a:r>
              <a:r>
                <a:rPr lang="en-US" altLang="zh-CN" sz="1200" dirty="0" smtClean="0">
                  <a:solidFill>
                    <a:srgbClr val="00B050"/>
                  </a:solidFill>
                  <a:latin typeface="Monaco" charset="0"/>
                </a:rPr>
                <a:t>.</a:t>
              </a:r>
              <a:r>
                <a:rPr lang="zh-CN" altLang="en-US" sz="1200" dirty="0" smtClean="0">
                  <a:solidFill>
                    <a:srgbClr val="00B050"/>
                  </a:solidFill>
                  <a:latin typeface="Monaco" charset="0"/>
                </a:rPr>
                <a:t>业务域</a:t>
              </a:r>
              <a:r>
                <a:rPr lang="en-US" altLang="zh-CN" sz="1200" dirty="0" smtClean="0">
                  <a:solidFill>
                    <a:srgbClr val="00B050"/>
                  </a:solidFill>
                  <a:latin typeface="Monaco" charset="0"/>
                </a:rPr>
                <a:t>.</a:t>
              </a:r>
              <a:r>
                <a:rPr lang="zh-CN" altLang="en-US" sz="1200" dirty="0" smtClean="0">
                  <a:solidFill>
                    <a:srgbClr val="00B050"/>
                  </a:solidFill>
                  <a:latin typeface="Monaco" charset="0"/>
                </a:rPr>
                <a:t>业务域分层</a:t>
              </a:r>
              <a:endParaRPr lang="zh-CN" altLang="en-US" sz="1200" dirty="0">
                <a:solidFill>
                  <a:srgbClr val="00B050"/>
                </a:solidFill>
                <a:effectLst/>
                <a:latin typeface="Monaco" charset="0"/>
              </a:endParaRPr>
            </a:p>
          </p:txBody>
        </p:sp>
        <p:sp>
          <p:nvSpPr>
            <p:cNvPr id="5" name="左大括号 4"/>
            <p:cNvSpPr/>
            <p:nvPr/>
          </p:nvSpPr>
          <p:spPr>
            <a:xfrm rot="16200000">
              <a:off x="6775755" y="1827820"/>
              <a:ext cx="144748" cy="1280839"/>
            </a:xfrm>
            <a:prstGeom prst="leftBrace">
              <a:avLst>
                <a:gd name="adj1" fmla="val 162650"/>
                <a:gd name="adj2" fmla="val 50000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38" name="左大括号 37"/>
            <p:cNvSpPr/>
            <p:nvPr/>
          </p:nvSpPr>
          <p:spPr>
            <a:xfrm rot="16200000">
              <a:off x="8192298" y="1827820"/>
              <a:ext cx="144748" cy="1280839"/>
            </a:xfrm>
            <a:prstGeom prst="leftBrace">
              <a:avLst>
                <a:gd name="adj1" fmla="val 162650"/>
                <a:gd name="adj2" fmla="val 50000"/>
              </a:avLst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448019" y="2534963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smtClean="0"/>
                <a:t>相对固定</a:t>
              </a:r>
              <a:endParaRPr kumimoji="1" lang="zh-CN" altLang="en-US" sz="1200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7592519" y="2547724"/>
              <a:ext cx="1438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 smtClean="0"/>
                <a:t>随业务域特点分层</a:t>
              </a:r>
              <a:endParaRPr kumimoji="1"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9508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19" grpId="0"/>
      <p:bldP spid="23" grpId="0" animBg="1"/>
      <p:bldP spid="9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交易处理流程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/>
          </a:bodyPr>
          <a:lstStyle/>
          <a:p>
            <a:r>
              <a:rPr kumimoji="1" lang="zh-CN" altLang="en-US" sz="1400" dirty="0" smtClean="0"/>
              <a:t>典型场景：</a:t>
            </a:r>
            <a:endParaRPr kumimoji="1" lang="zh-CN" altLang="en-US" sz="14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/>
              <a:t>以“交易”</a:t>
            </a:r>
            <a:r>
              <a:rPr kumimoji="1" lang="zh-CN" altLang="en-US" sz="1200" dirty="0" smtClean="0"/>
              <a:t>为基本单位；</a:t>
            </a:r>
            <a:endParaRPr kumimoji="1" lang="en-US" altLang="zh-CN" sz="1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 smtClean="0"/>
              <a:t>一个交易办理过程，由多个“</a:t>
            </a:r>
            <a:r>
              <a:rPr kumimoji="1" lang="zh-CN" altLang="en-US" sz="1200" dirty="0"/>
              <a:t>操作功能</a:t>
            </a:r>
            <a:r>
              <a:rPr kumimoji="1" lang="zh-CN" altLang="en-US" sz="1200" dirty="0" smtClean="0"/>
              <a:t>”组成；</a:t>
            </a:r>
            <a:endParaRPr kumimoji="1" lang="en-US" altLang="zh-CN" sz="1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 smtClean="0"/>
              <a:t>操作功能的执行过程，分为多个“</a:t>
            </a:r>
            <a:r>
              <a:rPr kumimoji="1" lang="zh-CN" altLang="en-US" sz="1200" dirty="0"/>
              <a:t>执行阶段</a:t>
            </a:r>
            <a:r>
              <a:rPr kumimoji="1" lang="zh-CN" altLang="en-US" sz="1200" dirty="0" smtClean="0"/>
              <a:t>”；</a:t>
            </a:r>
            <a:endParaRPr kumimoji="1" lang="en-US" altLang="zh-CN" sz="1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 smtClean="0"/>
              <a:t>这些阶段划分为“</a:t>
            </a:r>
            <a:r>
              <a:rPr kumimoji="1" lang="zh-CN" altLang="en-US" sz="1200" dirty="0"/>
              <a:t>前端</a:t>
            </a:r>
            <a:r>
              <a:rPr kumimoji="1" lang="zh-CN" altLang="en-US" sz="1200" dirty="0" smtClean="0"/>
              <a:t>”和“后端”处理；</a:t>
            </a:r>
            <a:endParaRPr kumimoji="1" lang="en-US" altLang="zh-CN" sz="1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 smtClean="0"/>
              <a:t>前端，负责：操作交互流程、信息采集、请求发送、数据展现、结果输出、指令处理</a:t>
            </a:r>
            <a:r>
              <a:rPr kumimoji="1" lang="is-IS" altLang="zh-CN" sz="1200" dirty="0" smtClean="0"/>
              <a:t>…</a:t>
            </a:r>
            <a:endParaRPr kumimoji="1" lang="zh-CN" altLang="en-US" sz="1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 smtClean="0"/>
              <a:t>后</a:t>
            </a:r>
            <a:r>
              <a:rPr kumimoji="1" lang="zh-CN" altLang="en-US" sz="1200" dirty="0" smtClean="0"/>
              <a:t>端，负责：场景化（如：</a:t>
            </a:r>
            <a:r>
              <a:rPr kumimoji="1" lang="zh-CN" altLang="en-US" sz="1200" dirty="0"/>
              <a:t>一个‘</a:t>
            </a:r>
            <a:r>
              <a:rPr kumimoji="1" lang="zh-CN" altLang="en-US" sz="1200" dirty="0" smtClean="0"/>
              <a:t>流水号’的</a:t>
            </a:r>
            <a:r>
              <a:rPr kumimoji="1" lang="zh-CN" altLang="en-US" sz="1200" dirty="0"/>
              <a:t>完整生命周期）、</a:t>
            </a:r>
            <a:r>
              <a:rPr kumimoji="1" lang="zh-CN" altLang="en-US" sz="1200" dirty="0" smtClean="0"/>
              <a:t>服务化</a:t>
            </a:r>
            <a:r>
              <a:rPr kumimoji="1" lang="is-IS" altLang="zh-CN" sz="1200" dirty="0" smtClean="0"/>
              <a:t>…</a:t>
            </a:r>
            <a:r>
              <a:rPr kumimoji="1" lang="zh-CN" altLang="en-US" sz="1200" dirty="0" smtClean="0"/>
              <a:t>提供应用支撑，提供资源访问支撑（外系统接口、文件</a:t>
            </a:r>
            <a:r>
              <a:rPr kumimoji="1" lang="en-US" altLang="zh-CN" sz="1200" dirty="0" smtClean="0"/>
              <a:t>/</a:t>
            </a:r>
            <a:r>
              <a:rPr kumimoji="1" lang="zh-CN" altLang="en-US" sz="1200" dirty="0" smtClean="0"/>
              <a:t>数据库</a:t>
            </a:r>
            <a:r>
              <a:rPr kumimoji="1" lang="is-IS" altLang="zh-CN" sz="1200" dirty="0" smtClean="0"/>
              <a:t>/</a:t>
            </a:r>
            <a:r>
              <a:rPr kumimoji="1" lang="zh-CN" altLang="en-US" sz="1200" dirty="0" smtClean="0"/>
              <a:t>缓存访问</a:t>
            </a:r>
            <a:r>
              <a:rPr kumimoji="1" lang="is-IS" altLang="zh-CN" sz="1200" dirty="0" smtClean="0"/>
              <a:t>…</a:t>
            </a:r>
          </a:p>
          <a:p>
            <a:pPr marL="285750" indent="-285750">
              <a:buFont typeface="Arial" charset="0"/>
              <a:buChar char="•"/>
            </a:pPr>
            <a:endParaRPr kumimoji="1" lang="zh-CN" altLang="en-US" sz="1800" dirty="0" smtClean="0"/>
          </a:p>
        </p:txBody>
      </p:sp>
      <p:sp>
        <p:nvSpPr>
          <p:cNvPr id="6" name="燕尾形 5"/>
          <p:cNvSpPr/>
          <p:nvPr/>
        </p:nvSpPr>
        <p:spPr>
          <a:xfrm>
            <a:off x="1453483" y="4007645"/>
            <a:ext cx="1585767" cy="432048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前端交互操作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燕尾形 6"/>
          <p:cNvSpPr/>
          <p:nvPr/>
        </p:nvSpPr>
        <p:spPr>
          <a:xfrm>
            <a:off x="3039250" y="4007645"/>
            <a:ext cx="1240257" cy="432048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数值校验</a:t>
            </a:r>
            <a:r>
              <a:rPr kumimoji="1" lang="en-US" altLang="zh-CN" sz="1200" dirty="0" smtClean="0">
                <a:solidFill>
                  <a:schemeClr val="bg1"/>
                </a:solidFill>
              </a:rPr>
              <a:t>Validation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4279507" y="4011910"/>
            <a:ext cx="1351010" cy="432048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业务控制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9" name="燕尾形 8"/>
          <p:cNvSpPr/>
          <p:nvPr/>
        </p:nvSpPr>
        <p:spPr>
          <a:xfrm>
            <a:off x="5630517" y="4007645"/>
            <a:ext cx="1101723" cy="432048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功能逻辑处理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燕尾形 9"/>
          <p:cNvSpPr/>
          <p:nvPr/>
        </p:nvSpPr>
        <p:spPr>
          <a:xfrm>
            <a:off x="6732240" y="4011910"/>
            <a:ext cx="1152128" cy="432048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处理结果输出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燕尾形 10"/>
          <p:cNvSpPr/>
          <p:nvPr/>
        </p:nvSpPr>
        <p:spPr>
          <a:xfrm>
            <a:off x="351760" y="4007645"/>
            <a:ext cx="1152128" cy="432048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2" name="燕尾形 11"/>
          <p:cNvSpPr/>
          <p:nvPr/>
        </p:nvSpPr>
        <p:spPr>
          <a:xfrm>
            <a:off x="7830072" y="4007645"/>
            <a:ext cx="1152128" cy="432048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smtClean="0">
                <a:solidFill>
                  <a:schemeClr val="bg1"/>
                </a:solidFill>
              </a:rPr>
              <a:t>…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41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619672" y="699542"/>
            <a:ext cx="5808421" cy="42484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以“交易”为基础单位</a:t>
            </a:r>
            <a:endParaRPr kumimoji="1" lang="zh-CN" altLang="en-US" sz="3000" dirty="0"/>
          </a:p>
        </p:txBody>
      </p:sp>
      <p:sp>
        <p:nvSpPr>
          <p:cNvPr id="2" name="椭圆 1"/>
          <p:cNvSpPr/>
          <p:nvPr/>
        </p:nvSpPr>
        <p:spPr>
          <a:xfrm>
            <a:off x="3851920" y="2211710"/>
            <a:ext cx="936104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交易</a:t>
            </a:r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851920" y="853827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基本属性</a:t>
            </a:r>
            <a:endParaRPr kumimoji="1" lang="zh-CN" altLang="en-US" sz="1400" dirty="0"/>
          </a:p>
        </p:txBody>
      </p:sp>
      <p:sp>
        <p:nvSpPr>
          <p:cNvPr id="38" name="矩形 37"/>
          <p:cNvSpPr/>
          <p:nvPr/>
        </p:nvSpPr>
        <p:spPr>
          <a:xfrm>
            <a:off x="5835399" y="2391730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操作功能</a:t>
            </a:r>
            <a:endParaRPr kumimoji="1" lang="zh-CN" altLang="en-US" sz="1400" dirty="0"/>
          </a:p>
        </p:txBody>
      </p:sp>
      <p:sp>
        <p:nvSpPr>
          <p:cNvPr id="39" name="矩形 38"/>
          <p:cNvSpPr/>
          <p:nvPr/>
        </p:nvSpPr>
        <p:spPr>
          <a:xfrm>
            <a:off x="3839563" y="3929633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业务事件</a:t>
            </a:r>
            <a:endParaRPr kumimoji="1" lang="zh-CN" altLang="en-US" sz="1400" dirty="0"/>
          </a:p>
        </p:txBody>
      </p:sp>
      <p:sp>
        <p:nvSpPr>
          <p:cNvPr id="42" name="矩形 41"/>
          <p:cNvSpPr/>
          <p:nvPr/>
        </p:nvSpPr>
        <p:spPr>
          <a:xfrm>
            <a:off x="1868441" y="2391730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输出处理</a:t>
            </a:r>
            <a:endParaRPr kumimoji="1" lang="zh-CN" altLang="en-US" sz="1400" dirty="0"/>
          </a:p>
        </p:txBody>
      </p:sp>
      <p:sp>
        <p:nvSpPr>
          <p:cNvPr id="5" name="文本框 4"/>
          <p:cNvSpPr txBox="1"/>
          <p:nvPr/>
        </p:nvSpPr>
        <p:spPr>
          <a:xfrm>
            <a:off x="5832784" y="2895786"/>
            <a:ext cx="1595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理解为：交易的办理步骤</a:t>
            </a:r>
            <a:endParaRPr kumimoji="1" lang="zh-CN" altLang="en-US" sz="1000" dirty="0"/>
          </a:p>
        </p:txBody>
      </p:sp>
      <p:sp>
        <p:nvSpPr>
          <p:cNvPr id="46" name="文本框 45"/>
          <p:cNvSpPr txBox="1"/>
          <p:nvPr/>
        </p:nvSpPr>
        <p:spPr>
          <a:xfrm>
            <a:off x="3809707" y="4430931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在操作功能过程中加入业务控制要求</a:t>
            </a:r>
            <a:endParaRPr kumimoji="1" lang="en-US" altLang="zh-CN" sz="1000" dirty="0" smtClean="0"/>
          </a:p>
          <a:p>
            <a:r>
              <a:rPr kumimoji="1" lang="zh-CN" altLang="en-US" sz="1000" dirty="0" smtClean="0"/>
              <a:t>如：复核、授权、双录</a:t>
            </a:r>
            <a:r>
              <a:rPr kumimoji="1" lang="is-IS" altLang="zh-CN" sz="1000" dirty="0" smtClean="0"/>
              <a:t>…</a:t>
            </a:r>
            <a:endParaRPr kumimoji="1" lang="zh-CN" altLang="en-US" sz="1000" dirty="0"/>
          </a:p>
        </p:txBody>
      </p:sp>
      <p:sp>
        <p:nvSpPr>
          <p:cNvPr id="47" name="矩形 46"/>
          <p:cNvSpPr/>
          <p:nvPr/>
        </p:nvSpPr>
        <p:spPr>
          <a:xfrm>
            <a:off x="5398019" y="1355125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控制参数</a:t>
            </a:r>
            <a:endParaRPr kumimoji="1" lang="zh-CN" altLang="en-US" sz="1400" dirty="0"/>
          </a:p>
        </p:txBody>
      </p:sp>
      <p:sp>
        <p:nvSpPr>
          <p:cNvPr id="49" name="文本框 48"/>
          <p:cNvSpPr txBox="1"/>
          <p:nvPr/>
        </p:nvSpPr>
        <p:spPr>
          <a:xfrm>
            <a:off x="5395404" y="1870511"/>
            <a:ext cx="1595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系统对交易的参数化控制</a:t>
            </a:r>
            <a:endParaRPr kumimoji="1" lang="zh-CN" altLang="en-US" sz="1000" dirty="0"/>
          </a:p>
        </p:txBody>
      </p:sp>
      <p:sp>
        <p:nvSpPr>
          <p:cNvPr id="50" name="文本框 49"/>
          <p:cNvSpPr txBox="1"/>
          <p:nvPr/>
        </p:nvSpPr>
        <p:spPr>
          <a:xfrm>
            <a:off x="3819115" y="1395648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交易属性、定义</a:t>
            </a:r>
            <a:endParaRPr kumimoji="1" lang="zh-CN" altLang="en-US" sz="1000" dirty="0"/>
          </a:p>
        </p:txBody>
      </p:sp>
      <p:sp>
        <p:nvSpPr>
          <p:cNvPr id="52" name="矩形 51"/>
          <p:cNvSpPr/>
          <p:nvPr/>
        </p:nvSpPr>
        <p:spPr>
          <a:xfrm>
            <a:off x="5398019" y="3422055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权限</a:t>
            </a:r>
            <a:endParaRPr kumimoji="1" lang="zh-CN" altLang="en-US" sz="1400" dirty="0"/>
          </a:p>
        </p:txBody>
      </p:sp>
      <p:sp>
        <p:nvSpPr>
          <p:cNvPr id="53" name="文本框 52"/>
          <p:cNvSpPr txBox="1"/>
          <p:nvPr/>
        </p:nvSpPr>
        <p:spPr>
          <a:xfrm>
            <a:off x="5364732" y="3929633"/>
            <a:ext cx="1595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系统对交易的参数化控制</a:t>
            </a:r>
            <a:endParaRPr kumimoji="1"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956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683568" y="652615"/>
            <a:ext cx="936104" cy="40107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/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简单“交易”执行过程</a:t>
            </a:r>
            <a:endParaRPr kumimoji="1" lang="zh-CN" altLang="en-US" sz="3000" dirty="0"/>
          </a:p>
        </p:txBody>
      </p:sp>
      <p:sp>
        <p:nvSpPr>
          <p:cNvPr id="4" name="下箭头 3"/>
          <p:cNvSpPr/>
          <p:nvPr/>
        </p:nvSpPr>
        <p:spPr>
          <a:xfrm>
            <a:off x="899592" y="421010"/>
            <a:ext cx="504056" cy="19548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96573" y="5434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开始</a:t>
            </a:r>
            <a:endParaRPr kumimoji="1" lang="zh-CN" altLang="en-US" sz="1400" dirty="0"/>
          </a:p>
        </p:txBody>
      </p:sp>
      <p:sp>
        <p:nvSpPr>
          <p:cNvPr id="20" name="下箭头 19"/>
          <p:cNvSpPr/>
          <p:nvPr/>
        </p:nvSpPr>
        <p:spPr>
          <a:xfrm>
            <a:off x="894131" y="4663380"/>
            <a:ext cx="504056" cy="19548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59909" y="485626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结束</a:t>
            </a:r>
            <a:endParaRPr kumimoji="1" lang="zh-CN" altLang="en-US" sz="1400" dirty="0"/>
          </a:p>
        </p:txBody>
      </p:sp>
      <p:sp>
        <p:nvSpPr>
          <p:cNvPr id="8" name="平行四边形 7"/>
          <p:cNvSpPr/>
          <p:nvPr/>
        </p:nvSpPr>
        <p:spPr>
          <a:xfrm>
            <a:off x="323528" y="865881"/>
            <a:ext cx="1656184" cy="211505"/>
          </a:xfrm>
          <a:prstGeom prst="parallelogram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启动交易</a:t>
            </a:r>
            <a:endParaRPr kumimoji="1" lang="zh-CN" altLang="en-US" sz="1200" dirty="0"/>
          </a:p>
        </p:txBody>
      </p:sp>
      <p:sp>
        <p:nvSpPr>
          <p:cNvPr id="23" name="平行四边形 22"/>
          <p:cNvSpPr/>
          <p:nvPr/>
        </p:nvSpPr>
        <p:spPr>
          <a:xfrm>
            <a:off x="323528" y="1337573"/>
            <a:ext cx="1656184" cy="211505"/>
          </a:xfrm>
          <a:prstGeom prst="parallelogram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交易数据录入</a:t>
            </a:r>
            <a:endParaRPr kumimoji="1" lang="zh-CN" altLang="en-US" sz="1200" dirty="0"/>
          </a:p>
        </p:txBody>
      </p:sp>
      <p:sp>
        <p:nvSpPr>
          <p:cNvPr id="24" name="平行四边形 23"/>
          <p:cNvSpPr/>
          <p:nvPr/>
        </p:nvSpPr>
        <p:spPr>
          <a:xfrm>
            <a:off x="318067" y="1809265"/>
            <a:ext cx="1656184" cy="211505"/>
          </a:xfrm>
          <a:prstGeom prst="parallelogram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提交</a:t>
            </a:r>
            <a:endParaRPr kumimoji="1" lang="zh-CN" altLang="en-US" sz="1200" dirty="0"/>
          </a:p>
        </p:txBody>
      </p:sp>
      <p:sp>
        <p:nvSpPr>
          <p:cNvPr id="25" name="平行四边形 24"/>
          <p:cNvSpPr/>
          <p:nvPr/>
        </p:nvSpPr>
        <p:spPr>
          <a:xfrm>
            <a:off x="318067" y="2280957"/>
            <a:ext cx="1656184" cy="211505"/>
          </a:xfrm>
          <a:prstGeom prst="parallelogram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业务控制</a:t>
            </a:r>
            <a:endParaRPr kumimoji="1" lang="zh-CN" altLang="en-US" sz="1200" dirty="0"/>
          </a:p>
        </p:txBody>
      </p:sp>
      <p:sp>
        <p:nvSpPr>
          <p:cNvPr id="26" name="平行四边形 25"/>
          <p:cNvSpPr/>
          <p:nvPr/>
        </p:nvSpPr>
        <p:spPr>
          <a:xfrm>
            <a:off x="318067" y="2752649"/>
            <a:ext cx="1656184" cy="211505"/>
          </a:xfrm>
          <a:prstGeom prst="parallelogram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/>
              <a:t>功能处理</a:t>
            </a:r>
            <a:endParaRPr kumimoji="1" lang="zh-CN" altLang="en-US" sz="1200"/>
          </a:p>
        </p:txBody>
      </p:sp>
      <p:sp>
        <p:nvSpPr>
          <p:cNvPr id="27" name="平行四边形 26"/>
          <p:cNvSpPr/>
          <p:nvPr/>
        </p:nvSpPr>
        <p:spPr>
          <a:xfrm>
            <a:off x="318067" y="3224341"/>
            <a:ext cx="1656184" cy="211505"/>
          </a:xfrm>
          <a:prstGeom prst="parallelogram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响应结果</a:t>
            </a:r>
            <a:endParaRPr kumimoji="1" lang="zh-CN" altLang="en-US" sz="1200" dirty="0"/>
          </a:p>
        </p:txBody>
      </p:sp>
      <p:sp>
        <p:nvSpPr>
          <p:cNvPr id="28" name="平行四边形 27"/>
          <p:cNvSpPr/>
          <p:nvPr/>
        </p:nvSpPr>
        <p:spPr>
          <a:xfrm>
            <a:off x="303686" y="3696033"/>
            <a:ext cx="1656184" cy="211505"/>
          </a:xfrm>
          <a:prstGeom prst="parallelogram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/>
              <a:t>结果输出</a:t>
            </a:r>
            <a:endParaRPr kumimoji="1" lang="zh-CN" altLang="en-US" sz="1200" dirty="0"/>
          </a:p>
        </p:txBody>
      </p:sp>
      <p:sp>
        <p:nvSpPr>
          <p:cNvPr id="29" name="平行四边形 28"/>
          <p:cNvSpPr/>
          <p:nvPr/>
        </p:nvSpPr>
        <p:spPr>
          <a:xfrm>
            <a:off x="318067" y="4161379"/>
            <a:ext cx="1656184" cy="211505"/>
          </a:xfrm>
          <a:prstGeom prst="parallelogram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控制指令</a:t>
            </a:r>
            <a:endParaRPr kumimoji="1" lang="zh-CN" altLang="en-US" sz="1200" dirty="0"/>
          </a:p>
        </p:txBody>
      </p:sp>
      <p:sp>
        <p:nvSpPr>
          <p:cNvPr id="32" name="平行四边形 31"/>
          <p:cNvSpPr/>
          <p:nvPr/>
        </p:nvSpPr>
        <p:spPr>
          <a:xfrm>
            <a:off x="8028384" y="108013"/>
            <a:ext cx="864096" cy="211505"/>
          </a:xfrm>
          <a:prstGeom prst="parallelogram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前端</a:t>
            </a:r>
            <a:endParaRPr kumimoji="1" lang="zh-CN" altLang="en-US" sz="1200" dirty="0"/>
          </a:p>
        </p:txBody>
      </p:sp>
      <p:sp>
        <p:nvSpPr>
          <p:cNvPr id="33" name="平行四边形 32"/>
          <p:cNvSpPr/>
          <p:nvPr/>
        </p:nvSpPr>
        <p:spPr>
          <a:xfrm>
            <a:off x="8014213" y="414143"/>
            <a:ext cx="864096" cy="211505"/>
          </a:xfrm>
          <a:prstGeom prst="parallelogram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后端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3957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683568" y="652615"/>
            <a:ext cx="936104" cy="40107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/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简单“交易”执行过程</a:t>
            </a:r>
            <a:endParaRPr kumimoji="1" lang="zh-CN" altLang="en-US" sz="3000" dirty="0"/>
          </a:p>
        </p:txBody>
      </p:sp>
      <p:sp>
        <p:nvSpPr>
          <p:cNvPr id="4" name="下箭头 3"/>
          <p:cNvSpPr/>
          <p:nvPr/>
        </p:nvSpPr>
        <p:spPr>
          <a:xfrm>
            <a:off x="899592" y="421010"/>
            <a:ext cx="504056" cy="19548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96573" y="5434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开始</a:t>
            </a:r>
            <a:endParaRPr kumimoji="1" lang="zh-CN" altLang="en-US" sz="1400" dirty="0"/>
          </a:p>
        </p:txBody>
      </p:sp>
      <p:sp>
        <p:nvSpPr>
          <p:cNvPr id="20" name="下箭头 19"/>
          <p:cNvSpPr/>
          <p:nvPr/>
        </p:nvSpPr>
        <p:spPr>
          <a:xfrm>
            <a:off x="894131" y="4663380"/>
            <a:ext cx="504056" cy="19548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59909" y="485626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结束</a:t>
            </a:r>
            <a:endParaRPr kumimoji="1" lang="zh-CN" altLang="en-US" sz="1400" dirty="0"/>
          </a:p>
        </p:txBody>
      </p:sp>
      <p:sp>
        <p:nvSpPr>
          <p:cNvPr id="8" name="平行四边形 7"/>
          <p:cNvSpPr/>
          <p:nvPr/>
        </p:nvSpPr>
        <p:spPr>
          <a:xfrm>
            <a:off x="323528" y="865881"/>
            <a:ext cx="1656184" cy="211505"/>
          </a:xfrm>
          <a:prstGeom prst="parallelogram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启动交易</a:t>
            </a:r>
            <a:endParaRPr kumimoji="1" lang="zh-CN" altLang="en-US" sz="1200" dirty="0"/>
          </a:p>
        </p:txBody>
      </p:sp>
      <p:sp>
        <p:nvSpPr>
          <p:cNvPr id="23" name="平行四边形 22"/>
          <p:cNvSpPr/>
          <p:nvPr/>
        </p:nvSpPr>
        <p:spPr>
          <a:xfrm>
            <a:off x="323528" y="1337573"/>
            <a:ext cx="1656184" cy="211505"/>
          </a:xfrm>
          <a:prstGeom prst="parallelogram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交易数据录入</a:t>
            </a:r>
            <a:endParaRPr kumimoji="1" lang="zh-CN" altLang="en-US" sz="1200" dirty="0"/>
          </a:p>
        </p:txBody>
      </p:sp>
      <p:sp>
        <p:nvSpPr>
          <p:cNvPr id="24" name="平行四边形 23"/>
          <p:cNvSpPr/>
          <p:nvPr/>
        </p:nvSpPr>
        <p:spPr>
          <a:xfrm>
            <a:off x="318067" y="1809265"/>
            <a:ext cx="1656184" cy="211505"/>
          </a:xfrm>
          <a:prstGeom prst="parallelogram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提交</a:t>
            </a:r>
            <a:endParaRPr kumimoji="1" lang="zh-CN" altLang="en-US" sz="1200" dirty="0"/>
          </a:p>
        </p:txBody>
      </p:sp>
      <p:sp>
        <p:nvSpPr>
          <p:cNvPr id="25" name="平行四边形 24"/>
          <p:cNvSpPr/>
          <p:nvPr/>
        </p:nvSpPr>
        <p:spPr>
          <a:xfrm>
            <a:off x="318067" y="2280957"/>
            <a:ext cx="1656184" cy="211505"/>
          </a:xfrm>
          <a:prstGeom prst="parallelogram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业务控制</a:t>
            </a:r>
            <a:endParaRPr kumimoji="1" lang="zh-CN" altLang="en-US" sz="1200" dirty="0"/>
          </a:p>
        </p:txBody>
      </p:sp>
      <p:sp>
        <p:nvSpPr>
          <p:cNvPr id="26" name="平行四边形 25"/>
          <p:cNvSpPr/>
          <p:nvPr/>
        </p:nvSpPr>
        <p:spPr>
          <a:xfrm>
            <a:off x="318067" y="2752649"/>
            <a:ext cx="1656184" cy="211505"/>
          </a:xfrm>
          <a:prstGeom prst="parallelogram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/>
              <a:t>功能处理</a:t>
            </a:r>
            <a:endParaRPr kumimoji="1" lang="zh-CN" altLang="en-US" sz="1200"/>
          </a:p>
        </p:txBody>
      </p:sp>
      <p:sp>
        <p:nvSpPr>
          <p:cNvPr id="27" name="平行四边形 26"/>
          <p:cNvSpPr/>
          <p:nvPr/>
        </p:nvSpPr>
        <p:spPr>
          <a:xfrm>
            <a:off x="318067" y="3224341"/>
            <a:ext cx="1656184" cy="211505"/>
          </a:xfrm>
          <a:prstGeom prst="parallelogram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响应结果</a:t>
            </a:r>
            <a:endParaRPr kumimoji="1" lang="zh-CN" altLang="en-US" sz="1200" dirty="0"/>
          </a:p>
        </p:txBody>
      </p:sp>
      <p:sp>
        <p:nvSpPr>
          <p:cNvPr id="28" name="平行四边形 27"/>
          <p:cNvSpPr/>
          <p:nvPr/>
        </p:nvSpPr>
        <p:spPr>
          <a:xfrm>
            <a:off x="303686" y="3696033"/>
            <a:ext cx="1656184" cy="211505"/>
          </a:xfrm>
          <a:prstGeom prst="parallelogram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/>
              <a:t>结果输出</a:t>
            </a:r>
            <a:endParaRPr kumimoji="1" lang="zh-CN" altLang="en-US" sz="1200" dirty="0"/>
          </a:p>
        </p:txBody>
      </p:sp>
      <p:sp>
        <p:nvSpPr>
          <p:cNvPr id="29" name="平行四边形 28"/>
          <p:cNvSpPr/>
          <p:nvPr/>
        </p:nvSpPr>
        <p:spPr>
          <a:xfrm>
            <a:off x="318067" y="4161379"/>
            <a:ext cx="1656184" cy="211505"/>
          </a:xfrm>
          <a:prstGeom prst="parallelogram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控制指令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789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组织机构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 fontScale="77500" lnSpcReduction="20000"/>
          </a:bodyPr>
          <a:lstStyle/>
          <a:p>
            <a:r>
              <a:rPr kumimoji="1" lang="zh-CN" altLang="en-US" sz="1800" dirty="0" smtClean="0"/>
              <a:t>提供功能：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机构管理－机构记录</a:t>
            </a:r>
            <a:r>
              <a:rPr kumimoji="1" lang="en-US" altLang="zh-CN" sz="1800" dirty="0" smtClean="0"/>
              <a:t>CURD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员工管理－员工记录</a:t>
            </a:r>
            <a:r>
              <a:rPr kumimoji="1" lang="en-US" altLang="zh-CN" sz="1800" dirty="0" smtClean="0"/>
              <a:t>CURD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用户管理－用户记录</a:t>
            </a:r>
            <a:r>
              <a:rPr kumimoji="1" lang="en-US" altLang="zh-CN" sz="1800" dirty="0" smtClean="0"/>
              <a:t>CURD</a:t>
            </a:r>
            <a:r>
              <a:rPr kumimoji="1" lang="zh-CN" altLang="en-US" sz="1800" dirty="0" smtClean="0"/>
              <a:t>、停用</a:t>
            </a:r>
            <a:r>
              <a:rPr kumimoji="1" lang="en-US" altLang="zh-CN" sz="1800" dirty="0" smtClean="0"/>
              <a:t>/</a:t>
            </a:r>
            <a:r>
              <a:rPr kumimoji="1" lang="zh-CN" altLang="en-US" sz="1800" dirty="0" smtClean="0"/>
              <a:t>启用、用户关联信息查询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角色管理－角色记录</a:t>
            </a:r>
            <a:r>
              <a:rPr kumimoji="1" lang="en-US" altLang="zh-CN" sz="1800" dirty="0" smtClean="0"/>
              <a:t>CURD</a:t>
            </a:r>
            <a:r>
              <a:rPr kumimoji="1" lang="zh-CN" altLang="en-US" sz="1800" dirty="0" smtClean="0"/>
              <a:t>、角色分配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功能管理－功能记录</a:t>
            </a:r>
            <a:r>
              <a:rPr kumimoji="1" lang="en-US" altLang="zh-CN" sz="1800" dirty="0" smtClean="0"/>
              <a:t>CURD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功能组管理－功能组记录</a:t>
            </a:r>
            <a:r>
              <a:rPr kumimoji="1" lang="en-US" altLang="zh-CN" sz="1800" dirty="0" smtClean="0"/>
              <a:t>CURD</a:t>
            </a:r>
            <a:r>
              <a:rPr kumimoji="1" lang="zh-CN" altLang="en-US" sz="1800" dirty="0" smtClean="0"/>
              <a:t>、功能组功能维护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权限管理－角色功能组关系维护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菜单管理－菜单记录</a:t>
            </a:r>
            <a:r>
              <a:rPr kumimoji="1" lang="en-US" altLang="zh-CN" sz="1800" dirty="0" smtClean="0"/>
              <a:t>CURD</a:t>
            </a:r>
            <a:r>
              <a:rPr kumimoji="1" lang="zh-CN" altLang="en-US" sz="1800" dirty="0" smtClean="0"/>
              <a:t>、菜单数据维护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is-IS" altLang="zh-CN" sz="1800" dirty="0" smtClean="0"/>
              <a:t>….//TODO </a:t>
            </a:r>
            <a:r>
              <a:rPr kumimoji="1" lang="zh-CN" altLang="en-US" sz="1800" dirty="0" smtClean="0"/>
              <a:t>更多组织相关的基础数据管理、维护功能</a:t>
            </a:r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22313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>
                <a:solidFill>
                  <a:schemeClr val="tx1"/>
                </a:solidFill>
              </a:rPr>
              <a:t>Org</a:t>
            </a:r>
            <a:r>
              <a:rPr kumimoji="1" lang="zh-CN" altLang="en-US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dirty="0" smtClean="0">
                <a:solidFill>
                  <a:schemeClr val="tx1"/>
                </a:solidFill>
              </a:rPr>
              <a:t>User</a:t>
            </a:r>
            <a:r>
              <a:rPr kumimoji="1" lang="zh-CN" altLang="en-US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dirty="0" smtClean="0">
                <a:solidFill>
                  <a:schemeClr val="tx1"/>
                </a:solidFill>
              </a:rPr>
              <a:t>Operator</a:t>
            </a:r>
            <a:r>
              <a:rPr kumimoji="1" lang="is-IS" altLang="zh-CN" dirty="0" smtClean="0">
                <a:solidFill>
                  <a:schemeClr val="tx1"/>
                </a:solidFill>
              </a:rPr>
              <a:t>…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95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组织机构－业务模型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60985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流水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日志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/>
          </a:bodyPr>
          <a:lstStyle/>
          <a:p>
            <a:r>
              <a:rPr kumimoji="1" lang="zh-CN" altLang="en-US" sz="1400" dirty="0" smtClean="0"/>
              <a:t>提供功能</a:t>
            </a:r>
            <a:r>
              <a:rPr kumimoji="1" lang="zh-CN" altLang="en-US" sz="1400" dirty="0" smtClean="0"/>
              <a:t>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 smtClean="0"/>
              <a:t>获取流水号</a:t>
            </a:r>
            <a:endParaRPr kumimoji="1" lang="en-US" altLang="zh-CN" sz="1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 smtClean="0"/>
              <a:t>存储流水记录</a:t>
            </a:r>
            <a:endParaRPr kumimoji="1" lang="en-US" altLang="zh-CN" sz="1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is-IS" altLang="zh-CN" sz="1200" dirty="0" smtClean="0"/>
              <a:t>…</a:t>
            </a:r>
            <a:r>
              <a:rPr kumimoji="1" lang="zh-CN" altLang="en-US" sz="1200" dirty="0" smtClean="0"/>
              <a:t>功能</a:t>
            </a:r>
            <a:endParaRPr kumimoji="1" lang="en-US" altLang="zh-CN" sz="1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 smtClean="0"/>
              <a:t>收集操作日志</a:t>
            </a:r>
            <a:r>
              <a:rPr kumimoji="1" lang="en-US" altLang="zh-CN" sz="1200" dirty="0" smtClean="0"/>
              <a:t>API</a:t>
            </a:r>
            <a:r>
              <a:rPr kumimoji="1" lang="zh-CN" altLang="en-US" sz="1200" dirty="0" smtClean="0"/>
              <a:t>（收集过程在业务流程中）</a:t>
            </a:r>
            <a:endParaRPr kumimoji="1" lang="en-US" altLang="zh-CN" sz="1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 smtClean="0"/>
              <a:t>存储操作日志</a:t>
            </a:r>
            <a:endParaRPr kumimoji="1" lang="en-US" altLang="zh-CN" sz="1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 smtClean="0"/>
              <a:t>统计</a:t>
            </a:r>
            <a:r>
              <a:rPr kumimoji="1" lang="en-US" altLang="zh-CN" sz="1200" dirty="0" smtClean="0"/>
              <a:t>&amp;</a:t>
            </a:r>
            <a:r>
              <a:rPr kumimoji="1" lang="zh-CN" altLang="en-US" sz="1200" dirty="0" smtClean="0"/>
              <a:t>分析操作日志</a:t>
            </a:r>
            <a:endParaRPr kumimoji="1" lang="en-US" altLang="zh-CN" sz="1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 smtClean="0"/>
              <a:t>查询操作日志</a:t>
            </a:r>
            <a:endParaRPr kumimoji="1" lang="en-US" altLang="zh-CN" sz="1200" dirty="0" smtClean="0"/>
          </a:p>
          <a:p>
            <a:pPr marL="285750" indent="-285750">
              <a:buFont typeface="Arial" charset="0"/>
              <a:buChar char="•"/>
            </a:pPr>
            <a:endParaRPr kumimoji="1" lang="zh-CN" altLang="en-US" sz="1400" dirty="0" smtClean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22313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>
                <a:solidFill>
                  <a:schemeClr val="tx1"/>
                </a:solidFill>
              </a:rPr>
              <a:t>JNL_*</a:t>
            </a:r>
            <a:r>
              <a:rPr kumimoji="1" lang="zh-CN" altLang="en-US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dirty="0" smtClean="0">
                <a:solidFill>
                  <a:schemeClr val="tx1"/>
                </a:solidFill>
              </a:rPr>
              <a:t>LOG_*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85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产品愿景</a:t>
            </a:r>
            <a:endParaRPr kumimoji="1" lang="zh-CN" altLang="en-US" sz="3000" dirty="0"/>
          </a:p>
        </p:txBody>
      </p:sp>
      <p:sp>
        <p:nvSpPr>
          <p:cNvPr id="2" name="三角形 1"/>
          <p:cNvSpPr/>
          <p:nvPr/>
        </p:nvSpPr>
        <p:spPr>
          <a:xfrm>
            <a:off x="4775761" y="2416953"/>
            <a:ext cx="2488434" cy="217102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grpSp>
        <p:nvGrpSpPr>
          <p:cNvPr id="42" name="组 41"/>
          <p:cNvGrpSpPr/>
          <p:nvPr/>
        </p:nvGrpSpPr>
        <p:grpSpPr>
          <a:xfrm>
            <a:off x="5822450" y="1136774"/>
            <a:ext cx="2205934" cy="1664773"/>
            <a:chOff x="5222533" y="1136774"/>
            <a:chExt cx="2205934" cy="1664773"/>
          </a:xfrm>
        </p:grpSpPr>
        <p:sp>
          <p:nvSpPr>
            <p:cNvPr id="29" name="三角形 28"/>
            <p:cNvSpPr/>
            <p:nvPr/>
          </p:nvSpPr>
          <p:spPr>
            <a:xfrm>
              <a:off x="5222533" y="2416739"/>
              <a:ext cx="395055" cy="384808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云形标注 11"/>
            <p:cNvSpPr/>
            <p:nvPr/>
          </p:nvSpPr>
          <p:spPr>
            <a:xfrm>
              <a:off x="5420061" y="1136774"/>
              <a:ext cx="2008406" cy="818518"/>
            </a:xfrm>
            <a:prstGeom prst="cloudCallout">
              <a:avLst>
                <a:gd name="adj1" fmla="val -46740"/>
                <a:gd name="adj2" fmla="val 93917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 smtClean="0">
                  <a:solidFill>
                    <a:schemeClr val="tx1"/>
                  </a:solidFill>
                </a:rPr>
                <a:t>那 </a:t>
              </a:r>
              <a:r>
                <a:rPr kumimoji="1" lang="en-US" altLang="zh-CN" sz="1200" dirty="0" smtClean="0">
                  <a:solidFill>
                    <a:schemeClr val="tx1"/>
                  </a:solidFill>
                </a:rPr>
                <a:t>20%</a:t>
              </a:r>
              <a:r>
                <a:rPr kumimoji="1" lang="zh-CN" altLang="en-US" sz="1200" dirty="0" smtClean="0">
                  <a:solidFill>
                    <a:schemeClr val="tx1"/>
                  </a:solidFill>
                </a:rPr>
                <a:t> 真正需要新开发的功能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组 39"/>
          <p:cNvGrpSpPr/>
          <p:nvPr/>
        </p:nvGrpSpPr>
        <p:grpSpPr>
          <a:xfrm>
            <a:off x="3541554" y="3246538"/>
            <a:ext cx="2946476" cy="441685"/>
            <a:chOff x="2941637" y="3246538"/>
            <a:chExt cx="2946476" cy="441685"/>
          </a:xfrm>
        </p:grpSpPr>
        <p:grpSp>
          <p:nvGrpSpPr>
            <p:cNvPr id="20" name="组 19"/>
            <p:cNvGrpSpPr/>
            <p:nvPr/>
          </p:nvGrpSpPr>
          <p:grpSpPr>
            <a:xfrm>
              <a:off x="2941637" y="3256175"/>
              <a:ext cx="2012327" cy="432048"/>
              <a:chOff x="2941637" y="3256175"/>
              <a:chExt cx="2012327" cy="432048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2941637" y="3256175"/>
                <a:ext cx="2012327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2984121" y="3334868"/>
                <a:ext cx="125386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zh-CN" altLang="en-US" sz="1400" dirty="0" smtClean="0"/>
                  <a:t>应用框架 </a:t>
                </a:r>
                <a:r>
                  <a:rPr kumimoji="1" lang="en-US" altLang="zh-CN" sz="1400" dirty="0" smtClean="0"/>
                  <a:t>20%</a:t>
                </a:r>
                <a:endParaRPr kumimoji="1" lang="zh-CN" altLang="en-US" sz="1400" dirty="0"/>
              </a:p>
            </p:txBody>
          </p:sp>
        </p:grpSp>
        <p:cxnSp>
          <p:nvCxnSpPr>
            <p:cNvPr id="31" name="直线连接符 30"/>
            <p:cNvCxnSpPr/>
            <p:nvPr/>
          </p:nvCxnSpPr>
          <p:spPr>
            <a:xfrm>
              <a:off x="4952009" y="3246538"/>
              <a:ext cx="936104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 35"/>
          <p:cNvGrpSpPr/>
          <p:nvPr/>
        </p:nvGrpSpPr>
        <p:grpSpPr>
          <a:xfrm>
            <a:off x="2704101" y="3707986"/>
            <a:ext cx="4051992" cy="432048"/>
            <a:chOff x="2104184" y="3707986"/>
            <a:chExt cx="4051992" cy="432048"/>
          </a:xfrm>
        </p:grpSpPr>
        <p:grpSp>
          <p:nvGrpSpPr>
            <p:cNvPr id="18" name="组 17"/>
            <p:cNvGrpSpPr/>
            <p:nvPr/>
          </p:nvGrpSpPr>
          <p:grpSpPr>
            <a:xfrm>
              <a:off x="2104184" y="3707986"/>
              <a:ext cx="2590015" cy="432048"/>
              <a:chOff x="2104184" y="3707986"/>
              <a:chExt cx="2590015" cy="432048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2104184" y="3707986"/>
                <a:ext cx="2590015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148817" y="3786679"/>
                <a:ext cx="125386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zh-CN" altLang="en-US" sz="1400" dirty="0" smtClean="0"/>
                  <a:t>系统架构 </a:t>
                </a:r>
                <a:r>
                  <a:rPr kumimoji="1" lang="en-US" altLang="zh-CN" sz="1400" dirty="0" smtClean="0"/>
                  <a:t>20%</a:t>
                </a:r>
                <a:endParaRPr kumimoji="1" lang="zh-CN" altLang="en-US" sz="1400" dirty="0"/>
              </a:p>
            </p:txBody>
          </p:sp>
        </p:grpSp>
        <p:cxnSp>
          <p:nvCxnSpPr>
            <p:cNvPr id="39" name="直线连接符 38"/>
            <p:cNvCxnSpPr/>
            <p:nvPr/>
          </p:nvCxnSpPr>
          <p:spPr>
            <a:xfrm>
              <a:off x="4694199" y="3707986"/>
              <a:ext cx="1461977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 34"/>
          <p:cNvGrpSpPr/>
          <p:nvPr/>
        </p:nvGrpSpPr>
        <p:grpSpPr>
          <a:xfrm>
            <a:off x="1859549" y="4138756"/>
            <a:ext cx="5146136" cy="449218"/>
            <a:chOff x="1259632" y="4138756"/>
            <a:chExt cx="5146136" cy="449218"/>
          </a:xfrm>
        </p:grpSpPr>
        <p:grpSp>
          <p:nvGrpSpPr>
            <p:cNvPr id="15" name="组 14"/>
            <p:cNvGrpSpPr/>
            <p:nvPr/>
          </p:nvGrpSpPr>
          <p:grpSpPr>
            <a:xfrm>
              <a:off x="1259632" y="4155926"/>
              <a:ext cx="3211671" cy="432048"/>
              <a:chOff x="1259632" y="4155926"/>
              <a:chExt cx="3211671" cy="432048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259632" y="4155926"/>
                <a:ext cx="3211671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1331640" y="4234619"/>
                <a:ext cx="125386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zh-CN" altLang="en-US" sz="1400" dirty="0" smtClean="0"/>
                  <a:t>标准技术 </a:t>
                </a:r>
                <a:r>
                  <a:rPr kumimoji="1" lang="en-US" altLang="zh-CN" sz="1400" dirty="0" smtClean="0"/>
                  <a:t>20%</a:t>
                </a:r>
                <a:endParaRPr kumimoji="1" lang="zh-CN" altLang="en-US" sz="1400" dirty="0"/>
              </a:p>
            </p:txBody>
          </p:sp>
        </p:grpSp>
        <p:cxnSp>
          <p:nvCxnSpPr>
            <p:cNvPr id="41" name="直线连接符 40"/>
            <p:cNvCxnSpPr/>
            <p:nvPr/>
          </p:nvCxnSpPr>
          <p:spPr>
            <a:xfrm flipV="1">
              <a:off x="4387696" y="4138756"/>
              <a:ext cx="2018072" cy="21828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 37"/>
          <p:cNvGrpSpPr/>
          <p:nvPr/>
        </p:nvGrpSpPr>
        <p:grpSpPr>
          <a:xfrm>
            <a:off x="4329173" y="2812070"/>
            <a:ext cx="1922864" cy="432048"/>
            <a:chOff x="3729256" y="2812070"/>
            <a:chExt cx="1922864" cy="432048"/>
          </a:xfrm>
        </p:grpSpPr>
        <p:grpSp>
          <p:nvGrpSpPr>
            <p:cNvPr id="21" name="组 20"/>
            <p:cNvGrpSpPr/>
            <p:nvPr/>
          </p:nvGrpSpPr>
          <p:grpSpPr>
            <a:xfrm>
              <a:off x="3729256" y="2812070"/>
              <a:ext cx="1484094" cy="432048"/>
              <a:chOff x="3770312" y="2797323"/>
              <a:chExt cx="1484094" cy="432048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3770312" y="2797323"/>
                <a:ext cx="1484094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3770314" y="2878630"/>
                <a:ext cx="125386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zh-CN" altLang="en-US" sz="1400" dirty="0" smtClean="0"/>
                  <a:t>通用服务 </a:t>
                </a:r>
                <a:r>
                  <a:rPr kumimoji="1" lang="en-US" altLang="zh-CN" sz="1400" dirty="0" smtClean="0"/>
                  <a:t>20%</a:t>
                </a:r>
                <a:endParaRPr kumimoji="1" lang="zh-CN" altLang="en-US" sz="1400" dirty="0"/>
              </a:p>
            </p:txBody>
          </p:sp>
        </p:grpSp>
        <p:cxnSp>
          <p:nvCxnSpPr>
            <p:cNvPr id="46" name="直线连接符 45"/>
            <p:cNvCxnSpPr/>
            <p:nvPr/>
          </p:nvCxnSpPr>
          <p:spPr>
            <a:xfrm>
              <a:off x="5213350" y="2812070"/>
              <a:ext cx="43877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文本框 42"/>
          <p:cNvSpPr txBox="1"/>
          <p:nvPr/>
        </p:nvSpPr>
        <p:spPr>
          <a:xfrm>
            <a:off x="763649" y="886940"/>
            <a:ext cx="364371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建设一套具有银行网点领域特性的应用系统框架（软件）！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sz="1200" dirty="0" smtClean="0"/>
              <a:t>可支撑实现柜面系统，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可</a:t>
            </a:r>
            <a:r>
              <a:rPr kumimoji="1" lang="zh-CN" altLang="en-US" sz="1200" dirty="0"/>
              <a:t>支撑</a:t>
            </a:r>
            <a:r>
              <a:rPr kumimoji="1" lang="zh-CN" altLang="en-US" sz="1200" dirty="0" smtClean="0"/>
              <a:t>实现</a:t>
            </a:r>
            <a:r>
              <a:rPr kumimoji="1" lang="en-US" altLang="zh-CN" sz="1200" dirty="0" smtClean="0"/>
              <a:t>PAD</a:t>
            </a:r>
            <a:r>
              <a:rPr kumimoji="1" lang="zh-CN" altLang="en-US" sz="1200" dirty="0" smtClean="0"/>
              <a:t>营销系统，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可</a:t>
            </a:r>
            <a:r>
              <a:rPr kumimoji="1" lang="zh-CN" altLang="en-US" sz="1200" dirty="0"/>
              <a:t>支撑</a:t>
            </a:r>
            <a:r>
              <a:rPr kumimoji="1" lang="zh-CN" altLang="en-US" sz="1200" dirty="0" smtClean="0"/>
              <a:t>实现排队机系统，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可支撑实现信用卡系统</a:t>
            </a:r>
            <a:endParaRPr kumimoji="1" lang="en-US" altLang="zh-CN" sz="1200" dirty="0" smtClean="0"/>
          </a:p>
          <a:p>
            <a:r>
              <a:rPr kumimoji="1" lang="is-IS" altLang="zh-CN" sz="1200" dirty="0" smtClean="0"/>
              <a:t>…..</a:t>
            </a:r>
            <a:endParaRPr kumimoji="1" lang="zh-CN" altLang="en-US" sz="1200" dirty="0"/>
          </a:p>
        </p:txBody>
      </p:sp>
      <p:sp>
        <p:nvSpPr>
          <p:cNvPr id="44" name="矩形 43"/>
          <p:cNvSpPr/>
          <p:nvPr/>
        </p:nvSpPr>
        <p:spPr>
          <a:xfrm>
            <a:off x="5580112" y="3579862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dirty="0">
                <a:solidFill>
                  <a:schemeClr val="bg1"/>
                </a:solidFill>
              </a:rPr>
              <a:t>领域</a:t>
            </a:r>
            <a:r>
              <a:rPr kumimoji="1" lang="zh-CN" altLang="en-US" sz="1400" dirty="0" smtClean="0">
                <a:solidFill>
                  <a:schemeClr val="bg1"/>
                </a:solidFill>
              </a:rPr>
              <a:t>：</a:t>
            </a:r>
            <a:endParaRPr kumimoji="1" lang="en-US" altLang="zh-CN" sz="1400" dirty="0" smtClean="0">
              <a:solidFill>
                <a:schemeClr val="bg1"/>
              </a:solidFill>
            </a:endParaRPr>
          </a:p>
          <a:p>
            <a:pPr algn="ctr"/>
            <a:r>
              <a:rPr kumimoji="1" lang="zh-CN" altLang="en-US" sz="1400" dirty="0" smtClean="0">
                <a:solidFill>
                  <a:schemeClr val="bg1"/>
                </a:solidFill>
              </a:rPr>
              <a:t>银行</a:t>
            </a:r>
            <a:r>
              <a:rPr kumimoji="1" lang="zh-CN" altLang="en-US" sz="1400" dirty="0">
                <a:solidFill>
                  <a:schemeClr val="bg1"/>
                </a:solidFill>
              </a:rPr>
              <a:t>网点</a:t>
            </a:r>
          </a:p>
        </p:txBody>
      </p:sp>
      <p:sp>
        <p:nvSpPr>
          <p:cNvPr id="45" name="笑脸 44"/>
          <p:cNvSpPr/>
          <p:nvPr/>
        </p:nvSpPr>
        <p:spPr>
          <a:xfrm>
            <a:off x="1115616" y="4149670"/>
            <a:ext cx="432048" cy="438304"/>
          </a:xfrm>
          <a:prstGeom prst="smileyFace">
            <a:avLst>
              <a:gd name="adj" fmla="val -213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笑脸 53"/>
          <p:cNvSpPr/>
          <p:nvPr/>
        </p:nvSpPr>
        <p:spPr>
          <a:xfrm>
            <a:off x="4963246" y="2265407"/>
            <a:ext cx="432048" cy="438304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/>
        </p:nvGrpSpPr>
        <p:grpSpPr>
          <a:xfrm>
            <a:off x="7596336" y="2733599"/>
            <a:ext cx="1087108" cy="1854375"/>
            <a:chOff x="7596336" y="2733599"/>
            <a:chExt cx="1087108" cy="1854375"/>
          </a:xfrm>
        </p:grpSpPr>
        <p:sp>
          <p:nvSpPr>
            <p:cNvPr id="3" name="右大括号 2"/>
            <p:cNvSpPr/>
            <p:nvPr/>
          </p:nvSpPr>
          <p:spPr>
            <a:xfrm>
              <a:off x="7596336" y="2733599"/>
              <a:ext cx="360040" cy="1854375"/>
            </a:xfrm>
            <a:prstGeom prst="rightBrace">
              <a:avLst>
                <a:gd name="adj1" fmla="val 128762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020570" y="3476120"/>
              <a:ext cx="662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Tools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5980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5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流水</a:t>
            </a:r>
            <a:r>
              <a:rPr kumimoji="1" lang="en-US" altLang="zh-CN" sz="3000" dirty="0" smtClean="0"/>
              <a:t>&amp;</a:t>
            </a:r>
            <a:r>
              <a:rPr kumimoji="1" lang="zh-CN" altLang="en-US" sz="3000" dirty="0" smtClean="0"/>
              <a:t>日志</a:t>
            </a:r>
            <a:r>
              <a:rPr kumimoji="1" lang="zh-CN" altLang="en-US" sz="3000" dirty="0" smtClean="0"/>
              <a:t>－</a:t>
            </a:r>
            <a:r>
              <a:rPr kumimoji="1" lang="zh-CN" altLang="en-US" sz="3000" dirty="0" smtClean="0"/>
              <a:t>业务模型</a:t>
            </a:r>
            <a:endParaRPr kumimoji="1" lang="zh-CN" altLang="en-US" sz="3000" dirty="0"/>
          </a:p>
        </p:txBody>
      </p:sp>
      <p:sp>
        <p:nvSpPr>
          <p:cNvPr id="2" name="矩形 1"/>
          <p:cNvSpPr/>
          <p:nvPr/>
        </p:nvSpPr>
        <p:spPr>
          <a:xfrm>
            <a:off x="827584" y="1203598"/>
            <a:ext cx="1152128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流水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690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业务日志分析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提供以下远程日志分析功能：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解析日志文件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/>
              <a:t>分析</a:t>
            </a:r>
            <a:r>
              <a:rPr kumimoji="1" lang="zh-CN" altLang="en-US" sz="1800" dirty="0" smtClean="0"/>
              <a:t>日志记录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/>
              <a:t>查询</a:t>
            </a:r>
            <a:r>
              <a:rPr kumimoji="1" lang="zh-CN" altLang="en-US" sz="1800" dirty="0" smtClean="0"/>
              <a:t>分析结果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多环境日志统一管理（基于分布式）</a:t>
            </a:r>
            <a:endParaRPr kumimoji="1" lang="zh-CN" altLang="en-US" sz="1800" dirty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47344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err="1" smtClean="0">
                <a:solidFill>
                  <a:schemeClr val="tx1"/>
                </a:solidFill>
              </a:rPr>
              <a:t>Biztrace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Analyse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39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业务日志分析－界面设计（业务日志管理）</a:t>
            </a:r>
            <a:endParaRPr kumimoji="1" lang="zh-CN" altLang="en-US" sz="3000" dirty="0"/>
          </a:p>
        </p:txBody>
      </p:sp>
      <p:sp>
        <p:nvSpPr>
          <p:cNvPr id="56" name="矩形 55"/>
          <p:cNvSpPr/>
          <p:nvPr/>
        </p:nvSpPr>
        <p:spPr>
          <a:xfrm>
            <a:off x="683568" y="699543"/>
            <a:ext cx="7776864" cy="4207828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55576" y="792569"/>
            <a:ext cx="1728192" cy="40324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354208"/>
              </p:ext>
            </p:extLst>
          </p:nvPr>
        </p:nvGraphicFramePr>
        <p:xfrm>
          <a:off x="851756" y="938306"/>
          <a:ext cx="1535832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5832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BS_syl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BS_sit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BS_uat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BS_huanghua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2" name="组 11"/>
          <p:cNvGrpSpPr/>
          <p:nvPr/>
        </p:nvGrpSpPr>
        <p:grpSpPr>
          <a:xfrm>
            <a:off x="2381780" y="787232"/>
            <a:ext cx="6006644" cy="4032449"/>
            <a:chOff x="2381780" y="787232"/>
            <a:chExt cx="6006644" cy="4032449"/>
          </a:xfrm>
        </p:grpSpPr>
        <p:sp>
          <p:nvSpPr>
            <p:cNvPr id="60" name="矩形 59"/>
            <p:cNvSpPr/>
            <p:nvPr/>
          </p:nvSpPr>
          <p:spPr>
            <a:xfrm>
              <a:off x="2483768" y="787232"/>
              <a:ext cx="5904656" cy="4032449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381780" y="1310139"/>
              <a:ext cx="101988" cy="3600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267994"/>
              </p:ext>
            </p:extLst>
          </p:nvPr>
        </p:nvGraphicFramePr>
        <p:xfrm>
          <a:off x="2545634" y="1678911"/>
          <a:ext cx="5770782" cy="30181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245"/>
                <a:gridCol w="1244065"/>
                <a:gridCol w="1008112"/>
                <a:gridCol w="1656184"/>
                <a:gridCol w="1584176"/>
              </a:tblGrid>
              <a:tr h="3469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全选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名称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大小</a:t>
                      </a:r>
                      <a:r>
                        <a:rPr lang="en-US" altLang="zh-CN" sz="1200" dirty="0" smtClean="0"/>
                        <a:t>(KB)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修改时间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路径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biztrace.log.2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biztrace.log.3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biztrace.log.4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biztrace.log.5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013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biztrace.log.7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013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013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4" name="圆角矩形 63"/>
          <p:cNvSpPr/>
          <p:nvPr/>
        </p:nvSpPr>
        <p:spPr>
          <a:xfrm>
            <a:off x="5796136" y="1318355"/>
            <a:ext cx="720080" cy="24528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分析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6660232" y="1318355"/>
            <a:ext cx="720080" cy="24528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备份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7524328" y="1318355"/>
            <a:ext cx="720080" cy="24528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删除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45634" y="856377"/>
            <a:ext cx="35479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Appname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：</a:t>
            </a:r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BS_sit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                 </a:t>
            </a:r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AdminPort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：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6608</a:t>
            </a:r>
            <a:endParaRPr kumimoji="1"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sz="1200" dirty="0" smtClean="0"/>
              <a:t>日志占用：</a:t>
            </a:r>
            <a:r>
              <a:rPr lang="en-US" altLang="zh-CN" sz="1200" dirty="0" smtClean="0"/>
              <a:t> 1.5G                           </a:t>
            </a:r>
            <a:r>
              <a:rPr lang="zh-CN" altLang="en-US" sz="1200" dirty="0" smtClean="0"/>
              <a:t>日志文件：</a:t>
            </a:r>
            <a:r>
              <a:rPr lang="en-US" altLang="zh-CN" sz="1200" dirty="0" smtClean="0"/>
              <a:t>147</a:t>
            </a:r>
            <a:r>
              <a:rPr lang="zh-CN" altLang="en-US" sz="1200" dirty="0" smtClean="0"/>
              <a:t> 个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626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业务日志分析－界面设计（查询分析结果）</a:t>
            </a:r>
            <a:endParaRPr kumimoji="1" lang="zh-CN" altLang="en-US" sz="3000" dirty="0"/>
          </a:p>
        </p:txBody>
      </p:sp>
      <p:sp>
        <p:nvSpPr>
          <p:cNvPr id="56" name="矩形 55"/>
          <p:cNvSpPr/>
          <p:nvPr/>
        </p:nvSpPr>
        <p:spPr>
          <a:xfrm>
            <a:off x="683568" y="699543"/>
            <a:ext cx="7776864" cy="4207828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55576" y="792569"/>
            <a:ext cx="1728192" cy="40324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851756" y="938306"/>
          <a:ext cx="1535832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5832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BS_syl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BS_sit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BS_uat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BS_huanghua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2" name="组 11"/>
          <p:cNvGrpSpPr/>
          <p:nvPr/>
        </p:nvGrpSpPr>
        <p:grpSpPr>
          <a:xfrm>
            <a:off x="2381780" y="787232"/>
            <a:ext cx="6006644" cy="4032449"/>
            <a:chOff x="2381780" y="787232"/>
            <a:chExt cx="6006644" cy="4032449"/>
          </a:xfrm>
        </p:grpSpPr>
        <p:sp>
          <p:nvSpPr>
            <p:cNvPr id="60" name="矩形 59"/>
            <p:cNvSpPr/>
            <p:nvPr/>
          </p:nvSpPr>
          <p:spPr>
            <a:xfrm>
              <a:off x="2483768" y="787232"/>
              <a:ext cx="5904656" cy="4032449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381780" y="1310139"/>
              <a:ext cx="101988" cy="3600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4" name="圆角矩形 13"/>
          <p:cNvSpPr/>
          <p:nvPr/>
        </p:nvSpPr>
        <p:spPr>
          <a:xfrm>
            <a:off x="3395699" y="812888"/>
            <a:ext cx="878449" cy="24528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查询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B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274148" y="812888"/>
            <a:ext cx="878449" cy="24528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查询</a:t>
            </a:r>
            <a:r>
              <a:rPr kumimoji="1" lang="zh-CN" altLang="en-US" sz="1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XXX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527410" y="1058171"/>
            <a:ext cx="5789006" cy="367381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A</a:t>
            </a:r>
            <a:r>
              <a:rPr kumimoji="1" lang="en-US" altLang="zh-CN" sz="1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统计分析结果的展示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2537570" y="812889"/>
            <a:ext cx="878449" cy="24528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查询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A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9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棱台 10"/>
          <p:cNvSpPr/>
          <p:nvPr/>
        </p:nvSpPr>
        <p:spPr>
          <a:xfrm>
            <a:off x="4462446" y="1217218"/>
            <a:ext cx="2520280" cy="9414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BS</a:t>
            </a:r>
            <a:r>
              <a:rPr kumimoji="1" lang="zh-CN" altLang="en-US" sz="1400" dirty="0" smtClean="0"/>
              <a:t>（</a:t>
            </a:r>
            <a:r>
              <a:rPr kumimoji="1" lang="en-US" altLang="zh-CN" sz="1400" dirty="0" smtClean="0">
                <a:solidFill>
                  <a:srgbClr val="C00000"/>
                </a:solidFill>
              </a:rPr>
              <a:t>SIT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业务日志分析－用户场景</a:t>
            </a:r>
            <a:endParaRPr kumimoji="1" lang="zh-CN" altLang="en-US" sz="3000" dirty="0"/>
          </a:p>
        </p:txBody>
      </p:sp>
      <p:sp>
        <p:nvSpPr>
          <p:cNvPr id="2" name="笑脸 1"/>
          <p:cNvSpPr/>
          <p:nvPr/>
        </p:nvSpPr>
        <p:spPr>
          <a:xfrm>
            <a:off x="683568" y="4043275"/>
            <a:ext cx="504056" cy="50405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笑脸 14"/>
          <p:cNvSpPr/>
          <p:nvPr/>
        </p:nvSpPr>
        <p:spPr>
          <a:xfrm>
            <a:off x="683568" y="1654562"/>
            <a:ext cx="504056" cy="50405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笑脸 15"/>
          <p:cNvSpPr/>
          <p:nvPr/>
        </p:nvSpPr>
        <p:spPr>
          <a:xfrm>
            <a:off x="676142" y="2606002"/>
            <a:ext cx="504056" cy="50405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71082" y="2120079"/>
            <a:ext cx="7323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RCT</a:t>
            </a:r>
            <a:r>
              <a:rPr lang="zh-CN" altLang="en-US" sz="1200" dirty="0" smtClean="0"/>
              <a:t>成员</a:t>
            </a:r>
            <a:endParaRPr lang="zh-CN" altLang="en-US" sz="1200" dirty="0"/>
          </a:p>
        </p:txBody>
      </p:sp>
      <p:sp>
        <p:nvSpPr>
          <p:cNvPr id="19" name="矩形 18"/>
          <p:cNvSpPr/>
          <p:nvPr/>
        </p:nvSpPr>
        <p:spPr>
          <a:xfrm>
            <a:off x="599324" y="3075641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/>
              <a:t>程仕杰</a:t>
            </a:r>
            <a:endParaRPr lang="zh-CN" altLang="en-US" sz="1200" dirty="0"/>
          </a:p>
        </p:txBody>
      </p:sp>
      <p:sp>
        <p:nvSpPr>
          <p:cNvPr id="20" name="矩形 19"/>
          <p:cNvSpPr/>
          <p:nvPr/>
        </p:nvSpPr>
        <p:spPr>
          <a:xfrm>
            <a:off x="539552" y="4551044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/>
              <a:t>开发成员</a:t>
            </a:r>
            <a:endParaRPr lang="zh-CN" altLang="en-US" sz="1200" dirty="0"/>
          </a:p>
        </p:txBody>
      </p:sp>
      <p:sp>
        <p:nvSpPr>
          <p:cNvPr id="21" name="矩形 20"/>
          <p:cNvSpPr/>
          <p:nvPr/>
        </p:nvSpPr>
        <p:spPr>
          <a:xfrm>
            <a:off x="1835696" y="1216827"/>
            <a:ext cx="1440160" cy="3690543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web-tools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928724" y="1753855"/>
            <a:ext cx="1271509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选择服务器</a:t>
            </a:r>
            <a:r>
              <a:rPr kumimoji="1" lang="zh-CN" altLang="en-US" sz="1200" dirty="0" smtClean="0">
                <a:solidFill>
                  <a:srgbClr val="C00000"/>
                </a:solidFill>
              </a:rPr>
              <a:t>（</a:t>
            </a:r>
            <a:r>
              <a:rPr kumimoji="1" lang="en-US" altLang="zh-CN" sz="1200" dirty="0">
                <a:solidFill>
                  <a:srgbClr val="C00000"/>
                </a:solidFill>
              </a:rPr>
              <a:t>SIT/UAT/</a:t>
            </a:r>
            <a:r>
              <a:rPr kumimoji="1" lang="zh-CN" altLang="en-US" sz="1200" dirty="0" smtClean="0">
                <a:solidFill>
                  <a:srgbClr val="C00000"/>
                </a:solidFill>
              </a:rPr>
              <a:t>华仔）</a:t>
            </a:r>
          </a:p>
        </p:txBody>
      </p:sp>
      <p:sp>
        <p:nvSpPr>
          <p:cNvPr id="28" name="矩形 27"/>
          <p:cNvSpPr/>
          <p:nvPr/>
        </p:nvSpPr>
        <p:spPr>
          <a:xfrm>
            <a:off x="1979712" y="2518605"/>
            <a:ext cx="1152128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勾选业务日志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979712" y="3310693"/>
            <a:ext cx="1152128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确认分析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979712" y="4030773"/>
            <a:ext cx="1152128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tx1"/>
                </a:solidFill>
              </a:rPr>
              <a:t>查询分析结果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" name="肘形连接符 5"/>
          <p:cNvCxnSpPr>
            <a:stCxn id="25" idx="2"/>
            <a:endCxn id="28" idx="0"/>
          </p:cNvCxnSpPr>
          <p:nvPr/>
        </p:nvCxnSpPr>
        <p:spPr>
          <a:xfrm rot="5400000">
            <a:off x="2364024" y="2318150"/>
            <a:ext cx="392208" cy="87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28" idx="2"/>
            <a:endCxn id="29" idx="0"/>
          </p:cNvCxnSpPr>
          <p:nvPr/>
        </p:nvCxnSpPr>
        <p:spPr>
          <a:xfrm rot="5400000">
            <a:off x="2346003" y="3100920"/>
            <a:ext cx="419546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29" idx="2"/>
            <a:endCxn id="34" idx="0"/>
          </p:cNvCxnSpPr>
          <p:nvPr/>
        </p:nvCxnSpPr>
        <p:spPr>
          <a:xfrm rot="5400000">
            <a:off x="2382007" y="3857004"/>
            <a:ext cx="347538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43" y="864288"/>
            <a:ext cx="698905" cy="311560"/>
          </a:xfrm>
          <a:prstGeom prst="rect">
            <a:avLst/>
          </a:prstGeom>
        </p:spPr>
      </p:pic>
      <p:sp>
        <p:nvSpPr>
          <p:cNvPr id="40" name="矩形 39"/>
          <p:cNvSpPr/>
          <p:nvPr/>
        </p:nvSpPr>
        <p:spPr>
          <a:xfrm>
            <a:off x="5436096" y="1695801"/>
            <a:ext cx="1368152" cy="269641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折角形 40"/>
          <p:cNvSpPr/>
          <p:nvPr/>
        </p:nvSpPr>
        <p:spPr>
          <a:xfrm>
            <a:off x="4561932" y="1643867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折角形 41"/>
          <p:cNvSpPr/>
          <p:nvPr/>
        </p:nvSpPr>
        <p:spPr>
          <a:xfrm>
            <a:off x="4630252" y="1722697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折角形 42"/>
          <p:cNvSpPr/>
          <p:nvPr/>
        </p:nvSpPr>
        <p:spPr>
          <a:xfrm>
            <a:off x="4709082" y="1792505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棱台 43"/>
          <p:cNvSpPr/>
          <p:nvPr/>
        </p:nvSpPr>
        <p:spPr>
          <a:xfrm>
            <a:off x="4462446" y="2531107"/>
            <a:ext cx="2520280" cy="9414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BS</a:t>
            </a:r>
            <a:r>
              <a:rPr kumimoji="1" lang="zh-CN" altLang="en-US" sz="1400" dirty="0" smtClean="0"/>
              <a:t>（</a:t>
            </a:r>
            <a:r>
              <a:rPr kumimoji="1" lang="en-US" altLang="zh-CN" sz="1400" dirty="0" smtClean="0">
                <a:solidFill>
                  <a:srgbClr val="C00000"/>
                </a:solidFill>
              </a:rPr>
              <a:t>UAT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45" name="矩形 44"/>
          <p:cNvSpPr/>
          <p:nvPr/>
        </p:nvSpPr>
        <p:spPr>
          <a:xfrm>
            <a:off x="5436096" y="3009690"/>
            <a:ext cx="1368152" cy="269641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折角形 45"/>
          <p:cNvSpPr/>
          <p:nvPr/>
        </p:nvSpPr>
        <p:spPr>
          <a:xfrm>
            <a:off x="4561932" y="2957756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折角形 46"/>
          <p:cNvSpPr/>
          <p:nvPr/>
        </p:nvSpPr>
        <p:spPr>
          <a:xfrm>
            <a:off x="4630252" y="3036586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折角形 47"/>
          <p:cNvSpPr/>
          <p:nvPr/>
        </p:nvSpPr>
        <p:spPr>
          <a:xfrm>
            <a:off x="4709082" y="3106394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棱台 48"/>
          <p:cNvSpPr/>
          <p:nvPr/>
        </p:nvSpPr>
        <p:spPr>
          <a:xfrm>
            <a:off x="4462446" y="4006614"/>
            <a:ext cx="2520280" cy="9414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BS</a:t>
            </a:r>
            <a:r>
              <a:rPr kumimoji="1" lang="zh-CN" altLang="en-US" sz="1400" dirty="0" smtClean="0"/>
              <a:t>（</a:t>
            </a:r>
            <a:r>
              <a:rPr kumimoji="1" lang="zh-CN" altLang="en-US" sz="1400" dirty="0" smtClean="0">
                <a:solidFill>
                  <a:srgbClr val="C00000"/>
                </a:solidFill>
              </a:rPr>
              <a:t>华仔开发环境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50" name="矩形 49"/>
          <p:cNvSpPr/>
          <p:nvPr/>
        </p:nvSpPr>
        <p:spPr>
          <a:xfrm>
            <a:off x="5436096" y="4485197"/>
            <a:ext cx="1368152" cy="269641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折角形 50"/>
          <p:cNvSpPr/>
          <p:nvPr/>
        </p:nvSpPr>
        <p:spPr>
          <a:xfrm>
            <a:off x="4561932" y="4433263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折角形 51"/>
          <p:cNvSpPr/>
          <p:nvPr/>
        </p:nvSpPr>
        <p:spPr>
          <a:xfrm>
            <a:off x="4630252" y="4512093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折角形 52"/>
          <p:cNvSpPr/>
          <p:nvPr/>
        </p:nvSpPr>
        <p:spPr>
          <a:xfrm>
            <a:off x="4709082" y="4581901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3571314" y="1643867"/>
            <a:ext cx="720080" cy="23610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RPC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右箭头 53"/>
          <p:cNvSpPr/>
          <p:nvPr/>
        </p:nvSpPr>
        <p:spPr>
          <a:xfrm>
            <a:off x="3575146" y="2883752"/>
            <a:ext cx="720080" cy="23610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>
                <a:solidFill>
                  <a:schemeClr val="tx1"/>
                </a:solidFill>
              </a:rPr>
              <a:t>RPC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右箭头 54"/>
          <p:cNvSpPr/>
          <p:nvPr/>
        </p:nvSpPr>
        <p:spPr>
          <a:xfrm>
            <a:off x="3571314" y="4454005"/>
            <a:ext cx="720080" cy="23610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RPC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罐形 16"/>
          <p:cNvSpPr/>
          <p:nvPr/>
        </p:nvSpPr>
        <p:spPr>
          <a:xfrm>
            <a:off x="7812360" y="2524955"/>
            <a:ext cx="1080120" cy="962135"/>
          </a:xfrm>
          <a:prstGeom prst="can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Redis</a:t>
            </a:r>
            <a:endParaRPr kumimoji="1" lang="zh-CN" altLang="en-US" dirty="0"/>
          </a:p>
        </p:txBody>
      </p:sp>
      <p:cxnSp>
        <p:nvCxnSpPr>
          <p:cNvPr id="58" name="直线箭头连接符 57"/>
          <p:cNvCxnSpPr>
            <a:stCxn id="11" idx="0"/>
            <a:endCxn id="17" idx="1"/>
          </p:cNvCxnSpPr>
          <p:nvPr/>
        </p:nvCxnSpPr>
        <p:spPr>
          <a:xfrm>
            <a:off x="6982726" y="1687918"/>
            <a:ext cx="1369694" cy="837037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/>
          <p:cNvCxnSpPr>
            <a:stCxn id="44" idx="0"/>
            <a:endCxn id="17" idx="2"/>
          </p:cNvCxnSpPr>
          <p:nvPr/>
        </p:nvCxnSpPr>
        <p:spPr>
          <a:xfrm>
            <a:off x="6982726" y="3001807"/>
            <a:ext cx="829634" cy="4216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/>
          <p:cNvCxnSpPr>
            <a:stCxn id="49" idx="0"/>
            <a:endCxn id="17" idx="3"/>
          </p:cNvCxnSpPr>
          <p:nvPr/>
        </p:nvCxnSpPr>
        <p:spPr>
          <a:xfrm flipV="1">
            <a:off x="6982726" y="3487090"/>
            <a:ext cx="1369694" cy="990224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六边形 65"/>
          <p:cNvSpPr/>
          <p:nvPr/>
        </p:nvSpPr>
        <p:spPr>
          <a:xfrm>
            <a:off x="3419872" y="504056"/>
            <a:ext cx="1432734" cy="43914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Zookeeper</a:t>
            </a:r>
            <a:endParaRPr kumimoji="1" lang="zh-CN" altLang="en-US" sz="1400" dirty="0"/>
          </a:p>
        </p:txBody>
      </p:sp>
      <p:cxnSp>
        <p:nvCxnSpPr>
          <p:cNvPr id="68" name="直线箭头连接符 67"/>
          <p:cNvCxnSpPr>
            <a:stCxn id="21" idx="0"/>
            <a:endCxn id="66" idx="3"/>
          </p:cNvCxnSpPr>
          <p:nvPr/>
        </p:nvCxnSpPr>
        <p:spPr>
          <a:xfrm flipV="1">
            <a:off x="2555776" y="723630"/>
            <a:ext cx="864096" cy="493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/>
          <p:cNvCxnSpPr>
            <a:stCxn id="11" idx="6"/>
            <a:endCxn id="66" idx="0"/>
          </p:cNvCxnSpPr>
          <p:nvPr/>
        </p:nvCxnSpPr>
        <p:spPr>
          <a:xfrm flipH="1" flipV="1">
            <a:off x="4852606" y="723630"/>
            <a:ext cx="869980" cy="493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5167525" y="782583"/>
            <a:ext cx="6367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smtClean="0"/>
              <a:t>Publish</a:t>
            </a:r>
            <a:endParaRPr kumimoji="1" lang="zh-CN" altLang="en-US" sz="1200" dirty="0"/>
          </a:p>
        </p:txBody>
      </p:sp>
      <p:sp>
        <p:nvSpPr>
          <p:cNvPr id="76" name="矩形 75"/>
          <p:cNvSpPr/>
          <p:nvPr/>
        </p:nvSpPr>
        <p:spPr>
          <a:xfrm>
            <a:off x="2555776" y="809814"/>
            <a:ext cx="7867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dirty="0" smtClean="0"/>
              <a:t>Subscribe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6414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1638791" y="3487468"/>
            <a:ext cx="6242561" cy="1512144"/>
          </a:xfrm>
          <a:prstGeom prst="rect">
            <a:avLst/>
          </a:prstGeom>
          <a:solidFill>
            <a:schemeClr val="bg1"/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486391" y="3335068"/>
            <a:ext cx="6242561" cy="151214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92" name="图片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706" y="3038113"/>
            <a:ext cx="1070509" cy="593859"/>
          </a:xfrm>
          <a:prstGeom prst="rect">
            <a:avLst/>
          </a:prstGeom>
        </p:spPr>
      </p:pic>
      <p:sp>
        <p:nvSpPr>
          <p:cNvPr id="89" name="矩形 88"/>
          <p:cNvSpPr/>
          <p:nvPr/>
        </p:nvSpPr>
        <p:spPr>
          <a:xfrm>
            <a:off x="1486391" y="1289918"/>
            <a:ext cx="6242561" cy="1636322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014376"/>
            <a:ext cx="1070509" cy="593859"/>
          </a:xfrm>
          <a:prstGeom prst="rect">
            <a:avLst/>
          </a:prstGeom>
        </p:spPr>
      </p:pic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业务日志分析－系统架构</a:t>
            </a:r>
            <a:endParaRPr kumimoji="1" lang="zh-CN" altLang="en-US" sz="3000" dirty="0"/>
          </a:p>
        </p:txBody>
      </p:sp>
      <p:sp>
        <p:nvSpPr>
          <p:cNvPr id="56" name="矩形 55"/>
          <p:cNvSpPr/>
          <p:nvPr/>
        </p:nvSpPr>
        <p:spPr>
          <a:xfrm>
            <a:off x="1608272" y="1404087"/>
            <a:ext cx="4248472" cy="1354923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1400" dirty="0" smtClean="0">
                <a:solidFill>
                  <a:schemeClr val="tx1"/>
                </a:solidFill>
              </a:rPr>
              <a:t>web-tools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9805" y="627534"/>
            <a:ext cx="698905" cy="311560"/>
          </a:xfrm>
          <a:prstGeom prst="rect">
            <a:avLst/>
          </a:prstGeom>
        </p:spPr>
      </p:pic>
      <p:sp>
        <p:nvSpPr>
          <p:cNvPr id="60" name="棱台 59"/>
          <p:cNvSpPr/>
          <p:nvPr/>
        </p:nvSpPr>
        <p:spPr>
          <a:xfrm>
            <a:off x="1793683" y="3535164"/>
            <a:ext cx="1116124" cy="1143231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BS</a:t>
            </a:r>
            <a:r>
              <a:rPr kumimoji="1" lang="zh-CN" altLang="en-US" sz="1400" dirty="0" smtClean="0"/>
              <a:t>（</a:t>
            </a:r>
            <a:r>
              <a:rPr kumimoji="1" lang="en-US" altLang="zh-CN" sz="1400" dirty="0" smtClean="0">
                <a:solidFill>
                  <a:srgbClr val="C00000"/>
                </a:solidFill>
              </a:rPr>
              <a:t>SIT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61" name="矩形 60"/>
          <p:cNvSpPr/>
          <p:nvPr/>
        </p:nvSpPr>
        <p:spPr>
          <a:xfrm>
            <a:off x="3840519" y="3407052"/>
            <a:ext cx="3649625" cy="1368152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</a:rPr>
              <a:t>业务日志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分析（代理服务）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3" name="折角形 62"/>
          <p:cNvSpPr/>
          <p:nvPr/>
        </p:nvSpPr>
        <p:spPr>
          <a:xfrm>
            <a:off x="2270171" y="4046273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4" name="折角形 63"/>
          <p:cNvSpPr/>
          <p:nvPr/>
        </p:nvSpPr>
        <p:spPr>
          <a:xfrm>
            <a:off x="2338491" y="4125103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5" name="折角形 64"/>
          <p:cNvSpPr/>
          <p:nvPr/>
        </p:nvSpPr>
        <p:spPr>
          <a:xfrm>
            <a:off x="2417321" y="4194911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298090" y="3767092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日志文件列表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234194" y="3767092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解析日志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170298" y="3767092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分析日志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680280" y="1898331"/>
            <a:ext cx="930702" cy="3832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展示日志文件列表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罐形 77"/>
          <p:cNvSpPr/>
          <p:nvPr/>
        </p:nvSpPr>
        <p:spPr>
          <a:xfrm>
            <a:off x="6531905" y="1404086"/>
            <a:ext cx="1080120" cy="1354923"/>
          </a:xfrm>
          <a:prstGeom prst="can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1400" dirty="0" err="1">
                <a:solidFill>
                  <a:schemeClr val="bg1"/>
                </a:solidFill>
              </a:rPr>
              <a:t>Redis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853889" y="1696563"/>
            <a:ext cx="720080" cy="360039"/>
          </a:xfrm>
          <a:prstGeom prst="rightArrow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管理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89425" y="200152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rgbClr val="FFFF00"/>
                </a:solidFill>
              </a:rPr>
              <a:t>日志明细</a:t>
            </a:r>
            <a:endParaRPr kumimoji="1"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6587334" y="231590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rgbClr val="FFFF00"/>
                </a:solidFill>
              </a:rPr>
              <a:t>分析结果</a:t>
            </a:r>
            <a:endParaRPr kumimoji="1"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3984536" y="2657661"/>
            <a:ext cx="216024" cy="216000"/>
          </a:xfrm>
          <a:prstGeom prst="ellipse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2" name="椭圆 81"/>
          <p:cNvSpPr/>
          <p:nvPr/>
        </p:nvSpPr>
        <p:spPr>
          <a:xfrm>
            <a:off x="3984536" y="3335068"/>
            <a:ext cx="216024" cy="216000"/>
          </a:xfrm>
          <a:prstGeom prst="ellipse">
            <a:avLst/>
          </a:prstGeom>
          <a:solidFill>
            <a:srgbClr val="FFC00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" name="直线箭头连接符 8"/>
          <p:cNvCxnSpPr>
            <a:stCxn id="7" idx="4"/>
            <a:endCxn id="82" idx="0"/>
          </p:cNvCxnSpPr>
          <p:nvPr/>
        </p:nvCxnSpPr>
        <p:spPr>
          <a:xfrm>
            <a:off x="4092548" y="2873661"/>
            <a:ext cx="0" cy="46140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552488" y="2975004"/>
            <a:ext cx="11993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dirty="0" smtClean="0"/>
              <a:t>RPC</a:t>
            </a:r>
            <a:r>
              <a:rPr kumimoji="1" lang="zh-CN" altLang="en-US" sz="1200" dirty="0" smtClean="0"/>
              <a:t>点对点调用</a:t>
            </a:r>
            <a:endParaRPr kumimoji="1" lang="zh-CN" altLang="en-US" sz="1200" dirty="0"/>
          </a:p>
        </p:txBody>
      </p:sp>
      <p:sp>
        <p:nvSpPr>
          <p:cNvPr id="83" name="矩形 82"/>
          <p:cNvSpPr/>
          <p:nvPr/>
        </p:nvSpPr>
        <p:spPr>
          <a:xfrm>
            <a:off x="2721877" y="1898331"/>
            <a:ext cx="930702" cy="3832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执行解析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3788632" y="1894884"/>
            <a:ext cx="930702" cy="3832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执行分析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4850215" y="1459805"/>
            <a:ext cx="930702" cy="34044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Redis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信息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2" name="肘形连接符 21"/>
          <p:cNvCxnSpPr>
            <a:stCxn id="77" idx="2"/>
            <a:endCxn id="7" idx="0"/>
          </p:cNvCxnSpPr>
          <p:nvPr/>
        </p:nvCxnSpPr>
        <p:spPr>
          <a:xfrm rot="16200000" flipH="1">
            <a:off x="2931054" y="1496167"/>
            <a:ext cx="376070" cy="1946917"/>
          </a:xfrm>
          <a:prstGeom prst="bentConnector3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连接符 86"/>
          <p:cNvCxnSpPr>
            <a:stCxn id="83" idx="2"/>
            <a:endCxn id="7" idx="0"/>
          </p:cNvCxnSpPr>
          <p:nvPr/>
        </p:nvCxnSpPr>
        <p:spPr>
          <a:xfrm rot="16200000" flipH="1">
            <a:off x="3451853" y="2016966"/>
            <a:ext cx="376070" cy="905320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肘形连接符 87"/>
          <p:cNvCxnSpPr>
            <a:stCxn id="84" idx="2"/>
            <a:endCxn id="7" idx="0"/>
          </p:cNvCxnSpPr>
          <p:nvPr/>
        </p:nvCxnSpPr>
        <p:spPr>
          <a:xfrm rot="5400000">
            <a:off x="3983508" y="2387185"/>
            <a:ext cx="379517" cy="161435"/>
          </a:xfrm>
          <a:prstGeom prst="bentConnector3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上箭头 31"/>
          <p:cNvSpPr/>
          <p:nvPr/>
        </p:nvSpPr>
        <p:spPr>
          <a:xfrm>
            <a:off x="6792848" y="2796008"/>
            <a:ext cx="599484" cy="611043"/>
          </a:xfrm>
          <a:prstGeom prst="upArrow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38" name="闪电形 37"/>
          <p:cNvSpPr/>
          <p:nvPr/>
        </p:nvSpPr>
        <p:spPr>
          <a:xfrm rot="1299716">
            <a:off x="3757913" y="993038"/>
            <a:ext cx="419663" cy="357341"/>
          </a:xfrm>
          <a:prstGeom prst="lightningBol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3" name="肘形连接符 92"/>
          <p:cNvCxnSpPr>
            <a:stCxn id="65" idx="3"/>
            <a:endCxn id="61" idx="1"/>
          </p:cNvCxnSpPr>
          <p:nvPr/>
        </p:nvCxnSpPr>
        <p:spPr>
          <a:xfrm flipV="1">
            <a:off x="3065393" y="4091128"/>
            <a:ext cx="775126" cy="2218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2997445" y="3833186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200" dirty="0" smtClean="0"/>
              <a:t>读取</a:t>
            </a:r>
          </a:p>
          <a:p>
            <a:pPr algn="ctr"/>
            <a:r>
              <a:rPr kumimoji="1" lang="zh-CN" altLang="en-US" sz="1200" dirty="0" smtClean="0"/>
              <a:t>本地文件</a:t>
            </a:r>
            <a:endParaRPr kumimoji="1" lang="zh-CN" altLang="en-US" sz="1200" dirty="0"/>
          </a:p>
        </p:txBody>
      </p:sp>
      <p:sp>
        <p:nvSpPr>
          <p:cNvPr id="40" name="矩形 39"/>
          <p:cNvSpPr/>
          <p:nvPr/>
        </p:nvSpPr>
        <p:spPr>
          <a:xfrm>
            <a:off x="6170298" y="4255158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清理分析结果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237919" y="4251287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清理解析数据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298090" y="4265445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查询分析结果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841215" y="1879135"/>
            <a:ext cx="930702" cy="3832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分析统计结果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5" name="肘形连接符 44"/>
          <p:cNvCxnSpPr>
            <a:stCxn id="44" idx="2"/>
            <a:endCxn id="7" idx="0"/>
          </p:cNvCxnSpPr>
          <p:nvPr/>
        </p:nvCxnSpPr>
        <p:spPr>
          <a:xfrm rot="5400000">
            <a:off x="4501924" y="1853019"/>
            <a:ext cx="395266" cy="1214018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756304" y="2938269"/>
            <a:ext cx="6830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 smtClean="0"/>
              <a:t>存储</a:t>
            </a:r>
          </a:p>
          <a:p>
            <a:pPr algn="ctr"/>
            <a:r>
              <a:rPr kumimoji="1" lang="zh-CN" altLang="en-US" sz="1200" dirty="0" smtClean="0"/>
              <a:t>查询</a:t>
            </a:r>
            <a:endParaRPr kumimoji="1" lang="zh-CN" altLang="en-US" sz="1200" dirty="0"/>
          </a:p>
        </p:txBody>
      </p:sp>
      <p:sp>
        <p:nvSpPr>
          <p:cNvPr id="46" name="矩形 45"/>
          <p:cNvSpPr/>
          <p:nvPr/>
        </p:nvSpPr>
        <p:spPr>
          <a:xfrm>
            <a:off x="8096973" y="1894884"/>
            <a:ext cx="4942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dirty="0" smtClean="0"/>
              <a:t>tools</a:t>
            </a:r>
            <a:endParaRPr kumimoji="1" lang="zh-CN" altLang="en-US" sz="1200" dirty="0"/>
          </a:p>
        </p:txBody>
      </p:sp>
      <p:sp>
        <p:nvSpPr>
          <p:cNvPr id="47" name="矩形 46"/>
          <p:cNvSpPr/>
          <p:nvPr/>
        </p:nvSpPr>
        <p:spPr>
          <a:xfrm>
            <a:off x="7956380" y="3907773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200" dirty="0" smtClean="0"/>
              <a:t>目标系统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和</a:t>
            </a:r>
            <a:endParaRPr kumimoji="1" lang="en-US" altLang="zh-CN" sz="1200" dirty="0"/>
          </a:p>
          <a:p>
            <a:pPr algn="ctr"/>
            <a:r>
              <a:rPr kumimoji="1" lang="zh-CN" altLang="en-US" sz="1200" dirty="0" smtClean="0"/>
              <a:t>日志代理服务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3633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611560" y="1054568"/>
            <a:ext cx="5832648" cy="3914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dirty="0" smtClean="0">
                <a:solidFill>
                  <a:schemeClr val="tx1"/>
                </a:solidFill>
              </a:rPr>
              <a:t>TIS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Tools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18672" y="1427110"/>
            <a:ext cx="1913368" cy="2147737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业务日志分析工程及依赖</a:t>
            </a:r>
            <a:endParaRPr kumimoji="1" lang="zh-CN" altLang="en-US" sz="3000" dirty="0"/>
          </a:p>
        </p:txBody>
      </p:sp>
      <p:sp>
        <p:nvSpPr>
          <p:cNvPr id="4" name="矩形 3"/>
          <p:cNvSpPr/>
          <p:nvPr/>
        </p:nvSpPr>
        <p:spPr>
          <a:xfrm>
            <a:off x="817272" y="2338212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web-boss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7272" y="1186084"/>
            <a:ext cx="1666496" cy="72008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web-tools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92153" y="4222920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common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61688" y="4222917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bg1"/>
                </a:solidFill>
              </a:rPr>
              <a:t>config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31840" y="2724919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service-</a:t>
            </a:r>
            <a:r>
              <a:rPr kumimoji="1" lang="en-US" altLang="zh-CN" dirty="0" err="1" smtClean="0">
                <a:solidFill>
                  <a:srgbClr val="C00000"/>
                </a:solidFill>
              </a:rPr>
              <a:t>biztrace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31840" y="1558624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facade-</a:t>
            </a:r>
            <a:r>
              <a:rPr kumimoji="1" lang="en-US" altLang="zh-CN" dirty="0" err="1" smtClean="0">
                <a:solidFill>
                  <a:srgbClr val="C00000"/>
                </a:solidFill>
              </a:rPr>
              <a:t>biztrace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5" name="直线箭头连接符 24"/>
          <p:cNvCxnSpPr>
            <a:stCxn id="4" idx="2"/>
            <a:endCxn id="9" idx="0"/>
          </p:cNvCxnSpPr>
          <p:nvPr/>
        </p:nvCxnSpPr>
        <p:spPr>
          <a:xfrm flipH="1">
            <a:off x="1625401" y="3058292"/>
            <a:ext cx="25119" cy="116462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5" idx="2"/>
            <a:endCxn id="9" idx="0"/>
          </p:cNvCxnSpPr>
          <p:nvPr/>
        </p:nvCxnSpPr>
        <p:spPr>
          <a:xfrm flipH="1">
            <a:off x="1625401" y="3574847"/>
            <a:ext cx="2349955" cy="648073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8" idx="3"/>
            <a:endCxn id="12" idx="1"/>
          </p:cNvCxnSpPr>
          <p:nvPr/>
        </p:nvCxnSpPr>
        <p:spPr>
          <a:xfrm>
            <a:off x="2483768" y="1546124"/>
            <a:ext cx="648072" cy="372540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stCxn id="8" idx="2"/>
            <a:endCxn id="4" idx="0"/>
          </p:cNvCxnSpPr>
          <p:nvPr/>
        </p:nvCxnSpPr>
        <p:spPr>
          <a:xfrm>
            <a:off x="1650520" y="1906164"/>
            <a:ext cx="0" cy="43204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666" y="339502"/>
            <a:ext cx="950718" cy="423814"/>
          </a:xfrm>
          <a:prstGeom prst="rect">
            <a:avLst/>
          </a:prstGeom>
        </p:spPr>
      </p:pic>
      <p:sp>
        <p:nvSpPr>
          <p:cNvPr id="44" name="下箭头 43"/>
          <p:cNvSpPr/>
          <p:nvPr/>
        </p:nvSpPr>
        <p:spPr>
          <a:xfrm>
            <a:off x="1475656" y="842661"/>
            <a:ext cx="360040" cy="3347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5" name="直线箭头连接符 44"/>
          <p:cNvCxnSpPr>
            <a:stCxn id="15" idx="2"/>
            <a:endCxn id="10" idx="0"/>
          </p:cNvCxnSpPr>
          <p:nvPr/>
        </p:nvCxnSpPr>
        <p:spPr>
          <a:xfrm>
            <a:off x="3975356" y="3574847"/>
            <a:ext cx="1419580" cy="648070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>
            <a:stCxn id="11" idx="0"/>
            <a:endCxn id="12" idx="2"/>
          </p:cNvCxnSpPr>
          <p:nvPr/>
        </p:nvCxnSpPr>
        <p:spPr>
          <a:xfrm flipV="1">
            <a:off x="3965088" y="2278704"/>
            <a:ext cx="0" cy="4462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2660438" y="4222920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core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5" name="直线箭头连接符 34"/>
          <p:cNvCxnSpPr/>
          <p:nvPr/>
        </p:nvCxnSpPr>
        <p:spPr>
          <a:xfrm>
            <a:off x="7596336" y="471019"/>
            <a:ext cx="864096" cy="13396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7751965" y="187061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zh-CN" altLang="en-US" sz="1200" smtClean="0"/>
              <a:t>依赖</a:t>
            </a:r>
            <a:endParaRPr kumimoji="1" lang="zh-CN" altLang="en-US" sz="1200" dirty="0"/>
          </a:p>
        </p:txBody>
      </p:sp>
      <p:sp>
        <p:nvSpPr>
          <p:cNvPr id="3" name="文本框 2"/>
          <p:cNvSpPr txBox="1"/>
          <p:nvPr/>
        </p:nvSpPr>
        <p:spPr>
          <a:xfrm>
            <a:off x="6588224" y="1054568"/>
            <a:ext cx="23762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/>
              <a:t>web-tools</a:t>
            </a:r>
            <a:r>
              <a:rPr kumimoji="1" lang="zh-CN" altLang="en-US" sz="1400" dirty="0" smtClean="0"/>
              <a:t>：界面</a:t>
            </a:r>
            <a:r>
              <a:rPr kumimoji="1" lang="zh-CN" altLang="en-US" sz="1400" dirty="0"/>
              <a:t>，</a:t>
            </a:r>
            <a:r>
              <a:rPr kumimoji="1" lang="zh-CN" altLang="en-US" sz="1400" dirty="0" smtClean="0"/>
              <a:t>用户交互；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/>
              <a:t>Web-boss</a:t>
            </a:r>
            <a:r>
              <a:rPr kumimoji="1" lang="zh-CN" altLang="en-US" sz="1400" dirty="0" smtClean="0"/>
              <a:t>：</a:t>
            </a:r>
            <a:r>
              <a:rPr kumimoji="1" lang="en-US" altLang="zh-CN" sz="1400" dirty="0" smtClean="0"/>
              <a:t>web</a:t>
            </a:r>
            <a:r>
              <a:rPr kumimoji="1" lang="zh-CN" altLang="en-US" sz="1400" dirty="0" smtClean="0"/>
              <a:t>类工程公告资源；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/>
              <a:t>f</a:t>
            </a:r>
            <a:r>
              <a:rPr kumimoji="1" lang="pt-BR" altLang="zh-CN" sz="1400" dirty="0" err="1" smtClean="0"/>
              <a:t>aç</a:t>
            </a:r>
            <a:r>
              <a:rPr kumimoji="1" lang="en-US" altLang="zh-CN" sz="1400" dirty="0" err="1" smtClean="0"/>
              <a:t>ade-biztrace</a:t>
            </a:r>
            <a:r>
              <a:rPr kumimoji="1" lang="zh-CN" altLang="en-US" sz="1400" dirty="0" smtClean="0"/>
              <a:t>：业务日志分析功能服务接口、基础类、非运行工程，不依赖其他应用能力；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/>
              <a:t>service-</a:t>
            </a:r>
            <a:r>
              <a:rPr kumimoji="1" lang="en-US" altLang="zh-CN" sz="1400" dirty="0" err="1" smtClean="0"/>
              <a:t>biztrace</a:t>
            </a:r>
            <a:r>
              <a:rPr kumimoji="1" lang="zh-CN" altLang="en-US" sz="1400" dirty="0" smtClean="0"/>
              <a:t>：业务日志分析功能服务实现，可独立部署运行，并提供服务能力；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5563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业务日志分析－功能</a:t>
            </a:r>
            <a:endParaRPr kumimoji="1" lang="zh-CN" altLang="en-US" sz="3000" dirty="0"/>
          </a:p>
        </p:txBody>
      </p:sp>
      <p:sp>
        <p:nvSpPr>
          <p:cNvPr id="22" name="矩形 21"/>
          <p:cNvSpPr/>
          <p:nvPr/>
        </p:nvSpPr>
        <p:spPr>
          <a:xfrm>
            <a:off x="899592" y="1275606"/>
            <a:ext cx="3744416" cy="32403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20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012760" y="1963845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列出日志文件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12760" y="1414862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选择服务器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12760" y="2534859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解析日志文件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12760" y="3083842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分析日志文件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12760" y="3639368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查询分析结果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828384" y="1953335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下载日志文件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828384" y="1404352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备份日志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828384" y="2524349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XX</a:t>
            </a:r>
            <a:r>
              <a:rPr kumimoji="1" lang="zh-CN" altLang="en-US" dirty="0" smtClean="0">
                <a:solidFill>
                  <a:schemeClr val="tx1"/>
                </a:solidFill>
              </a:rPr>
              <a:t>日志文件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504672" y="107393"/>
            <a:ext cx="1080120" cy="28926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C00000"/>
                </a:solidFill>
              </a:rPr>
              <a:t>本期实现</a:t>
            </a:r>
            <a:endParaRPr kumimoji="1"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812360" y="107393"/>
            <a:ext cx="1080120" cy="28926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规划功能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2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开发活动管理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提供功能：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登记工作内容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登记布丁清单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核对补丁包（补丁包与清单内容的核对）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生成</a:t>
            </a:r>
            <a:r>
              <a:rPr kumimoji="1" lang="en-US" altLang="zh-CN" sz="1800" dirty="0" err="1" smtClean="0"/>
              <a:t>xsd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1800" dirty="0" smtClean="0"/>
              <a:t>//TODO </a:t>
            </a:r>
            <a:r>
              <a:rPr kumimoji="1" lang="zh-CN" altLang="en-US" sz="1800" dirty="0" smtClean="0"/>
              <a:t>根据实践再加</a:t>
            </a:r>
            <a:endParaRPr kumimoji="1" lang="zh-CN" altLang="en-US" sz="1800" dirty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47344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>
                <a:solidFill>
                  <a:schemeClr val="tx1"/>
                </a:solidFill>
              </a:rPr>
              <a:t>develop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manager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09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开发活动管理－登记工作内容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98830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683568" y="4106159"/>
            <a:ext cx="7632848" cy="8623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109244" y="26448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应用模块划分</a:t>
            </a:r>
            <a:endParaRPr kumimoji="1" lang="zh-CN" altLang="en-US" sz="3000" dirty="0"/>
          </a:p>
        </p:txBody>
      </p:sp>
      <p:sp>
        <p:nvSpPr>
          <p:cNvPr id="46" name="矩形 45"/>
          <p:cNvSpPr/>
          <p:nvPr/>
        </p:nvSpPr>
        <p:spPr>
          <a:xfrm>
            <a:off x="2106960" y="4290826"/>
            <a:ext cx="1080120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Disconf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27584" y="4284439"/>
            <a:ext cx="1150104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 smtClean="0">
                <a:solidFill>
                  <a:schemeClr val="tx1"/>
                </a:solidFill>
              </a:rPr>
              <a:t>Dubbo</a:t>
            </a:r>
            <a:endParaRPr kumimoji="1" lang="en-US" altLang="zh-CN" sz="120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Dubbo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-Admin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Dubbo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 Monitor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7821" y="4166959"/>
            <a:ext cx="543739" cy="7386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kumimoji="1" lang="zh-CN" altLang="en-US" sz="1400" dirty="0" smtClean="0"/>
              <a:t>支撑</a:t>
            </a:r>
            <a:endParaRPr kumimoji="1" lang="en-US" altLang="zh-CN" sz="1400" dirty="0" smtClean="0"/>
          </a:p>
          <a:p>
            <a:pPr algn="r"/>
            <a:r>
              <a:rPr kumimoji="1" lang="zh-CN" altLang="en-US" sz="1400" dirty="0" smtClean="0"/>
              <a:t>技术</a:t>
            </a:r>
            <a:endParaRPr kumimoji="1" lang="en-US" altLang="zh-CN" sz="1400" dirty="0" smtClean="0"/>
          </a:p>
          <a:p>
            <a:pPr algn="r"/>
            <a:r>
              <a:rPr kumimoji="1" lang="zh-CN" altLang="en-US" sz="1400" dirty="0" smtClean="0"/>
              <a:t>体系</a:t>
            </a:r>
            <a:endParaRPr kumimoji="1" lang="en-US" altLang="zh-CN" sz="1400" dirty="0" smtClean="0"/>
          </a:p>
        </p:txBody>
      </p:sp>
      <p:sp>
        <p:nvSpPr>
          <p:cNvPr id="52" name="矩形 51"/>
          <p:cNvSpPr/>
          <p:nvPr/>
        </p:nvSpPr>
        <p:spPr>
          <a:xfrm>
            <a:off x="683568" y="1800163"/>
            <a:ext cx="7632848" cy="216024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7821" y="2504388"/>
            <a:ext cx="54373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zh-CN" altLang="en-US" sz="1400" dirty="0" smtClean="0"/>
              <a:t>基础</a:t>
            </a:r>
            <a:endParaRPr kumimoji="1" lang="en-US" altLang="zh-CN" sz="1400" dirty="0" smtClean="0"/>
          </a:p>
          <a:p>
            <a:pPr algn="r"/>
            <a:r>
              <a:rPr kumimoji="1" lang="zh-CN" altLang="en-US" sz="1400" dirty="0" smtClean="0"/>
              <a:t>服务</a:t>
            </a:r>
            <a:endParaRPr kumimoji="1" lang="en-US" altLang="zh-CN" sz="1400" dirty="0" smtClean="0"/>
          </a:p>
          <a:p>
            <a:pPr algn="r"/>
            <a:r>
              <a:rPr kumimoji="1" lang="zh-CN" altLang="en-US" sz="1400" dirty="0" smtClean="0"/>
              <a:t>模块</a:t>
            </a:r>
            <a:endParaRPr kumimoji="1" lang="en-US" altLang="zh-CN" sz="1400" dirty="0" smtClean="0"/>
          </a:p>
        </p:txBody>
      </p:sp>
      <p:sp>
        <p:nvSpPr>
          <p:cNvPr id="54" name="矩形 53"/>
          <p:cNvSpPr/>
          <p:nvPr/>
        </p:nvSpPr>
        <p:spPr>
          <a:xfrm>
            <a:off x="4572000" y="3295199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FFFF00"/>
                </a:solidFill>
              </a:rPr>
              <a:t>标准数据</a:t>
            </a:r>
            <a:endParaRPr kumimoji="1" lang="en-US" altLang="zh-CN" sz="1200" dirty="0" smtClean="0">
              <a:solidFill>
                <a:srgbClr val="FFFF00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rgbClr val="FFFF00"/>
                </a:solidFill>
              </a:rPr>
              <a:t>SD</a:t>
            </a:r>
            <a:endParaRPr kumimoji="1"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94244" y="3295199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FFFF00"/>
                </a:solidFill>
              </a:rPr>
              <a:t>应用框架</a:t>
            </a:r>
            <a:endParaRPr kumimoji="1" lang="en-US" altLang="zh-CN" sz="1200" dirty="0" smtClean="0">
              <a:solidFill>
                <a:srgbClr val="FFFF00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rgbClr val="FFFF00"/>
                </a:solidFill>
              </a:rPr>
              <a:t>ABF</a:t>
            </a:r>
            <a:endParaRPr kumimoji="1"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894244" y="2647127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交易引擎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TX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123728" y="3295199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FFFF00"/>
                </a:solidFill>
              </a:rPr>
              <a:t>流水</a:t>
            </a:r>
            <a:r>
              <a:rPr kumimoji="1" lang="en-US" altLang="zh-CN" sz="1200" dirty="0" smtClean="0">
                <a:solidFill>
                  <a:srgbClr val="FFFF00"/>
                </a:solidFill>
              </a:rPr>
              <a:t>&amp;</a:t>
            </a:r>
            <a:r>
              <a:rPr kumimoji="1" lang="zh-CN" altLang="en-US" sz="1200" dirty="0" smtClean="0">
                <a:solidFill>
                  <a:srgbClr val="FFFF00"/>
                </a:solidFill>
              </a:rPr>
              <a:t>日志</a:t>
            </a:r>
            <a:endParaRPr kumimoji="1" lang="en-US" altLang="zh-CN" sz="1200" dirty="0" smtClean="0">
              <a:solidFill>
                <a:srgbClr val="FFFF00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rgbClr val="FFFF00"/>
                </a:solidFill>
              </a:rPr>
              <a:t>JNL</a:t>
            </a:r>
            <a:endParaRPr kumimoji="1"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347864" y="3295199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基础参数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CFG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894244" y="1999055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3300474" y="4290826"/>
            <a:ext cx="1080120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Angular</a:t>
            </a:r>
          </a:p>
        </p:txBody>
      </p:sp>
      <p:sp>
        <p:nvSpPr>
          <p:cNvPr id="33" name="圆角矩形 32"/>
          <p:cNvSpPr/>
          <p:nvPr/>
        </p:nvSpPr>
        <p:spPr>
          <a:xfrm>
            <a:off x="683568" y="802357"/>
            <a:ext cx="2592288" cy="852050"/>
          </a:xfrm>
          <a:prstGeom prst="roundRect">
            <a:avLst>
              <a:gd name="adj" fmla="val 8862"/>
            </a:avLst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1400" dirty="0" smtClean="0"/>
              <a:t>Branch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Manager</a:t>
            </a:r>
            <a:endParaRPr kumimoji="1" lang="zh-CN" altLang="en-US" sz="1400" dirty="0"/>
          </a:p>
        </p:txBody>
      </p:sp>
      <p:sp>
        <p:nvSpPr>
          <p:cNvPr id="63" name="矩形 62"/>
          <p:cNvSpPr/>
          <p:nvPr/>
        </p:nvSpPr>
        <p:spPr>
          <a:xfrm>
            <a:off x="5738010" y="4302867"/>
            <a:ext cx="1080120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Spring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Boot</a:t>
            </a:r>
          </a:p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Spring 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MVC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4510728" y="4284439"/>
            <a:ext cx="1080120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React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948264" y="4290826"/>
            <a:ext cx="1080120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Maven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、</a:t>
            </a:r>
            <a:endParaRPr kumimoji="1"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Git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Jenkins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6372200" y="783485"/>
            <a:ext cx="1944216" cy="870922"/>
          </a:xfrm>
          <a:prstGeom prst="roundRect">
            <a:avLst>
              <a:gd name="adj" fmla="val 7122"/>
            </a:avLst>
          </a:prstGeom>
          <a:solidFill>
            <a:schemeClr val="accent1">
              <a:alpha val="5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>
              <a:ln>
                <a:solidFill>
                  <a:schemeClr val="bg1">
                    <a:lumMod val="95000"/>
                  </a:schemeClr>
                </a:solidFill>
              </a:ln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3347864" y="783485"/>
            <a:ext cx="2943944" cy="870922"/>
          </a:xfrm>
          <a:prstGeom prst="roundRect">
            <a:avLst>
              <a:gd name="adj" fmla="val 6168"/>
            </a:avLst>
          </a:prstGeom>
          <a:solidFill>
            <a:schemeClr val="accent4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/>
              <a:t>网点业务平台</a:t>
            </a:r>
            <a:endParaRPr kumimoji="1" lang="zh-CN" altLang="en-US" sz="1400" dirty="0"/>
          </a:p>
        </p:txBody>
      </p:sp>
      <p:sp>
        <p:nvSpPr>
          <p:cNvPr id="68" name="矩形 67"/>
          <p:cNvSpPr/>
          <p:nvPr/>
        </p:nvSpPr>
        <p:spPr>
          <a:xfrm>
            <a:off x="67821" y="987574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zh-CN" altLang="en-US" sz="1400" dirty="0" smtClean="0"/>
              <a:t>应用</a:t>
            </a:r>
            <a:endParaRPr kumimoji="1" lang="en-US" altLang="zh-CN" sz="1400" dirty="0" smtClean="0"/>
          </a:p>
          <a:p>
            <a:pPr algn="r"/>
            <a:r>
              <a:rPr kumimoji="1" lang="zh-CN" altLang="en-US" sz="1400" dirty="0" smtClean="0"/>
              <a:t>领域</a:t>
            </a:r>
            <a:endParaRPr kumimoji="1" lang="en-US" altLang="zh-CN" sz="1400" dirty="0" smtClean="0"/>
          </a:p>
        </p:txBody>
      </p:sp>
      <p:sp>
        <p:nvSpPr>
          <p:cNvPr id="69" name="矩形 68"/>
          <p:cNvSpPr/>
          <p:nvPr/>
        </p:nvSpPr>
        <p:spPr>
          <a:xfrm>
            <a:off x="828589" y="1109048"/>
            <a:ext cx="1123056" cy="251269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机构管理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021629" y="1109048"/>
            <a:ext cx="1123056" cy="251269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参数配置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3466018" y="1094688"/>
            <a:ext cx="865528" cy="252926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交易引擎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410574" y="1094688"/>
            <a:ext cx="855644" cy="252926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客户服务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364156" y="1090435"/>
            <a:ext cx="855644" cy="252926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任务服务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38" name="波形 37"/>
          <p:cNvSpPr/>
          <p:nvPr/>
        </p:nvSpPr>
        <p:spPr>
          <a:xfrm>
            <a:off x="3878760" y="4711452"/>
            <a:ext cx="1167570" cy="380578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 smtClean="0"/>
              <a:t>前端</a:t>
            </a:r>
            <a:r>
              <a:rPr kumimoji="1" lang="en-US" altLang="zh-CN" sz="1000" dirty="0" smtClean="0"/>
              <a:t>MVC</a:t>
            </a:r>
            <a:endParaRPr kumimoji="1" lang="zh-CN" altLang="en-US" sz="1000" dirty="0"/>
          </a:p>
        </p:txBody>
      </p:sp>
      <p:sp>
        <p:nvSpPr>
          <p:cNvPr id="74" name="波形 73"/>
          <p:cNvSpPr/>
          <p:nvPr/>
        </p:nvSpPr>
        <p:spPr>
          <a:xfrm>
            <a:off x="6108785" y="4711452"/>
            <a:ext cx="767470" cy="380578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/>
              <a:t>JavaWeb</a:t>
            </a:r>
            <a:r>
              <a:rPr kumimoji="1" lang="zh-CN" altLang="en-US" sz="1000" dirty="0" smtClean="0"/>
              <a:t> </a:t>
            </a:r>
            <a:r>
              <a:rPr kumimoji="1" lang="en-US" altLang="zh-CN" sz="1000" dirty="0" smtClean="0"/>
              <a:t>MVC</a:t>
            </a:r>
            <a:endParaRPr kumimoji="1" lang="zh-CN" altLang="en-US" sz="1000" dirty="0"/>
          </a:p>
        </p:txBody>
      </p:sp>
      <p:sp>
        <p:nvSpPr>
          <p:cNvPr id="75" name="波形 74"/>
          <p:cNvSpPr/>
          <p:nvPr/>
        </p:nvSpPr>
        <p:spPr>
          <a:xfrm>
            <a:off x="7334480" y="4699411"/>
            <a:ext cx="765913" cy="380578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smtClean="0"/>
              <a:t>敏捷开发持续</a:t>
            </a:r>
            <a:r>
              <a:rPr kumimoji="1" lang="zh-CN" altLang="en-US" sz="1000" dirty="0" smtClean="0"/>
              <a:t>集成</a:t>
            </a:r>
            <a:endParaRPr kumimoji="1" lang="zh-CN" altLang="en-US" sz="1000" dirty="0"/>
          </a:p>
        </p:txBody>
      </p:sp>
      <p:sp>
        <p:nvSpPr>
          <p:cNvPr id="76" name="波形 75"/>
          <p:cNvSpPr/>
          <p:nvPr/>
        </p:nvSpPr>
        <p:spPr>
          <a:xfrm>
            <a:off x="1729763" y="4699411"/>
            <a:ext cx="1090642" cy="380578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 smtClean="0"/>
              <a:t>分布式系统架构</a:t>
            </a:r>
            <a:endParaRPr kumimoji="1" lang="zh-CN" altLang="en-US" sz="1000" dirty="0"/>
          </a:p>
        </p:txBody>
      </p:sp>
      <p:sp>
        <p:nvSpPr>
          <p:cNvPr id="77" name="矩形 76"/>
          <p:cNvSpPr/>
          <p:nvPr/>
        </p:nvSpPr>
        <p:spPr>
          <a:xfrm>
            <a:off x="6372200" y="86455"/>
            <a:ext cx="1296144" cy="32087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bg1"/>
                </a:solidFill>
              </a:rPr>
              <a:t>服务化应用模块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7773916" y="98365"/>
            <a:ext cx="974548" cy="308960"/>
          </a:xfrm>
          <a:prstGeom prst="roundRect">
            <a:avLst>
              <a:gd name="adj" fmla="val 7122"/>
            </a:avLst>
          </a:prstGeom>
          <a:solidFill>
            <a:schemeClr val="accent1">
              <a:alpha val="5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ln>
                  <a:solidFill>
                    <a:schemeClr val="bg1">
                      <a:lumMod val="95000"/>
                    </a:schemeClr>
                  </a:solidFill>
                </a:ln>
              </a:rPr>
              <a:t>规划中</a:t>
            </a:r>
            <a:endParaRPr kumimoji="1" lang="zh-CN" altLang="en-US" sz="1200" dirty="0">
              <a:ln>
                <a:solidFill>
                  <a:schemeClr val="bg1">
                    <a:lumMod val="95000"/>
                  </a:schemeClr>
                </a:solidFill>
              </a:ln>
            </a:endParaRPr>
          </a:p>
        </p:txBody>
      </p:sp>
      <p:sp>
        <p:nvSpPr>
          <p:cNvPr id="2" name="矩形 1"/>
          <p:cNvSpPr/>
          <p:nvPr/>
        </p:nvSpPr>
        <p:spPr>
          <a:xfrm>
            <a:off x="6918278" y="1790871"/>
            <a:ext cx="1470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I</a:t>
            </a:r>
            <a:r>
              <a:rPr lang="zh-CN" altLang="en-US" dirty="0" smtClean="0"/>
              <a:t>nfrastructure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7223874" y="3999656"/>
            <a:ext cx="1164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Framewok</a:t>
            </a:r>
            <a:endParaRPr lang="zh-CN" altLang="en-US" dirty="0"/>
          </a:p>
        </p:txBody>
      </p:sp>
      <p:grpSp>
        <p:nvGrpSpPr>
          <p:cNvPr id="10" name="组 9"/>
          <p:cNvGrpSpPr/>
          <p:nvPr/>
        </p:nvGrpSpPr>
        <p:grpSpPr>
          <a:xfrm>
            <a:off x="8460432" y="847372"/>
            <a:ext cx="702439" cy="3977127"/>
            <a:chOff x="8460432" y="847372"/>
            <a:chExt cx="702439" cy="3977127"/>
          </a:xfrm>
        </p:grpSpPr>
        <p:sp>
          <p:nvSpPr>
            <p:cNvPr id="3" name="右大括号 2"/>
            <p:cNvSpPr/>
            <p:nvPr/>
          </p:nvSpPr>
          <p:spPr>
            <a:xfrm>
              <a:off x="8460432" y="847372"/>
              <a:ext cx="216024" cy="3977127"/>
            </a:xfrm>
            <a:prstGeom prst="rightBrace">
              <a:avLst>
                <a:gd name="adj1" fmla="val 372094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8604448" y="2682046"/>
              <a:ext cx="55842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kumimoji="1" lang="en-US" altLang="zh-CN" sz="1400" smtClean="0"/>
                <a:t>Tools</a:t>
              </a:r>
              <a:endParaRPr kumimoji="1" lang="en-US" altLang="zh-CN" sz="1400" dirty="0" smtClean="0"/>
            </a:p>
          </p:txBody>
        </p:sp>
      </p:grpSp>
      <p:sp>
        <p:nvSpPr>
          <p:cNvPr id="41" name="矩形 40"/>
          <p:cNvSpPr/>
          <p:nvPr/>
        </p:nvSpPr>
        <p:spPr>
          <a:xfrm>
            <a:off x="2114183" y="2647127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交易控制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TC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342516" y="2640071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交易授权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TOV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570849" y="2640067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交易复核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TCK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801484" y="3295199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文件管理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FM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grpSp>
        <p:nvGrpSpPr>
          <p:cNvPr id="15" name="组 14"/>
          <p:cNvGrpSpPr/>
          <p:nvPr/>
        </p:nvGrpSpPr>
        <p:grpSpPr>
          <a:xfrm>
            <a:off x="1879466" y="1396272"/>
            <a:ext cx="1210170" cy="266262"/>
            <a:chOff x="1193520" y="1388353"/>
            <a:chExt cx="1210170" cy="266262"/>
          </a:xfrm>
        </p:grpSpPr>
        <p:sp>
          <p:nvSpPr>
            <p:cNvPr id="50" name="形状 49"/>
            <p:cNvSpPr/>
            <p:nvPr/>
          </p:nvSpPr>
          <p:spPr>
            <a:xfrm rot="20700000">
              <a:off x="1193520" y="1394702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形状 50"/>
            <p:cNvSpPr/>
            <p:nvPr/>
          </p:nvSpPr>
          <p:spPr>
            <a:xfrm rot="20700000">
              <a:off x="1673509" y="1388353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9" name="形状 78"/>
            <p:cNvSpPr/>
            <p:nvPr/>
          </p:nvSpPr>
          <p:spPr>
            <a:xfrm rot="20700000">
              <a:off x="2151691" y="1402616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cxnSp>
          <p:nvCxnSpPr>
            <p:cNvPr id="6" name="直线箭头连接符 5"/>
            <p:cNvCxnSpPr>
              <a:stCxn id="50" idx="1"/>
            </p:cNvCxnSpPr>
            <p:nvPr/>
          </p:nvCxnSpPr>
          <p:spPr>
            <a:xfrm flipV="1">
              <a:off x="1438390" y="1546203"/>
              <a:ext cx="258071" cy="63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线箭头连接符 79"/>
            <p:cNvCxnSpPr>
              <a:stCxn id="51" idx="1"/>
            </p:cNvCxnSpPr>
            <p:nvPr/>
          </p:nvCxnSpPr>
          <p:spPr>
            <a:xfrm>
              <a:off x="1918379" y="1546203"/>
              <a:ext cx="2545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 20"/>
          <p:cNvGrpSpPr/>
          <p:nvPr/>
        </p:nvGrpSpPr>
        <p:grpSpPr>
          <a:xfrm>
            <a:off x="4042342" y="1385018"/>
            <a:ext cx="1738247" cy="266262"/>
            <a:chOff x="4042342" y="1385018"/>
            <a:chExt cx="1738247" cy="266262"/>
          </a:xfrm>
        </p:grpSpPr>
        <p:grpSp>
          <p:nvGrpSpPr>
            <p:cNvPr id="83" name="组 82"/>
            <p:cNvGrpSpPr/>
            <p:nvPr/>
          </p:nvGrpSpPr>
          <p:grpSpPr>
            <a:xfrm>
              <a:off x="4042342" y="1385018"/>
              <a:ext cx="1210170" cy="266262"/>
              <a:chOff x="1193520" y="1388353"/>
              <a:chExt cx="1210170" cy="266262"/>
            </a:xfrm>
          </p:grpSpPr>
          <p:sp>
            <p:nvSpPr>
              <p:cNvPr id="84" name="形状 83"/>
              <p:cNvSpPr/>
              <p:nvPr/>
            </p:nvSpPr>
            <p:spPr>
              <a:xfrm rot="20700000">
                <a:off x="1193520" y="1394702"/>
                <a:ext cx="251999" cy="251999"/>
              </a:xfrm>
              <a:prstGeom prst="gear6">
                <a:avLst/>
              </a:prstGeom>
              <a:gradFill flip="none" rotWithShape="1">
                <a:gsLst>
                  <a:gs pos="0">
                    <a:srgbClr val="FFFF00"/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5" name="形状 84"/>
              <p:cNvSpPr/>
              <p:nvPr/>
            </p:nvSpPr>
            <p:spPr>
              <a:xfrm rot="20700000">
                <a:off x="1673509" y="1388353"/>
                <a:ext cx="251999" cy="251999"/>
              </a:xfrm>
              <a:prstGeom prst="gear6">
                <a:avLst/>
              </a:prstGeom>
              <a:gradFill flip="none" rotWithShape="1">
                <a:gsLst>
                  <a:gs pos="0">
                    <a:srgbClr val="FFFF00"/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" name="形状 85"/>
              <p:cNvSpPr/>
              <p:nvPr/>
            </p:nvSpPr>
            <p:spPr>
              <a:xfrm rot="20700000">
                <a:off x="2151691" y="1402616"/>
                <a:ext cx="251999" cy="251999"/>
              </a:xfrm>
              <a:prstGeom prst="gear6">
                <a:avLst/>
              </a:prstGeom>
              <a:gradFill flip="none" rotWithShape="1">
                <a:gsLst>
                  <a:gs pos="0">
                    <a:srgbClr val="FFFF00"/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 dirty="0"/>
              </a:p>
            </p:txBody>
          </p:sp>
          <p:cxnSp>
            <p:nvCxnSpPr>
              <p:cNvPr id="87" name="直线箭头连接符 86"/>
              <p:cNvCxnSpPr/>
              <p:nvPr/>
            </p:nvCxnSpPr>
            <p:spPr>
              <a:xfrm flipV="1">
                <a:off x="1438390" y="1546203"/>
                <a:ext cx="258071" cy="634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线箭头连接符 87"/>
              <p:cNvCxnSpPr/>
              <p:nvPr/>
            </p:nvCxnSpPr>
            <p:spPr>
              <a:xfrm>
                <a:off x="1918379" y="1546203"/>
                <a:ext cx="25452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形状 94"/>
            <p:cNvSpPr/>
            <p:nvPr/>
          </p:nvSpPr>
          <p:spPr>
            <a:xfrm rot="20700000">
              <a:off x="5528590" y="1386222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 dirty="0"/>
            </a:p>
          </p:txBody>
        </p:sp>
        <p:cxnSp>
          <p:nvCxnSpPr>
            <p:cNvPr id="96" name="直线箭头连接符 95"/>
            <p:cNvCxnSpPr>
              <a:stCxn id="86" idx="1"/>
            </p:cNvCxnSpPr>
            <p:nvPr/>
          </p:nvCxnSpPr>
          <p:spPr>
            <a:xfrm flipV="1">
              <a:off x="5245383" y="1554122"/>
              <a:ext cx="316695" cy="30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矩形 80"/>
          <p:cNvSpPr/>
          <p:nvPr/>
        </p:nvSpPr>
        <p:spPr>
          <a:xfrm>
            <a:off x="5801854" y="2637920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交易事件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TE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grpSp>
        <p:nvGrpSpPr>
          <p:cNvPr id="11" name="组 10"/>
          <p:cNvGrpSpPr/>
          <p:nvPr/>
        </p:nvGrpSpPr>
        <p:grpSpPr>
          <a:xfrm>
            <a:off x="7039702" y="2150137"/>
            <a:ext cx="1080120" cy="1684308"/>
            <a:chOff x="7039702" y="2150137"/>
            <a:chExt cx="1080120" cy="1684308"/>
          </a:xfrm>
        </p:grpSpPr>
        <p:sp>
          <p:nvSpPr>
            <p:cNvPr id="89" name="矩形 88"/>
            <p:cNvSpPr/>
            <p:nvPr/>
          </p:nvSpPr>
          <p:spPr>
            <a:xfrm>
              <a:off x="7039702" y="2150137"/>
              <a:ext cx="1080120" cy="1684308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zh-CN" altLang="en-US" sz="1200" dirty="0" smtClean="0">
                  <a:solidFill>
                    <a:schemeClr val="bg1"/>
                  </a:solidFill>
                </a:rPr>
                <a:t>通道服务</a:t>
              </a:r>
              <a:endParaRPr kumimoji="1" lang="en-US" altLang="zh-CN" sz="1200" dirty="0" smtClean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altLang="zh-CN" sz="1200" dirty="0" smtClean="0">
                  <a:solidFill>
                    <a:schemeClr val="bg1"/>
                  </a:solidFill>
                </a:rPr>
                <a:t>GW</a:t>
              </a:r>
              <a:endParaRPr kumimoji="1"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7128284" y="2621952"/>
              <a:ext cx="864096" cy="420359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smtClean="0"/>
                <a:t>主机服务</a:t>
              </a:r>
              <a:endParaRPr kumimoji="1" lang="zh-CN" altLang="en-US" sz="1200"/>
            </a:p>
          </p:txBody>
        </p:sp>
        <p:sp>
          <p:nvSpPr>
            <p:cNvPr id="90" name="椭圆 89"/>
            <p:cNvSpPr/>
            <p:nvPr/>
          </p:nvSpPr>
          <p:spPr>
            <a:xfrm>
              <a:off x="7130696" y="3078118"/>
              <a:ext cx="864096" cy="420359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smtClean="0"/>
                <a:t>主机服务</a:t>
              </a:r>
              <a:endParaRPr kumimoji="1" lang="zh-CN" altLang="en-US" sz="1200"/>
            </a:p>
          </p:txBody>
        </p:sp>
        <p:sp>
          <p:nvSpPr>
            <p:cNvPr id="92" name="椭圆 91"/>
            <p:cNvSpPr/>
            <p:nvPr/>
          </p:nvSpPr>
          <p:spPr>
            <a:xfrm>
              <a:off x="7146154" y="3554652"/>
              <a:ext cx="864096" cy="248084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is-IS" altLang="zh-CN" sz="1200" smtClean="0"/>
                <a:t>….</a:t>
              </a:r>
              <a:endParaRPr kumimoji="1" lang="zh-CN" altLang="en-US" sz="1200" dirty="0"/>
            </a:p>
          </p:txBody>
        </p:sp>
      </p:grpSp>
      <p:sp>
        <p:nvSpPr>
          <p:cNvPr id="93" name="矩形 92"/>
          <p:cNvSpPr/>
          <p:nvPr/>
        </p:nvSpPr>
        <p:spPr>
          <a:xfrm>
            <a:off x="2114862" y="1997756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3350424" y="1997621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4571042" y="1996322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曲线连接符 6"/>
          <p:cNvCxnSpPr>
            <a:stCxn id="86" idx="2"/>
            <a:endCxn id="82" idx="5"/>
          </p:cNvCxnSpPr>
          <p:nvPr/>
        </p:nvCxnSpPr>
        <p:spPr>
          <a:xfrm rot="16200000" flipH="1">
            <a:off x="5229248" y="1573267"/>
            <a:ext cx="278724" cy="420492"/>
          </a:xfrm>
          <a:prstGeom prst="curved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形状 81"/>
          <p:cNvSpPr/>
          <p:nvPr/>
        </p:nvSpPr>
        <p:spPr>
          <a:xfrm rot="20700000">
            <a:off x="5484707" y="1915746"/>
            <a:ext cx="251999" cy="251999"/>
          </a:xfrm>
          <a:prstGeom prst="gear6">
            <a:avLst/>
          </a:prstGeom>
          <a:gradFill flip="none" rotWithShape="1">
            <a:gsLst>
              <a:gs pos="0">
                <a:srgbClr val="FFFF00"/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8" name="矩形 97"/>
          <p:cNvSpPr/>
          <p:nvPr/>
        </p:nvSpPr>
        <p:spPr>
          <a:xfrm>
            <a:off x="5791660" y="1996322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838" y="59617"/>
            <a:ext cx="325040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400" dirty="0" smtClean="0">
                <a:solidFill>
                  <a:srgbClr val="C00000"/>
                </a:solidFill>
              </a:rPr>
              <a:t>思考：是否应该在服务间的调用过程中，自然串联出业务逻辑，而不需要专门的‘业务流程’实现者！</a:t>
            </a:r>
            <a:endParaRPr kumimoji="1" lang="en-US" altLang="zh-CN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6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开发活动管理－登记补丁清单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8329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开发活动管理－核对补丁包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53017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测试管理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提供功能：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通用</a:t>
            </a:r>
            <a:r>
              <a:rPr kumimoji="1" lang="en-US" altLang="zh-CN" sz="1800" dirty="0" smtClean="0"/>
              <a:t>Controller</a:t>
            </a:r>
            <a:r>
              <a:rPr kumimoji="1" lang="zh-CN" altLang="en-US" sz="1800" dirty="0" smtClean="0"/>
              <a:t>测试：通过指定参数、</a:t>
            </a:r>
            <a:r>
              <a:rPr kumimoji="1" lang="en-US" altLang="zh-CN" sz="1800" dirty="0" smtClean="0"/>
              <a:t>URL</a:t>
            </a:r>
            <a:r>
              <a:rPr kumimoji="1" lang="zh-CN" altLang="en-US" sz="1800" dirty="0" smtClean="0"/>
              <a:t>进行</a:t>
            </a:r>
            <a:r>
              <a:rPr kumimoji="1" lang="en-US" altLang="zh-CN" sz="1800" dirty="0" smtClean="0"/>
              <a:t>POST</a:t>
            </a:r>
            <a:r>
              <a:rPr kumimoji="1" lang="zh-CN" altLang="en-US" sz="1800" dirty="0" smtClean="0"/>
              <a:t>、</a:t>
            </a:r>
            <a:r>
              <a:rPr kumimoji="1" lang="en-US" altLang="zh-CN" sz="1800" dirty="0" smtClean="0"/>
              <a:t>GET</a:t>
            </a:r>
            <a:r>
              <a:rPr kumimoji="1" lang="zh-CN" altLang="en-US" sz="1800" dirty="0" smtClean="0"/>
              <a:t>、</a:t>
            </a:r>
            <a:r>
              <a:rPr kumimoji="1" lang="en-US" altLang="zh-CN" sz="1800" dirty="0" smtClean="0"/>
              <a:t>PUT</a:t>
            </a:r>
            <a:r>
              <a:rPr kumimoji="1" lang="zh-CN" altLang="en-US" sz="1800" dirty="0" smtClean="0"/>
              <a:t>测试</a:t>
            </a:r>
            <a:endParaRPr kumimoji="1" lang="en-US" altLang="zh-CN" sz="1800" dirty="0" smtClean="0"/>
          </a:p>
          <a:p>
            <a:pPr marL="285750" indent="-285750">
              <a:buFont typeface="Arial" charset="0"/>
              <a:buChar char="•"/>
            </a:pPr>
            <a:endParaRPr kumimoji="1" lang="zh-CN" altLang="en-US" sz="1800" dirty="0" smtClean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22313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>
                <a:solidFill>
                  <a:schemeClr val="tx1"/>
                </a:solidFill>
              </a:rPr>
              <a:t>User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Manager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7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通用</a:t>
            </a:r>
            <a:r>
              <a:rPr kumimoji="1" lang="en-US" altLang="zh-CN" sz="3000" dirty="0" smtClean="0"/>
              <a:t>Controller</a:t>
            </a:r>
            <a:r>
              <a:rPr kumimoji="1" lang="zh-CN" altLang="en-US" sz="3000" dirty="0" smtClean="0"/>
              <a:t>测试 </a:t>
            </a:r>
            <a:r>
              <a:rPr kumimoji="1" lang="en-US" altLang="zh-CN" sz="3000" dirty="0" smtClean="0"/>
              <a:t>POST</a:t>
            </a:r>
            <a:endParaRPr kumimoji="1" lang="zh-CN" altLang="en-US" sz="3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131590"/>
            <a:ext cx="6948264" cy="323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5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通用</a:t>
            </a:r>
            <a:r>
              <a:rPr kumimoji="1" lang="en-US" altLang="zh-CN" sz="3000" dirty="0" smtClean="0"/>
              <a:t>Controller</a:t>
            </a:r>
            <a:r>
              <a:rPr kumimoji="1" lang="zh-CN" altLang="en-US" sz="3000" dirty="0" smtClean="0"/>
              <a:t>测试 </a:t>
            </a:r>
            <a:r>
              <a:rPr kumimoji="1" lang="en-US" altLang="zh-CN" sz="3000" dirty="0" smtClean="0"/>
              <a:t>GET</a:t>
            </a:r>
            <a:endParaRPr kumimoji="1" lang="zh-CN" altLang="en-US" sz="3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55" y="987574"/>
            <a:ext cx="7946090" cy="322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92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我们的技术体系</a:t>
            </a:r>
            <a:endParaRPr kumimoji="1" lang="zh-CN" altLang="en-US" sz="2600" cap="none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99542"/>
            <a:ext cx="7772400" cy="2133251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Maven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Git</a:t>
            </a:r>
            <a:endParaRPr lang="en-US" altLang="zh-CN" dirty="0" smtClean="0"/>
          </a:p>
          <a:p>
            <a:r>
              <a:rPr lang="en-US" altLang="zh-CN" dirty="0" smtClean="0"/>
              <a:t>Spring</a:t>
            </a:r>
            <a:endParaRPr lang="zh-CN" altLang="en-US" dirty="0" smtClean="0"/>
          </a:p>
          <a:p>
            <a:r>
              <a:rPr kumimoji="1" lang="en-US" altLang="zh-CN" dirty="0" err="1" smtClean="0"/>
              <a:t>Dubbo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Redis</a:t>
            </a:r>
            <a:endParaRPr kumimoji="1" lang="en-US" altLang="zh-CN" dirty="0" smtClean="0"/>
          </a:p>
          <a:p>
            <a:r>
              <a:rPr kumimoji="1" lang="en-US" altLang="zh-CN" dirty="0" smtClean="0"/>
              <a:t>Zookeeper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Mybatis</a:t>
            </a:r>
            <a:r>
              <a:rPr kumimoji="1" lang="is-IS" altLang="zh-CN" dirty="0" smtClean="0"/>
              <a:t>…..</a:t>
            </a:r>
          </a:p>
          <a:p>
            <a:r>
              <a:rPr kumimoji="1" lang="en-US" altLang="zh-CN" dirty="0" smtClean="0"/>
              <a:t>Nginx</a:t>
            </a:r>
          </a:p>
          <a:p>
            <a:r>
              <a:rPr kumimoji="1" lang="en-US" altLang="zh-CN" dirty="0" smtClean="0"/>
              <a:t>Tomcat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7753" y="539983"/>
            <a:ext cx="1584176" cy="115658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840" y="486343"/>
            <a:ext cx="2230289" cy="56796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6901" y="168372"/>
            <a:ext cx="1143469" cy="13900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9792" y="1551747"/>
            <a:ext cx="2865561" cy="97130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8985" y="1997189"/>
            <a:ext cx="1143124" cy="7046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08513" y="2617172"/>
            <a:ext cx="2624584" cy="80663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63729" y="3826996"/>
            <a:ext cx="3030984" cy="60619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20805" y="2152982"/>
            <a:ext cx="1759012" cy="49854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93712" y="3684998"/>
            <a:ext cx="1776185" cy="102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90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技术框架体系</a:t>
            </a:r>
            <a:endParaRPr kumimoji="1" lang="zh-CN" altLang="en-US" sz="3000" dirty="0"/>
          </a:p>
        </p:txBody>
      </p:sp>
      <p:sp>
        <p:nvSpPr>
          <p:cNvPr id="2" name="圆角矩形 1"/>
          <p:cNvSpPr/>
          <p:nvPr/>
        </p:nvSpPr>
        <p:spPr>
          <a:xfrm>
            <a:off x="395536" y="2314452"/>
            <a:ext cx="403244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Spring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MVC + Spring + </a:t>
            </a:r>
            <a:r>
              <a:rPr kumimoji="1" lang="en-US" altLang="zh-CN" sz="1400" dirty="0" err="1" smtClean="0"/>
              <a:t>Mybatis</a:t>
            </a:r>
            <a:endParaRPr kumimoji="1" lang="zh-CN" altLang="en-US" sz="1400" dirty="0"/>
          </a:p>
        </p:txBody>
      </p:sp>
      <p:sp>
        <p:nvSpPr>
          <p:cNvPr id="32" name="圆角矩形 31"/>
          <p:cNvSpPr/>
          <p:nvPr/>
        </p:nvSpPr>
        <p:spPr>
          <a:xfrm>
            <a:off x="418120" y="3353298"/>
            <a:ext cx="8258335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Maven + </a:t>
            </a:r>
            <a:r>
              <a:rPr kumimoji="1" lang="en-US" altLang="zh-CN" sz="1400" dirty="0" err="1" smtClean="0"/>
              <a:t>Git</a:t>
            </a:r>
            <a:r>
              <a:rPr kumimoji="1" lang="en-US" altLang="zh-CN" sz="1400" dirty="0" smtClean="0"/>
              <a:t>/</a:t>
            </a:r>
            <a:r>
              <a:rPr kumimoji="1" lang="en-US" altLang="zh-CN" sz="1400" dirty="0" err="1" smtClean="0"/>
              <a:t>Svn</a:t>
            </a:r>
            <a:r>
              <a:rPr kumimoji="1" lang="en-US" altLang="zh-CN" sz="1400" dirty="0" smtClean="0"/>
              <a:t> + Jenkins</a:t>
            </a:r>
            <a:endParaRPr kumimoji="1" lang="zh-CN" altLang="en-US" sz="1400" dirty="0"/>
          </a:p>
        </p:txBody>
      </p:sp>
      <p:sp>
        <p:nvSpPr>
          <p:cNvPr id="33" name="圆角矩形 32"/>
          <p:cNvSpPr/>
          <p:nvPr/>
        </p:nvSpPr>
        <p:spPr>
          <a:xfrm>
            <a:off x="4644008" y="2314452"/>
            <a:ext cx="403244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/>
              <a:t>Dubbo</a:t>
            </a:r>
            <a:r>
              <a:rPr kumimoji="1" lang="en-US" altLang="zh-CN" sz="1400" dirty="0" smtClean="0"/>
              <a:t> + </a:t>
            </a:r>
            <a:r>
              <a:rPr kumimoji="1" lang="en-US" altLang="zh-CN" sz="1400" dirty="0" err="1" smtClean="0"/>
              <a:t>Disconf</a:t>
            </a:r>
            <a:r>
              <a:rPr kumimoji="1" lang="en-US" altLang="zh-CN" sz="1400" dirty="0" smtClean="0"/>
              <a:t> + Tomcat/Jetty</a:t>
            </a:r>
            <a:endParaRPr kumimoji="1" lang="zh-CN" altLang="en-US" sz="1400" dirty="0"/>
          </a:p>
        </p:txBody>
      </p:sp>
      <p:sp>
        <p:nvSpPr>
          <p:cNvPr id="36" name="圆角矩形 35"/>
          <p:cNvSpPr/>
          <p:nvPr/>
        </p:nvSpPr>
        <p:spPr>
          <a:xfrm>
            <a:off x="395536" y="1275606"/>
            <a:ext cx="403244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/>
              <a:t>AngularJS+Bootstrap</a:t>
            </a:r>
            <a:r>
              <a:rPr kumimoji="1" lang="en-US" altLang="zh-CN" sz="1400" dirty="0" smtClean="0"/>
              <a:t>/React/</a:t>
            </a:r>
            <a:r>
              <a:rPr kumimoji="1" lang="en-US" altLang="zh-CN" sz="1400" dirty="0" err="1" smtClean="0"/>
              <a:t>JQuery+HTML+CSS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8965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347614"/>
            <a:ext cx="4984746" cy="293179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436096" y="771550"/>
            <a:ext cx="3544566" cy="424731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Registry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: 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注册中心；和服务的消费者，和服务提供者都建立长连接。服务提供者注册服务到注册中心；服务消费者从注册中心获取服务提供者列表；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Consumer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: 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服务消费端；服务消费者从注册中心获取到服务提供者列表后，根据负载均衡算法，选择一个服务提供者，和服务提供者直接建立连接，开始调用服务；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Provider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: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服务提供者；服务提供者提供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RPC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服务；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Monitor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: 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监控服务的调用情况统计；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C00000"/>
                </a:solidFill>
                <a:latin typeface="Verdana" charset="0"/>
              </a:rPr>
              <a:t>注册中心为</a:t>
            </a: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N+1</a:t>
            </a:r>
            <a:r>
              <a:rPr lang="zh-CN" altLang="en-US" sz="1200" dirty="0">
                <a:solidFill>
                  <a:srgbClr val="C00000"/>
                </a:solidFill>
                <a:latin typeface="Verdana" charset="0"/>
              </a:rPr>
              <a:t>对等集群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，一台挂掉后，会自动切换到另外一台注册中心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注册中心全部挂掉后，消息消费者本地会缓存服务提供者列表，所以不影响当时的服务调用。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C00000"/>
                </a:solidFill>
                <a:latin typeface="Verdana" charset="0"/>
              </a:rPr>
              <a:t>服务提供者为集群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，一台挂掉后，通过心跳过程，注册中心会立即刷到服务消费者告知；</a:t>
            </a:r>
            <a:endParaRPr lang="zh-CN" altLang="en-US" sz="1200" b="0" i="0" u="none" strike="noStrike" dirty="0">
              <a:solidFill>
                <a:srgbClr val="0070C0"/>
              </a:solidFill>
              <a:effectLst/>
              <a:latin typeface="Verdana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en-US" altLang="zh-CN" sz="3000" dirty="0" smtClean="0"/>
              <a:t>Why</a:t>
            </a:r>
            <a:r>
              <a:rPr kumimoji="1" lang="zh-CN" altLang="en-US" sz="3000" dirty="0" smtClean="0"/>
              <a:t> </a:t>
            </a:r>
            <a:r>
              <a:rPr kumimoji="1" lang="en-US" altLang="zh-CN" sz="3000" dirty="0" err="1" smtClean="0"/>
              <a:t>Dubbo</a:t>
            </a:r>
            <a:r>
              <a:rPr kumimoji="1" lang="zh-CN" altLang="en-US" sz="2000" dirty="0" smtClean="0"/>
              <a:t>（思想吻合）</a:t>
            </a:r>
            <a:endParaRPr kumimoji="1"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467544" y="4371950"/>
            <a:ext cx="23394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/>
              <a:t>https://github.com/alibaba/dubbo</a:t>
            </a:r>
          </a:p>
        </p:txBody>
      </p:sp>
      <p:sp>
        <p:nvSpPr>
          <p:cNvPr id="9" name="矩形 8"/>
          <p:cNvSpPr/>
          <p:nvPr/>
        </p:nvSpPr>
        <p:spPr>
          <a:xfrm>
            <a:off x="467544" y="4659655"/>
            <a:ext cx="30451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/>
              <a:t>https://github.com/dangdangdotcom/dubbox</a:t>
            </a:r>
          </a:p>
        </p:txBody>
      </p:sp>
    </p:spTree>
    <p:extLst>
      <p:ext uri="{BB962C8B-B14F-4D97-AF65-F5344CB8AC3E}">
        <p14:creationId xmlns:p14="http://schemas.microsoft.com/office/powerpoint/2010/main" val="192675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云形 29"/>
          <p:cNvSpPr/>
          <p:nvPr/>
        </p:nvSpPr>
        <p:spPr>
          <a:xfrm>
            <a:off x="179512" y="411510"/>
            <a:ext cx="8496944" cy="4639444"/>
          </a:xfrm>
          <a:prstGeom prst="cloud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mtClean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实践分布式架构开发模式</a:t>
            </a:r>
            <a:endParaRPr kumimoji="1" lang="zh-CN" altLang="en-US" sz="3000" dirty="0"/>
          </a:p>
        </p:txBody>
      </p:sp>
      <p:sp>
        <p:nvSpPr>
          <p:cNvPr id="21" name="圆角矩形 20"/>
          <p:cNvSpPr/>
          <p:nvPr/>
        </p:nvSpPr>
        <p:spPr>
          <a:xfrm>
            <a:off x="3635896" y="730474"/>
            <a:ext cx="891093" cy="720080"/>
          </a:xfrm>
          <a:prstGeom prst="roundRect">
            <a:avLst>
              <a:gd name="adj" fmla="val 5505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注册中心 </a:t>
            </a:r>
            <a:endParaRPr kumimoji="1"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1403648" y="2314650"/>
            <a:ext cx="1800200" cy="648072"/>
          </a:xfrm>
          <a:prstGeom prst="roundRect">
            <a:avLst>
              <a:gd name="adj" fmla="val 55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服务消费者</a:t>
            </a:r>
          </a:p>
          <a:p>
            <a:pPr algn="ctr"/>
            <a:r>
              <a:rPr kumimoji="1" lang="en-US" altLang="zh-CN" sz="1200" dirty="0" smtClean="0"/>
              <a:t>Web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smtClean="0"/>
              <a:t>UI</a:t>
            </a:r>
            <a:endParaRPr kumimoji="1" lang="zh-CN" altLang="en-US" sz="1200" dirty="0"/>
          </a:p>
        </p:txBody>
      </p:sp>
      <p:sp>
        <p:nvSpPr>
          <p:cNvPr id="23" name="圆角矩形 22"/>
          <p:cNvSpPr/>
          <p:nvPr/>
        </p:nvSpPr>
        <p:spPr>
          <a:xfrm>
            <a:off x="6012160" y="2314650"/>
            <a:ext cx="1800200" cy="648072"/>
          </a:xfrm>
          <a:prstGeom prst="roundRect">
            <a:avLst>
              <a:gd name="adj" fmla="val 55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服务提供者</a:t>
            </a:r>
          </a:p>
          <a:p>
            <a:pPr algn="ctr"/>
            <a:r>
              <a:rPr kumimoji="1" lang="en-US" altLang="zh-CN" sz="1200" dirty="0" smtClean="0"/>
              <a:t>Tools</a:t>
            </a:r>
            <a:r>
              <a:rPr kumimoji="1" lang="zh-CN" altLang="en-US" sz="1200" dirty="0" smtClean="0"/>
              <a:t>服务功能</a:t>
            </a:r>
          </a:p>
        </p:txBody>
      </p:sp>
      <p:cxnSp>
        <p:nvCxnSpPr>
          <p:cNvPr id="6" name="直线箭头连接符 5"/>
          <p:cNvCxnSpPr>
            <a:stCxn id="22" idx="0"/>
          </p:cNvCxnSpPr>
          <p:nvPr/>
        </p:nvCxnSpPr>
        <p:spPr>
          <a:xfrm flipV="1">
            <a:off x="2303748" y="1428757"/>
            <a:ext cx="1342075" cy="885893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>
            <a:stCxn id="23" idx="0"/>
            <a:endCxn id="21" idx="2"/>
          </p:cNvCxnSpPr>
          <p:nvPr/>
        </p:nvCxnSpPr>
        <p:spPr>
          <a:xfrm flipH="1" flipV="1">
            <a:off x="4081443" y="1450554"/>
            <a:ext cx="2830817" cy="86409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>
            <a:stCxn id="22" idx="3"/>
            <a:endCxn id="23" idx="1"/>
          </p:cNvCxnSpPr>
          <p:nvPr/>
        </p:nvCxnSpPr>
        <p:spPr>
          <a:xfrm>
            <a:off x="3203848" y="2638686"/>
            <a:ext cx="280831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>
            <a:stCxn id="21" idx="2"/>
          </p:cNvCxnSpPr>
          <p:nvPr/>
        </p:nvCxnSpPr>
        <p:spPr>
          <a:xfrm flipH="1">
            <a:off x="2735797" y="1450554"/>
            <a:ext cx="1345646" cy="86409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4950270" y="3803320"/>
            <a:ext cx="845866" cy="720080"/>
          </a:xfrm>
          <a:prstGeom prst="roundRect">
            <a:avLst>
              <a:gd name="adj" fmla="val 5505"/>
            </a:avLst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监控中心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8" name="直线箭头连接符 37"/>
          <p:cNvCxnSpPr>
            <a:stCxn id="23" idx="2"/>
            <a:endCxn id="37" idx="3"/>
          </p:cNvCxnSpPr>
          <p:nvPr/>
        </p:nvCxnSpPr>
        <p:spPr>
          <a:xfrm flipH="1">
            <a:off x="5796136" y="2962722"/>
            <a:ext cx="1116124" cy="1200638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/>
          <p:cNvCxnSpPr>
            <a:stCxn id="22" idx="2"/>
            <a:endCxn id="37" idx="0"/>
          </p:cNvCxnSpPr>
          <p:nvPr/>
        </p:nvCxnSpPr>
        <p:spPr>
          <a:xfrm>
            <a:off x="2303748" y="2962722"/>
            <a:ext cx="3069455" cy="840598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5200016" y="1867424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1</a:t>
            </a:r>
            <a:r>
              <a:rPr kumimoji="1" lang="zh-CN" altLang="en-US" sz="1400" dirty="0" smtClean="0"/>
              <a:t> 发布服务</a:t>
            </a:r>
            <a:endParaRPr kumimoji="1" lang="zh-CN" altLang="en-US" sz="1400" dirty="0"/>
          </a:p>
        </p:txBody>
      </p:sp>
      <p:sp>
        <p:nvSpPr>
          <p:cNvPr id="46" name="文本框 45"/>
          <p:cNvSpPr txBox="1"/>
          <p:nvPr/>
        </p:nvSpPr>
        <p:spPr>
          <a:xfrm>
            <a:off x="1916007" y="1346742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2</a:t>
            </a:r>
            <a:r>
              <a:rPr kumimoji="1" lang="zh-CN" altLang="en-US" sz="1400" dirty="0" smtClean="0"/>
              <a:t> 订阅服务</a:t>
            </a:r>
            <a:endParaRPr kumimoji="1" lang="zh-CN" altLang="en-US" sz="1400" dirty="0"/>
          </a:p>
        </p:txBody>
      </p:sp>
      <p:sp>
        <p:nvSpPr>
          <p:cNvPr id="52" name="文本框 51"/>
          <p:cNvSpPr txBox="1"/>
          <p:nvPr/>
        </p:nvSpPr>
        <p:spPr>
          <a:xfrm>
            <a:off x="2741448" y="1877956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3</a:t>
            </a:r>
            <a:r>
              <a:rPr kumimoji="1" lang="zh-CN" altLang="en-US" sz="1400" dirty="0" smtClean="0"/>
              <a:t> 服务列表</a:t>
            </a:r>
            <a:endParaRPr kumimoji="1" lang="zh-CN" altLang="en-US" sz="1400" dirty="0"/>
          </a:p>
        </p:txBody>
      </p:sp>
      <p:sp>
        <p:nvSpPr>
          <p:cNvPr id="53" name="文本框 52"/>
          <p:cNvSpPr txBox="1"/>
          <p:nvPr/>
        </p:nvSpPr>
        <p:spPr>
          <a:xfrm>
            <a:off x="3707904" y="2291152"/>
            <a:ext cx="1623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4</a:t>
            </a:r>
            <a:r>
              <a:rPr kumimoji="1" lang="zh-CN" altLang="en-US" sz="1400" dirty="0" smtClean="0"/>
              <a:t> 访问服务（</a:t>
            </a:r>
            <a:r>
              <a:rPr kumimoji="1" lang="en-US" altLang="zh-CN" sz="1400" dirty="0" err="1" smtClean="0"/>
              <a:t>rcp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54" name="文本框 53"/>
          <p:cNvSpPr txBox="1"/>
          <p:nvPr/>
        </p:nvSpPr>
        <p:spPr>
          <a:xfrm>
            <a:off x="2852687" y="3135503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5</a:t>
            </a:r>
            <a:r>
              <a:rPr kumimoji="1" lang="zh-CN" altLang="en-US" sz="1400" dirty="0" smtClean="0"/>
              <a:t> 监控信息</a:t>
            </a:r>
            <a:endParaRPr kumimoji="1" lang="zh-CN" altLang="en-US" sz="1400" dirty="0"/>
          </a:p>
        </p:txBody>
      </p:sp>
      <p:sp>
        <p:nvSpPr>
          <p:cNvPr id="56" name="文本框 55"/>
          <p:cNvSpPr txBox="1"/>
          <p:nvPr/>
        </p:nvSpPr>
        <p:spPr>
          <a:xfrm>
            <a:off x="6016110" y="3563041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5</a:t>
            </a:r>
            <a:r>
              <a:rPr kumimoji="1" lang="zh-CN" altLang="en-US" sz="1400" dirty="0" smtClean="0"/>
              <a:t> 监控信息</a:t>
            </a:r>
            <a:endParaRPr kumimoji="1" lang="zh-CN" altLang="en-US" sz="1400" dirty="0"/>
          </a:p>
        </p:txBody>
      </p:sp>
      <p:sp>
        <p:nvSpPr>
          <p:cNvPr id="31" name="矩形 30"/>
          <p:cNvSpPr/>
          <p:nvPr/>
        </p:nvSpPr>
        <p:spPr>
          <a:xfrm>
            <a:off x="1749750" y="429808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b="1" smtClean="0">
                <a:solidFill>
                  <a:srgbClr val="C00000"/>
                </a:solidFill>
              </a:rPr>
              <a:t>局域</a:t>
            </a:r>
            <a:r>
              <a:rPr kumimoji="1" lang="zh-CN" altLang="en-US" b="1" dirty="0">
                <a:solidFill>
                  <a:srgbClr val="C00000"/>
                </a:solidFill>
              </a:rPr>
              <a:t>网内</a:t>
            </a:r>
          </a:p>
        </p:txBody>
      </p:sp>
      <p:cxnSp>
        <p:nvCxnSpPr>
          <p:cNvPr id="57" name="直线箭头连接符 56"/>
          <p:cNvCxnSpPr/>
          <p:nvPr/>
        </p:nvCxnSpPr>
        <p:spPr>
          <a:xfrm flipV="1">
            <a:off x="7488988" y="4539771"/>
            <a:ext cx="1032584" cy="1001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/>
          <p:cNvCxnSpPr/>
          <p:nvPr/>
        </p:nvCxnSpPr>
        <p:spPr>
          <a:xfrm flipV="1">
            <a:off x="7474378" y="5043827"/>
            <a:ext cx="1032584" cy="10016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7409094" y="4155926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异步调用，如：心跳</a:t>
            </a:r>
            <a:endParaRPr kumimoji="1" lang="zh-CN" altLang="en-US" sz="1200" dirty="0"/>
          </a:p>
        </p:txBody>
      </p:sp>
      <p:sp>
        <p:nvSpPr>
          <p:cNvPr id="60" name="文本框 59"/>
          <p:cNvSpPr txBox="1"/>
          <p:nvPr/>
        </p:nvSpPr>
        <p:spPr>
          <a:xfrm>
            <a:off x="7427855" y="4617470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同步调用，</a:t>
            </a:r>
          </a:p>
          <a:p>
            <a:r>
              <a:rPr kumimoji="1" lang="zh-CN" altLang="en-US" sz="1200" dirty="0" smtClean="0"/>
              <a:t>从注册中心获知访问地址</a:t>
            </a:r>
            <a:endParaRPr kumimoji="1" lang="zh-CN" altLang="en-US" sz="1200" dirty="0"/>
          </a:p>
        </p:txBody>
      </p:sp>
      <p:sp>
        <p:nvSpPr>
          <p:cNvPr id="33" name="圆角矩形 32"/>
          <p:cNvSpPr/>
          <p:nvPr/>
        </p:nvSpPr>
        <p:spPr>
          <a:xfrm>
            <a:off x="4669467" y="716268"/>
            <a:ext cx="891093" cy="720080"/>
          </a:xfrm>
          <a:prstGeom prst="roundRect">
            <a:avLst>
              <a:gd name="adj" fmla="val 5505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配置中心 </a:t>
            </a:r>
            <a:endParaRPr kumimoji="1" lang="zh-CN" altLang="en-US" dirty="0"/>
          </a:p>
        </p:txBody>
      </p:sp>
      <p:cxnSp>
        <p:nvCxnSpPr>
          <p:cNvPr id="34" name="直线箭头连接符 33"/>
          <p:cNvCxnSpPr/>
          <p:nvPr/>
        </p:nvCxnSpPr>
        <p:spPr>
          <a:xfrm flipH="1">
            <a:off x="3240360" y="1436348"/>
            <a:ext cx="1912120" cy="1099786"/>
          </a:xfrm>
          <a:prstGeom prst="straightConnector1">
            <a:avLst/>
          </a:prstGeom>
          <a:ln w="2857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>
            <a:off x="5161314" y="1450554"/>
            <a:ext cx="2460925" cy="840598"/>
          </a:xfrm>
          <a:prstGeom prst="straightConnector1">
            <a:avLst/>
          </a:prstGeom>
          <a:ln w="2857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5504140" y="1402801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0</a:t>
            </a:r>
            <a:r>
              <a:rPr kumimoji="1" lang="zh-CN" altLang="en-US" sz="1400" dirty="0" smtClean="0"/>
              <a:t> 配置管理</a:t>
            </a:r>
            <a:endParaRPr kumimoji="1" lang="zh-CN" altLang="en-US" sz="1400" dirty="0"/>
          </a:p>
        </p:txBody>
      </p:sp>
      <p:sp>
        <p:nvSpPr>
          <p:cNvPr id="35" name="圆角矩形 34"/>
          <p:cNvSpPr/>
          <p:nvPr/>
        </p:nvSpPr>
        <p:spPr>
          <a:xfrm>
            <a:off x="3469310" y="3803320"/>
            <a:ext cx="891093" cy="720080"/>
          </a:xfrm>
          <a:prstGeom prst="roundRect">
            <a:avLst>
              <a:gd name="adj" fmla="val 550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Maven</a:t>
            </a:r>
            <a:r>
              <a:rPr kumimoji="1" lang="zh-CN" altLang="en-US" dirty="0" smtClean="0"/>
              <a:t>私服 </a:t>
            </a:r>
            <a:endParaRPr kumimoji="1" lang="zh-CN" altLang="en-US" dirty="0"/>
          </a:p>
        </p:txBody>
      </p:sp>
      <p:cxnSp>
        <p:nvCxnSpPr>
          <p:cNvPr id="3" name="直线箭头连接符 2"/>
          <p:cNvCxnSpPr>
            <a:stCxn id="23" idx="2"/>
            <a:endCxn id="35" idx="0"/>
          </p:cNvCxnSpPr>
          <p:nvPr/>
        </p:nvCxnSpPr>
        <p:spPr>
          <a:xfrm flipH="1">
            <a:off x="3914857" y="2962722"/>
            <a:ext cx="2997403" cy="8405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endCxn id="22" idx="2"/>
          </p:cNvCxnSpPr>
          <p:nvPr/>
        </p:nvCxnSpPr>
        <p:spPr>
          <a:xfrm flipH="1" flipV="1">
            <a:off x="2303748" y="2962722"/>
            <a:ext cx="1137929" cy="11625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2116183" y="3521095"/>
            <a:ext cx="1393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7</a:t>
            </a:r>
            <a:r>
              <a:rPr kumimoji="1" lang="zh-CN" altLang="en-US" sz="1400" dirty="0" smtClean="0"/>
              <a:t> 下载依赖介质</a:t>
            </a:r>
            <a:endParaRPr kumimoji="1" lang="zh-CN" altLang="en-US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5129782" y="3091124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6</a:t>
            </a:r>
            <a:r>
              <a:rPr kumimoji="1" lang="zh-CN" altLang="en-US" sz="1400" dirty="0" smtClean="0"/>
              <a:t> 发布介质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6440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分布式系统架构下，如何进行‘</a:t>
            </a:r>
            <a:r>
              <a:rPr kumimoji="1" lang="zh-CN" altLang="en-US" sz="3000" dirty="0"/>
              <a:t>业务</a:t>
            </a:r>
            <a:r>
              <a:rPr kumimoji="1" lang="zh-CN" altLang="en-US" sz="3000" dirty="0" smtClean="0"/>
              <a:t>模块化’开发</a:t>
            </a:r>
            <a:endParaRPr kumimoji="1" lang="zh-CN" altLang="en-US" sz="3000" dirty="0"/>
          </a:p>
        </p:txBody>
      </p:sp>
      <p:sp>
        <p:nvSpPr>
          <p:cNvPr id="7" name="圆角矩形 6"/>
          <p:cNvSpPr/>
          <p:nvPr/>
        </p:nvSpPr>
        <p:spPr>
          <a:xfrm>
            <a:off x="467544" y="2688898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概念模型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923928" y="2688898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分析</a:t>
            </a:r>
          </a:p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功能点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652120" y="2691508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smtClean="0">
                <a:latin typeface="Microsoft YaHei" charset="0"/>
                <a:ea typeface="Microsoft YaHei" charset="0"/>
                <a:cs typeface="Microsoft YaHei" charset="0"/>
              </a:rPr>
              <a:t>接口设计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7380312" y="2693183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开发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195736" y="2688898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划分</a:t>
            </a:r>
          </a:p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模块范围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3527" y="3447607"/>
            <a:ext cx="1718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整体需求分析；</a:t>
            </a:r>
          </a:p>
          <a:p>
            <a:r>
              <a:rPr kumimoji="1" lang="zh-CN" altLang="en-US" sz="1200" dirty="0" smtClean="0">
                <a:solidFill>
                  <a:srgbClr val="FF0000"/>
                </a:solidFill>
              </a:rPr>
              <a:t>业务建模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zh-CN" altLang="en-US" sz="1200" dirty="0" smtClean="0"/>
              <a:t>梳理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典型业务场景</a:t>
            </a:r>
            <a:r>
              <a:rPr kumimoji="1" lang="zh-CN" altLang="en-US" sz="1200" dirty="0" smtClean="0"/>
              <a:t>；</a:t>
            </a:r>
            <a:endParaRPr kumimoji="1" lang="zh-CN" altLang="en-US" sz="1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2051720" y="3447607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限定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业务模块范围</a:t>
            </a:r>
            <a:r>
              <a:rPr kumimoji="1" lang="zh-CN" altLang="en-US" sz="1200" dirty="0" smtClean="0"/>
              <a:t>（原则，减少</a:t>
            </a:r>
            <a:r>
              <a:rPr kumimoji="1" lang="zh-CN" altLang="en-US" sz="1200" dirty="0"/>
              <a:t>分布式事务）；</a:t>
            </a:r>
            <a:endParaRPr kumimoji="1" lang="zh-CN" altLang="en-US" sz="1200" dirty="0" smtClean="0"/>
          </a:p>
          <a:p>
            <a:r>
              <a:rPr kumimoji="1" lang="zh-CN" altLang="en-US" sz="1200" dirty="0" smtClean="0"/>
              <a:t>梳理模块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业务闭环</a:t>
            </a:r>
            <a:r>
              <a:rPr kumimoji="1" lang="zh-CN" altLang="en-US" sz="1200" dirty="0" smtClean="0"/>
              <a:t>；</a:t>
            </a:r>
          </a:p>
          <a:p>
            <a:endParaRPr kumimoji="1" lang="zh-CN" altLang="en-US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3789205" y="3442829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基于闭环分解业务功能点；</a:t>
            </a:r>
          </a:p>
          <a:p>
            <a:r>
              <a:rPr kumimoji="1" lang="zh-CN" altLang="en-US" sz="1200" dirty="0" smtClean="0"/>
              <a:t>梳理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功能矩阵</a:t>
            </a:r>
            <a:r>
              <a:rPr kumimoji="1" lang="zh-CN" altLang="en-US" sz="1200" dirty="0" smtClean="0"/>
              <a:t>；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517397" y="3435846"/>
            <a:ext cx="17281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服务层（提供者）：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服务接口</a:t>
            </a:r>
            <a:r>
              <a:rPr kumimoji="1" lang="en-US" altLang="zh-CN" sz="1200" dirty="0" smtClean="0">
                <a:solidFill>
                  <a:srgbClr val="FF0000"/>
                </a:solidFill>
              </a:rPr>
              <a:t>API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zh-CN" altLang="en-US" sz="1200" dirty="0" smtClean="0"/>
              <a:t>扩展接口</a:t>
            </a:r>
            <a:r>
              <a:rPr kumimoji="1" lang="en-US" altLang="zh-CN" sz="1200" dirty="0" smtClean="0">
                <a:solidFill>
                  <a:srgbClr val="FF0000"/>
                </a:solidFill>
              </a:rPr>
              <a:t>SPI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en-US" altLang="zh-CN" sz="1200" dirty="0" err="1" smtClean="0">
                <a:solidFill>
                  <a:srgbClr val="FF0000"/>
                </a:solidFill>
              </a:rPr>
              <a:t>RESTFul</a:t>
            </a:r>
            <a:r>
              <a:rPr kumimoji="1" lang="zh-CN" altLang="en-US" sz="1200" dirty="0" smtClean="0"/>
              <a:t>接口；</a:t>
            </a:r>
          </a:p>
          <a:p>
            <a:endParaRPr kumimoji="1" lang="zh-CN" altLang="en-US" sz="1200" dirty="0" smtClean="0"/>
          </a:p>
          <a:p>
            <a:r>
              <a:rPr kumimoji="1" lang="zh-CN" altLang="en-US" sz="1200" dirty="0" smtClean="0"/>
              <a:t>应用层（</a:t>
            </a:r>
            <a:r>
              <a:rPr kumimoji="1" lang="en-US" altLang="zh-CN" sz="1200" dirty="0" smtClean="0"/>
              <a:t>web</a:t>
            </a:r>
            <a:r>
              <a:rPr kumimoji="1" lang="zh-CN" altLang="en-US" sz="1200" dirty="0" smtClean="0"/>
              <a:t>端）：</a:t>
            </a:r>
          </a:p>
          <a:p>
            <a:r>
              <a:rPr kumimoji="1" lang="en-US" altLang="zh-CN" sz="1200" dirty="0" smtClean="0">
                <a:solidFill>
                  <a:srgbClr val="FF0000"/>
                </a:solidFill>
              </a:rPr>
              <a:t>Controller</a:t>
            </a:r>
            <a:r>
              <a:rPr kumimoji="1" lang="zh-CN" altLang="en-US" sz="1200" dirty="0" smtClean="0"/>
              <a:t>接口设计遵循</a:t>
            </a:r>
            <a:r>
              <a:rPr kumimoji="1" lang="en-US" altLang="zh-CN" sz="1200" dirty="0" err="1" smtClean="0"/>
              <a:t>RESTFul</a:t>
            </a:r>
            <a:r>
              <a:rPr kumimoji="1" lang="zh-CN" altLang="en-US" sz="1200" dirty="0" smtClean="0"/>
              <a:t>风格。</a:t>
            </a:r>
          </a:p>
          <a:p>
            <a:endParaRPr kumimoji="1" lang="zh-CN" altLang="en-US" sz="1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7219616" y="3431846"/>
            <a:ext cx="1728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实现服务接口</a:t>
            </a:r>
            <a:r>
              <a:rPr kumimoji="1" lang="en-US" altLang="zh-CN" sz="1200" dirty="0" smtClean="0"/>
              <a:t>API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zh-CN" altLang="en-US" sz="1200" dirty="0" smtClean="0"/>
              <a:t>向注册中心发布服务；</a:t>
            </a:r>
          </a:p>
          <a:p>
            <a:endParaRPr kumimoji="1" lang="zh-CN" altLang="en-US" sz="1200" dirty="0" smtClean="0"/>
          </a:p>
          <a:p>
            <a:r>
              <a:rPr kumimoji="1" lang="zh-CN" altLang="en-US" sz="1200" dirty="0" smtClean="0"/>
              <a:t>实现扩展接口</a:t>
            </a:r>
            <a:r>
              <a:rPr kumimoji="1" lang="en-US" altLang="zh-CN" sz="1200" dirty="0" smtClean="0"/>
              <a:t>SPI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zh-CN" altLang="en-US" sz="1200" dirty="0" smtClean="0"/>
              <a:t>预留扩展机制；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7380312" y="1755135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单元测试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596336" y="1230422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服务</a:t>
            </a:r>
            <a:r>
              <a:rPr kumimoji="1" lang="en-US" altLang="zh-CN" sz="1200" dirty="0" smtClean="0"/>
              <a:t>API</a:t>
            </a:r>
            <a:r>
              <a:rPr kumimoji="1" lang="zh-CN" altLang="en-US" sz="1200" dirty="0" smtClean="0"/>
              <a:t>单元测试</a:t>
            </a:r>
          </a:p>
          <a:p>
            <a:r>
              <a:rPr kumimoji="1" lang="en-US" altLang="zh-CN" sz="1200" dirty="0" smtClean="0"/>
              <a:t>Controller</a:t>
            </a:r>
            <a:r>
              <a:rPr kumimoji="1" lang="zh-CN" altLang="en-US" sz="1200" dirty="0" smtClean="0"/>
              <a:t>单元测试</a:t>
            </a:r>
          </a:p>
        </p:txBody>
      </p:sp>
      <p:sp>
        <p:nvSpPr>
          <p:cNvPr id="2" name="右箭头 1"/>
          <p:cNvSpPr/>
          <p:nvPr/>
        </p:nvSpPr>
        <p:spPr>
          <a:xfrm>
            <a:off x="1763688" y="2809908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右箭头 19"/>
          <p:cNvSpPr/>
          <p:nvPr/>
        </p:nvSpPr>
        <p:spPr>
          <a:xfrm>
            <a:off x="3482793" y="2809347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右箭头 20"/>
          <p:cNvSpPr/>
          <p:nvPr/>
        </p:nvSpPr>
        <p:spPr>
          <a:xfrm>
            <a:off x="5175941" y="2809347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右箭头 21"/>
          <p:cNvSpPr/>
          <p:nvPr/>
        </p:nvSpPr>
        <p:spPr>
          <a:xfrm>
            <a:off x="6920387" y="2824351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上下箭头 5"/>
          <p:cNvSpPr/>
          <p:nvPr/>
        </p:nvSpPr>
        <p:spPr>
          <a:xfrm>
            <a:off x="7721768" y="2314073"/>
            <a:ext cx="387917" cy="413335"/>
          </a:xfrm>
          <a:prstGeom prst="upDownArrow">
            <a:avLst>
              <a:gd name="adj1" fmla="val 26258"/>
              <a:gd name="adj2" fmla="val 398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359511" y="1611107"/>
            <a:ext cx="1296186" cy="702966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应用场景</a:t>
            </a:r>
          </a:p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功能需求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829908" y="2427734"/>
            <a:ext cx="355392" cy="1585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下弧形箭头 23"/>
          <p:cNvSpPr/>
          <p:nvPr/>
        </p:nvSpPr>
        <p:spPr>
          <a:xfrm flipH="1">
            <a:off x="973200" y="868444"/>
            <a:ext cx="6552727" cy="69555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779912" y="903400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集成测试</a:t>
            </a:r>
          </a:p>
          <a:p>
            <a:r>
              <a:rPr kumimoji="1" lang="zh-CN" altLang="en-US" sz="1200" dirty="0" smtClean="0"/>
              <a:t>系统测试</a:t>
            </a:r>
          </a:p>
          <a:p>
            <a:r>
              <a:rPr kumimoji="1" lang="zh-CN" altLang="en-US" sz="1200" dirty="0" smtClean="0"/>
              <a:t>用户测试</a:t>
            </a:r>
          </a:p>
          <a:p>
            <a:r>
              <a:rPr kumimoji="1" lang="is-IS" altLang="zh-CN" sz="1200" dirty="0" smtClean="0"/>
              <a:t>…</a:t>
            </a:r>
            <a:r>
              <a:rPr kumimoji="1" lang="zh-CN" altLang="en-US" sz="1200" dirty="0" smtClean="0"/>
              <a:t>验证功能满足需求！</a:t>
            </a:r>
          </a:p>
        </p:txBody>
      </p:sp>
    </p:spTree>
    <p:extLst>
      <p:ext uri="{BB962C8B-B14F-4D97-AF65-F5344CB8AC3E}">
        <p14:creationId xmlns:p14="http://schemas.microsoft.com/office/powerpoint/2010/main" val="174739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 90"/>
          <p:cNvSpPr/>
          <p:nvPr/>
        </p:nvSpPr>
        <p:spPr>
          <a:xfrm>
            <a:off x="1475656" y="3137242"/>
            <a:ext cx="5108092" cy="1856272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109244" y="26448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基础服务模块</a:t>
            </a:r>
            <a:endParaRPr kumimoji="1" lang="zh-CN" altLang="en-US" sz="3000" dirty="0"/>
          </a:p>
        </p:txBody>
      </p:sp>
      <p:sp>
        <p:nvSpPr>
          <p:cNvPr id="52" name="矩形 51"/>
          <p:cNvSpPr/>
          <p:nvPr/>
        </p:nvSpPr>
        <p:spPr>
          <a:xfrm>
            <a:off x="1475656" y="780842"/>
            <a:ext cx="5108092" cy="216024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 flipH="1">
            <a:off x="1043608" y="1275606"/>
            <a:ext cx="19715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400" dirty="0" smtClean="0"/>
              <a:t>通用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应用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服务</a:t>
            </a:r>
            <a:endParaRPr kumimoji="1" lang="en-US" altLang="zh-CN" sz="1400" dirty="0" smtClean="0"/>
          </a:p>
        </p:txBody>
      </p:sp>
      <p:sp>
        <p:nvSpPr>
          <p:cNvPr id="56" name="矩形 55"/>
          <p:cNvSpPr/>
          <p:nvPr/>
        </p:nvSpPr>
        <p:spPr>
          <a:xfrm>
            <a:off x="1689165" y="2268538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FFFF00"/>
                </a:solidFill>
              </a:rPr>
              <a:t>组织权限管理</a:t>
            </a:r>
            <a:endParaRPr kumimoji="1" lang="en-US" altLang="zh-CN" sz="1200" dirty="0" smtClean="0">
              <a:solidFill>
                <a:srgbClr val="FFFF00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rgbClr val="FFFF00"/>
                </a:solidFill>
              </a:rPr>
              <a:t>OM&amp;AC</a:t>
            </a:r>
            <a:endParaRPr kumimoji="1"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906950" y="2262990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交易引擎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TX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686332" y="3824790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FFFF00"/>
                </a:solidFill>
              </a:rPr>
              <a:t>流水</a:t>
            </a:r>
            <a:r>
              <a:rPr kumimoji="1" lang="en-US" altLang="zh-CN" sz="1200" dirty="0" smtClean="0">
                <a:solidFill>
                  <a:srgbClr val="FFFF00"/>
                </a:solidFill>
              </a:rPr>
              <a:t>&amp;</a:t>
            </a:r>
            <a:r>
              <a:rPr kumimoji="1" lang="zh-CN" altLang="en-US" sz="1200" dirty="0" smtClean="0">
                <a:solidFill>
                  <a:srgbClr val="FFFF00"/>
                </a:solidFill>
              </a:rPr>
              <a:t>日志</a:t>
            </a:r>
            <a:endParaRPr kumimoji="1" lang="en-US" altLang="zh-CN" sz="1200" dirty="0" smtClean="0">
              <a:solidFill>
                <a:srgbClr val="FFFF00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rgbClr val="FFFF00"/>
                </a:solidFill>
              </a:rPr>
              <a:t>JNL</a:t>
            </a:r>
            <a:endParaRPr kumimoji="1"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949582" y="3824790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基础参数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CFG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686332" y="979734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903190" y="197245"/>
            <a:ext cx="1787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I</a:t>
            </a:r>
            <a:r>
              <a:rPr lang="zh-CN" altLang="en-US" b="1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nfrastructure</a:t>
            </a:r>
            <a:endParaRPr lang="zh-CN" altLang="en-US" b="1" dirty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386477" y="2285130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交易授权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TOV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386477" y="1635646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交易复核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TCK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159588" y="4407954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文件管理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FM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4159588" y="2275878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交易事件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TE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2906950" y="978435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4142512" y="978300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5363130" y="977001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grpSp>
        <p:nvGrpSpPr>
          <p:cNvPr id="101" name="组 100"/>
          <p:cNvGrpSpPr/>
          <p:nvPr/>
        </p:nvGrpSpPr>
        <p:grpSpPr>
          <a:xfrm flipH="1">
            <a:off x="70952" y="1016386"/>
            <a:ext cx="800280" cy="3977127"/>
            <a:chOff x="8460432" y="847372"/>
            <a:chExt cx="702439" cy="3977127"/>
          </a:xfrm>
        </p:grpSpPr>
        <p:sp>
          <p:nvSpPr>
            <p:cNvPr id="102" name="右大括号 101"/>
            <p:cNvSpPr/>
            <p:nvPr/>
          </p:nvSpPr>
          <p:spPr>
            <a:xfrm>
              <a:off x="8460432" y="847372"/>
              <a:ext cx="216024" cy="3977127"/>
            </a:xfrm>
            <a:prstGeom prst="rightBrace">
              <a:avLst>
                <a:gd name="adj1" fmla="val 372094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3" name="矩形 102"/>
            <p:cNvSpPr/>
            <p:nvPr/>
          </p:nvSpPr>
          <p:spPr>
            <a:xfrm>
              <a:off x="8619132" y="2427734"/>
              <a:ext cx="543739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kumimoji="1" lang="zh-CN" altLang="en-US" sz="1400" dirty="0"/>
                <a:t>基础</a:t>
              </a:r>
              <a:endParaRPr kumimoji="1" lang="en-US" altLang="zh-CN" sz="1400" dirty="0"/>
            </a:p>
            <a:p>
              <a:pPr algn="r"/>
              <a:r>
                <a:rPr kumimoji="1" lang="zh-CN" altLang="en-US" sz="1400" dirty="0"/>
                <a:t>服务</a:t>
              </a:r>
              <a:endParaRPr kumimoji="1" lang="en-US" altLang="zh-CN" sz="1400" dirty="0"/>
            </a:p>
            <a:p>
              <a:pPr algn="r"/>
              <a:r>
                <a:rPr kumimoji="1" lang="zh-CN" altLang="en-US" sz="1400" dirty="0"/>
                <a:t>模块</a:t>
              </a:r>
              <a:endParaRPr kumimoji="1" lang="en-US" altLang="zh-CN" sz="1400" dirty="0"/>
            </a:p>
          </p:txBody>
        </p:sp>
      </p:grpSp>
      <p:sp>
        <p:nvSpPr>
          <p:cNvPr id="104" name="矩形 103"/>
          <p:cNvSpPr/>
          <p:nvPr/>
        </p:nvSpPr>
        <p:spPr>
          <a:xfrm>
            <a:off x="1686332" y="4403006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FFFF00"/>
                </a:solidFill>
              </a:rPr>
              <a:t>标准数据</a:t>
            </a:r>
            <a:endParaRPr kumimoji="1" lang="en-US" altLang="zh-CN" sz="1200" dirty="0" smtClean="0">
              <a:solidFill>
                <a:srgbClr val="FFFF00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rgbClr val="FFFF00"/>
                </a:solidFill>
              </a:rPr>
              <a:t>SD</a:t>
            </a:r>
            <a:endParaRPr kumimoji="1"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2935452" y="4403006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FFFF00"/>
                </a:solidFill>
              </a:rPr>
              <a:t>定时器</a:t>
            </a:r>
            <a:endParaRPr kumimoji="1" lang="en-US" altLang="zh-CN" sz="1200" dirty="0" smtClean="0">
              <a:solidFill>
                <a:srgbClr val="FFFF00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rgbClr val="FFFF00"/>
                </a:solidFill>
              </a:rPr>
              <a:t>Timer</a:t>
            </a:r>
            <a:endParaRPr kumimoji="1"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 flipH="1">
            <a:off x="1067329" y="3506117"/>
            <a:ext cx="19715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400" dirty="0" smtClean="0"/>
              <a:t>通用平台服务</a:t>
            </a:r>
            <a:endParaRPr kumimoji="1" lang="en-US" altLang="zh-CN" sz="1400" dirty="0" smtClean="0"/>
          </a:p>
        </p:txBody>
      </p:sp>
      <p:grpSp>
        <p:nvGrpSpPr>
          <p:cNvPr id="107" name="组 106"/>
          <p:cNvGrpSpPr/>
          <p:nvPr/>
        </p:nvGrpSpPr>
        <p:grpSpPr>
          <a:xfrm>
            <a:off x="5418953" y="3236087"/>
            <a:ext cx="1080120" cy="1711927"/>
            <a:chOff x="7039702" y="2031647"/>
            <a:chExt cx="1080120" cy="1711927"/>
          </a:xfrm>
        </p:grpSpPr>
        <p:sp>
          <p:nvSpPr>
            <p:cNvPr id="108" name="矩形 107"/>
            <p:cNvSpPr/>
            <p:nvPr/>
          </p:nvSpPr>
          <p:spPr>
            <a:xfrm>
              <a:off x="7039702" y="2031647"/>
              <a:ext cx="1080120" cy="1711927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zh-CN" altLang="en-US" sz="1200" dirty="0" smtClean="0">
                  <a:solidFill>
                    <a:schemeClr val="bg1"/>
                  </a:solidFill>
                </a:rPr>
                <a:t>通道服务</a:t>
              </a:r>
              <a:endParaRPr kumimoji="1" lang="en-US" altLang="zh-CN" sz="1200" dirty="0" smtClean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altLang="zh-CN" sz="1200" dirty="0" smtClean="0">
                  <a:solidFill>
                    <a:schemeClr val="bg1"/>
                  </a:solidFill>
                </a:rPr>
                <a:t>GW</a:t>
              </a:r>
              <a:endParaRPr kumimoji="1"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7146154" y="2675143"/>
              <a:ext cx="864096" cy="420359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smtClean="0"/>
                <a:t>主机服务</a:t>
              </a:r>
              <a:endParaRPr kumimoji="1" lang="zh-CN" altLang="en-US" sz="1200"/>
            </a:p>
          </p:txBody>
        </p:sp>
        <p:sp>
          <p:nvSpPr>
            <p:cNvPr id="109" name="椭圆 108"/>
            <p:cNvSpPr/>
            <p:nvPr/>
          </p:nvSpPr>
          <p:spPr>
            <a:xfrm>
              <a:off x="7128284" y="2489256"/>
              <a:ext cx="864096" cy="420359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smtClean="0"/>
                <a:t>主机服务</a:t>
              </a:r>
              <a:endParaRPr kumimoji="1" lang="zh-CN" altLang="en-US" sz="1200"/>
            </a:p>
          </p:txBody>
        </p:sp>
        <p:sp>
          <p:nvSpPr>
            <p:cNvPr id="111" name="椭圆 110"/>
            <p:cNvSpPr/>
            <p:nvPr/>
          </p:nvSpPr>
          <p:spPr>
            <a:xfrm>
              <a:off x="7146154" y="3202159"/>
              <a:ext cx="864096" cy="433971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 smtClean="0"/>
                <a:t>报文格式</a:t>
              </a:r>
              <a:endParaRPr kumimoji="1" lang="zh-CN" altLang="en-US" sz="1200" dirty="0"/>
            </a:p>
          </p:txBody>
        </p:sp>
      </p:grpSp>
      <p:sp>
        <p:nvSpPr>
          <p:cNvPr id="112" name="矩形 111"/>
          <p:cNvSpPr/>
          <p:nvPr/>
        </p:nvSpPr>
        <p:spPr>
          <a:xfrm>
            <a:off x="4159588" y="3831890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挡板服务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Simulator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4159588" y="3236087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批量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Batch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1681984" y="3236087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FFFF00"/>
                </a:solidFill>
              </a:rPr>
              <a:t>。。。</a:t>
            </a:r>
            <a:endParaRPr kumimoji="1"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2945234" y="3236087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。。。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72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683568" y="1033254"/>
            <a:ext cx="7950252" cy="3914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dirty="0" smtClean="0">
                <a:solidFill>
                  <a:schemeClr val="tx1"/>
                </a:solidFill>
              </a:rPr>
              <a:t>TIS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Tools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964787" y="1718495"/>
            <a:ext cx="1913368" cy="2147737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接口测试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682968" y="1539305"/>
            <a:ext cx="1913368" cy="2147737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>
                <a:solidFill>
                  <a:schemeClr val="tx1"/>
                </a:solidFill>
              </a:rPr>
              <a:t>日志分析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456676" y="1360115"/>
            <a:ext cx="1913368" cy="2147737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开发管理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78712" y="1360116"/>
            <a:ext cx="1913368" cy="2147737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用户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模块划分和工程依赖 示意</a:t>
            </a:r>
            <a:endParaRPr kumimoji="1" lang="zh-CN" altLang="en-US" sz="3000" dirty="0"/>
          </a:p>
        </p:txBody>
      </p:sp>
      <p:sp>
        <p:nvSpPr>
          <p:cNvPr id="4" name="矩形 3"/>
          <p:cNvSpPr/>
          <p:nvPr/>
        </p:nvSpPr>
        <p:spPr>
          <a:xfrm>
            <a:off x="1177312" y="2271218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web-boss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77312" y="1119090"/>
            <a:ext cx="1666496" cy="72008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web-tools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10577" y="4155926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common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03681" y="4163663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bg1"/>
                </a:solidFill>
              </a:rPr>
              <a:t>config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91880" y="2657925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service-user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91880" y="1491630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facade-user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580112" y="2663344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service-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devmgr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80112" y="1497049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facade-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devmgr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线箭头连接符 21"/>
          <p:cNvCxnSpPr>
            <a:stCxn id="16" idx="2"/>
            <a:endCxn id="10" idx="0"/>
          </p:cNvCxnSpPr>
          <p:nvPr/>
        </p:nvCxnSpPr>
        <p:spPr>
          <a:xfrm>
            <a:off x="6413360" y="3507852"/>
            <a:ext cx="623569" cy="655811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4" idx="2"/>
            <a:endCxn id="9" idx="0"/>
          </p:cNvCxnSpPr>
          <p:nvPr/>
        </p:nvCxnSpPr>
        <p:spPr>
          <a:xfrm>
            <a:off x="2010560" y="2991298"/>
            <a:ext cx="633265" cy="116462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5" idx="2"/>
            <a:endCxn id="9" idx="0"/>
          </p:cNvCxnSpPr>
          <p:nvPr/>
        </p:nvCxnSpPr>
        <p:spPr>
          <a:xfrm flipH="1">
            <a:off x="2643825" y="3507853"/>
            <a:ext cx="1691571" cy="648073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>
            <a:stCxn id="16" idx="2"/>
            <a:endCxn id="9" idx="0"/>
          </p:cNvCxnSpPr>
          <p:nvPr/>
        </p:nvCxnSpPr>
        <p:spPr>
          <a:xfrm flipH="1">
            <a:off x="2643825" y="3507852"/>
            <a:ext cx="3769535" cy="648074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8" idx="3"/>
            <a:endCxn id="12" idx="1"/>
          </p:cNvCxnSpPr>
          <p:nvPr/>
        </p:nvCxnSpPr>
        <p:spPr>
          <a:xfrm>
            <a:off x="2843808" y="1479130"/>
            <a:ext cx="648072" cy="372540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>
            <a:stCxn id="8" idx="3"/>
            <a:endCxn id="14" idx="1"/>
          </p:cNvCxnSpPr>
          <p:nvPr/>
        </p:nvCxnSpPr>
        <p:spPr>
          <a:xfrm>
            <a:off x="2843808" y="1479130"/>
            <a:ext cx="2736304" cy="377959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stCxn id="8" idx="2"/>
            <a:endCxn id="4" idx="0"/>
          </p:cNvCxnSpPr>
          <p:nvPr/>
        </p:nvCxnSpPr>
        <p:spPr>
          <a:xfrm>
            <a:off x="2010560" y="1839170"/>
            <a:ext cx="0" cy="43204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706" y="272508"/>
            <a:ext cx="950718" cy="423814"/>
          </a:xfrm>
          <a:prstGeom prst="rect">
            <a:avLst/>
          </a:prstGeom>
        </p:spPr>
      </p:pic>
      <p:sp>
        <p:nvSpPr>
          <p:cNvPr id="44" name="下箭头 43"/>
          <p:cNvSpPr/>
          <p:nvPr/>
        </p:nvSpPr>
        <p:spPr>
          <a:xfrm>
            <a:off x="1835696" y="775667"/>
            <a:ext cx="360040" cy="3347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5" name="直线箭头连接符 44"/>
          <p:cNvCxnSpPr>
            <a:stCxn id="15" idx="2"/>
            <a:endCxn id="10" idx="0"/>
          </p:cNvCxnSpPr>
          <p:nvPr/>
        </p:nvCxnSpPr>
        <p:spPr>
          <a:xfrm>
            <a:off x="4335396" y="3507853"/>
            <a:ext cx="2701533" cy="655810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>
            <a:stCxn id="11" idx="0"/>
            <a:endCxn id="12" idx="2"/>
          </p:cNvCxnSpPr>
          <p:nvPr/>
        </p:nvCxnSpPr>
        <p:spPr>
          <a:xfrm flipV="1">
            <a:off x="4325128" y="2211710"/>
            <a:ext cx="0" cy="4462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/>
          <p:cNvCxnSpPr>
            <a:stCxn id="13" idx="0"/>
            <a:endCxn id="14" idx="2"/>
          </p:cNvCxnSpPr>
          <p:nvPr/>
        </p:nvCxnSpPr>
        <p:spPr>
          <a:xfrm flipV="1">
            <a:off x="6413360" y="2217129"/>
            <a:ext cx="0" cy="4462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4011503" y="4155926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core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5" name="直线箭头连接符 34"/>
          <p:cNvCxnSpPr/>
          <p:nvPr/>
        </p:nvCxnSpPr>
        <p:spPr>
          <a:xfrm>
            <a:off x="7596336" y="471019"/>
            <a:ext cx="864096" cy="13396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7751965" y="187061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zh-CN" altLang="en-US" sz="1200" smtClean="0"/>
              <a:t>依赖</a:t>
            </a:r>
            <a:endParaRPr kumimoji="1" lang="zh-CN" altLang="en-US" sz="1200" dirty="0"/>
          </a:p>
        </p:txBody>
      </p:sp>
      <p:cxnSp>
        <p:nvCxnSpPr>
          <p:cNvPr id="32" name="直线箭头连接符 31"/>
          <p:cNvCxnSpPr>
            <a:endCxn id="29" idx="0"/>
          </p:cNvCxnSpPr>
          <p:nvPr/>
        </p:nvCxnSpPr>
        <p:spPr>
          <a:xfrm flipH="1">
            <a:off x="4844751" y="3507852"/>
            <a:ext cx="1901250" cy="648074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>
            <a:stCxn id="15" idx="2"/>
            <a:endCxn id="29" idx="0"/>
          </p:cNvCxnSpPr>
          <p:nvPr/>
        </p:nvCxnSpPr>
        <p:spPr>
          <a:xfrm>
            <a:off x="4335396" y="3507853"/>
            <a:ext cx="509355" cy="648073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/>
          <p:cNvCxnSpPr>
            <a:stCxn id="4" idx="2"/>
            <a:endCxn id="29" idx="0"/>
          </p:cNvCxnSpPr>
          <p:nvPr/>
        </p:nvCxnSpPr>
        <p:spPr>
          <a:xfrm>
            <a:off x="2010560" y="2991298"/>
            <a:ext cx="2834191" cy="116462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59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系统架构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73196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系统分层</a:t>
            </a:r>
            <a:endParaRPr kumimoji="1" lang="zh-CN" altLang="en-US" sz="3000" dirty="0"/>
          </a:p>
        </p:txBody>
      </p:sp>
      <p:sp>
        <p:nvSpPr>
          <p:cNvPr id="3" name="矩形 2"/>
          <p:cNvSpPr/>
          <p:nvPr/>
        </p:nvSpPr>
        <p:spPr>
          <a:xfrm>
            <a:off x="1850506" y="771550"/>
            <a:ext cx="6438084" cy="648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50506" y="1652840"/>
            <a:ext cx="6438084" cy="648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50506" y="2534130"/>
            <a:ext cx="6438084" cy="648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6015" y="95039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展示层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54361" y="183752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接入层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43730" y="272464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逻辑层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850506" y="3415420"/>
            <a:ext cx="6438084" cy="648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3731" y="35547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服务层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850506" y="4296710"/>
            <a:ext cx="6438084" cy="648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32466" y="43981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数据层</a:t>
            </a:r>
            <a:endParaRPr kumimoji="1"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2118332" y="927226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Web/H5</a:t>
            </a:r>
            <a:endParaRPr kumimoji="1"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3618034" y="927226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IOS</a:t>
            </a:r>
            <a:endParaRPr kumimoji="1"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5140166" y="927226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Android</a:t>
            </a:r>
            <a:endParaRPr kumimoji="1"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6639868" y="927226"/>
            <a:ext cx="144055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Desktop/</a:t>
            </a:r>
            <a:r>
              <a:rPr kumimoji="1" lang="en-US" altLang="zh-CN" dirty="0" err="1" smtClean="0"/>
              <a:t>swt</a:t>
            </a:r>
            <a:endParaRPr kumimoji="1"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2761993" y="1792209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Nginx</a:t>
            </a:r>
            <a:endParaRPr kumimoji="1"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4248087" y="1816996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F5</a:t>
            </a:r>
            <a:endParaRPr kumimoji="1"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5840318" y="1814216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apache</a:t>
            </a:r>
            <a:endParaRPr kumimoji="1"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2035409" y="2673499"/>
            <a:ext cx="1204757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业务引擎</a:t>
            </a:r>
            <a:endParaRPr kumimoji="1"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3618034" y="2673499"/>
            <a:ext cx="121417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工作流</a:t>
            </a:r>
            <a:endParaRPr kumimoji="1"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5328398" y="2673499"/>
            <a:ext cx="121417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应用平台</a:t>
            </a:r>
            <a:endParaRPr kumimoji="1"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6920438" y="2673499"/>
            <a:ext cx="121417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业务系统</a:t>
            </a:r>
            <a:endParaRPr kumimoji="1"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2023894" y="3554789"/>
            <a:ext cx="176416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Dubbo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26" name="圆角矩形 25"/>
          <p:cNvSpPr/>
          <p:nvPr/>
        </p:nvSpPr>
        <p:spPr>
          <a:xfrm>
            <a:off x="4187109" y="3554789"/>
            <a:ext cx="176416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Dubbo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6316258" y="3554789"/>
            <a:ext cx="176416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Dubbo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31" name="圆角矩形 30"/>
          <p:cNvSpPr/>
          <p:nvPr/>
        </p:nvSpPr>
        <p:spPr>
          <a:xfrm>
            <a:off x="5212174" y="4434046"/>
            <a:ext cx="86409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文件</a:t>
            </a:r>
            <a:endParaRPr kumimoji="1"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7143924" y="4419754"/>
            <a:ext cx="86409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2" name="罐形 1"/>
          <p:cNvSpPr/>
          <p:nvPr/>
        </p:nvSpPr>
        <p:spPr>
          <a:xfrm>
            <a:off x="2122487" y="4458692"/>
            <a:ext cx="648263" cy="38360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DB</a:t>
            </a:r>
            <a:endParaRPr kumimoji="1" lang="zh-CN" altLang="en-US" dirty="0"/>
          </a:p>
        </p:txBody>
      </p:sp>
      <p:sp>
        <p:nvSpPr>
          <p:cNvPr id="34" name="立方体 33"/>
          <p:cNvSpPr/>
          <p:nvPr/>
        </p:nvSpPr>
        <p:spPr>
          <a:xfrm>
            <a:off x="3618034" y="4426118"/>
            <a:ext cx="921060" cy="44874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Redis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98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接口分层架构</a:t>
            </a:r>
            <a:endParaRPr kumimoji="1" lang="zh-CN" altLang="en-US" sz="3000" dirty="0"/>
          </a:p>
        </p:txBody>
      </p:sp>
      <p:sp>
        <p:nvSpPr>
          <p:cNvPr id="3" name="圆角矩形 2"/>
          <p:cNvSpPr/>
          <p:nvPr/>
        </p:nvSpPr>
        <p:spPr>
          <a:xfrm>
            <a:off x="799340" y="555526"/>
            <a:ext cx="7128792" cy="810849"/>
          </a:xfrm>
          <a:prstGeom prst="roundRect">
            <a:avLst>
              <a:gd name="adj" fmla="val 8862"/>
            </a:avLst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/>
              <a:t>渠道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827584" y="1758017"/>
            <a:ext cx="5301417" cy="852050"/>
          </a:xfrm>
          <a:prstGeom prst="roundRect">
            <a:avLst>
              <a:gd name="adj" fmla="val 8862"/>
            </a:avLst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/>
              <a:t>业务流程（</a:t>
            </a:r>
            <a:r>
              <a:rPr kumimoji="1" lang="en-US" altLang="zh-CN" sz="1400" dirty="0" err="1" smtClean="0"/>
              <a:t>RESTFul</a:t>
            </a:r>
            <a:r>
              <a:rPr kumimoji="1" lang="zh-CN" altLang="en-US" sz="1400" dirty="0" smtClean="0"/>
              <a:t>服务接口）</a:t>
            </a:r>
            <a:endParaRPr kumimoji="1" lang="zh-CN" altLang="en-US" sz="1400" dirty="0"/>
          </a:p>
        </p:txBody>
      </p:sp>
      <p:sp>
        <p:nvSpPr>
          <p:cNvPr id="5" name="圆角矩形 4"/>
          <p:cNvSpPr/>
          <p:nvPr/>
        </p:nvSpPr>
        <p:spPr>
          <a:xfrm>
            <a:off x="827584" y="2996270"/>
            <a:ext cx="7128792" cy="852050"/>
          </a:xfrm>
          <a:prstGeom prst="roundRect">
            <a:avLst>
              <a:gd name="adj" fmla="val 8862"/>
            </a:avLst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/>
              <a:t>服务提供层（</a:t>
            </a:r>
            <a:r>
              <a:rPr kumimoji="1" lang="en-US" altLang="zh-CN" sz="1400" dirty="0" err="1" smtClean="0"/>
              <a:t>dubbo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provider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2" name="下箭头 1"/>
          <p:cNvSpPr/>
          <p:nvPr/>
        </p:nvSpPr>
        <p:spPr>
          <a:xfrm>
            <a:off x="3104665" y="1469985"/>
            <a:ext cx="864096" cy="216024"/>
          </a:xfrm>
          <a:prstGeom prst="downArrow">
            <a:avLst/>
          </a:prstGeom>
          <a:solidFill>
            <a:srgbClr val="C0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下箭头 7"/>
          <p:cNvSpPr/>
          <p:nvPr/>
        </p:nvSpPr>
        <p:spPr>
          <a:xfrm>
            <a:off x="3104665" y="2728175"/>
            <a:ext cx="864096" cy="216024"/>
          </a:xfrm>
          <a:prstGeom prst="downArrow">
            <a:avLst/>
          </a:prstGeom>
          <a:solidFill>
            <a:srgbClr val="C0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968761" y="140399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RESTFul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978811" y="2660725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RCP</a:t>
            </a:r>
            <a:endParaRPr kumimoji="1" lang="zh-CN" altLang="en-US" dirty="0"/>
          </a:p>
        </p:txBody>
      </p:sp>
      <p:sp>
        <p:nvSpPr>
          <p:cNvPr id="10" name="下箭头 9"/>
          <p:cNvSpPr/>
          <p:nvPr/>
        </p:nvSpPr>
        <p:spPr>
          <a:xfrm>
            <a:off x="6682372" y="1492735"/>
            <a:ext cx="486193" cy="1424497"/>
          </a:xfrm>
          <a:prstGeom prst="downArrow">
            <a:avLst>
              <a:gd name="adj1" fmla="val 50000"/>
              <a:gd name="adj2" fmla="val 19135"/>
            </a:avLst>
          </a:prstGeom>
          <a:solidFill>
            <a:srgbClr val="C00000">
              <a:alpha val="50196"/>
            </a:srgbClr>
          </a:solidFill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109937" y="1640578"/>
            <a:ext cx="1566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RESTFul</a:t>
            </a:r>
            <a:endParaRPr kumimoji="1" lang="en-US" altLang="zh-CN" dirty="0" smtClean="0"/>
          </a:p>
          <a:p>
            <a:r>
              <a:rPr kumimoji="1" lang="en-US" altLang="zh-CN" dirty="0" smtClean="0"/>
              <a:t>RCP</a:t>
            </a:r>
          </a:p>
          <a:p>
            <a:r>
              <a:rPr kumimoji="1" lang="zh-CN" altLang="en-US" sz="1200" dirty="0" smtClean="0">
                <a:solidFill>
                  <a:srgbClr val="FF0000"/>
                </a:solidFill>
              </a:rPr>
              <a:t>（</a:t>
            </a:r>
            <a:r>
              <a:rPr kumimoji="1" lang="zh-CN" altLang="en-US" sz="1200" dirty="0">
                <a:solidFill>
                  <a:srgbClr val="FF0000"/>
                </a:solidFill>
              </a:rPr>
              <a:t>不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提倡频繁跨层）</a:t>
            </a:r>
            <a:endParaRPr kumimoji="1" lang="en-US" altLang="zh-CN" sz="1200" dirty="0">
              <a:solidFill>
                <a:srgbClr val="FF0000"/>
              </a:solidFill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2890067" y="3920328"/>
            <a:ext cx="864096" cy="216024"/>
          </a:xfrm>
          <a:prstGeom prst="downArrow">
            <a:avLst/>
          </a:prstGeom>
          <a:solidFill>
            <a:srgbClr val="C0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64213" y="386807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TCP</a:t>
            </a:r>
            <a:endParaRPr kumimoji="1" lang="zh-CN" altLang="en-US" dirty="0"/>
          </a:p>
        </p:txBody>
      </p:sp>
      <p:sp>
        <p:nvSpPr>
          <p:cNvPr id="14" name="下箭头 13"/>
          <p:cNvSpPr/>
          <p:nvPr/>
        </p:nvSpPr>
        <p:spPr>
          <a:xfrm>
            <a:off x="1428381" y="3923533"/>
            <a:ext cx="864096" cy="216024"/>
          </a:xfrm>
          <a:prstGeom prst="downArrow">
            <a:avLst/>
          </a:prstGeom>
          <a:solidFill>
            <a:srgbClr val="C0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302527" y="386807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MQ</a:t>
            </a:r>
            <a:endParaRPr kumimoji="1"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827584" y="4234523"/>
            <a:ext cx="7128792" cy="818248"/>
          </a:xfrm>
          <a:prstGeom prst="roundRect">
            <a:avLst>
              <a:gd name="adj" fmla="val 8862"/>
            </a:avLst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应用系统</a:t>
            </a:r>
            <a:r>
              <a:rPr kumimoji="1"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end-server</a:t>
            </a:r>
            <a:r>
              <a:rPr kumimoji="1"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（功能接口）</a:t>
            </a:r>
            <a:endParaRPr kumimoji="1"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下箭头 16"/>
          <p:cNvSpPr/>
          <p:nvPr/>
        </p:nvSpPr>
        <p:spPr>
          <a:xfrm>
            <a:off x="4402235" y="3920328"/>
            <a:ext cx="864096" cy="216024"/>
          </a:xfrm>
          <a:prstGeom prst="downArrow">
            <a:avLst/>
          </a:prstGeom>
          <a:solidFill>
            <a:srgbClr val="C0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276381" y="386807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HTTP</a:t>
            </a:r>
            <a:endParaRPr kumimoji="1" lang="zh-CN" altLang="en-US" dirty="0"/>
          </a:p>
        </p:txBody>
      </p:sp>
      <p:sp>
        <p:nvSpPr>
          <p:cNvPr id="19" name="下箭头 18"/>
          <p:cNvSpPr/>
          <p:nvPr/>
        </p:nvSpPr>
        <p:spPr>
          <a:xfrm>
            <a:off x="6129359" y="3930419"/>
            <a:ext cx="864096" cy="216024"/>
          </a:xfrm>
          <a:prstGeom prst="downArrow">
            <a:avLst/>
          </a:prstGeom>
          <a:solidFill>
            <a:srgbClr val="C0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1078391" y="844510"/>
            <a:ext cx="936104" cy="406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柜面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2195736" y="841608"/>
            <a:ext cx="936104" cy="406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排队机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3347864" y="841608"/>
            <a:ext cx="936104" cy="406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>
                <a:solidFill>
                  <a:schemeClr val="tx1"/>
                </a:solidFill>
              </a:rPr>
              <a:t>预填单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4499992" y="846288"/>
            <a:ext cx="936104" cy="406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大堂</a:t>
            </a:r>
            <a:r>
              <a:rPr kumimoji="1" lang="en-US" altLang="zh-CN" sz="1200" dirty="0">
                <a:solidFill>
                  <a:schemeClr val="tx1"/>
                </a:solidFill>
              </a:rPr>
              <a:t>PAD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5578685" y="844510"/>
            <a:ext cx="936104" cy="406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4S</a:t>
            </a:r>
            <a:r>
              <a:rPr kumimoji="1" lang="zh-CN" altLang="en-US" sz="1200" dirty="0">
                <a:solidFill>
                  <a:schemeClr val="tx1"/>
                </a:solidFill>
              </a:rPr>
              <a:t>贷款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6686665" y="841608"/>
            <a:ext cx="936104" cy="406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>
                <a:solidFill>
                  <a:schemeClr val="tx1"/>
                </a:solidFill>
              </a:rPr>
              <a:t>…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1078391" y="3333818"/>
            <a:ext cx="936104" cy="40649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ABF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2302527" y="3333818"/>
            <a:ext cx="936104" cy="40649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JNL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3491880" y="3333818"/>
            <a:ext cx="936104" cy="40649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TX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4716016" y="3333818"/>
            <a:ext cx="936104" cy="40649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TE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5909112" y="3333818"/>
            <a:ext cx="936104" cy="40649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SD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7154717" y="3333818"/>
            <a:ext cx="704560" cy="40649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tx1"/>
                </a:solidFill>
              </a:rPr>
              <a:t>…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987119" y="2108318"/>
            <a:ext cx="976893" cy="40649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请求接入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2181947" y="2108318"/>
            <a:ext cx="1294234" cy="40649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业务处理流程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3720627" y="2108318"/>
            <a:ext cx="1294234" cy="40649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访问权限控制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grpSp>
        <p:nvGrpSpPr>
          <p:cNvPr id="37" name="组 36"/>
          <p:cNvGrpSpPr/>
          <p:nvPr/>
        </p:nvGrpSpPr>
        <p:grpSpPr>
          <a:xfrm>
            <a:off x="4864389" y="1822304"/>
            <a:ext cx="1210170" cy="266262"/>
            <a:chOff x="1193520" y="1388353"/>
            <a:chExt cx="1210170" cy="266262"/>
          </a:xfrm>
        </p:grpSpPr>
        <p:sp>
          <p:nvSpPr>
            <p:cNvPr id="38" name="形状 37"/>
            <p:cNvSpPr/>
            <p:nvPr/>
          </p:nvSpPr>
          <p:spPr>
            <a:xfrm rot="20700000">
              <a:off x="1193520" y="1394702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形状 38"/>
            <p:cNvSpPr/>
            <p:nvPr/>
          </p:nvSpPr>
          <p:spPr>
            <a:xfrm rot="20700000">
              <a:off x="1673509" y="1388353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0" name="形状 39"/>
            <p:cNvSpPr/>
            <p:nvPr/>
          </p:nvSpPr>
          <p:spPr>
            <a:xfrm rot="20700000">
              <a:off x="2151691" y="1402616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cxnSp>
          <p:nvCxnSpPr>
            <p:cNvPr id="41" name="直线箭头连接符 40"/>
            <p:cNvCxnSpPr/>
            <p:nvPr/>
          </p:nvCxnSpPr>
          <p:spPr>
            <a:xfrm flipV="1">
              <a:off x="1438390" y="1546203"/>
              <a:ext cx="258071" cy="63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箭头连接符 41"/>
            <p:cNvCxnSpPr/>
            <p:nvPr/>
          </p:nvCxnSpPr>
          <p:spPr>
            <a:xfrm>
              <a:off x="1918379" y="1546203"/>
              <a:ext cx="2545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圆角矩形 42"/>
          <p:cNvSpPr/>
          <p:nvPr/>
        </p:nvSpPr>
        <p:spPr>
          <a:xfrm>
            <a:off x="1078391" y="4541702"/>
            <a:ext cx="936104" cy="4064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核心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2302527" y="4541702"/>
            <a:ext cx="936104" cy="4064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前置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3526663" y="4541702"/>
            <a:ext cx="936104" cy="4064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影像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4750799" y="4541702"/>
            <a:ext cx="936104" cy="4064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文件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5969163" y="4541702"/>
            <a:ext cx="936104" cy="4064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身份核查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7119937" y="4541702"/>
            <a:ext cx="704560" cy="4064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76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标准技术</a:t>
            </a:r>
            <a:endParaRPr kumimoji="1" lang="zh-CN" altLang="en-US" sz="3000" dirty="0"/>
          </a:p>
        </p:txBody>
      </p:sp>
      <p:sp>
        <p:nvSpPr>
          <p:cNvPr id="2" name="文本框 1"/>
          <p:cNvSpPr txBox="1"/>
          <p:nvPr/>
        </p:nvSpPr>
        <p:spPr>
          <a:xfrm>
            <a:off x="5076056" y="1491630"/>
            <a:ext cx="23042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Spring</a:t>
            </a:r>
          </a:p>
          <a:p>
            <a:r>
              <a:rPr kumimoji="1" lang="en-US" altLang="zh-CN" dirty="0" smtClean="0"/>
              <a:t>Spring MVC</a:t>
            </a:r>
          </a:p>
          <a:p>
            <a:r>
              <a:rPr kumimoji="1" lang="en-US" altLang="zh-CN" dirty="0" smtClean="0"/>
              <a:t>AngularJS 1&amp;2</a:t>
            </a:r>
          </a:p>
          <a:p>
            <a:r>
              <a:rPr kumimoji="1" lang="en-US" altLang="zh-CN" dirty="0" err="1" smtClean="0"/>
              <a:t>Dubbo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Disconf</a:t>
            </a:r>
            <a:endParaRPr kumimoji="1" lang="en-US" altLang="zh-CN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5084316" y="98757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框架</a:t>
            </a:r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67544" y="1491630"/>
            <a:ext cx="28083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Java</a:t>
            </a:r>
          </a:p>
          <a:p>
            <a:r>
              <a:rPr kumimoji="1" lang="en-US" altLang="zh-CN" dirty="0" err="1" smtClean="0"/>
              <a:t>TypeScript</a:t>
            </a:r>
            <a:r>
              <a:rPr kumimoji="1" lang="zh-CN" altLang="en-US" dirty="0" smtClean="0"/>
              <a:t>／</a:t>
            </a:r>
            <a:r>
              <a:rPr kumimoji="1" lang="en-US" altLang="zh-CN" dirty="0"/>
              <a:t> JavaScript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Sql</a:t>
            </a:r>
            <a:endParaRPr kumimoji="1" lang="en-US" altLang="zh-CN" dirty="0" smtClean="0"/>
          </a:p>
          <a:p>
            <a:r>
              <a:rPr kumimoji="1" lang="en-US" altLang="zh-CN" dirty="0" smtClean="0"/>
              <a:t>Shell</a:t>
            </a:r>
          </a:p>
          <a:p>
            <a:r>
              <a:rPr kumimoji="1" lang="en-US" altLang="zh-CN" dirty="0" smtClean="0"/>
              <a:t>UML</a:t>
            </a:r>
          </a:p>
          <a:p>
            <a:r>
              <a:rPr kumimoji="1" lang="en-US" altLang="zh-CN" dirty="0" smtClean="0"/>
              <a:t>Markdown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91332" y="98757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</a:rPr>
              <a:t>语言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948264" y="1501304"/>
            <a:ext cx="23042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Nginx</a:t>
            </a:r>
          </a:p>
          <a:p>
            <a:r>
              <a:rPr kumimoji="1" lang="en-US" altLang="zh-CN" dirty="0" smtClean="0"/>
              <a:t>Tomcat</a:t>
            </a:r>
          </a:p>
          <a:p>
            <a:r>
              <a:rPr kumimoji="1" lang="en-US" altLang="zh-CN" dirty="0" err="1" smtClean="0"/>
              <a:t>ActiveMQ</a:t>
            </a:r>
            <a:endParaRPr kumimoji="1" lang="en-US" altLang="zh-CN" dirty="0" smtClean="0"/>
          </a:p>
          <a:p>
            <a:r>
              <a:rPr kumimoji="1" lang="en-US" altLang="zh-CN" dirty="0" smtClean="0"/>
              <a:t>Zookeeper</a:t>
            </a:r>
            <a:endParaRPr kumimoji="1" lang="en-US" altLang="zh-CN" dirty="0"/>
          </a:p>
          <a:p>
            <a:r>
              <a:rPr kumimoji="1" lang="en-US" altLang="zh-CN" dirty="0" err="1" smtClean="0"/>
              <a:t>Redis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Ermaster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Mysql</a:t>
            </a:r>
            <a:r>
              <a:rPr kumimoji="1" lang="en-US" altLang="zh-CN" dirty="0" smtClean="0"/>
              <a:t>/Oracle</a:t>
            </a:r>
          </a:p>
          <a:p>
            <a:r>
              <a:rPr kumimoji="1" lang="en-US" altLang="zh-CN" dirty="0" err="1" smtClean="0"/>
              <a:t>Showdoc</a:t>
            </a:r>
            <a:endParaRPr kumimoji="1" lang="en-US" altLang="zh-CN" dirty="0" smtClean="0"/>
          </a:p>
          <a:p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102958" y="99724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中间件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059832" y="1491630"/>
            <a:ext cx="2304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apach</a:t>
            </a:r>
            <a:r>
              <a:rPr kumimoji="1" lang="en-US" altLang="zh-CN" dirty="0" smtClean="0"/>
              <a:t>-common-*</a:t>
            </a:r>
          </a:p>
          <a:p>
            <a:r>
              <a:rPr kumimoji="1" lang="en-US" altLang="zh-CN" dirty="0" smtClean="0"/>
              <a:t>druid</a:t>
            </a:r>
          </a:p>
          <a:p>
            <a:r>
              <a:rPr kumimoji="1" lang="en-US" altLang="zh-CN" dirty="0" smtClean="0"/>
              <a:t>log4j/log4j2</a:t>
            </a:r>
          </a:p>
          <a:p>
            <a:r>
              <a:rPr kumimoji="1" lang="is-IS" altLang="zh-CN" dirty="0" smtClean="0"/>
              <a:t>…</a:t>
            </a:r>
            <a:endParaRPr kumimoji="1" lang="en-US" altLang="zh-CN" dirty="0" smtClean="0"/>
          </a:p>
        </p:txBody>
      </p:sp>
      <p:sp>
        <p:nvSpPr>
          <p:cNvPr id="11" name="文本框 10"/>
          <p:cNvSpPr txBox="1"/>
          <p:nvPr/>
        </p:nvSpPr>
        <p:spPr>
          <a:xfrm>
            <a:off x="3068092" y="98757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3rd</a:t>
            </a:r>
            <a:endParaRPr kumimoji="1"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632" y="4548953"/>
            <a:ext cx="683368" cy="49891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728" y="4712280"/>
            <a:ext cx="1283598" cy="32687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7520" y="4382478"/>
            <a:ext cx="540200" cy="656681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500" y="4583136"/>
            <a:ext cx="1501353" cy="508894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34930" y="4493481"/>
            <a:ext cx="970980" cy="598549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71010" y="4590954"/>
            <a:ext cx="1486689" cy="456918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7200" y="4210407"/>
            <a:ext cx="1524720" cy="304944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09557" y="4210407"/>
            <a:ext cx="1094358" cy="310166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13032" y="4515351"/>
            <a:ext cx="957978" cy="55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22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24452</TotalTime>
  <Words>5196</Words>
  <Application>Microsoft Macintosh PowerPoint</Application>
  <PresentationFormat>全屏显示(16:9)</PresentationFormat>
  <Paragraphs>1211</Paragraphs>
  <Slides>50</Slides>
  <Notes>43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9" baseType="lpstr">
      <vt:lpstr>Calibri</vt:lpstr>
      <vt:lpstr>Microsoft YaHei</vt:lpstr>
      <vt:lpstr>Monaco</vt:lpstr>
      <vt:lpstr>Verdana</vt:lpstr>
      <vt:lpstr>Wingdings</vt:lpstr>
      <vt:lpstr>宋体</vt:lpstr>
      <vt:lpstr>微软雅黑</vt:lpstr>
      <vt:lpstr>Arial</vt:lpstr>
      <vt:lpstr>Office 主题</vt:lpstr>
      <vt:lpstr>TIS tools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交易处理流程</vt:lpstr>
      <vt:lpstr>PowerPoint 演示文稿</vt:lpstr>
      <vt:lpstr>PowerPoint 演示文稿</vt:lpstr>
      <vt:lpstr>PowerPoint 演示文稿</vt:lpstr>
      <vt:lpstr>组织机构</vt:lpstr>
      <vt:lpstr>PowerPoint 演示文稿</vt:lpstr>
      <vt:lpstr>流水&amp;日志</vt:lpstr>
      <vt:lpstr>PowerPoint 演示文稿</vt:lpstr>
      <vt:lpstr>业务日志分析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开发活动管理</vt:lpstr>
      <vt:lpstr>PowerPoint 演示文稿</vt:lpstr>
      <vt:lpstr>PowerPoint 演示文稿</vt:lpstr>
      <vt:lpstr>PowerPoint 演示文稿</vt:lpstr>
      <vt:lpstr>测试管理</vt:lpstr>
      <vt:lpstr>PowerPoint 演示文稿</vt:lpstr>
      <vt:lpstr>PowerPoint 演示文稿</vt:lpstr>
      <vt:lpstr>我们的技术体系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fan</dc:creator>
  <cp:lastModifiedBy>史云来</cp:lastModifiedBy>
  <cp:revision>2897</cp:revision>
  <dcterms:created xsi:type="dcterms:W3CDTF">2013-02-21T01:55:05Z</dcterms:created>
  <dcterms:modified xsi:type="dcterms:W3CDTF">2017-09-05T10:37:28Z</dcterms:modified>
</cp:coreProperties>
</file>