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337" r:id="rId2"/>
    <p:sldId id="345" r:id="rId3"/>
    <p:sldId id="384" r:id="rId4"/>
    <p:sldId id="336" r:id="rId5"/>
    <p:sldId id="409" r:id="rId6"/>
    <p:sldId id="401" r:id="rId7"/>
    <p:sldId id="385" r:id="rId8"/>
    <p:sldId id="410" r:id="rId9"/>
    <p:sldId id="391" r:id="rId10"/>
    <p:sldId id="390" r:id="rId11"/>
    <p:sldId id="383" r:id="rId12"/>
    <p:sldId id="389" r:id="rId13"/>
    <p:sldId id="388" r:id="rId14"/>
    <p:sldId id="386" r:id="rId15"/>
    <p:sldId id="392" r:id="rId16"/>
    <p:sldId id="393" r:id="rId17"/>
    <p:sldId id="394" r:id="rId18"/>
    <p:sldId id="411" r:id="rId19"/>
    <p:sldId id="382" r:id="rId20"/>
    <p:sldId id="368" r:id="rId21"/>
    <p:sldId id="380" r:id="rId22"/>
    <p:sldId id="357" r:id="rId23"/>
    <p:sldId id="346" r:id="rId24"/>
    <p:sldId id="369" r:id="rId25"/>
    <p:sldId id="381" r:id="rId26"/>
    <p:sldId id="398" r:id="rId27"/>
    <p:sldId id="397" r:id="rId28"/>
    <p:sldId id="399" r:id="rId29"/>
    <p:sldId id="400" r:id="rId30"/>
    <p:sldId id="378" r:id="rId31"/>
    <p:sldId id="379" r:id="rId32"/>
    <p:sldId id="395" r:id="rId33"/>
    <p:sldId id="413" r:id="rId34"/>
    <p:sldId id="412" r:id="rId35"/>
    <p:sldId id="396" r:id="rId36"/>
    <p:sldId id="348" r:id="rId37"/>
    <p:sldId id="353" r:id="rId38"/>
    <p:sldId id="358" r:id="rId39"/>
    <p:sldId id="354" r:id="rId40"/>
    <p:sldId id="351" r:id="rId41"/>
    <p:sldId id="349" r:id="rId42"/>
    <p:sldId id="350" r:id="rId43"/>
    <p:sldId id="359" r:id="rId44"/>
    <p:sldId id="361" r:id="rId45"/>
    <p:sldId id="362" r:id="rId46"/>
    <p:sldId id="363" r:id="rId47"/>
    <p:sldId id="365" r:id="rId48"/>
    <p:sldId id="366" r:id="rId49"/>
    <p:sldId id="367" r:id="rId50"/>
    <p:sldId id="372" r:id="rId51"/>
    <p:sldId id="402" r:id="rId52"/>
    <p:sldId id="373" r:id="rId53"/>
    <p:sldId id="374" r:id="rId54"/>
    <p:sldId id="375" r:id="rId55"/>
    <p:sldId id="376" r:id="rId56"/>
    <p:sldId id="377" r:id="rId57"/>
    <p:sldId id="406" r:id="rId58"/>
    <p:sldId id="403" r:id="rId59"/>
    <p:sldId id="407" r:id="rId60"/>
    <p:sldId id="404" r:id="rId61"/>
    <p:sldId id="405" r:id="rId62"/>
    <p:sldId id="408" r:id="rId63"/>
    <p:sldId id="415" r:id="rId64"/>
    <p:sldId id="414" r:id="rId65"/>
    <p:sldId id="416" r:id="rId66"/>
    <p:sldId id="417" r:id="rId67"/>
    <p:sldId id="418" r:id="rId6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6886"/>
    <a:srgbClr val="3AA5F6"/>
    <a:srgbClr val="C00000"/>
    <a:srgbClr val="FF6D37"/>
    <a:srgbClr val="E56709"/>
    <a:srgbClr val="EBECE7"/>
    <a:srgbClr val="DE7A87"/>
    <a:srgbClr val="F8D41E"/>
    <a:srgbClr val="E62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5" autoAdjust="0"/>
    <p:restoredTop sz="79762" autoAdjust="0"/>
  </p:normalViewPr>
  <p:slideViewPr>
    <p:cSldViewPr>
      <p:cViewPr>
        <p:scale>
          <a:sx n="105" d="100"/>
          <a:sy n="105" d="100"/>
        </p:scale>
        <p:origin x="1240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handoutMaster" Target="handoutMasters/handoutMaster1.xml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79E5A-5764-4AAB-A962-3E8F18291B4D}" type="datetimeFigureOut">
              <a:rPr lang="zh-CN" altLang="en-US" smtClean="0"/>
              <a:pPr/>
              <a:t>18/2/7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D0284-669D-4BD2-A5B5-94DD4AE791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2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6D96-E550-42A4-AAC9-143101C0E129}" type="datetimeFigureOut">
              <a:rPr lang="zh-CN" altLang="en-US" smtClean="0"/>
              <a:pPr/>
              <a:t>18/2/7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7D9F3-22A8-4B09-B716-F97D62E56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68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791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40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围绕‘功能闭环’迭代重构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每个开发过程的目标都有一个完整的 “功能闭环”，这个闭环都可完整的支持一个业务场景；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应用系统是由很多个这样的‘闭环’组成的；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一个完整的业务，在系统中可以梳理出一条最长的闭环连路，这是 “关键功能闭环”，应用系统可基于关键闭环推演生长新功能；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88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031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第一层前－后分离</a:t>
            </a:r>
            <a:r>
              <a:rPr kumimoji="1" lang="zh-CN" altLang="en-US" dirty="0" smtClean="0">
                <a:sym typeface="Wingdings"/>
              </a:rPr>
              <a:t>：</a:t>
            </a:r>
            <a:r>
              <a:rPr kumimoji="1" lang="zh-CN" altLang="en-US" baseline="0" dirty="0" smtClean="0">
                <a:sym typeface="Wingdings"/>
              </a:rPr>
              <a:t> （</a:t>
            </a:r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部署静态资源，并且做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请求转发，解决跨域问题，也负责软负载功能</a:t>
            </a:r>
            <a:r>
              <a:rPr kumimoji="1" lang="zh-CN" altLang="en-US" baseline="0" dirty="0" smtClean="0">
                <a:sym typeface="Wingdings"/>
              </a:rPr>
              <a:t>）</a:t>
            </a:r>
            <a:r>
              <a:rPr kumimoji="1" lang="zh-CN" altLang="en-US" dirty="0" smtClean="0"/>
              <a:t>实现界面（前）与请求接入处理能力（后）的分离。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第二层前－后分离： （将原来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按照业务域分类，使用</a:t>
            </a:r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建设为基础服务提供者，供整合串联为‘业务逻辑’ ）纯服务端侧的分离，业务逻辑（前）与基础服务（后）的分离；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75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96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534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第一层前－后分离</a:t>
            </a:r>
            <a:r>
              <a:rPr kumimoji="1" lang="zh-CN" altLang="en-US" dirty="0" smtClean="0">
                <a:sym typeface="Wingdings"/>
              </a:rPr>
              <a:t>：</a:t>
            </a:r>
            <a:r>
              <a:rPr kumimoji="1" lang="zh-CN" altLang="en-US" baseline="0" dirty="0" smtClean="0">
                <a:sym typeface="Wingdings"/>
              </a:rPr>
              <a:t> （</a:t>
            </a:r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部署静态资源，并且做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请求转发，解决跨域问题，也负责软负载功能</a:t>
            </a:r>
            <a:r>
              <a:rPr kumimoji="1" lang="zh-CN" altLang="en-US" baseline="0" dirty="0" smtClean="0">
                <a:sym typeface="Wingdings"/>
              </a:rPr>
              <a:t>）</a:t>
            </a:r>
            <a:r>
              <a:rPr kumimoji="1" lang="zh-CN" altLang="en-US" dirty="0" smtClean="0"/>
              <a:t>实现界面（前）与请求接入处理能力（后）的分离。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第二层前－后分离： （将原来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按照业务域分类，使用</a:t>
            </a:r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建设为基础服务提供者，供整合串联为‘业务逻辑’ ）纯服务端侧的分离，业务逻辑（前）与基础服务（后）的分离；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935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8522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06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66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81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73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234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87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0586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512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1565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/>
              <a:t>控制指令：交易已执行完成，接下来要做什么？后端会将下一步执行指令传给前端，前端按照指令完成处理。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0315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3168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8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应用领域：通过串联和调用基础服务，实现业务逻辑，完成业务流程串联</a:t>
            </a:r>
            <a:r>
              <a:rPr kumimoji="1" lang="en-US" altLang="zh-CN" baseline="0" dirty="0" smtClean="0"/>
              <a:t> ——</a:t>
            </a:r>
            <a:r>
              <a:rPr kumimoji="1" lang="zh-CN" altLang="en-US" baseline="0" dirty="0" smtClean="0"/>
              <a:t> 提供网点服务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基础服务模块：专注于模块范围内功能，提供基础服务；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支撑技术体系：支撑分布式，高并发，易扩展的技术体系；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93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7959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1584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进入界面时：查找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获得所有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服务器列表（实际上时</a:t>
            </a:r>
            <a:r>
              <a:rPr kumimoji="1" lang="en-US" altLang="zh-CN" dirty="0" err="1" smtClean="0"/>
              <a:t>biztrace</a:t>
            </a:r>
            <a:r>
              <a:rPr kumimoji="1" lang="zh-CN" altLang="en-US" dirty="0" smtClean="0"/>
              <a:t>服务的在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注册时的名称，约定同被代理的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名称）</a:t>
            </a:r>
          </a:p>
          <a:p>
            <a:r>
              <a:rPr kumimoji="1" lang="zh-CN" altLang="en-US" dirty="0" smtClean="0"/>
              <a:t>点击某个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应用时：调用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列出该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服务器上当前的日志文件；</a:t>
            </a:r>
          </a:p>
          <a:p>
            <a:r>
              <a:rPr kumimoji="1" lang="zh-CN" altLang="en-US" u="none" dirty="0" smtClean="0"/>
              <a:t>全选，或勾选指定的日志文件，点击“分析”按钮：系统先完成日志的解析，然后弹出提示界面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示意日志中一共包括那些日期的业务日志数据，勾选日期后（默认全勾中），再次点击提示框中“确认分析”按钮，完成分析处理；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1" lang="zh-CN" altLang="en-US" u="none" dirty="0" smtClean="0"/>
              <a:t>服务端处理提示：依次调用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parseBiztraceFixed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analyseBiztrace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两个接口，完成日志的解析入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，分析行程结果；之后，可通过查询功能，查看到分析结果；</a:t>
            </a: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u="none" dirty="0" smtClean="0"/>
              <a:t>全选，或勾选指定的日志文件，点击“备份”按钮：暂时无（打包后存储到同服务器特定目录）</a:t>
            </a:r>
          </a:p>
          <a:p>
            <a:r>
              <a:rPr kumimoji="1" lang="zh-CN" altLang="en-US" u="none" dirty="0" smtClean="0"/>
              <a:t>全选，或勾选指定的日志文件，点击“删除”按钮：暂时无（直接删除服务器上的文件）</a:t>
            </a:r>
          </a:p>
          <a:p>
            <a:endParaRPr kumimoji="1" lang="zh-CN" altLang="en-US" u="none" dirty="0" smtClean="0"/>
          </a:p>
          <a:p>
            <a:r>
              <a:rPr kumimoji="1" lang="zh-CN" altLang="en-US" u="none" dirty="0" smtClean="0"/>
              <a:t>注意：</a:t>
            </a:r>
          </a:p>
          <a:p>
            <a:r>
              <a:rPr kumimoji="1" lang="en-US" altLang="zh-CN" u="none" dirty="0" smtClean="0"/>
              <a:t>1</a:t>
            </a:r>
            <a:r>
              <a:rPr kumimoji="1" lang="zh-CN" altLang="en-US" u="none" dirty="0" smtClean="0"/>
              <a:t>、界面无需分页，在一页上滚动所记录即可；</a:t>
            </a:r>
          </a:p>
          <a:p>
            <a:r>
              <a:rPr kumimoji="1" lang="en-US" altLang="zh-CN" u="none" dirty="0" smtClean="0"/>
              <a:t>2</a:t>
            </a:r>
            <a:r>
              <a:rPr kumimoji="1" lang="zh-CN" altLang="en-US" u="none" dirty="0" smtClean="0"/>
              <a:t>、滚动区域不包括头部和按钮区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只有列表区滚动；</a:t>
            </a:r>
          </a:p>
          <a:p>
            <a:endParaRPr kumimoji="1" lang="zh-CN" altLang="en-US" u="none" dirty="0" smtClean="0"/>
          </a:p>
          <a:p>
            <a:endParaRPr kumimoji="1" lang="zh-CN" altLang="en-US" u="none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684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6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936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963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599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891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087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70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、每个服务方法应代表一个功能，而不是某功能的一个步骤，否则将面临分布式事务问题；</a:t>
            </a: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、功能点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以业务场景为单位划分，并对相近业务做抽象；如：合并机构</a:t>
            </a: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不建议使用过于抽象的通用功能，如：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 query(Map) 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这样的功能没有明确语义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通用的东西不要对外暴露，对外提供的一定是语义清晰，功能明确的服务。对外提供通用的功能，将引起不规范的使用，无助于行程开发体系；</a:t>
            </a: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</a:p>
          <a:p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487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347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5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380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19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基础功能完备；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，技术透明（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配置方式，透明化接入应用，对应用没有任何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侵入，只需用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的配置即可，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扩展进行加载。）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，扩展性开放，能与众多现有技术能力集成；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648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监控中心：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服务现在每天的调用量，响应时间，都统计出来，作为容量规划的参考指标。其次，要可以动态调整权重，在线上，将某台机器的权重一直加大，并在加大的过程中记录响应时间的变化，直到响应时间到达阀值，记录此时的访问量，再以此访问量乘以机器数反推总容量。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借助、和基于“服务注册中心”、“配置管理中心”、“应用监控中心” 三个中心 实现分布式应用系统间的协作，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治理；</a:t>
            </a:r>
          </a:p>
          <a:p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684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472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501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284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25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标准数据</a:t>
            </a:r>
            <a:r>
              <a:rPr kumimoji="1" lang="en-US" altLang="zh-CN" dirty="0" smtClean="0"/>
              <a:t>SD</a:t>
            </a:r>
            <a:r>
              <a:rPr kumimoji="1" lang="zh-CN" altLang="en-US" dirty="0" smtClean="0"/>
              <a:t>（</a:t>
            </a:r>
            <a:r>
              <a:rPr kumimoji="1" lang="en-US" altLang="zh-CN" dirty="0" err="1" smtClean="0"/>
              <a:t>Standand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）：与参数提供者通讯，获取各种形式（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、文件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）交互的数据信息，并将他们转换为“业务字典”新式，存在于平台内，并对上层提供统一的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服务接口；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定时器</a:t>
            </a:r>
            <a:r>
              <a:rPr kumimoji="1" lang="en-US" altLang="zh-CN" dirty="0" smtClean="0"/>
              <a:t>Timer</a:t>
            </a:r>
            <a:r>
              <a:rPr kumimoji="1" lang="zh-CN" altLang="en-US" dirty="0" smtClean="0"/>
              <a:t>：为平台提供统一的定时触发能力，可以触发调用其他所有服务模块中的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文件管理</a:t>
            </a:r>
            <a:r>
              <a:rPr kumimoji="1" lang="en-US" altLang="zh-CN" dirty="0" smtClean="0"/>
              <a:t>FM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Manager</a:t>
            </a:r>
            <a:r>
              <a:rPr kumimoji="1" lang="zh-CN" altLang="en-US" dirty="0" smtClean="0"/>
              <a:t>）：提供平台内统一的文件服务功能，支持对各种文件类型的上传、下载、查询、站内文件检索等功能。也可以通过代理影像平台达到能力要求；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流水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日志</a:t>
            </a:r>
            <a:r>
              <a:rPr kumimoji="1" lang="en-US" altLang="zh-CN" dirty="0" smtClean="0"/>
              <a:t>JNL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Journal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）：为平台内其他服务记录流水和日志，如：交易流水、操作日志。具备对流水和日志查询检索、供数等功能；</a:t>
            </a:r>
            <a:endParaRPr kumimoji="1" lang="en-US" altLang="zh-CN" dirty="0" smtClean="0"/>
          </a:p>
          <a:p>
            <a:r>
              <a:rPr kumimoji="1" lang="zh-CN" altLang="en-US" smtClean="0"/>
              <a:t>基础参数：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4741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4620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4917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31989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6873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6237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3338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150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O&amp;C</a:t>
            </a:r>
            <a:r>
              <a:rPr kumimoji="1" lang="zh-CN" altLang="en-US" smtClean="0"/>
              <a:t>，业务控制服务，如：授权和复核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6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47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917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903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2042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3279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0765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15616" y="215982"/>
            <a:ext cx="6624736" cy="504056"/>
          </a:xfrm>
          <a:ln>
            <a:noFill/>
          </a:ln>
        </p:spPr>
        <p:txBody>
          <a:bodyPr>
            <a:normAutofit/>
          </a:bodyPr>
          <a:lstStyle>
            <a:lvl1pPr algn="l">
              <a:defRPr lang="zh-CN" altLang="en-US" sz="2600" b="0" kern="1200" noProof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0720" y="1275606"/>
            <a:ext cx="3024336" cy="3312368"/>
          </a:xfrm>
        </p:spPr>
        <p:txBody>
          <a:bodyPr>
            <a:normAutofit/>
          </a:bodyPr>
          <a:lstStyle>
            <a:lvl1pPr marL="0" indent="0" algn="l">
              <a:lnSpc>
                <a:spcPct val="200000"/>
              </a:lnSpc>
              <a:buFont typeface="Arial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/>
            <a:r>
              <a:rPr lang="zh-CN" altLang="en-US" dirty="0" smtClean="0">
                <a:latin typeface="+mj-ea"/>
              </a:rPr>
              <a:t>一键产品发布；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降低理财门栏，增大产品受众面；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增大产品受众面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激活线上产品销售热点</a:t>
            </a:r>
            <a:endParaRPr lang="en-US" altLang="zh-CN" dirty="0" smtClean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4368" y="215982"/>
            <a:ext cx="1259632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66675" y="200819"/>
            <a:ext cx="125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3AA5F6"/>
                </a:solidFill>
              </a:rPr>
              <a:t>BRONS</a:t>
            </a:r>
            <a:endParaRPr lang="zh-CN" altLang="en-US" sz="2800" b="1" i="1" dirty="0">
              <a:solidFill>
                <a:srgbClr val="3AA5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 userDrawn="1"/>
        </p:nvSpPr>
        <p:spPr>
          <a:xfrm>
            <a:off x="0" y="1995686"/>
            <a:ext cx="9144000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不只是柜面，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我们的愿景，打造网点业务枢纽平台！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—— </a:t>
            </a:r>
            <a:r>
              <a:rPr lang="en-US" altLang="zh-CN" sz="2000" b="0" i="1" dirty="0" smtClean="0">
                <a:latin typeface="微软雅黑" pitchFamily="34" charset="-122"/>
                <a:ea typeface="微软雅黑" pitchFamily="34" charset="-122"/>
              </a:rPr>
              <a:t>BRONS</a:t>
            </a:r>
            <a:endParaRPr lang="zh-CN" altLang="en-US" sz="2000" b="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1203598"/>
            <a:ext cx="9144000" cy="7920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Q &amp; A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1.tif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tif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1.tif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TIS tools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31983"/>
            <a:ext cx="7772400" cy="112514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TIS </a:t>
            </a:r>
            <a:r>
              <a:rPr kumimoji="1" lang="zh-CN" altLang="en-US" dirty="0" smtClean="0"/>
              <a:t>项目生产管理工具</a:t>
            </a:r>
            <a:endParaRPr kumimoji="1"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5004048" y="699542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5" name="笑脸 4"/>
          <p:cNvSpPr/>
          <p:nvPr/>
        </p:nvSpPr>
        <p:spPr>
          <a:xfrm>
            <a:off x="5004048" y="1527203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6" name="笑脸 5"/>
          <p:cNvSpPr/>
          <p:nvPr/>
        </p:nvSpPr>
        <p:spPr>
          <a:xfrm>
            <a:off x="5004048" y="2394078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4847446" y="113317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项目经理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4847446" y="1993328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开发人员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860032" y="293349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测试人员</a:t>
            </a:r>
            <a:endParaRPr kumimoji="1" lang="zh-CN" altLang="en-US" sz="1200" dirty="0"/>
          </a:p>
        </p:txBody>
      </p:sp>
      <p:sp>
        <p:nvSpPr>
          <p:cNvPr id="10" name="笑脸 9"/>
          <p:cNvSpPr/>
          <p:nvPr/>
        </p:nvSpPr>
        <p:spPr>
          <a:xfrm>
            <a:off x="5004048" y="3350447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4860032" y="388986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运维人员</a:t>
            </a:r>
            <a:endParaRPr kumimoji="1"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6516216" y="525751"/>
            <a:ext cx="1656184" cy="3657579"/>
          </a:xfrm>
          <a:prstGeom prst="roundRect">
            <a:avLst>
              <a:gd name="adj" fmla="val 6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rgbClr val="FFFF00"/>
                </a:solidFill>
              </a:rPr>
              <a:t>TIS</a:t>
            </a:r>
            <a:r>
              <a:rPr kumimoji="1" lang="zh-CN" altLang="en-US" sz="1400" dirty="0" smtClean="0">
                <a:solidFill>
                  <a:srgbClr val="FFFF0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FFFF00"/>
                </a:solidFill>
              </a:rPr>
              <a:t>Tools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60232" y="915566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需求管理</a:t>
            </a:r>
            <a:endParaRPr kumimoji="1" lang="en-US" altLang="zh-CN" sz="1200" dirty="0" smtClean="0"/>
          </a:p>
        </p:txBody>
      </p:sp>
      <p:sp>
        <p:nvSpPr>
          <p:cNvPr id="14" name="矩形 13"/>
          <p:cNvSpPr/>
          <p:nvPr/>
        </p:nvSpPr>
        <p:spPr>
          <a:xfrm>
            <a:off x="6660232" y="1745651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业务日志分析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配置管理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6660232" y="2609819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接口清单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服务注册</a:t>
            </a:r>
            <a:endParaRPr kumimoji="1"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6670504" y="3456152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开发分支管理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投产管理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4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接口分层架构</a:t>
            </a:r>
            <a:endParaRPr kumimoji="1" lang="zh-CN" altLang="en-US" sz="3000" dirty="0"/>
          </a:p>
        </p:txBody>
      </p:sp>
      <p:sp>
        <p:nvSpPr>
          <p:cNvPr id="3" name="圆角矩形 2"/>
          <p:cNvSpPr/>
          <p:nvPr/>
        </p:nvSpPr>
        <p:spPr>
          <a:xfrm>
            <a:off x="799340" y="555526"/>
            <a:ext cx="7128792" cy="810849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渠道（界面，</a:t>
            </a:r>
            <a:r>
              <a:rPr kumimoji="1" lang="en-US" altLang="zh-CN" sz="1400" dirty="0" smtClean="0"/>
              <a:t>UE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4" name="圆角矩形 3"/>
          <p:cNvSpPr/>
          <p:nvPr/>
        </p:nvSpPr>
        <p:spPr>
          <a:xfrm>
            <a:off x="827584" y="1758017"/>
            <a:ext cx="5301417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/>
              <a:t>API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Gateway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err="1" smtClean="0"/>
              <a:t>RESTFul</a:t>
            </a:r>
            <a:r>
              <a:rPr kumimoji="1" lang="zh-CN" altLang="en-US" sz="1400" dirty="0" smtClean="0"/>
              <a:t>服务接口）</a:t>
            </a:r>
            <a:endParaRPr kumimoji="1"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827584" y="2996270"/>
            <a:ext cx="7128792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服务提供层（</a:t>
            </a:r>
            <a:r>
              <a:rPr kumimoji="1" lang="en-US" altLang="zh-CN" sz="1400" dirty="0" err="1" smtClean="0"/>
              <a:t>dubbo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provider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2" name="下箭头 1"/>
          <p:cNvSpPr/>
          <p:nvPr/>
        </p:nvSpPr>
        <p:spPr>
          <a:xfrm>
            <a:off x="3104665" y="1469985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3104665" y="2728175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68761" y="140399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RESTFul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978811" y="266072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RCP</a:t>
            </a:r>
            <a:endParaRPr kumimoji="1"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6682372" y="1492735"/>
            <a:ext cx="486193" cy="1424497"/>
          </a:xfrm>
          <a:prstGeom prst="downArrow">
            <a:avLst>
              <a:gd name="adj1" fmla="val 50000"/>
              <a:gd name="adj2" fmla="val 19135"/>
            </a:avLst>
          </a:prstGeom>
          <a:solidFill>
            <a:srgbClr val="C00000">
              <a:alpha val="50196"/>
            </a:srgb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109937" y="1640578"/>
            <a:ext cx="1566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RESTFul</a:t>
            </a:r>
            <a:endParaRPr kumimoji="1" lang="en-US" altLang="zh-CN" dirty="0" smtClean="0"/>
          </a:p>
          <a:p>
            <a:r>
              <a:rPr kumimoji="1" lang="en-US" altLang="zh-CN" dirty="0" smtClean="0"/>
              <a:t>RCP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（</a:t>
            </a:r>
            <a:r>
              <a:rPr kumimoji="1" lang="zh-CN" altLang="en-US" sz="1200" dirty="0">
                <a:solidFill>
                  <a:srgbClr val="FF0000"/>
                </a:solidFill>
              </a:rPr>
              <a:t>不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提倡频繁跨层）</a:t>
            </a:r>
            <a:endParaRPr kumimoji="1"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890067" y="3920328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64213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TCP</a:t>
            </a:r>
            <a:endParaRPr kumimoji="1"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1428381" y="3923533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02527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MQ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827584" y="4234523"/>
            <a:ext cx="7128792" cy="818248"/>
          </a:xfrm>
          <a:prstGeom prst="roundRect">
            <a:avLst>
              <a:gd name="adj" fmla="val 8862"/>
            </a:avLst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应用系统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end-server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（功能接口）</a:t>
            </a:r>
            <a:endParaRPr kumimoji="1"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402235" y="3920328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276381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HTTP</a:t>
            </a:r>
            <a:endParaRPr kumimoji="1" lang="zh-CN" altLang="en-US" dirty="0"/>
          </a:p>
        </p:txBody>
      </p:sp>
      <p:sp>
        <p:nvSpPr>
          <p:cNvPr id="19" name="下箭头 18"/>
          <p:cNvSpPr/>
          <p:nvPr/>
        </p:nvSpPr>
        <p:spPr>
          <a:xfrm>
            <a:off x="6129359" y="3930419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078391" y="844510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柜面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2195736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排队机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3347864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chemeClr val="tx1"/>
                </a:solidFill>
              </a:rPr>
              <a:t>预填单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499992" y="84628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大堂</a:t>
            </a:r>
            <a:r>
              <a:rPr kumimoji="1" lang="en-US" altLang="zh-CN" sz="1200" dirty="0">
                <a:solidFill>
                  <a:schemeClr val="tx1"/>
                </a:solidFill>
              </a:rPr>
              <a:t>PAD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578685" y="844510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4S</a:t>
            </a:r>
            <a:r>
              <a:rPr kumimoji="1" lang="zh-CN" altLang="en-US" sz="1200" dirty="0">
                <a:solidFill>
                  <a:schemeClr val="tx1"/>
                </a:solidFill>
              </a:rPr>
              <a:t>贷款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6686665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>
                <a:solidFill>
                  <a:schemeClr val="tx1"/>
                </a:solidFill>
              </a:rPr>
              <a:t>…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078391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ABF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302527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JNL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491880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TXMODEL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716016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TE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909112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SD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7154717" y="3333818"/>
            <a:ext cx="704560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tx1"/>
                </a:solidFill>
              </a:rPr>
              <a:t>…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987119" y="2108318"/>
            <a:ext cx="976893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请求接入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181947" y="2108318"/>
            <a:ext cx="1294234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业务处理流程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720627" y="2108318"/>
            <a:ext cx="1294234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访问权限控制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37" name="组 36"/>
          <p:cNvGrpSpPr/>
          <p:nvPr/>
        </p:nvGrpSpPr>
        <p:grpSpPr>
          <a:xfrm>
            <a:off x="4864389" y="1822304"/>
            <a:ext cx="1210170" cy="266262"/>
            <a:chOff x="1193520" y="1388353"/>
            <a:chExt cx="1210170" cy="266262"/>
          </a:xfrm>
        </p:grpSpPr>
        <p:sp>
          <p:nvSpPr>
            <p:cNvPr id="38" name="形状 37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形状 38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形状 39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41" name="直线箭头连接符 40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圆角矩形 42"/>
          <p:cNvSpPr/>
          <p:nvPr/>
        </p:nvSpPr>
        <p:spPr>
          <a:xfrm>
            <a:off x="1078391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核心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302527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前置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526663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影像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750799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文件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5969163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身份核查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119937" y="4541702"/>
            <a:ext cx="704560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76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标准技术</a:t>
            </a:r>
            <a:endParaRPr kumimoji="1" lang="zh-CN" altLang="en-US"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5076056" y="1491630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Spring</a:t>
            </a:r>
          </a:p>
          <a:p>
            <a:r>
              <a:rPr kumimoji="1" lang="en-US" altLang="zh-CN" dirty="0" smtClean="0"/>
              <a:t>Spring MVC</a:t>
            </a:r>
          </a:p>
          <a:p>
            <a:r>
              <a:rPr kumimoji="1" lang="en-US" altLang="zh-CN" dirty="0" smtClean="0"/>
              <a:t>AngularJS 1&amp;2</a:t>
            </a:r>
          </a:p>
          <a:p>
            <a:r>
              <a:rPr kumimoji="1" lang="en-US" altLang="zh-CN" dirty="0" err="1" smtClean="0"/>
              <a:t>Dubbo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Disconf</a:t>
            </a:r>
            <a:endParaRPr kumimoji="1"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5084316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框架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7544" y="1491630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Java</a:t>
            </a:r>
          </a:p>
          <a:p>
            <a:r>
              <a:rPr kumimoji="1" lang="en-US" altLang="zh-CN" dirty="0" err="1" smtClean="0"/>
              <a:t>TypeScript</a:t>
            </a:r>
            <a:r>
              <a:rPr kumimoji="1" lang="zh-CN" altLang="en-US" dirty="0" smtClean="0"/>
              <a:t>／</a:t>
            </a:r>
            <a:r>
              <a:rPr kumimoji="1" lang="en-US" altLang="zh-CN" dirty="0"/>
              <a:t> JavaScript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Sql</a:t>
            </a:r>
            <a:endParaRPr kumimoji="1" lang="en-US" altLang="zh-CN" dirty="0" smtClean="0"/>
          </a:p>
          <a:p>
            <a:r>
              <a:rPr kumimoji="1" lang="en-US" altLang="zh-CN" dirty="0" smtClean="0"/>
              <a:t>Shell</a:t>
            </a:r>
          </a:p>
          <a:p>
            <a:r>
              <a:rPr kumimoji="1" lang="en-US" altLang="zh-CN" dirty="0" smtClean="0"/>
              <a:t>UML</a:t>
            </a:r>
          </a:p>
          <a:p>
            <a:r>
              <a:rPr kumimoji="1" lang="en-US" altLang="zh-CN" dirty="0" smtClean="0"/>
              <a:t>Markdown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1332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语言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48264" y="1501304"/>
            <a:ext cx="2304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Nginx</a:t>
            </a:r>
          </a:p>
          <a:p>
            <a:r>
              <a:rPr kumimoji="1" lang="en-US" altLang="zh-CN" dirty="0" smtClean="0"/>
              <a:t>Tomcat</a:t>
            </a:r>
          </a:p>
          <a:p>
            <a:r>
              <a:rPr kumimoji="1" lang="en-US" altLang="zh-CN" dirty="0" err="1" smtClean="0"/>
              <a:t>ActiveMQ</a:t>
            </a:r>
            <a:endParaRPr kumimoji="1" lang="en-US" altLang="zh-CN" dirty="0" smtClean="0"/>
          </a:p>
          <a:p>
            <a:r>
              <a:rPr kumimoji="1" lang="en-US" altLang="zh-CN" dirty="0" smtClean="0"/>
              <a:t>Zookeeper</a:t>
            </a:r>
            <a:endParaRPr kumimoji="1" lang="en-US" altLang="zh-CN" dirty="0"/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Ermaster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Mysql</a:t>
            </a:r>
            <a:r>
              <a:rPr kumimoji="1" lang="en-US" altLang="zh-CN" dirty="0" smtClean="0"/>
              <a:t>/Oracle</a:t>
            </a:r>
          </a:p>
          <a:p>
            <a:r>
              <a:rPr kumimoji="1" lang="en-US" altLang="zh-CN" dirty="0" err="1" smtClean="0"/>
              <a:t>Showdoc</a:t>
            </a:r>
            <a:endParaRPr kumimoji="1" lang="en-US" altLang="zh-CN" dirty="0" smtClean="0"/>
          </a:p>
          <a:p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102958" y="9972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中间件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059832" y="1491630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apach</a:t>
            </a:r>
            <a:r>
              <a:rPr kumimoji="1" lang="en-US" altLang="zh-CN" dirty="0" smtClean="0"/>
              <a:t>-common-*</a:t>
            </a:r>
          </a:p>
          <a:p>
            <a:r>
              <a:rPr kumimoji="1" lang="en-US" altLang="zh-CN" dirty="0" smtClean="0"/>
              <a:t>druid</a:t>
            </a:r>
          </a:p>
          <a:p>
            <a:r>
              <a:rPr kumimoji="1" lang="en-US" altLang="zh-CN" dirty="0" smtClean="0"/>
              <a:t>log4j/log4j2</a:t>
            </a:r>
          </a:p>
          <a:p>
            <a:r>
              <a:rPr kumimoji="1" lang="is-IS" altLang="zh-CN" dirty="0" smtClean="0"/>
              <a:t>…</a:t>
            </a:r>
            <a:endParaRPr kumimoji="1"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3068092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3rd</a:t>
            </a:r>
            <a:endParaRPr kumimoji="1"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632" y="4548953"/>
            <a:ext cx="683368" cy="4989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4712280"/>
            <a:ext cx="1283598" cy="32687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520" y="4382478"/>
            <a:ext cx="540200" cy="65668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500" y="4583136"/>
            <a:ext cx="1501353" cy="50889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4930" y="4493481"/>
            <a:ext cx="970980" cy="59854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1010" y="4590954"/>
            <a:ext cx="1486689" cy="45691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4210407"/>
            <a:ext cx="1524720" cy="30494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9557" y="4210407"/>
            <a:ext cx="1094358" cy="31016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3032" y="4515351"/>
            <a:ext cx="957978" cy="55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开发架构（工程结构）</a:t>
            </a:r>
            <a:endParaRPr kumimoji="1" lang="zh-CN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215516" y="4176464"/>
            <a:ext cx="4932548" cy="8435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c</a:t>
            </a:r>
            <a:r>
              <a:rPr kumimoji="1" lang="en-US" altLang="zh-CN" sz="1400" dirty="0" err="1" smtClean="0">
                <a:solidFill>
                  <a:schemeClr val="bg1">
                    <a:lumMod val="95000"/>
                  </a:schemeClr>
                </a:solidFill>
              </a:rPr>
              <a:t>ore.jar</a:t>
            </a:r>
            <a:endParaRPr kumimoji="1"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67544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base</a:t>
            </a:r>
            <a:endParaRPr kumimoji="1" lang="zh-CN" altLang="en-US" sz="1200" dirty="0"/>
          </a:p>
        </p:txBody>
      </p:sp>
      <p:sp>
        <p:nvSpPr>
          <p:cNvPr id="5" name="圆角矩形 4"/>
          <p:cNvSpPr/>
          <p:nvPr/>
        </p:nvSpPr>
        <p:spPr>
          <a:xfrm>
            <a:off x="3503367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core</a:t>
            </a:r>
            <a:endParaRPr kumimoji="1" lang="zh-CN" altLang="en-US" sz="1200" dirty="0"/>
          </a:p>
        </p:txBody>
      </p:sp>
      <p:sp>
        <p:nvSpPr>
          <p:cNvPr id="6" name="圆角矩形 5"/>
          <p:cNvSpPr/>
          <p:nvPr/>
        </p:nvSpPr>
        <p:spPr>
          <a:xfrm>
            <a:off x="1479485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model</a:t>
            </a:r>
            <a:endParaRPr kumimoji="1" lang="zh-CN" altLang="en-US" sz="1200" dirty="0"/>
          </a:p>
        </p:txBody>
      </p:sp>
      <p:sp>
        <p:nvSpPr>
          <p:cNvPr id="8" name="圆角矩形 7"/>
          <p:cNvSpPr/>
          <p:nvPr/>
        </p:nvSpPr>
        <p:spPr>
          <a:xfrm>
            <a:off x="2491426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</a:t>
            </a:r>
            <a:endParaRPr kumimoji="1"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5318032" y="4176464"/>
            <a:ext cx="3718464" cy="8435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common-*.jar</a:t>
            </a:r>
            <a:endParaRPr kumimoji="1"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5517" y="2355726"/>
            <a:ext cx="2556283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应用基础服务框架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ABF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）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36371" y="2704647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facade-sys</a:t>
            </a:r>
            <a:endParaRPr kumimoji="1" lang="zh-CN" altLang="en-US" sz="1200" dirty="0"/>
          </a:p>
        </p:txBody>
      </p:sp>
      <p:sp>
        <p:nvSpPr>
          <p:cNvPr id="13" name="圆角矩形 12"/>
          <p:cNvSpPr/>
          <p:nvPr/>
        </p:nvSpPr>
        <p:spPr>
          <a:xfrm>
            <a:off x="5508104" y="4443959"/>
            <a:ext cx="93610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ommon-</a:t>
            </a:r>
            <a:r>
              <a:rPr kumimoji="1" lang="en-US" altLang="zh-CN" sz="1200" dirty="0" err="1" smtClean="0"/>
              <a:t>utils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218360" y="843559"/>
            <a:ext cx="2463430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err="1" smtClean="0">
                <a:solidFill>
                  <a:schemeClr val="tx1"/>
                </a:solidFill>
              </a:rPr>
              <a:t>BranchManager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59030" y="1233351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组织管理</a:t>
            </a:r>
            <a:endParaRPr kumimoji="1" lang="zh-CN" altLang="en-US" sz="1200" dirty="0"/>
          </a:p>
        </p:txBody>
      </p:sp>
      <p:sp>
        <p:nvSpPr>
          <p:cNvPr id="17" name="圆角矩形 16"/>
          <p:cNvSpPr/>
          <p:nvPr/>
        </p:nvSpPr>
        <p:spPr>
          <a:xfrm>
            <a:off x="1119138" y="1233351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权限管理</a:t>
            </a:r>
            <a:endParaRPr kumimoji="1" lang="zh-CN" altLang="en-US" sz="1200" dirty="0"/>
          </a:p>
        </p:txBody>
      </p:sp>
      <p:sp>
        <p:nvSpPr>
          <p:cNvPr id="18" name="圆角矩形 17"/>
          <p:cNvSpPr/>
          <p:nvPr/>
        </p:nvSpPr>
        <p:spPr>
          <a:xfrm>
            <a:off x="1894989" y="12396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参数管理</a:t>
            </a:r>
            <a:endParaRPr kumimoji="1"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32060" y="843558"/>
            <a:ext cx="3633371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>
                <a:solidFill>
                  <a:schemeClr val="tx1"/>
                </a:solidFill>
              </a:rPr>
              <a:t>BRONS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</a:rPr>
              <a:t>Server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436096" y="1239604"/>
            <a:ext cx="61532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交易引擎</a:t>
            </a:r>
            <a:endParaRPr kumimoji="1" lang="zh-CN" altLang="en-US" sz="1200" dirty="0"/>
          </a:p>
        </p:txBody>
      </p:sp>
      <p:sp>
        <p:nvSpPr>
          <p:cNvPr id="22" name="圆角矩形 21"/>
          <p:cNvSpPr/>
          <p:nvPr/>
        </p:nvSpPr>
        <p:spPr>
          <a:xfrm>
            <a:off x="6133619" y="1240254"/>
            <a:ext cx="1159405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交易事件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7385601" y="1240254"/>
            <a:ext cx="1159405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流水管理</a:t>
            </a:r>
            <a:endParaRPr kumimoji="1"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2828477" y="2359968"/>
            <a:ext cx="1472924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交易处理（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TXMDOEL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909174" y="2355726"/>
            <a:ext cx="3056257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主机服务（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HS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直线箭头连接符 40"/>
          <p:cNvCxnSpPr>
            <a:stCxn id="15" idx="2"/>
            <a:endCxn id="10" idx="0"/>
          </p:cNvCxnSpPr>
          <p:nvPr/>
        </p:nvCxnSpPr>
        <p:spPr>
          <a:xfrm>
            <a:off x="1450075" y="1897944"/>
            <a:ext cx="43584" cy="45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20" idx="2"/>
            <a:endCxn id="27" idx="0"/>
          </p:cNvCxnSpPr>
          <p:nvPr/>
        </p:nvCxnSpPr>
        <p:spPr>
          <a:xfrm flipH="1">
            <a:off x="3564939" y="1897943"/>
            <a:ext cx="3583807" cy="4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15" idx="2"/>
            <a:endCxn id="54" idx="0"/>
          </p:cNvCxnSpPr>
          <p:nvPr/>
        </p:nvCxnSpPr>
        <p:spPr>
          <a:xfrm>
            <a:off x="1450075" y="1897944"/>
            <a:ext cx="3665960" cy="46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990691" y="2039519"/>
            <a:ext cx="869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RCP</a:t>
            </a:r>
            <a:r>
              <a:rPr kumimoji="1" lang="zh-CN" altLang="en-US" sz="1400" dirty="0" smtClean="0"/>
              <a:t> 调用</a:t>
            </a:r>
            <a:endParaRPr kumimoji="1" lang="zh-CN" altLang="en-US" sz="1400" dirty="0"/>
          </a:p>
        </p:txBody>
      </p:sp>
      <p:cxnSp>
        <p:nvCxnSpPr>
          <p:cNvPr id="57" name="直线箭头连接符 56"/>
          <p:cNvCxnSpPr>
            <a:stCxn id="10" idx="2"/>
            <a:endCxn id="3" idx="0"/>
          </p:cNvCxnSpPr>
          <p:nvPr/>
        </p:nvCxnSpPr>
        <p:spPr>
          <a:xfrm>
            <a:off x="1493659" y="3527943"/>
            <a:ext cx="1188131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10" idx="2"/>
            <a:endCxn id="9" idx="0"/>
          </p:cNvCxnSpPr>
          <p:nvPr/>
        </p:nvCxnSpPr>
        <p:spPr>
          <a:xfrm>
            <a:off x="1493659" y="3527943"/>
            <a:ext cx="5683605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27" idx="2"/>
            <a:endCxn id="3" idx="0"/>
          </p:cNvCxnSpPr>
          <p:nvPr/>
        </p:nvCxnSpPr>
        <p:spPr>
          <a:xfrm flipH="1">
            <a:off x="2681790" y="3532185"/>
            <a:ext cx="883149" cy="644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27" idx="2"/>
            <a:endCxn id="9" idx="0"/>
          </p:cNvCxnSpPr>
          <p:nvPr/>
        </p:nvCxnSpPr>
        <p:spPr>
          <a:xfrm>
            <a:off x="3564939" y="3532185"/>
            <a:ext cx="3612325" cy="644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stCxn id="30" idx="2"/>
            <a:endCxn id="9" idx="0"/>
          </p:cNvCxnSpPr>
          <p:nvPr/>
        </p:nvCxnSpPr>
        <p:spPr>
          <a:xfrm flipH="1">
            <a:off x="7177264" y="3527943"/>
            <a:ext cx="260039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>
            <a:stCxn id="30" idx="2"/>
            <a:endCxn id="3" idx="0"/>
          </p:cNvCxnSpPr>
          <p:nvPr/>
        </p:nvCxnSpPr>
        <p:spPr>
          <a:xfrm flipH="1">
            <a:off x="2681790" y="3527943"/>
            <a:ext cx="4755513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4425361" y="3740915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工程依赖</a:t>
            </a:r>
            <a:r>
              <a:rPr kumimoji="1" lang="en-US" altLang="zh-CN" sz="1400" dirty="0" smtClean="0"/>
              <a:t>POM</a:t>
            </a:r>
            <a:endParaRPr kumimoji="1" lang="zh-CN" altLang="en-US" sz="1400" dirty="0"/>
          </a:p>
        </p:txBody>
      </p:sp>
      <p:cxnSp>
        <p:nvCxnSpPr>
          <p:cNvPr id="84" name="直线箭头连接符 83"/>
          <p:cNvCxnSpPr>
            <a:stCxn id="20" idx="2"/>
            <a:endCxn id="30" idx="0"/>
          </p:cNvCxnSpPr>
          <p:nvPr/>
        </p:nvCxnSpPr>
        <p:spPr>
          <a:xfrm>
            <a:off x="7148746" y="1897943"/>
            <a:ext cx="288557" cy="45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20" idx="2"/>
            <a:endCxn id="10" idx="0"/>
          </p:cNvCxnSpPr>
          <p:nvPr/>
        </p:nvCxnSpPr>
        <p:spPr>
          <a:xfrm flipH="1">
            <a:off x="1493659" y="1897943"/>
            <a:ext cx="5655087" cy="45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6560730" y="4443959"/>
            <a:ext cx="93610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ommon-service</a:t>
            </a:r>
            <a:endParaRPr kumimoji="1" lang="zh-CN" altLang="en-US" sz="1200" dirty="0"/>
          </a:p>
        </p:txBody>
      </p:sp>
      <p:sp>
        <p:nvSpPr>
          <p:cNvPr id="42" name="圆角矩形 41"/>
          <p:cNvSpPr/>
          <p:nvPr/>
        </p:nvSpPr>
        <p:spPr>
          <a:xfrm>
            <a:off x="336371" y="2966330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facade-om</a:t>
            </a:r>
            <a:endParaRPr kumimoji="1" lang="zh-CN" altLang="en-US" sz="1200" dirty="0"/>
          </a:p>
        </p:txBody>
      </p:sp>
      <p:sp>
        <p:nvSpPr>
          <p:cNvPr id="43" name="圆角矩形 42"/>
          <p:cNvSpPr/>
          <p:nvPr/>
        </p:nvSpPr>
        <p:spPr>
          <a:xfrm>
            <a:off x="336371" y="3228014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facade-ac</a:t>
            </a:r>
            <a:endParaRPr kumimoji="1" lang="zh-CN" altLang="en-US" sz="1200" dirty="0"/>
          </a:p>
        </p:txBody>
      </p:sp>
      <p:sp>
        <p:nvSpPr>
          <p:cNvPr id="4" name="六边形 3"/>
          <p:cNvSpPr/>
          <p:nvPr/>
        </p:nvSpPr>
        <p:spPr>
          <a:xfrm>
            <a:off x="1336944" y="3192010"/>
            <a:ext cx="1368152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abf</a:t>
            </a:r>
            <a:endParaRPr kumimoji="1"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4379573" y="2359967"/>
            <a:ext cx="1472924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流水日志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JNL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）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608004" y="2812659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</a:t>
            </a:r>
            <a:r>
              <a:rPr kumimoji="1" lang="en-US" altLang="zh-CN" sz="1200" dirty="0" err="1" smtClean="0"/>
              <a:t>jnl</a:t>
            </a:r>
            <a:endParaRPr kumimoji="1" lang="zh-CN" altLang="en-US" sz="1200" dirty="0"/>
          </a:p>
        </p:txBody>
      </p:sp>
      <p:sp>
        <p:nvSpPr>
          <p:cNvPr id="61" name="六边形 60"/>
          <p:cNvSpPr/>
          <p:nvPr/>
        </p:nvSpPr>
        <p:spPr>
          <a:xfrm>
            <a:off x="4515663" y="3210012"/>
            <a:ext cx="1120785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jnl</a:t>
            </a:r>
            <a:endParaRPr kumimoji="1" lang="zh-CN" altLang="en-US" sz="1200" dirty="0"/>
          </a:p>
        </p:txBody>
      </p:sp>
      <p:sp>
        <p:nvSpPr>
          <p:cNvPr id="95" name="圆角矩形 94"/>
          <p:cNvSpPr/>
          <p:nvPr/>
        </p:nvSpPr>
        <p:spPr>
          <a:xfrm>
            <a:off x="3114583" y="2794657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</a:t>
            </a:r>
            <a:r>
              <a:rPr kumimoji="1" lang="en-US" altLang="zh-CN" sz="1200" dirty="0" err="1" smtClean="0"/>
              <a:t>tx</a:t>
            </a:r>
            <a:endParaRPr kumimoji="1" lang="zh-CN" altLang="en-US" sz="1200" dirty="0"/>
          </a:p>
        </p:txBody>
      </p:sp>
      <p:sp>
        <p:nvSpPr>
          <p:cNvPr id="96" name="六边形 95"/>
          <p:cNvSpPr/>
          <p:nvPr/>
        </p:nvSpPr>
        <p:spPr>
          <a:xfrm>
            <a:off x="3022242" y="3192010"/>
            <a:ext cx="1120785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tx</a:t>
            </a:r>
            <a:endParaRPr kumimoji="1" lang="zh-CN" altLang="en-US" sz="1200" dirty="0"/>
          </a:p>
        </p:txBody>
      </p:sp>
      <p:sp>
        <p:nvSpPr>
          <p:cNvPr id="97" name="圆角矩形 96"/>
          <p:cNvSpPr/>
          <p:nvPr/>
        </p:nvSpPr>
        <p:spPr>
          <a:xfrm>
            <a:off x="5965523" y="2681776"/>
            <a:ext cx="1332148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</a:t>
            </a:r>
            <a:r>
              <a:rPr kumimoji="1" lang="en-US" altLang="zh-CN" sz="1200" dirty="0"/>
              <a:t>acade-outbound</a:t>
            </a:r>
            <a:endParaRPr kumimoji="1" lang="zh-CN" altLang="en-US" sz="1200" dirty="0"/>
          </a:p>
        </p:txBody>
      </p:sp>
      <p:sp>
        <p:nvSpPr>
          <p:cNvPr id="98" name="六边形 97"/>
          <p:cNvSpPr/>
          <p:nvPr/>
        </p:nvSpPr>
        <p:spPr>
          <a:xfrm>
            <a:off x="7341643" y="2692335"/>
            <a:ext cx="1579815" cy="205465"/>
          </a:xfrm>
          <a:prstGeom prst="hexagon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service-outbound</a:t>
            </a:r>
            <a:endParaRPr kumimoji="1" lang="zh-CN" altLang="en-US" sz="1200" dirty="0"/>
          </a:p>
        </p:txBody>
      </p:sp>
      <p:sp>
        <p:nvSpPr>
          <p:cNvPr id="101" name="矩形 100"/>
          <p:cNvSpPr/>
          <p:nvPr/>
        </p:nvSpPr>
        <p:spPr>
          <a:xfrm>
            <a:off x="7452320" y="173555"/>
            <a:ext cx="819556" cy="29641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服务提供者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588224" y="162915"/>
            <a:ext cx="818040" cy="32060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服务消费者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8316416" y="162915"/>
            <a:ext cx="769598" cy="30686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基础能力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05" name="直线箭头连接符 104"/>
          <p:cNvCxnSpPr>
            <a:stCxn id="20" idx="2"/>
            <a:endCxn id="54" idx="0"/>
          </p:cNvCxnSpPr>
          <p:nvPr/>
        </p:nvCxnSpPr>
        <p:spPr>
          <a:xfrm flipH="1">
            <a:off x="5116035" y="1897943"/>
            <a:ext cx="2032711" cy="46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/>
          <p:cNvCxnSpPr>
            <a:stCxn id="15" idx="2"/>
            <a:endCxn id="30" idx="0"/>
          </p:cNvCxnSpPr>
          <p:nvPr/>
        </p:nvCxnSpPr>
        <p:spPr>
          <a:xfrm>
            <a:off x="1450075" y="1897944"/>
            <a:ext cx="5987228" cy="45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圆角矩形 110"/>
          <p:cNvSpPr/>
          <p:nvPr/>
        </p:nvSpPr>
        <p:spPr>
          <a:xfrm>
            <a:off x="5965523" y="2958503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mq</a:t>
            </a:r>
            <a:endParaRPr kumimoji="1" lang="zh-CN" altLang="en-US" sz="1200" dirty="0"/>
          </a:p>
        </p:txBody>
      </p:sp>
      <p:sp>
        <p:nvSpPr>
          <p:cNvPr id="112" name="圆角矩形 111"/>
          <p:cNvSpPr/>
          <p:nvPr/>
        </p:nvSpPr>
        <p:spPr>
          <a:xfrm>
            <a:off x="7001364" y="2951210"/>
            <a:ext cx="915319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tcp</a:t>
            </a:r>
            <a:endParaRPr kumimoji="1" lang="zh-CN" altLang="en-US" sz="1200" dirty="0"/>
          </a:p>
        </p:txBody>
      </p:sp>
      <p:sp>
        <p:nvSpPr>
          <p:cNvPr id="121" name="圆角矩形 120"/>
          <p:cNvSpPr/>
          <p:nvPr/>
        </p:nvSpPr>
        <p:spPr>
          <a:xfrm>
            <a:off x="5965523" y="3207268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message</a:t>
            </a:r>
            <a:endParaRPr kumimoji="1" lang="zh-CN" altLang="en-US" sz="1200" dirty="0"/>
          </a:p>
        </p:txBody>
      </p:sp>
      <p:sp>
        <p:nvSpPr>
          <p:cNvPr id="123" name="圆角矩形 122"/>
          <p:cNvSpPr/>
          <p:nvPr/>
        </p:nvSpPr>
        <p:spPr>
          <a:xfrm>
            <a:off x="8114755" y="2952642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http</a:t>
            </a:r>
            <a:endParaRPr kumimoji="1" lang="zh-CN" altLang="en-US" sz="1200" dirty="0"/>
          </a:p>
        </p:txBody>
      </p:sp>
      <p:sp>
        <p:nvSpPr>
          <p:cNvPr id="124" name="圆角矩形 123"/>
          <p:cNvSpPr/>
          <p:nvPr/>
        </p:nvSpPr>
        <p:spPr>
          <a:xfrm>
            <a:off x="7001364" y="3219822"/>
            <a:ext cx="915320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hostservice</a:t>
            </a:r>
            <a:endParaRPr kumimoji="1" lang="zh-CN" altLang="en-US" sz="1200" dirty="0"/>
          </a:p>
        </p:txBody>
      </p:sp>
      <p:sp>
        <p:nvSpPr>
          <p:cNvPr id="125" name="圆角矩形 124"/>
          <p:cNvSpPr/>
          <p:nvPr/>
        </p:nvSpPr>
        <p:spPr>
          <a:xfrm>
            <a:off x="8114755" y="3216271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gateway</a:t>
            </a:r>
            <a:endParaRPr kumimoji="1" lang="zh-CN" altLang="en-US" sz="1200" dirty="0"/>
          </a:p>
        </p:txBody>
      </p:sp>
      <p:sp>
        <p:nvSpPr>
          <p:cNvPr id="126" name="矩形 125"/>
          <p:cNvSpPr/>
          <p:nvPr/>
        </p:nvSpPr>
        <p:spPr>
          <a:xfrm>
            <a:off x="2772088" y="843557"/>
            <a:ext cx="2343947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smtClean="0">
                <a:solidFill>
                  <a:schemeClr val="tx1"/>
                </a:solidFill>
              </a:rPr>
              <a:t>Governor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2848440" y="12411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流水监控</a:t>
            </a:r>
            <a:endParaRPr kumimoji="1" lang="zh-CN" altLang="en-US" sz="1200" dirty="0"/>
          </a:p>
        </p:txBody>
      </p:sp>
      <p:sp>
        <p:nvSpPr>
          <p:cNvPr id="131" name="圆角矩形 130"/>
          <p:cNvSpPr/>
          <p:nvPr/>
        </p:nvSpPr>
        <p:spPr>
          <a:xfrm>
            <a:off x="3608548" y="12411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主机状态</a:t>
            </a:r>
            <a:endParaRPr kumimoji="1" lang="zh-CN" altLang="en-US" sz="1200" dirty="0"/>
          </a:p>
        </p:txBody>
      </p:sp>
      <p:sp>
        <p:nvSpPr>
          <p:cNvPr id="132" name="圆角矩形 131"/>
          <p:cNvSpPr/>
          <p:nvPr/>
        </p:nvSpPr>
        <p:spPr>
          <a:xfrm>
            <a:off x="4417857" y="1155336"/>
            <a:ext cx="563889" cy="673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服务管理</a:t>
            </a:r>
            <a:endParaRPr kumimoji="1" lang="en-US" altLang="zh-CN" sz="1200" dirty="0" smtClean="0"/>
          </a:p>
          <a:p>
            <a:pPr algn="ctr"/>
            <a:r>
              <a:rPr kumimoji="1" lang="en-US" altLang="zh-CN" sz="800" dirty="0" err="1" smtClean="0"/>
              <a:t>DubboAdmin</a:t>
            </a:r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13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关于开发协作</a:t>
            </a:r>
            <a:endParaRPr kumimoji="1" lang="zh-CN" altLang="en-US" sz="3000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4065"/>
              </p:ext>
            </p:extLst>
          </p:nvPr>
        </p:nvGraphicFramePr>
        <p:xfrm>
          <a:off x="536902" y="3096155"/>
          <a:ext cx="8211562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6329"/>
                <a:gridCol w="4957001"/>
                <a:gridCol w="2088232"/>
              </a:tblGrid>
              <a:tr h="1552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阶段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工作说明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输出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55271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需求分析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对需求的梳理、理解、分析，形成‘设计思路’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——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用例，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需求规格说明；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模型设计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根据思路完成概念模型，数据模型设计；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数据库表设计；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接口设计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根据模型设计，结合用例，给出程序接口设计；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Java</a:t>
                      </a: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接口设计；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编写单元测试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根据接口，编写单元测试；一般由接口设计人完成；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单元测试代码；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实现接口功能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按照接口设计意图，结合模型，</a:t>
                      </a: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原型完成功能实现；前／后分离；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前端实现；后端实现；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集成测试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将模块集成，进行功能的连贯使用测试；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测试过的功能点列表；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45" name="组 44"/>
          <p:cNvGrpSpPr/>
          <p:nvPr/>
        </p:nvGrpSpPr>
        <p:grpSpPr>
          <a:xfrm>
            <a:off x="226113" y="664918"/>
            <a:ext cx="8837050" cy="2288710"/>
            <a:chOff x="226113" y="664918"/>
            <a:chExt cx="8837050" cy="2288710"/>
          </a:xfrm>
        </p:grpSpPr>
        <p:grpSp>
          <p:nvGrpSpPr>
            <p:cNvPr id="43" name="组 42"/>
            <p:cNvGrpSpPr/>
            <p:nvPr/>
          </p:nvGrpSpPr>
          <p:grpSpPr>
            <a:xfrm>
              <a:off x="226113" y="664918"/>
              <a:ext cx="8837050" cy="2288710"/>
              <a:chOff x="179512" y="699542"/>
              <a:chExt cx="8837050" cy="228871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836782" y="699542"/>
                <a:ext cx="4823449" cy="216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79512" y="1420396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需求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分析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3" name="右箭头 12"/>
              <p:cNvSpPr/>
              <p:nvPr/>
            </p:nvSpPr>
            <p:spPr>
              <a:xfrm>
                <a:off x="1369736" y="1518563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4" name="右箭头 13"/>
              <p:cNvSpPr/>
              <p:nvPr/>
            </p:nvSpPr>
            <p:spPr>
              <a:xfrm>
                <a:off x="3113044" y="1508463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5" name="右箭头 14"/>
              <p:cNvSpPr/>
              <p:nvPr/>
            </p:nvSpPr>
            <p:spPr>
              <a:xfrm rot="19336101">
                <a:off x="4724499" y="1184064"/>
                <a:ext cx="395984" cy="486718"/>
              </a:xfrm>
              <a:prstGeom prst="rightArrow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6" name="右箭头 15"/>
              <p:cNvSpPr/>
              <p:nvPr/>
            </p:nvSpPr>
            <p:spPr>
              <a:xfrm rot="2179083">
                <a:off x="4729573" y="1917146"/>
                <a:ext cx="395984" cy="486718"/>
              </a:xfrm>
              <a:prstGeom prst="rightArrow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9" name="右箭头 18"/>
              <p:cNvSpPr/>
              <p:nvPr/>
            </p:nvSpPr>
            <p:spPr>
              <a:xfrm>
                <a:off x="6333672" y="867575"/>
                <a:ext cx="765292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0" name="右箭头 19"/>
              <p:cNvSpPr/>
              <p:nvPr/>
            </p:nvSpPr>
            <p:spPr>
              <a:xfrm rot="16200000">
                <a:off x="5516860" y="1492196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3" name="菱形 22"/>
              <p:cNvSpPr/>
              <p:nvPr/>
            </p:nvSpPr>
            <p:spPr>
              <a:xfrm>
                <a:off x="6526546" y="1010540"/>
                <a:ext cx="321830" cy="189687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4" name="右箭头 23"/>
              <p:cNvSpPr/>
              <p:nvPr/>
            </p:nvSpPr>
            <p:spPr>
              <a:xfrm>
                <a:off x="8316416" y="894410"/>
                <a:ext cx="57606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904214" y="1407817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模型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设计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648852" y="1407817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接口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设计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174852" y="748286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单元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测试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183309" y="2067774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功能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实现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7167690" y="778363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集成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测试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3" name="上弧形箭头 32"/>
              <p:cNvSpPr/>
              <p:nvPr/>
            </p:nvSpPr>
            <p:spPr>
              <a:xfrm rot="2121694" flipH="1">
                <a:off x="4232434" y="2335884"/>
                <a:ext cx="875780" cy="367960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4" name="上弧形箭头 33"/>
              <p:cNvSpPr/>
              <p:nvPr/>
            </p:nvSpPr>
            <p:spPr>
              <a:xfrm rot="10800000">
                <a:off x="2769882" y="999285"/>
                <a:ext cx="1010030" cy="365776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6015058" y="2109277"/>
                <a:ext cx="538155" cy="239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前端</a:t>
                </a:r>
                <a:endParaRPr kumimoji="1" lang="zh-CN" altLang="en-US" sz="12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6019008" y="2393076"/>
                <a:ext cx="538155" cy="239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后端</a:t>
                </a:r>
                <a:endParaRPr kumimoji="1" lang="zh-CN" altLang="en-US" sz="12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79512" y="2268252"/>
                <a:ext cx="1080000" cy="72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架构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体系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8" name="右箭头 37"/>
              <p:cNvSpPr/>
              <p:nvPr/>
            </p:nvSpPr>
            <p:spPr>
              <a:xfrm>
                <a:off x="1369736" y="2391850"/>
                <a:ext cx="395984" cy="486718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3042570" y="988239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修正</a:t>
                </a:r>
                <a:endParaRPr kumimoji="1" lang="zh-CN" altLang="en-US" sz="1400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4424104" y="2430598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smtClean="0"/>
                  <a:t>修正</a:t>
                </a:r>
                <a:endParaRPr kumimoji="1" lang="zh-CN" altLang="en-US" sz="140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259512" y="2501762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前提</a:t>
                </a:r>
                <a:endParaRPr kumimoji="1" lang="zh-CN" altLang="en-US" sz="1400" dirty="0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8292992" y="994590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交付</a:t>
                </a:r>
                <a:endParaRPr kumimoji="1" lang="zh-CN" altLang="en-US" sz="1400" dirty="0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2477036" y="2216503"/>
              <a:ext cx="1554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围绕‘功能闭</a:t>
              </a:r>
              <a:r>
                <a:rPr kumimoji="1" lang="zh-CN" altLang="en-US" sz="1400" b="1" dirty="0">
                  <a:solidFill>
                    <a:srgbClr val="FFFF00"/>
                  </a:solidFill>
                </a:rPr>
                <a:t>环</a:t>
              </a:r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’</a:t>
              </a:r>
              <a:endParaRPr kumimoji="1" lang="en-US" altLang="zh-CN" sz="1400" b="1" dirty="0" smtClean="0">
                <a:solidFill>
                  <a:srgbClr val="FFFF00"/>
                </a:solidFill>
              </a:endParaRPr>
            </a:p>
            <a:p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迭代重构。</a:t>
              </a:r>
              <a:endParaRPr kumimoji="1" lang="en-US" altLang="zh-CN" sz="1400" b="1" dirty="0" smtClean="0">
                <a:solidFill>
                  <a:srgbClr val="FFFF00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42" y="92149"/>
            <a:ext cx="1243781" cy="117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架构模式（剥离出基础服务）</a:t>
            </a:r>
            <a:endParaRPr kumimoji="1" lang="zh-CN" altLang="en-US" sz="3000" dirty="0"/>
          </a:p>
        </p:txBody>
      </p:sp>
      <p:sp>
        <p:nvSpPr>
          <p:cNvPr id="35" name="矩形 34"/>
          <p:cNvSpPr/>
          <p:nvPr/>
        </p:nvSpPr>
        <p:spPr>
          <a:xfrm>
            <a:off x="381870" y="1051223"/>
            <a:ext cx="3528392" cy="360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494438" y="1051223"/>
            <a:ext cx="3182018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4126286" y="1555279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38" name="左箭头 37"/>
          <p:cNvSpPr/>
          <p:nvPr/>
        </p:nvSpPr>
        <p:spPr>
          <a:xfrm>
            <a:off x="4054278" y="342748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389982" y="627534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前端（</a:t>
            </a:r>
            <a:r>
              <a:rPr kumimoji="1" lang="en-US" altLang="zh-CN" dirty="0" err="1" smtClean="0"/>
              <a:t>Ui</a:t>
            </a:r>
            <a:r>
              <a:rPr kumimoji="1" lang="zh-CN" altLang="en-US" dirty="0" smtClean="0"/>
              <a:t>交互）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782177" y="6275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后端（服务端）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597894" y="1339255"/>
            <a:ext cx="2011680" cy="6000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97894" y="2144856"/>
            <a:ext cx="2011680" cy="6000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84187" y="2907038"/>
            <a:ext cx="792088" cy="713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7893" y="3795094"/>
            <a:ext cx="2011679" cy="713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515746" y="2910017"/>
            <a:ext cx="1093827" cy="713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017103" y="2466315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2749014" y="1322526"/>
            <a:ext cx="1012686" cy="31683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业务逻辑整合</a:t>
            </a:r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5940152" y="1339255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940152" y="2419375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940152" y="3499495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263710" y="1339255"/>
            <a:ext cx="1268730" cy="31683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en-US" altLang="zh-CN" sz="1200" dirty="0" smtClean="0"/>
              <a:t>Back-end</a:t>
            </a:r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394019" y="2090050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391677" y="2851422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391677" y="3612794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092280" y="2393792"/>
            <a:ext cx="301739" cy="1609759"/>
          </a:xfrm>
          <a:prstGeom prst="bentConnector3">
            <a:avLst>
              <a:gd name="adj1" fmla="val 348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092280" y="3155164"/>
            <a:ext cx="299397" cy="848387"/>
          </a:xfrm>
          <a:prstGeom prst="bentConnector3">
            <a:avLst>
              <a:gd name="adj1" fmla="val 35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 flipV="1">
            <a:off x="7092280" y="3916536"/>
            <a:ext cx="299397" cy="87015"/>
          </a:xfrm>
          <a:prstGeom prst="bentConnector3">
            <a:avLst>
              <a:gd name="adj1" fmla="val 35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47" idx="3"/>
            <a:endCxn id="48" idx="1"/>
          </p:cNvCxnSpPr>
          <p:nvPr/>
        </p:nvCxnSpPr>
        <p:spPr>
          <a:xfrm flipV="1">
            <a:off x="3761700" y="1843311"/>
            <a:ext cx="2178452" cy="106339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47" idx="3"/>
            <a:endCxn id="49" idx="1"/>
          </p:cNvCxnSpPr>
          <p:nvPr/>
        </p:nvCxnSpPr>
        <p:spPr>
          <a:xfrm>
            <a:off x="3761700" y="2906702"/>
            <a:ext cx="2178452" cy="167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47" idx="3"/>
            <a:endCxn id="50" idx="1"/>
          </p:cNvCxnSpPr>
          <p:nvPr/>
        </p:nvCxnSpPr>
        <p:spPr>
          <a:xfrm>
            <a:off x="3761700" y="2906702"/>
            <a:ext cx="2178452" cy="10968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322239" y="4713914"/>
            <a:ext cx="1262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界面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smtClean="0"/>
              <a:t>View</a:t>
            </a:r>
            <a:r>
              <a:rPr kumimoji="1"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2932191" y="4693801"/>
            <a:ext cx="1580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控制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6193050" y="4693801"/>
            <a:ext cx="1484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服务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RService</a:t>
            </a:r>
            <a:r>
              <a:rPr kumimoji="1" lang="zh-CN" altLang="en-US" sz="1200" dirty="0" smtClean="0"/>
              <a:t>）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899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2400" dirty="0" smtClean="0"/>
              <a:t>解耦的架构模式：前－后分离、流程－服务分离</a:t>
            </a:r>
            <a:endParaRPr kumimoji="1"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5796136" y="997771"/>
            <a:ext cx="3087259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95389" y="47643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Ui</a:t>
            </a:r>
            <a:r>
              <a:rPr kumimoji="1" lang="zh-CN" altLang="en-US" sz="1200" dirty="0" smtClean="0"/>
              <a:t>交互，纯界面）</a:t>
            </a:r>
            <a:endParaRPr kumimoji="1"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723156" y="4371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137299" y="1285803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37299" y="2062888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128519" y="2841334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470650" y="1285803"/>
            <a:ext cx="1268730" cy="2522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zh-CN" altLang="en-US" dirty="0" smtClean="0"/>
              <a:t>代理服务</a:t>
            </a:r>
            <a:endParaRPr kumimoji="1" lang="en-US" altLang="zh-CN" dirty="0" smtClean="0"/>
          </a:p>
          <a:p>
            <a:pPr algn="ctr"/>
            <a:r>
              <a:rPr kumimoji="1" lang="zh-CN" altLang="en-US" sz="1200" dirty="0" smtClean="0"/>
              <a:t>（主机服务）</a:t>
            </a:r>
            <a:endParaRPr kumimoji="1" lang="en-US" altLang="zh-CN" sz="1200" dirty="0" smtClean="0"/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600959" y="217991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584446" y="2728739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600959" y="327018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280647" y="2392455"/>
            <a:ext cx="320312" cy="772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280647" y="2941283"/>
            <a:ext cx="303799" cy="2234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>
            <a:off x="7280647" y="3164755"/>
            <a:ext cx="320312" cy="317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63" idx="3"/>
            <a:endCxn id="48" idx="1"/>
          </p:cNvCxnSpPr>
          <p:nvPr/>
        </p:nvCxnSpPr>
        <p:spPr>
          <a:xfrm flipV="1">
            <a:off x="5706370" y="1609224"/>
            <a:ext cx="430929" cy="8859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63" idx="3"/>
            <a:endCxn id="49" idx="1"/>
          </p:cNvCxnSpPr>
          <p:nvPr/>
        </p:nvCxnSpPr>
        <p:spPr>
          <a:xfrm>
            <a:off x="5706370" y="1697815"/>
            <a:ext cx="430929" cy="6884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3" idx="3"/>
            <a:endCxn id="50" idx="1"/>
          </p:cNvCxnSpPr>
          <p:nvPr/>
        </p:nvCxnSpPr>
        <p:spPr>
          <a:xfrm>
            <a:off x="5706370" y="1697815"/>
            <a:ext cx="422149" cy="14669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28476" y="1012093"/>
            <a:ext cx="2293962" cy="2536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37210" y="1221304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7210" y="1825600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1753" y="2398646"/>
            <a:ext cx="792088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33818" y="2398646"/>
            <a:ext cx="975600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44620" y="3021504"/>
            <a:ext cx="1862858" cy="345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2782876" y="121502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58" name="左箭头 57"/>
          <p:cNvSpPr/>
          <p:nvPr/>
        </p:nvSpPr>
        <p:spPr>
          <a:xfrm>
            <a:off x="2697119" y="284829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697306" y="212654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3547839" y="1217541"/>
            <a:ext cx="1405665" cy="33949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600" dirty="0" smtClean="0"/>
              <a:t>业务逻辑</a:t>
            </a:r>
            <a:endParaRPr kumimoji="1" lang="en-US" altLang="zh-CN" sz="1600" dirty="0"/>
          </a:p>
          <a:p>
            <a:pPr algn="ctr"/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63" name="右箭头 62"/>
          <p:cNvSpPr/>
          <p:nvPr/>
        </p:nvSpPr>
        <p:spPr>
          <a:xfrm>
            <a:off x="5058298" y="1347614"/>
            <a:ext cx="648072" cy="700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请求</a:t>
            </a:r>
            <a:r>
              <a:rPr kumimoji="1" lang="en-US" altLang="zh-CN" sz="1000" dirty="0" smtClean="0"/>
              <a:t>SDO</a:t>
            </a:r>
            <a:endParaRPr kumimoji="1" lang="zh-CN" altLang="en-US" sz="1000" dirty="0"/>
          </a:p>
        </p:txBody>
      </p:sp>
      <p:sp>
        <p:nvSpPr>
          <p:cNvPr id="64" name="左箭头 63"/>
          <p:cNvSpPr/>
          <p:nvPr/>
        </p:nvSpPr>
        <p:spPr>
          <a:xfrm>
            <a:off x="4986290" y="3488174"/>
            <a:ext cx="720080" cy="6891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r>
              <a:rPr kumimoji="1" lang="en-US" altLang="zh-CN" sz="1200" dirty="0" smtClean="0"/>
              <a:t>SDO</a:t>
            </a:r>
            <a:endParaRPr kumimoji="1" lang="zh-CN" altLang="en-US" sz="1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5004048" y="2347883"/>
            <a:ext cx="79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RPC</a:t>
            </a:r>
          </a:p>
          <a:p>
            <a:endParaRPr kumimoji="1" lang="en-US" altLang="zh-CN" sz="1400" dirty="0"/>
          </a:p>
          <a:p>
            <a:r>
              <a:rPr kumimoji="1" lang="en-US" altLang="zh-CN" sz="1400" dirty="0" err="1" smtClean="0"/>
              <a:t>RESTFul</a:t>
            </a:r>
            <a:endParaRPr kumimoji="1" lang="en-US" altLang="zh-CN" sz="1400" dirty="0" smtClean="0"/>
          </a:p>
        </p:txBody>
      </p:sp>
      <p:sp>
        <p:nvSpPr>
          <p:cNvPr id="68" name="文本框 67"/>
          <p:cNvSpPr txBox="1"/>
          <p:nvPr/>
        </p:nvSpPr>
        <p:spPr>
          <a:xfrm>
            <a:off x="3664273" y="4662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请求接入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业务逻辑</a:t>
            </a:r>
            <a:endParaRPr kumimoji="1"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28476" y="3676984"/>
            <a:ext cx="2293962" cy="935509"/>
          </a:xfrm>
          <a:prstGeom prst="rect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右箭头 70"/>
          <p:cNvSpPr/>
          <p:nvPr/>
        </p:nvSpPr>
        <p:spPr>
          <a:xfrm>
            <a:off x="2782876" y="3676984"/>
            <a:ext cx="648072" cy="346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72" name="左箭头 71"/>
          <p:cNvSpPr/>
          <p:nvPr/>
        </p:nvSpPr>
        <p:spPr>
          <a:xfrm>
            <a:off x="2697119" y="4242573"/>
            <a:ext cx="720080" cy="4043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2697306" y="39753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537210" y="3813146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异步回调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7210" y="4232670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定时调度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56681" y="47407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应用交互</a:t>
            </a:r>
            <a:r>
              <a:rPr kumimoji="1" lang="zh-CN" altLang="en-US" sz="1200" dirty="0" smtClean="0"/>
              <a:t>（自动程序）</a:t>
            </a:r>
            <a:endParaRPr kumimoji="1" lang="zh-CN" altLang="en-US" sz="1200" dirty="0"/>
          </a:p>
        </p:txBody>
      </p:sp>
      <p:grpSp>
        <p:nvGrpSpPr>
          <p:cNvPr id="76" name="组 75"/>
          <p:cNvGrpSpPr/>
          <p:nvPr/>
        </p:nvGrpSpPr>
        <p:grpSpPr>
          <a:xfrm>
            <a:off x="3633223" y="4232670"/>
            <a:ext cx="1210170" cy="266262"/>
            <a:chOff x="1193520" y="1388353"/>
            <a:chExt cx="1210170" cy="266262"/>
          </a:xfrm>
        </p:grpSpPr>
        <p:sp>
          <p:nvSpPr>
            <p:cNvPr id="77" name="形状 76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形状 77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80" name="直线箭头连接符 79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平行四边形 2"/>
          <p:cNvSpPr/>
          <p:nvPr/>
        </p:nvSpPr>
        <p:spPr>
          <a:xfrm>
            <a:off x="3637408" y="189822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AOP</a:t>
            </a:r>
            <a:endParaRPr kumimoji="1" lang="zh-CN" altLang="en-US" sz="1400" dirty="0"/>
          </a:p>
        </p:txBody>
      </p:sp>
      <p:sp>
        <p:nvSpPr>
          <p:cNvPr id="82" name="平行四边形 81"/>
          <p:cNvSpPr/>
          <p:nvPr/>
        </p:nvSpPr>
        <p:spPr>
          <a:xfrm>
            <a:off x="3607207" y="236887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统一异常</a:t>
            </a:r>
            <a:endParaRPr kumimoji="1" lang="zh-CN" altLang="en-US" sz="1400" dirty="0"/>
          </a:p>
        </p:txBody>
      </p:sp>
      <p:sp>
        <p:nvSpPr>
          <p:cNvPr id="83" name="平行四边形 82"/>
          <p:cNvSpPr/>
          <p:nvPr/>
        </p:nvSpPr>
        <p:spPr>
          <a:xfrm>
            <a:off x="3622497" y="2827573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数据校验</a:t>
            </a:r>
            <a:endParaRPr kumimoji="1" lang="zh-CN" altLang="en-US" sz="1400" dirty="0"/>
          </a:p>
        </p:txBody>
      </p:sp>
      <p:sp>
        <p:nvSpPr>
          <p:cNvPr id="84" name="平行四边形 83"/>
          <p:cNvSpPr/>
          <p:nvPr/>
        </p:nvSpPr>
        <p:spPr>
          <a:xfrm>
            <a:off x="3613002" y="3283439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服务流程</a:t>
            </a:r>
            <a:endParaRPr kumimoji="1" lang="zh-CN" altLang="en-US" sz="1400" dirty="0"/>
          </a:p>
        </p:txBody>
      </p:sp>
      <p:sp>
        <p:nvSpPr>
          <p:cNvPr id="85" name="平行四边形 84"/>
          <p:cNvSpPr/>
          <p:nvPr/>
        </p:nvSpPr>
        <p:spPr>
          <a:xfrm>
            <a:off x="3639373" y="3740051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全局事务</a:t>
            </a:r>
            <a:endParaRPr kumimoji="1" lang="zh-CN" altLang="en-US" sz="1400" dirty="0"/>
          </a:p>
        </p:txBody>
      </p:sp>
      <p:sp>
        <p:nvSpPr>
          <p:cNvPr id="20" name="罐形 19"/>
          <p:cNvSpPr/>
          <p:nvPr/>
        </p:nvSpPr>
        <p:spPr>
          <a:xfrm>
            <a:off x="5878905" y="3702655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罐形 85"/>
          <p:cNvSpPr/>
          <p:nvPr/>
        </p:nvSpPr>
        <p:spPr>
          <a:xfrm>
            <a:off x="6278126" y="3724473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罐形 86"/>
          <p:cNvSpPr/>
          <p:nvPr/>
        </p:nvSpPr>
        <p:spPr>
          <a:xfrm>
            <a:off x="6117343" y="3808458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16002" y="3943200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Domain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88" name="立方体 87"/>
          <p:cNvSpPr/>
          <p:nvPr/>
        </p:nvSpPr>
        <p:spPr>
          <a:xfrm>
            <a:off x="6660232" y="3742075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立方体 88"/>
          <p:cNvSpPr/>
          <p:nvPr/>
        </p:nvSpPr>
        <p:spPr>
          <a:xfrm>
            <a:off x="7022587" y="373960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立方体 89"/>
          <p:cNvSpPr/>
          <p:nvPr/>
        </p:nvSpPr>
        <p:spPr>
          <a:xfrm>
            <a:off x="6824646" y="394229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710901" y="3850743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Ca </a:t>
            </a:r>
            <a:r>
              <a:rPr kumimoji="1" lang="en-US" altLang="zh-CN" sz="1200" dirty="0" err="1" smtClean="0">
                <a:solidFill>
                  <a:srgbClr val="FFFF00"/>
                </a:solidFill>
              </a:rPr>
              <a:t>che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20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2400" dirty="0" smtClean="0"/>
              <a:t>解耦的架构模式：技术支撑</a:t>
            </a:r>
            <a:endParaRPr kumimoji="1"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5796136" y="997771"/>
            <a:ext cx="3087259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95389" y="47643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Ui</a:t>
            </a:r>
            <a:r>
              <a:rPr kumimoji="1" lang="zh-CN" altLang="en-US" sz="1200" dirty="0" smtClean="0"/>
              <a:t>交互，纯界面）</a:t>
            </a:r>
            <a:endParaRPr kumimoji="1"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723156" y="4371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137299" y="1285803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37299" y="2062888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128519" y="2841334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470650" y="1285803"/>
            <a:ext cx="1268730" cy="2522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zh-CN" altLang="en-US" dirty="0" smtClean="0"/>
              <a:t>代理服务</a:t>
            </a:r>
            <a:endParaRPr kumimoji="1" lang="en-US" altLang="zh-CN" dirty="0" smtClean="0"/>
          </a:p>
          <a:p>
            <a:pPr algn="ctr"/>
            <a:r>
              <a:rPr kumimoji="1" lang="zh-CN" altLang="en-US" sz="1200" dirty="0" smtClean="0"/>
              <a:t>（主机服务）</a:t>
            </a:r>
            <a:endParaRPr kumimoji="1" lang="en-US" altLang="zh-CN" sz="1200" dirty="0" smtClean="0"/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600959" y="217991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584446" y="2728739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600959" y="327018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280647" y="2392455"/>
            <a:ext cx="320312" cy="772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280647" y="2941283"/>
            <a:ext cx="303799" cy="2234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>
            <a:off x="7280647" y="3164755"/>
            <a:ext cx="320312" cy="317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63" idx="3"/>
            <a:endCxn id="48" idx="1"/>
          </p:cNvCxnSpPr>
          <p:nvPr/>
        </p:nvCxnSpPr>
        <p:spPr>
          <a:xfrm flipV="1">
            <a:off x="5706370" y="1609224"/>
            <a:ext cx="430929" cy="22276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63" idx="3"/>
            <a:endCxn id="49" idx="1"/>
          </p:cNvCxnSpPr>
          <p:nvPr/>
        </p:nvCxnSpPr>
        <p:spPr>
          <a:xfrm>
            <a:off x="5706370" y="1831991"/>
            <a:ext cx="430929" cy="554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3" idx="3"/>
            <a:endCxn id="50" idx="1"/>
          </p:cNvCxnSpPr>
          <p:nvPr/>
        </p:nvCxnSpPr>
        <p:spPr>
          <a:xfrm>
            <a:off x="5706370" y="1831991"/>
            <a:ext cx="422149" cy="13327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28476" y="1012093"/>
            <a:ext cx="2293962" cy="2536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37210" y="1221304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7210" y="1825600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1753" y="2398646"/>
            <a:ext cx="792088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33818" y="2398646"/>
            <a:ext cx="975600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44620" y="3021504"/>
            <a:ext cx="1862858" cy="345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2782876" y="121502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58" name="左箭头 57"/>
          <p:cNvSpPr/>
          <p:nvPr/>
        </p:nvSpPr>
        <p:spPr>
          <a:xfrm>
            <a:off x="2697119" y="284829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697306" y="212654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3547839" y="1217541"/>
            <a:ext cx="1405665" cy="33949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600" dirty="0" smtClean="0"/>
              <a:t>业务逻辑</a:t>
            </a:r>
            <a:endParaRPr kumimoji="1" lang="en-US" altLang="zh-CN" sz="1600" dirty="0"/>
          </a:p>
          <a:p>
            <a:pPr algn="ctr"/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63" name="右箭头 62"/>
          <p:cNvSpPr/>
          <p:nvPr/>
        </p:nvSpPr>
        <p:spPr>
          <a:xfrm>
            <a:off x="5058298" y="1615967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64" name="左箭头 63"/>
          <p:cNvSpPr/>
          <p:nvPr/>
        </p:nvSpPr>
        <p:spPr>
          <a:xfrm>
            <a:off x="4986290" y="3488175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5004048" y="2347883"/>
            <a:ext cx="79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RPC</a:t>
            </a:r>
          </a:p>
          <a:p>
            <a:endParaRPr kumimoji="1" lang="en-US" altLang="zh-CN" sz="1400" dirty="0"/>
          </a:p>
          <a:p>
            <a:r>
              <a:rPr kumimoji="1" lang="en-US" altLang="zh-CN" sz="1400" dirty="0" err="1" smtClean="0"/>
              <a:t>RESTFul</a:t>
            </a:r>
            <a:endParaRPr kumimoji="1" lang="en-US" altLang="zh-CN" sz="1400" dirty="0" smtClean="0"/>
          </a:p>
        </p:txBody>
      </p:sp>
      <p:sp>
        <p:nvSpPr>
          <p:cNvPr id="68" name="文本框 67"/>
          <p:cNvSpPr txBox="1"/>
          <p:nvPr/>
        </p:nvSpPr>
        <p:spPr>
          <a:xfrm>
            <a:off x="3664273" y="4662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请求接入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业务逻辑</a:t>
            </a:r>
            <a:endParaRPr kumimoji="1"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28476" y="3676984"/>
            <a:ext cx="2293962" cy="935509"/>
          </a:xfrm>
          <a:prstGeom prst="rect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右箭头 70"/>
          <p:cNvSpPr/>
          <p:nvPr/>
        </p:nvSpPr>
        <p:spPr>
          <a:xfrm>
            <a:off x="2782876" y="3676984"/>
            <a:ext cx="648072" cy="346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72" name="左箭头 71"/>
          <p:cNvSpPr/>
          <p:nvPr/>
        </p:nvSpPr>
        <p:spPr>
          <a:xfrm>
            <a:off x="2697119" y="4242573"/>
            <a:ext cx="720080" cy="4043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2697306" y="39753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537210" y="3813146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异步回调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7210" y="4232670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定时调度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56681" y="47407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应用交互</a:t>
            </a:r>
            <a:r>
              <a:rPr kumimoji="1" lang="zh-CN" altLang="en-US" sz="1200" dirty="0" smtClean="0"/>
              <a:t>（自动程序）</a:t>
            </a:r>
            <a:endParaRPr kumimoji="1" lang="zh-CN" altLang="en-US" sz="1200" dirty="0"/>
          </a:p>
        </p:txBody>
      </p:sp>
      <p:grpSp>
        <p:nvGrpSpPr>
          <p:cNvPr id="76" name="组 75"/>
          <p:cNvGrpSpPr/>
          <p:nvPr/>
        </p:nvGrpSpPr>
        <p:grpSpPr>
          <a:xfrm>
            <a:off x="3633223" y="4232670"/>
            <a:ext cx="1210170" cy="266262"/>
            <a:chOff x="1193520" y="1388353"/>
            <a:chExt cx="1210170" cy="266262"/>
          </a:xfrm>
        </p:grpSpPr>
        <p:sp>
          <p:nvSpPr>
            <p:cNvPr id="77" name="形状 76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形状 77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80" name="直线箭头连接符 79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平行四边形 2"/>
          <p:cNvSpPr/>
          <p:nvPr/>
        </p:nvSpPr>
        <p:spPr>
          <a:xfrm>
            <a:off x="3637408" y="189822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AOP</a:t>
            </a:r>
            <a:endParaRPr kumimoji="1" lang="zh-CN" altLang="en-US" sz="1400" dirty="0"/>
          </a:p>
        </p:txBody>
      </p:sp>
      <p:sp>
        <p:nvSpPr>
          <p:cNvPr id="82" name="平行四边形 81"/>
          <p:cNvSpPr/>
          <p:nvPr/>
        </p:nvSpPr>
        <p:spPr>
          <a:xfrm>
            <a:off x="3607207" y="236887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统一异常</a:t>
            </a:r>
            <a:endParaRPr kumimoji="1" lang="zh-CN" altLang="en-US" sz="1400" dirty="0"/>
          </a:p>
        </p:txBody>
      </p:sp>
      <p:sp>
        <p:nvSpPr>
          <p:cNvPr id="83" name="平行四边形 82"/>
          <p:cNvSpPr/>
          <p:nvPr/>
        </p:nvSpPr>
        <p:spPr>
          <a:xfrm>
            <a:off x="3622497" y="2827573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数据校验</a:t>
            </a:r>
            <a:endParaRPr kumimoji="1" lang="zh-CN" altLang="en-US" sz="1400" dirty="0"/>
          </a:p>
        </p:txBody>
      </p:sp>
      <p:sp>
        <p:nvSpPr>
          <p:cNvPr id="84" name="平行四边形 83"/>
          <p:cNvSpPr/>
          <p:nvPr/>
        </p:nvSpPr>
        <p:spPr>
          <a:xfrm>
            <a:off x="3613002" y="3283439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服务流程</a:t>
            </a:r>
            <a:endParaRPr kumimoji="1" lang="zh-CN" altLang="en-US" sz="1400" dirty="0"/>
          </a:p>
        </p:txBody>
      </p:sp>
      <p:sp>
        <p:nvSpPr>
          <p:cNvPr id="85" name="平行四边形 84"/>
          <p:cNvSpPr/>
          <p:nvPr/>
        </p:nvSpPr>
        <p:spPr>
          <a:xfrm>
            <a:off x="3639373" y="3740051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全局事务</a:t>
            </a:r>
            <a:endParaRPr kumimoji="1" lang="zh-CN" altLang="en-US" sz="1400" dirty="0"/>
          </a:p>
        </p:txBody>
      </p:sp>
      <p:sp>
        <p:nvSpPr>
          <p:cNvPr id="20" name="罐形 19"/>
          <p:cNvSpPr/>
          <p:nvPr/>
        </p:nvSpPr>
        <p:spPr>
          <a:xfrm>
            <a:off x="5878905" y="3702655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罐形 85"/>
          <p:cNvSpPr/>
          <p:nvPr/>
        </p:nvSpPr>
        <p:spPr>
          <a:xfrm>
            <a:off x="6278126" y="3724473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罐形 86"/>
          <p:cNvSpPr/>
          <p:nvPr/>
        </p:nvSpPr>
        <p:spPr>
          <a:xfrm>
            <a:off x="6117343" y="3808458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16002" y="3943200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Domain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88" name="立方体 87"/>
          <p:cNvSpPr/>
          <p:nvPr/>
        </p:nvSpPr>
        <p:spPr>
          <a:xfrm>
            <a:off x="6660232" y="3742075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立方体 88"/>
          <p:cNvSpPr/>
          <p:nvPr/>
        </p:nvSpPr>
        <p:spPr>
          <a:xfrm>
            <a:off x="7022587" y="373960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立方体 89"/>
          <p:cNvSpPr/>
          <p:nvPr/>
        </p:nvSpPr>
        <p:spPr>
          <a:xfrm>
            <a:off x="6824646" y="394229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710901" y="3850743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Ca </a:t>
            </a:r>
            <a:r>
              <a:rPr kumimoji="1" lang="en-US" altLang="zh-CN" sz="1200" dirty="0" err="1" smtClean="0">
                <a:solidFill>
                  <a:srgbClr val="FFFF00"/>
                </a:solidFill>
              </a:rPr>
              <a:t>che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1520" y="845767"/>
            <a:ext cx="2445599" cy="27964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00"/>
                </a:solidFill>
              </a:rPr>
              <a:t>HTML</a:t>
            </a:r>
            <a:r>
              <a:rPr kumimoji="1" lang="zh-CN" altLang="en-US" dirty="0" smtClean="0">
                <a:solidFill>
                  <a:srgbClr val="FFFF00"/>
                </a:solidFill>
              </a:rPr>
              <a:t> ＋ </a:t>
            </a:r>
            <a:r>
              <a:rPr kumimoji="1" lang="en-US" altLang="zh-CN" dirty="0" smtClean="0">
                <a:solidFill>
                  <a:srgbClr val="FFFF00"/>
                </a:solidFill>
              </a:rPr>
              <a:t>CSS</a:t>
            </a:r>
            <a:r>
              <a:rPr kumimoji="1" lang="zh-CN" altLang="en-US" dirty="0" smtClean="0">
                <a:solidFill>
                  <a:srgbClr val="FFFF00"/>
                </a:solidFill>
              </a:rPr>
              <a:t> ＋ </a:t>
            </a:r>
            <a:r>
              <a:rPr kumimoji="1" lang="en-US" altLang="zh-CN" dirty="0" smtClean="0">
                <a:solidFill>
                  <a:srgbClr val="FFFF00"/>
                </a:solidFill>
              </a:rPr>
              <a:t>JS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356211" y="848543"/>
            <a:ext cx="1749251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FFFF00"/>
                </a:solidFill>
              </a:rPr>
              <a:t>Controller.java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706370" y="848543"/>
            <a:ext cx="3330126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00"/>
                </a:solidFill>
              </a:rPr>
              <a:t>*</a:t>
            </a:r>
            <a:r>
              <a:rPr kumimoji="1" lang="en-US" altLang="zh-CN" dirty="0" err="1" smtClean="0">
                <a:solidFill>
                  <a:srgbClr val="FFFF00"/>
                </a:solidFill>
              </a:rPr>
              <a:t>Rservice.java</a:t>
            </a:r>
            <a:endParaRPr kumimoji="1" lang="en-US" altLang="zh-CN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2400" dirty="0" smtClean="0"/>
              <a:t>解耦的架构模式：支撑业务建设</a:t>
            </a:r>
            <a:endParaRPr kumimoji="1"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5796136" y="997771"/>
            <a:ext cx="3087259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95389" y="47643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Ui</a:t>
            </a:r>
            <a:r>
              <a:rPr kumimoji="1" lang="zh-CN" altLang="en-US" sz="1200" dirty="0" smtClean="0"/>
              <a:t>交互，纯界面）</a:t>
            </a:r>
            <a:endParaRPr kumimoji="1"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723156" y="4371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137299" y="1285803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37299" y="2062888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128519" y="2841334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470650" y="1285803"/>
            <a:ext cx="1268730" cy="2522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zh-CN" altLang="en-US" dirty="0" smtClean="0"/>
              <a:t>代理服务</a:t>
            </a:r>
            <a:endParaRPr kumimoji="1" lang="en-US" altLang="zh-CN" dirty="0" smtClean="0"/>
          </a:p>
          <a:p>
            <a:pPr algn="ctr"/>
            <a:r>
              <a:rPr kumimoji="1" lang="zh-CN" altLang="en-US" sz="1200" dirty="0" smtClean="0"/>
              <a:t>（主机服务）</a:t>
            </a:r>
            <a:endParaRPr kumimoji="1" lang="en-US" altLang="zh-CN" sz="1200" dirty="0" smtClean="0"/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600959" y="217991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584446" y="2728739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600959" y="327018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280647" y="2392455"/>
            <a:ext cx="320312" cy="772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280647" y="2941283"/>
            <a:ext cx="303799" cy="2234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>
            <a:off x="7280647" y="3164755"/>
            <a:ext cx="320312" cy="317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63" idx="3"/>
            <a:endCxn id="48" idx="1"/>
          </p:cNvCxnSpPr>
          <p:nvPr/>
        </p:nvCxnSpPr>
        <p:spPr>
          <a:xfrm flipV="1">
            <a:off x="5706370" y="1609224"/>
            <a:ext cx="430929" cy="22276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63" idx="3"/>
            <a:endCxn id="49" idx="1"/>
          </p:cNvCxnSpPr>
          <p:nvPr/>
        </p:nvCxnSpPr>
        <p:spPr>
          <a:xfrm>
            <a:off x="5706370" y="1831991"/>
            <a:ext cx="430929" cy="554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3" idx="3"/>
            <a:endCxn id="50" idx="1"/>
          </p:cNvCxnSpPr>
          <p:nvPr/>
        </p:nvCxnSpPr>
        <p:spPr>
          <a:xfrm>
            <a:off x="5706370" y="1831991"/>
            <a:ext cx="422149" cy="13327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28476" y="1012093"/>
            <a:ext cx="2293962" cy="2536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37210" y="1221304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7210" y="1825600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1753" y="2398646"/>
            <a:ext cx="792088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33818" y="2398646"/>
            <a:ext cx="975600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44620" y="3021504"/>
            <a:ext cx="1862858" cy="345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2782876" y="121502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58" name="左箭头 57"/>
          <p:cNvSpPr/>
          <p:nvPr/>
        </p:nvSpPr>
        <p:spPr>
          <a:xfrm>
            <a:off x="2697119" y="284829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697306" y="212654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3547839" y="1217541"/>
            <a:ext cx="1405665" cy="33949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600" dirty="0" smtClean="0"/>
              <a:t>业务逻辑</a:t>
            </a:r>
            <a:endParaRPr kumimoji="1" lang="en-US" altLang="zh-CN" sz="1600" dirty="0"/>
          </a:p>
          <a:p>
            <a:pPr algn="ctr"/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63" name="右箭头 62"/>
          <p:cNvSpPr/>
          <p:nvPr/>
        </p:nvSpPr>
        <p:spPr>
          <a:xfrm>
            <a:off x="5058298" y="1615967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64" name="左箭头 63"/>
          <p:cNvSpPr/>
          <p:nvPr/>
        </p:nvSpPr>
        <p:spPr>
          <a:xfrm>
            <a:off x="4986290" y="3488175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5004048" y="2347883"/>
            <a:ext cx="79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RPC</a:t>
            </a:r>
          </a:p>
          <a:p>
            <a:endParaRPr kumimoji="1" lang="en-US" altLang="zh-CN" sz="1400" dirty="0"/>
          </a:p>
          <a:p>
            <a:r>
              <a:rPr kumimoji="1" lang="en-US" altLang="zh-CN" sz="1400" dirty="0" err="1" smtClean="0"/>
              <a:t>RESTFul</a:t>
            </a:r>
            <a:endParaRPr kumimoji="1" lang="en-US" altLang="zh-CN" sz="1400" dirty="0" smtClean="0"/>
          </a:p>
        </p:txBody>
      </p:sp>
      <p:sp>
        <p:nvSpPr>
          <p:cNvPr id="68" name="文本框 67"/>
          <p:cNvSpPr txBox="1"/>
          <p:nvPr/>
        </p:nvSpPr>
        <p:spPr>
          <a:xfrm>
            <a:off x="3664273" y="4662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请求接入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业务逻辑</a:t>
            </a:r>
            <a:endParaRPr kumimoji="1"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28476" y="3676984"/>
            <a:ext cx="2293962" cy="935509"/>
          </a:xfrm>
          <a:prstGeom prst="rect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右箭头 70"/>
          <p:cNvSpPr/>
          <p:nvPr/>
        </p:nvSpPr>
        <p:spPr>
          <a:xfrm>
            <a:off x="2782876" y="3676984"/>
            <a:ext cx="648072" cy="346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72" name="左箭头 71"/>
          <p:cNvSpPr/>
          <p:nvPr/>
        </p:nvSpPr>
        <p:spPr>
          <a:xfrm>
            <a:off x="2697119" y="4242573"/>
            <a:ext cx="720080" cy="4043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2697306" y="39753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537210" y="3813146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异步回调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7210" y="4232670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定时调度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56681" y="47407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应用交互</a:t>
            </a:r>
            <a:r>
              <a:rPr kumimoji="1" lang="zh-CN" altLang="en-US" sz="1200" dirty="0" smtClean="0"/>
              <a:t>（自动程序）</a:t>
            </a:r>
            <a:endParaRPr kumimoji="1" lang="zh-CN" altLang="en-US" sz="1200" dirty="0"/>
          </a:p>
        </p:txBody>
      </p:sp>
      <p:grpSp>
        <p:nvGrpSpPr>
          <p:cNvPr id="76" name="组 75"/>
          <p:cNvGrpSpPr/>
          <p:nvPr/>
        </p:nvGrpSpPr>
        <p:grpSpPr>
          <a:xfrm>
            <a:off x="3633223" y="4232670"/>
            <a:ext cx="1210170" cy="266262"/>
            <a:chOff x="1193520" y="1388353"/>
            <a:chExt cx="1210170" cy="266262"/>
          </a:xfrm>
        </p:grpSpPr>
        <p:sp>
          <p:nvSpPr>
            <p:cNvPr id="77" name="形状 76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形状 77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80" name="直线箭头连接符 79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平行四边形 2"/>
          <p:cNvSpPr/>
          <p:nvPr/>
        </p:nvSpPr>
        <p:spPr>
          <a:xfrm>
            <a:off x="3637408" y="189822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AOP</a:t>
            </a:r>
            <a:endParaRPr kumimoji="1" lang="zh-CN" altLang="en-US" sz="1400" dirty="0"/>
          </a:p>
        </p:txBody>
      </p:sp>
      <p:sp>
        <p:nvSpPr>
          <p:cNvPr id="82" name="平行四边形 81"/>
          <p:cNvSpPr/>
          <p:nvPr/>
        </p:nvSpPr>
        <p:spPr>
          <a:xfrm>
            <a:off x="3607207" y="236887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统一异常</a:t>
            </a:r>
            <a:endParaRPr kumimoji="1" lang="zh-CN" altLang="en-US" sz="1400" dirty="0"/>
          </a:p>
        </p:txBody>
      </p:sp>
      <p:sp>
        <p:nvSpPr>
          <p:cNvPr id="83" name="平行四边形 82"/>
          <p:cNvSpPr/>
          <p:nvPr/>
        </p:nvSpPr>
        <p:spPr>
          <a:xfrm>
            <a:off x="3622497" y="2827573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数据校验</a:t>
            </a:r>
            <a:endParaRPr kumimoji="1" lang="zh-CN" altLang="en-US" sz="1400" dirty="0"/>
          </a:p>
        </p:txBody>
      </p:sp>
      <p:sp>
        <p:nvSpPr>
          <p:cNvPr id="84" name="平行四边形 83"/>
          <p:cNvSpPr/>
          <p:nvPr/>
        </p:nvSpPr>
        <p:spPr>
          <a:xfrm>
            <a:off x="3613002" y="3283439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服务流程</a:t>
            </a:r>
            <a:endParaRPr kumimoji="1" lang="zh-CN" altLang="en-US" sz="1400" dirty="0"/>
          </a:p>
        </p:txBody>
      </p:sp>
      <p:sp>
        <p:nvSpPr>
          <p:cNvPr id="85" name="平行四边形 84"/>
          <p:cNvSpPr/>
          <p:nvPr/>
        </p:nvSpPr>
        <p:spPr>
          <a:xfrm>
            <a:off x="3639373" y="3740051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全局事务</a:t>
            </a:r>
            <a:endParaRPr kumimoji="1" lang="zh-CN" altLang="en-US" sz="1400" dirty="0"/>
          </a:p>
        </p:txBody>
      </p:sp>
      <p:sp>
        <p:nvSpPr>
          <p:cNvPr id="20" name="罐形 19"/>
          <p:cNvSpPr/>
          <p:nvPr/>
        </p:nvSpPr>
        <p:spPr>
          <a:xfrm>
            <a:off x="5878905" y="3702655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罐形 85"/>
          <p:cNvSpPr/>
          <p:nvPr/>
        </p:nvSpPr>
        <p:spPr>
          <a:xfrm>
            <a:off x="6278126" y="3724473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罐形 86"/>
          <p:cNvSpPr/>
          <p:nvPr/>
        </p:nvSpPr>
        <p:spPr>
          <a:xfrm>
            <a:off x="6117343" y="3808458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16002" y="3943200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Domain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88" name="立方体 87"/>
          <p:cNvSpPr/>
          <p:nvPr/>
        </p:nvSpPr>
        <p:spPr>
          <a:xfrm>
            <a:off x="6660232" y="3742075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立方体 88"/>
          <p:cNvSpPr/>
          <p:nvPr/>
        </p:nvSpPr>
        <p:spPr>
          <a:xfrm>
            <a:off x="7022587" y="373960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立方体 89"/>
          <p:cNvSpPr/>
          <p:nvPr/>
        </p:nvSpPr>
        <p:spPr>
          <a:xfrm>
            <a:off x="6824646" y="394229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710901" y="3850743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Ca </a:t>
            </a:r>
            <a:r>
              <a:rPr kumimoji="1" lang="en-US" altLang="zh-CN" sz="1200" dirty="0" err="1" smtClean="0">
                <a:solidFill>
                  <a:srgbClr val="FFFF00"/>
                </a:solidFill>
              </a:rPr>
              <a:t>che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1520" y="845767"/>
            <a:ext cx="2445599" cy="27964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356211" y="848543"/>
            <a:ext cx="1749251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FFFF00"/>
                </a:solidFill>
              </a:rPr>
              <a:t>Controller.java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706370" y="848543"/>
            <a:ext cx="3330126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00"/>
                </a:solidFill>
              </a:rPr>
              <a:t>*</a:t>
            </a:r>
            <a:r>
              <a:rPr kumimoji="1" lang="en-US" altLang="zh-CN" dirty="0" err="1" smtClean="0">
                <a:solidFill>
                  <a:srgbClr val="FFFF00"/>
                </a:solidFill>
              </a:rPr>
              <a:t>Rservice.java</a:t>
            </a:r>
            <a:endParaRPr kumimoji="1"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4" name="同侧圆角矩形 3"/>
          <p:cNvSpPr/>
          <p:nvPr/>
        </p:nvSpPr>
        <p:spPr>
          <a:xfrm>
            <a:off x="456681" y="1112555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移动柜面</a:t>
            </a:r>
            <a:endParaRPr kumimoji="1" lang="zh-CN" altLang="en-US" dirty="0"/>
          </a:p>
        </p:txBody>
      </p:sp>
      <p:sp>
        <p:nvSpPr>
          <p:cNvPr id="94" name="同侧圆角矩形 93"/>
          <p:cNvSpPr/>
          <p:nvPr/>
        </p:nvSpPr>
        <p:spPr>
          <a:xfrm>
            <a:off x="447250" y="1709686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网点柜面</a:t>
            </a:r>
            <a:endParaRPr kumimoji="1" lang="zh-CN" altLang="en-US" dirty="0"/>
          </a:p>
        </p:txBody>
      </p:sp>
      <p:sp>
        <p:nvSpPr>
          <p:cNvPr id="95" name="同侧圆角矩形 94"/>
          <p:cNvSpPr/>
          <p:nvPr/>
        </p:nvSpPr>
        <p:spPr>
          <a:xfrm>
            <a:off x="447250" y="2292754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手机银行</a:t>
            </a:r>
            <a:endParaRPr kumimoji="1" lang="zh-CN" altLang="en-US" dirty="0"/>
          </a:p>
        </p:txBody>
      </p:sp>
      <p:sp>
        <p:nvSpPr>
          <p:cNvPr id="96" name="同侧圆角矩形 95"/>
          <p:cNvSpPr/>
          <p:nvPr/>
        </p:nvSpPr>
        <p:spPr>
          <a:xfrm>
            <a:off x="433804" y="2871367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自助终端</a:t>
            </a:r>
            <a:endParaRPr kumimoji="1"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3525" y="3655318"/>
            <a:ext cx="2445599" cy="1092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8" name="同侧圆角矩形 97"/>
          <p:cNvSpPr/>
          <p:nvPr/>
        </p:nvSpPr>
        <p:spPr>
          <a:xfrm>
            <a:off x="426958" y="3731222"/>
            <a:ext cx="2055464" cy="36528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消息通知推送</a:t>
            </a:r>
            <a:endParaRPr kumimoji="1" lang="zh-CN" altLang="en-US" dirty="0"/>
          </a:p>
        </p:txBody>
      </p:sp>
      <p:sp>
        <p:nvSpPr>
          <p:cNvPr id="99" name="同侧圆角矩形 98"/>
          <p:cNvSpPr/>
          <p:nvPr/>
        </p:nvSpPr>
        <p:spPr>
          <a:xfrm>
            <a:off x="431470" y="4190288"/>
            <a:ext cx="2055464" cy="36528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扣款异步回调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2400" dirty="0" smtClean="0"/>
              <a:t>解耦的架构模式：前－后 接口沟通规范“三件套”</a:t>
            </a:r>
            <a:endParaRPr kumimoji="1" lang="zh-CN" altLang="en-US" sz="2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039913" y="3113002"/>
            <a:ext cx="15905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/>
              <a:t>前端</a:t>
            </a:r>
            <a:endParaRPr kumimoji="1" lang="en-US" altLang="zh-CN" dirty="0" smtClean="0"/>
          </a:p>
          <a:p>
            <a:pPr algn="ctr"/>
            <a:r>
              <a:rPr kumimoji="1" lang="zh-CN" altLang="en-US" sz="1200" dirty="0" smtClean="0"/>
              <a:t>（</a:t>
            </a:r>
            <a:r>
              <a:rPr kumimoji="1" lang="en-US" altLang="zh-CN" sz="1200" dirty="0" smtClean="0"/>
              <a:t>UE</a:t>
            </a:r>
            <a:r>
              <a:rPr kumimoji="1" lang="zh-CN" altLang="en-US" sz="1200" dirty="0" smtClean="0"/>
              <a:t>交互，纯界面）</a:t>
            </a:r>
            <a:endParaRPr kumimoji="1"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847676" y="3164961"/>
            <a:ext cx="1107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/>
              <a:t>服务端</a:t>
            </a:r>
            <a:endParaRPr kumimoji="1" lang="en-US" altLang="zh-CN" dirty="0" smtClean="0"/>
          </a:p>
          <a:p>
            <a:pPr algn="ctr"/>
            <a:r>
              <a:rPr kumimoji="1" lang="zh-CN" altLang="en-US" sz="1200" dirty="0" smtClean="0"/>
              <a:t>业务逻辑处理</a:t>
            </a:r>
            <a:endParaRPr kumimoji="1" lang="zh-CN" altLang="en-US" sz="1200" dirty="0"/>
          </a:p>
        </p:txBody>
      </p:sp>
      <p:sp>
        <p:nvSpPr>
          <p:cNvPr id="92" name="矩形 91"/>
          <p:cNvSpPr/>
          <p:nvPr/>
        </p:nvSpPr>
        <p:spPr>
          <a:xfrm>
            <a:off x="698476" y="2211710"/>
            <a:ext cx="2293962" cy="1512168"/>
          </a:xfrm>
          <a:prstGeom prst="rect">
            <a:avLst/>
          </a:prstGeom>
          <a:solidFill>
            <a:srgbClr val="92D050">
              <a:alpha val="44000"/>
            </a:srgb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6156176" y="2227712"/>
            <a:ext cx="2293962" cy="1512169"/>
          </a:xfrm>
          <a:prstGeom prst="rect">
            <a:avLst/>
          </a:prstGeom>
          <a:solidFill>
            <a:srgbClr val="FFC000">
              <a:alpha val="46000"/>
            </a:srgb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右箭头 93"/>
          <p:cNvSpPr/>
          <p:nvPr/>
        </p:nvSpPr>
        <p:spPr>
          <a:xfrm>
            <a:off x="3411880" y="2211710"/>
            <a:ext cx="2304256" cy="6480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请求数据：</a:t>
            </a:r>
            <a:r>
              <a:rPr kumimoji="1" lang="en-US" altLang="zh-CN" sz="1200" dirty="0" smtClean="0"/>
              <a:t>{“</a:t>
            </a:r>
            <a:r>
              <a:rPr kumimoji="1" lang="en-US" altLang="zh-CN" sz="1200" dirty="0" err="1" smtClean="0"/>
              <a:t>key”:”value</a:t>
            </a:r>
            <a:r>
              <a:rPr kumimoji="1" lang="en-US" altLang="zh-CN" sz="1200" dirty="0" smtClean="0"/>
              <a:t>”,...}</a:t>
            </a:r>
            <a:endParaRPr kumimoji="1" lang="zh-CN" altLang="en-US" sz="1200" dirty="0"/>
          </a:p>
        </p:txBody>
      </p:sp>
      <p:sp>
        <p:nvSpPr>
          <p:cNvPr id="95" name="左箭头 94"/>
          <p:cNvSpPr/>
          <p:nvPr/>
        </p:nvSpPr>
        <p:spPr>
          <a:xfrm>
            <a:off x="3401586" y="3056126"/>
            <a:ext cx="2314550" cy="667751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响应数据</a:t>
            </a:r>
            <a:r>
              <a:rPr kumimoji="1" lang="zh-CN" altLang="en-US" sz="1200" dirty="0" smtClean="0"/>
              <a:t>：</a:t>
            </a:r>
            <a:r>
              <a:rPr kumimoji="1" lang="en-US" altLang="zh-CN" sz="1200" dirty="0" smtClean="0"/>
              <a:t>{“</a:t>
            </a:r>
            <a:r>
              <a:rPr kumimoji="1" lang="en-US" altLang="zh-CN" sz="1200" dirty="0" err="1"/>
              <a:t>key”:”value</a:t>
            </a:r>
            <a:r>
              <a:rPr kumimoji="1" lang="en-US" altLang="zh-CN" sz="1200" dirty="0" smtClean="0"/>
              <a:t>”,...}</a:t>
            </a:r>
            <a:endParaRPr kumimoji="1" lang="zh-CN" altLang="en-US" sz="1200" dirty="0"/>
          </a:p>
        </p:txBody>
      </p:sp>
      <p:sp>
        <p:nvSpPr>
          <p:cNvPr id="4" name="文本框 3"/>
          <p:cNvSpPr txBox="1"/>
          <p:nvPr/>
        </p:nvSpPr>
        <p:spPr>
          <a:xfrm>
            <a:off x="3139530" y="1728176"/>
            <a:ext cx="3268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服务地址： </a:t>
            </a:r>
            <a:r>
              <a:rPr kumimoji="1" lang="en-US" altLang="zh-CN" sz="1400" dirty="0" smtClean="0"/>
              <a:t>https://</a:t>
            </a:r>
            <a:r>
              <a:rPr kumimoji="1" lang="en-US" altLang="zh-CN" sz="1400" dirty="0" err="1" smtClean="0"/>
              <a:t>ip:port</a:t>
            </a:r>
            <a:r>
              <a:rPr kumimoji="1" lang="en-US" altLang="zh-CN" sz="1400" dirty="0" smtClean="0"/>
              <a:t>/target/service</a:t>
            </a:r>
            <a:endParaRPr kumimoji="1" lang="zh-CN" altLang="en-US" sz="1400" dirty="0"/>
          </a:p>
        </p:txBody>
      </p:sp>
      <p:sp>
        <p:nvSpPr>
          <p:cNvPr id="5" name="右大括号 4"/>
          <p:cNvSpPr/>
          <p:nvPr/>
        </p:nvSpPr>
        <p:spPr>
          <a:xfrm rot="5400000">
            <a:off x="4382837" y="3030659"/>
            <a:ext cx="504056" cy="2466558"/>
          </a:xfrm>
          <a:prstGeom prst="rightBrace">
            <a:avLst>
              <a:gd name="adj1" fmla="val 2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4273227" y="456907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三件套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71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单体式架构拆分分布式服务架构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004196" y="1978752"/>
            <a:ext cx="17281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/>
              <a:t>单体</a:t>
            </a:r>
          </a:p>
          <a:p>
            <a:pPr algn="ctr"/>
            <a:endParaRPr kumimoji="1" lang="zh-CN" altLang="en-US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A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B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C</a:t>
            </a:r>
            <a:endParaRPr kumimoji="1"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5652120" y="1131590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355976" y="2662828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948264" y="2646834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36096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分布式系统架构</a:t>
            </a:r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259632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单体系统架构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61" idx="0"/>
            <a:endCxn id="59" idx="3"/>
          </p:cNvCxnSpPr>
          <p:nvPr/>
        </p:nvCxnSpPr>
        <p:spPr>
          <a:xfrm flipH="1" flipV="1">
            <a:off x="6876256" y="1563638"/>
            <a:ext cx="684076" cy="1083196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60" idx="0"/>
            <a:endCxn id="59" idx="1"/>
          </p:cNvCxnSpPr>
          <p:nvPr/>
        </p:nvCxnSpPr>
        <p:spPr>
          <a:xfrm flipV="1">
            <a:off x="4968044" y="1563638"/>
            <a:ext cx="684076" cy="109919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61" idx="1"/>
            <a:endCxn id="60" idx="3"/>
          </p:cNvCxnSpPr>
          <p:nvPr/>
        </p:nvCxnSpPr>
        <p:spPr>
          <a:xfrm flipH="1">
            <a:off x="5580112" y="3078882"/>
            <a:ext cx="1368152" cy="15994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箭头 64"/>
          <p:cNvSpPr/>
          <p:nvPr/>
        </p:nvSpPr>
        <p:spPr>
          <a:xfrm>
            <a:off x="3131840" y="2113233"/>
            <a:ext cx="864096" cy="81855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目录</a:t>
            </a:r>
            <a:endParaRPr kumimoji="1" lang="zh-CN" altLang="en-US" sz="3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1115616" y="1203598"/>
            <a:ext cx="4464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产品愿景</a:t>
            </a:r>
            <a:endParaRPr kumimoji="1" lang="en-US" altLang="zh-CN" dirty="0" smtClean="0"/>
          </a:p>
          <a:p>
            <a:r>
              <a:rPr kumimoji="1" lang="zh-CN" altLang="en-US" dirty="0"/>
              <a:t>应用</a:t>
            </a:r>
            <a:r>
              <a:rPr kumimoji="1" lang="zh-CN" altLang="en-US" dirty="0" smtClean="0"/>
              <a:t>模块（基础服务）</a:t>
            </a:r>
            <a:endParaRPr kumimoji="1" lang="en-US" altLang="zh-CN" dirty="0"/>
          </a:p>
          <a:p>
            <a:r>
              <a:rPr kumimoji="1" lang="zh-CN" altLang="en-US" dirty="0" smtClean="0"/>
              <a:t>系统层次</a:t>
            </a:r>
            <a:endParaRPr kumimoji="1" lang="en-US" altLang="zh-CN" dirty="0" smtClean="0"/>
          </a:p>
          <a:p>
            <a:r>
              <a:rPr kumimoji="1" lang="zh-CN" altLang="en-US" dirty="0" smtClean="0"/>
              <a:t>系统架构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接口分层架构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标准技术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通用服务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典型应用场景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关于开发协作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8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为什么要拆分？</a:t>
            </a:r>
            <a:endParaRPr kumimoji="1" lang="zh-CN" altLang="en-US"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971600" y="915566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为了对业务进行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“应用模块化”</a:t>
            </a:r>
            <a:r>
              <a:rPr kumimoji="1" lang="zh-CN" altLang="en-US" dirty="0" smtClean="0"/>
              <a:t>拆分；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每个“</a:t>
            </a:r>
            <a:r>
              <a:rPr kumimoji="1" lang="zh-CN" altLang="en-US" dirty="0"/>
              <a:t>应用模块</a:t>
            </a:r>
            <a:r>
              <a:rPr kumimoji="1" lang="zh-CN" altLang="en-US" dirty="0" smtClean="0"/>
              <a:t>”都可独立运行，提供服务，</a:t>
            </a:r>
            <a:r>
              <a:rPr kumimoji="1" lang="en-US" altLang="zh-CN" dirty="0" smtClean="0"/>
              <a:t>SOA</a:t>
            </a:r>
            <a:r>
              <a:rPr kumimoji="1" lang="zh-CN" altLang="en-US" dirty="0" smtClean="0"/>
              <a:t>治理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>
                <a:solidFill>
                  <a:srgbClr val="FF0000"/>
                </a:solidFill>
              </a:rPr>
              <a:t>分而治之</a:t>
            </a:r>
            <a:r>
              <a:rPr kumimoji="1" lang="zh-CN" altLang="en-US" dirty="0" smtClean="0"/>
              <a:t>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为了架构上具备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“自我生长”</a:t>
            </a:r>
            <a:r>
              <a:rPr kumimoji="1" lang="zh-CN" altLang="en-US" dirty="0" smtClean="0"/>
              <a:t>的持续演进（重构）能力！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拆开，是为了</a:t>
            </a:r>
            <a:r>
              <a:rPr kumimoji="1" lang="zh-CN" altLang="en-US" dirty="0" smtClean="0">
                <a:solidFill>
                  <a:srgbClr val="FF0000"/>
                </a:solidFill>
              </a:rPr>
              <a:t>更好的复用</a:t>
            </a:r>
            <a:r>
              <a:rPr kumimoji="1" lang="zh-CN" altLang="en-US" dirty="0" smtClean="0"/>
              <a:t>！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2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如何才算“自我生长”的持续演进</a:t>
            </a:r>
            <a:endParaRPr kumimoji="1" lang="zh-CN" altLang="en-US" sz="3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179512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技术上，借助</a:t>
            </a:r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，把各种服务端技术进行粘合，使得技术框架具备开放性和扩展能力，既确保了开发模式的规范统一，又兼备了对新技术的扩展兼容。</a:t>
            </a:r>
            <a:endParaRPr kumimoji="1"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644008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应用上，基于</a:t>
            </a:r>
            <a:r>
              <a:rPr kumimoji="1" lang="en-US" altLang="zh-CN" sz="1400" dirty="0" smtClean="0"/>
              <a:t>SOA</a:t>
            </a:r>
            <a:r>
              <a:rPr kumimoji="1" lang="zh-CN" altLang="en-US" sz="1400" dirty="0" smtClean="0"/>
              <a:t>思想，以模块化方式隔离业务，满足应用日新月异、快速迭代变化的需求，同时确保了应用程序得到规范的治理。</a:t>
            </a:r>
            <a:endParaRPr kumimoji="1" lang="zh-CN" altLang="en-US" sz="1400" dirty="0"/>
          </a:p>
        </p:txBody>
      </p:sp>
      <p:sp>
        <p:nvSpPr>
          <p:cNvPr id="2" name="圆角矩形 1"/>
          <p:cNvSpPr/>
          <p:nvPr/>
        </p:nvSpPr>
        <p:spPr>
          <a:xfrm>
            <a:off x="4665945" y="1419622"/>
            <a:ext cx="4092596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25169" y="1419622"/>
            <a:ext cx="3914783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/>
        </p:nvSpPr>
        <p:spPr>
          <a:xfrm>
            <a:off x="6835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endParaRPr kumimoji="1" lang="zh-CN" altLang="en-US" dirty="0"/>
          </a:p>
        </p:txBody>
      </p:sp>
      <p:sp>
        <p:nvSpPr>
          <p:cNvPr id="21" name="六边形 20"/>
          <p:cNvSpPr/>
          <p:nvPr/>
        </p:nvSpPr>
        <p:spPr>
          <a:xfrm>
            <a:off x="24837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c3p0</a:t>
            </a:r>
            <a:endParaRPr kumimoji="1" lang="zh-CN" altLang="en-US" dirty="0"/>
          </a:p>
        </p:txBody>
      </p:sp>
      <p:sp>
        <p:nvSpPr>
          <p:cNvPr id="22" name="六边形 21"/>
          <p:cNvSpPr/>
          <p:nvPr/>
        </p:nvSpPr>
        <p:spPr>
          <a:xfrm>
            <a:off x="6835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mybatis</a:t>
            </a:r>
            <a:endParaRPr kumimoji="1" lang="zh-CN" altLang="en-US" dirty="0"/>
          </a:p>
        </p:txBody>
      </p:sp>
      <p:sp>
        <p:nvSpPr>
          <p:cNvPr id="23" name="六边形 22"/>
          <p:cNvSpPr/>
          <p:nvPr/>
        </p:nvSpPr>
        <p:spPr>
          <a:xfrm>
            <a:off x="24837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disconf</a:t>
            </a:r>
            <a:endParaRPr kumimoji="1" lang="zh-CN" altLang="en-US" dirty="0"/>
          </a:p>
        </p:txBody>
      </p:sp>
      <p:sp>
        <p:nvSpPr>
          <p:cNvPr id="24" name="六边形 23"/>
          <p:cNvSpPr/>
          <p:nvPr/>
        </p:nvSpPr>
        <p:spPr>
          <a:xfrm>
            <a:off x="51480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</a:t>
            </a:r>
            <a:endParaRPr kumimoji="1" lang="zh-CN" altLang="en-US" dirty="0"/>
          </a:p>
        </p:txBody>
      </p:sp>
      <p:sp>
        <p:nvSpPr>
          <p:cNvPr id="25" name="六边形 24"/>
          <p:cNvSpPr/>
          <p:nvPr/>
        </p:nvSpPr>
        <p:spPr>
          <a:xfrm>
            <a:off x="69482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授权</a:t>
            </a:r>
            <a:endParaRPr kumimoji="1" lang="zh-CN" altLang="en-US" dirty="0"/>
          </a:p>
        </p:txBody>
      </p:sp>
      <p:sp>
        <p:nvSpPr>
          <p:cNvPr id="26" name="六边形 25"/>
          <p:cNvSpPr/>
          <p:nvPr/>
        </p:nvSpPr>
        <p:spPr>
          <a:xfrm>
            <a:off x="51480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用户</a:t>
            </a:r>
            <a:endParaRPr kumimoji="1" lang="zh-CN" altLang="en-US" dirty="0"/>
          </a:p>
        </p:txBody>
      </p:sp>
      <p:sp>
        <p:nvSpPr>
          <p:cNvPr id="27" name="六边形 26"/>
          <p:cNvSpPr/>
          <p:nvPr/>
        </p:nvSpPr>
        <p:spPr>
          <a:xfrm>
            <a:off x="69482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endParaRPr kumimoji="1"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212610" y="2962230"/>
            <a:ext cx="3914783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Spring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7584" y="2829716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807804" y="2852852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665945" y="2967906"/>
            <a:ext cx="4092596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SOA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508104" y="2853078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308304" y="2876214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燕尾形 9"/>
          <p:cNvSpPr/>
          <p:nvPr/>
        </p:nvSpPr>
        <p:spPr>
          <a:xfrm rot="5400000">
            <a:off x="529837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/>
        </p:nvSpPr>
        <p:spPr>
          <a:xfrm rot="5400000">
            <a:off x="601451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020272" y="555526"/>
            <a:ext cx="2088232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业务流程逻辑</a:t>
            </a:r>
            <a:endParaRPr kumimoji="1" lang="zh-CN" altLang="en-US" dirty="0"/>
          </a:p>
        </p:txBody>
      </p:sp>
      <p:sp>
        <p:nvSpPr>
          <p:cNvPr id="11" name="五边形 10"/>
          <p:cNvSpPr/>
          <p:nvPr/>
        </p:nvSpPr>
        <p:spPr>
          <a:xfrm rot="10800000">
            <a:off x="6787825" y="628441"/>
            <a:ext cx="360040" cy="148721"/>
          </a:xfrm>
          <a:prstGeom prst="homePlat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4" name="肘形连接符 13"/>
          <p:cNvCxnSpPr>
            <a:stCxn id="11" idx="3"/>
            <a:endCxn id="36" idx="1"/>
          </p:cNvCxnSpPr>
          <p:nvPr/>
        </p:nvCxnSpPr>
        <p:spPr>
          <a:xfrm rot="10800000" flipV="1">
            <a:off x="6158529" y="702801"/>
            <a:ext cx="629297" cy="6726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六边形 29"/>
          <p:cNvSpPr/>
          <p:nvPr/>
        </p:nvSpPr>
        <p:spPr>
          <a:xfrm>
            <a:off x="248352" y="871933"/>
            <a:ext cx="142421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endParaRPr kumimoji="1" lang="zh-CN" altLang="en-US" dirty="0"/>
          </a:p>
        </p:txBody>
      </p:sp>
      <p:sp>
        <p:nvSpPr>
          <p:cNvPr id="35" name="六边形 34"/>
          <p:cNvSpPr/>
          <p:nvPr/>
        </p:nvSpPr>
        <p:spPr>
          <a:xfrm>
            <a:off x="1771660" y="871933"/>
            <a:ext cx="142421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endParaRPr kumimoji="1" lang="zh-CN" altLang="en-US" dirty="0"/>
          </a:p>
        </p:txBody>
      </p:sp>
      <p:sp>
        <p:nvSpPr>
          <p:cNvPr id="38" name="六边形 37"/>
          <p:cNvSpPr/>
          <p:nvPr/>
        </p:nvSpPr>
        <p:spPr>
          <a:xfrm>
            <a:off x="3294967" y="879562"/>
            <a:ext cx="832425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6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4916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40115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模块化：将功能从单体式中拆出变为服务，</a:t>
            </a:r>
            <a:r>
              <a:rPr kumimoji="1" lang="en-US" altLang="zh-CN" sz="3000" dirty="0" smtClean="0"/>
              <a:t>SOA</a:t>
            </a:r>
            <a:r>
              <a:rPr kumimoji="1" lang="zh-CN" altLang="en-US" sz="3000" dirty="0" smtClean="0"/>
              <a:t>治理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426339" y="771550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将业务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逻辑层，控制层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分离；</a:t>
            </a:r>
          </a:p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业务逻辑层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+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数据访问层封装为远程服务，供控制层远程访问调用（也就是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）；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2922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7068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4902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4900510" y="1602560"/>
            <a:ext cx="2489477" cy="1647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应用（消费者）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180656" y="170765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80656" y="214229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94910" y="3650574"/>
            <a:ext cx="1763556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用户（提供者）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3824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53824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270892" y="3655030"/>
            <a:ext cx="1819943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470610" y="404597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47061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143458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802604" y="40872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7203260" y="3650574"/>
            <a:ext cx="1812215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39525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/>
              <a:t>impl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395250" y="435526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3220180" y="2714470"/>
            <a:ext cx="504056" cy="4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1829" y="2459750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666666"/>
                </a:solidFill>
                <a:latin typeface="Microsoft YaHei" charset="0"/>
              </a:rPr>
              <a:t>服务化拆分</a:t>
            </a:r>
            <a:endParaRPr lang="zh-CN" altLang="en-US" sz="1200"/>
          </a:p>
        </p:txBody>
      </p:sp>
      <p:cxnSp>
        <p:nvCxnSpPr>
          <p:cNvPr id="39" name="肘形连接符 38"/>
          <p:cNvCxnSpPr>
            <a:stCxn id="13" idx="2"/>
            <a:endCxn id="23" idx="0"/>
          </p:cNvCxnSpPr>
          <p:nvPr/>
        </p:nvCxnSpPr>
        <p:spPr>
          <a:xfrm rot="16200000" flipH="1">
            <a:off x="5960806" y="3434971"/>
            <a:ext cx="404501" cy="35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3" idx="2"/>
            <a:endCxn id="18" idx="0"/>
          </p:cNvCxnSpPr>
          <p:nvPr/>
        </p:nvCxnSpPr>
        <p:spPr>
          <a:xfrm rot="5400000">
            <a:off x="5010947" y="2516271"/>
            <a:ext cx="400045" cy="1868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2"/>
            <a:endCxn id="30" idx="0"/>
          </p:cNvCxnSpPr>
          <p:nvPr/>
        </p:nvCxnSpPr>
        <p:spPr>
          <a:xfrm rot="16200000" flipH="1">
            <a:off x="6927286" y="2468491"/>
            <a:ext cx="400045" cy="19641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724128" y="3248389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sz="1600" dirty="0" smtClean="0">
                <a:solidFill>
                  <a:srgbClr val="666666"/>
                </a:solidFill>
                <a:latin typeface="Microsoft YaHei" charset="0"/>
              </a:rPr>
              <a:t> 调用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331912" y="16440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37524" y="41639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19944" y="34446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11439" y="18592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11439" y="26426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19944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1295858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1955004" y="42396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84312" y="17964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589924" y="43163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72344" y="35970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763839" y="20116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763839" y="27950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772344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53" name="圆角矩形 52"/>
          <p:cNvSpPr/>
          <p:nvPr/>
        </p:nvSpPr>
        <p:spPr>
          <a:xfrm>
            <a:off x="1448258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54" name="圆角矩形 53"/>
          <p:cNvSpPr/>
          <p:nvPr/>
        </p:nvSpPr>
        <p:spPr>
          <a:xfrm>
            <a:off x="2107404" y="43920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5205310" y="2571750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547551" y="3730338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API</a:t>
            </a:r>
            <a:endParaRPr kumimoji="1"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547060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API</a:t>
            </a:r>
            <a:endParaRPr kumimoji="1"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739524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5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6154133" y="1236270"/>
            <a:ext cx="2812398" cy="3907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275606"/>
            <a:ext cx="2024729" cy="324036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3795480"/>
            <a:ext cx="1838604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开放服务：对外提供服务能力</a:t>
            </a:r>
            <a:endParaRPr kumimoji="1" lang="zh-CN" altLang="en-US" sz="3000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076251"/>
            <a:ext cx="1574281" cy="504056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490779"/>
            <a:ext cx="1574281" cy="504056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274207"/>
            <a:ext cx="1574281" cy="504056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3873119"/>
            <a:ext cx="462616" cy="213094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971600" y="3873119"/>
            <a:ext cx="462616" cy="213094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475656" y="3874110"/>
            <a:ext cx="462616" cy="213094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6" name="右箭头 35"/>
          <p:cNvSpPr/>
          <p:nvPr/>
        </p:nvSpPr>
        <p:spPr>
          <a:xfrm>
            <a:off x="2411760" y="2637881"/>
            <a:ext cx="504056" cy="43334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241714" y="3016381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Microsoft YaHei" charset="0"/>
              </a:rPr>
              <a:t>服务化拆分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54" name="下箭头 53"/>
          <p:cNvSpPr/>
          <p:nvPr/>
        </p:nvSpPr>
        <p:spPr>
          <a:xfrm>
            <a:off x="1658017" y="280755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1547664" y="3154881"/>
            <a:ext cx="451830" cy="367760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流水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3064563" y="1347614"/>
            <a:ext cx="2155509" cy="1523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A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Webapp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3189210" y="2133744"/>
            <a:ext cx="1944216" cy="313356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3189210" y="1419622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189210" y="1797185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60" name="下箭头 59"/>
          <p:cNvSpPr/>
          <p:nvPr/>
        </p:nvSpPr>
        <p:spPr>
          <a:xfrm>
            <a:off x="4724550" y="194928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300192" y="3215242"/>
            <a:ext cx="2489477" cy="1516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6588224" y="3867895"/>
            <a:ext cx="1944216" cy="36044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smtClean="0">
                <a:solidFill>
                  <a:schemeClr val="bg1"/>
                </a:solidFill>
              </a:rPr>
              <a:t>流水</a:t>
            </a:r>
            <a:r>
              <a:rPr kumimoji="1" lang="en-US" altLang="zh-CN" sz="1400" dirty="0" smtClean="0">
                <a:solidFill>
                  <a:schemeClr val="bg1"/>
                </a:solidFill>
              </a:rPr>
              <a:t>DAO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588224" y="329227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6311423" y="1365382"/>
            <a:ext cx="2489477" cy="1293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6599825" y="1419622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6619027" y="199568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 </a:t>
            </a:r>
            <a:r>
              <a:rPr kumimoji="1" lang="en-US" altLang="zh-CN" dirty="0" smtClean="0"/>
              <a:t>Model</a:t>
            </a:r>
          </a:p>
          <a:p>
            <a:pPr algn="ctr"/>
            <a:r>
              <a:rPr kumimoji="1" lang="en-US" altLang="zh-CN" sz="1200" dirty="0" err="1" smtClean="0"/>
              <a:t>po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dto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vo</a:t>
            </a:r>
            <a:endParaRPr kumimoji="1" lang="zh-CN" altLang="en-US" sz="1200" dirty="0"/>
          </a:p>
        </p:txBody>
      </p:sp>
      <p:cxnSp>
        <p:nvCxnSpPr>
          <p:cNvPr id="16" name="肘形连接符 15"/>
          <p:cNvCxnSpPr>
            <a:stCxn id="40" idx="0"/>
            <a:endCxn id="72" idx="0"/>
          </p:cNvCxnSpPr>
          <p:nvPr/>
        </p:nvCxnSpPr>
        <p:spPr>
          <a:xfrm rot="16200000" flipH="1">
            <a:off x="5840356" y="-350424"/>
            <a:ext cx="17768" cy="3413844"/>
          </a:xfrm>
          <a:prstGeom prst="bentConnector3">
            <a:avLst>
              <a:gd name="adj1" fmla="val -1286583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225500" y="629275"/>
            <a:ext cx="2116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工程依赖</a:t>
            </a:r>
            <a:endParaRPr lang="en-US" altLang="zh-CN" sz="1200" dirty="0" smtClean="0">
              <a:solidFill>
                <a:srgbClr val="666666"/>
              </a:solidFill>
              <a:latin typeface="Microsoft YaHei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服务引用 </a:t>
            </a:r>
            <a:r>
              <a:rPr lang="en-US" altLang="zh-CN" sz="1200" dirty="0" err="1"/>
              <a:t>dubbo:reference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zh-CN" altLang="en-US" sz="1200" dirty="0"/>
          </a:p>
        </p:txBody>
      </p:sp>
      <p:cxnSp>
        <p:nvCxnSpPr>
          <p:cNvPr id="23" name="直线箭头连接符 22"/>
          <p:cNvCxnSpPr>
            <a:stCxn id="46" idx="3"/>
            <a:endCxn id="65" idx="1"/>
          </p:cNvCxnSpPr>
          <p:nvPr/>
        </p:nvCxnSpPr>
        <p:spPr>
          <a:xfrm>
            <a:off x="5133426" y="2290422"/>
            <a:ext cx="1454798" cy="12538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罐形 29"/>
          <p:cNvSpPr/>
          <p:nvPr/>
        </p:nvSpPr>
        <p:spPr>
          <a:xfrm>
            <a:off x="7251547" y="4323510"/>
            <a:ext cx="509258" cy="36003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DB</a:t>
            </a:r>
            <a:endParaRPr kumimoji="1" lang="zh-CN" altLang="en-US" sz="1200" dirty="0"/>
          </a:p>
        </p:txBody>
      </p:sp>
      <p:sp>
        <p:nvSpPr>
          <p:cNvPr id="31" name="立方体 30"/>
          <p:cNvSpPr/>
          <p:nvPr/>
        </p:nvSpPr>
        <p:spPr>
          <a:xfrm>
            <a:off x="8010683" y="4313707"/>
            <a:ext cx="587666" cy="379646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Redis</a:t>
            </a:r>
            <a:endParaRPr kumimoji="1" lang="zh-CN" altLang="en-US" sz="1000" dirty="0"/>
          </a:p>
        </p:txBody>
      </p:sp>
      <p:sp>
        <p:nvSpPr>
          <p:cNvPr id="78" name="矩形 77"/>
          <p:cNvSpPr/>
          <p:nvPr/>
        </p:nvSpPr>
        <p:spPr>
          <a:xfrm>
            <a:off x="3396411" y="3079596"/>
            <a:ext cx="2111693" cy="1508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B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DesktopApp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486452" y="3914578"/>
            <a:ext cx="1944216" cy="3133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3486452" y="3200456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3486452" y="3578019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82" name="下箭头 81"/>
          <p:cNvSpPr/>
          <p:nvPr/>
        </p:nvSpPr>
        <p:spPr>
          <a:xfrm>
            <a:off x="5021792" y="3730115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6" name="直线箭头连接符 85"/>
          <p:cNvCxnSpPr>
            <a:stCxn id="81" idx="3"/>
            <a:endCxn id="65" idx="1"/>
          </p:cNvCxnSpPr>
          <p:nvPr/>
        </p:nvCxnSpPr>
        <p:spPr>
          <a:xfrm flipV="1">
            <a:off x="5430668" y="3544304"/>
            <a:ext cx="1157556" cy="1597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endCxn id="72" idx="1"/>
          </p:cNvCxnSpPr>
          <p:nvPr/>
        </p:nvCxnSpPr>
        <p:spPr>
          <a:xfrm rot="5400000" flipH="1" flipV="1">
            <a:off x="5318933" y="2097571"/>
            <a:ext cx="1077683" cy="907297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折角形 98"/>
          <p:cNvSpPr/>
          <p:nvPr/>
        </p:nvSpPr>
        <p:spPr>
          <a:xfrm>
            <a:off x="6497614" y="4329775"/>
            <a:ext cx="504056" cy="360079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文件</a:t>
            </a:r>
            <a:endParaRPr kumimoji="1" lang="zh-CN" altLang="en-US" sz="1000" dirty="0"/>
          </a:p>
        </p:txBody>
      </p:sp>
      <p:sp>
        <p:nvSpPr>
          <p:cNvPr id="100" name="矩形 99"/>
          <p:cNvSpPr/>
          <p:nvPr/>
        </p:nvSpPr>
        <p:spPr>
          <a:xfrm>
            <a:off x="2675338" y="476507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 smtClean="0"/>
              <a:t>例：对</a:t>
            </a:r>
            <a:r>
              <a:rPr kumimoji="1" lang="zh-CN" altLang="en-US" dirty="0" smtClean="0">
                <a:solidFill>
                  <a:srgbClr val="C00000"/>
                </a:solidFill>
              </a:rPr>
              <a:t>流水服务</a:t>
            </a:r>
            <a:r>
              <a:rPr kumimoji="1" lang="zh-CN" altLang="en-US" dirty="0" smtClean="0"/>
              <a:t>的封装和复用</a:t>
            </a:r>
            <a:endParaRPr kumimoji="1" lang="zh-CN" altLang="en-US" dirty="0"/>
          </a:p>
        </p:txBody>
      </p:sp>
      <p:cxnSp>
        <p:nvCxnSpPr>
          <p:cNvPr id="41" name="肘形连接符 40"/>
          <p:cNvCxnSpPr>
            <a:stCxn id="63" idx="0"/>
            <a:endCxn id="72" idx="2"/>
          </p:cNvCxnSpPr>
          <p:nvPr/>
        </p:nvCxnSpPr>
        <p:spPr>
          <a:xfrm rot="5400000" flipH="1" flipV="1">
            <a:off x="7272611" y="2931692"/>
            <a:ext cx="555870" cy="112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22458" y="279880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666666"/>
                </a:solidFill>
                <a:latin typeface="Microsoft YaHei" charset="0"/>
              </a:rPr>
              <a:t>依赖</a:t>
            </a:r>
            <a:endParaRPr lang="en-US" altLang="zh-CN" sz="1200" dirty="0">
              <a:solidFill>
                <a:srgbClr val="666666"/>
              </a:solidFill>
              <a:latin typeface="Microsoft YaHei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22934" y="301896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C00000"/>
                </a:solidFill>
                <a:latin typeface="Microsoft YaHei" charset="0"/>
              </a:rPr>
              <a:t>调用</a:t>
            </a:r>
            <a:endParaRPr lang="en-US" altLang="zh-CN" sz="1200" dirty="0">
              <a:solidFill>
                <a:srgbClr val="C00000"/>
              </a:solidFill>
              <a:latin typeface="Microsoft YaHei" charset="0"/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5143865" y="1923678"/>
            <a:ext cx="1444359" cy="15656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02170" y="215098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业务流水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实现应用和架构的“自我生长”、“</a:t>
            </a:r>
            <a:r>
              <a:rPr kumimoji="1" lang="zh-CN" altLang="en-US" sz="3000" dirty="0"/>
              <a:t>持续演进</a:t>
            </a:r>
            <a:r>
              <a:rPr kumimoji="1" lang="zh-CN" altLang="en-US" sz="3000" dirty="0" smtClean="0"/>
              <a:t>”</a:t>
            </a:r>
            <a:endParaRPr kumimoji="1" lang="zh-CN" altLang="en-US" sz="3000" dirty="0"/>
          </a:p>
        </p:txBody>
      </p:sp>
      <p:sp>
        <p:nvSpPr>
          <p:cNvPr id="47" name="矩形 46"/>
          <p:cNvSpPr/>
          <p:nvPr/>
        </p:nvSpPr>
        <p:spPr>
          <a:xfrm>
            <a:off x="4445986" y="2192885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交易引擎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33918" y="2847717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产品目录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90102" y="284554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事件服务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58054" y="349657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权限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437874" y="349852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组织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折角形 1"/>
          <p:cNvSpPr/>
          <p:nvPr/>
        </p:nvSpPr>
        <p:spPr>
          <a:xfrm>
            <a:off x="899592" y="1058827"/>
            <a:ext cx="1494166" cy="28697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机构管理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员工管理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用户管理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角色管理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菜单管理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</a:p>
          <a:p>
            <a:pPr algn="ctr"/>
            <a:r>
              <a:rPr kumimoji="1" lang="zh-CN" altLang="en-US" sz="1400" dirty="0" smtClean="0"/>
              <a:t>产品目录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任务服务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授权服务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 smtClean="0"/>
              <a:t>交易引擎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</p:txBody>
      </p:sp>
      <p:sp>
        <p:nvSpPr>
          <p:cNvPr id="57" name="矩形 56"/>
          <p:cNvSpPr/>
          <p:nvPr/>
        </p:nvSpPr>
        <p:spPr>
          <a:xfrm>
            <a:off x="7146286" y="2823778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任务中心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立方体 8"/>
          <p:cNvSpPr/>
          <p:nvPr/>
        </p:nvSpPr>
        <p:spPr>
          <a:xfrm>
            <a:off x="3131840" y="1609378"/>
            <a:ext cx="5382598" cy="3240360"/>
          </a:xfrm>
          <a:prstGeom prst="cub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074278" y="626779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B050"/>
                </a:solidFill>
              </a:rPr>
              <a:t>新应用域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7398314" y="1707654"/>
            <a:ext cx="396044" cy="24143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08304" y="1502663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新加入</a:t>
            </a:r>
            <a:endParaRPr kumimoji="1"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7614338" y="3410875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功能变更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75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 26"/>
          <p:cNvGrpSpPr/>
          <p:nvPr/>
        </p:nvGrpSpPr>
        <p:grpSpPr>
          <a:xfrm>
            <a:off x="109244" y="699542"/>
            <a:ext cx="5256584" cy="4014367"/>
            <a:chOff x="109244" y="699542"/>
            <a:chExt cx="5256584" cy="4014367"/>
          </a:xfrm>
        </p:grpSpPr>
        <p:sp>
          <p:nvSpPr>
            <p:cNvPr id="39" name="矩形 38"/>
            <p:cNvSpPr/>
            <p:nvPr/>
          </p:nvSpPr>
          <p:spPr>
            <a:xfrm>
              <a:off x="109244" y="1131590"/>
              <a:ext cx="5256584" cy="358231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产品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]=tools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22795" y="69954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smtClean="0"/>
                <a:t>属于</a:t>
              </a:r>
              <a:endParaRPr kumimoji="1" lang="zh-CN" altLang="en-US" sz="1400"/>
            </a:p>
          </p:txBody>
        </p:sp>
        <p:cxnSp>
          <p:nvCxnSpPr>
            <p:cNvPr id="11" name="曲线连接符 10"/>
            <p:cNvCxnSpPr>
              <a:stCxn id="39" idx="0"/>
              <a:endCxn id="20" idx="1"/>
            </p:cNvCxnSpPr>
            <p:nvPr/>
          </p:nvCxnSpPr>
          <p:spPr>
            <a:xfrm rot="16200000" flipV="1">
              <a:off x="1944037" y="338091"/>
              <a:ext cx="292646" cy="129435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包命名规范 ： </a:t>
            </a:r>
            <a:r>
              <a:rPr kumimoji="1" lang="zh-CN" altLang="en-US" sz="2000" dirty="0"/>
              <a:t>用</a:t>
            </a:r>
            <a:r>
              <a:rPr kumimoji="1" lang="zh-CN" altLang="en-US" sz="2000" dirty="0" smtClean="0"/>
              <a:t>命名来标识所属技术分层！</a:t>
            </a:r>
            <a:endParaRPr kumimoji="1" lang="zh-CN" altLang="en-US" sz="2000" dirty="0"/>
          </a:p>
        </p:txBody>
      </p:sp>
      <p:grpSp>
        <p:nvGrpSpPr>
          <p:cNvPr id="28" name="组 27"/>
          <p:cNvGrpSpPr/>
          <p:nvPr/>
        </p:nvGrpSpPr>
        <p:grpSpPr>
          <a:xfrm>
            <a:off x="181252" y="1625644"/>
            <a:ext cx="5051093" cy="2961953"/>
            <a:chOff x="181252" y="1625644"/>
            <a:chExt cx="5051093" cy="2961953"/>
          </a:xfrm>
        </p:grpSpPr>
        <p:sp>
          <p:nvSpPr>
            <p:cNvPr id="40" name="矩形 39"/>
            <p:cNvSpPr/>
            <p:nvPr/>
          </p:nvSpPr>
          <p:spPr>
            <a:xfrm>
              <a:off x="181252" y="1625644"/>
              <a:ext cx="5038375" cy="8402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]=web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93989" y="2538512"/>
              <a:ext cx="5027823" cy="112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rservice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 </a:t>
              </a:r>
              <a:endParaRPr kumimoji="1" lang="en-US" altLang="zh-CN" sz="1400" dirty="0" smtClean="0">
                <a:solidFill>
                  <a:schemeClr val="tx1"/>
                </a:solidFill>
              </a:endParaRPr>
            </a:p>
            <a:p>
              <a:pPr algn="r"/>
              <a:r>
                <a:rPr kumimoji="1" lang="zh-CN" altLang="en-US" sz="1400" dirty="0" smtClean="0">
                  <a:solidFill>
                    <a:schemeClr val="tx1"/>
                  </a:solidFill>
                </a:rPr>
                <a:t>（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Remote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Service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）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04522" y="4190356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dao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92241" y="3718737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]=service </a:t>
              </a:r>
            </a:p>
          </p:txBody>
        </p:sp>
      </p:grpSp>
      <p:sp>
        <p:nvSpPr>
          <p:cNvPr id="51" name="圆角矩形 50"/>
          <p:cNvSpPr/>
          <p:nvPr/>
        </p:nvSpPr>
        <p:spPr>
          <a:xfrm>
            <a:off x="447017" y="4250729"/>
            <a:ext cx="2529946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grpSp>
        <p:nvGrpSpPr>
          <p:cNvPr id="24" name="组 23"/>
          <p:cNvGrpSpPr/>
          <p:nvPr/>
        </p:nvGrpSpPr>
        <p:grpSpPr>
          <a:xfrm>
            <a:off x="447017" y="1697653"/>
            <a:ext cx="1676711" cy="698212"/>
            <a:chOff x="447017" y="1697653"/>
            <a:chExt cx="1676711" cy="698212"/>
          </a:xfrm>
        </p:grpSpPr>
        <p:sp>
          <p:nvSpPr>
            <p:cNvPr id="49" name="圆角矩形 48"/>
            <p:cNvSpPr/>
            <p:nvPr/>
          </p:nvSpPr>
          <p:spPr>
            <a:xfrm>
              <a:off x="447017" y="1697653"/>
              <a:ext cx="1676711" cy="698212"/>
            </a:xfrm>
            <a:prstGeom prst="roundRect">
              <a:avLst>
                <a:gd name="adj" fmla="val 73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/>
                <a:t>JNL</a:t>
              </a:r>
              <a:endParaRPr kumimoji="1" lang="zh-CN" altLang="en-US" sz="14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607522" y="1981567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YYYController</a:t>
              </a:r>
              <a:endParaRPr kumimoji="1" lang="zh-CN" altLang="en-US" sz="1000" dirty="0"/>
            </a:p>
          </p:txBody>
        </p:sp>
        <p:sp>
          <p:nvSpPr>
            <p:cNvPr id="84" name="椭圆 83"/>
            <p:cNvSpPr/>
            <p:nvPr/>
          </p:nvSpPr>
          <p:spPr>
            <a:xfrm>
              <a:off x="691127" y="2131253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XXXController</a:t>
              </a:r>
              <a:endParaRPr kumimoji="1" lang="zh-CN" altLang="en-US" sz="1000" dirty="0"/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413289" y="2613472"/>
            <a:ext cx="2646543" cy="987437"/>
            <a:chOff x="413289" y="2613472"/>
            <a:chExt cx="2646543" cy="987437"/>
          </a:xfrm>
        </p:grpSpPr>
        <p:sp>
          <p:nvSpPr>
            <p:cNvPr id="43" name="圆角矩形 42"/>
            <p:cNvSpPr/>
            <p:nvPr/>
          </p:nvSpPr>
          <p:spPr>
            <a:xfrm>
              <a:off x="413289" y="2613472"/>
              <a:ext cx="2646543" cy="987437"/>
            </a:xfrm>
            <a:prstGeom prst="roundRect">
              <a:avLst>
                <a:gd name="adj" fmla="val 464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/>
                <a:t>JNL</a:t>
              </a:r>
              <a:endParaRPr kumimoji="1" lang="zh-CN" altLang="en-US" sz="1400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499338" y="2882532"/>
              <a:ext cx="1512167" cy="215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smtClean="0"/>
                <a:t>comprehensive</a:t>
              </a:r>
              <a:endParaRPr kumimoji="1" lang="zh-CN" altLang="en-US" sz="1000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504128" y="3147814"/>
              <a:ext cx="1512167" cy="395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/>
                <a:t>basic</a:t>
              </a:r>
              <a:endParaRPr kumimoji="1" lang="zh-CN" altLang="en-US" sz="1000" dirty="0"/>
            </a:p>
          </p:txBody>
        </p:sp>
        <p:sp>
          <p:nvSpPr>
            <p:cNvPr id="85" name="椭圆 84"/>
            <p:cNvSpPr/>
            <p:nvPr/>
          </p:nvSpPr>
          <p:spPr>
            <a:xfrm>
              <a:off x="869774" y="3323877"/>
              <a:ext cx="1124890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/>
                <a:t>J</a:t>
              </a:r>
              <a:r>
                <a:rPr kumimoji="1" lang="en-US" altLang="zh-CN" sz="1000" dirty="0" err="1" smtClean="0"/>
                <a:t>nlRService</a:t>
              </a:r>
              <a:endParaRPr kumimoji="1" lang="zh-CN" altLang="en-US" sz="1000" dirty="0"/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276530" y="1493502"/>
            <a:ext cx="5089297" cy="3599092"/>
            <a:chOff x="276530" y="1493502"/>
            <a:chExt cx="5089297" cy="3599092"/>
          </a:xfrm>
        </p:grpSpPr>
        <p:sp>
          <p:nvSpPr>
            <p:cNvPr id="15" name="矩形 14"/>
            <p:cNvSpPr/>
            <p:nvPr/>
          </p:nvSpPr>
          <p:spPr>
            <a:xfrm>
              <a:off x="276530" y="1493502"/>
              <a:ext cx="2783302" cy="3312368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标注 16"/>
            <p:cNvSpPr/>
            <p:nvPr/>
          </p:nvSpPr>
          <p:spPr>
            <a:xfrm>
              <a:off x="3246398" y="4787274"/>
              <a:ext cx="2119429" cy="305320"/>
            </a:xfrm>
            <a:prstGeom prst="wedgeRectCallout">
              <a:avLst>
                <a:gd name="adj1" fmla="val -58163"/>
                <a:gd name="adj2" fmla="val -221589"/>
              </a:avLst>
            </a:prstGeom>
            <a:solidFill>
              <a:schemeClr val="accent2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应用域：流水管理 </a:t>
              </a:r>
              <a:r>
                <a:rPr kumimoji="1" lang="en-US" altLang="zh-CN" sz="1200" dirty="0" smtClean="0">
                  <a:solidFill>
                    <a:schemeClr val="bg1"/>
                  </a:solidFill>
                </a:rPr>
                <a:t>JNL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461107" y="4232423"/>
            <a:ext cx="35753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如上举例中，结构包含关系</a:t>
            </a:r>
            <a:r>
              <a:rPr kumimoji="1" lang="en-US" altLang="zh-CN" sz="1200" dirty="0" smtClean="0"/>
              <a:t>( A &gt; B </a:t>
            </a:r>
            <a:r>
              <a:rPr kumimoji="1" lang="zh-CN" altLang="en-US" sz="1200" dirty="0" smtClean="0"/>
              <a:t>，表示 </a:t>
            </a:r>
            <a:r>
              <a:rPr kumimoji="1" lang="en-US" altLang="zh-CN" sz="1200" smtClean="0"/>
              <a:t>A</a:t>
            </a:r>
            <a:r>
              <a:rPr kumimoji="1" lang="zh-CN" altLang="en-US" sz="1200" smtClean="0"/>
              <a:t> 包含 </a:t>
            </a:r>
            <a:r>
              <a:rPr kumimoji="1" lang="en-US" altLang="zh-CN" sz="1200" smtClean="0"/>
              <a:t>B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)</a:t>
            </a:r>
            <a:r>
              <a:rPr kumimoji="1" lang="zh-CN" altLang="en-US" sz="1200" dirty="0" smtClean="0"/>
              <a:t>：</a:t>
            </a:r>
            <a:endParaRPr kumimoji="1" lang="en-US" altLang="zh-CN" sz="1200" dirty="0" smtClean="0"/>
          </a:p>
          <a:p>
            <a:endParaRPr kumimoji="1" lang="en-US" altLang="zh-CN" sz="1200" dirty="0" smtClean="0"/>
          </a:p>
          <a:p>
            <a:r>
              <a:rPr kumimoji="1" lang="zh-CN" altLang="en-US" sz="1000" dirty="0" smtClean="0"/>
              <a:t>公司 </a:t>
            </a:r>
            <a:r>
              <a:rPr kumimoji="1" lang="en-US" altLang="zh-CN" sz="1000" dirty="0" smtClean="0"/>
              <a:t>&gt; </a:t>
            </a:r>
            <a:r>
              <a:rPr kumimoji="1" lang="zh-CN" altLang="en-US" sz="1000" dirty="0" smtClean="0"/>
              <a:t>产品 </a:t>
            </a:r>
            <a:r>
              <a:rPr kumimoji="1" lang="en-US" altLang="zh-CN" sz="1000" dirty="0" smtClean="0"/>
              <a:t>&gt; </a:t>
            </a:r>
            <a:r>
              <a:rPr kumimoji="1" lang="zh-CN" altLang="en-US" sz="1000" dirty="0" smtClean="0"/>
              <a:t>技术分层 </a:t>
            </a:r>
            <a:r>
              <a:rPr kumimoji="1" lang="en-US" altLang="zh-CN" sz="1000" dirty="0" smtClean="0"/>
              <a:t>&gt; </a:t>
            </a:r>
            <a:r>
              <a:rPr kumimoji="1" lang="zh-CN" altLang="en-US" sz="1000" dirty="0" smtClean="0"/>
              <a:t>应用域 </a:t>
            </a:r>
            <a:r>
              <a:rPr kumimoji="1" lang="en-US" altLang="zh-CN" sz="1000" dirty="0"/>
              <a:t>/</a:t>
            </a:r>
            <a:r>
              <a:rPr kumimoji="1" lang="zh-CN" altLang="en-US" sz="1000" dirty="0" smtClean="0"/>
              <a:t>模块 </a:t>
            </a:r>
            <a:r>
              <a:rPr kumimoji="1" lang="en-US" altLang="zh-CN" sz="1000" dirty="0" smtClean="0"/>
              <a:t>&gt; </a:t>
            </a:r>
            <a:r>
              <a:rPr kumimoji="1" lang="zh-CN" altLang="en-US" sz="1000" dirty="0" smtClean="0"/>
              <a:t>限定 </a:t>
            </a:r>
            <a:r>
              <a:rPr kumimoji="1" lang="en-US" altLang="zh-CN" sz="1000" dirty="0" smtClean="0"/>
              <a:t>&gt; </a:t>
            </a:r>
            <a:r>
              <a:rPr kumimoji="1" lang="zh-CN" altLang="en-US" sz="1000" dirty="0" smtClean="0"/>
              <a:t>类名</a:t>
            </a:r>
            <a:endParaRPr kumimoji="1" lang="zh-CN" altLang="en-US" sz="1000" dirty="0"/>
          </a:p>
        </p:txBody>
      </p:sp>
      <p:sp>
        <p:nvSpPr>
          <p:cNvPr id="87" name="椭圆 86"/>
          <p:cNvSpPr/>
          <p:nvPr/>
        </p:nvSpPr>
        <p:spPr>
          <a:xfrm>
            <a:off x="7242212" y="678608"/>
            <a:ext cx="763020" cy="313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类</a:t>
            </a:r>
            <a:endParaRPr kumimoji="1" lang="zh-CN" altLang="en-US" sz="1000" dirty="0"/>
          </a:p>
        </p:txBody>
      </p:sp>
      <p:sp>
        <p:nvSpPr>
          <p:cNvPr id="20" name="六边形 19"/>
          <p:cNvSpPr/>
          <p:nvPr/>
        </p:nvSpPr>
        <p:spPr>
          <a:xfrm>
            <a:off x="109244" y="314025"/>
            <a:ext cx="1465170" cy="524919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公司／组织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>
                <a:solidFill>
                  <a:schemeClr val="tx1"/>
                </a:solidFill>
              </a:rPr>
              <a:t>com.fone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6590901" y="666306"/>
            <a:ext cx="578466" cy="326061"/>
          </a:xfrm>
          <a:prstGeom prst="roundRect">
            <a:avLst>
              <a:gd name="adj" fmla="val 7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00" smtClean="0"/>
              <a:t>限定</a:t>
            </a:r>
            <a:endParaRPr kumimoji="1" lang="zh-CN" altLang="en-US" sz="1000" dirty="0"/>
          </a:p>
        </p:txBody>
      </p:sp>
      <p:sp>
        <p:nvSpPr>
          <p:cNvPr id="89" name="矩形 88"/>
          <p:cNvSpPr/>
          <p:nvPr/>
        </p:nvSpPr>
        <p:spPr>
          <a:xfrm>
            <a:off x="4572837" y="682625"/>
            <a:ext cx="900986" cy="31032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[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技术分层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]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5437836" y="1285374"/>
            <a:ext cx="3504538" cy="486183"/>
          </a:xfrm>
          <a:prstGeom prst="wedgeRectCallout">
            <a:avLst>
              <a:gd name="adj1" fmla="val -59260"/>
              <a:gd name="adj2" fmla="val 555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com.fone.tools.web.jnl.YYYController.java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com.fone.tools.web.jnl.XXXController.java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矩形标注 89"/>
          <p:cNvSpPr/>
          <p:nvPr/>
        </p:nvSpPr>
        <p:spPr>
          <a:xfrm>
            <a:off x="5500637" y="3090459"/>
            <a:ext cx="3535860" cy="1141963"/>
          </a:xfrm>
          <a:prstGeom prst="wedgeRectCallout">
            <a:avLst>
              <a:gd name="adj1" fmla="val -59940"/>
              <a:gd name="adj2" fmla="val -2002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200" dirty="0" smtClean="0">
                <a:solidFill>
                  <a:schemeClr val="tx1"/>
                </a:solidFill>
              </a:rPr>
              <a:t>举例：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com.fone.tools.rservice.jnl.api.IJNLRService.java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com.fone.tools.rservice.jnl.impl.JNLRService.java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com.fone.tools.rservice.jnl.basic.JnlRService.java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com.fone.tools.rservice.jnl.basic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.*.java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5460751" y="1851670"/>
            <a:ext cx="3481623" cy="1090870"/>
            <a:chOff x="5482865" y="1923678"/>
            <a:chExt cx="3481623" cy="1090870"/>
          </a:xfrm>
        </p:grpSpPr>
        <p:sp>
          <p:nvSpPr>
            <p:cNvPr id="3" name="矩形 2"/>
            <p:cNvSpPr/>
            <p:nvPr/>
          </p:nvSpPr>
          <p:spPr>
            <a:xfrm>
              <a:off x="5482865" y="1923678"/>
              <a:ext cx="348162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latin typeface="Monaco" charset="0"/>
                </a:rPr>
                <a:t>Package</a:t>
              </a:r>
              <a:r>
                <a:rPr lang="zh-CN" altLang="en-US" sz="1200" dirty="0" smtClean="0">
                  <a:latin typeface="Monaco" charset="0"/>
                </a:rPr>
                <a:t>：</a:t>
              </a:r>
              <a:endParaRPr lang="en-US" altLang="zh-CN" sz="1200" dirty="0" smtClean="0">
                <a:latin typeface="Monaco" charset="0"/>
              </a:endParaRPr>
            </a:p>
            <a:p>
              <a:endParaRPr lang="en-US" altLang="zh-CN" sz="1200" dirty="0" smtClean="0">
                <a:latin typeface="Monaco" charset="0"/>
              </a:endParaRPr>
            </a:p>
            <a:p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组织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产品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技术分层</a:t>
              </a:r>
              <a:r>
                <a:rPr lang="en-US" altLang="zh-CN" sz="1200" b="1" dirty="0"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00B050"/>
                  </a:solidFill>
                  <a:latin typeface="Monaco" charset="0"/>
                </a:rPr>
                <a:t>业务域</a:t>
              </a:r>
              <a:r>
                <a:rPr lang="en-US" altLang="zh-CN" sz="1200" dirty="0" smtClean="0">
                  <a:solidFill>
                    <a:srgbClr val="00B05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00B050"/>
                  </a:solidFill>
                  <a:latin typeface="Monaco" charset="0"/>
                </a:rPr>
                <a:t>限定</a:t>
              </a:r>
              <a:r>
                <a:rPr lang="en-US" altLang="zh-CN" sz="1200" dirty="0" smtClean="0">
                  <a:solidFill>
                    <a:srgbClr val="00B05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00B050"/>
                  </a:solidFill>
                  <a:latin typeface="Monaco" charset="0"/>
                </a:rPr>
                <a:t>类名</a:t>
              </a:r>
              <a:endParaRPr lang="zh-CN" altLang="en-US" sz="1200" dirty="0">
                <a:solidFill>
                  <a:srgbClr val="00B050"/>
                </a:solidFill>
                <a:effectLst/>
                <a:latin typeface="Monaco" charset="0"/>
              </a:endParaRPr>
            </a:p>
          </p:txBody>
        </p:sp>
        <p:sp>
          <p:nvSpPr>
            <p:cNvPr id="5" name="左大括号 4"/>
            <p:cNvSpPr/>
            <p:nvPr/>
          </p:nvSpPr>
          <p:spPr>
            <a:xfrm rot="16200000">
              <a:off x="6238133" y="1984000"/>
              <a:ext cx="149680" cy="1321700"/>
            </a:xfrm>
            <a:prstGeom prst="leftBrace">
              <a:avLst>
                <a:gd name="adj1" fmla="val 162650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38" name="左大括号 37"/>
            <p:cNvSpPr/>
            <p:nvPr/>
          </p:nvSpPr>
          <p:spPr>
            <a:xfrm rot="16200000">
              <a:off x="7615344" y="2017731"/>
              <a:ext cx="144748" cy="1280839"/>
            </a:xfrm>
            <a:prstGeom prst="leftBrace">
              <a:avLst>
                <a:gd name="adj1" fmla="val 162650"/>
                <a:gd name="adj2" fmla="val 50000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940152" y="273754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smtClean="0"/>
                <a:t>相对固定</a:t>
              </a:r>
              <a:endParaRPr kumimoji="1" lang="zh-CN" altLang="en-US" sz="120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976649" y="2737549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/>
                <a:t>随业务域／技术功能变化</a:t>
              </a:r>
              <a:endParaRPr kumimoji="1" lang="zh-CN" altLang="en-US" sz="1200" dirty="0"/>
            </a:p>
          </p:txBody>
        </p:sp>
      </p:grpSp>
      <p:sp>
        <p:nvSpPr>
          <p:cNvPr id="45" name="六边形 44"/>
          <p:cNvSpPr/>
          <p:nvPr/>
        </p:nvSpPr>
        <p:spPr>
          <a:xfrm>
            <a:off x="3246399" y="683783"/>
            <a:ext cx="1253593" cy="29988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公司／组织</a:t>
            </a:r>
            <a:endParaRPr kumimoji="1"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2165297" y="2715351"/>
            <a:ext cx="798618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api</a:t>
            </a:r>
            <a:endParaRPr kumimoji="1" lang="zh-CN" altLang="en-US" sz="1000" dirty="0"/>
          </a:p>
        </p:txBody>
      </p:sp>
      <p:sp>
        <p:nvSpPr>
          <p:cNvPr id="53" name="圆角矩形 52"/>
          <p:cNvSpPr/>
          <p:nvPr/>
        </p:nvSpPr>
        <p:spPr>
          <a:xfrm>
            <a:off x="2163643" y="2991844"/>
            <a:ext cx="798172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spi</a:t>
            </a:r>
            <a:endParaRPr kumimoji="1" lang="zh-CN" altLang="en-US" sz="1000" dirty="0"/>
          </a:p>
        </p:txBody>
      </p:sp>
      <p:sp>
        <p:nvSpPr>
          <p:cNvPr id="56" name="圆角矩形 55"/>
          <p:cNvSpPr/>
          <p:nvPr/>
        </p:nvSpPr>
        <p:spPr>
          <a:xfrm>
            <a:off x="2163643" y="3269208"/>
            <a:ext cx="793382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ipml</a:t>
            </a:r>
            <a:endParaRPr kumimoji="1" lang="zh-CN" altLang="en-US" sz="1000" dirty="0"/>
          </a:p>
        </p:txBody>
      </p:sp>
      <p:sp>
        <p:nvSpPr>
          <p:cNvPr id="57" name="圆角矩形 56"/>
          <p:cNvSpPr/>
          <p:nvPr/>
        </p:nvSpPr>
        <p:spPr>
          <a:xfrm>
            <a:off x="403414" y="3776159"/>
            <a:ext cx="2573549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sp>
        <p:nvSpPr>
          <p:cNvPr id="58" name="圆角矩形 57"/>
          <p:cNvSpPr/>
          <p:nvPr/>
        </p:nvSpPr>
        <p:spPr>
          <a:xfrm>
            <a:off x="5546668" y="668016"/>
            <a:ext cx="971388" cy="326061"/>
          </a:xfrm>
          <a:prstGeom prst="roundRect">
            <a:avLst>
              <a:gd name="adj" fmla="val 7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00"/>
              <a:t>应用域和模块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950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19" grpId="0"/>
      <p:bldP spid="23" grpId="0" animBg="1"/>
      <p:bldP spid="90" grpId="0" animBg="1"/>
      <p:bldP spid="52" grpId="0" animBg="1"/>
      <p:bldP spid="53" grpId="0" animBg="1"/>
      <p:bldP spid="56" grpId="0" animBg="1"/>
      <p:bldP spid="5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交易处理流程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400" dirty="0" smtClean="0"/>
              <a:t>典型场景：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/>
              <a:t>以“交易”</a:t>
            </a:r>
            <a:r>
              <a:rPr kumimoji="1" lang="zh-CN" altLang="en-US" sz="1200" dirty="0" smtClean="0"/>
              <a:t>为基本单位；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一个交易办理过程，由多个“</a:t>
            </a:r>
            <a:r>
              <a:rPr kumimoji="1" lang="zh-CN" altLang="en-US" sz="1200" dirty="0"/>
              <a:t>操作功能</a:t>
            </a:r>
            <a:r>
              <a:rPr kumimoji="1" lang="zh-CN" altLang="en-US" sz="1200" dirty="0" smtClean="0"/>
              <a:t>”组成；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操作功能的执行过程，分为多个“</a:t>
            </a:r>
            <a:r>
              <a:rPr kumimoji="1" lang="zh-CN" altLang="en-US" sz="1200" dirty="0"/>
              <a:t>执行阶段</a:t>
            </a:r>
            <a:r>
              <a:rPr kumimoji="1" lang="zh-CN" altLang="en-US" sz="1200" dirty="0" smtClean="0"/>
              <a:t>”；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这些阶段划分为“</a:t>
            </a:r>
            <a:r>
              <a:rPr kumimoji="1" lang="zh-CN" altLang="en-US" sz="1200" dirty="0"/>
              <a:t>前端</a:t>
            </a:r>
            <a:r>
              <a:rPr kumimoji="1" lang="zh-CN" altLang="en-US" sz="1200" dirty="0" smtClean="0"/>
              <a:t>”和“后端”处理；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前端，负责：操作交互流程、信息采集、请求发送、数据展现、结果输出、指令处理</a:t>
            </a:r>
            <a:r>
              <a:rPr kumimoji="1" lang="is-IS" altLang="zh-CN" sz="1200" dirty="0" smtClean="0"/>
              <a:t>…</a:t>
            </a:r>
            <a:endParaRPr kumimoji="1" lang="zh-CN" altLang="en-US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后端，负责：场景化（如：</a:t>
            </a:r>
            <a:r>
              <a:rPr kumimoji="1" lang="zh-CN" altLang="en-US" sz="1200" dirty="0"/>
              <a:t>一个‘</a:t>
            </a:r>
            <a:r>
              <a:rPr kumimoji="1" lang="zh-CN" altLang="en-US" sz="1200" dirty="0" smtClean="0"/>
              <a:t>流水号’的</a:t>
            </a:r>
            <a:r>
              <a:rPr kumimoji="1" lang="zh-CN" altLang="en-US" sz="1200" dirty="0"/>
              <a:t>完整生命周期）、</a:t>
            </a:r>
            <a:r>
              <a:rPr kumimoji="1" lang="zh-CN" altLang="en-US" sz="1200" dirty="0" smtClean="0"/>
              <a:t>服务化</a:t>
            </a:r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提供应用支撑，提供资源访问支撑（外系统接口、文件</a:t>
            </a:r>
            <a:r>
              <a:rPr kumimoji="1" lang="en-US" altLang="zh-CN" sz="1200" dirty="0" smtClean="0"/>
              <a:t>/</a:t>
            </a:r>
            <a:r>
              <a:rPr kumimoji="1" lang="zh-CN" altLang="en-US" sz="1200" dirty="0" smtClean="0"/>
              <a:t>数据库</a:t>
            </a:r>
            <a:r>
              <a:rPr kumimoji="1" lang="is-IS" altLang="zh-CN" sz="1200" dirty="0" smtClean="0"/>
              <a:t>/</a:t>
            </a:r>
            <a:r>
              <a:rPr kumimoji="1" lang="zh-CN" altLang="en-US" sz="1200" dirty="0" smtClean="0"/>
              <a:t>缓存访问</a:t>
            </a:r>
            <a:r>
              <a:rPr kumimoji="1" lang="is-IS" altLang="zh-CN" sz="1200" dirty="0" smtClean="0"/>
              <a:t>…</a:t>
            </a:r>
          </a:p>
          <a:p>
            <a:pPr marL="285750" indent="-285750">
              <a:buFont typeface="Arial" charset="0"/>
              <a:buChar char="•"/>
            </a:pPr>
            <a:endParaRPr kumimoji="1" lang="zh-CN" altLang="en-US" sz="1800" dirty="0" smtClean="0"/>
          </a:p>
        </p:txBody>
      </p:sp>
      <p:sp>
        <p:nvSpPr>
          <p:cNvPr id="6" name="燕尾形 5"/>
          <p:cNvSpPr/>
          <p:nvPr/>
        </p:nvSpPr>
        <p:spPr>
          <a:xfrm>
            <a:off x="1453483" y="4007645"/>
            <a:ext cx="1585767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前端交互操作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3039250" y="4007645"/>
            <a:ext cx="1240257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数值校验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Validation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4279507" y="4011910"/>
            <a:ext cx="1351010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业务控制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5630517" y="4007645"/>
            <a:ext cx="1101723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功能逻辑处理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6732240" y="4011910"/>
            <a:ext cx="1152128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处理结果输出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351760" y="4007645"/>
            <a:ext cx="1152128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7830072" y="4007645"/>
            <a:ext cx="1152128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smtClean="0">
                <a:solidFill>
                  <a:schemeClr val="bg1"/>
                </a:solidFill>
              </a:rPr>
              <a:t>…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41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19672" y="699542"/>
            <a:ext cx="5808421" cy="42484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以“交易”为基础单位</a:t>
            </a:r>
            <a:endParaRPr kumimoji="1" lang="zh-CN" altLang="en-US" sz="3000" dirty="0"/>
          </a:p>
        </p:txBody>
      </p:sp>
      <p:sp>
        <p:nvSpPr>
          <p:cNvPr id="2" name="椭圆 1"/>
          <p:cNvSpPr/>
          <p:nvPr/>
        </p:nvSpPr>
        <p:spPr>
          <a:xfrm>
            <a:off x="3851920" y="2211710"/>
            <a:ext cx="93610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交易</a:t>
            </a:r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51920" y="85382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基本属性</a:t>
            </a:r>
            <a:endParaRPr kumimoji="1"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5835399" y="239173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操作功能</a:t>
            </a:r>
            <a:endParaRPr kumimoji="1" lang="zh-CN" altLang="en-US" sz="1400" dirty="0"/>
          </a:p>
        </p:txBody>
      </p:sp>
      <p:sp>
        <p:nvSpPr>
          <p:cNvPr id="39" name="矩形 38"/>
          <p:cNvSpPr/>
          <p:nvPr/>
        </p:nvSpPr>
        <p:spPr>
          <a:xfrm>
            <a:off x="3839563" y="3929633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业务事件</a:t>
            </a:r>
            <a:endParaRPr kumimoji="1" lang="zh-CN" altLang="en-US" sz="1400" dirty="0"/>
          </a:p>
        </p:txBody>
      </p:sp>
      <p:sp>
        <p:nvSpPr>
          <p:cNvPr id="42" name="矩形 41"/>
          <p:cNvSpPr/>
          <p:nvPr/>
        </p:nvSpPr>
        <p:spPr>
          <a:xfrm>
            <a:off x="1868441" y="239173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输出处理</a:t>
            </a:r>
            <a:endParaRPr kumimoji="1" lang="zh-CN" altLang="en-US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5832784" y="2895786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理解为：交易的办理步骤</a:t>
            </a:r>
            <a:endParaRPr kumimoji="1" lang="zh-CN" altLang="en-US" sz="1000" dirty="0"/>
          </a:p>
        </p:txBody>
      </p:sp>
      <p:sp>
        <p:nvSpPr>
          <p:cNvPr id="46" name="文本框 45"/>
          <p:cNvSpPr txBox="1"/>
          <p:nvPr/>
        </p:nvSpPr>
        <p:spPr>
          <a:xfrm>
            <a:off x="3809707" y="443093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在操作功能过程中加入业务控制要求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如：复核、授权、双录</a:t>
            </a:r>
            <a:r>
              <a:rPr kumimoji="1" lang="is-IS" altLang="zh-CN" sz="1000" dirty="0" smtClean="0"/>
              <a:t>…</a:t>
            </a:r>
            <a:endParaRPr kumimoji="1" lang="zh-CN" altLang="en-US" sz="1000" dirty="0"/>
          </a:p>
        </p:txBody>
      </p:sp>
      <p:sp>
        <p:nvSpPr>
          <p:cNvPr id="47" name="矩形 46"/>
          <p:cNvSpPr/>
          <p:nvPr/>
        </p:nvSpPr>
        <p:spPr>
          <a:xfrm>
            <a:off x="5398019" y="1355125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控制参数</a:t>
            </a:r>
            <a:endParaRPr kumimoji="1" lang="zh-CN" altLang="en-US" sz="1400" dirty="0"/>
          </a:p>
        </p:txBody>
      </p:sp>
      <p:sp>
        <p:nvSpPr>
          <p:cNvPr id="49" name="文本框 48"/>
          <p:cNvSpPr txBox="1"/>
          <p:nvPr/>
        </p:nvSpPr>
        <p:spPr>
          <a:xfrm>
            <a:off x="5395404" y="1870511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系统对交易的参数化控制</a:t>
            </a:r>
            <a:endParaRPr kumimoji="1" lang="zh-CN" altLang="en-US" sz="1000" dirty="0"/>
          </a:p>
        </p:txBody>
      </p:sp>
      <p:sp>
        <p:nvSpPr>
          <p:cNvPr id="50" name="文本框 49"/>
          <p:cNvSpPr txBox="1"/>
          <p:nvPr/>
        </p:nvSpPr>
        <p:spPr>
          <a:xfrm>
            <a:off x="3819115" y="1395648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交易属性、定义</a:t>
            </a:r>
            <a:endParaRPr kumimoji="1" lang="zh-CN" altLang="en-US" sz="1000" dirty="0"/>
          </a:p>
        </p:txBody>
      </p:sp>
      <p:sp>
        <p:nvSpPr>
          <p:cNvPr id="52" name="矩形 51"/>
          <p:cNvSpPr/>
          <p:nvPr/>
        </p:nvSpPr>
        <p:spPr>
          <a:xfrm>
            <a:off x="5398019" y="3422055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权限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5364732" y="3929633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系统对交易的参数化控制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956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83568" y="652615"/>
            <a:ext cx="936104" cy="40107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简单“交易”执行过程</a:t>
            </a:r>
            <a:endParaRPr kumimoji="1" lang="zh-CN" altLang="en-US" sz="3000" dirty="0"/>
          </a:p>
        </p:txBody>
      </p:sp>
      <p:sp>
        <p:nvSpPr>
          <p:cNvPr id="4" name="下箭头 3"/>
          <p:cNvSpPr/>
          <p:nvPr/>
        </p:nvSpPr>
        <p:spPr>
          <a:xfrm>
            <a:off x="899592" y="421010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573" y="543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开始</a:t>
            </a:r>
            <a:endParaRPr kumimoji="1" lang="zh-CN" altLang="en-US" sz="1400" dirty="0"/>
          </a:p>
        </p:txBody>
      </p:sp>
      <p:sp>
        <p:nvSpPr>
          <p:cNvPr id="20" name="下箭头 19"/>
          <p:cNvSpPr/>
          <p:nvPr/>
        </p:nvSpPr>
        <p:spPr>
          <a:xfrm>
            <a:off x="894131" y="4663380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59909" y="48562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结束</a:t>
            </a:r>
            <a:endParaRPr kumimoji="1" lang="zh-CN" altLang="en-US" sz="1400" dirty="0"/>
          </a:p>
        </p:txBody>
      </p:sp>
      <p:sp>
        <p:nvSpPr>
          <p:cNvPr id="8" name="平行四边形 7"/>
          <p:cNvSpPr/>
          <p:nvPr/>
        </p:nvSpPr>
        <p:spPr>
          <a:xfrm>
            <a:off x="323528" y="865881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启动交易</a:t>
            </a:r>
            <a:endParaRPr kumimoji="1" lang="zh-CN" altLang="en-US" sz="1200" dirty="0"/>
          </a:p>
        </p:txBody>
      </p:sp>
      <p:sp>
        <p:nvSpPr>
          <p:cNvPr id="23" name="平行四边形 22"/>
          <p:cNvSpPr/>
          <p:nvPr/>
        </p:nvSpPr>
        <p:spPr>
          <a:xfrm>
            <a:off x="323528" y="1337573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交易数据录入</a:t>
            </a:r>
            <a:endParaRPr kumimoji="1" lang="zh-CN" altLang="en-US" sz="1200" dirty="0"/>
          </a:p>
        </p:txBody>
      </p:sp>
      <p:sp>
        <p:nvSpPr>
          <p:cNvPr id="24" name="平行四边形 23"/>
          <p:cNvSpPr/>
          <p:nvPr/>
        </p:nvSpPr>
        <p:spPr>
          <a:xfrm>
            <a:off x="318067" y="1809265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提交</a:t>
            </a:r>
            <a:endParaRPr kumimoji="1" lang="zh-CN" altLang="en-US" sz="1200" dirty="0"/>
          </a:p>
        </p:txBody>
      </p:sp>
      <p:sp>
        <p:nvSpPr>
          <p:cNvPr id="25" name="平行四边形 24"/>
          <p:cNvSpPr/>
          <p:nvPr/>
        </p:nvSpPr>
        <p:spPr>
          <a:xfrm>
            <a:off x="318067" y="2280957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业务控制</a:t>
            </a:r>
            <a:endParaRPr kumimoji="1" lang="zh-CN" altLang="en-US" sz="1200" dirty="0"/>
          </a:p>
        </p:txBody>
      </p:sp>
      <p:sp>
        <p:nvSpPr>
          <p:cNvPr id="26" name="平行四边形 25"/>
          <p:cNvSpPr/>
          <p:nvPr/>
        </p:nvSpPr>
        <p:spPr>
          <a:xfrm>
            <a:off x="318067" y="2752649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功能处理</a:t>
            </a:r>
            <a:endParaRPr kumimoji="1" lang="zh-CN" altLang="en-US" sz="1200"/>
          </a:p>
        </p:txBody>
      </p:sp>
      <p:sp>
        <p:nvSpPr>
          <p:cNvPr id="27" name="平行四边形 26"/>
          <p:cNvSpPr/>
          <p:nvPr/>
        </p:nvSpPr>
        <p:spPr>
          <a:xfrm>
            <a:off x="318067" y="3224341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响应结果</a:t>
            </a:r>
            <a:endParaRPr kumimoji="1" lang="zh-CN" altLang="en-US" sz="1200" dirty="0"/>
          </a:p>
        </p:txBody>
      </p:sp>
      <p:sp>
        <p:nvSpPr>
          <p:cNvPr id="28" name="平行四边形 27"/>
          <p:cNvSpPr/>
          <p:nvPr/>
        </p:nvSpPr>
        <p:spPr>
          <a:xfrm>
            <a:off x="303686" y="3696033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结果输出</a:t>
            </a:r>
            <a:endParaRPr kumimoji="1" lang="zh-CN" altLang="en-US" sz="1200" dirty="0"/>
          </a:p>
        </p:txBody>
      </p:sp>
      <p:sp>
        <p:nvSpPr>
          <p:cNvPr id="29" name="平行四边形 28"/>
          <p:cNvSpPr/>
          <p:nvPr/>
        </p:nvSpPr>
        <p:spPr>
          <a:xfrm>
            <a:off x="318067" y="4161379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控制指令</a:t>
            </a:r>
            <a:endParaRPr kumimoji="1" lang="zh-CN" altLang="en-US" sz="1200" dirty="0"/>
          </a:p>
        </p:txBody>
      </p:sp>
      <p:sp>
        <p:nvSpPr>
          <p:cNvPr id="32" name="平行四边形 31"/>
          <p:cNvSpPr/>
          <p:nvPr/>
        </p:nvSpPr>
        <p:spPr>
          <a:xfrm>
            <a:off x="8028384" y="108013"/>
            <a:ext cx="864096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前端</a:t>
            </a:r>
            <a:endParaRPr kumimoji="1" lang="zh-CN" altLang="en-US" sz="1200" dirty="0"/>
          </a:p>
        </p:txBody>
      </p:sp>
      <p:sp>
        <p:nvSpPr>
          <p:cNvPr id="33" name="平行四边形 32"/>
          <p:cNvSpPr/>
          <p:nvPr/>
        </p:nvSpPr>
        <p:spPr>
          <a:xfrm>
            <a:off x="8014213" y="414143"/>
            <a:ext cx="864096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后端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957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83568" y="652615"/>
            <a:ext cx="936104" cy="40107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简单“交易”执行过程</a:t>
            </a:r>
            <a:endParaRPr kumimoji="1" lang="zh-CN" altLang="en-US" sz="3000" dirty="0"/>
          </a:p>
        </p:txBody>
      </p:sp>
      <p:sp>
        <p:nvSpPr>
          <p:cNvPr id="4" name="下箭头 3"/>
          <p:cNvSpPr/>
          <p:nvPr/>
        </p:nvSpPr>
        <p:spPr>
          <a:xfrm>
            <a:off x="899592" y="421010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573" y="543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开始</a:t>
            </a:r>
            <a:endParaRPr kumimoji="1" lang="zh-CN" altLang="en-US" sz="1400" dirty="0"/>
          </a:p>
        </p:txBody>
      </p:sp>
      <p:sp>
        <p:nvSpPr>
          <p:cNvPr id="20" name="下箭头 19"/>
          <p:cNvSpPr/>
          <p:nvPr/>
        </p:nvSpPr>
        <p:spPr>
          <a:xfrm>
            <a:off x="894131" y="4663380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59909" y="48562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结束</a:t>
            </a:r>
            <a:endParaRPr kumimoji="1" lang="zh-CN" altLang="en-US" sz="1400" dirty="0"/>
          </a:p>
        </p:txBody>
      </p:sp>
      <p:sp>
        <p:nvSpPr>
          <p:cNvPr id="8" name="平行四边形 7"/>
          <p:cNvSpPr/>
          <p:nvPr/>
        </p:nvSpPr>
        <p:spPr>
          <a:xfrm>
            <a:off x="323528" y="865881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启动交易</a:t>
            </a:r>
            <a:endParaRPr kumimoji="1" lang="zh-CN" altLang="en-US" sz="1200" dirty="0"/>
          </a:p>
        </p:txBody>
      </p:sp>
      <p:sp>
        <p:nvSpPr>
          <p:cNvPr id="23" name="平行四边形 22"/>
          <p:cNvSpPr/>
          <p:nvPr/>
        </p:nvSpPr>
        <p:spPr>
          <a:xfrm>
            <a:off x="323528" y="1337573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交易数据录入</a:t>
            </a:r>
            <a:endParaRPr kumimoji="1" lang="zh-CN" altLang="en-US" sz="1200" dirty="0"/>
          </a:p>
        </p:txBody>
      </p:sp>
      <p:sp>
        <p:nvSpPr>
          <p:cNvPr id="24" name="平行四边形 23"/>
          <p:cNvSpPr/>
          <p:nvPr/>
        </p:nvSpPr>
        <p:spPr>
          <a:xfrm>
            <a:off x="318067" y="1809265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提交</a:t>
            </a:r>
            <a:endParaRPr kumimoji="1" lang="zh-CN" altLang="en-US" sz="1200" dirty="0"/>
          </a:p>
        </p:txBody>
      </p:sp>
      <p:sp>
        <p:nvSpPr>
          <p:cNvPr id="25" name="平行四边形 24"/>
          <p:cNvSpPr/>
          <p:nvPr/>
        </p:nvSpPr>
        <p:spPr>
          <a:xfrm>
            <a:off x="318067" y="2280957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业务控制</a:t>
            </a:r>
            <a:endParaRPr kumimoji="1" lang="zh-CN" altLang="en-US" sz="1200" dirty="0"/>
          </a:p>
        </p:txBody>
      </p:sp>
      <p:sp>
        <p:nvSpPr>
          <p:cNvPr id="26" name="平行四边形 25"/>
          <p:cNvSpPr/>
          <p:nvPr/>
        </p:nvSpPr>
        <p:spPr>
          <a:xfrm>
            <a:off x="318067" y="2752649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功能处理</a:t>
            </a:r>
            <a:endParaRPr kumimoji="1" lang="zh-CN" altLang="en-US" sz="1200"/>
          </a:p>
        </p:txBody>
      </p:sp>
      <p:sp>
        <p:nvSpPr>
          <p:cNvPr id="27" name="平行四边形 26"/>
          <p:cNvSpPr/>
          <p:nvPr/>
        </p:nvSpPr>
        <p:spPr>
          <a:xfrm>
            <a:off x="318067" y="3224341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响应结果</a:t>
            </a:r>
            <a:endParaRPr kumimoji="1" lang="zh-CN" altLang="en-US" sz="1200" dirty="0"/>
          </a:p>
        </p:txBody>
      </p:sp>
      <p:sp>
        <p:nvSpPr>
          <p:cNvPr id="28" name="平行四边形 27"/>
          <p:cNvSpPr/>
          <p:nvPr/>
        </p:nvSpPr>
        <p:spPr>
          <a:xfrm>
            <a:off x="303686" y="3696033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结果输出</a:t>
            </a:r>
            <a:endParaRPr kumimoji="1" lang="zh-CN" altLang="en-US" sz="1200" dirty="0"/>
          </a:p>
        </p:txBody>
      </p:sp>
      <p:sp>
        <p:nvSpPr>
          <p:cNvPr id="29" name="平行四边形 28"/>
          <p:cNvSpPr/>
          <p:nvPr/>
        </p:nvSpPr>
        <p:spPr>
          <a:xfrm>
            <a:off x="318067" y="4161379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控制指令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789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产品愿景</a:t>
            </a:r>
            <a:endParaRPr kumimoji="1" lang="zh-CN" altLang="en-US" sz="3000" dirty="0"/>
          </a:p>
        </p:txBody>
      </p:sp>
      <p:sp>
        <p:nvSpPr>
          <p:cNvPr id="2" name="三角形 1"/>
          <p:cNvSpPr/>
          <p:nvPr/>
        </p:nvSpPr>
        <p:spPr>
          <a:xfrm>
            <a:off x="4775761" y="2416953"/>
            <a:ext cx="2488434" cy="21710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grpSp>
        <p:nvGrpSpPr>
          <p:cNvPr id="42" name="组 41"/>
          <p:cNvGrpSpPr/>
          <p:nvPr/>
        </p:nvGrpSpPr>
        <p:grpSpPr>
          <a:xfrm>
            <a:off x="5822450" y="1136774"/>
            <a:ext cx="2205934" cy="1664773"/>
            <a:chOff x="5222533" y="1136774"/>
            <a:chExt cx="2205934" cy="1664773"/>
          </a:xfrm>
        </p:grpSpPr>
        <p:sp>
          <p:nvSpPr>
            <p:cNvPr id="29" name="三角形 28"/>
            <p:cNvSpPr/>
            <p:nvPr/>
          </p:nvSpPr>
          <p:spPr>
            <a:xfrm>
              <a:off x="5222533" y="2416739"/>
              <a:ext cx="395055" cy="384808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云形标注 11"/>
            <p:cNvSpPr/>
            <p:nvPr/>
          </p:nvSpPr>
          <p:spPr>
            <a:xfrm>
              <a:off x="5420061" y="1136774"/>
              <a:ext cx="2008406" cy="818518"/>
            </a:xfrm>
            <a:prstGeom prst="cloudCallout">
              <a:avLst>
                <a:gd name="adj1" fmla="val -46740"/>
                <a:gd name="adj2" fmla="val 93917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</a:rPr>
                <a:t>那 </a:t>
              </a:r>
              <a:r>
                <a:rPr kumimoji="1" lang="en-US" altLang="zh-CN" sz="1200" dirty="0" smtClean="0">
                  <a:solidFill>
                    <a:schemeClr val="tx1"/>
                  </a:solidFill>
                </a:rPr>
                <a:t>20%</a:t>
              </a:r>
              <a:r>
                <a:rPr kumimoji="1" lang="zh-CN" altLang="en-US" sz="1200" dirty="0" smtClean="0">
                  <a:solidFill>
                    <a:schemeClr val="tx1"/>
                  </a:solidFill>
                </a:rPr>
                <a:t> 真正需要新开发的功能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3541554" y="3246538"/>
            <a:ext cx="2946476" cy="441685"/>
            <a:chOff x="2941637" y="3246538"/>
            <a:chExt cx="2946476" cy="441685"/>
          </a:xfrm>
        </p:grpSpPr>
        <p:grpSp>
          <p:nvGrpSpPr>
            <p:cNvPr id="20" name="组 19"/>
            <p:cNvGrpSpPr/>
            <p:nvPr/>
          </p:nvGrpSpPr>
          <p:grpSpPr>
            <a:xfrm>
              <a:off x="2941637" y="3256175"/>
              <a:ext cx="2012327" cy="432048"/>
              <a:chOff x="2941637" y="3256175"/>
              <a:chExt cx="2012327" cy="432048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2941637" y="3256175"/>
                <a:ext cx="2012327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984121" y="3334868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应用框架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31" name="直线连接符 30"/>
            <p:cNvCxnSpPr/>
            <p:nvPr/>
          </p:nvCxnSpPr>
          <p:spPr>
            <a:xfrm>
              <a:off x="4952009" y="3246538"/>
              <a:ext cx="936104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 35"/>
          <p:cNvGrpSpPr/>
          <p:nvPr/>
        </p:nvGrpSpPr>
        <p:grpSpPr>
          <a:xfrm>
            <a:off x="2704101" y="3707986"/>
            <a:ext cx="4051992" cy="432048"/>
            <a:chOff x="2104184" y="3707986"/>
            <a:chExt cx="4051992" cy="432048"/>
          </a:xfrm>
        </p:grpSpPr>
        <p:grpSp>
          <p:nvGrpSpPr>
            <p:cNvPr id="18" name="组 17"/>
            <p:cNvGrpSpPr/>
            <p:nvPr/>
          </p:nvGrpSpPr>
          <p:grpSpPr>
            <a:xfrm>
              <a:off x="2104184" y="3707986"/>
              <a:ext cx="2590015" cy="432048"/>
              <a:chOff x="2104184" y="3707986"/>
              <a:chExt cx="2590015" cy="43204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104184" y="3707986"/>
                <a:ext cx="2590015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148817" y="3786679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系统架构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39" name="直线连接符 38"/>
            <p:cNvCxnSpPr/>
            <p:nvPr/>
          </p:nvCxnSpPr>
          <p:spPr>
            <a:xfrm>
              <a:off x="4694199" y="3707986"/>
              <a:ext cx="1461977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 34"/>
          <p:cNvGrpSpPr/>
          <p:nvPr/>
        </p:nvGrpSpPr>
        <p:grpSpPr>
          <a:xfrm>
            <a:off x="1859549" y="4138756"/>
            <a:ext cx="5146136" cy="449218"/>
            <a:chOff x="1259632" y="4138756"/>
            <a:chExt cx="5146136" cy="449218"/>
          </a:xfrm>
        </p:grpSpPr>
        <p:grpSp>
          <p:nvGrpSpPr>
            <p:cNvPr id="15" name="组 14"/>
            <p:cNvGrpSpPr/>
            <p:nvPr/>
          </p:nvGrpSpPr>
          <p:grpSpPr>
            <a:xfrm>
              <a:off x="1259632" y="4155926"/>
              <a:ext cx="3211671" cy="432048"/>
              <a:chOff x="1259632" y="4155926"/>
              <a:chExt cx="3211671" cy="43204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259632" y="4155926"/>
                <a:ext cx="3211671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331640" y="4234619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标准技术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41" name="直线连接符 40"/>
            <p:cNvCxnSpPr/>
            <p:nvPr/>
          </p:nvCxnSpPr>
          <p:spPr>
            <a:xfrm flipV="1">
              <a:off x="4387696" y="4138756"/>
              <a:ext cx="2018072" cy="2182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 37"/>
          <p:cNvGrpSpPr/>
          <p:nvPr/>
        </p:nvGrpSpPr>
        <p:grpSpPr>
          <a:xfrm>
            <a:off x="4329173" y="2812070"/>
            <a:ext cx="1922864" cy="432048"/>
            <a:chOff x="3729256" y="2812070"/>
            <a:chExt cx="1922864" cy="432048"/>
          </a:xfrm>
        </p:grpSpPr>
        <p:grpSp>
          <p:nvGrpSpPr>
            <p:cNvPr id="21" name="组 20"/>
            <p:cNvGrpSpPr/>
            <p:nvPr/>
          </p:nvGrpSpPr>
          <p:grpSpPr>
            <a:xfrm>
              <a:off x="3729256" y="2812070"/>
              <a:ext cx="1484094" cy="432048"/>
              <a:chOff x="3770312" y="2797323"/>
              <a:chExt cx="1484094" cy="432048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770312" y="2797323"/>
                <a:ext cx="1484094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770314" y="2878630"/>
                <a:ext cx="12538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通用服务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46" name="直线连接符 45"/>
            <p:cNvCxnSpPr/>
            <p:nvPr/>
          </p:nvCxnSpPr>
          <p:spPr>
            <a:xfrm>
              <a:off x="5213350" y="2812070"/>
              <a:ext cx="43877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42"/>
          <p:cNvSpPr txBox="1"/>
          <p:nvPr/>
        </p:nvSpPr>
        <p:spPr>
          <a:xfrm>
            <a:off x="763649" y="886940"/>
            <a:ext cx="36437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建设一套具有银行网点领域特性的应用系统框架（软件）！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sz="1200" dirty="0" smtClean="0"/>
              <a:t>可支撑实现柜面系统，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</a:t>
            </a:r>
            <a:r>
              <a:rPr kumimoji="1" lang="zh-CN" altLang="en-US" sz="1200" dirty="0"/>
              <a:t>支撑</a:t>
            </a:r>
            <a:r>
              <a:rPr kumimoji="1" lang="zh-CN" altLang="en-US" sz="1200" dirty="0" smtClean="0"/>
              <a:t>实现</a:t>
            </a:r>
            <a:r>
              <a:rPr kumimoji="1" lang="en-US" altLang="zh-CN" sz="1200" dirty="0" smtClean="0"/>
              <a:t>PAD</a:t>
            </a:r>
            <a:r>
              <a:rPr kumimoji="1" lang="zh-CN" altLang="en-US" sz="1200" dirty="0" smtClean="0"/>
              <a:t>营销系统，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</a:t>
            </a:r>
            <a:r>
              <a:rPr kumimoji="1" lang="zh-CN" altLang="en-US" sz="1200" dirty="0"/>
              <a:t>支撑</a:t>
            </a:r>
            <a:r>
              <a:rPr kumimoji="1" lang="zh-CN" altLang="en-US" sz="1200" dirty="0" smtClean="0"/>
              <a:t>实现排队机系统，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可支撑实现信用卡系统</a:t>
            </a:r>
            <a:endParaRPr kumimoji="1" lang="en-US" altLang="zh-CN" sz="1200" dirty="0" smtClean="0"/>
          </a:p>
          <a:p>
            <a:r>
              <a:rPr kumimoji="1" lang="is-IS" altLang="zh-CN" sz="1200" dirty="0" smtClean="0"/>
              <a:t>…..</a:t>
            </a:r>
            <a:endParaRPr kumimoji="1" lang="zh-CN" altLang="en-US" sz="1200" dirty="0"/>
          </a:p>
        </p:txBody>
      </p:sp>
      <p:sp>
        <p:nvSpPr>
          <p:cNvPr id="44" name="矩形 43"/>
          <p:cNvSpPr/>
          <p:nvPr/>
        </p:nvSpPr>
        <p:spPr>
          <a:xfrm>
            <a:off x="5580112" y="357986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</a:rPr>
              <a:t>领域</a:t>
            </a:r>
            <a:r>
              <a:rPr kumimoji="1" lang="zh-CN" altLang="en-US" sz="1400" dirty="0" smtClean="0">
                <a:solidFill>
                  <a:schemeClr val="bg1"/>
                </a:solidFill>
              </a:rPr>
              <a:t>：</a:t>
            </a:r>
            <a:endParaRPr kumimoji="1" lang="en-US" altLang="zh-CN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银行</a:t>
            </a:r>
            <a:r>
              <a:rPr kumimoji="1" lang="zh-CN" altLang="en-US" sz="1400" dirty="0">
                <a:solidFill>
                  <a:schemeClr val="bg1"/>
                </a:solidFill>
              </a:rPr>
              <a:t>网点</a:t>
            </a:r>
          </a:p>
        </p:txBody>
      </p:sp>
      <p:sp>
        <p:nvSpPr>
          <p:cNvPr id="45" name="笑脸 44"/>
          <p:cNvSpPr/>
          <p:nvPr/>
        </p:nvSpPr>
        <p:spPr>
          <a:xfrm>
            <a:off x="1115616" y="4149670"/>
            <a:ext cx="432048" cy="438304"/>
          </a:xfrm>
          <a:prstGeom prst="smileyFace">
            <a:avLst>
              <a:gd name="adj" fmla="val -213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笑脸 53"/>
          <p:cNvSpPr/>
          <p:nvPr/>
        </p:nvSpPr>
        <p:spPr>
          <a:xfrm>
            <a:off x="4963246" y="2265407"/>
            <a:ext cx="432048" cy="438304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7596336" y="2733599"/>
            <a:ext cx="1087108" cy="1854375"/>
            <a:chOff x="7596336" y="2733599"/>
            <a:chExt cx="1087108" cy="1854375"/>
          </a:xfrm>
        </p:grpSpPr>
        <p:sp>
          <p:nvSpPr>
            <p:cNvPr id="3" name="右大括号 2"/>
            <p:cNvSpPr/>
            <p:nvPr/>
          </p:nvSpPr>
          <p:spPr>
            <a:xfrm>
              <a:off x="7596336" y="2733599"/>
              <a:ext cx="360040" cy="1854375"/>
            </a:xfrm>
            <a:prstGeom prst="rightBrace">
              <a:avLst>
                <a:gd name="adj1" fmla="val 12876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20570" y="3476120"/>
              <a:ext cx="6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Tools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98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组织机构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机构管理－机构记录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员工管理－员工记录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用户管理－用户记录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、停用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启用、用户关联信息查询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角色管理－角色记录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、角色分配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功能管理－功能记录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功能组管理－功能组记录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、功能组功能维护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权限管理－角色功能组关系维护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菜单管理－菜单记录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、菜单数据维护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is-IS" altLang="zh-CN" sz="1800" dirty="0" smtClean="0"/>
              <a:t>….//TODO </a:t>
            </a:r>
            <a:r>
              <a:rPr kumimoji="1" lang="zh-CN" altLang="en-US" sz="1800" dirty="0" smtClean="0"/>
              <a:t>更多组织相关的基础数据管理、维护功能</a:t>
            </a:r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Org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Operator</a:t>
            </a:r>
            <a:r>
              <a:rPr kumimoji="1" lang="is-IS" altLang="zh-CN" dirty="0" smtClean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组织机构－业务模型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60985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功能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数据权限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14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应用定义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功能定义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操作操作类型</a:t>
            </a:r>
            <a:r>
              <a:rPr kumimoji="1" lang="en-US" altLang="zh-CN" sz="1200" dirty="0" smtClean="0"/>
              <a:t>&amp;</a:t>
            </a:r>
            <a:r>
              <a:rPr kumimoji="1" lang="zh-CN" altLang="en-US" sz="1200" dirty="0" smtClean="0"/>
              <a:t>操作行为定义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数据实体</a:t>
            </a:r>
            <a:r>
              <a:rPr kumimoji="1" lang="en-US" altLang="zh-CN" sz="1200" dirty="0" smtClean="0"/>
              <a:t>&amp;</a:t>
            </a:r>
            <a:r>
              <a:rPr kumimoji="1" lang="zh-CN" altLang="en-US" sz="1200" dirty="0" smtClean="0"/>
              <a:t>实体属性</a:t>
            </a:r>
            <a:r>
              <a:rPr kumimoji="1" lang="en-US" altLang="zh-CN" sz="1200" dirty="0" smtClean="0"/>
              <a:t>&amp;</a:t>
            </a:r>
            <a:r>
              <a:rPr kumimoji="1" lang="zh-CN" altLang="en-US" sz="1200" dirty="0" smtClean="0"/>
              <a:t>数据范围定义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分配应用权限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分配功能权限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分配操作行为权限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分配实体权限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分配实体属性权限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分配数据范围权限</a:t>
            </a:r>
            <a:endParaRPr kumimoji="1" lang="en-US" altLang="zh-CN" sz="12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AC_APP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AC_ENTITY...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8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在网关中使用数据权限规则，控制使用数据的权限</a:t>
            </a:r>
            <a:endParaRPr kumimoji="1" lang="zh-CN" altLang="en-US" sz="3000" dirty="0"/>
          </a:p>
        </p:txBody>
      </p:sp>
      <p:sp>
        <p:nvSpPr>
          <p:cNvPr id="4" name="下箭头 3"/>
          <p:cNvSpPr/>
          <p:nvPr/>
        </p:nvSpPr>
        <p:spPr>
          <a:xfrm>
            <a:off x="1641934" y="1153583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38915" y="7869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请求</a:t>
            </a:r>
            <a:endParaRPr kumimoji="1" lang="zh-CN" altLang="en-US" sz="1400" dirty="0"/>
          </a:p>
        </p:txBody>
      </p:sp>
      <p:sp>
        <p:nvSpPr>
          <p:cNvPr id="20" name="下箭头 19"/>
          <p:cNvSpPr/>
          <p:nvPr/>
        </p:nvSpPr>
        <p:spPr>
          <a:xfrm>
            <a:off x="1638914" y="4503802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619072" y="483894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响应</a:t>
            </a:r>
            <a:endParaRPr kumimoji="1" lang="zh-CN" altLang="en-US" sz="1400" dirty="0"/>
          </a:p>
        </p:txBody>
      </p:sp>
      <p:sp>
        <p:nvSpPr>
          <p:cNvPr id="8" name="平行四边形 7"/>
          <p:cNvSpPr/>
          <p:nvPr/>
        </p:nvSpPr>
        <p:spPr>
          <a:xfrm>
            <a:off x="1065870" y="1464108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网关</a:t>
            </a:r>
            <a:endParaRPr kumimoji="1" lang="zh-CN" altLang="en-US" sz="1200" dirty="0"/>
          </a:p>
        </p:txBody>
      </p:sp>
      <p:sp>
        <p:nvSpPr>
          <p:cNvPr id="25" name="平行四边形 24"/>
          <p:cNvSpPr/>
          <p:nvPr/>
        </p:nvSpPr>
        <p:spPr>
          <a:xfrm>
            <a:off x="1065870" y="2864785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数据处理</a:t>
            </a:r>
            <a:endParaRPr kumimoji="1" lang="zh-CN" altLang="en-US" sz="1200" dirty="0"/>
          </a:p>
        </p:txBody>
      </p:sp>
      <p:sp>
        <p:nvSpPr>
          <p:cNvPr id="28" name="平行四边形 27"/>
          <p:cNvSpPr/>
          <p:nvPr/>
        </p:nvSpPr>
        <p:spPr>
          <a:xfrm>
            <a:off x="1065870" y="4067895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网关</a:t>
            </a:r>
            <a:endParaRPr kumimoji="1" lang="zh-CN" altLang="en-US" sz="1200" dirty="0"/>
          </a:p>
        </p:txBody>
      </p:sp>
      <p:sp>
        <p:nvSpPr>
          <p:cNvPr id="2" name="左大括号 1"/>
          <p:cNvSpPr/>
          <p:nvPr/>
        </p:nvSpPr>
        <p:spPr>
          <a:xfrm>
            <a:off x="2915816" y="1059582"/>
            <a:ext cx="108349" cy="1083763"/>
          </a:xfrm>
          <a:prstGeom prst="leftBrace">
            <a:avLst>
              <a:gd name="adj1" fmla="val 17445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217927" y="1045575"/>
            <a:ext cx="492904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谁发出的请求？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记录日志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根据权限定义，判断他能操作那些数据（</a:t>
            </a:r>
            <a:r>
              <a:rPr kumimoji="1" lang="en-US" altLang="zh-CN" sz="1400" dirty="0" err="1" smtClean="0"/>
              <a:t>wherecondition</a:t>
            </a:r>
            <a:r>
              <a:rPr kumimoji="1" lang="zh-CN" altLang="en-US" sz="1400" dirty="0" smtClean="0"/>
              <a:t>）？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记录日志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请求数据处理逻辑</a:t>
            </a:r>
            <a:endParaRPr kumimoji="1" lang="zh-CN" altLang="en-US" sz="1400" dirty="0"/>
          </a:p>
        </p:txBody>
      </p:sp>
      <p:sp>
        <p:nvSpPr>
          <p:cNvPr id="19" name="左大括号 18"/>
          <p:cNvSpPr/>
          <p:nvPr/>
        </p:nvSpPr>
        <p:spPr>
          <a:xfrm>
            <a:off x="2916359" y="2428655"/>
            <a:ext cx="108349" cy="1083763"/>
          </a:xfrm>
          <a:prstGeom prst="leftBrace">
            <a:avLst>
              <a:gd name="adj1" fmla="val 17445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1638915" y="2242931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1638915" y="3544159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638914" y="19073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调用</a:t>
            </a:r>
            <a:endParaRPr kumimoji="1" lang="zh-CN" alt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638914" y="32159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返回</a:t>
            </a:r>
            <a:endParaRPr kumimoji="1" lang="zh-CN" altLang="en-US" sz="1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3217927" y="2601204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执行数据处理：查询、新增、修改、删除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缓存查询结果（</a:t>
            </a:r>
            <a:r>
              <a:rPr kumimoji="1" lang="zh-CN" altLang="en-US" sz="1400" dirty="0"/>
              <a:t>提高查询类速度</a:t>
            </a:r>
            <a:r>
              <a:rPr kumimoji="1" lang="zh-CN" altLang="en-US" sz="1400" dirty="0" smtClean="0"/>
              <a:t>）</a:t>
            </a:r>
            <a:endParaRPr kumimoji="1" lang="en-US" altLang="zh-CN" sz="1400" dirty="0"/>
          </a:p>
        </p:txBody>
      </p:sp>
      <p:sp>
        <p:nvSpPr>
          <p:cNvPr id="35" name="左大括号 34"/>
          <p:cNvSpPr/>
          <p:nvPr/>
        </p:nvSpPr>
        <p:spPr>
          <a:xfrm>
            <a:off x="2915816" y="3737518"/>
            <a:ext cx="108349" cy="1083763"/>
          </a:xfrm>
          <a:prstGeom prst="leftBrace">
            <a:avLst>
              <a:gd name="adj1" fmla="val 17445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3217927" y="409436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记录日志</a:t>
            </a:r>
            <a:endParaRPr kumimoji="1"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126462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流水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日志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4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获取流水号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存储流水记录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功能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收集操作日志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（收集过程在业务流程中）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存储操作日志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统计</a:t>
            </a:r>
            <a:r>
              <a:rPr kumimoji="1" lang="en-US" altLang="zh-CN" sz="1200" dirty="0" smtClean="0"/>
              <a:t>&amp;</a:t>
            </a:r>
            <a:r>
              <a:rPr kumimoji="1" lang="zh-CN" altLang="en-US" sz="1200" dirty="0" smtClean="0"/>
              <a:t>分析操作日志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查询操作日志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4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JNL_*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LOG_*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流水</a:t>
            </a:r>
            <a:r>
              <a:rPr kumimoji="1" lang="en-US" altLang="zh-CN" sz="3000" dirty="0" smtClean="0"/>
              <a:t>&amp;</a:t>
            </a:r>
            <a:r>
              <a:rPr kumimoji="1" lang="zh-CN" altLang="en-US" sz="3000" dirty="0" smtClean="0"/>
              <a:t>日志－业务模型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827584" y="1203598"/>
            <a:ext cx="115212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9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业务日志分析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提供以下远程日志分析功能：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解析日志文件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分析</a:t>
            </a:r>
            <a:r>
              <a:rPr kumimoji="1" lang="zh-CN" altLang="en-US" sz="1800" dirty="0" smtClean="0"/>
              <a:t>日志记录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查询</a:t>
            </a:r>
            <a:r>
              <a:rPr kumimoji="1" lang="zh-CN" altLang="en-US" sz="1800" dirty="0" smtClean="0"/>
              <a:t>分析结果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多环境日志统一管理（基于分布式）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 smtClean="0">
                <a:solidFill>
                  <a:schemeClr val="tx1"/>
                </a:solidFill>
              </a:rPr>
              <a:t>Biztrace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Analyse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9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业务日志分析－界面设计（业务日志管理）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54208"/>
              </p:ext>
            </p:extLst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67994"/>
              </p:ext>
            </p:extLst>
          </p:nvPr>
        </p:nvGraphicFramePr>
        <p:xfrm>
          <a:off x="2545634" y="1678911"/>
          <a:ext cx="5770782" cy="30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245"/>
                <a:gridCol w="1244065"/>
                <a:gridCol w="1008112"/>
                <a:gridCol w="1656184"/>
                <a:gridCol w="1584176"/>
              </a:tblGrid>
              <a:tr h="346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全选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大小</a:t>
                      </a:r>
                      <a:r>
                        <a:rPr lang="en-US" altLang="zh-CN" sz="1200" dirty="0" smtClean="0"/>
                        <a:t>(KB)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修改时间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路径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biztrace.log.4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biztrace.log.7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圆角矩形 63"/>
          <p:cNvSpPr/>
          <p:nvPr/>
        </p:nvSpPr>
        <p:spPr>
          <a:xfrm>
            <a:off x="5796136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分析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660232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备份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524328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5634" y="856377"/>
            <a:ext cx="3547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Appname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BS_sit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                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AdminPort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6608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200" dirty="0" smtClean="0"/>
              <a:t>日志占用：</a:t>
            </a:r>
            <a:r>
              <a:rPr lang="en-US" altLang="zh-CN" sz="1200" dirty="0" smtClean="0"/>
              <a:t> 1.5G                           </a:t>
            </a:r>
            <a:r>
              <a:rPr lang="zh-CN" altLang="en-US" sz="1200" dirty="0" smtClean="0"/>
              <a:t>日志文件：</a:t>
            </a:r>
            <a:r>
              <a:rPr lang="en-US" altLang="zh-CN" sz="1200" dirty="0" smtClean="0"/>
              <a:t>147</a:t>
            </a:r>
            <a:r>
              <a:rPr lang="zh-CN" altLang="en-US" sz="1200" dirty="0" smtClean="0"/>
              <a:t> 个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2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业务日志分析－界面设计（查询分析结果）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3395699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74148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27410" y="1058171"/>
            <a:ext cx="5789006" cy="36738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en-US" altLang="zh-CN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统计分析结果的展示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537570" y="812889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棱台 10"/>
          <p:cNvSpPr/>
          <p:nvPr/>
        </p:nvSpPr>
        <p:spPr>
          <a:xfrm>
            <a:off x="4462446" y="1217218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业务日志分析－用户场景</a:t>
            </a:r>
            <a:endParaRPr kumimoji="1" lang="zh-CN" altLang="en-US" sz="3000" dirty="0"/>
          </a:p>
        </p:txBody>
      </p:sp>
      <p:sp>
        <p:nvSpPr>
          <p:cNvPr id="2" name="笑脸 1"/>
          <p:cNvSpPr/>
          <p:nvPr/>
        </p:nvSpPr>
        <p:spPr>
          <a:xfrm>
            <a:off x="683568" y="4043275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笑脸 14"/>
          <p:cNvSpPr/>
          <p:nvPr/>
        </p:nvSpPr>
        <p:spPr>
          <a:xfrm>
            <a:off x="683568" y="165456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笑脸 15"/>
          <p:cNvSpPr/>
          <p:nvPr/>
        </p:nvSpPr>
        <p:spPr>
          <a:xfrm>
            <a:off x="676142" y="260600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71082" y="2120079"/>
            <a:ext cx="732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RCT</a:t>
            </a:r>
            <a:r>
              <a:rPr lang="zh-CN" altLang="en-US" sz="1200" dirty="0" smtClean="0"/>
              <a:t>成员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599324" y="307564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程仕杰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9552" y="455104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开发成员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835696" y="1216827"/>
            <a:ext cx="1440160" cy="369054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28724" y="1753855"/>
            <a:ext cx="1271509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选择服务器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（</a:t>
            </a:r>
            <a:r>
              <a:rPr kumimoji="1" lang="en-US" altLang="zh-CN" sz="1200" dirty="0">
                <a:solidFill>
                  <a:srgbClr val="C00000"/>
                </a:solidFill>
              </a:rPr>
              <a:t>SIT/UAT/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华仔）</a:t>
            </a:r>
          </a:p>
        </p:txBody>
      </p:sp>
      <p:sp>
        <p:nvSpPr>
          <p:cNvPr id="28" name="矩形 27"/>
          <p:cNvSpPr/>
          <p:nvPr/>
        </p:nvSpPr>
        <p:spPr>
          <a:xfrm>
            <a:off x="1979712" y="2518605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勾选业务日志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79712" y="331069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确认分析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79712" y="403077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肘形连接符 5"/>
          <p:cNvCxnSpPr>
            <a:stCxn id="25" idx="2"/>
            <a:endCxn id="28" idx="0"/>
          </p:cNvCxnSpPr>
          <p:nvPr/>
        </p:nvCxnSpPr>
        <p:spPr>
          <a:xfrm rot="5400000">
            <a:off x="2364024" y="2318150"/>
            <a:ext cx="392208" cy="8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9" idx="0"/>
          </p:cNvCxnSpPr>
          <p:nvPr/>
        </p:nvCxnSpPr>
        <p:spPr>
          <a:xfrm rot="5400000">
            <a:off x="2346003" y="3100920"/>
            <a:ext cx="41954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34" idx="0"/>
          </p:cNvCxnSpPr>
          <p:nvPr/>
        </p:nvCxnSpPr>
        <p:spPr>
          <a:xfrm rot="5400000">
            <a:off x="2382007" y="3857004"/>
            <a:ext cx="3475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3" y="864288"/>
            <a:ext cx="698905" cy="31156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5436096" y="1695801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折角形 40"/>
          <p:cNvSpPr/>
          <p:nvPr/>
        </p:nvSpPr>
        <p:spPr>
          <a:xfrm>
            <a:off x="4561932" y="164386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折角形 41"/>
          <p:cNvSpPr/>
          <p:nvPr/>
        </p:nvSpPr>
        <p:spPr>
          <a:xfrm>
            <a:off x="4630252" y="172269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4709082" y="1792505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棱台 43"/>
          <p:cNvSpPr/>
          <p:nvPr/>
        </p:nvSpPr>
        <p:spPr>
          <a:xfrm>
            <a:off x="4462446" y="2531107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UAT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5436096" y="3009690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4561932" y="295775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4630252" y="303658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折角形 47"/>
          <p:cNvSpPr/>
          <p:nvPr/>
        </p:nvSpPr>
        <p:spPr>
          <a:xfrm>
            <a:off x="4709082" y="3106394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棱台 48"/>
          <p:cNvSpPr/>
          <p:nvPr/>
        </p:nvSpPr>
        <p:spPr>
          <a:xfrm>
            <a:off x="4462446" y="4006614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zh-CN" altLang="en-US" sz="1400" dirty="0" smtClean="0">
                <a:solidFill>
                  <a:srgbClr val="C00000"/>
                </a:solidFill>
              </a:rPr>
              <a:t>华仔开发环境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5436096" y="4485197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折角形 50"/>
          <p:cNvSpPr/>
          <p:nvPr/>
        </p:nvSpPr>
        <p:spPr>
          <a:xfrm>
            <a:off x="4561932" y="443326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折角形 51"/>
          <p:cNvSpPr/>
          <p:nvPr/>
        </p:nvSpPr>
        <p:spPr>
          <a:xfrm>
            <a:off x="4630252" y="451209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折角形 52"/>
          <p:cNvSpPr/>
          <p:nvPr/>
        </p:nvSpPr>
        <p:spPr>
          <a:xfrm>
            <a:off x="4709082" y="458190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571314" y="1643867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3575146" y="2883752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右箭头 54"/>
          <p:cNvSpPr/>
          <p:nvPr/>
        </p:nvSpPr>
        <p:spPr>
          <a:xfrm>
            <a:off x="3571314" y="4454005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罐形 16"/>
          <p:cNvSpPr/>
          <p:nvPr/>
        </p:nvSpPr>
        <p:spPr>
          <a:xfrm>
            <a:off x="7812360" y="2524955"/>
            <a:ext cx="1080120" cy="962135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cxnSp>
        <p:nvCxnSpPr>
          <p:cNvPr id="58" name="直线箭头连接符 57"/>
          <p:cNvCxnSpPr>
            <a:stCxn id="11" idx="0"/>
            <a:endCxn id="17" idx="1"/>
          </p:cNvCxnSpPr>
          <p:nvPr/>
        </p:nvCxnSpPr>
        <p:spPr>
          <a:xfrm>
            <a:off x="6982726" y="1687918"/>
            <a:ext cx="1369694" cy="837037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4" idx="0"/>
            <a:endCxn id="17" idx="2"/>
          </p:cNvCxnSpPr>
          <p:nvPr/>
        </p:nvCxnSpPr>
        <p:spPr>
          <a:xfrm>
            <a:off x="6982726" y="3001807"/>
            <a:ext cx="829634" cy="4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49" idx="0"/>
            <a:endCxn id="17" idx="3"/>
          </p:cNvCxnSpPr>
          <p:nvPr/>
        </p:nvCxnSpPr>
        <p:spPr>
          <a:xfrm flipV="1">
            <a:off x="6982726" y="3487090"/>
            <a:ext cx="1369694" cy="990224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六边形 65"/>
          <p:cNvSpPr/>
          <p:nvPr/>
        </p:nvSpPr>
        <p:spPr>
          <a:xfrm>
            <a:off x="3419872" y="504056"/>
            <a:ext cx="1432734" cy="43914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Zookeeper</a:t>
            </a:r>
            <a:endParaRPr kumimoji="1" lang="zh-CN" altLang="en-US" sz="1400" dirty="0"/>
          </a:p>
        </p:txBody>
      </p:sp>
      <p:cxnSp>
        <p:nvCxnSpPr>
          <p:cNvPr id="68" name="直线箭头连接符 67"/>
          <p:cNvCxnSpPr>
            <a:stCxn id="21" idx="0"/>
            <a:endCxn id="66" idx="3"/>
          </p:cNvCxnSpPr>
          <p:nvPr/>
        </p:nvCxnSpPr>
        <p:spPr>
          <a:xfrm flipV="1">
            <a:off x="2555776" y="723630"/>
            <a:ext cx="864096" cy="49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>
            <a:stCxn id="11" idx="6"/>
            <a:endCxn id="66" idx="0"/>
          </p:cNvCxnSpPr>
          <p:nvPr/>
        </p:nvCxnSpPr>
        <p:spPr>
          <a:xfrm flipH="1" flipV="1">
            <a:off x="4852606" y="723630"/>
            <a:ext cx="869980" cy="4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167525" y="782583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smtClean="0"/>
              <a:t>Publish</a:t>
            </a:r>
            <a:endParaRPr kumimoji="1"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555776" y="809814"/>
            <a:ext cx="786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Subscribe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41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4106159"/>
            <a:ext cx="7632848" cy="862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应用模块划分</a:t>
            </a:r>
            <a:endParaRPr kumimoji="1" lang="zh-CN" altLang="en-US" sz="3000" dirty="0"/>
          </a:p>
        </p:txBody>
      </p:sp>
      <p:sp>
        <p:nvSpPr>
          <p:cNvPr id="46" name="矩形 45"/>
          <p:cNvSpPr/>
          <p:nvPr/>
        </p:nvSpPr>
        <p:spPr>
          <a:xfrm>
            <a:off x="2106960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Disconf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7584" y="4284439"/>
            <a:ext cx="1150104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 smtClean="0">
                <a:solidFill>
                  <a:schemeClr val="tx1"/>
                </a:solidFill>
              </a:rPr>
              <a:t>Dubbo</a:t>
            </a:r>
            <a:endParaRPr kumimoji="1"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-Admin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 Monitor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7821" y="4166959"/>
            <a:ext cx="543739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支撑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技术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体系</a:t>
            </a:r>
            <a:endParaRPr kumimoji="1" lang="en-US" altLang="zh-CN" sz="1400" dirty="0" smtClean="0"/>
          </a:p>
        </p:txBody>
      </p:sp>
      <p:sp>
        <p:nvSpPr>
          <p:cNvPr id="52" name="矩形 51"/>
          <p:cNvSpPr/>
          <p:nvPr/>
        </p:nvSpPr>
        <p:spPr>
          <a:xfrm>
            <a:off x="683568" y="1800163"/>
            <a:ext cx="7632848" cy="21602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7821" y="2504388"/>
            <a:ext cx="54373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基础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模块</a:t>
            </a:r>
            <a:endParaRPr kumimoji="1" lang="en-US" altLang="zh-CN" sz="1400" dirty="0" smtClean="0"/>
          </a:p>
        </p:txBody>
      </p:sp>
      <p:sp>
        <p:nvSpPr>
          <p:cNvPr id="54" name="矩形 53"/>
          <p:cNvSpPr/>
          <p:nvPr/>
        </p:nvSpPr>
        <p:spPr>
          <a:xfrm>
            <a:off x="4572000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标准数据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SD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9424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应用框架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ABF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94244" y="264712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交易模式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TXMODEL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123728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流水</a:t>
            </a:r>
            <a:r>
              <a:rPr kumimoji="1" lang="en-US" altLang="zh-CN" sz="1200" dirty="0" smtClean="0">
                <a:solidFill>
                  <a:srgbClr val="FFFF00"/>
                </a:solidFill>
              </a:rPr>
              <a:t>&amp;</a:t>
            </a:r>
            <a:r>
              <a:rPr kumimoji="1" lang="zh-CN" altLang="en-US" sz="1200" dirty="0" smtClean="0">
                <a:solidFill>
                  <a:srgbClr val="FFFF00"/>
                </a:solidFill>
              </a:rPr>
              <a:t>日志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JNL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34786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基础参数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CFG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94244" y="1999055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300474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Angular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683568" y="802357"/>
            <a:ext cx="2592288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/>
              <a:t>Branch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Manager</a:t>
            </a:r>
            <a:endParaRPr kumimoji="1" lang="zh-CN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5738010" y="4302867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Spring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Boot</a:t>
            </a:r>
          </a:p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Spring MVC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510728" y="4284439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React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948264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Maven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Git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Jenkins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372200" y="783485"/>
            <a:ext cx="1944216" cy="870922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3347864" y="783485"/>
            <a:ext cx="2943944" cy="870922"/>
          </a:xfrm>
          <a:prstGeom prst="roundRect">
            <a:avLst>
              <a:gd name="adj" fmla="val 6168"/>
            </a:avLst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网点业务平台</a:t>
            </a:r>
            <a:endParaRPr kumimoji="1" lang="zh-CN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67821" y="98757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应用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领域</a:t>
            </a:r>
            <a:endParaRPr kumimoji="1" lang="en-US" altLang="zh-CN" sz="1400" dirty="0" smtClean="0"/>
          </a:p>
        </p:txBody>
      </p:sp>
      <p:sp>
        <p:nvSpPr>
          <p:cNvPr id="69" name="矩形 68"/>
          <p:cNvSpPr/>
          <p:nvPr/>
        </p:nvSpPr>
        <p:spPr>
          <a:xfrm>
            <a:off x="828589" y="1109048"/>
            <a:ext cx="1123056" cy="25126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机构管理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021629" y="1109048"/>
            <a:ext cx="1123056" cy="25126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参数配置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466018" y="1094688"/>
            <a:ext cx="865528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交易引擎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410574" y="1094688"/>
            <a:ext cx="855644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客户服务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64156" y="1090435"/>
            <a:ext cx="855644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任务服务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波形 37"/>
          <p:cNvSpPr/>
          <p:nvPr/>
        </p:nvSpPr>
        <p:spPr>
          <a:xfrm>
            <a:off x="3878760" y="4711452"/>
            <a:ext cx="11675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前端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4" name="波形 73"/>
          <p:cNvSpPr/>
          <p:nvPr/>
        </p:nvSpPr>
        <p:spPr>
          <a:xfrm>
            <a:off x="6108785" y="4711452"/>
            <a:ext cx="7674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JavaWeb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5" name="波形 74"/>
          <p:cNvSpPr/>
          <p:nvPr/>
        </p:nvSpPr>
        <p:spPr>
          <a:xfrm>
            <a:off x="7334480" y="4699411"/>
            <a:ext cx="765913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/>
              <a:t>敏捷开发持续</a:t>
            </a:r>
            <a:r>
              <a:rPr kumimoji="1" lang="zh-CN" altLang="en-US" sz="1000" dirty="0" smtClean="0"/>
              <a:t>集成</a:t>
            </a:r>
            <a:endParaRPr kumimoji="1" lang="zh-CN" altLang="en-US" sz="1000" dirty="0"/>
          </a:p>
        </p:txBody>
      </p:sp>
      <p:sp>
        <p:nvSpPr>
          <p:cNvPr id="76" name="波形 75"/>
          <p:cNvSpPr/>
          <p:nvPr/>
        </p:nvSpPr>
        <p:spPr>
          <a:xfrm>
            <a:off x="1729763" y="4699411"/>
            <a:ext cx="1090642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分布式系统架构</a:t>
            </a:r>
            <a:endParaRPr kumimoji="1" lang="zh-CN" altLang="en-US" sz="1000" dirty="0"/>
          </a:p>
        </p:txBody>
      </p:sp>
      <p:sp>
        <p:nvSpPr>
          <p:cNvPr id="77" name="矩形 76"/>
          <p:cNvSpPr/>
          <p:nvPr/>
        </p:nvSpPr>
        <p:spPr>
          <a:xfrm>
            <a:off x="6372200" y="86455"/>
            <a:ext cx="1296144" cy="32087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bg1"/>
                </a:solidFill>
              </a:rPr>
              <a:t>服务化应用模块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773916" y="98365"/>
            <a:ext cx="974548" cy="308960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n>
                  <a:solidFill>
                    <a:schemeClr val="bg1">
                      <a:lumMod val="95000"/>
                    </a:schemeClr>
                  </a:solidFill>
                </a:ln>
              </a:rPr>
              <a:t>规划中</a:t>
            </a:r>
            <a:endParaRPr kumimoji="1" lang="zh-CN" altLang="en-US" sz="12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18278" y="1790871"/>
            <a:ext cx="1470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</a:t>
            </a:r>
            <a:r>
              <a:rPr lang="zh-CN" altLang="en-US" dirty="0" smtClean="0"/>
              <a:t>nfrastructure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223874" y="3999656"/>
            <a:ext cx="1164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Framewok</a:t>
            </a:r>
            <a:endParaRPr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8460432" y="847372"/>
            <a:ext cx="702439" cy="3977127"/>
            <a:chOff x="8460432" y="847372"/>
            <a:chExt cx="702439" cy="3977127"/>
          </a:xfrm>
        </p:grpSpPr>
        <p:sp>
          <p:nvSpPr>
            <p:cNvPr id="3" name="右大括号 2"/>
            <p:cNvSpPr/>
            <p:nvPr/>
          </p:nvSpPr>
          <p:spPr>
            <a:xfrm>
              <a:off x="8460432" y="847372"/>
              <a:ext cx="216024" cy="3977127"/>
            </a:xfrm>
            <a:prstGeom prst="rightBrace">
              <a:avLst>
                <a:gd name="adj1" fmla="val 37209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8604448" y="2682046"/>
              <a:ext cx="5584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kumimoji="1" lang="en-US" altLang="zh-CN" sz="1400" smtClean="0"/>
                <a:t>Tools</a:t>
              </a:r>
              <a:endParaRPr kumimoji="1" lang="en-US" altLang="zh-CN" sz="1400" dirty="0" smtClean="0"/>
            </a:p>
          </p:txBody>
        </p:sp>
      </p:grpSp>
      <p:sp>
        <p:nvSpPr>
          <p:cNvPr id="41" name="矩形 40"/>
          <p:cNvSpPr/>
          <p:nvPr/>
        </p:nvSpPr>
        <p:spPr>
          <a:xfrm>
            <a:off x="2114183" y="264712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交易控制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342516" y="264007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交易授权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TOV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70849" y="264006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交易复核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TCK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80148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文件管理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FM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1879466" y="1396272"/>
            <a:ext cx="1210170" cy="266262"/>
            <a:chOff x="1193520" y="1388353"/>
            <a:chExt cx="1210170" cy="266262"/>
          </a:xfrm>
        </p:grpSpPr>
        <p:sp>
          <p:nvSpPr>
            <p:cNvPr id="50" name="形状 49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形状 50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6" name="直线箭头连接符 5"/>
            <p:cNvCxnSpPr>
              <a:stCxn id="50" idx="1"/>
            </p:cNvCxnSpPr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箭头连接符 79"/>
            <p:cNvCxnSpPr>
              <a:stCxn id="51" idx="1"/>
            </p:cNvCxnSpPr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 20"/>
          <p:cNvGrpSpPr/>
          <p:nvPr/>
        </p:nvGrpSpPr>
        <p:grpSpPr>
          <a:xfrm>
            <a:off x="4042342" y="1385018"/>
            <a:ext cx="1738247" cy="266262"/>
            <a:chOff x="4042342" y="1385018"/>
            <a:chExt cx="1738247" cy="266262"/>
          </a:xfrm>
        </p:grpSpPr>
        <p:grpSp>
          <p:nvGrpSpPr>
            <p:cNvPr id="83" name="组 82"/>
            <p:cNvGrpSpPr/>
            <p:nvPr/>
          </p:nvGrpSpPr>
          <p:grpSpPr>
            <a:xfrm>
              <a:off x="4042342" y="1385018"/>
              <a:ext cx="1210170" cy="266262"/>
              <a:chOff x="1193520" y="1388353"/>
              <a:chExt cx="1210170" cy="266262"/>
            </a:xfrm>
          </p:grpSpPr>
          <p:sp>
            <p:nvSpPr>
              <p:cNvPr id="84" name="形状 83"/>
              <p:cNvSpPr/>
              <p:nvPr/>
            </p:nvSpPr>
            <p:spPr>
              <a:xfrm rot="20700000">
                <a:off x="1193520" y="1394702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5" name="形状 84"/>
              <p:cNvSpPr/>
              <p:nvPr/>
            </p:nvSpPr>
            <p:spPr>
              <a:xfrm rot="20700000">
                <a:off x="1673509" y="1388353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形状 85"/>
              <p:cNvSpPr/>
              <p:nvPr/>
            </p:nvSpPr>
            <p:spPr>
              <a:xfrm rot="20700000">
                <a:off x="2151691" y="1402616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 dirty="0"/>
              </a:p>
            </p:txBody>
          </p:sp>
          <p:cxnSp>
            <p:nvCxnSpPr>
              <p:cNvPr id="87" name="直线箭头连接符 86"/>
              <p:cNvCxnSpPr/>
              <p:nvPr/>
            </p:nvCxnSpPr>
            <p:spPr>
              <a:xfrm flipV="1">
                <a:off x="1438390" y="1546203"/>
                <a:ext cx="258071" cy="63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/>
              <p:cNvCxnSpPr/>
              <p:nvPr/>
            </p:nvCxnSpPr>
            <p:spPr>
              <a:xfrm>
                <a:off x="1918379" y="1546203"/>
                <a:ext cx="2545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形状 94"/>
            <p:cNvSpPr/>
            <p:nvPr/>
          </p:nvSpPr>
          <p:spPr>
            <a:xfrm rot="20700000">
              <a:off x="5528590" y="138622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cxnSp>
          <p:nvCxnSpPr>
            <p:cNvPr id="96" name="直线箭头连接符 95"/>
            <p:cNvCxnSpPr>
              <a:stCxn id="86" idx="1"/>
            </p:cNvCxnSpPr>
            <p:nvPr/>
          </p:nvCxnSpPr>
          <p:spPr>
            <a:xfrm flipV="1">
              <a:off x="5245383" y="1554122"/>
              <a:ext cx="316695" cy="30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矩形 80"/>
          <p:cNvSpPr/>
          <p:nvPr/>
        </p:nvSpPr>
        <p:spPr>
          <a:xfrm>
            <a:off x="5801854" y="263792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交易事件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7039702" y="2150137"/>
            <a:ext cx="1080120" cy="1684308"/>
            <a:chOff x="7039702" y="2150137"/>
            <a:chExt cx="1080120" cy="1684308"/>
          </a:xfrm>
        </p:grpSpPr>
        <p:sp>
          <p:nvSpPr>
            <p:cNvPr id="89" name="矩形 88"/>
            <p:cNvSpPr/>
            <p:nvPr/>
          </p:nvSpPr>
          <p:spPr>
            <a:xfrm>
              <a:off x="7039702" y="2150137"/>
              <a:ext cx="1080120" cy="1684308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通道服务</a:t>
              </a:r>
              <a:endParaRPr kumimoji="1" lang="en-US" altLang="zh-CN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200" dirty="0" smtClean="0">
                  <a:solidFill>
                    <a:schemeClr val="bg1"/>
                  </a:solidFill>
                </a:rPr>
                <a:t>GW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7128284" y="2621952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90" name="椭圆 89"/>
            <p:cNvSpPr/>
            <p:nvPr/>
          </p:nvSpPr>
          <p:spPr>
            <a:xfrm>
              <a:off x="7130696" y="3078118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92" name="椭圆 91"/>
            <p:cNvSpPr/>
            <p:nvPr/>
          </p:nvSpPr>
          <p:spPr>
            <a:xfrm>
              <a:off x="7146154" y="3554652"/>
              <a:ext cx="864096" cy="24808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is-IS" altLang="zh-CN" sz="1200" smtClean="0"/>
                <a:t>….</a:t>
              </a:r>
              <a:endParaRPr kumimoji="1" lang="zh-CN" altLang="en-US" sz="1200" dirty="0"/>
            </a:p>
          </p:txBody>
        </p:sp>
      </p:grpSp>
      <p:sp>
        <p:nvSpPr>
          <p:cNvPr id="93" name="矩形 92"/>
          <p:cNvSpPr/>
          <p:nvPr/>
        </p:nvSpPr>
        <p:spPr>
          <a:xfrm>
            <a:off x="2114862" y="199775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350424" y="199762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571042" y="1996322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曲线连接符 6"/>
          <p:cNvCxnSpPr>
            <a:stCxn id="86" idx="2"/>
            <a:endCxn id="82" idx="5"/>
          </p:cNvCxnSpPr>
          <p:nvPr/>
        </p:nvCxnSpPr>
        <p:spPr>
          <a:xfrm rot="16200000" flipH="1">
            <a:off x="5229248" y="1573267"/>
            <a:ext cx="278724" cy="420492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形状 81"/>
          <p:cNvSpPr/>
          <p:nvPr/>
        </p:nvSpPr>
        <p:spPr>
          <a:xfrm rot="20700000">
            <a:off x="5484707" y="1915746"/>
            <a:ext cx="251999" cy="251999"/>
          </a:xfrm>
          <a:prstGeom prst="gear6">
            <a:avLst/>
          </a:prstGeom>
          <a:gradFill flip="none" rotWithShape="1">
            <a:gsLst>
              <a:gs pos="0">
                <a:srgbClr val="FFFF00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8" name="矩形 97"/>
          <p:cNvSpPr/>
          <p:nvPr/>
        </p:nvSpPr>
        <p:spPr>
          <a:xfrm>
            <a:off x="5791660" y="1996322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838" y="59617"/>
            <a:ext cx="32504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400" dirty="0" smtClean="0">
                <a:solidFill>
                  <a:srgbClr val="C00000"/>
                </a:solidFill>
              </a:rPr>
              <a:t>思考：是否应该在服务间的调用过程中，自然串联出业务逻辑，而不需要专门的‘业务流程’实现者！</a:t>
            </a:r>
            <a:endParaRPr kumimoji="1" lang="en-US" altLang="zh-CN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1638791" y="3487468"/>
            <a:ext cx="6242561" cy="1512144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486391" y="3335068"/>
            <a:ext cx="6242561" cy="151214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06" y="3038113"/>
            <a:ext cx="1070509" cy="593859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1486391" y="1289918"/>
            <a:ext cx="6242561" cy="163632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14376"/>
            <a:ext cx="1070509" cy="593859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业务日志分析－系统架构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1608272" y="1404087"/>
            <a:ext cx="4248472" cy="135492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web-tools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805" y="627534"/>
            <a:ext cx="698905" cy="311560"/>
          </a:xfrm>
          <a:prstGeom prst="rect">
            <a:avLst/>
          </a:prstGeom>
        </p:spPr>
      </p:pic>
      <p:sp>
        <p:nvSpPr>
          <p:cNvPr id="60" name="棱台 59"/>
          <p:cNvSpPr/>
          <p:nvPr/>
        </p:nvSpPr>
        <p:spPr>
          <a:xfrm>
            <a:off x="1793683" y="3535164"/>
            <a:ext cx="1116124" cy="114323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3840519" y="3407052"/>
            <a:ext cx="3649625" cy="136815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业务日志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分析（代理服务）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折角形 62"/>
          <p:cNvSpPr/>
          <p:nvPr/>
        </p:nvSpPr>
        <p:spPr>
          <a:xfrm>
            <a:off x="2270171" y="404627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折角形 63"/>
          <p:cNvSpPr/>
          <p:nvPr/>
        </p:nvSpPr>
        <p:spPr>
          <a:xfrm>
            <a:off x="2338491" y="412510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折角形 64"/>
          <p:cNvSpPr/>
          <p:nvPr/>
        </p:nvSpPr>
        <p:spPr>
          <a:xfrm>
            <a:off x="2417321" y="419491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98090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234194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解析日志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70298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680280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展示日志文件列表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罐形 77"/>
          <p:cNvSpPr/>
          <p:nvPr/>
        </p:nvSpPr>
        <p:spPr>
          <a:xfrm>
            <a:off x="6531905" y="1404086"/>
            <a:ext cx="1080120" cy="1354923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</a:rPr>
              <a:t>Redis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853889" y="1696563"/>
            <a:ext cx="720080" cy="360039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管理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9425" y="200152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日志明细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87334" y="231590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分析结果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84536" y="2657661"/>
            <a:ext cx="216024" cy="216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3984536" y="3335068"/>
            <a:ext cx="216024" cy="216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>
            <a:stCxn id="7" idx="4"/>
            <a:endCxn id="82" idx="0"/>
          </p:cNvCxnSpPr>
          <p:nvPr/>
        </p:nvCxnSpPr>
        <p:spPr>
          <a:xfrm>
            <a:off x="4092548" y="2873661"/>
            <a:ext cx="0" cy="46140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52488" y="2975004"/>
            <a:ext cx="11993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RPC</a:t>
            </a:r>
            <a:r>
              <a:rPr kumimoji="1" lang="zh-CN" altLang="en-US" sz="1200" dirty="0" smtClean="0"/>
              <a:t>点对点调用</a:t>
            </a:r>
            <a:endParaRPr kumimoji="1"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2721877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执行解析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788632" y="1894884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50215" y="1459805"/>
            <a:ext cx="930702" cy="3404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Redis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信息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77" idx="2"/>
            <a:endCxn id="7" idx="0"/>
          </p:cNvCxnSpPr>
          <p:nvPr/>
        </p:nvCxnSpPr>
        <p:spPr>
          <a:xfrm rot="16200000" flipH="1">
            <a:off x="2931054" y="1496167"/>
            <a:ext cx="376070" cy="1946917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83" idx="2"/>
            <a:endCxn id="7" idx="0"/>
          </p:cNvCxnSpPr>
          <p:nvPr/>
        </p:nvCxnSpPr>
        <p:spPr>
          <a:xfrm rot="16200000" flipH="1">
            <a:off x="3451853" y="2016966"/>
            <a:ext cx="376070" cy="90532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84" idx="2"/>
            <a:endCxn id="7" idx="0"/>
          </p:cNvCxnSpPr>
          <p:nvPr/>
        </p:nvCxnSpPr>
        <p:spPr>
          <a:xfrm rot="5400000">
            <a:off x="3983508" y="2387185"/>
            <a:ext cx="379517" cy="161435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上箭头 31"/>
          <p:cNvSpPr/>
          <p:nvPr/>
        </p:nvSpPr>
        <p:spPr>
          <a:xfrm>
            <a:off x="6792848" y="2796008"/>
            <a:ext cx="599484" cy="611043"/>
          </a:xfrm>
          <a:prstGeom prst="up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8" name="闪电形 37"/>
          <p:cNvSpPr/>
          <p:nvPr/>
        </p:nvSpPr>
        <p:spPr>
          <a:xfrm rot="1299716">
            <a:off x="3757913" y="993038"/>
            <a:ext cx="419663" cy="357341"/>
          </a:xfrm>
          <a:prstGeom prst="lightningBol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3" name="肘形连接符 92"/>
          <p:cNvCxnSpPr>
            <a:stCxn id="65" idx="3"/>
            <a:endCxn id="61" idx="1"/>
          </p:cNvCxnSpPr>
          <p:nvPr/>
        </p:nvCxnSpPr>
        <p:spPr>
          <a:xfrm flipV="1">
            <a:off x="3065393" y="4091128"/>
            <a:ext cx="775126" cy="221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997445" y="383318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读取</a:t>
            </a:r>
          </a:p>
          <a:p>
            <a:pPr algn="ctr"/>
            <a:r>
              <a:rPr kumimoji="1" lang="zh-CN" altLang="en-US" sz="1200" dirty="0" smtClean="0"/>
              <a:t>本地文件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6170298" y="4255158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37919" y="4251287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清理解析数据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98090" y="4265445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41215" y="1879135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分析统计结果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肘形连接符 44"/>
          <p:cNvCxnSpPr>
            <a:stCxn id="44" idx="2"/>
            <a:endCxn id="7" idx="0"/>
          </p:cNvCxnSpPr>
          <p:nvPr/>
        </p:nvCxnSpPr>
        <p:spPr>
          <a:xfrm rot="5400000">
            <a:off x="4501924" y="1853019"/>
            <a:ext cx="395266" cy="121401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56304" y="2938269"/>
            <a:ext cx="683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/>
              <a:t>存储</a:t>
            </a:r>
          </a:p>
          <a:p>
            <a:pPr algn="ctr"/>
            <a:r>
              <a:rPr kumimoji="1" lang="zh-CN" altLang="en-US" sz="1200" dirty="0" smtClean="0"/>
              <a:t>查询</a:t>
            </a:r>
            <a:endParaRPr kumimoji="1"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8096973" y="1894884"/>
            <a:ext cx="4942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tools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7956380" y="390777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目标系统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和</a:t>
            </a:r>
            <a:endParaRPr kumimoji="1" lang="en-US" altLang="zh-CN" sz="1200" dirty="0"/>
          </a:p>
          <a:p>
            <a:pPr algn="ctr"/>
            <a:r>
              <a:rPr kumimoji="1" lang="zh-CN" altLang="en-US" sz="1200" dirty="0" smtClean="0"/>
              <a:t>日志代理服务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63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1560" y="1054568"/>
            <a:ext cx="5832648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18672" y="1427110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业务日志分析工程及依赖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817272" y="2338212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web-boss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72" y="1186084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web-tools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2153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1688" y="4222917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840" y="272491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840" y="155862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facade-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 flipH="1">
            <a:off x="1625401" y="3058292"/>
            <a:ext cx="25119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1625401" y="3574847"/>
            <a:ext cx="23499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483768" y="1546124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1650520" y="1906164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66" y="339502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475656" y="842661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3975356" y="3574847"/>
            <a:ext cx="1419580" cy="64807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3965088" y="2278704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60438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6588224" y="1054568"/>
            <a:ext cx="2376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web-tools</a:t>
            </a:r>
            <a:r>
              <a:rPr kumimoji="1" lang="zh-CN" altLang="en-US" sz="1400" dirty="0" smtClean="0"/>
              <a:t>：界面</a:t>
            </a:r>
            <a:r>
              <a:rPr kumimoji="1" lang="zh-CN" altLang="en-US" sz="1400" dirty="0"/>
              <a:t>，</a:t>
            </a:r>
            <a:r>
              <a:rPr kumimoji="1" lang="zh-CN" altLang="en-US" sz="1400" dirty="0" smtClean="0"/>
              <a:t>用户交互；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Web-boss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web</a:t>
            </a:r>
            <a:r>
              <a:rPr kumimoji="1" lang="zh-CN" altLang="en-US" sz="1400" dirty="0" smtClean="0"/>
              <a:t>类工程公告资源；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f</a:t>
            </a:r>
            <a:r>
              <a:rPr kumimoji="1" lang="pt-BR" altLang="zh-CN" sz="1400" dirty="0" err="1" smtClean="0"/>
              <a:t>aç</a:t>
            </a:r>
            <a:r>
              <a:rPr kumimoji="1" lang="en-US" altLang="zh-CN" sz="1400" dirty="0" err="1" smtClean="0"/>
              <a:t>ade-biztrace</a:t>
            </a:r>
            <a:r>
              <a:rPr kumimoji="1" lang="zh-CN" altLang="en-US" sz="1400" dirty="0" smtClean="0"/>
              <a:t>：业务日志分析功能服务接口、基础类、非运行工程，不依赖其他应用能力；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service-</a:t>
            </a:r>
            <a:r>
              <a:rPr kumimoji="1" lang="en-US" altLang="zh-CN" sz="1400" dirty="0" err="1" smtClean="0"/>
              <a:t>biztrace</a:t>
            </a:r>
            <a:r>
              <a:rPr kumimoji="1" lang="zh-CN" altLang="en-US" sz="1400" dirty="0" smtClean="0"/>
              <a:t>：业务日志分析功能服务实现，可独立部署运行，并提供服务能力；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56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业务日志分析－功能</a:t>
            </a:r>
            <a:endParaRPr kumimoji="1"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899592" y="1275606"/>
            <a:ext cx="3744416" cy="32403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0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2760" y="196384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列出日志文件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2760" y="141486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选择服务器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12760" y="253485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解析日志文件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2760" y="308384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分析日志文件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2760" y="3639368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查询分析结果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28384" y="195333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下载日志文件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28384" y="140435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备份日志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28384" y="252434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XX</a:t>
            </a:r>
            <a:r>
              <a:rPr kumimoji="1" lang="zh-CN" altLang="en-US" dirty="0" smtClean="0">
                <a:solidFill>
                  <a:schemeClr val="tx1"/>
                </a:solidFill>
              </a:rPr>
              <a:t>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04672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C00000"/>
                </a:solidFill>
              </a:rPr>
              <a:t>本期实现</a:t>
            </a:r>
            <a:endParaRPr kumimoji="1"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12360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规划功能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开发活动管理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登记工作内容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登记布丁清单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核对补丁包（补丁包与清单内容的核对）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生成</a:t>
            </a:r>
            <a:r>
              <a:rPr kumimoji="1" lang="en-US" altLang="zh-CN" sz="1800" dirty="0" err="1" smtClean="0"/>
              <a:t>xsd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1800" dirty="0" smtClean="0"/>
              <a:t>//TODO </a:t>
            </a:r>
            <a:r>
              <a:rPr kumimoji="1" lang="zh-CN" altLang="en-US" sz="1800" dirty="0" smtClean="0"/>
              <a:t>根据实践再加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develop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开发活动管理－登记工作内容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883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开发活动管理－登记补丁清单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32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开发活动管理－核对补丁包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5301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通用</a:t>
            </a:r>
            <a:r>
              <a:rPr kumimoji="1" lang="en-US" altLang="zh-CN" sz="1800" dirty="0" smtClean="0"/>
              <a:t>Controller</a:t>
            </a:r>
            <a:r>
              <a:rPr kumimoji="1" lang="zh-CN" altLang="en-US" sz="1800" dirty="0" smtClean="0"/>
              <a:t>测试：通过指定参数、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进行</a:t>
            </a:r>
            <a:r>
              <a:rPr kumimoji="1" lang="en-US" altLang="zh-CN" sz="1800" dirty="0" smtClean="0"/>
              <a:t>POST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GET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PUT</a:t>
            </a:r>
            <a:r>
              <a:rPr kumimoji="1" lang="zh-CN" altLang="en-US" sz="1800" dirty="0" smtClean="0"/>
              <a:t>测试</a:t>
            </a:r>
            <a:endParaRPr kumimoji="1" lang="en-US" altLang="zh-CN" sz="18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8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POST</a:t>
            </a:r>
            <a:endParaRPr kumimoji="1" lang="zh-CN" altLang="en-US" sz="3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31590"/>
            <a:ext cx="6948264" cy="323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GET</a:t>
            </a:r>
            <a:endParaRPr kumimoji="1" lang="zh-CN" altLang="en-US" sz="3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5" y="987574"/>
            <a:ext cx="7946090" cy="32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3200" dirty="0" smtClean="0"/>
              <a:t>应用模块规划的拆分原则</a:t>
            </a:r>
            <a:endParaRPr kumimoji="1" lang="zh-CN" altLang="en-US" sz="3000" dirty="0"/>
          </a:p>
        </p:txBody>
      </p:sp>
      <p:sp>
        <p:nvSpPr>
          <p:cNvPr id="5" name="圆角矩形 4"/>
          <p:cNvSpPr/>
          <p:nvPr/>
        </p:nvSpPr>
        <p:spPr>
          <a:xfrm>
            <a:off x="971600" y="1347614"/>
            <a:ext cx="1656184" cy="36724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应用领域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domain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806830" y="1347614"/>
            <a:ext cx="1656184" cy="36724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业务域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biz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642060" y="1347614"/>
            <a:ext cx="1656184" cy="36724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模块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model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477290" y="1347614"/>
            <a:ext cx="1656184" cy="36724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功能点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15616" y="3075806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网点业务平台</a:t>
            </a:r>
            <a:endParaRPr kumimoji="1" lang="zh-CN" altLang="en-US" sz="1400"/>
          </a:p>
        </p:txBody>
      </p:sp>
      <p:sp>
        <p:nvSpPr>
          <p:cNvPr id="22" name="矩形 21"/>
          <p:cNvSpPr/>
          <p:nvPr/>
        </p:nvSpPr>
        <p:spPr>
          <a:xfrm>
            <a:off x="3004365" y="1635646"/>
            <a:ext cx="126111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组织</a:t>
            </a:r>
            <a:endParaRPr kumimoji="1"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3004365" y="2283718"/>
            <a:ext cx="126111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权限</a:t>
            </a:r>
            <a:endParaRPr kumimoji="1"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3004365" y="2895786"/>
            <a:ext cx="126111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交易</a:t>
            </a:r>
            <a:endParaRPr kumimoji="1"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3004365" y="3507854"/>
            <a:ext cx="126111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流水</a:t>
            </a:r>
            <a:endParaRPr kumimoji="1"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4955877" y="1448655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机构</a:t>
            </a:r>
            <a:endParaRPr kumimoji="1"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4955876" y="1868244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用户</a:t>
            </a:r>
            <a:endParaRPr kumimoji="1"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4955876" y="2284551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角色</a:t>
            </a:r>
            <a:endParaRPr kumimoji="1"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4955876" y="2708795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引擎</a:t>
            </a:r>
            <a:endParaRPr kumimoji="1" lang="zh-CN" altLang="en-US" sz="1400" dirty="0"/>
          </a:p>
        </p:txBody>
      </p:sp>
      <p:sp>
        <p:nvSpPr>
          <p:cNvPr id="30" name="矩形 29"/>
          <p:cNvSpPr/>
          <p:nvPr/>
        </p:nvSpPr>
        <p:spPr>
          <a:xfrm>
            <a:off x="4955876" y="3116692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凭证</a:t>
            </a:r>
            <a:endParaRPr kumimoji="1"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4955876" y="3520380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存储</a:t>
            </a:r>
            <a:endParaRPr kumimoji="1"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4955876" y="3924835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读取</a:t>
            </a:r>
            <a:endParaRPr kumimoji="1" lang="zh-CN" altLang="en-US" sz="1400" dirty="0"/>
          </a:p>
        </p:txBody>
      </p:sp>
      <p:cxnSp>
        <p:nvCxnSpPr>
          <p:cNvPr id="33" name="直线连接符 32"/>
          <p:cNvCxnSpPr>
            <a:stCxn id="9" idx="3"/>
            <a:endCxn id="22" idx="1"/>
          </p:cNvCxnSpPr>
          <p:nvPr/>
        </p:nvCxnSpPr>
        <p:spPr>
          <a:xfrm flipV="1">
            <a:off x="2483768" y="1815666"/>
            <a:ext cx="520597" cy="15841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>
            <a:stCxn id="9" idx="3"/>
            <a:endCxn id="23" idx="1"/>
          </p:cNvCxnSpPr>
          <p:nvPr/>
        </p:nvCxnSpPr>
        <p:spPr>
          <a:xfrm flipV="1">
            <a:off x="2483768" y="2463738"/>
            <a:ext cx="520597" cy="936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/>
          <p:cNvCxnSpPr>
            <a:endCxn id="24" idx="1"/>
          </p:cNvCxnSpPr>
          <p:nvPr/>
        </p:nvCxnSpPr>
        <p:spPr>
          <a:xfrm flipV="1">
            <a:off x="2493011" y="3075806"/>
            <a:ext cx="511354" cy="324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/>
          <p:cNvCxnSpPr>
            <a:stCxn id="9" idx="3"/>
            <a:endCxn id="25" idx="1"/>
          </p:cNvCxnSpPr>
          <p:nvPr/>
        </p:nvCxnSpPr>
        <p:spPr>
          <a:xfrm>
            <a:off x="2483768" y="3399842"/>
            <a:ext cx="520597" cy="2880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/>
          <p:cNvCxnSpPr>
            <a:stCxn id="22" idx="3"/>
            <a:endCxn id="26" idx="1"/>
          </p:cNvCxnSpPr>
          <p:nvPr/>
        </p:nvCxnSpPr>
        <p:spPr>
          <a:xfrm flipV="1">
            <a:off x="4265479" y="1632161"/>
            <a:ext cx="690398" cy="1835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/>
          <p:cNvCxnSpPr>
            <a:stCxn id="22" idx="3"/>
            <a:endCxn id="27" idx="1"/>
          </p:cNvCxnSpPr>
          <p:nvPr/>
        </p:nvCxnSpPr>
        <p:spPr>
          <a:xfrm>
            <a:off x="4265479" y="1815666"/>
            <a:ext cx="690397" cy="2360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/>
          <p:cNvCxnSpPr>
            <a:stCxn id="23" idx="3"/>
            <a:endCxn id="28" idx="1"/>
          </p:cNvCxnSpPr>
          <p:nvPr/>
        </p:nvCxnSpPr>
        <p:spPr>
          <a:xfrm>
            <a:off x="4265479" y="2463738"/>
            <a:ext cx="690397" cy="43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>
            <a:stCxn id="24" idx="3"/>
            <a:endCxn id="29" idx="1"/>
          </p:cNvCxnSpPr>
          <p:nvPr/>
        </p:nvCxnSpPr>
        <p:spPr>
          <a:xfrm flipV="1">
            <a:off x="4265479" y="2892301"/>
            <a:ext cx="690397" cy="1835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>
            <a:stCxn id="24" idx="3"/>
            <a:endCxn id="30" idx="1"/>
          </p:cNvCxnSpPr>
          <p:nvPr/>
        </p:nvCxnSpPr>
        <p:spPr>
          <a:xfrm>
            <a:off x="4265479" y="3075806"/>
            <a:ext cx="690397" cy="2243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>
            <a:stCxn id="25" idx="3"/>
            <a:endCxn id="31" idx="1"/>
          </p:cNvCxnSpPr>
          <p:nvPr/>
        </p:nvCxnSpPr>
        <p:spPr>
          <a:xfrm>
            <a:off x="4265479" y="3687874"/>
            <a:ext cx="690397" cy="160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/>
          <p:cNvCxnSpPr>
            <a:stCxn id="25" idx="3"/>
            <a:endCxn id="32" idx="1"/>
          </p:cNvCxnSpPr>
          <p:nvPr/>
        </p:nvCxnSpPr>
        <p:spPr>
          <a:xfrm>
            <a:off x="4265479" y="3687874"/>
            <a:ext cx="690397" cy="420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6876256" y="3651870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更新流水</a:t>
            </a:r>
            <a:endParaRPr kumimoji="1" lang="zh-CN" altLang="en-US" sz="1400" dirty="0"/>
          </a:p>
        </p:txBody>
      </p:sp>
      <p:sp>
        <p:nvSpPr>
          <p:cNvPr id="69" name="矩形 68"/>
          <p:cNvSpPr/>
          <p:nvPr/>
        </p:nvSpPr>
        <p:spPr>
          <a:xfrm>
            <a:off x="6876256" y="4056325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查询流水</a:t>
            </a:r>
            <a:endParaRPr kumimoji="1" lang="zh-CN" altLang="en-US" sz="1400" dirty="0"/>
          </a:p>
        </p:txBody>
      </p:sp>
      <p:sp>
        <p:nvSpPr>
          <p:cNvPr id="70" name="矩形 69"/>
          <p:cNvSpPr/>
          <p:nvPr/>
        </p:nvSpPr>
        <p:spPr>
          <a:xfrm>
            <a:off x="6876255" y="1628675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机构合并</a:t>
            </a:r>
            <a:endParaRPr kumimoji="1" lang="zh-CN" altLang="en-US" sz="1400" dirty="0"/>
          </a:p>
        </p:txBody>
      </p:sp>
      <p:sp>
        <p:nvSpPr>
          <p:cNvPr id="71" name="矩形 70"/>
          <p:cNvSpPr/>
          <p:nvPr/>
        </p:nvSpPr>
        <p:spPr>
          <a:xfrm>
            <a:off x="6894705" y="2276745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新建角色</a:t>
            </a:r>
            <a:endParaRPr kumimoji="1" lang="zh-CN" altLang="en-US" sz="1400" dirty="0"/>
          </a:p>
        </p:txBody>
      </p:sp>
      <p:sp>
        <p:nvSpPr>
          <p:cNvPr id="72" name="矩形 71"/>
          <p:cNvSpPr/>
          <p:nvPr/>
        </p:nvSpPr>
        <p:spPr>
          <a:xfrm>
            <a:off x="6894705" y="2747920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启动</a:t>
            </a:r>
            <a:endParaRPr kumimoji="1" lang="zh-CN" altLang="en-US" sz="1400" dirty="0"/>
          </a:p>
        </p:txBody>
      </p:sp>
      <p:sp>
        <p:nvSpPr>
          <p:cNvPr id="73" name="矩形 72"/>
          <p:cNvSpPr/>
          <p:nvPr/>
        </p:nvSpPr>
        <p:spPr>
          <a:xfrm>
            <a:off x="6894705" y="3152375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提交</a:t>
            </a:r>
            <a:endParaRPr kumimoji="1" lang="zh-CN" altLang="en-US" sz="1400" dirty="0"/>
          </a:p>
        </p:txBody>
      </p:sp>
      <p:cxnSp>
        <p:nvCxnSpPr>
          <p:cNvPr id="74" name="直线连接符 73"/>
          <p:cNvCxnSpPr>
            <a:stCxn id="26" idx="3"/>
            <a:endCxn id="70" idx="1"/>
          </p:cNvCxnSpPr>
          <p:nvPr/>
        </p:nvCxnSpPr>
        <p:spPr>
          <a:xfrm>
            <a:off x="5984426" y="1632161"/>
            <a:ext cx="891829" cy="1800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/>
          <p:cNvCxnSpPr>
            <a:stCxn id="28" idx="3"/>
            <a:endCxn id="71" idx="1"/>
          </p:cNvCxnSpPr>
          <p:nvPr/>
        </p:nvCxnSpPr>
        <p:spPr>
          <a:xfrm flipV="1">
            <a:off x="5984425" y="2460251"/>
            <a:ext cx="910280" cy="78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/>
          <p:cNvCxnSpPr>
            <a:stCxn id="29" idx="3"/>
            <a:endCxn id="72" idx="1"/>
          </p:cNvCxnSpPr>
          <p:nvPr/>
        </p:nvCxnSpPr>
        <p:spPr>
          <a:xfrm>
            <a:off x="5984425" y="2892301"/>
            <a:ext cx="910280" cy="39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/>
          <p:cNvCxnSpPr>
            <a:stCxn id="29" idx="3"/>
            <a:endCxn id="73" idx="1"/>
          </p:cNvCxnSpPr>
          <p:nvPr/>
        </p:nvCxnSpPr>
        <p:spPr>
          <a:xfrm>
            <a:off x="5984425" y="2892301"/>
            <a:ext cx="910280" cy="443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/>
          <p:cNvCxnSpPr>
            <a:stCxn id="27" idx="3"/>
            <a:endCxn id="70" idx="1"/>
          </p:cNvCxnSpPr>
          <p:nvPr/>
        </p:nvCxnSpPr>
        <p:spPr>
          <a:xfrm flipV="1">
            <a:off x="5984425" y="1812181"/>
            <a:ext cx="891830" cy="2395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/>
          <p:cNvCxnSpPr>
            <a:stCxn id="31" idx="3"/>
            <a:endCxn id="68" idx="1"/>
          </p:cNvCxnSpPr>
          <p:nvPr/>
        </p:nvCxnSpPr>
        <p:spPr>
          <a:xfrm>
            <a:off x="5984425" y="3703886"/>
            <a:ext cx="891831" cy="1314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/>
          <p:cNvCxnSpPr>
            <a:stCxn id="32" idx="3"/>
            <a:endCxn id="69" idx="1"/>
          </p:cNvCxnSpPr>
          <p:nvPr/>
        </p:nvCxnSpPr>
        <p:spPr>
          <a:xfrm>
            <a:off x="5984425" y="4108341"/>
            <a:ext cx="891831" cy="1314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下箭头 96"/>
          <p:cNvSpPr/>
          <p:nvPr/>
        </p:nvSpPr>
        <p:spPr>
          <a:xfrm rot="10800000">
            <a:off x="7020272" y="987574"/>
            <a:ext cx="576064" cy="28803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6298244" y="483518"/>
            <a:ext cx="1946164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注册中心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75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开发篇</a:t>
            </a:r>
            <a:endParaRPr kumimoji="1" lang="zh-CN" altLang="en-US" sz="2600" cap="none" dirty="0"/>
          </a:p>
        </p:txBody>
      </p:sp>
    </p:spTree>
    <p:extLst>
      <p:ext uri="{BB962C8B-B14F-4D97-AF65-F5344CB8AC3E}">
        <p14:creationId xmlns:p14="http://schemas.microsoft.com/office/powerpoint/2010/main" val="13699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我们的技术体系</a:t>
            </a:r>
            <a:endParaRPr kumimoji="1" lang="zh-CN" altLang="en-US" sz="2600" cap="none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99542"/>
            <a:ext cx="7772400" cy="213325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altLang="zh-CN" dirty="0" smtClean="0"/>
              <a:t>Spring</a:t>
            </a:r>
            <a:endParaRPr lang="zh-CN" altLang="en-US" dirty="0" smtClean="0"/>
          </a:p>
          <a:p>
            <a:r>
              <a:rPr kumimoji="1" lang="en-US" altLang="zh-CN" dirty="0" err="1" smtClean="0"/>
              <a:t>Dubbo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smtClean="0"/>
              <a:t>Zookeeper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Mybatis</a:t>
            </a:r>
            <a:r>
              <a:rPr kumimoji="1" lang="is-IS" altLang="zh-CN" dirty="0" smtClean="0"/>
              <a:t>…..</a:t>
            </a:r>
          </a:p>
          <a:p>
            <a:r>
              <a:rPr kumimoji="1" lang="en-US" altLang="zh-CN" dirty="0" smtClean="0"/>
              <a:t>Nginx</a:t>
            </a:r>
          </a:p>
          <a:p>
            <a:r>
              <a:rPr kumimoji="1" lang="en-US" altLang="zh-CN" dirty="0" smtClean="0"/>
              <a:t>Tomcat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753" y="539983"/>
            <a:ext cx="1584176" cy="11565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840" y="486343"/>
            <a:ext cx="2230289" cy="5679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901" y="168372"/>
            <a:ext cx="1143469" cy="1390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1551747"/>
            <a:ext cx="2865561" cy="9713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985" y="1997189"/>
            <a:ext cx="1143124" cy="704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513" y="2617172"/>
            <a:ext cx="2624584" cy="8066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6258" y="3653794"/>
            <a:ext cx="3030984" cy="6061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0805" y="2152982"/>
            <a:ext cx="1759012" cy="4985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3712" y="3684998"/>
            <a:ext cx="1776185" cy="102866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63688" y="3859406"/>
            <a:ext cx="775806" cy="85425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106724" y="4569156"/>
            <a:ext cx="31555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/>
              <a:t>Json</a:t>
            </a:r>
            <a:r>
              <a:rPr lang="en-US" altLang="zh-CN" sz="1400" dirty="0" smtClean="0"/>
              <a:t>-server</a:t>
            </a:r>
          </a:p>
          <a:p>
            <a:r>
              <a:rPr lang="zh-CN" altLang="en-US" sz="1400" dirty="0" smtClean="0"/>
              <a:t>https</a:t>
            </a:r>
            <a:r>
              <a:rPr lang="zh-CN" altLang="en-US" sz="1400" dirty="0"/>
              <a:t>://github.com/typicode/json-server</a:t>
            </a:r>
          </a:p>
        </p:txBody>
      </p:sp>
    </p:spTree>
    <p:extLst>
      <p:ext uri="{BB962C8B-B14F-4D97-AF65-F5344CB8AC3E}">
        <p14:creationId xmlns:p14="http://schemas.microsoft.com/office/powerpoint/2010/main" val="197427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技术框架体系</a:t>
            </a:r>
            <a:endParaRPr kumimoji="1" lang="zh-CN" altLang="en-US" sz="3000" dirty="0"/>
          </a:p>
        </p:txBody>
      </p:sp>
      <p:sp>
        <p:nvSpPr>
          <p:cNvPr id="2" name="圆角矩形 1"/>
          <p:cNvSpPr/>
          <p:nvPr/>
        </p:nvSpPr>
        <p:spPr>
          <a:xfrm>
            <a:off x="395536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MVC + Spring + </a:t>
            </a:r>
            <a:r>
              <a:rPr kumimoji="1" lang="en-US" altLang="zh-CN" sz="1400" dirty="0" err="1" smtClean="0"/>
              <a:t>Mybatis</a:t>
            </a:r>
            <a:endParaRPr kumimoji="1"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418120" y="3353298"/>
            <a:ext cx="8258335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Maven + </a:t>
            </a:r>
            <a:r>
              <a:rPr kumimoji="1" lang="en-US" altLang="zh-CN" sz="1400" dirty="0" err="1" smtClean="0"/>
              <a:t>Git</a:t>
            </a:r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Svn</a:t>
            </a:r>
            <a:r>
              <a:rPr kumimoji="1" lang="en-US" altLang="zh-CN" sz="1400" dirty="0" smtClean="0"/>
              <a:t> + Jenkins</a:t>
            </a:r>
            <a:endParaRPr kumimoji="1"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4644008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Dubbo</a:t>
            </a:r>
            <a:r>
              <a:rPr kumimoji="1" lang="en-US" altLang="zh-CN" sz="1400" dirty="0" smtClean="0"/>
              <a:t> + </a:t>
            </a:r>
            <a:r>
              <a:rPr kumimoji="1" lang="en-US" altLang="zh-CN" sz="1400" dirty="0" err="1" smtClean="0"/>
              <a:t>Disconf</a:t>
            </a:r>
            <a:r>
              <a:rPr kumimoji="1" lang="en-US" altLang="zh-CN" sz="1400" dirty="0" smtClean="0"/>
              <a:t> + Tomcat/Jetty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395536" y="1275606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AngularJS+Bootstrap</a:t>
            </a:r>
            <a:r>
              <a:rPr kumimoji="1" lang="en-US" altLang="zh-CN" sz="1400" dirty="0" smtClean="0"/>
              <a:t>/React/</a:t>
            </a:r>
            <a:r>
              <a:rPr kumimoji="1" lang="en-US" altLang="zh-CN" sz="1400" dirty="0" err="1" smtClean="0"/>
              <a:t>JQuery+HTML+CSS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96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7614"/>
            <a:ext cx="4984746" cy="29317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36096" y="771550"/>
            <a:ext cx="3544566" cy="42473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Registry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注册中心；和服务的消费者，和服务提供者都建立长连接。服务提供者注册服务到注册中心；服务消费者从注册中心获取服务提供者列表；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Consumer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服务消费端；服务消费者从注册中心获取到服务提供者列表后，根据负载均衡算法，选择一个服务提供者，和服务提供者直接建立连接，开始调用服务；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Provider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服务提供者；服务提供者提供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RPC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Monitor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监控服务的调用情况统计；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注册中心为</a:t>
            </a: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N+1</a:t>
            </a: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对等集群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，一台挂掉后，会自动切换到另外一台注册中心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注册中心全部挂掉后，消息消费者本地会缓存服务提供者列表，所以不影响当时的服务调用。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服务提供者为集群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，一台挂掉后，通过心跳过程，注册中心会立即刷到服务消费者告知；</a:t>
            </a:r>
            <a:endParaRPr lang="zh-CN" altLang="en-US" sz="1200" b="0" i="0" u="none" strike="noStrike" dirty="0">
              <a:solidFill>
                <a:srgbClr val="0070C0"/>
              </a:solidFill>
              <a:effectLst/>
              <a:latin typeface="Verdana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3000" dirty="0" smtClean="0"/>
              <a:t>Why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err="1" smtClean="0"/>
              <a:t>Dubbo</a:t>
            </a:r>
            <a:r>
              <a:rPr kumimoji="1" lang="zh-CN" altLang="en-US" sz="2000" dirty="0" smtClean="0"/>
              <a:t>（思想吻合）</a:t>
            </a:r>
            <a:endParaRPr kumimoji="1"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467544" y="4371950"/>
            <a:ext cx="23394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https://github.com/alibaba/dubbo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4659655"/>
            <a:ext cx="30451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https://github.com/dangdangdotcom/dubbox</a:t>
            </a:r>
          </a:p>
        </p:txBody>
      </p:sp>
    </p:spTree>
    <p:extLst>
      <p:ext uri="{BB962C8B-B14F-4D97-AF65-F5344CB8AC3E}">
        <p14:creationId xmlns:p14="http://schemas.microsoft.com/office/powerpoint/2010/main" val="19267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云形 29"/>
          <p:cNvSpPr/>
          <p:nvPr/>
        </p:nvSpPr>
        <p:spPr>
          <a:xfrm>
            <a:off x="179512" y="411510"/>
            <a:ext cx="8496944" cy="4639444"/>
          </a:xfrm>
          <a:prstGeom prst="clou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mtClean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实践分布式架构开发模式</a:t>
            </a:r>
            <a:endParaRPr kumimoji="1" lang="zh-CN" altLang="en-US" sz="3000" dirty="0"/>
          </a:p>
        </p:txBody>
      </p:sp>
      <p:sp>
        <p:nvSpPr>
          <p:cNvPr id="21" name="圆角矩形 20"/>
          <p:cNvSpPr/>
          <p:nvPr/>
        </p:nvSpPr>
        <p:spPr>
          <a:xfrm>
            <a:off x="3635896" y="730474"/>
            <a:ext cx="891093" cy="720080"/>
          </a:xfrm>
          <a:prstGeom prst="roundRect">
            <a:avLst>
              <a:gd name="adj" fmla="val 550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注册中心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403648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服务消费者</a:t>
            </a:r>
          </a:p>
          <a:p>
            <a:pPr algn="ctr"/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UI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6012160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服务提供者</a:t>
            </a:r>
          </a:p>
          <a:p>
            <a:pPr algn="ctr"/>
            <a:r>
              <a:rPr kumimoji="1" lang="en-US" altLang="zh-CN" sz="1200" dirty="0" smtClean="0"/>
              <a:t>Tools</a:t>
            </a:r>
            <a:r>
              <a:rPr kumimoji="1" lang="zh-CN" altLang="en-US" sz="1200" dirty="0" smtClean="0"/>
              <a:t>服务功能</a:t>
            </a:r>
          </a:p>
        </p:txBody>
      </p:sp>
      <p:cxnSp>
        <p:nvCxnSpPr>
          <p:cNvPr id="6" name="直线箭头连接符 5"/>
          <p:cNvCxnSpPr>
            <a:stCxn id="22" idx="0"/>
          </p:cNvCxnSpPr>
          <p:nvPr/>
        </p:nvCxnSpPr>
        <p:spPr>
          <a:xfrm flipV="1">
            <a:off x="2303748" y="1428757"/>
            <a:ext cx="1342075" cy="88589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23" idx="0"/>
            <a:endCxn id="21" idx="2"/>
          </p:cNvCxnSpPr>
          <p:nvPr/>
        </p:nvCxnSpPr>
        <p:spPr>
          <a:xfrm flipH="1" flipV="1">
            <a:off x="4081443" y="1450554"/>
            <a:ext cx="2830817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22" idx="3"/>
            <a:endCxn id="23" idx="1"/>
          </p:cNvCxnSpPr>
          <p:nvPr/>
        </p:nvCxnSpPr>
        <p:spPr>
          <a:xfrm>
            <a:off x="3203848" y="2638686"/>
            <a:ext cx="28083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21" idx="2"/>
          </p:cNvCxnSpPr>
          <p:nvPr/>
        </p:nvCxnSpPr>
        <p:spPr>
          <a:xfrm flipH="1">
            <a:off x="2735797" y="1450554"/>
            <a:ext cx="1345646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950270" y="3803320"/>
            <a:ext cx="845866" cy="720080"/>
          </a:xfrm>
          <a:prstGeom prst="roundRect">
            <a:avLst>
              <a:gd name="adj" fmla="val 5505"/>
            </a:avLst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监控中心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stCxn id="23" idx="2"/>
            <a:endCxn id="37" idx="3"/>
          </p:cNvCxnSpPr>
          <p:nvPr/>
        </p:nvCxnSpPr>
        <p:spPr>
          <a:xfrm flipH="1">
            <a:off x="5796136" y="2962722"/>
            <a:ext cx="1116124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2" idx="2"/>
            <a:endCxn id="37" idx="0"/>
          </p:cNvCxnSpPr>
          <p:nvPr/>
        </p:nvCxnSpPr>
        <p:spPr>
          <a:xfrm>
            <a:off x="2303748" y="2962722"/>
            <a:ext cx="3069455" cy="84059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00016" y="18674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 发布服务</a:t>
            </a:r>
            <a:endParaRPr kumimoji="1"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1916007" y="134674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 订阅服务</a:t>
            </a:r>
            <a:endParaRPr kumimoji="1"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741448" y="1877956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 服务列表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707904" y="2291152"/>
            <a:ext cx="1623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 访问服务（</a:t>
            </a:r>
            <a:r>
              <a:rPr kumimoji="1" lang="en-US" altLang="zh-CN" sz="1400" dirty="0" err="1" smtClean="0"/>
              <a:t>rcp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852687" y="3135503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016110" y="356304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1749750" y="42980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smtClean="0">
                <a:solidFill>
                  <a:srgbClr val="C00000"/>
                </a:solidFill>
              </a:rPr>
              <a:t>局域</a:t>
            </a:r>
            <a:r>
              <a:rPr kumimoji="1" lang="zh-CN" altLang="en-US" b="1" dirty="0">
                <a:solidFill>
                  <a:srgbClr val="C00000"/>
                </a:solidFill>
              </a:rPr>
              <a:t>网内</a:t>
            </a:r>
          </a:p>
        </p:txBody>
      </p:sp>
      <p:cxnSp>
        <p:nvCxnSpPr>
          <p:cNvPr id="57" name="直线箭头连接符 56"/>
          <p:cNvCxnSpPr/>
          <p:nvPr/>
        </p:nvCxnSpPr>
        <p:spPr>
          <a:xfrm flipV="1">
            <a:off x="7488988" y="4539771"/>
            <a:ext cx="1032584" cy="1001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 flipV="1">
            <a:off x="7474378" y="5043827"/>
            <a:ext cx="1032584" cy="1001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409094" y="415592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异步调用，如：心跳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427855" y="461747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同步调用，</a:t>
            </a:r>
          </a:p>
          <a:p>
            <a:r>
              <a:rPr kumimoji="1" lang="zh-CN" altLang="en-US" sz="1200" dirty="0" smtClean="0"/>
              <a:t>从注册中心获知访问地址</a:t>
            </a:r>
            <a:endParaRPr kumimoji="1"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4669467" y="716268"/>
            <a:ext cx="891093" cy="720080"/>
          </a:xfrm>
          <a:prstGeom prst="roundRect">
            <a:avLst>
              <a:gd name="adj" fmla="val 550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配置中心 </a:t>
            </a:r>
            <a:endParaRPr kumimoji="1" lang="zh-CN" altLang="en-US" dirty="0"/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3240360" y="1436348"/>
            <a:ext cx="1912120" cy="1099786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5161314" y="1450554"/>
            <a:ext cx="2460925" cy="84059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504140" y="140280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r>
              <a:rPr kumimoji="1" lang="zh-CN" altLang="en-US" sz="1400" dirty="0" smtClean="0"/>
              <a:t> 配置管理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469310" y="3803320"/>
            <a:ext cx="891093" cy="720080"/>
          </a:xfrm>
          <a:prstGeom prst="roundRect">
            <a:avLst>
              <a:gd name="adj" fmla="val 55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私服 </a:t>
            </a:r>
            <a:endParaRPr kumimoji="1" lang="zh-CN" altLang="en-US" dirty="0"/>
          </a:p>
        </p:txBody>
      </p:sp>
      <p:cxnSp>
        <p:nvCxnSpPr>
          <p:cNvPr id="3" name="直线箭头连接符 2"/>
          <p:cNvCxnSpPr>
            <a:stCxn id="23" idx="2"/>
            <a:endCxn id="35" idx="0"/>
          </p:cNvCxnSpPr>
          <p:nvPr/>
        </p:nvCxnSpPr>
        <p:spPr>
          <a:xfrm flipH="1">
            <a:off x="3914857" y="2962722"/>
            <a:ext cx="2997403" cy="840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endCxn id="22" idx="2"/>
          </p:cNvCxnSpPr>
          <p:nvPr/>
        </p:nvCxnSpPr>
        <p:spPr>
          <a:xfrm flipH="1" flipV="1">
            <a:off x="2303748" y="2962722"/>
            <a:ext cx="1137929" cy="1162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116183" y="3521095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7</a:t>
            </a:r>
            <a:r>
              <a:rPr kumimoji="1" lang="zh-CN" altLang="en-US" sz="1400" dirty="0" smtClean="0"/>
              <a:t> 下载依赖介质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129782" y="30911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</a:t>
            </a:r>
            <a:r>
              <a:rPr kumimoji="1" lang="zh-CN" altLang="en-US" sz="1400" dirty="0" smtClean="0"/>
              <a:t> 发布介质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44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分布式系统架构下，如何进行‘</a:t>
            </a:r>
            <a:r>
              <a:rPr kumimoji="1" lang="zh-CN" altLang="en-US" sz="3000" dirty="0"/>
              <a:t>业务</a:t>
            </a:r>
            <a:r>
              <a:rPr kumimoji="1" lang="zh-CN" altLang="en-US" sz="3000" dirty="0" smtClean="0"/>
              <a:t>模块化’开发</a:t>
            </a:r>
            <a:endParaRPr kumimoji="1" lang="zh-CN" altLang="en-US" sz="3000" dirty="0"/>
          </a:p>
        </p:txBody>
      </p:sp>
      <p:sp>
        <p:nvSpPr>
          <p:cNvPr id="7" name="圆角矩形 6"/>
          <p:cNvSpPr/>
          <p:nvPr/>
        </p:nvSpPr>
        <p:spPr>
          <a:xfrm>
            <a:off x="467544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概念模型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3928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分析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功能点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652120" y="269150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Microsoft YaHei" charset="0"/>
                <a:ea typeface="Microsoft YaHei" charset="0"/>
                <a:cs typeface="Microsoft YaHei" charset="0"/>
              </a:rPr>
              <a:t>接口设计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80312" y="2693183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开发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95736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划分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模块范围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7" y="3447607"/>
            <a:ext cx="171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整体需求分析；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业务建模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典型业务场景</a:t>
            </a:r>
            <a:r>
              <a:rPr kumimoji="1" lang="zh-CN" altLang="en-US" sz="1200" dirty="0" smtClean="0"/>
              <a:t>；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051720" y="3447607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限定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业务模块范围</a:t>
            </a:r>
            <a:r>
              <a:rPr kumimoji="1" lang="zh-CN" altLang="en-US" sz="1200" dirty="0" smtClean="0"/>
              <a:t>（原则，减少</a:t>
            </a:r>
            <a:r>
              <a:rPr kumimoji="1" lang="zh-CN" altLang="en-US" sz="1200" dirty="0"/>
              <a:t>分布式事务）；</a:t>
            </a:r>
            <a:endParaRPr kumimoji="1" lang="zh-CN" altLang="en-US" sz="1200" dirty="0" smtClean="0"/>
          </a:p>
          <a:p>
            <a:r>
              <a:rPr kumimoji="1" lang="zh-CN" altLang="en-US" sz="1200" dirty="0" smtClean="0"/>
              <a:t>梳理模块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业务闭环</a:t>
            </a:r>
            <a:r>
              <a:rPr kumimoji="1" lang="zh-CN" altLang="en-US" sz="1200" dirty="0" smtClean="0"/>
              <a:t>；</a:t>
            </a:r>
          </a:p>
          <a:p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789205" y="344282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基于闭环分解业务功能点；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功能矩阵</a:t>
            </a:r>
            <a:r>
              <a:rPr kumimoji="1" lang="zh-CN" altLang="en-US" sz="1200" dirty="0" smtClean="0"/>
              <a:t>；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517397" y="3435846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服务层（提供者）：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服务接口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扩展接口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en-US" altLang="zh-CN" sz="1200" dirty="0" err="1" smtClean="0">
                <a:solidFill>
                  <a:srgbClr val="FF0000"/>
                </a:solidFill>
              </a:rPr>
              <a:t>RESTFul</a:t>
            </a:r>
            <a:r>
              <a:rPr kumimoji="1" lang="zh-CN" altLang="en-US" sz="1200" dirty="0" smtClean="0"/>
              <a:t>接口；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应用层（</a:t>
            </a:r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端）：</a:t>
            </a: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Controller</a:t>
            </a:r>
            <a:r>
              <a:rPr kumimoji="1" lang="zh-CN" altLang="en-US" sz="1200" dirty="0" smtClean="0"/>
              <a:t>接口设计遵循</a:t>
            </a:r>
            <a:r>
              <a:rPr kumimoji="1" lang="en-US" altLang="zh-CN" sz="1200" dirty="0" err="1" smtClean="0"/>
              <a:t>RESTFul</a:t>
            </a:r>
            <a:r>
              <a:rPr kumimoji="1" lang="zh-CN" altLang="en-US" sz="1200" dirty="0" smtClean="0"/>
              <a:t>风格。</a:t>
            </a:r>
          </a:p>
          <a:p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219616" y="3431846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实现服务接口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向注册中心发布服务；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实现扩展接口</a:t>
            </a:r>
            <a:r>
              <a:rPr kumimoji="1" lang="en-US" altLang="zh-CN" sz="1200" dirty="0" smtClean="0"/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预留扩展机制；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380312" y="1755135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单元测试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96336" y="123042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单元测试</a:t>
            </a:r>
          </a:p>
          <a:p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单元测试</a:t>
            </a:r>
          </a:p>
        </p:txBody>
      </p:sp>
      <p:sp>
        <p:nvSpPr>
          <p:cNvPr id="2" name="右箭头 1"/>
          <p:cNvSpPr/>
          <p:nvPr/>
        </p:nvSpPr>
        <p:spPr>
          <a:xfrm>
            <a:off x="1763688" y="280990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482793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175941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920387" y="282435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上下箭头 5"/>
          <p:cNvSpPr/>
          <p:nvPr/>
        </p:nvSpPr>
        <p:spPr>
          <a:xfrm>
            <a:off x="7721768" y="2314073"/>
            <a:ext cx="387917" cy="413335"/>
          </a:xfrm>
          <a:prstGeom prst="upDownArrow">
            <a:avLst>
              <a:gd name="adj1" fmla="val 26258"/>
              <a:gd name="adj2" fmla="val 39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59511" y="1611107"/>
            <a:ext cx="1296186" cy="702966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应用场景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功能需求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829908" y="2427734"/>
            <a:ext cx="355392" cy="158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弧形箭头 23"/>
          <p:cNvSpPr/>
          <p:nvPr/>
        </p:nvSpPr>
        <p:spPr>
          <a:xfrm flipH="1">
            <a:off x="973200" y="868444"/>
            <a:ext cx="6552727" cy="6955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79912" y="90340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集成测试</a:t>
            </a:r>
          </a:p>
          <a:p>
            <a:r>
              <a:rPr kumimoji="1" lang="zh-CN" altLang="en-US" sz="1200" dirty="0" smtClean="0"/>
              <a:t>系统测试</a:t>
            </a:r>
          </a:p>
          <a:p>
            <a:r>
              <a:rPr kumimoji="1" lang="zh-CN" altLang="en-US" sz="1200" dirty="0" smtClean="0"/>
              <a:t>用户测试</a:t>
            </a:r>
          </a:p>
          <a:p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验证功能满足需求！</a:t>
            </a:r>
          </a:p>
        </p:txBody>
      </p:sp>
    </p:spTree>
    <p:extLst>
      <p:ext uri="{BB962C8B-B14F-4D97-AF65-F5344CB8AC3E}">
        <p14:creationId xmlns:p14="http://schemas.microsoft.com/office/powerpoint/2010/main" val="17473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1033254"/>
            <a:ext cx="7950252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64787" y="171849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接口测试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82968" y="153930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日志分析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6676" y="1360115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开发管理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78712" y="1360116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用户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模块划分和工程依赖 示意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177312" y="2271218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web-boss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7312" y="1119090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10577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03681" y="4163663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1880" y="2657925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91880" y="1491630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80112" y="266334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80112" y="149704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>
            <a:stCxn id="16" idx="2"/>
            <a:endCxn id="10" idx="0"/>
          </p:cNvCxnSpPr>
          <p:nvPr/>
        </p:nvCxnSpPr>
        <p:spPr>
          <a:xfrm>
            <a:off x="6413360" y="3507852"/>
            <a:ext cx="623569" cy="655811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>
            <a:off x="2010560" y="2991298"/>
            <a:ext cx="633265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2643825" y="3507853"/>
            <a:ext cx="1691571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6" idx="2"/>
            <a:endCxn id="9" idx="0"/>
          </p:cNvCxnSpPr>
          <p:nvPr/>
        </p:nvCxnSpPr>
        <p:spPr>
          <a:xfrm flipH="1">
            <a:off x="2643825" y="3507852"/>
            <a:ext cx="3769535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843808" y="1479130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8" idx="3"/>
            <a:endCxn id="14" idx="1"/>
          </p:cNvCxnSpPr>
          <p:nvPr/>
        </p:nvCxnSpPr>
        <p:spPr>
          <a:xfrm>
            <a:off x="2843808" y="1479130"/>
            <a:ext cx="2736304" cy="377959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2010560" y="1839170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706" y="272508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835696" y="775667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4335396" y="3507853"/>
            <a:ext cx="2701533" cy="65581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4325128" y="2211710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3" idx="0"/>
            <a:endCxn id="14" idx="2"/>
          </p:cNvCxnSpPr>
          <p:nvPr/>
        </p:nvCxnSpPr>
        <p:spPr>
          <a:xfrm flipV="1">
            <a:off x="6413360" y="2217129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011503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cxnSp>
        <p:nvCxnSpPr>
          <p:cNvPr id="32" name="直线箭头连接符 31"/>
          <p:cNvCxnSpPr>
            <a:endCxn id="29" idx="0"/>
          </p:cNvCxnSpPr>
          <p:nvPr/>
        </p:nvCxnSpPr>
        <p:spPr>
          <a:xfrm flipH="1">
            <a:off x="4844751" y="3507852"/>
            <a:ext cx="1901250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5" idx="2"/>
            <a:endCxn id="29" idx="0"/>
          </p:cNvCxnSpPr>
          <p:nvPr/>
        </p:nvCxnSpPr>
        <p:spPr>
          <a:xfrm>
            <a:off x="4335396" y="3507853"/>
            <a:ext cx="5093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4" idx="2"/>
            <a:endCxn id="29" idx="0"/>
          </p:cNvCxnSpPr>
          <p:nvPr/>
        </p:nvCxnSpPr>
        <p:spPr>
          <a:xfrm>
            <a:off x="2010560" y="2991298"/>
            <a:ext cx="2834191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使用模拟器分离开发过程，分段独立测试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1338699" y="1767465"/>
            <a:ext cx="1152128" cy="13681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前端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94140" y="1803469"/>
            <a:ext cx="1152128" cy="13681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服务端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668344" y="1803469"/>
            <a:ext cx="1296144" cy="13681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End-server</a:t>
            </a:r>
            <a:endParaRPr kumimoji="1"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2664953" y="2235517"/>
            <a:ext cx="2123071" cy="4320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6238396" y="2235517"/>
            <a:ext cx="1237820" cy="4320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62031" y="1170554"/>
            <a:ext cx="324036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前端挡板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490495" y="1191062"/>
            <a:ext cx="324036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服务端挡板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38576" y="1155397"/>
            <a:ext cx="324036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前端测试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107734" y="1170554"/>
            <a:ext cx="324036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服务端测试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86655" y="814043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检查</a:t>
            </a:r>
            <a:r>
              <a:rPr kumimoji="1" lang="en-US" altLang="zh-CN" sz="1200" dirty="0" smtClean="0"/>
              <a:t>UE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UI</a:t>
            </a:r>
            <a:endParaRPr kumimoji="1"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534358" y="3903045"/>
            <a:ext cx="1013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Json</a:t>
            </a:r>
            <a:r>
              <a:rPr kumimoji="1" lang="en-US" altLang="zh-CN" sz="1400" dirty="0" smtClean="0"/>
              <a:t>-server</a:t>
            </a:r>
          </a:p>
          <a:p>
            <a:r>
              <a:rPr kumimoji="1" lang="is-IS" altLang="zh-CN" sz="1400" dirty="0" smtClean="0"/>
              <a:t>…</a:t>
            </a:r>
            <a:endParaRPr kumimoji="1"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008321" y="3903045"/>
            <a:ext cx="8270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postman</a:t>
            </a:r>
          </a:p>
          <a:p>
            <a:r>
              <a:rPr kumimoji="1" lang="is-IS" altLang="zh-CN" sz="1400" dirty="0" smtClean="0"/>
              <a:t>Junit</a:t>
            </a:r>
          </a:p>
          <a:p>
            <a:r>
              <a:rPr kumimoji="1" lang="is-IS" altLang="zh-CN" sz="1400" dirty="0" smtClean="0"/>
              <a:t>…</a:t>
            </a:r>
            <a:endParaRPr kumimoji="1"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322280" y="3912490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simulator</a:t>
            </a:r>
            <a:endParaRPr kumimoji="1" lang="is-IS" altLang="zh-CN" sz="1400" dirty="0" smtClean="0"/>
          </a:p>
          <a:p>
            <a:r>
              <a:rPr kumimoji="1" lang="is-IS" altLang="zh-CN" sz="1400" dirty="0" smtClean="0"/>
              <a:t>…</a:t>
            </a:r>
            <a:endParaRPr kumimoji="1"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00588" y="3912490"/>
            <a:ext cx="6783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Kafa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Jasmin</a:t>
            </a:r>
          </a:p>
          <a:p>
            <a:r>
              <a:rPr kumimoji="1" lang="is-IS" altLang="zh-CN" sz="1400" dirty="0" smtClean="0"/>
              <a:t>…</a:t>
            </a:r>
          </a:p>
          <a:p>
            <a:r>
              <a:rPr kumimoji="1" lang="is-IS" altLang="zh-CN" sz="1400" dirty="0" smtClean="0"/>
              <a:t>Tunit</a:t>
            </a:r>
            <a:endParaRPr kumimoji="1"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216162" y="828033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模拟前端</a:t>
            </a:r>
            <a:r>
              <a:rPr kumimoji="1" lang="zh-CN" altLang="en-US" sz="1200" smtClean="0"/>
              <a:t>所需数据</a:t>
            </a:r>
            <a:endParaRPr kumimoji="1"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726488" y="829105"/>
            <a:ext cx="1883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脱离前端单独测试服务端</a:t>
            </a:r>
            <a:endParaRPr kumimoji="1"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084518" y="828033"/>
            <a:ext cx="1555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模拟服务端所需数据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834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前端测试</a:t>
            </a:r>
            <a:endParaRPr kumimoji="1" lang="zh-CN" altLang="en-US" sz="3000" dirty="0"/>
          </a:p>
        </p:txBody>
      </p:sp>
      <p:sp>
        <p:nvSpPr>
          <p:cNvPr id="32" name="圆角矩形 31"/>
          <p:cNvSpPr/>
          <p:nvPr/>
        </p:nvSpPr>
        <p:spPr>
          <a:xfrm>
            <a:off x="730864" y="3507854"/>
            <a:ext cx="2544992" cy="109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Native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／</a:t>
            </a:r>
            <a:r>
              <a:rPr kumimoji="1" lang="en-US" altLang="zh-CN" dirty="0" smtClean="0"/>
              <a:t>Android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3419872" y="3507854"/>
            <a:ext cx="2544992" cy="109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Web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＋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＋</a:t>
            </a:r>
            <a:r>
              <a:rPr kumimoji="1" lang="en-US" altLang="zh-CN" dirty="0" smtClean="0"/>
              <a:t>JS</a:t>
            </a:r>
          </a:p>
          <a:p>
            <a:pPr algn="ctr"/>
            <a:r>
              <a:rPr kumimoji="1" lang="en-US" altLang="zh-CN" dirty="0" smtClean="0"/>
              <a:t>H5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108880" y="3528093"/>
            <a:ext cx="2544992" cy="109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Desktop</a:t>
            </a:r>
          </a:p>
          <a:p>
            <a:pPr algn="ctr"/>
            <a:r>
              <a:rPr kumimoji="1" lang="en-US" altLang="zh-CN" dirty="0" smtClean="0"/>
              <a:t>SWT</a:t>
            </a:r>
          </a:p>
          <a:p>
            <a:pPr algn="ctr"/>
            <a:r>
              <a:rPr kumimoji="1" lang="en-US" altLang="zh-CN" dirty="0" smtClean="0"/>
              <a:t>Electron</a:t>
            </a:r>
          </a:p>
        </p:txBody>
      </p:sp>
      <p:sp>
        <p:nvSpPr>
          <p:cNvPr id="9" name="矩形 8"/>
          <p:cNvSpPr/>
          <p:nvPr/>
        </p:nvSpPr>
        <p:spPr>
          <a:xfrm>
            <a:off x="611560" y="771550"/>
            <a:ext cx="8042312" cy="11521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？？？？</a:t>
            </a:r>
            <a:endParaRPr kumimoji="1" lang="zh-CN" altLang="en-US" dirty="0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4692368" y="2211710"/>
            <a:ext cx="0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26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前端挡板</a:t>
            </a:r>
            <a:r>
              <a:rPr kumimoji="1" lang="zh-CN" altLang="en-US" sz="1800" dirty="0" smtClean="0"/>
              <a:t>（借助</a:t>
            </a:r>
            <a:r>
              <a:rPr kumimoji="1" lang="en-US" altLang="zh-CN" sz="1800" dirty="0" err="1" smtClean="0"/>
              <a:t>json</a:t>
            </a:r>
            <a:r>
              <a:rPr kumimoji="1" lang="zh-CN" altLang="en-US" sz="1800" dirty="0" smtClean="0"/>
              <a:t>－</a:t>
            </a:r>
            <a:r>
              <a:rPr kumimoji="1" lang="en-US" altLang="zh-CN" sz="1800" dirty="0" smtClean="0"/>
              <a:t>server</a:t>
            </a:r>
            <a:r>
              <a:rPr kumimoji="1" lang="zh-CN" altLang="en-US" sz="1800" dirty="0" smtClean="0"/>
              <a:t>）</a:t>
            </a:r>
            <a:endParaRPr kumimoji="1" lang="zh-CN" altLang="en-US" sz="1800" dirty="0"/>
          </a:p>
        </p:txBody>
      </p:sp>
      <p:sp>
        <p:nvSpPr>
          <p:cNvPr id="32" name="圆角矩形 31"/>
          <p:cNvSpPr/>
          <p:nvPr/>
        </p:nvSpPr>
        <p:spPr>
          <a:xfrm>
            <a:off x="1018896" y="3425306"/>
            <a:ext cx="7106208" cy="109066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800" dirty="0" err="1" smtClean="0">
                <a:solidFill>
                  <a:schemeClr val="tx1"/>
                </a:solidFill>
              </a:rPr>
              <a:t>Json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-server</a:t>
            </a:r>
          </a:p>
          <a:p>
            <a:pPr algn="ctr"/>
            <a:endParaRPr kumimoji="1" lang="en-US" altLang="zh-CN" dirty="0" smtClean="0"/>
          </a:p>
          <a:p>
            <a:pPr algn="ctr"/>
            <a:r>
              <a:rPr kumimoji="1" lang="en-US" altLang="zh-CN" sz="1400" dirty="0" err="1" smtClean="0"/>
              <a:t>RESTFul</a:t>
            </a:r>
            <a:r>
              <a:rPr kumimoji="1" lang="en-US" altLang="zh-CN" sz="1400" dirty="0" smtClean="0"/>
              <a:t> API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1018896" y="1635891"/>
            <a:ext cx="2400976" cy="3595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Web</a:t>
            </a:r>
            <a:endParaRPr kumimoji="1" lang="zh-CN" altLang="en-US" sz="1400" dirty="0"/>
          </a:p>
        </p:txBody>
      </p:sp>
      <p:sp>
        <p:nvSpPr>
          <p:cNvPr id="7" name="圆角矩形 6"/>
          <p:cNvSpPr/>
          <p:nvPr/>
        </p:nvSpPr>
        <p:spPr>
          <a:xfrm>
            <a:off x="3949136" y="1635645"/>
            <a:ext cx="2400976" cy="3595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Desktop</a:t>
            </a:r>
            <a:endParaRPr kumimoji="1" lang="zh-CN" altLang="en-US" sz="1400" dirty="0"/>
          </a:p>
        </p:txBody>
      </p:sp>
      <p:sp>
        <p:nvSpPr>
          <p:cNvPr id="3" name="折角形 2"/>
          <p:cNvSpPr/>
          <p:nvPr/>
        </p:nvSpPr>
        <p:spPr>
          <a:xfrm>
            <a:off x="6156176" y="3569322"/>
            <a:ext cx="1584176" cy="766624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i="1"/>
              <a:t>d</a:t>
            </a:r>
            <a:r>
              <a:rPr kumimoji="1" lang="en-US" altLang="zh-CN" sz="1400" i="1" smtClean="0"/>
              <a:t>b.json</a:t>
            </a:r>
            <a:endParaRPr kumimoji="1" lang="zh-CN" altLang="en-US" sz="1400" i="1" dirty="0"/>
          </a:p>
        </p:txBody>
      </p:sp>
      <p:sp>
        <p:nvSpPr>
          <p:cNvPr id="4" name="下箭头 3"/>
          <p:cNvSpPr/>
          <p:nvPr/>
        </p:nvSpPr>
        <p:spPr>
          <a:xfrm>
            <a:off x="1835696" y="2646363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2699792" y="2646363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3570346" y="2646363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4440900" y="2646363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5296427" y="2646363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13995" y="2307809"/>
            <a:ext cx="619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POST</a:t>
            </a:r>
            <a:endParaRPr kumimoji="1"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699792" y="2307809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GET</a:t>
            </a:r>
            <a:endParaRPr kumimoji="1"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597729" y="2300167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PUT</a:t>
            </a:r>
            <a:endParaRPr kumimoji="1" lang="zh-CN" altLang="en-US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349405" y="231252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smtClean="0"/>
              <a:t>DELETE</a:t>
            </a:r>
            <a:endParaRPr kumimoji="1"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192575" y="2300167"/>
            <a:ext cx="710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PATCH</a:t>
            </a:r>
            <a:endParaRPr kumimoji="1" lang="zh-CN" altLang="en-US" sz="1600" dirty="0"/>
          </a:p>
        </p:txBody>
      </p:sp>
      <p:sp>
        <p:nvSpPr>
          <p:cNvPr id="20" name="下箭头 19"/>
          <p:cNvSpPr/>
          <p:nvPr/>
        </p:nvSpPr>
        <p:spPr>
          <a:xfrm>
            <a:off x="6151954" y="2638721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020471" y="2283718"/>
            <a:ext cx="1324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GET?Paginate</a:t>
            </a:r>
            <a:endParaRPr kumimoji="1" lang="zh-CN" altLang="en-US" sz="1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953030" y="2531988"/>
            <a:ext cx="600031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kumimoji="1" lang="is-IS" altLang="zh-CN" sz="2800" smtClean="0"/>
              <a:t>…</a:t>
            </a:r>
            <a:endParaRPr kumimoji="1" lang="zh-CN" altLang="en-US" sz="2800" dirty="0"/>
          </a:p>
        </p:txBody>
      </p:sp>
      <p:sp>
        <p:nvSpPr>
          <p:cNvPr id="23" name="圆角矩形 22"/>
          <p:cNvSpPr/>
          <p:nvPr/>
        </p:nvSpPr>
        <p:spPr>
          <a:xfrm>
            <a:off x="6879376" y="1623461"/>
            <a:ext cx="1245728" cy="3595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。。。</a:t>
            </a:r>
            <a:endParaRPr kumimoji="1"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1102944" y="927750"/>
            <a:ext cx="109279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Governor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61906" y="916121"/>
            <a:ext cx="109279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PAD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024245" y="927750"/>
            <a:ext cx="109279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TWS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192145" y="923929"/>
            <a:ext cx="109279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PAD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953030" y="915566"/>
            <a:ext cx="109279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。。。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18" y="2375472"/>
            <a:ext cx="1056109" cy="86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7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/>
        </p:nvSpPr>
        <p:spPr>
          <a:xfrm>
            <a:off x="1475656" y="3137242"/>
            <a:ext cx="5108092" cy="185627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基础服务模块</a:t>
            </a:r>
            <a:endParaRPr kumimoji="1" lang="zh-CN" altLang="en-US" sz="3000" dirty="0"/>
          </a:p>
        </p:txBody>
      </p:sp>
      <p:sp>
        <p:nvSpPr>
          <p:cNvPr id="52" name="矩形 51"/>
          <p:cNvSpPr/>
          <p:nvPr/>
        </p:nvSpPr>
        <p:spPr>
          <a:xfrm>
            <a:off x="1475656" y="780842"/>
            <a:ext cx="5108092" cy="21602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 flipH="1">
            <a:off x="1043608" y="1275606"/>
            <a:ext cx="1971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dirty="0" smtClean="0"/>
              <a:t>通用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应用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</p:txBody>
      </p:sp>
      <p:sp>
        <p:nvSpPr>
          <p:cNvPr id="56" name="矩形 55"/>
          <p:cNvSpPr/>
          <p:nvPr/>
        </p:nvSpPr>
        <p:spPr>
          <a:xfrm>
            <a:off x="1689165" y="2268538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组织权限管理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OM&amp;AC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06950" y="226299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交易模式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TXMODEL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686332" y="382479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流水</a:t>
            </a:r>
            <a:r>
              <a:rPr kumimoji="1" lang="en-US" altLang="zh-CN" sz="1200" dirty="0" smtClean="0">
                <a:solidFill>
                  <a:srgbClr val="FFFF00"/>
                </a:solidFill>
              </a:rPr>
              <a:t>&amp;</a:t>
            </a:r>
            <a:r>
              <a:rPr kumimoji="1" lang="zh-CN" altLang="en-US" sz="1200" dirty="0" smtClean="0">
                <a:solidFill>
                  <a:srgbClr val="FFFF00"/>
                </a:solidFill>
              </a:rPr>
              <a:t>日志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JNL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949582" y="382479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基础参数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CFG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86332" y="979734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03190" y="197245"/>
            <a:ext cx="1787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I</a:t>
            </a:r>
            <a:r>
              <a:rPr lang="zh-CN" altLang="en-US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nfrastructure</a:t>
            </a:r>
            <a:endParaRPr lang="zh-CN" altLang="en-US" b="1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386477" y="228513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交易授权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TOV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386477" y="163564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交易复核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TCK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159588" y="4407954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文件管理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FM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159588" y="2275878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交易事件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906950" y="978435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142512" y="97830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363130" y="97700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01" name="组 100"/>
          <p:cNvGrpSpPr/>
          <p:nvPr/>
        </p:nvGrpSpPr>
        <p:grpSpPr>
          <a:xfrm flipH="1">
            <a:off x="70952" y="1016386"/>
            <a:ext cx="800280" cy="3977127"/>
            <a:chOff x="8460432" y="847372"/>
            <a:chExt cx="702439" cy="3977127"/>
          </a:xfrm>
        </p:grpSpPr>
        <p:sp>
          <p:nvSpPr>
            <p:cNvPr id="102" name="右大括号 101"/>
            <p:cNvSpPr/>
            <p:nvPr/>
          </p:nvSpPr>
          <p:spPr>
            <a:xfrm>
              <a:off x="8460432" y="847372"/>
              <a:ext cx="216024" cy="3977127"/>
            </a:xfrm>
            <a:prstGeom prst="rightBrace">
              <a:avLst>
                <a:gd name="adj1" fmla="val 37209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8619132" y="2427734"/>
              <a:ext cx="543739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kumimoji="1" lang="zh-CN" altLang="en-US" sz="1400" dirty="0"/>
                <a:t>基础</a:t>
              </a:r>
              <a:endParaRPr kumimoji="1" lang="en-US" altLang="zh-CN" sz="1400" dirty="0"/>
            </a:p>
            <a:p>
              <a:pPr algn="r"/>
              <a:r>
                <a:rPr kumimoji="1" lang="zh-CN" altLang="en-US" sz="1400" dirty="0"/>
                <a:t>服务</a:t>
              </a:r>
              <a:endParaRPr kumimoji="1" lang="en-US" altLang="zh-CN" sz="1400" dirty="0"/>
            </a:p>
            <a:p>
              <a:pPr algn="r"/>
              <a:r>
                <a:rPr kumimoji="1" lang="zh-CN" altLang="en-US" sz="1400" dirty="0"/>
                <a:t>模块</a:t>
              </a:r>
              <a:endParaRPr kumimoji="1" lang="en-US" altLang="zh-CN" sz="1400" dirty="0"/>
            </a:p>
          </p:txBody>
        </p:sp>
      </p:grpSp>
      <p:sp>
        <p:nvSpPr>
          <p:cNvPr id="104" name="矩形 103"/>
          <p:cNvSpPr/>
          <p:nvPr/>
        </p:nvSpPr>
        <p:spPr>
          <a:xfrm>
            <a:off x="1686332" y="440300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标准数据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SD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935452" y="440300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定时器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Timer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 flipH="1">
            <a:off x="1067329" y="3506117"/>
            <a:ext cx="1971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dirty="0" smtClean="0"/>
              <a:t>通用平台服务</a:t>
            </a:r>
            <a:endParaRPr kumimoji="1" lang="en-US" altLang="zh-CN" sz="1400" dirty="0" smtClean="0"/>
          </a:p>
        </p:txBody>
      </p:sp>
      <p:grpSp>
        <p:nvGrpSpPr>
          <p:cNvPr id="107" name="组 106"/>
          <p:cNvGrpSpPr/>
          <p:nvPr/>
        </p:nvGrpSpPr>
        <p:grpSpPr>
          <a:xfrm>
            <a:off x="5418953" y="3236087"/>
            <a:ext cx="1080120" cy="1711927"/>
            <a:chOff x="7039702" y="2031647"/>
            <a:chExt cx="1080120" cy="1711927"/>
          </a:xfrm>
        </p:grpSpPr>
        <p:sp>
          <p:nvSpPr>
            <p:cNvPr id="108" name="矩形 107"/>
            <p:cNvSpPr/>
            <p:nvPr/>
          </p:nvSpPr>
          <p:spPr>
            <a:xfrm>
              <a:off x="7039702" y="2031647"/>
              <a:ext cx="1080120" cy="1711927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通道服务</a:t>
              </a:r>
              <a:endParaRPr kumimoji="1" lang="en-US" altLang="zh-CN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200" dirty="0" smtClean="0">
                  <a:solidFill>
                    <a:schemeClr val="bg1"/>
                  </a:solidFill>
                </a:rPr>
                <a:t>GW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7146154" y="2675143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7128284" y="2489256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7146154" y="3202159"/>
              <a:ext cx="864096" cy="433971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/>
                <a:t>报文格式</a:t>
              </a:r>
              <a:endParaRPr kumimoji="1" lang="zh-CN" altLang="en-US" sz="1200" dirty="0"/>
            </a:p>
          </p:txBody>
        </p:sp>
      </p:grpSp>
      <p:sp>
        <p:nvSpPr>
          <p:cNvPr id="112" name="矩形 111"/>
          <p:cNvSpPr/>
          <p:nvPr/>
        </p:nvSpPr>
        <p:spPr>
          <a:xfrm>
            <a:off x="4159588" y="383189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挡板服务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Simulator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4159588" y="323608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批量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Batch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681984" y="323608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。。。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945234" y="323608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。。。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72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服务端测试</a:t>
            </a:r>
            <a:r>
              <a:rPr kumimoji="1" lang="zh-CN" altLang="en-US" sz="1800" dirty="0" smtClean="0"/>
              <a:t>（使用</a:t>
            </a:r>
            <a:r>
              <a:rPr kumimoji="1" lang="en-US" altLang="zh-CN" sz="1800" dirty="0" smtClean="0"/>
              <a:t>postman</a:t>
            </a:r>
            <a:r>
              <a:rPr kumimoji="1" lang="zh-CN" altLang="en-US" sz="1800" dirty="0" smtClean="0"/>
              <a:t>，模拟发出请求）</a:t>
            </a:r>
            <a:endParaRPr kumimoji="1" lang="zh-CN" altLang="en-US" sz="1800" dirty="0"/>
          </a:p>
        </p:txBody>
      </p:sp>
      <p:sp>
        <p:nvSpPr>
          <p:cNvPr id="32" name="圆角矩形 31"/>
          <p:cNvSpPr/>
          <p:nvPr/>
        </p:nvSpPr>
        <p:spPr>
          <a:xfrm>
            <a:off x="1018896" y="3857354"/>
            <a:ext cx="7106208" cy="899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Gateway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</a:p>
          <a:p>
            <a:pPr algn="ctr"/>
            <a:r>
              <a:rPr kumimoji="1" lang="en-US" altLang="zh-CN" sz="1400" dirty="0" err="1" smtClean="0"/>
              <a:t>RESTFul</a:t>
            </a:r>
            <a:r>
              <a:rPr kumimoji="1" lang="en-US" altLang="zh-CN" sz="1400" dirty="0" smtClean="0"/>
              <a:t> API</a:t>
            </a:r>
            <a:endParaRPr kumimoji="1" lang="zh-CN" altLang="en-US" sz="1400" dirty="0"/>
          </a:p>
        </p:txBody>
      </p:sp>
      <p:sp>
        <p:nvSpPr>
          <p:cNvPr id="4" name="下箭头 3"/>
          <p:cNvSpPr/>
          <p:nvPr/>
        </p:nvSpPr>
        <p:spPr>
          <a:xfrm>
            <a:off x="1835696" y="3219822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2699792" y="3219822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3570346" y="3219822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4440900" y="3219822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5296427" y="3219822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13995" y="2881268"/>
            <a:ext cx="619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POST</a:t>
            </a:r>
            <a:endParaRPr kumimoji="1"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699792" y="2881268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GET</a:t>
            </a:r>
            <a:endParaRPr kumimoji="1"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597729" y="287362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PUT</a:t>
            </a:r>
            <a:endParaRPr kumimoji="1" lang="zh-CN" altLang="en-US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349405" y="288598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smtClean="0"/>
              <a:t>DELETE</a:t>
            </a:r>
            <a:endParaRPr kumimoji="1"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192575" y="2873626"/>
            <a:ext cx="710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PATCH</a:t>
            </a:r>
            <a:endParaRPr kumimoji="1" lang="zh-CN" altLang="en-US" sz="1600" dirty="0"/>
          </a:p>
        </p:txBody>
      </p:sp>
      <p:sp>
        <p:nvSpPr>
          <p:cNvPr id="20" name="下箭头 19"/>
          <p:cNvSpPr/>
          <p:nvPr/>
        </p:nvSpPr>
        <p:spPr>
          <a:xfrm>
            <a:off x="6151954" y="3212180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020471" y="2857177"/>
            <a:ext cx="1324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GET?Paginate</a:t>
            </a:r>
            <a:endParaRPr kumimoji="1" lang="zh-CN" altLang="en-US" sz="1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953030" y="3105447"/>
            <a:ext cx="600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zh-CN" sz="2800" smtClean="0"/>
              <a:t>…</a:t>
            </a:r>
            <a:endParaRPr kumimoji="1" lang="zh-CN" altLang="en-US" sz="2800" dirty="0"/>
          </a:p>
        </p:txBody>
      </p:sp>
      <p:sp>
        <p:nvSpPr>
          <p:cNvPr id="28" name="矩形 27"/>
          <p:cNvSpPr/>
          <p:nvPr/>
        </p:nvSpPr>
        <p:spPr>
          <a:xfrm>
            <a:off x="5635227" y="3939903"/>
            <a:ext cx="2033117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DUBBO </a:t>
            </a:r>
            <a:r>
              <a:rPr kumimoji="1" lang="en-US" altLang="zh-CN" dirty="0" err="1" smtClean="0"/>
              <a:t>RESTFul</a:t>
            </a:r>
            <a:endParaRPr kumimoji="1"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356165" y="3943530"/>
            <a:ext cx="90574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boot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561474" y="3939902"/>
            <a:ext cx="90574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MVC</a:t>
            </a:r>
            <a:endParaRPr kumimoji="1"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1018896" y="1648296"/>
            <a:ext cx="7106208" cy="1152128"/>
          </a:xfrm>
          <a:prstGeom prst="roundRect">
            <a:avLst/>
          </a:prstGeom>
          <a:solidFill>
            <a:srgbClr val="4C68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/>
              <a:t>Postman</a:t>
            </a:r>
            <a:endParaRPr kumimoji="1" lang="zh-CN" altLang="en-US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116" y="1774187"/>
            <a:ext cx="775806" cy="854258"/>
          </a:xfrm>
          <a:prstGeom prst="rect">
            <a:avLst/>
          </a:prstGeom>
          <a:ln>
            <a:solidFill>
              <a:srgbClr val="4C6886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947" y="868714"/>
            <a:ext cx="4801899" cy="15040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683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/>
              <a:t>服务端挡板</a:t>
            </a:r>
            <a:r>
              <a:rPr kumimoji="1" lang="zh-CN" altLang="en-US" sz="1800" dirty="0" smtClean="0"/>
              <a:t>（主机模拟器</a:t>
            </a:r>
            <a:r>
              <a:rPr kumimoji="1" lang="zh-CN" altLang="en-US" sz="1800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3131840" y="1491630"/>
            <a:ext cx="35283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主机模拟器？？？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016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如何测试</a:t>
            </a:r>
            <a:r>
              <a:rPr kumimoji="1" lang="en-US" altLang="zh-CN" sz="3000" dirty="0" smtClean="0"/>
              <a:t>ABF</a:t>
            </a:r>
            <a:endParaRPr kumimoji="1" lang="zh-CN" altLang="en-US" sz="1800" dirty="0"/>
          </a:p>
        </p:txBody>
      </p:sp>
      <p:sp>
        <p:nvSpPr>
          <p:cNvPr id="4" name="圆角矩形 3"/>
          <p:cNvSpPr/>
          <p:nvPr/>
        </p:nvSpPr>
        <p:spPr>
          <a:xfrm>
            <a:off x="1018896" y="3425306"/>
            <a:ext cx="7106208" cy="12346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基础数据管理功能</a:t>
            </a:r>
            <a:endParaRPr kumimoji="1" lang="en-US" altLang="zh-CN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1050386" y="1851670"/>
            <a:ext cx="7106208" cy="14507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基础应用管理功能</a:t>
            </a:r>
            <a:endParaRPr kumimoji="1" lang="en-US" altLang="zh-CN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1050386" y="512792"/>
            <a:ext cx="7106208" cy="127560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使用场景</a:t>
            </a:r>
            <a:endParaRPr kumimoji="1"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1216149" y="3959653"/>
            <a:ext cx="1152128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序号</a:t>
            </a:r>
            <a:r>
              <a:rPr lang="zh-CN" altLang="en-US" sz="1200" dirty="0" smtClean="0"/>
              <a:t>资源管理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2434386" y="3959653"/>
            <a:ext cx="1152128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系统运行参数 </a:t>
            </a:r>
          </a:p>
        </p:txBody>
      </p:sp>
      <p:sp>
        <p:nvSpPr>
          <p:cNvPr id="9" name="矩形 8"/>
          <p:cNvSpPr/>
          <p:nvPr/>
        </p:nvSpPr>
        <p:spPr>
          <a:xfrm>
            <a:off x="3652623" y="3959653"/>
            <a:ext cx="803886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业务字典</a:t>
            </a:r>
          </a:p>
        </p:txBody>
      </p:sp>
      <p:sp>
        <p:nvSpPr>
          <p:cNvPr id="10" name="矩形 9"/>
          <p:cNvSpPr/>
          <p:nvPr/>
        </p:nvSpPr>
        <p:spPr>
          <a:xfrm>
            <a:off x="1187624" y="2823335"/>
            <a:ext cx="1440160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/>
              <a:t>功能行为类型定义 </a:t>
            </a:r>
          </a:p>
        </p:txBody>
      </p:sp>
      <p:sp>
        <p:nvSpPr>
          <p:cNvPr id="11" name="矩形 10"/>
          <p:cNvSpPr/>
          <p:nvPr/>
        </p:nvSpPr>
        <p:spPr>
          <a:xfrm>
            <a:off x="2740515" y="2823335"/>
            <a:ext cx="817474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/>
              <a:t>职务定义</a:t>
            </a:r>
          </a:p>
        </p:txBody>
      </p:sp>
      <p:sp>
        <p:nvSpPr>
          <p:cNvPr id="12" name="矩形 11"/>
          <p:cNvSpPr/>
          <p:nvPr/>
        </p:nvSpPr>
        <p:spPr>
          <a:xfrm>
            <a:off x="3670720" y="2827391"/>
            <a:ext cx="803886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角色管理 </a:t>
            </a:r>
          </a:p>
        </p:txBody>
      </p:sp>
      <p:sp>
        <p:nvSpPr>
          <p:cNvPr id="13" name="矩形 12"/>
          <p:cNvSpPr/>
          <p:nvPr/>
        </p:nvSpPr>
        <p:spPr>
          <a:xfrm>
            <a:off x="1212412" y="1347944"/>
            <a:ext cx="817474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员工管理 </a:t>
            </a:r>
          </a:p>
        </p:txBody>
      </p:sp>
      <p:sp>
        <p:nvSpPr>
          <p:cNvPr id="14" name="矩形 13"/>
          <p:cNvSpPr/>
          <p:nvPr/>
        </p:nvSpPr>
        <p:spPr>
          <a:xfrm>
            <a:off x="2153129" y="1347944"/>
            <a:ext cx="817474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组织机构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82530" y="1347944"/>
            <a:ext cx="1010873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smtClean="0"/>
              <a:t>工作组管理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4283968" y="1347944"/>
            <a:ext cx="817474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业务机构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1202837" y="2276258"/>
            <a:ext cx="1165439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/>
              <a:t>应用功能管理 </a:t>
            </a:r>
          </a:p>
        </p:txBody>
      </p:sp>
      <p:sp>
        <p:nvSpPr>
          <p:cNvPr id="19" name="矩形 18"/>
          <p:cNvSpPr/>
          <p:nvPr/>
        </p:nvSpPr>
        <p:spPr>
          <a:xfrm>
            <a:off x="2477075" y="2294072"/>
            <a:ext cx="1165439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菜单管理 </a:t>
            </a:r>
          </a:p>
        </p:txBody>
      </p:sp>
      <p:sp>
        <p:nvSpPr>
          <p:cNvPr id="20" name="矩形 19"/>
          <p:cNvSpPr/>
          <p:nvPr/>
        </p:nvSpPr>
        <p:spPr>
          <a:xfrm>
            <a:off x="3852769" y="2297579"/>
            <a:ext cx="1165439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/>
              <a:t>操作员管理 </a:t>
            </a:r>
          </a:p>
        </p:txBody>
      </p:sp>
      <p:sp>
        <p:nvSpPr>
          <p:cNvPr id="21" name="矩形 20"/>
          <p:cNvSpPr/>
          <p:nvPr/>
        </p:nvSpPr>
        <p:spPr>
          <a:xfrm>
            <a:off x="5228463" y="2315522"/>
            <a:ext cx="1165439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操作员身份 </a:t>
            </a:r>
          </a:p>
        </p:txBody>
      </p:sp>
      <p:sp>
        <p:nvSpPr>
          <p:cNvPr id="22" name="矩形 21"/>
          <p:cNvSpPr/>
          <p:nvPr/>
        </p:nvSpPr>
        <p:spPr>
          <a:xfrm>
            <a:off x="6604157" y="2294072"/>
            <a:ext cx="848163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重组菜单 </a:t>
            </a:r>
          </a:p>
        </p:txBody>
      </p:sp>
    </p:spTree>
    <p:extLst>
      <p:ext uri="{BB962C8B-B14F-4D97-AF65-F5344CB8AC3E}">
        <p14:creationId xmlns:p14="http://schemas.microsoft.com/office/powerpoint/2010/main" val="96860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开发管理篇</a:t>
            </a:r>
            <a:endParaRPr kumimoji="1" lang="zh-CN" altLang="en-US" sz="2600" cap="none" dirty="0"/>
          </a:p>
        </p:txBody>
      </p:sp>
      <p:sp>
        <p:nvSpPr>
          <p:cNvPr id="3" name="文本框 2"/>
          <p:cNvSpPr txBox="1"/>
          <p:nvPr/>
        </p:nvSpPr>
        <p:spPr>
          <a:xfrm>
            <a:off x="722313" y="221171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迭代：向</a:t>
            </a:r>
            <a:r>
              <a:rPr kumimoji="1" lang="zh-CN" altLang="en-US" dirty="0" smtClean="0"/>
              <a:t>正确的方向</a:t>
            </a:r>
            <a:r>
              <a:rPr kumimoji="1" lang="zh-CN" altLang="en-US" smtClean="0"/>
              <a:t>，小步快跑前进！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5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圆角矩形 111"/>
          <p:cNvSpPr/>
          <p:nvPr/>
        </p:nvSpPr>
        <p:spPr>
          <a:xfrm>
            <a:off x="3779912" y="1851670"/>
            <a:ext cx="436986" cy="25630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如何迭代开发</a:t>
            </a:r>
            <a:endParaRPr kumimoji="1" lang="zh-CN" altLang="en-US" sz="1800" dirty="0"/>
          </a:p>
        </p:txBody>
      </p:sp>
      <p:cxnSp>
        <p:nvCxnSpPr>
          <p:cNvPr id="23" name="直线箭头连接符 22"/>
          <p:cNvCxnSpPr/>
          <p:nvPr/>
        </p:nvCxnSpPr>
        <p:spPr>
          <a:xfrm>
            <a:off x="467544" y="3971627"/>
            <a:ext cx="777686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316416" y="378696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mtClean="0"/>
              <a:t>时间</a:t>
            </a:r>
            <a:endParaRPr lang="zh-CN" altLang="en-US"/>
          </a:p>
        </p:txBody>
      </p:sp>
      <p:cxnSp>
        <p:nvCxnSpPr>
          <p:cNvPr id="26" name="直线连接符 25"/>
          <p:cNvCxnSpPr/>
          <p:nvPr/>
        </p:nvCxnSpPr>
        <p:spPr>
          <a:xfrm>
            <a:off x="2267744" y="967829"/>
            <a:ext cx="0" cy="30037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>
            <a:off x="7074021" y="967829"/>
            <a:ext cx="0" cy="3003798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右箭头 27"/>
          <p:cNvSpPr/>
          <p:nvPr/>
        </p:nvSpPr>
        <p:spPr>
          <a:xfrm>
            <a:off x="1475656" y="2314708"/>
            <a:ext cx="436986" cy="248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67660" y="2234936"/>
            <a:ext cx="90281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参与人员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200" dirty="0" smtClean="0"/>
              <a:t>RDT</a:t>
            </a:r>
          </a:p>
        </p:txBody>
      </p:sp>
      <p:sp>
        <p:nvSpPr>
          <p:cNvPr id="32" name="右箭头 31"/>
          <p:cNvSpPr/>
          <p:nvPr/>
        </p:nvSpPr>
        <p:spPr>
          <a:xfrm>
            <a:off x="1475656" y="1480046"/>
            <a:ext cx="436986" cy="248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67659" y="1327502"/>
            <a:ext cx="95410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需求范围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200" dirty="0"/>
              <a:t>关联性</a:t>
            </a:r>
            <a:endParaRPr kumimoji="1" lang="en-US" altLang="zh-CN" sz="1200" dirty="0"/>
          </a:p>
          <a:p>
            <a:r>
              <a:rPr kumimoji="1" lang="zh-CN" altLang="en-US" sz="1200" dirty="0" smtClean="0"/>
              <a:t>明确的方案</a:t>
            </a:r>
            <a:endParaRPr kumimoji="1" lang="en-US" altLang="zh-CN" sz="1200" dirty="0" smtClean="0"/>
          </a:p>
        </p:txBody>
      </p:sp>
      <p:sp>
        <p:nvSpPr>
          <p:cNvPr id="35" name="右箭头 34"/>
          <p:cNvSpPr/>
          <p:nvPr/>
        </p:nvSpPr>
        <p:spPr>
          <a:xfrm>
            <a:off x="1470719" y="3054533"/>
            <a:ext cx="436986" cy="248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367660" y="3015411"/>
            <a:ext cx="90281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迭代周期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200" dirty="0" smtClean="0"/>
              <a:t>3</a:t>
            </a:r>
            <a:r>
              <a:rPr kumimoji="1" lang="zh-CN" altLang="en-US" sz="1200" dirty="0" smtClean="0"/>
              <a:t>天 ～ </a:t>
            </a:r>
            <a:r>
              <a:rPr kumimoji="1" lang="en-US" altLang="zh-CN" sz="1200" dirty="0" smtClean="0"/>
              <a:t>2</a:t>
            </a:r>
            <a:r>
              <a:rPr kumimoji="1" lang="zh-CN" altLang="en-US" sz="1200" dirty="0" smtClean="0"/>
              <a:t>周</a:t>
            </a:r>
            <a:endParaRPr kumimoji="1" lang="en-US" altLang="zh-CN" sz="1200" dirty="0" smtClean="0"/>
          </a:p>
        </p:txBody>
      </p:sp>
      <p:sp>
        <p:nvSpPr>
          <p:cNvPr id="49" name="圆角矩形 48"/>
          <p:cNvSpPr/>
          <p:nvPr/>
        </p:nvSpPr>
        <p:spPr>
          <a:xfrm>
            <a:off x="2519313" y="1275709"/>
            <a:ext cx="864096" cy="25630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需求宣讲</a:t>
            </a:r>
            <a:endParaRPr kumimoji="1" lang="zh-CN" altLang="en-US" sz="1200"/>
          </a:p>
        </p:txBody>
      </p:sp>
      <p:sp>
        <p:nvSpPr>
          <p:cNvPr id="50" name="圆角矩形 49"/>
          <p:cNvSpPr/>
          <p:nvPr/>
        </p:nvSpPr>
        <p:spPr>
          <a:xfrm>
            <a:off x="3311859" y="1885962"/>
            <a:ext cx="864096" cy="256307"/>
          </a:xfrm>
          <a:prstGeom prst="round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>
                <a:solidFill>
                  <a:schemeClr val="bg1"/>
                </a:solidFill>
              </a:rPr>
              <a:t>任务拆分</a:t>
            </a:r>
            <a:endParaRPr kumimoji="1"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2982887" y="2571750"/>
            <a:ext cx="581001" cy="25630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开发</a:t>
            </a:r>
            <a:endParaRPr kumimoji="1" lang="zh-CN" altLang="en-US" sz="1200" dirty="0"/>
          </a:p>
        </p:txBody>
      </p:sp>
      <p:sp>
        <p:nvSpPr>
          <p:cNvPr id="52" name="圆角矩形 51"/>
          <p:cNvSpPr/>
          <p:nvPr/>
        </p:nvSpPr>
        <p:spPr>
          <a:xfrm>
            <a:off x="3918990" y="2563192"/>
            <a:ext cx="581001" cy="25630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测试</a:t>
            </a:r>
            <a:endParaRPr kumimoji="1" lang="zh-CN" altLang="en-US" sz="1200" dirty="0"/>
          </a:p>
        </p:txBody>
      </p:sp>
      <p:sp>
        <p:nvSpPr>
          <p:cNvPr id="54" name="菱形 53"/>
          <p:cNvSpPr/>
          <p:nvPr/>
        </p:nvSpPr>
        <p:spPr>
          <a:xfrm>
            <a:off x="3239851" y="3098023"/>
            <a:ext cx="1008112" cy="369332"/>
          </a:xfrm>
          <a:prstGeom prst="diamond">
            <a:avLst/>
          </a:prstGeom>
          <a:solidFill>
            <a:srgbClr val="FFC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迭代反馈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6" name="肘形连接符 55"/>
          <p:cNvCxnSpPr>
            <a:stCxn id="49" idx="2"/>
            <a:endCxn id="50" idx="0"/>
          </p:cNvCxnSpPr>
          <p:nvPr/>
        </p:nvCxnSpPr>
        <p:spPr>
          <a:xfrm rot="16200000" flipH="1">
            <a:off x="3170661" y="1312716"/>
            <a:ext cx="353946" cy="79254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50" idx="2"/>
            <a:endCxn id="51" idx="0"/>
          </p:cNvCxnSpPr>
          <p:nvPr/>
        </p:nvCxnSpPr>
        <p:spPr>
          <a:xfrm rot="5400000">
            <a:off x="3293908" y="2121750"/>
            <a:ext cx="429481" cy="47051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50" idx="2"/>
            <a:endCxn id="52" idx="0"/>
          </p:cNvCxnSpPr>
          <p:nvPr/>
        </p:nvCxnSpPr>
        <p:spPr>
          <a:xfrm rot="16200000" flipH="1">
            <a:off x="3766238" y="2119938"/>
            <a:ext cx="420923" cy="46558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51" idx="2"/>
            <a:endCxn id="54" idx="0"/>
          </p:cNvCxnSpPr>
          <p:nvPr/>
        </p:nvCxnSpPr>
        <p:spPr>
          <a:xfrm rot="16200000" flipH="1">
            <a:off x="3373664" y="2727780"/>
            <a:ext cx="269966" cy="47051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52" idx="2"/>
            <a:endCxn id="54" idx="0"/>
          </p:cNvCxnSpPr>
          <p:nvPr/>
        </p:nvCxnSpPr>
        <p:spPr>
          <a:xfrm rot="5400000">
            <a:off x="3837437" y="2725969"/>
            <a:ext cx="278524" cy="46558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611560" y="4763715"/>
            <a:ext cx="864096" cy="256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移除需求</a:t>
            </a:r>
          </a:p>
        </p:txBody>
      </p:sp>
      <p:sp>
        <p:nvSpPr>
          <p:cNvPr id="81" name="圆角矩形 80"/>
          <p:cNvSpPr/>
          <p:nvPr/>
        </p:nvSpPr>
        <p:spPr>
          <a:xfrm>
            <a:off x="611560" y="4115643"/>
            <a:ext cx="864096" cy="256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需求登记</a:t>
            </a:r>
            <a:endParaRPr kumimoji="1" lang="zh-CN" altLang="en-US" sz="1200" dirty="0"/>
          </a:p>
        </p:txBody>
      </p:sp>
      <p:sp>
        <p:nvSpPr>
          <p:cNvPr id="82" name="圆角矩形 81"/>
          <p:cNvSpPr/>
          <p:nvPr/>
        </p:nvSpPr>
        <p:spPr>
          <a:xfrm>
            <a:off x="611560" y="4426260"/>
            <a:ext cx="864096" cy="256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BUG</a:t>
            </a:r>
            <a:r>
              <a:rPr kumimoji="1" lang="zh-CN" altLang="en-US" sz="1200" dirty="0" smtClean="0"/>
              <a:t>登记</a:t>
            </a:r>
            <a:endParaRPr kumimoji="1" lang="zh-CN" altLang="en-US" sz="1200" dirty="0"/>
          </a:p>
        </p:txBody>
      </p:sp>
      <p:cxnSp>
        <p:nvCxnSpPr>
          <p:cNvPr id="85" name="直线连接符 84"/>
          <p:cNvCxnSpPr/>
          <p:nvPr/>
        </p:nvCxnSpPr>
        <p:spPr>
          <a:xfrm>
            <a:off x="5796136" y="967829"/>
            <a:ext cx="0" cy="30037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圆角矩形 86"/>
          <p:cNvSpPr/>
          <p:nvPr/>
        </p:nvSpPr>
        <p:spPr>
          <a:xfrm>
            <a:off x="6156177" y="4393333"/>
            <a:ext cx="581001" cy="25630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暂停</a:t>
            </a:r>
            <a:endParaRPr kumimoji="1" lang="zh-CN" altLang="en-US" sz="1200" dirty="0"/>
          </a:p>
        </p:txBody>
      </p:sp>
      <p:sp>
        <p:nvSpPr>
          <p:cNvPr id="88" name="圆角矩形 87"/>
          <p:cNvSpPr/>
          <p:nvPr/>
        </p:nvSpPr>
        <p:spPr>
          <a:xfrm>
            <a:off x="6156176" y="4763715"/>
            <a:ext cx="581001" cy="25630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取消</a:t>
            </a:r>
            <a:endParaRPr kumimoji="1" lang="zh-CN" altLang="en-US" sz="1200" dirty="0"/>
          </a:p>
        </p:txBody>
      </p:sp>
      <p:cxnSp>
        <p:nvCxnSpPr>
          <p:cNvPr id="90" name="肘形连接符 89"/>
          <p:cNvCxnSpPr>
            <a:stCxn id="54" idx="2"/>
            <a:endCxn id="87" idx="1"/>
          </p:cNvCxnSpPr>
          <p:nvPr/>
        </p:nvCxnSpPr>
        <p:spPr>
          <a:xfrm rot="16200000" flipH="1">
            <a:off x="4422976" y="2788286"/>
            <a:ext cx="1054132" cy="24122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54" idx="2"/>
            <a:endCxn id="88" idx="1"/>
          </p:cNvCxnSpPr>
          <p:nvPr/>
        </p:nvCxnSpPr>
        <p:spPr>
          <a:xfrm rot="16200000" flipH="1">
            <a:off x="4237784" y="2973477"/>
            <a:ext cx="1424514" cy="2412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4198982" y="1656552"/>
            <a:ext cx="7214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b="1" dirty="0" smtClean="0">
                <a:solidFill>
                  <a:srgbClr val="C00000"/>
                </a:solidFill>
                <a:latin typeface="PingFang SC" charset="-122"/>
              </a:rPr>
              <a:t>番茄原则</a:t>
            </a:r>
            <a:endParaRPr lang="en-US" altLang="zh-CN" sz="1000" b="1" dirty="0">
              <a:solidFill>
                <a:srgbClr val="C00000"/>
              </a:solidFill>
              <a:latin typeface="PingFang SC" charset="-122"/>
            </a:endParaRPr>
          </a:p>
        </p:txBody>
      </p:sp>
      <p:cxnSp>
        <p:nvCxnSpPr>
          <p:cNvPr id="106" name="肘形连接符 105"/>
          <p:cNvCxnSpPr>
            <a:stCxn id="50" idx="3"/>
            <a:endCxn id="112" idx="0"/>
          </p:cNvCxnSpPr>
          <p:nvPr/>
        </p:nvCxnSpPr>
        <p:spPr>
          <a:xfrm flipH="1" flipV="1">
            <a:off x="3998405" y="1851670"/>
            <a:ext cx="177550" cy="162446"/>
          </a:xfrm>
          <a:prstGeom prst="bentConnector4">
            <a:avLst>
              <a:gd name="adj1" fmla="val -151812"/>
              <a:gd name="adj2" fmla="val 24072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/>
          <p:cNvCxnSpPr>
            <a:stCxn id="54" idx="1"/>
            <a:endCxn id="81" idx="3"/>
          </p:cNvCxnSpPr>
          <p:nvPr/>
        </p:nvCxnSpPr>
        <p:spPr>
          <a:xfrm rot="10800000" flipV="1">
            <a:off x="1475657" y="3282689"/>
            <a:ext cx="1764195" cy="961108"/>
          </a:xfrm>
          <a:prstGeom prst="bentConnector3">
            <a:avLst>
              <a:gd name="adj1" fmla="val 163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肘形连接符 128"/>
          <p:cNvCxnSpPr>
            <a:stCxn id="54" idx="1"/>
            <a:endCxn id="82" idx="3"/>
          </p:cNvCxnSpPr>
          <p:nvPr/>
        </p:nvCxnSpPr>
        <p:spPr>
          <a:xfrm rot="10800000" flipV="1">
            <a:off x="1475657" y="3282688"/>
            <a:ext cx="1764195" cy="1271725"/>
          </a:xfrm>
          <a:prstGeom prst="bentConnector3">
            <a:avLst>
              <a:gd name="adj1" fmla="val 163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肘形连接符 131"/>
          <p:cNvCxnSpPr>
            <a:stCxn id="54" idx="1"/>
            <a:endCxn id="70" idx="3"/>
          </p:cNvCxnSpPr>
          <p:nvPr/>
        </p:nvCxnSpPr>
        <p:spPr>
          <a:xfrm rot="10800000" flipV="1">
            <a:off x="1475657" y="3282689"/>
            <a:ext cx="1764195" cy="1609180"/>
          </a:xfrm>
          <a:prstGeom prst="bentConnector3">
            <a:avLst>
              <a:gd name="adj1" fmla="val 163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/>
          <p:cNvSpPr/>
          <p:nvPr/>
        </p:nvSpPr>
        <p:spPr>
          <a:xfrm>
            <a:off x="1547664" y="4043635"/>
            <a:ext cx="8899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solidFill>
                  <a:srgbClr val="454545"/>
                </a:solidFill>
                <a:latin typeface="PingFang SC" charset="-122"/>
              </a:rPr>
              <a:t>新需求</a:t>
            </a:r>
            <a:r>
              <a:rPr lang="en-US" altLang="zh-CN" sz="1000" dirty="0" smtClean="0">
                <a:solidFill>
                  <a:srgbClr val="454545"/>
                </a:solidFill>
                <a:latin typeface="PingFang SC" charset="-122"/>
              </a:rPr>
              <a:t>/</a:t>
            </a:r>
            <a:r>
              <a:rPr lang="zh-CN" altLang="en-US" sz="1000" dirty="0" smtClean="0">
                <a:solidFill>
                  <a:srgbClr val="454545"/>
                </a:solidFill>
                <a:latin typeface="PingFang SC" charset="-122"/>
              </a:rPr>
              <a:t>变更</a:t>
            </a:r>
            <a:endParaRPr lang="en-US" altLang="zh-CN" sz="1000" dirty="0">
              <a:solidFill>
                <a:srgbClr val="454545"/>
              </a:solidFill>
              <a:latin typeface="PingFang SC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1547664" y="4373478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solidFill>
                  <a:srgbClr val="454545"/>
                </a:solidFill>
                <a:latin typeface="PingFang SC" charset="-122"/>
              </a:rPr>
              <a:t>非迭代目标</a:t>
            </a:r>
            <a:endParaRPr lang="en-US" altLang="zh-CN" sz="1000" dirty="0">
              <a:solidFill>
                <a:srgbClr val="454545"/>
              </a:solidFill>
              <a:latin typeface="PingFang SC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1547664" y="4691707"/>
            <a:ext cx="10182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solidFill>
                  <a:srgbClr val="454545"/>
                </a:solidFill>
                <a:latin typeface="PingFang SC" charset="-122"/>
              </a:rPr>
              <a:t>方案未定</a:t>
            </a:r>
            <a:r>
              <a:rPr lang="en-US" altLang="zh-CN" sz="1000" dirty="0" smtClean="0">
                <a:solidFill>
                  <a:srgbClr val="454545"/>
                </a:solidFill>
                <a:latin typeface="PingFang SC" charset="-122"/>
              </a:rPr>
              <a:t>/</a:t>
            </a:r>
            <a:r>
              <a:rPr lang="zh-CN" altLang="en-US" sz="1000" dirty="0" smtClean="0">
                <a:solidFill>
                  <a:srgbClr val="454545"/>
                </a:solidFill>
                <a:latin typeface="PingFang SC" charset="-122"/>
              </a:rPr>
              <a:t>调整</a:t>
            </a:r>
            <a:endParaRPr lang="en-US" altLang="zh-CN" sz="1000" dirty="0">
              <a:solidFill>
                <a:srgbClr val="454545"/>
              </a:solidFill>
              <a:latin typeface="PingFang SC" charset="-122"/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4695545" y="3154534"/>
            <a:ext cx="837276" cy="25630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迭代演示</a:t>
            </a:r>
            <a:endParaRPr kumimoji="1" lang="zh-CN" altLang="en-US" sz="1200" dirty="0"/>
          </a:p>
        </p:txBody>
      </p:sp>
      <p:sp>
        <p:nvSpPr>
          <p:cNvPr id="149" name="圆角矩形 148"/>
          <p:cNvSpPr/>
          <p:nvPr/>
        </p:nvSpPr>
        <p:spPr>
          <a:xfrm>
            <a:off x="4699855" y="1296512"/>
            <a:ext cx="837276" cy="25630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迭代总结</a:t>
            </a:r>
            <a:endParaRPr kumimoji="1" lang="zh-CN" altLang="en-US" sz="1200" dirty="0"/>
          </a:p>
        </p:txBody>
      </p:sp>
      <p:cxnSp>
        <p:nvCxnSpPr>
          <p:cNvPr id="150" name="肘形连接符 149"/>
          <p:cNvCxnSpPr>
            <a:stCxn id="54" idx="3"/>
            <a:endCxn id="144" idx="1"/>
          </p:cNvCxnSpPr>
          <p:nvPr/>
        </p:nvCxnSpPr>
        <p:spPr>
          <a:xfrm flipV="1">
            <a:off x="4247963" y="3282688"/>
            <a:ext cx="447582" cy="1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肘形连接符 152"/>
          <p:cNvCxnSpPr>
            <a:stCxn id="144" idx="0"/>
            <a:endCxn id="149" idx="2"/>
          </p:cNvCxnSpPr>
          <p:nvPr/>
        </p:nvCxnSpPr>
        <p:spPr>
          <a:xfrm rot="5400000" flipH="1" flipV="1">
            <a:off x="4315481" y="2351522"/>
            <a:ext cx="1601715" cy="4310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1995873" y="689090"/>
            <a:ext cx="543739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 smtClean="0">
                <a:latin typeface="Microsoft YaHei" charset="-122"/>
                <a:ea typeface="Microsoft YaHei" charset="-122"/>
                <a:cs typeface="Microsoft YaHei" charset="-122"/>
              </a:rPr>
              <a:t>开始</a:t>
            </a:r>
            <a:endParaRPr kumimoji="1" lang="zh-CN" altLang="en-US" sz="14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5489134" y="689090"/>
            <a:ext cx="543739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 dirty="0" smtClean="0">
                <a:latin typeface="Microsoft YaHei" charset="-122"/>
                <a:ea typeface="Microsoft YaHei" charset="-122"/>
                <a:cs typeface="Microsoft YaHei" charset="-122"/>
              </a:rPr>
              <a:t>结束</a:t>
            </a:r>
            <a:endParaRPr kumimoji="1" lang="zh-CN" altLang="en-US" sz="14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6804248" y="705216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延期</a:t>
            </a: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3" name="左右箭头 172"/>
          <p:cNvSpPr/>
          <p:nvPr/>
        </p:nvSpPr>
        <p:spPr>
          <a:xfrm>
            <a:off x="3635896" y="2614125"/>
            <a:ext cx="234994" cy="113622"/>
          </a:xfrm>
          <a:prstGeom prst="leftRightArrow">
            <a:avLst>
              <a:gd name="adj1" fmla="val 50000"/>
              <a:gd name="adj2" fmla="val 36474"/>
            </a:avLst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4" name="下弧形箭头 173"/>
          <p:cNvSpPr/>
          <p:nvPr/>
        </p:nvSpPr>
        <p:spPr>
          <a:xfrm flipH="1">
            <a:off x="3273387" y="977424"/>
            <a:ext cx="1455693" cy="268045"/>
          </a:xfrm>
          <a:prstGeom prst="curvedDownArrow">
            <a:avLst/>
          </a:prstGeom>
          <a:solidFill>
            <a:srgbClr val="00B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3419872" y="741353"/>
            <a:ext cx="12105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b="1">
                <a:solidFill>
                  <a:srgbClr val="C00000"/>
                </a:solidFill>
                <a:latin typeface="PingFang SC" charset="-122"/>
              </a:rPr>
              <a:t>核实</a:t>
            </a:r>
            <a:r>
              <a:rPr lang="zh-CN" altLang="en-US" sz="1000" b="1" smtClean="0">
                <a:solidFill>
                  <a:srgbClr val="C00000"/>
                </a:solidFill>
                <a:latin typeface="PingFang SC" charset="-122"/>
              </a:rPr>
              <a:t>目标达成情况</a:t>
            </a:r>
            <a:endParaRPr lang="en-US" altLang="zh-CN" sz="1000" b="1" dirty="0">
              <a:solidFill>
                <a:srgbClr val="C00000"/>
              </a:solidFill>
              <a:latin typeface="PingFang SC" charset="-122"/>
            </a:endParaRPr>
          </a:p>
        </p:txBody>
      </p:sp>
      <p:sp>
        <p:nvSpPr>
          <p:cNvPr id="176" name="菱形 175"/>
          <p:cNvSpPr/>
          <p:nvPr/>
        </p:nvSpPr>
        <p:spPr>
          <a:xfrm>
            <a:off x="6099735" y="1263993"/>
            <a:ext cx="581001" cy="299645"/>
          </a:xfrm>
          <a:prstGeom prst="diamond">
            <a:avLst/>
          </a:prstGeom>
          <a:solidFill>
            <a:srgbClr val="FFC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179" name="圆角矩形 178"/>
          <p:cNvSpPr/>
          <p:nvPr/>
        </p:nvSpPr>
        <p:spPr>
          <a:xfrm>
            <a:off x="7757382" y="1297591"/>
            <a:ext cx="1091449" cy="26604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新迭代周期</a:t>
            </a:r>
            <a:endParaRPr kumimoji="1" lang="zh-CN" altLang="en-US" sz="1200" dirty="0"/>
          </a:p>
        </p:txBody>
      </p:sp>
      <p:sp>
        <p:nvSpPr>
          <p:cNvPr id="180" name="圆角矩形 179"/>
          <p:cNvSpPr/>
          <p:nvPr/>
        </p:nvSpPr>
        <p:spPr>
          <a:xfrm>
            <a:off x="5797385" y="1998245"/>
            <a:ext cx="1192737" cy="26604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延期任务目标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2" name="肘形连接符 181"/>
          <p:cNvCxnSpPr>
            <a:stCxn id="149" idx="3"/>
            <a:endCxn id="176" idx="1"/>
          </p:cNvCxnSpPr>
          <p:nvPr/>
        </p:nvCxnSpPr>
        <p:spPr>
          <a:xfrm flipV="1">
            <a:off x="5537131" y="1413816"/>
            <a:ext cx="562604" cy="10850"/>
          </a:xfrm>
          <a:prstGeom prst="bentConnector3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76" idx="2"/>
            <a:endCxn id="180" idx="0"/>
          </p:cNvCxnSpPr>
          <p:nvPr/>
        </p:nvCxnSpPr>
        <p:spPr>
          <a:xfrm rot="16200000" flipH="1">
            <a:off x="6174692" y="1779182"/>
            <a:ext cx="434607" cy="3518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76" idx="3"/>
            <a:endCxn id="179" idx="1"/>
          </p:cNvCxnSpPr>
          <p:nvPr/>
        </p:nvCxnSpPr>
        <p:spPr>
          <a:xfrm>
            <a:off x="6680736" y="1413816"/>
            <a:ext cx="1076646" cy="16799"/>
          </a:xfrm>
          <a:prstGeom prst="bentConnector3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圆角矩形 194"/>
          <p:cNvSpPr/>
          <p:nvPr/>
        </p:nvSpPr>
        <p:spPr>
          <a:xfrm>
            <a:off x="5796136" y="2388100"/>
            <a:ext cx="581001" cy="25630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bg1">
                    <a:lumMod val="50000"/>
                  </a:schemeClr>
                </a:solidFill>
              </a:rPr>
              <a:t>开发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421012" y="2388100"/>
            <a:ext cx="581001" cy="25630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测试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5975115" y="2772896"/>
            <a:ext cx="837276" cy="25630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bg1">
                    <a:lumMod val="50000"/>
                  </a:schemeClr>
                </a:solidFill>
              </a:rPr>
              <a:t>迭代演示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5975009" y="3107531"/>
            <a:ext cx="837276" cy="25630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迭代总结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0" name="肘形连接符 199"/>
          <p:cNvCxnSpPr>
            <a:stCxn id="198" idx="3"/>
            <a:endCxn id="179" idx="2"/>
          </p:cNvCxnSpPr>
          <p:nvPr/>
        </p:nvCxnSpPr>
        <p:spPr>
          <a:xfrm flipV="1">
            <a:off x="6812285" y="1563638"/>
            <a:ext cx="1490822" cy="1672047"/>
          </a:xfrm>
          <a:prstGeom prst="bentConnector2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768058" y="701679"/>
            <a:ext cx="543739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smtClean="0">
                <a:latin typeface="Microsoft YaHei" charset="-122"/>
                <a:ea typeface="Microsoft YaHei" charset="-122"/>
                <a:cs typeface="Microsoft YaHei" charset="-122"/>
              </a:rPr>
              <a:t>前提</a:t>
            </a: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06" name="直线连接符 205"/>
          <p:cNvCxnSpPr/>
          <p:nvPr/>
        </p:nvCxnSpPr>
        <p:spPr>
          <a:xfrm>
            <a:off x="7610673" y="977424"/>
            <a:ext cx="0" cy="300379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矩形 208"/>
          <p:cNvSpPr/>
          <p:nvPr/>
        </p:nvSpPr>
        <p:spPr>
          <a:xfrm>
            <a:off x="7338804" y="70167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总结</a:t>
            </a: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7" name="上箭头 216"/>
          <p:cNvSpPr/>
          <p:nvPr/>
        </p:nvSpPr>
        <p:spPr>
          <a:xfrm>
            <a:off x="6263929" y="3795886"/>
            <a:ext cx="360040" cy="352400"/>
          </a:xfrm>
          <a:prstGeom prst="up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6032873" y="4134951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迭代延期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5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如何迭代开发</a:t>
            </a:r>
            <a:endParaRPr kumimoji="1" lang="zh-CN" altLang="en-US" sz="1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579700"/>
              </p:ext>
            </p:extLst>
          </p:nvPr>
        </p:nvGraphicFramePr>
        <p:xfrm>
          <a:off x="521804" y="915566"/>
          <a:ext cx="810039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251"/>
                <a:gridCol w="2461017"/>
                <a:gridCol w="3402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角色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(RDT)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迭代期职责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说明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研发经理（</a:t>
                      </a:r>
                      <a:r>
                        <a:rPr lang="en-US" altLang="zh-CN" sz="1200" dirty="0" smtClean="0"/>
                        <a:t>Requirement</a:t>
                      </a:r>
                      <a:r>
                        <a:rPr lang="zh-CN" altLang="en-US" sz="1200" dirty="0" smtClean="0"/>
                        <a:t>）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需求宣讲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业务需求、迭代目标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任务拆分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功能完整度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管理迭代反馈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登记需求、移除需求、登记</a:t>
                      </a:r>
                      <a:r>
                        <a:rPr lang="en-US" altLang="zh-CN" sz="1200" dirty="0" smtClean="0"/>
                        <a:t>bug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开发负责人（</a:t>
                      </a:r>
                      <a:r>
                        <a:rPr lang="en-US" altLang="zh-CN" sz="1200" dirty="0" smtClean="0"/>
                        <a:t>Develop</a:t>
                      </a:r>
                      <a:r>
                        <a:rPr lang="zh-CN" altLang="en-US" sz="1200" dirty="0" smtClean="0"/>
                        <a:t>）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任务拆分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zh-CN" altLang="en-US" sz="1200" dirty="0" smtClean="0"/>
                        <a:t>番茄时间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功能完整度、可落地性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开发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Coding</a:t>
                      </a:r>
                      <a:r>
                        <a:rPr lang="zh-CN" altLang="en-US" sz="1200" dirty="0" smtClean="0"/>
                        <a:t>、技术方案落地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迭代反馈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冰山现象、非迭代目标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、方案变更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测试负责人（</a:t>
                      </a:r>
                      <a:r>
                        <a:rPr lang="en-US" altLang="zh-CN" sz="1200" dirty="0" smtClean="0"/>
                        <a:t>Test</a:t>
                      </a:r>
                      <a:r>
                        <a:rPr lang="zh-CN" altLang="en-US" sz="1200" dirty="0" smtClean="0"/>
                        <a:t>）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编写用例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迭代目标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执行测试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功能与目标匹配度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迭代反馈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登记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、方案变更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91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2018</a:t>
            </a:r>
            <a:endParaRPr kumimoji="1" lang="zh-CN" altLang="en-US" sz="2600" cap="none" dirty="0"/>
          </a:p>
        </p:txBody>
      </p:sp>
      <p:sp>
        <p:nvSpPr>
          <p:cNvPr id="3" name="文本框 2"/>
          <p:cNvSpPr txBox="1"/>
          <p:nvPr/>
        </p:nvSpPr>
        <p:spPr>
          <a:xfrm>
            <a:off x="722313" y="221171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前后端分离</a:t>
            </a:r>
            <a:endParaRPr kumimoji="1" lang="en-US" altLang="zh-CN" dirty="0" smtClean="0"/>
          </a:p>
          <a:p>
            <a:r>
              <a:rPr kumimoji="1" lang="zh-CN" altLang="en-US" dirty="0" smtClean="0"/>
              <a:t>微服务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905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三层架构体系</a:t>
            </a:r>
            <a:endParaRPr kumimoji="1" lang="zh-CN" altLang="en-US" sz="1800" dirty="0"/>
          </a:p>
        </p:txBody>
      </p:sp>
      <p:sp>
        <p:nvSpPr>
          <p:cNvPr id="3" name="矩形 2"/>
          <p:cNvSpPr/>
          <p:nvPr/>
        </p:nvSpPr>
        <p:spPr>
          <a:xfrm>
            <a:off x="1020792" y="864096"/>
            <a:ext cx="705678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前端（</a:t>
            </a:r>
            <a:r>
              <a:rPr kumimoji="1" lang="en-US" altLang="zh-CN" dirty="0" smtClean="0"/>
              <a:t>UI&amp;UE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Frontend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3608" y="2355726"/>
            <a:ext cx="705678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中台（业务中心）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43608" y="3847356"/>
            <a:ext cx="705678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后端（微服务）</a:t>
            </a:r>
            <a:endParaRPr kumimoji="1" lang="en-US" altLang="zh-CN" dirty="0" smtClean="0"/>
          </a:p>
          <a:p>
            <a:pPr algn="ctr"/>
            <a:r>
              <a:rPr kumimoji="1" lang="en-US" altLang="zh-CN" smtClean="0"/>
              <a:t>Backend</a:t>
            </a:r>
            <a:endParaRPr kumimoji="1"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6372200" y="1851670"/>
            <a:ext cx="432048" cy="50405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6372200" y="3413925"/>
            <a:ext cx="432048" cy="50405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1475656" y="4083918"/>
            <a:ext cx="864096" cy="72008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流水服务</a:t>
            </a:r>
            <a:endParaRPr kumimoji="1" lang="zh-CN" altLang="en-US" sz="1600" dirty="0"/>
          </a:p>
        </p:txBody>
      </p:sp>
      <p:sp>
        <p:nvSpPr>
          <p:cNvPr id="10" name="立方体 9"/>
          <p:cNvSpPr/>
          <p:nvPr/>
        </p:nvSpPr>
        <p:spPr>
          <a:xfrm>
            <a:off x="2553456" y="4083918"/>
            <a:ext cx="864096" cy="72008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日志服务</a:t>
            </a:r>
            <a:endParaRPr kumimoji="1" lang="zh-CN" altLang="en-US" sz="1600" dirty="0"/>
          </a:p>
        </p:txBody>
      </p:sp>
      <p:sp>
        <p:nvSpPr>
          <p:cNvPr id="11" name="立方体 10"/>
          <p:cNvSpPr/>
          <p:nvPr/>
        </p:nvSpPr>
        <p:spPr>
          <a:xfrm>
            <a:off x="5510424" y="4083918"/>
            <a:ext cx="864096" cy="72008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数据服务</a:t>
            </a:r>
            <a:endParaRPr kumimoji="1" lang="zh-CN" altLang="en-US" sz="1600" dirty="0"/>
          </a:p>
        </p:txBody>
      </p:sp>
      <p:sp>
        <p:nvSpPr>
          <p:cNvPr id="12" name="立方体 11"/>
          <p:cNvSpPr/>
          <p:nvPr/>
        </p:nvSpPr>
        <p:spPr>
          <a:xfrm>
            <a:off x="7020272" y="4083918"/>
            <a:ext cx="864096" cy="72008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9" name="缺角矩形 8"/>
          <p:cNvSpPr/>
          <p:nvPr/>
        </p:nvSpPr>
        <p:spPr>
          <a:xfrm>
            <a:off x="1282808" y="2489349"/>
            <a:ext cx="912928" cy="80248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交易中心</a:t>
            </a:r>
            <a:endParaRPr kumimoji="1" lang="zh-CN" altLang="en-US" sz="1600" dirty="0"/>
          </a:p>
        </p:txBody>
      </p:sp>
      <p:sp>
        <p:nvSpPr>
          <p:cNvPr id="15" name="缺角矩形 14"/>
          <p:cNvSpPr/>
          <p:nvPr/>
        </p:nvSpPr>
        <p:spPr>
          <a:xfrm>
            <a:off x="2434936" y="2472963"/>
            <a:ext cx="912928" cy="80248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客户中心</a:t>
            </a:r>
            <a:endParaRPr kumimoji="1" lang="zh-CN" altLang="en-US" sz="1600" dirty="0"/>
          </a:p>
        </p:txBody>
      </p:sp>
      <p:sp>
        <p:nvSpPr>
          <p:cNvPr id="16" name="缺角矩形 15"/>
          <p:cNvSpPr/>
          <p:nvPr/>
        </p:nvSpPr>
        <p:spPr>
          <a:xfrm>
            <a:off x="5510424" y="2494545"/>
            <a:ext cx="912928" cy="80248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知识中心</a:t>
            </a:r>
            <a:endParaRPr kumimoji="1" lang="zh-CN" altLang="en-US" sz="1600" dirty="0"/>
          </a:p>
        </p:txBody>
      </p:sp>
      <p:sp>
        <p:nvSpPr>
          <p:cNvPr id="17" name="缺角矩形 16"/>
          <p:cNvSpPr/>
          <p:nvPr/>
        </p:nvSpPr>
        <p:spPr>
          <a:xfrm>
            <a:off x="6662552" y="2483584"/>
            <a:ext cx="912928" cy="80248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XX</a:t>
            </a:r>
          </a:p>
          <a:p>
            <a:pPr algn="ctr"/>
            <a:r>
              <a:rPr kumimoji="1" lang="zh-CN" altLang="en-US" sz="1600" dirty="0" smtClean="0"/>
              <a:t>中心</a:t>
            </a:r>
            <a:endParaRPr kumimoji="1" lang="zh-CN" altLang="en-US" sz="1600" dirty="0"/>
          </a:p>
        </p:txBody>
      </p:sp>
      <p:sp>
        <p:nvSpPr>
          <p:cNvPr id="14" name="棱台 13"/>
          <p:cNvSpPr/>
          <p:nvPr/>
        </p:nvSpPr>
        <p:spPr>
          <a:xfrm>
            <a:off x="1211944" y="1008112"/>
            <a:ext cx="1127808" cy="79208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柜面</a:t>
            </a:r>
            <a:endParaRPr kumimoji="1" lang="zh-CN" altLang="en-US" sz="1400" dirty="0"/>
          </a:p>
        </p:txBody>
      </p:sp>
      <p:sp>
        <p:nvSpPr>
          <p:cNvPr id="20" name="棱台 19"/>
          <p:cNvSpPr/>
          <p:nvPr/>
        </p:nvSpPr>
        <p:spPr>
          <a:xfrm>
            <a:off x="2421600" y="1030644"/>
            <a:ext cx="1127808" cy="79208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超级柜面</a:t>
            </a:r>
            <a:endParaRPr kumimoji="1" lang="zh-CN" altLang="en-US" sz="1400" dirty="0"/>
          </a:p>
        </p:txBody>
      </p:sp>
      <p:sp>
        <p:nvSpPr>
          <p:cNvPr id="21" name="棱台 20"/>
          <p:cNvSpPr/>
          <p:nvPr/>
        </p:nvSpPr>
        <p:spPr>
          <a:xfrm>
            <a:off x="5460416" y="1030644"/>
            <a:ext cx="1127808" cy="79208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微信银行</a:t>
            </a:r>
            <a:endParaRPr kumimoji="1" lang="zh-CN" altLang="en-US" sz="1400" dirty="0"/>
          </a:p>
        </p:txBody>
      </p:sp>
      <p:sp>
        <p:nvSpPr>
          <p:cNvPr id="22" name="棱台 21"/>
          <p:cNvSpPr/>
          <p:nvPr/>
        </p:nvSpPr>
        <p:spPr>
          <a:xfrm>
            <a:off x="6804248" y="1030644"/>
            <a:ext cx="1127808" cy="79208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互联网银行</a:t>
            </a:r>
            <a:endParaRPr kumimoji="1"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90633" y="2102346"/>
            <a:ext cx="280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借助中台，实现</a:t>
            </a:r>
            <a:r>
              <a:rPr kumimoji="1" lang="zh-CN" altLang="en-US" sz="1200" dirty="0" smtClean="0"/>
              <a:t>前－后</a:t>
            </a:r>
            <a:r>
              <a:rPr kumimoji="1" lang="zh-CN" altLang="en-US" sz="1200" smtClean="0"/>
              <a:t>的真正分离解耦</a:t>
            </a:r>
            <a:endParaRPr kumimoji="1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703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系统架构</a:t>
            </a:r>
            <a:endParaRPr kumimoji="1" lang="zh-CN" altLang="en-US" sz="3000" dirty="0"/>
          </a:p>
        </p:txBody>
      </p:sp>
      <p:sp>
        <p:nvSpPr>
          <p:cNvPr id="3" name="圆角矩形 2"/>
          <p:cNvSpPr/>
          <p:nvPr/>
        </p:nvSpPr>
        <p:spPr>
          <a:xfrm>
            <a:off x="171994" y="3863283"/>
            <a:ext cx="7542490" cy="862369"/>
          </a:xfrm>
          <a:prstGeom prst="roundRect">
            <a:avLst>
              <a:gd name="adj" fmla="val 712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应用管理系统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Management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419872" y="1059582"/>
            <a:ext cx="4294612" cy="986905"/>
          </a:xfrm>
          <a:prstGeom prst="roundRect">
            <a:avLst>
              <a:gd name="adj" fmla="val 712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应用监控系统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Monitor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16978" y="2198801"/>
            <a:ext cx="1656184" cy="1512168"/>
          </a:xfrm>
          <a:prstGeom prst="roundRect">
            <a:avLst>
              <a:gd name="adj" fmla="val 712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渠道服务系统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ChannelServer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058300" y="2198801"/>
            <a:ext cx="1656184" cy="1512168"/>
          </a:xfrm>
          <a:prstGeom prst="roundRect">
            <a:avLst>
              <a:gd name="adj" fmla="val 712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代理服务系统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ProxyServiceServer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80312" y="2198801"/>
            <a:ext cx="1656184" cy="1512168"/>
          </a:xfrm>
          <a:prstGeom prst="roundRect">
            <a:avLst>
              <a:gd name="adj" fmla="val 712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核心服务系统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CoreServer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94620" y="2198801"/>
            <a:ext cx="1656184" cy="1512168"/>
          </a:xfrm>
          <a:prstGeom prst="roundRect">
            <a:avLst>
              <a:gd name="adj" fmla="val 712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渠道端系统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Terminal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9539" y="2342817"/>
            <a:ext cx="631531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bg1">
                    <a:lumMod val="50000"/>
                  </a:schemeClr>
                </a:solidFill>
              </a:rPr>
              <a:t>柜面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06289" y="2342817"/>
            <a:ext cx="631531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超柜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9539" y="2774865"/>
            <a:ext cx="631531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PAD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06289" y="2774865"/>
            <a:ext cx="631531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微信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1809828" y="2342817"/>
            <a:ext cx="288220" cy="360040"/>
          </a:xfrm>
          <a:prstGeom prst="rightArrow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41876" y="2351115"/>
            <a:ext cx="63153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协议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2241876" y="2783163"/>
            <a:ext cx="63153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渠道控制</a:t>
            </a:r>
            <a:endParaRPr kumimoji="1"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3005164" y="2351115"/>
            <a:ext cx="63153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业务逻辑</a:t>
            </a:r>
            <a:endParaRPr kumimoji="1"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3005164" y="2783163"/>
            <a:ext cx="63153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功能逻辑</a:t>
            </a:r>
            <a:endParaRPr kumimoji="1" lang="zh-CN" altLang="en-US" sz="1200" dirty="0"/>
          </a:p>
        </p:txBody>
      </p:sp>
      <p:sp>
        <p:nvSpPr>
          <p:cNvPr id="18" name="右箭头 17"/>
          <p:cNvSpPr/>
          <p:nvPr/>
        </p:nvSpPr>
        <p:spPr>
          <a:xfrm>
            <a:off x="3792092" y="2341984"/>
            <a:ext cx="288220" cy="360040"/>
          </a:xfrm>
          <a:prstGeom prst="rightArrow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209672" y="2342817"/>
            <a:ext cx="63153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TXMODE l</a:t>
            </a:r>
            <a:endParaRPr kumimoji="1"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4209672" y="2774865"/>
            <a:ext cx="63153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JNL</a:t>
            </a:r>
            <a:endParaRPr kumimoji="1"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4972960" y="2342817"/>
            <a:ext cx="63153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SD</a:t>
            </a:r>
            <a:endParaRPr kumimoji="1"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4972960" y="2774865"/>
            <a:ext cx="63153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O&amp;C</a:t>
            </a:r>
            <a:endParaRPr kumimoji="1"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6175649" y="2341984"/>
            <a:ext cx="63153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主机服务</a:t>
            </a:r>
            <a:endParaRPr kumimoji="1"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6175649" y="2774032"/>
            <a:ext cx="63153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响应报文</a:t>
            </a:r>
            <a:endParaRPr kumimoji="1"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6938937" y="2341984"/>
            <a:ext cx="63153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请求报文</a:t>
            </a:r>
            <a:endParaRPr kumimoji="1"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6938937" y="2774032"/>
            <a:ext cx="63153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通道</a:t>
            </a:r>
            <a:endParaRPr kumimoji="1" lang="zh-CN" altLang="en-US" sz="1200" dirty="0"/>
          </a:p>
        </p:txBody>
      </p:sp>
      <p:sp>
        <p:nvSpPr>
          <p:cNvPr id="27" name="右箭头 26"/>
          <p:cNvSpPr/>
          <p:nvPr/>
        </p:nvSpPr>
        <p:spPr>
          <a:xfrm>
            <a:off x="5782185" y="2351115"/>
            <a:ext cx="288220" cy="360040"/>
          </a:xfrm>
          <a:prstGeom prst="rightArrow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7748068" y="2351115"/>
            <a:ext cx="288220" cy="360040"/>
          </a:xfrm>
          <a:prstGeom prst="rightArrow">
            <a:avLst/>
          </a:prstGeom>
          <a:solidFill>
            <a:srgbClr val="92D050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8104116" y="2207099"/>
            <a:ext cx="927720" cy="1512168"/>
          </a:xfrm>
          <a:prstGeom prst="roundRect">
            <a:avLst>
              <a:gd name="adj" fmla="val 7124"/>
            </a:avLst>
          </a:prstGeom>
          <a:solidFill>
            <a:schemeClr val="bg1">
              <a:lumMod val="85000"/>
              <a:alpha val="4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>
                    <a:alpha val="55000"/>
                  </a:schemeClr>
                </a:solidFill>
              </a:rPr>
              <a:t>主机</a:t>
            </a:r>
            <a:endParaRPr kumimoji="1" lang="en-US" altLang="zh-CN" dirty="0" smtClean="0">
              <a:solidFill>
                <a:schemeClr val="tx1">
                  <a:alpha val="55000"/>
                </a:schemeClr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>
                    <a:alpha val="55000"/>
                  </a:schemeClr>
                </a:solidFill>
              </a:rPr>
              <a:t>BackEnd</a:t>
            </a:r>
            <a:endParaRPr kumimoji="1" lang="zh-CN" altLang="en-US" sz="1200" dirty="0">
              <a:solidFill>
                <a:schemeClr val="tx1">
                  <a:alpha val="5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97762" y="4010583"/>
            <a:ext cx="864028" cy="61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组织机构</a:t>
            </a:r>
            <a:endParaRPr kumimoji="1"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1305840" y="4006434"/>
            <a:ext cx="864028" cy="61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权限管理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000" dirty="0" smtClean="0"/>
              <a:t>角色</a:t>
            </a:r>
            <a:r>
              <a:rPr kumimoji="1" lang="en-US" altLang="zh-CN" sz="1000" dirty="0" smtClean="0"/>
              <a:t>/</a:t>
            </a:r>
            <a:r>
              <a:rPr kumimoji="1" lang="zh-CN" altLang="en-US" sz="1000" dirty="0" smtClean="0"/>
              <a:t>功能</a:t>
            </a:r>
            <a:r>
              <a:rPr kumimoji="1" lang="en-US" altLang="zh-CN" sz="1000" dirty="0" smtClean="0"/>
              <a:t>/...</a:t>
            </a:r>
            <a:endParaRPr kumimoji="1" lang="zh-CN" altLang="en-US" sz="1000" dirty="0"/>
          </a:p>
        </p:txBody>
      </p:sp>
      <p:sp>
        <p:nvSpPr>
          <p:cNvPr id="33" name="矩形 32"/>
          <p:cNvSpPr/>
          <p:nvPr/>
        </p:nvSpPr>
        <p:spPr>
          <a:xfrm>
            <a:off x="2295636" y="4006434"/>
            <a:ext cx="864028" cy="61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运行参数配置</a:t>
            </a:r>
            <a:endParaRPr kumimoji="1" lang="en-US" altLang="zh-CN" sz="12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774107" y="4010583"/>
            <a:ext cx="864028" cy="61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...</a:t>
            </a:r>
            <a:endParaRPr kumimoji="1" lang="zh-CN" altLang="en-US" sz="1200" dirty="0"/>
          </a:p>
        </p:txBody>
      </p:sp>
      <p:sp>
        <p:nvSpPr>
          <p:cNvPr id="35" name="矩形 34"/>
          <p:cNvSpPr/>
          <p:nvPr/>
        </p:nvSpPr>
        <p:spPr>
          <a:xfrm>
            <a:off x="5782185" y="4006434"/>
            <a:ext cx="864028" cy="61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...</a:t>
            </a:r>
            <a:endParaRPr kumimoji="1" lang="zh-CN" altLang="en-US" sz="1000" dirty="0"/>
          </a:p>
        </p:txBody>
      </p:sp>
      <p:sp>
        <p:nvSpPr>
          <p:cNvPr id="36" name="矩形 35"/>
          <p:cNvSpPr/>
          <p:nvPr/>
        </p:nvSpPr>
        <p:spPr>
          <a:xfrm>
            <a:off x="6771981" y="4006434"/>
            <a:ext cx="864028" cy="61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...</a:t>
            </a:r>
          </a:p>
        </p:txBody>
      </p:sp>
      <p:sp>
        <p:nvSpPr>
          <p:cNvPr id="37" name="矩形 36"/>
          <p:cNvSpPr/>
          <p:nvPr/>
        </p:nvSpPr>
        <p:spPr>
          <a:xfrm>
            <a:off x="4509049" y="1131097"/>
            <a:ext cx="864028" cy="360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业务流量监控</a:t>
            </a:r>
            <a:endParaRPr kumimoji="1" lang="zh-CN" altLang="en-US" sz="1200" dirty="0"/>
          </a:p>
        </p:txBody>
      </p:sp>
      <p:sp>
        <p:nvSpPr>
          <p:cNvPr id="38" name="矩形 37"/>
          <p:cNvSpPr/>
          <p:nvPr/>
        </p:nvSpPr>
        <p:spPr>
          <a:xfrm>
            <a:off x="5517127" y="1126948"/>
            <a:ext cx="864028" cy="360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系统健康监控</a:t>
            </a:r>
            <a:endParaRPr kumimoji="1" lang="zh-CN" altLang="en-US" sz="1200" dirty="0"/>
          </a:p>
        </p:txBody>
      </p:sp>
      <p:sp>
        <p:nvSpPr>
          <p:cNvPr id="39" name="矩形 38"/>
          <p:cNvSpPr/>
          <p:nvPr/>
        </p:nvSpPr>
        <p:spPr>
          <a:xfrm>
            <a:off x="6506923" y="1126948"/>
            <a:ext cx="864028" cy="360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 smtClean="0"/>
          </a:p>
        </p:txBody>
      </p:sp>
      <p:sp>
        <p:nvSpPr>
          <p:cNvPr id="43" name="圆角矩形 42"/>
          <p:cNvSpPr/>
          <p:nvPr/>
        </p:nvSpPr>
        <p:spPr>
          <a:xfrm>
            <a:off x="191786" y="1059582"/>
            <a:ext cx="3130210" cy="986905"/>
          </a:xfrm>
          <a:prstGeom prst="roundRect">
            <a:avLst>
              <a:gd name="adj" fmla="val 712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集成开发系统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IDE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200" dirty="0" err="1" smtClean="0">
                <a:solidFill>
                  <a:schemeClr val="tx1"/>
                </a:solidFill>
              </a:rPr>
              <a:t>WebIDE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）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89662" y="1131097"/>
            <a:ext cx="864028" cy="360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定制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渠道</a:t>
            </a:r>
            <a:r>
              <a:rPr kumimoji="1" lang="zh-CN" altLang="en-US" sz="1200" dirty="0"/>
              <a:t>服务</a:t>
            </a:r>
          </a:p>
        </p:txBody>
      </p:sp>
      <p:sp>
        <p:nvSpPr>
          <p:cNvPr id="45" name="矩形 44"/>
          <p:cNvSpPr/>
          <p:nvPr/>
        </p:nvSpPr>
        <p:spPr>
          <a:xfrm>
            <a:off x="1297740" y="1126948"/>
            <a:ext cx="864028" cy="360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定制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主机服务</a:t>
            </a:r>
            <a:endParaRPr kumimoji="1"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2287536" y="1126948"/>
            <a:ext cx="864028" cy="360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定制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通信报文</a:t>
            </a:r>
            <a:endParaRPr kumimoji="1" lang="en-US" altLang="zh-CN" sz="1200" dirty="0" smtClean="0"/>
          </a:p>
        </p:txBody>
      </p:sp>
      <p:sp>
        <p:nvSpPr>
          <p:cNvPr id="47" name="下箭头 46"/>
          <p:cNvSpPr/>
          <p:nvPr/>
        </p:nvSpPr>
        <p:spPr>
          <a:xfrm>
            <a:off x="2801798" y="2046487"/>
            <a:ext cx="357866" cy="15231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下箭头 47"/>
          <p:cNvSpPr/>
          <p:nvPr/>
        </p:nvSpPr>
        <p:spPr>
          <a:xfrm>
            <a:off x="3394004" y="2054643"/>
            <a:ext cx="357866" cy="15231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下箭头 48"/>
          <p:cNvSpPr/>
          <p:nvPr/>
        </p:nvSpPr>
        <p:spPr>
          <a:xfrm>
            <a:off x="5338194" y="2047957"/>
            <a:ext cx="357866" cy="15231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下箭头 49"/>
          <p:cNvSpPr/>
          <p:nvPr/>
        </p:nvSpPr>
        <p:spPr>
          <a:xfrm>
            <a:off x="7314542" y="2047809"/>
            <a:ext cx="357866" cy="15231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上箭头 50"/>
          <p:cNvSpPr/>
          <p:nvPr/>
        </p:nvSpPr>
        <p:spPr>
          <a:xfrm>
            <a:off x="2756422" y="3718835"/>
            <a:ext cx="286819" cy="144016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上箭头 51"/>
          <p:cNvSpPr/>
          <p:nvPr/>
        </p:nvSpPr>
        <p:spPr>
          <a:xfrm>
            <a:off x="4764994" y="3723401"/>
            <a:ext cx="286819" cy="144016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上箭头 52"/>
          <p:cNvSpPr/>
          <p:nvPr/>
        </p:nvSpPr>
        <p:spPr>
          <a:xfrm>
            <a:off x="6742982" y="3710969"/>
            <a:ext cx="286819" cy="144016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上箭头 53"/>
          <p:cNvSpPr/>
          <p:nvPr/>
        </p:nvSpPr>
        <p:spPr>
          <a:xfrm>
            <a:off x="899253" y="3702194"/>
            <a:ext cx="286819" cy="144016"/>
          </a:xfrm>
          <a:prstGeom prst="upArrow">
            <a:avLst/>
          </a:prstGeom>
          <a:solidFill>
            <a:srgbClr val="00B0F0"/>
          </a:solidFill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19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系统架构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5320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系统分层</a:t>
            </a:r>
            <a:endParaRPr kumimoji="1" lang="zh-CN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1850506" y="77155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50506" y="165284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0506" y="253413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6015" y="9503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展示层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4361" y="18375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接入层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43730" y="27246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逻辑层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50506" y="341542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731" y="35547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服务层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50506" y="429671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2466" y="43981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数据层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118332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Web/H5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618034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IOS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40166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Android</a:t>
            </a:r>
            <a:endParaRPr kumimoji="1"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639868" y="927226"/>
            <a:ext cx="144055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Desktop/</a:t>
            </a:r>
            <a:r>
              <a:rPr kumimoji="1" lang="en-US" altLang="zh-CN" dirty="0" err="1" smtClean="0"/>
              <a:t>swt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2761993" y="1792209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Nginx</a:t>
            </a:r>
            <a:endParaRPr kumimoji="1"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248087" y="181699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F5</a:t>
            </a:r>
            <a:endParaRPr kumimoji="1"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840318" y="181421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apache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2035409" y="2673499"/>
            <a:ext cx="120475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业务引擎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618034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工作流</a:t>
            </a:r>
            <a:endParaRPr kumimoji="1"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5328398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应用平台</a:t>
            </a:r>
            <a:endParaRPr kumimoji="1"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6920438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业务系统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2023894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4187109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316258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5212174" y="4434046"/>
            <a:ext cx="8640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143924" y="4419754"/>
            <a:ext cx="8640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2" name="罐形 1"/>
          <p:cNvSpPr/>
          <p:nvPr/>
        </p:nvSpPr>
        <p:spPr>
          <a:xfrm>
            <a:off x="2122487" y="4458692"/>
            <a:ext cx="648263" cy="383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</a:t>
            </a:r>
            <a:endParaRPr kumimoji="1" lang="zh-CN" altLang="en-US" dirty="0"/>
          </a:p>
        </p:txBody>
      </p:sp>
      <p:sp>
        <p:nvSpPr>
          <p:cNvPr id="34" name="立方体 33"/>
          <p:cNvSpPr/>
          <p:nvPr/>
        </p:nvSpPr>
        <p:spPr>
          <a:xfrm>
            <a:off x="3618034" y="4426118"/>
            <a:ext cx="921060" cy="44874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8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32314</TotalTime>
  <Words>6289</Words>
  <Application>Microsoft Macintosh PowerPoint</Application>
  <PresentationFormat>全屏显示(16:9)</PresentationFormat>
  <Paragraphs>1541</Paragraphs>
  <Slides>67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7" baseType="lpstr">
      <vt:lpstr>Calibri</vt:lpstr>
      <vt:lpstr>Microsoft YaHei</vt:lpstr>
      <vt:lpstr>Monaco</vt:lpstr>
      <vt:lpstr>PingFang SC</vt:lpstr>
      <vt:lpstr>Verdana</vt:lpstr>
      <vt:lpstr>Wingdings</vt:lpstr>
      <vt:lpstr>宋体</vt:lpstr>
      <vt:lpstr>微软雅黑</vt:lpstr>
      <vt:lpstr>Arial</vt:lpstr>
      <vt:lpstr>Office 主题</vt:lpstr>
      <vt:lpstr>TIS tools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交易处理流程</vt:lpstr>
      <vt:lpstr>PowerPoint 演示文稿</vt:lpstr>
      <vt:lpstr>PowerPoint 演示文稿</vt:lpstr>
      <vt:lpstr>PowerPoint 演示文稿</vt:lpstr>
      <vt:lpstr>组织机构</vt:lpstr>
      <vt:lpstr>PowerPoint 演示文稿</vt:lpstr>
      <vt:lpstr>功能&amp;数据权限</vt:lpstr>
      <vt:lpstr>PowerPoint 演示文稿</vt:lpstr>
      <vt:lpstr>流水&amp;日志</vt:lpstr>
      <vt:lpstr>PowerPoint 演示文稿</vt:lpstr>
      <vt:lpstr>业务日志分析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开发活动管理</vt:lpstr>
      <vt:lpstr>PowerPoint 演示文稿</vt:lpstr>
      <vt:lpstr>PowerPoint 演示文稿</vt:lpstr>
      <vt:lpstr>PowerPoint 演示文稿</vt:lpstr>
      <vt:lpstr>测试管理</vt:lpstr>
      <vt:lpstr>PowerPoint 演示文稿</vt:lpstr>
      <vt:lpstr>PowerPoint 演示文稿</vt:lpstr>
      <vt:lpstr>开发篇</vt:lpstr>
      <vt:lpstr>我们的技术体系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开发管理篇</vt:lpstr>
      <vt:lpstr>PowerPoint 演示文稿</vt:lpstr>
      <vt:lpstr>PowerPoint 演示文稿</vt:lpstr>
      <vt:lpstr>2018</vt:lpstr>
      <vt:lpstr>PowerPoint 演示文稿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</dc:creator>
  <cp:lastModifiedBy>史云来</cp:lastModifiedBy>
  <cp:revision>3199</cp:revision>
  <dcterms:created xsi:type="dcterms:W3CDTF">2013-02-21T01:55:05Z</dcterms:created>
  <dcterms:modified xsi:type="dcterms:W3CDTF">2018-02-07T02:26:08Z</dcterms:modified>
</cp:coreProperties>
</file>