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37" r:id="rId2"/>
    <p:sldId id="345" r:id="rId3"/>
    <p:sldId id="384" r:id="rId4"/>
    <p:sldId id="336" r:id="rId5"/>
    <p:sldId id="385" r:id="rId6"/>
    <p:sldId id="391" r:id="rId7"/>
    <p:sldId id="390" r:id="rId8"/>
    <p:sldId id="383" r:id="rId9"/>
    <p:sldId id="389" r:id="rId10"/>
    <p:sldId id="388" r:id="rId11"/>
    <p:sldId id="386" r:id="rId12"/>
    <p:sldId id="382" r:id="rId13"/>
    <p:sldId id="368" r:id="rId14"/>
    <p:sldId id="380" r:id="rId15"/>
    <p:sldId id="357" r:id="rId16"/>
    <p:sldId id="346" r:id="rId17"/>
    <p:sldId id="369" r:id="rId18"/>
    <p:sldId id="381" r:id="rId19"/>
    <p:sldId id="378" r:id="rId20"/>
    <p:sldId id="379" r:id="rId21"/>
    <p:sldId id="348" r:id="rId22"/>
    <p:sldId id="353" r:id="rId23"/>
    <p:sldId id="358" r:id="rId24"/>
    <p:sldId id="354" r:id="rId25"/>
    <p:sldId id="351" r:id="rId26"/>
    <p:sldId id="349" r:id="rId27"/>
    <p:sldId id="350" r:id="rId28"/>
    <p:sldId id="359" r:id="rId29"/>
    <p:sldId id="361" r:id="rId30"/>
    <p:sldId id="362" r:id="rId31"/>
    <p:sldId id="363" r:id="rId32"/>
    <p:sldId id="365" r:id="rId33"/>
    <p:sldId id="366" r:id="rId34"/>
    <p:sldId id="367" r:id="rId35"/>
    <p:sldId id="372" r:id="rId36"/>
    <p:sldId id="373" r:id="rId37"/>
    <p:sldId id="374" r:id="rId38"/>
    <p:sldId id="375" r:id="rId39"/>
    <p:sldId id="376" r:id="rId40"/>
    <p:sldId id="377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C00000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3" autoAdjust="0"/>
    <p:restoredTop sz="87860" autoAdjust="0"/>
  </p:normalViewPr>
  <p:slideViewPr>
    <p:cSldViewPr>
      <p:cViewPr>
        <p:scale>
          <a:sx n="101" d="100"/>
          <a:sy n="101" d="100"/>
        </p:scale>
        <p:origin x="1448" y="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5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7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58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0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应用领域：通过串联和调用基础服务，实现业务逻辑，完成业务流程串联</a:t>
            </a:r>
            <a:r>
              <a:rPr kumimoji="1" lang="en-US" altLang="zh-CN" baseline="0" dirty="0" smtClean="0"/>
              <a:t> ——</a:t>
            </a:r>
            <a:r>
              <a:rPr kumimoji="1" lang="zh-CN" altLang="en-US" baseline="0" dirty="0" smtClean="0"/>
              <a:t> 提供网点服务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基础服务模块：专注于模块范围内功能，提供基础服务；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支撑技术体系：支撑分布式，高并发，易扩展的技术体系；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基础功能完备；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，技术透明（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，扩展性开放，能与众多现有技术能力集成；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4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借助、和基于“服务注册中心”、“配置管理中心”、“应用监控中心” 三个中心 实现分布式应用系统间的协作，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治理；</a:t>
            </a:r>
          </a:p>
          <a:p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68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7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0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9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0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围绕‘功能闭环’迭代重构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每个开发过程的目标都有一个完整的 “功能闭环”，这个闭环都可完整的支持一个业务场景；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应用系统是由很多个这样的‘闭环’组成的；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一个完整的业务，在系统中可以梳理出一条最长的闭环连路，这是 “关键功能闭环”，应用系统可基于关键闭环推演生长新功能；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31983"/>
            <a:ext cx="7772400" cy="112514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5004048" y="69954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" name="笑脸 4"/>
          <p:cNvSpPr/>
          <p:nvPr/>
        </p:nvSpPr>
        <p:spPr>
          <a:xfrm>
            <a:off x="5004048" y="1527203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" name="笑脸 5"/>
          <p:cNvSpPr/>
          <p:nvPr/>
        </p:nvSpPr>
        <p:spPr>
          <a:xfrm>
            <a:off x="5004048" y="239407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847446" y="11331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项目经理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4847446" y="19933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开发人员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860032" y="293349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测试人员</a:t>
            </a:r>
            <a:endParaRPr kumimoji="1" lang="zh-CN" altLang="en-US" sz="1200" dirty="0"/>
          </a:p>
        </p:txBody>
      </p:sp>
      <p:sp>
        <p:nvSpPr>
          <p:cNvPr id="10" name="笑脸 9"/>
          <p:cNvSpPr/>
          <p:nvPr/>
        </p:nvSpPr>
        <p:spPr>
          <a:xfrm>
            <a:off x="5004048" y="3350447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60032" y="3889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运维人员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6516216" y="525751"/>
            <a:ext cx="1656184" cy="3657579"/>
          </a:xfrm>
          <a:prstGeom prst="roundRect">
            <a:avLst>
              <a:gd name="adj" fmla="val 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rgbClr val="FFFF00"/>
                </a:solidFill>
              </a:rPr>
              <a:t>TIS</a:t>
            </a:r>
            <a:r>
              <a:rPr kumimoji="1" lang="zh-CN" altLang="en-US" sz="1400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FFFF00"/>
                </a:solidFill>
              </a:rPr>
              <a:t>Tools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0232" y="915566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需求管理</a:t>
            </a:r>
            <a:endParaRPr kumimoji="1" lang="en-US" altLang="zh-CN" sz="1200" dirty="0" smtClean="0"/>
          </a:p>
        </p:txBody>
      </p:sp>
      <p:sp>
        <p:nvSpPr>
          <p:cNvPr id="14" name="矩形 13"/>
          <p:cNvSpPr/>
          <p:nvPr/>
        </p:nvSpPr>
        <p:spPr>
          <a:xfrm>
            <a:off x="6660232" y="1745651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业务日志分析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配置管理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660232" y="2609819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接口清单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服务注册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670504" y="3456152"/>
            <a:ext cx="1368152" cy="49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开发分支管理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投产管理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关于开发协作</a:t>
            </a:r>
            <a:endParaRPr kumimoji="1" lang="zh-CN" altLang="en-US" sz="3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4065"/>
              </p:ext>
            </p:extLst>
          </p:nvPr>
        </p:nvGraphicFramePr>
        <p:xfrm>
          <a:off x="536902" y="3096155"/>
          <a:ext cx="8211562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329"/>
                <a:gridCol w="4957001"/>
                <a:gridCol w="2088232"/>
              </a:tblGrid>
              <a:tr h="155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阶段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工作说明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chemeClr val="bg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输出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5527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需求分析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对需求的梳理、理解、分析，形成‘设计思路’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——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用例，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需求规格说明；</a:t>
                      </a:r>
                      <a:r>
                        <a:rPr kumimoji="1"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模型设计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根据思路完成概念模型，数据模型设计；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数据库表设计；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根据模型设计，结合用例，给出程序接口设计；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Java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接口设计；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编写单元测试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根据接口，编写单元测试；一般由接口设计人完成；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单元测试代码；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B050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实现接口功能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按照接口设计意图，结合模型，</a:t>
                      </a:r>
                      <a:r>
                        <a:rPr lang="en-US" altLang="zh-CN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UI</a:t>
                      </a: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原型完成功能实现；前／后分离；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前端实现；后端实现；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90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集成测试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将模块集成，进行功能的连贯使用测试；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zh-CN" altLang="en-US" sz="12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测试过的功能点列表；</a:t>
                      </a:r>
                      <a:endParaRPr lang="zh-CN" altLang="en-US" sz="12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组 44"/>
          <p:cNvGrpSpPr/>
          <p:nvPr/>
        </p:nvGrpSpPr>
        <p:grpSpPr>
          <a:xfrm>
            <a:off x="226113" y="664918"/>
            <a:ext cx="8837050" cy="2288710"/>
            <a:chOff x="226113" y="664918"/>
            <a:chExt cx="8837050" cy="2288710"/>
          </a:xfrm>
        </p:grpSpPr>
        <p:grpSp>
          <p:nvGrpSpPr>
            <p:cNvPr id="43" name="组 42"/>
            <p:cNvGrpSpPr/>
            <p:nvPr/>
          </p:nvGrpSpPr>
          <p:grpSpPr>
            <a:xfrm>
              <a:off x="226113" y="664918"/>
              <a:ext cx="8837050" cy="2288710"/>
              <a:chOff x="179512" y="699542"/>
              <a:chExt cx="8837050" cy="228871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836782" y="699542"/>
                <a:ext cx="4823449" cy="216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79512" y="142039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需求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分析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1369736" y="15185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3113044" y="1508463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5" name="右箭头 14"/>
              <p:cNvSpPr/>
              <p:nvPr/>
            </p:nvSpPr>
            <p:spPr>
              <a:xfrm rot="19336101">
                <a:off x="4724499" y="1184064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右箭头 15"/>
              <p:cNvSpPr/>
              <p:nvPr/>
            </p:nvSpPr>
            <p:spPr>
              <a:xfrm rot="2179083">
                <a:off x="4729573" y="1917146"/>
                <a:ext cx="395984" cy="486718"/>
              </a:xfrm>
              <a:prstGeom prst="rightArrow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右箭头 18"/>
              <p:cNvSpPr/>
              <p:nvPr/>
            </p:nvSpPr>
            <p:spPr>
              <a:xfrm>
                <a:off x="6333672" y="867575"/>
                <a:ext cx="765292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右箭头 19"/>
              <p:cNvSpPr/>
              <p:nvPr/>
            </p:nvSpPr>
            <p:spPr>
              <a:xfrm rot="16200000">
                <a:off x="5516860" y="1492196"/>
                <a:ext cx="39598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6526546" y="1010540"/>
                <a:ext cx="321830" cy="189687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>
              <a:xfrm>
                <a:off x="8316416" y="894410"/>
                <a:ext cx="576064" cy="486718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904214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模型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48852" y="1407817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接口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设计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174852" y="748286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单元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83309" y="2067774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功能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实现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167690" y="778363"/>
                <a:ext cx="108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集成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测试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上弧形箭头 32"/>
              <p:cNvSpPr/>
              <p:nvPr/>
            </p:nvSpPr>
            <p:spPr>
              <a:xfrm rot="2121694" flipH="1">
                <a:off x="4232434" y="2335884"/>
                <a:ext cx="875780" cy="367960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上弧形箭头 33"/>
              <p:cNvSpPr/>
              <p:nvPr/>
            </p:nvSpPr>
            <p:spPr>
              <a:xfrm rot="10800000">
                <a:off x="2769882" y="999285"/>
                <a:ext cx="1010030" cy="365776"/>
              </a:xfrm>
              <a:prstGeom prst="curved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15058" y="2109277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前端</a:t>
                </a:r>
                <a:endParaRPr kumimoji="1" lang="zh-CN" altLang="en-US" sz="12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019008" y="2393076"/>
                <a:ext cx="538155" cy="2393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后端</a:t>
                </a:r>
                <a:endParaRPr kumimoji="1" lang="zh-CN" altLang="en-US" sz="12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79512" y="2268252"/>
                <a:ext cx="108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架构</a:t>
                </a:r>
                <a:endPara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zh-CN" altLang="en-US" sz="14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体系</a:t>
                </a:r>
                <a:endPara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右箭头 37"/>
              <p:cNvSpPr/>
              <p:nvPr/>
            </p:nvSpPr>
            <p:spPr>
              <a:xfrm>
                <a:off x="1369736" y="2391850"/>
                <a:ext cx="395984" cy="4867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042570" y="988239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修正</a:t>
                </a:r>
                <a:endParaRPr kumimoji="1" lang="zh-CN" altLang="en-US" sz="1400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424104" y="2430598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smtClean="0"/>
                  <a:t>修正</a:t>
                </a:r>
                <a:endParaRPr kumimoji="1"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59512" y="2501762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前提</a:t>
                </a:r>
                <a:endParaRPr kumimoji="1" lang="zh-CN" altLang="en-US" sz="1400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8292992" y="994590"/>
                <a:ext cx="723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/>
                  <a:t>交付</a:t>
                </a:r>
                <a:endParaRPr kumimoji="1" lang="zh-CN" altLang="en-US" sz="1400" dirty="0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477036" y="2216503"/>
              <a:ext cx="155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围绕‘功能闭</a:t>
              </a:r>
              <a:r>
                <a:rPr kumimoji="1" lang="zh-CN" altLang="en-US" sz="1400" b="1" dirty="0">
                  <a:solidFill>
                    <a:srgbClr val="FFFF00"/>
                  </a:solidFill>
                </a:rPr>
                <a:t>环</a:t>
              </a:r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’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  <a:p>
              <a:r>
                <a:rPr kumimoji="1" lang="zh-CN" altLang="en-US" sz="1400" b="1" dirty="0" smtClean="0">
                  <a:solidFill>
                    <a:srgbClr val="FFFF00"/>
                  </a:solidFill>
                </a:rPr>
                <a:t>迭代重构。</a:t>
              </a:r>
              <a:endParaRPr kumimoji="1"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架构模式</a:t>
            </a:r>
            <a:endParaRPr kumimoji="1"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107504" y="1131590"/>
            <a:ext cx="352839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016" y="1131590"/>
            <a:ext cx="4320480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851920" y="163564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请求</a:t>
            </a:r>
            <a:endParaRPr kumimoji="1" lang="zh-CN" altLang="en-US" sz="1200" dirty="0"/>
          </a:p>
        </p:txBody>
      </p:sp>
      <p:sp>
        <p:nvSpPr>
          <p:cNvPr id="38" name="左箭头 37"/>
          <p:cNvSpPr/>
          <p:nvPr/>
        </p:nvSpPr>
        <p:spPr>
          <a:xfrm>
            <a:off x="3779912" y="3507854"/>
            <a:ext cx="720080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响应</a:t>
            </a:r>
            <a:endParaRPr kumimoji="1"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115616" y="70790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前端（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交互）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07811" y="707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后端（服务端）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528" y="1419622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M-V-C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3528" y="2635507"/>
            <a:ext cx="30963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M-V-VM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874192"/>
            <a:ext cx="79208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335208" y="3874192"/>
            <a:ext cx="1084664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255088" y="3877171"/>
            <a:ext cx="940648" cy="71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9912" y="277790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RESTFul</a:t>
            </a:r>
            <a:endParaRPr kumimoji="1"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932040" y="1419622"/>
            <a:ext cx="1152128" cy="31683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业务逻辑整合</a:t>
            </a:r>
            <a:r>
              <a:rPr kumimoji="1" lang="zh-CN" altLang="en-US" sz="1200" dirty="0" smtClean="0"/>
              <a:t>（流程）</a:t>
            </a:r>
            <a:endParaRPr kumimoji="1"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300192" y="141962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300192" y="249974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基础服务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00192" y="3579862"/>
            <a:ext cx="1152128" cy="1008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接口整合服务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623750" y="1419622"/>
            <a:ext cx="1268730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Back-end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754059" y="2170417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银行核心</a:t>
            </a:r>
            <a:endParaRPr kumimoji="1"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751717" y="2931789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交换</a:t>
            </a:r>
            <a:endParaRPr kumimoji="1"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751717" y="3693161"/>
            <a:ext cx="1008112" cy="607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理财系统</a:t>
            </a:r>
            <a:endParaRPr kumimoji="1" lang="zh-CN" altLang="en-US" sz="1400" dirty="0"/>
          </a:p>
        </p:txBody>
      </p:sp>
      <p:cxnSp>
        <p:nvCxnSpPr>
          <p:cNvPr id="56" name="肘形连接符 55"/>
          <p:cNvCxnSpPr>
            <a:stCxn id="50" idx="3"/>
            <a:endCxn id="52" idx="1"/>
          </p:cNvCxnSpPr>
          <p:nvPr/>
        </p:nvCxnSpPr>
        <p:spPr>
          <a:xfrm flipV="1">
            <a:off x="7452320" y="2474159"/>
            <a:ext cx="301739" cy="1609759"/>
          </a:xfrm>
          <a:prstGeom prst="bentConnector3">
            <a:avLst>
              <a:gd name="adj1" fmla="val 3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0" idx="3"/>
            <a:endCxn id="53" idx="1"/>
          </p:cNvCxnSpPr>
          <p:nvPr/>
        </p:nvCxnSpPr>
        <p:spPr>
          <a:xfrm flipV="1">
            <a:off x="7452320" y="3235531"/>
            <a:ext cx="299397" cy="848387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0" idx="3"/>
            <a:endCxn id="54" idx="1"/>
          </p:cNvCxnSpPr>
          <p:nvPr/>
        </p:nvCxnSpPr>
        <p:spPr>
          <a:xfrm flipV="1">
            <a:off x="7452320" y="3996903"/>
            <a:ext cx="299397" cy="87015"/>
          </a:xfrm>
          <a:prstGeom prst="bentConnector3">
            <a:avLst>
              <a:gd name="adj1" fmla="val 35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47" idx="3"/>
            <a:endCxn id="48" idx="1"/>
          </p:cNvCxnSpPr>
          <p:nvPr/>
        </p:nvCxnSpPr>
        <p:spPr>
          <a:xfrm flipV="1">
            <a:off x="6084168" y="1923678"/>
            <a:ext cx="216024" cy="10801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7" idx="3"/>
            <a:endCxn id="49" idx="1"/>
          </p:cNvCxnSpPr>
          <p:nvPr/>
        </p:nvCxnSpPr>
        <p:spPr>
          <a:xfrm>
            <a:off x="6084168" y="3003798"/>
            <a:ext cx="2160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7" idx="3"/>
            <a:endCxn id="50" idx="1"/>
          </p:cNvCxnSpPr>
          <p:nvPr/>
        </p:nvCxnSpPr>
        <p:spPr>
          <a:xfrm>
            <a:off x="6084168" y="3003798"/>
            <a:ext cx="216024" cy="1080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为什么要拆分？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971600" y="91556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为了对业务进行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“应用模块化”</a:t>
            </a:r>
            <a:r>
              <a:rPr kumimoji="1" lang="zh-CN" altLang="en-US" dirty="0" smtClean="0"/>
              <a:t>拆分；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每个“</a:t>
            </a:r>
            <a:r>
              <a:rPr kumimoji="1" lang="zh-CN" altLang="en-US" dirty="0"/>
              <a:t>应用模块</a:t>
            </a:r>
            <a:r>
              <a:rPr kumimoji="1" lang="zh-CN" altLang="en-US" dirty="0" smtClean="0"/>
              <a:t>”都可独立运行，提供服务，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治理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分而治之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为了架构上具备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“自我生长”</a:t>
            </a:r>
            <a:r>
              <a:rPr kumimoji="1" lang="zh-CN" altLang="en-US" dirty="0" smtClean="0"/>
              <a:t>的持续演进（重构）能力！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如何才算“自我生长”的持续演进</a:t>
            </a:r>
            <a:endParaRPr kumimoji="1" lang="zh-CN" altLang="en-US" sz="3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9512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技术上，借助</a:t>
            </a:r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，把各种服务端技术进行粘合，使得技术框架具备开放性和扩展能力，既确保了开发模式的规范统一，又兼备了对新技术的扩展兼容。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867894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应用上，基于</a:t>
            </a:r>
            <a:r>
              <a:rPr kumimoji="1" lang="en-US" altLang="zh-CN" sz="1400" dirty="0" smtClean="0"/>
              <a:t>SOA</a:t>
            </a:r>
            <a:r>
              <a:rPr kumimoji="1" lang="zh-CN" altLang="en-US" sz="1400" dirty="0" smtClean="0"/>
              <a:t>思想，以模块化方式隔离业务，满足应用日新月异、快速迭代变化的需求，同时确保了应用程序得到规范的治理。</a:t>
            </a:r>
            <a:endParaRPr kumimoji="1" lang="zh-CN" altLang="en-US" sz="1400" dirty="0"/>
          </a:p>
        </p:txBody>
      </p:sp>
      <p:sp>
        <p:nvSpPr>
          <p:cNvPr id="2" name="圆角矩形 1"/>
          <p:cNvSpPr/>
          <p:nvPr/>
        </p:nvSpPr>
        <p:spPr>
          <a:xfrm>
            <a:off x="4665945" y="1419622"/>
            <a:ext cx="4092596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25169" y="1419622"/>
            <a:ext cx="3914783" cy="1440160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835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21" name="六边形 20"/>
          <p:cNvSpPr/>
          <p:nvPr/>
        </p:nvSpPr>
        <p:spPr>
          <a:xfrm>
            <a:off x="2483768" y="1707654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c3p0</a:t>
            </a:r>
            <a:endParaRPr kumimoji="1" lang="zh-CN" altLang="en-US" dirty="0"/>
          </a:p>
        </p:txBody>
      </p:sp>
      <p:sp>
        <p:nvSpPr>
          <p:cNvPr id="22" name="六边形 21"/>
          <p:cNvSpPr/>
          <p:nvPr/>
        </p:nvSpPr>
        <p:spPr>
          <a:xfrm>
            <a:off x="6835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mybatis</a:t>
            </a:r>
            <a:endParaRPr kumimoji="1" lang="zh-CN" altLang="en-US" dirty="0"/>
          </a:p>
        </p:txBody>
      </p:sp>
      <p:sp>
        <p:nvSpPr>
          <p:cNvPr id="23" name="六边形 22"/>
          <p:cNvSpPr/>
          <p:nvPr/>
        </p:nvSpPr>
        <p:spPr>
          <a:xfrm>
            <a:off x="2483768" y="2268685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disconf</a:t>
            </a:r>
            <a:endParaRPr kumimoji="1" lang="zh-CN" altLang="en-US" dirty="0"/>
          </a:p>
        </p:txBody>
      </p:sp>
      <p:sp>
        <p:nvSpPr>
          <p:cNvPr id="24" name="六边形 23"/>
          <p:cNvSpPr/>
          <p:nvPr/>
        </p:nvSpPr>
        <p:spPr>
          <a:xfrm>
            <a:off x="51480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</a:t>
            </a:r>
            <a:endParaRPr kumimoji="1" lang="zh-CN" altLang="en-US" dirty="0"/>
          </a:p>
        </p:txBody>
      </p:sp>
      <p:sp>
        <p:nvSpPr>
          <p:cNvPr id="25" name="六边形 24"/>
          <p:cNvSpPr/>
          <p:nvPr/>
        </p:nvSpPr>
        <p:spPr>
          <a:xfrm>
            <a:off x="6948264" y="1718897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授权</a:t>
            </a:r>
            <a:endParaRPr kumimoji="1" lang="zh-CN" altLang="en-US" dirty="0"/>
          </a:p>
        </p:txBody>
      </p:sp>
      <p:sp>
        <p:nvSpPr>
          <p:cNvPr id="26" name="六边形 25"/>
          <p:cNvSpPr/>
          <p:nvPr/>
        </p:nvSpPr>
        <p:spPr>
          <a:xfrm>
            <a:off x="51480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27" name="六边形 26"/>
          <p:cNvSpPr/>
          <p:nvPr/>
        </p:nvSpPr>
        <p:spPr>
          <a:xfrm>
            <a:off x="6948264" y="2279928"/>
            <a:ext cx="122413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2610" y="2962230"/>
            <a:ext cx="3914783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Spring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7584" y="2829716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07804" y="2852852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65945" y="2967906"/>
            <a:ext cx="4092596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2853078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2876214"/>
            <a:ext cx="576064" cy="1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燕尾形 9"/>
          <p:cNvSpPr/>
          <p:nvPr/>
        </p:nvSpPr>
        <p:spPr>
          <a:xfrm rot="5400000">
            <a:off x="529837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rot="5400000">
            <a:off x="6014512" y="1370751"/>
            <a:ext cx="288032" cy="148721"/>
          </a:xfrm>
          <a:prstGeom prst="chevr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20272" y="555526"/>
            <a:ext cx="2088232" cy="401608"/>
          </a:xfrm>
          <a:prstGeom prst="roundRect">
            <a:avLst>
              <a:gd name="adj" fmla="val 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业务流程逻辑</a:t>
            </a:r>
            <a:endParaRPr kumimoji="1" lang="zh-CN" altLang="en-US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6787825" y="628441"/>
            <a:ext cx="360040" cy="148721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1" idx="3"/>
            <a:endCxn id="36" idx="1"/>
          </p:cNvCxnSpPr>
          <p:nvPr/>
        </p:nvCxnSpPr>
        <p:spPr>
          <a:xfrm rot="10800000" flipV="1">
            <a:off x="6158529" y="702801"/>
            <a:ext cx="629297" cy="67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六边形 29"/>
          <p:cNvSpPr/>
          <p:nvPr/>
        </p:nvSpPr>
        <p:spPr>
          <a:xfrm>
            <a:off x="248352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5" name="六边形 34"/>
          <p:cNvSpPr/>
          <p:nvPr/>
        </p:nvSpPr>
        <p:spPr>
          <a:xfrm>
            <a:off x="1771660" y="871933"/>
            <a:ext cx="1424216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应用模块</a:t>
            </a:r>
            <a:endParaRPr kumimoji="1" lang="zh-CN" altLang="en-US" dirty="0"/>
          </a:p>
        </p:txBody>
      </p:sp>
      <p:sp>
        <p:nvSpPr>
          <p:cNvPr id="38" name="六边形 37"/>
          <p:cNvSpPr/>
          <p:nvPr/>
        </p:nvSpPr>
        <p:spPr>
          <a:xfrm>
            <a:off x="3294967" y="879562"/>
            <a:ext cx="832425" cy="39604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模块化：将功能从单体式中拆出变为服务，</a:t>
            </a:r>
            <a:r>
              <a:rPr kumimoji="1" lang="en-US" altLang="zh-CN" sz="3000" dirty="0" smtClean="0"/>
              <a:t>SOA</a:t>
            </a:r>
            <a:r>
              <a:rPr kumimoji="1" lang="zh-CN" altLang="en-US" sz="3000" dirty="0" smtClean="0"/>
              <a:t>治理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94910" y="3650574"/>
            <a:ext cx="1763556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70892" y="3655030"/>
            <a:ext cx="1819943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203260" y="3650574"/>
            <a:ext cx="1812215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60806" y="3434971"/>
            <a:ext cx="404501" cy="3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5010947" y="2516271"/>
            <a:ext cx="400045" cy="1868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27286" y="2468491"/>
            <a:ext cx="400045" cy="1964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47551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7060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95249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Webapp</a:t>
            </a:r>
            <a:r>
              <a:rPr kumimoji="1"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DesktopApp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143865" y="1923678"/>
            <a:ext cx="1444359" cy="15656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02170" y="215098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业务流水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实现应用和架构的“自我生长”、“</a:t>
            </a:r>
            <a:r>
              <a:rPr kumimoji="1" lang="zh-CN" altLang="en-US" sz="3000" dirty="0"/>
              <a:t>持续演进</a:t>
            </a:r>
            <a:r>
              <a:rPr kumimoji="1" lang="zh-CN" altLang="en-US" sz="3000" dirty="0" smtClean="0"/>
              <a:t>”</a:t>
            </a:r>
            <a:endParaRPr kumimoji="1"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4445986" y="2192885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交易引擎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3918" y="2847717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产品目录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90102" y="2845546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事件服务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58054" y="349657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权限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37874" y="3498520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组织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899592" y="1058827"/>
            <a:ext cx="1494166" cy="286979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机构管理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员工管理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用户管理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角色管理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菜单管理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</a:p>
          <a:p>
            <a:pPr algn="ctr"/>
            <a:r>
              <a:rPr kumimoji="1" lang="zh-CN" altLang="en-US" sz="1400" dirty="0" smtClean="0"/>
              <a:t>产品目录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任务服务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授权服务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交易引擎</a:t>
            </a:r>
            <a:endParaRPr kumimoji="1" lang="en-US" altLang="zh-CN" sz="1400" dirty="0" smtClean="0"/>
          </a:p>
          <a:p>
            <a:pPr algn="ctr"/>
            <a:r>
              <a:rPr kumimoji="1" lang="is-IS" altLang="zh-CN" sz="1400" dirty="0" smtClean="0"/>
              <a:t>….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</p:txBody>
      </p:sp>
      <p:sp>
        <p:nvSpPr>
          <p:cNvPr id="57" name="矩形 56"/>
          <p:cNvSpPr/>
          <p:nvPr/>
        </p:nvSpPr>
        <p:spPr>
          <a:xfrm>
            <a:off x="7146286" y="2823778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任务中心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131840" y="1609378"/>
            <a:ext cx="5382598" cy="32403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074278" y="626779"/>
            <a:ext cx="1224136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B050"/>
                </a:solidFill>
              </a:rPr>
              <a:t>新应用域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398314" y="1707654"/>
            <a:ext cx="396044" cy="24143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304" y="1502663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新加入</a:t>
            </a:r>
            <a:endParaRPr kumimoji="1"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614338" y="3410875"/>
            <a:ext cx="918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功能变更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7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/>
          <p:cNvGrpSpPr/>
          <p:nvPr/>
        </p:nvGrpSpPr>
        <p:grpSpPr>
          <a:xfrm>
            <a:off x="109244" y="699542"/>
            <a:ext cx="5256584" cy="4014367"/>
            <a:chOff x="109244" y="699542"/>
            <a:chExt cx="5256584" cy="4014367"/>
          </a:xfrm>
        </p:grpSpPr>
        <p:sp>
          <p:nvSpPr>
            <p:cNvPr id="39" name="矩形 38"/>
            <p:cNvSpPr/>
            <p:nvPr/>
          </p:nvSpPr>
          <p:spPr>
            <a:xfrm>
              <a:off x="109244" y="1131590"/>
              <a:ext cx="5256584" cy="358231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产品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]=tools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22795" y="69954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/>
                <a:t>属于</a:t>
              </a:r>
              <a:endParaRPr kumimoji="1" lang="zh-CN" altLang="en-US" sz="1400"/>
            </a:p>
          </p:txBody>
        </p:sp>
        <p:cxnSp>
          <p:nvCxnSpPr>
            <p:cNvPr id="11" name="曲线连接符 10"/>
            <p:cNvCxnSpPr>
              <a:stCxn id="39" idx="0"/>
              <a:endCxn id="20" idx="1"/>
            </p:cNvCxnSpPr>
            <p:nvPr/>
          </p:nvCxnSpPr>
          <p:spPr>
            <a:xfrm rot="16200000" flipV="1">
              <a:off x="1944037" y="338091"/>
              <a:ext cx="292646" cy="1294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包命名规范 ： </a:t>
            </a:r>
            <a:r>
              <a:rPr kumimoji="1" lang="zh-CN" altLang="en-US" sz="2000" dirty="0"/>
              <a:t>用</a:t>
            </a:r>
            <a:r>
              <a:rPr kumimoji="1" lang="zh-CN" altLang="en-US" sz="2000" dirty="0" smtClean="0"/>
              <a:t>命名来标识所属技术分层！</a:t>
            </a:r>
            <a:endParaRPr kumimoji="1" lang="zh-CN" altLang="en-US" sz="2000" dirty="0"/>
          </a:p>
        </p:txBody>
      </p:sp>
      <p:grpSp>
        <p:nvGrpSpPr>
          <p:cNvPr id="28" name="组 27"/>
          <p:cNvGrpSpPr/>
          <p:nvPr/>
        </p:nvGrpSpPr>
        <p:grpSpPr>
          <a:xfrm>
            <a:off x="181252" y="1625644"/>
            <a:ext cx="5051093" cy="2961953"/>
            <a:chOff x="181252" y="1625644"/>
            <a:chExt cx="5051093" cy="2961953"/>
          </a:xfrm>
        </p:grpSpPr>
        <p:sp>
          <p:nvSpPr>
            <p:cNvPr id="40" name="矩形 39"/>
            <p:cNvSpPr/>
            <p:nvPr/>
          </p:nvSpPr>
          <p:spPr>
            <a:xfrm>
              <a:off x="181252" y="1625644"/>
              <a:ext cx="5038375" cy="840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]=web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989" y="2538512"/>
              <a:ext cx="5027823" cy="1124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rservice</a:t>
              </a:r>
              <a:r>
                <a:rPr kumimoji="1" lang="en-US" altLang="zh-CN" sz="1400" dirty="0">
                  <a:solidFill>
                    <a:schemeClr val="tx1"/>
                  </a:solidFill>
                </a:rPr>
                <a:t> </a:t>
              </a:r>
              <a:endParaRPr kumimoji="1" lang="en-US" altLang="zh-CN" sz="1400" dirty="0" smtClean="0">
                <a:solidFill>
                  <a:schemeClr val="tx1"/>
                </a:solidFill>
              </a:endParaRPr>
            </a:p>
            <a:p>
              <a:pPr algn="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Remote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Service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）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4522" y="4190356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</a:t>
              </a:r>
              <a:r>
                <a:rPr kumimoji="1" lang="en-US" altLang="zh-CN" sz="1400" dirty="0" err="1" smtClean="0">
                  <a:solidFill>
                    <a:schemeClr val="tx1"/>
                  </a:solidFill>
                </a:rPr>
                <a:t>dao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92241" y="3718737"/>
              <a:ext cx="5027823" cy="397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tx1"/>
                  </a:solidFill>
                </a:rPr>
                <a:t>[</a:t>
              </a:r>
              <a:r>
                <a:rPr kumimoji="1" lang="zh-CN" altLang="en-US" sz="1400" dirty="0" smtClean="0">
                  <a:solidFill>
                    <a:schemeClr val="tx1"/>
                  </a:solidFill>
                </a:rPr>
                <a:t>技术分层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]=service 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447017" y="3779110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47017" y="4250729"/>
            <a:ext cx="1558977" cy="276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JNL</a:t>
            </a:r>
            <a:endParaRPr kumimoji="1" lang="zh-CN" altLang="en-US" sz="1400" dirty="0"/>
          </a:p>
        </p:txBody>
      </p:sp>
      <p:grpSp>
        <p:nvGrpSpPr>
          <p:cNvPr id="24" name="组 23"/>
          <p:cNvGrpSpPr/>
          <p:nvPr/>
        </p:nvGrpSpPr>
        <p:grpSpPr>
          <a:xfrm>
            <a:off x="447017" y="1697653"/>
            <a:ext cx="1676711" cy="698212"/>
            <a:chOff x="447017" y="1697653"/>
            <a:chExt cx="1676711" cy="698212"/>
          </a:xfrm>
        </p:grpSpPr>
        <p:sp>
          <p:nvSpPr>
            <p:cNvPr id="49" name="圆角矩形 48"/>
            <p:cNvSpPr/>
            <p:nvPr/>
          </p:nvSpPr>
          <p:spPr>
            <a:xfrm>
              <a:off x="447017" y="1697653"/>
              <a:ext cx="1676711" cy="698212"/>
            </a:xfrm>
            <a:prstGeom prst="roundRect">
              <a:avLst>
                <a:gd name="adj" fmla="val 7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/>
                <a:t>JNL</a:t>
              </a:r>
              <a:endParaRPr kumimoji="1"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7522" y="1981567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YYYController</a:t>
              </a:r>
              <a:endParaRPr kumimoji="1" lang="zh-CN" altLang="en-US" sz="10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91127" y="2131253"/>
              <a:ext cx="1319971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 smtClean="0"/>
                <a:t>XXXController</a:t>
              </a:r>
              <a:endParaRPr kumimoji="1" lang="zh-CN" altLang="en-US" sz="1000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413289" y="2613472"/>
            <a:ext cx="1702359" cy="987437"/>
            <a:chOff x="413289" y="2613472"/>
            <a:chExt cx="1702359" cy="987437"/>
          </a:xfrm>
        </p:grpSpPr>
        <p:sp>
          <p:nvSpPr>
            <p:cNvPr id="43" name="圆角矩形 42"/>
            <p:cNvSpPr/>
            <p:nvPr/>
          </p:nvSpPr>
          <p:spPr>
            <a:xfrm>
              <a:off x="413289" y="2613472"/>
              <a:ext cx="1702359" cy="987437"/>
            </a:xfrm>
            <a:prstGeom prst="roundRect">
              <a:avLst>
                <a:gd name="adj" fmla="val 4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zh-CN" sz="1400" dirty="0" smtClean="0"/>
                <a:t>JNL</a:t>
              </a:r>
              <a:endParaRPr kumimoji="1" lang="zh-CN" altLang="en-US" sz="1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99338" y="2882532"/>
              <a:ext cx="1512167" cy="215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smtClean="0"/>
                <a:t>comprehensive</a:t>
              </a:r>
              <a:endParaRPr kumimoji="1" lang="zh-CN" altLang="en-US" sz="10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128" y="3147814"/>
              <a:ext cx="1512167" cy="39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/>
                <a:t>basic</a:t>
              </a:r>
              <a:endParaRPr kumimoji="1" lang="zh-CN" altLang="en-US" sz="10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869774" y="3323877"/>
              <a:ext cx="1124890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 err="1"/>
                <a:t>J</a:t>
              </a:r>
              <a:r>
                <a:rPr kumimoji="1" lang="en-US" altLang="zh-CN" sz="1000" dirty="0" err="1" smtClean="0"/>
                <a:t>nlRService</a:t>
              </a:r>
              <a:endParaRPr kumimoji="1" lang="zh-CN" altLang="en-US" sz="1000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276530" y="1493502"/>
            <a:ext cx="5089298" cy="3599092"/>
            <a:chOff x="276530" y="1493502"/>
            <a:chExt cx="5089298" cy="3599092"/>
          </a:xfrm>
        </p:grpSpPr>
        <p:sp>
          <p:nvSpPr>
            <p:cNvPr id="15" name="矩形 14"/>
            <p:cNvSpPr/>
            <p:nvPr/>
          </p:nvSpPr>
          <p:spPr>
            <a:xfrm>
              <a:off x="276530" y="1493502"/>
              <a:ext cx="1991214" cy="331236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2686196" y="4787274"/>
              <a:ext cx="2679632" cy="305320"/>
            </a:xfrm>
            <a:prstGeom prst="wedgeRectCallout">
              <a:avLst>
                <a:gd name="adj1" fmla="val -67855"/>
                <a:gd name="adj2" fmla="val -4398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应用域：流水管理 </a:t>
              </a:r>
              <a:r>
                <a:rPr kumimoji="1" lang="en-US" altLang="zh-CN" sz="1400" dirty="0" smtClean="0">
                  <a:solidFill>
                    <a:schemeClr val="tx1"/>
                  </a:solidFill>
                </a:rPr>
                <a:t>JNL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461106" y="3830710"/>
            <a:ext cx="34439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命名原则：按照层次／概念的“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范围大小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”做先后排列，组织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package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的命名。</a:t>
            </a:r>
            <a:endParaRPr kumimoji="1" lang="en-US" altLang="zh-CN" sz="14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如上举例中：</a:t>
            </a:r>
            <a:endParaRPr kumimoji="1" lang="en-US" altLang="zh-CN" sz="1200" dirty="0" smtClean="0"/>
          </a:p>
          <a:p>
            <a:endParaRPr kumimoji="1" lang="en-US" altLang="zh-CN" sz="1200" dirty="0" smtClean="0"/>
          </a:p>
          <a:p>
            <a:r>
              <a:rPr kumimoji="1" lang="zh-CN" altLang="en-US" sz="1200" dirty="0" smtClean="0"/>
              <a:t>公司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产品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技术分层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应用域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模块 </a:t>
            </a:r>
            <a:r>
              <a:rPr kumimoji="1" lang="en-US" altLang="zh-CN" sz="1200" dirty="0" smtClean="0"/>
              <a:t>&gt; </a:t>
            </a:r>
            <a:r>
              <a:rPr kumimoji="1" lang="zh-CN" altLang="en-US" sz="1200" dirty="0" smtClean="0"/>
              <a:t>类名</a:t>
            </a:r>
            <a:endParaRPr kumimoji="1" lang="zh-CN" altLang="en-US" sz="1200" dirty="0"/>
          </a:p>
        </p:txBody>
      </p:sp>
      <p:sp>
        <p:nvSpPr>
          <p:cNvPr id="87" name="椭圆 86"/>
          <p:cNvSpPr/>
          <p:nvPr/>
        </p:nvSpPr>
        <p:spPr>
          <a:xfrm>
            <a:off x="8176555" y="710802"/>
            <a:ext cx="76302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类</a:t>
            </a:r>
            <a:endParaRPr kumimoji="1" lang="zh-CN" altLang="en-US" sz="1200" dirty="0"/>
          </a:p>
        </p:txBody>
      </p:sp>
      <p:sp>
        <p:nvSpPr>
          <p:cNvPr id="20" name="六边形 19"/>
          <p:cNvSpPr/>
          <p:nvPr/>
        </p:nvSpPr>
        <p:spPr>
          <a:xfrm>
            <a:off x="276530" y="314025"/>
            <a:ext cx="1297884" cy="5249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公司</a:t>
            </a:r>
            <a:endParaRPr kumimoji="1" lang="en-US" altLang="zh-CN" dirty="0"/>
          </a:p>
          <a:p>
            <a:pPr algn="ctr"/>
            <a:r>
              <a:rPr kumimoji="1" lang="en-US" altLang="zh-CN" sz="1200" dirty="0" err="1"/>
              <a:t>com.fone</a:t>
            </a:r>
            <a:endParaRPr kumimoji="1" lang="zh-CN" altLang="en-US" sz="1200" dirty="0"/>
          </a:p>
        </p:txBody>
      </p:sp>
      <p:sp>
        <p:nvSpPr>
          <p:cNvPr id="88" name="圆角矩形 87"/>
          <p:cNvSpPr/>
          <p:nvPr/>
        </p:nvSpPr>
        <p:spPr>
          <a:xfrm>
            <a:off x="6812145" y="687524"/>
            <a:ext cx="1205622" cy="296141"/>
          </a:xfrm>
          <a:prstGeom prst="roundRect">
            <a:avLst>
              <a:gd name="adj" fmla="val 7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smtClean="0"/>
              <a:t>应用域和模块</a:t>
            </a:r>
            <a:endParaRPr kumimoji="1"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5512284" y="683783"/>
            <a:ext cx="1136485" cy="310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技术分层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]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5437836" y="1285374"/>
            <a:ext cx="3504538" cy="486183"/>
          </a:xfrm>
          <a:prstGeom prst="wedgeRectCallout">
            <a:avLst>
              <a:gd name="adj1" fmla="val -59260"/>
              <a:gd name="adj2" fmla="val 55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com.fone.tools.web.jnl.YYYController.java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com.fone.tools.web.jnl.XXXController.java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标注 89"/>
          <p:cNvSpPr/>
          <p:nvPr/>
        </p:nvSpPr>
        <p:spPr>
          <a:xfrm>
            <a:off x="5500637" y="2922749"/>
            <a:ext cx="3504538" cy="777434"/>
          </a:xfrm>
          <a:prstGeom prst="wedgeRectCallout">
            <a:avLst>
              <a:gd name="adj1" fmla="val -59940"/>
              <a:gd name="adj2" fmla="val -200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err="1">
                <a:solidFill>
                  <a:schemeClr val="tx1"/>
                </a:solidFill>
              </a:rPr>
              <a:t>com.fone.tools.rservice.jnl.comprehensive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com.fone.tools.rservice.jnl.basic.JnlRService.java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err="1" smtClean="0">
                <a:solidFill>
                  <a:schemeClr val="tx1"/>
                </a:solidFill>
              </a:rPr>
              <a:t>com.fone.tools.rservice.jnl.basic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.*.java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38849" y="2082141"/>
            <a:ext cx="3975420" cy="735144"/>
            <a:chOff x="5232345" y="2089579"/>
            <a:chExt cx="3975420" cy="735144"/>
          </a:xfrm>
        </p:grpSpPr>
        <p:sp>
          <p:nvSpPr>
            <p:cNvPr id="3" name="矩形 2"/>
            <p:cNvSpPr/>
            <p:nvPr/>
          </p:nvSpPr>
          <p:spPr>
            <a:xfrm>
              <a:off x="5232345" y="2089579"/>
              <a:ext cx="39754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Monaco" charset="0"/>
                </a:rPr>
                <a:t>Package</a:t>
              </a:r>
              <a:r>
                <a:rPr lang="zh-CN" altLang="en-US" sz="1200" dirty="0">
                  <a:latin typeface="Monaco" charset="0"/>
                </a:rPr>
                <a:t>：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组织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产品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C00000"/>
                  </a:solidFill>
                  <a:latin typeface="Monaco" charset="0"/>
                </a:rPr>
                <a:t>技术分层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</a:t>
              </a:r>
              <a:r>
                <a:rPr lang="en-US" altLang="zh-CN" sz="1200" dirty="0" smtClean="0">
                  <a:solidFill>
                    <a:srgbClr val="00B050"/>
                  </a:solidFill>
                  <a:latin typeface="Monaco" charset="0"/>
                </a:rPr>
                <a:t>.</a:t>
              </a:r>
              <a:r>
                <a:rPr lang="zh-CN" altLang="en-US" sz="1200" dirty="0" smtClean="0">
                  <a:solidFill>
                    <a:srgbClr val="00B050"/>
                  </a:solidFill>
                  <a:latin typeface="Monaco" charset="0"/>
                </a:rPr>
                <a:t>业务域分层</a:t>
              </a:r>
              <a:endParaRPr lang="zh-CN" altLang="en-US" sz="1200" dirty="0">
                <a:solidFill>
                  <a:srgbClr val="00B050"/>
                </a:solidFill>
                <a:effectLst/>
                <a:latin typeface="Monaco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6775755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8" name="左大括号 37"/>
            <p:cNvSpPr/>
            <p:nvPr/>
          </p:nvSpPr>
          <p:spPr>
            <a:xfrm rot="16200000">
              <a:off x="8192298" y="1827820"/>
              <a:ext cx="144748" cy="1280839"/>
            </a:xfrm>
            <a:prstGeom prst="leftBrace">
              <a:avLst>
                <a:gd name="adj1" fmla="val 16265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48019" y="25349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/>
                <a:t>相对固定</a:t>
              </a:r>
              <a:endParaRPr kumimoji="1"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92519" y="2547724"/>
              <a:ext cx="1438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/>
                <a:t>随业务域特点分层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9" grpId="0"/>
      <p:bldP spid="23" grpId="0" animBg="1"/>
      <p:bldP spid="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组织机构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Org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Operator</a:t>
            </a:r>
            <a:r>
              <a:rPr kumimoji="1" lang="is-IS" altLang="zh-CN" dirty="0" smtClean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目录</a:t>
            </a:r>
            <a:endParaRPr kumimoji="1" lang="zh-CN" altLang="en-US" sz="3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115616" y="1203598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产品愿景</a:t>
            </a:r>
            <a:endParaRPr kumimoji="1" lang="en-US" altLang="zh-CN" dirty="0" smtClean="0"/>
          </a:p>
          <a:p>
            <a:r>
              <a:rPr kumimoji="1" lang="zh-CN" altLang="en-US" dirty="0"/>
              <a:t>应用</a:t>
            </a:r>
            <a:r>
              <a:rPr kumimoji="1" lang="zh-CN" altLang="en-US" dirty="0" smtClean="0"/>
              <a:t>模块（基础服务）</a:t>
            </a:r>
            <a:endParaRPr kumimoji="1" lang="en-US" altLang="zh-CN" dirty="0"/>
          </a:p>
          <a:p>
            <a:r>
              <a:rPr kumimoji="1" lang="zh-CN" altLang="en-US" dirty="0" smtClean="0"/>
              <a:t>系统层次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接口分层架构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通用服务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典型应用场景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关于开发协作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组织机构－业务模型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098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产品愿景</a:t>
            </a:r>
            <a:endParaRPr kumimoji="1" lang="zh-CN" altLang="en-US" sz="3000" dirty="0"/>
          </a:p>
        </p:txBody>
      </p:sp>
      <p:sp>
        <p:nvSpPr>
          <p:cNvPr id="2" name="三角形 1"/>
          <p:cNvSpPr/>
          <p:nvPr/>
        </p:nvSpPr>
        <p:spPr>
          <a:xfrm>
            <a:off x="4775761" y="2416953"/>
            <a:ext cx="2488434" cy="21710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grpSp>
        <p:nvGrpSpPr>
          <p:cNvPr id="42" name="组 41"/>
          <p:cNvGrpSpPr/>
          <p:nvPr/>
        </p:nvGrpSpPr>
        <p:grpSpPr>
          <a:xfrm>
            <a:off x="5822450" y="1136774"/>
            <a:ext cx="2205934" cy="1664773"/>
            <a:chOff x="5222533" y="1136774"/>
            <a:chExt cx="2205934" cy="1664773"/>
          </a:xfrm>
        </p:grpSpPr>
        <p:sp>
          <p:nvSpPr>
            <p:cNvPr id="29" name="三角形 28"/>
            <p:cNvSpPr/>
            <p:nvPr/>
          </p:nvSpPr>
          <p:spPr>
            <a:xfrm>
              <a:off x="5222533" y="2416739"/>
              <a:ext cx="395055" cy="38480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云形标注 11"/>
            <p:cNvSpPr/>
            <p:nvPr/>
          </p:nvSpPr>
          <p:spPr>
            <a:xfrm>
              <a:off x="5420061" y="1136774"/>
              <a:ext cx="2008406" cy="818518"/>
            </a:xfrm>
            <a:prstGeom prst="cloudCallout">
              <a:avLst>
                <a:gd name="adj1" fmla="val -46740"/>
                <a:gd name="adj2" fmla="val 939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那 </a:t>
              </a:r>
              <a:r>
                <a:rPr kumimoji="1" lang="en-US" altLang="zh-CN" sz="1200" dirty="0" smtClean="0">
                  <a:solidFill>
                    <a:schemeClr val="tx1"/>
                  </a:solidFill>
                </a:rPr>
                <a:t>20%</a:t>
              </a:r>
              <a:r>
                <a:rPr kumimoji="1" lang="zh-CN" altLang="en-US" sz="1200" dirty="0" smtClean="0">
                  <a:solidFill>
                    <a:schemeClr val="tx1"/>
                  </a:solidFill>
                </a:rPr>
                <a:t> 真正需要新开发的功能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541554" y="3246538"/>
            <a:ext cx="2946476" cy="441685"/>
            <a:chOff x="2941637" y="3246538"/>
            <a:chExt cx="2946476" cy="441685"/>
          </a:xfrm>
        </p:grpSpPr>
        <p:grpSp>
          <p:nvGrpSpPr>
            <p:cNvPr id="20" name="组 19"/>
            <p:cNvGrpSpPr/>
            <p:nvPr/>
          </p:nvGrpSpPr>
          <p:grpSpPr>
            <a:xfrm>
              <a:off x="2941637" y="3256175"/>
              <a:ext cx="2012327" cy="432048"/>
              <a:chOff x="2941637" y="3256175"/>
              <a:chExt cx="2012327" cy="43204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941637" y="3256175"/>
                <a:ext cx="2012327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84121" y="3334868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应用框架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1" name="直线连接符 30"/>
            <p:cNvCxnSpPr/>
            <p:nvPr/>
          </p:nvCxnSpPr>
          <p:spPr>
            <a:xfrm>
              <a:off x="4952009" y="3246538"/>
              <a:ext cx="93610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2704101" y="3707986"/>
            <a:ext cx="4051992" cy="432048"/>
            <a:chOff x="2104184" y="3707986"/>
            <a:chExt cx="4051992" cy="432048"/>
          </a:xfrm>
        </p:grpSpPr>
        <p:grpSp>
          <p:nvGrpSpPr>
            <p:cNvPr id="18" name="组 17"/>
            <p:cNvGrpSpPr/>
            <p:nvPr/>
          </p:nvGrpSpPr>
          <p:grpSpPr>
            <a:xfrm>
              <a:off x="2104184" y="3707986"/>
              <a:ext cx="2590015" cy="432048"/>
              <a:chOff x="2104184" y="3707986"/>
              <a:chExt cx="2590015" cy="43204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104184" y="3707986"/>
                <a:ext cx="2590015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8817" y="378667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系统架构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39" name="直线连接符 38"/>
            <p:cNvCxnSpPr/>
            <p:nvPr/>
          </p:nvCxnSpPr>
          <p:spPr>
            <a:xfrm>
              <a:off x="4694199" y="3707986"/>
              <a:ext cx="146197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 34"/>
          <p:cNvGrpSpPr/>
          <p:nvPr/>
        </p:nvGrpSpPr>
        <p:grpSpPr>
          <a:xfrm>
            <a:off x="1859549" y="4138756"/>
            <a:ext cx="5146136" cy="449218"/>
            <a:chOff x="1259632" y="4138756"/>
            <a:chExt cx="5146136" cy="449218"/>
          </a:xfrm>
        </p:grpSpPr>
        <p:grpSp>
          <p:nvGrpSpPr>
            <p:cNvPr id="15" name="组 14"/>
            <p:cNvGrpSpPr/>
            <p:nvPr/>
          </p:nvGrpSpPr>
          <p:grpSpPr>
            <a:xfrm>
              <a:off x="1259632" y="4155926"/>
              <a:ext cx="3211671" cy="432048"/>
              <a:chOff x="1259632" y="4155926"/>
              <a:chExt cx="3211671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59632" y="4155926"/>
                <a:ext cx="3211671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4234619"/>
                <a:ext cx="1253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标准技术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1" name="直线连接符 40"/>
            <p:cNvCxnSpPr/>
            <p:nvPr/>
          </p:nvCxnSpPr>
          <p:spPr>
            <a:xfrm flipV="1">
              <a:off x="4387696" y="4138756"/>
              <a:ext cx="2018072" cy="2182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>
            <a:off x="4329173" y="2812070"/>
            <a:ext cx="1922864" cy="432048"/>
            <a:chOff x="3729256" y="2812070"/>
            <a:chExt cx="1922864" cy="432048"/>
          </a:xfrm>
        </p:grpSpPr>
        <p:grpSp>
          <p:nvGrpSpPr>
            <p:cNvPr id="21" name="组 20"/>
            <p:cNvGrpSpPr/>
            <p:nvPr/>
          </p:nvGrpSpPr>
          <p:grpSpPr>
            <a:xfrm>
              <a:off x="3729256" y="2812070"/>
              <a:ext cx="1484094" cy="432048"/>
              <a:chOff x="3770312" y="2797323"/>
              <a:chExt cx="1484094" cy="43204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70312" y="2797323"/>
                <a:ext cx="148409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70314" y="2878630"/>
                <a:ext cx="12538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400" dirty="0" smtClean="0"/>
                  <a:t>通用服务 </a:t>
                </a:r>
                <a:r>
                  <a:rPr kumimoji="1" lang="en-US" altLang="zh-CN" sz="1400" dirty="0" smtClean="0"/>
                  <a:t>20%</a:t>
                </a:r>
                <a:endParaRPr kumimoji="1" lang="zh-CN" altLang="en-US" sz="1400" dirty="0"/>
              </a:p>
            </p:txBody>
          </p:sp>
        </p:grpSp>
        <p:cxnSp>
          <p:nvCxnSpPr>
            <p:cNvPr id="46" name="直线连接符 45"/>
            <p:cNvCxnSpPr/>
            <p:nvPr/>
          </p:nvCxnSpPr>
          <p:spPr>
            <a:xfrm>
              <a:off x="5213350" y="2812070"/>
              <a:ext cx="43877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763649" y="886940"/>
            <a:ext cx="3643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建设一套具有银行网点领域特性的应用系统框架（软件）！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1200" dirty="0" smtClean="0"/>
              <a:t>可支撑实现柜面系统，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</a:t>
            </a:r>
            <a:r>
              <a:rPr kumimoji="1" lang="en-US" altLang="zh-CN" sz="1200" dirty="0" smtClean="0"/>
              <a:t>PAD</a:t>
            </a:r>
            <a:r>
              <a:rPr kumimoji="1" lang="zh-CN" altLang="en-US" sz="1200" dirty="0" smtClean="0"/>
              <a:t>营销系统，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</a:t>
            </a:r>
            <a:r>
              <a:rPr kumimoji="1" lang="zh-CN" altLang="en-US" sz="1200" dirty="0"/>
              <a:t>支撑</a:t>
            </a:r>
            <a:r>
              <a:rPr kumimoji="1" lang="zh-CN" altLang="en-US" sz="1200" dirty="0" smtClean="0"/>
              <a:t>实现排队机系统，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可支撑实现信用卡系统</a:t>
            </a:r>
            <a:endParaRPr kumimoji="1" lang="en-US" altLang="zh-CN" sz="1200" dirty="0" smtClean="0"/>
          </a:p>
          <a:p>
            <a:r>
              <a:rPr kumimoji="1" lang="is-IS" altLang="zh-CN" sz="1200" dirty="0" smtClean="0"/>
              <a:t>…..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580112" y="357986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领域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：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银行</a:t>
            </a:r>
            <a:r>
              <a:rPr kumimoji="1" lang="zh-CN" altLang="en-US" sz="1400" dirty="0">
                <a:solidFill>
                  <a:schemeClr val="bg1"/>
                </a:solidFill>
              </a:rPr>
              <a:t>网点</a:t>
            </a:r>
          </a:p>
        </p:txBody>
      </p:sp>
      <p:sp>
        <p:nvSpPr>
          <p:cNvPr id="45" name="笑脸 44"/>
          <p:cNvSpPr/>
          <p:nvPr/>
        </p:nvSpPr>
        <p:spPr>
          <a:xfrm>
            <a:off x="1115616" y="4149670"/>
            <a:ext cx="432048" cy="438304"/>
          </a:xfrm>
          <a:prstGeom prst="smileyFace">
            <a:avLst>
              <a:gd name="adj" fmla="val -21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4963246" y="2265407"/>
            <a:ext cx="432048" cy="43830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7596336" y="2733599"/>
            <a:ext cx="1087108" cy="1854375"/>
            <a:chOff x="7596336" y="2733599"/>
            <a:chExt cx="1087108" cy="1854375"/>
          </a:xfrm>
        </p:grpSpPr>
        <p:sp>
          <p:nvSpPr>
            <p:cNvPr id="3" name="右大括号 2"/>
            <p:cNvSpPr/>
            <p:nvPr/>
          </p:nvSpPr>
          <p:spPr>
            <a:xfrm>
              <a:off x="7596336" y="2733599"/>
              <a:ext cx="360040" cy="1854375"/>
            </a:xfrm>
            <a:prstGeom prst="rightBrace">
              <a:avLst>
                <a:gd name="adj1" fmla="val 12876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0570" y="3476120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Tools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8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我们的技术体系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99542"/>
            <a:ext cx="7772400" cy="21332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Spring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</a:p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53" y="539983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01" y="168372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85" y="1997189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712" y="3684998"/>
            <a:ext cx="1776185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r>
              <a:rPr kumimoji="1" lang="zh-CN" altLang="en-US" sz="2000" dirty="0" smtClean="0"/>
              <a:t>（思想吻合）</a:t>
            </a:r>
            <a:endParaRPr kumimoji="1"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19267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950270" y="3803320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0"/>
          </p:cNvCxnSpPr>
          <p:nvPr/>
        </p:nvCxnSpPr>
        <p:spPr>
          <a:xfrm>
            <a:off x="2303748" y="2962722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852687" y="3135503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016110" y="356304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469310" y="3803320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0"/>
          </p:cNvCxnSpPr>
          <p:nvPr/>
        </p:nvCxnSpPr>
        <p:spPr>
          <a:xfrm flipH="1">
            <a:off x="3914857" y="2962722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22" idx="2"/>
          </p:cNvCxnSpPr>
          <p:nvPr/>
        </p:nvCxnSpPr>
        <p:spPr>
          <a:xfrm flipH="1" flipV="1">
            <a:off x="2303748" y="2962722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116183" y="352109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129782" y="30911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4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17473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4106159"/>
            <a:ext cx="7632848" cy="862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9244" y="26448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应用模块划分</a:t>
            </a:r>
            <a:endParaRPr kumimoji="1" lang="zh-CN" altLang="en-US" sz="3000" dirty="0"/>
          </a:p>
        </p:txBody>
      </p:sp>
      <p:sp>
        <p:nvSpPr>
          <p:cNvPr id="46" name="矩形 45"/>
          <p:cNvSpPr/>
          <p:nvPr/>
        </p:nvSpPr>
        <p:spPr>
          <a:xfrm>
            <a:off x="2106960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7584" y="4284439"/>
            <a:ext cx="1150104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solidFill>
                  <a:schemeClr val="tx1"/>
                </a:solidFill>
              </a:rPr>
              <a:t>Dubbo</a:t>
            </a:r>
            <a:endParaRPr kumimoji="1" lang="en-US" altLang="zh-CN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-Admin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Dubbo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 Monitor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821" y="4166959"/>
            <a:ext cx="54373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支撑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技术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体系</a:t>
            </a:r>
            <a:endParaRPr kumimoji="1" lang="en-US" altLang="zh-CN" sz="14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83568" y="1800163"/>
            <a:ext cx="7632848" cy="21602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21" y="2504388"/>
            <a:ext cx="5437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基础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服务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模块</a:t>
            </a:r>
            <a:endParaRPr kumimoji="1" lang="en-US" altLang="zh-CN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0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标准数据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SD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424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组织权限管理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OM&amp;AC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94244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交易处理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TX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23728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FF00"/>
                </a:solidFill>
              </a:rPr>
              <a:t>流水日志</a:t>
            </a:r>
            <a:endParaRPr kumimoji="1" lang="en-US" altLang="zh-CN" sz="1200" dirty="0" smtClean="0">
              <a:solidFill>
                <a:srgbClr val="FFFF00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rgbClr val="FFFF00"/>
                </a:solidFill>
              </a:rPr>
              <a:t>JNL</a:t>
            </a:r>
            <a:endParaRPr kumimoji="1"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786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基础参数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CFG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4244" y="1999055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047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3568" y="802357"/>
            <a:ext cx="2592288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/>
              <a:t>Branch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Manager</a:t>
            </a:r>
            <a:endParaRPr kumimoji="1"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5738010" y="4302867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Spring MVC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10728" y="4284439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264" y="4290826"/>
            <a:ext cx="1080120" cy="54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Maven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Git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、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Jenkins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372200" y="783485"/>
            <a:ext cx="1944216" cy="870922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47864" y="783485"/>
            <a:ext cx="2943944" cy="870922"/>
          </a:xfrm>
          <a:prstGeom prst="roundRect">
            <a:avLst>
              <a:gd name="adj" fmla="val 6168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网点业务平台</a:t>
            </a:r>
            <a:endParaRPr kumimoji="1" lang="zh-CN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67821" y="98757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400" dirty="0" smtClean="0"/>
              <a:t>应用</a:t>
            </a:r>
            <a:endParaRPr kumimoji="1" lang="en-US" altLang="zh-CN" sz="1400" dirty="0" smtClean="0"/>
          </a:p>
          <a:p>
            <a:pPr algn="r"/>
            <a:r>
              <a:rPr kumimoji="1" lang="zh-CN" altLang="en-US" sz="1400" dirty="0" smtClean="0"/>
              <a:t>领域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82858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机构管理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021629" y="1109048"/>
            <a:ext cx="1123056" cy="251269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参数配置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66018" y="1094688"/>
            <a:ext cx="865528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交易引擎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10574" y="1094688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客户服务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4156" y="1090435"/>
            <a:ext cx="855644" cy="25292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任务服务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波形 37"/>
          <p:cNvSpPr/>
          <p:nvPr/>
        </p:nvSpPr>
        <p:spPr>
          <a:xfrm>
            <a:off x="3878760" y="4711452"/>
            <a:ext cx="11675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前端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4" name="波形 73"/>
          <p:cNvSpPr/>
          <p:nvPr/>
        </p:nvSpPr>
        <p:spPr>
          <a:xfrm>
            <a:off x="6108785" y="4711452"/>
            <a:ext cx="767470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JavaWeb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MVC</a:t>
            </a:r>
            <a:endParaRPr kumimoji="1" lang="zh-CN" altLang="en-US" sz="1000" dirty="0"/>
          </a:p>
        </p:txBody>
      </p:sp>
      <p:sp>
        <p:nvSpPr>
          <p:cNvPr id="75" name="波形 74"/>
          <p:cNvSpPr/>
          <p:nvPr/>
        </p:nvSpPr>
        <p:spPr>
          <a:xfrm>
            <a:off x="7334480" y="4699411"/>
            <a:ext cx="765913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/>
              <a:t>敏捷开发持续</a:t>
            </a:r>
            <a:r>
              <a:rPr kumimoji="1" lang="zh-CN" altLang="en-US" sz="1000" dirty="0" smtClean="0"/>
              <a:t>集成</a:t>
            </a:r>
            <a:endParaRPr kumimoji="1" lang="zh-CN" altLang="en-US" sz="1000" dirty="0"/>
          </a:p>
        </p:txBody>
      </p:sp>
      <p:sp>
        <p:nvSpPr>
          <p:cNvPr id="76" name="波形 75"/>
          <p:cNvSpPr/>
          <p:nvPr/>
        </p:nvSpPr>
        <p:spPr>
          <a:xfrm>
            <a:off x="1729763" y="4699411"/>
            <a:ext cx="1090642" cy="38057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分布式系统架构</a:t>
            </a:r>
            <a:endParaRPr kumimoji="1" lang="zh-CN" altLang="en-US" sz="1000" dirty="0"/>
          </a:p>
        </p:txBody>
      </p:sp>
      <p:sp>
        <p:nvSpPr>
          <p:cNvPr id="77" name="矩形 76"/>
          <p:cNvSpPr/>
          <p:nvPr/>
        </p:nvSpPr>
        <p:spPr>
          <a:xfrm>
            <a:off x="6372200" y="86455"/>
            <a:ext cx="1296144" cy="32087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bg1"/>
                </a:solidFill>
              </a:rPr>
              <a:t>服务化应用模块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773916" y="98365"/>
            <a:ext cx="974548" cy="308960"/>
          </a:xfrm>
          <a:prstGeom prst="roundRect">
            <a:avLst>
              <a:gd name="adj" fmla="val 7122"/>
            </a:avLst>
          </a:prstGeom>
          <a:solidFill>
            <a:schemeClr val="accent1">
              <a:alpha val="5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n>
                  <a:solidFill>
                    <a:schemeClr val="bg1">
                      <a:lumMod val="95000"/>
                    </a:schemeClr>
                  </a:solidFill>
                </a:ln>
              </a:rPr>
              <a:t>规划中</a:t>
            </a:r>
            <a:endParaRPr kumimoji="1" lang="zh-CN" altLang="en-US" sz="1200" dirty="0">
              <a:ln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278" y="1790871"/>
            <a:ext cx="147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nfrastructure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23874" y="3999656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Framewok</a:t>
            </a:r>
            <a:endParaRPr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8460432" y="847372"/>
            <a:ext cx="702439" cy="3977127"/>
            <a:chOff x="8460432" y="847372"/>
            <a:chExt cx="702439" cy="3977127"/>
          </a:xfrm>
        </p:grpSpPr>
        <p:sp>
          <p:nvSpPr>
            <p:cNvPr id="3" name="右大括号 2"/>
            <p:cNvSpPr/>
            <p:nvPr/>
          </p:nvSpPr>
          <p:spPr>
            <a:xfrm>
              <a:off x="8460432" y="847372"/>
              <a:ext cx="216024" cy="3977127"/>
            </a:xfrm>
            <a:prstGeom prst="rightBrace">
              <a:avLst>
                <a:gd name="adj1" fmla="val 37209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604448" y="2682046"/>
              <a:ext cx="5584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smtClean="0"/>
                <a:t>Tools</a:t>
              </a:r>
              <a:endParaRPr kumimoji="1" lang="en-US" altLang="zh-CN" sz="1400" dirty="0" smtClean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2114183" y="264712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交易控制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2516" y="264007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交易授权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TOV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0849" y="2640067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交易复核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TCK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1484" y="3295199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文件管理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FM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879466" y="1396272"/>
            <a:ext cx="1210170" cy="266262"/>
            <a:chOff x="1193520" y="1388353"/>
            <a:chExt cx="1210170" cy="266262"/>
          </a:xfrm>
        </p:grpSpPr>
        <p:sp>
          <p:nvSpPr>
            <p:cNvPr id="50" name="形状 49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形状 50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形状 78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" name="直线箭头连接符 5"/>
            <p:cNvCxnSpPr>
              <a:stCxn id="50" idx="1"/>
            </p:cNvCxnSpPr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51" idx="1"/>
            </p:cNvCxnSpPr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4042342" y="1385018"/>
            <a:ext cx="1738247" cy="266262"/>
            <a:chOff x="4042342" y="1385018"/>
            <a:chExt cx="1738247" cy="266262"/>
          </a:xfrm>
        </p:grpSpPr>
        <p:grpSp>
          <p:nvGrpSpPr>
            <p:cNvPr id="83" name="组 82"/>
            <p:cNvGrpSpPr/>
            <p:nvPr/>
          </p:nvGrpSpPr>
          <p:grpSpPr>
            <a:xfrm>
              <a:off x="4042342" y="1385018"/>
              <a:ext cx="1210170" cy="266262"/>
              <a:chOff x="1193520" y="1388353"/>
              <a:chExt cx="1210170" cy="266262"/>
            </a:xfrm>
          </p:grpSpPr>
          <p:sp>
            <p:nvSpPr>
              <p:cNvPr id="84" name="形状 83"/>
              <p:cNvSpPr/>
              <p:nvPr/>
            </p:nvSpPr>
            <p:spPr>
              <a:xfrm rot="20700000">
                <a:off x="1193520" y="1394702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形状 84"/>
              <p:cNvSpPr/>
              <p:nvPr/>
            </p:nvSpPr>
            <p:spPr>
              <a:xfrm rot="20700000">
                <a:off x="1673509" y="1388353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形状 85"/>
              <p:cNvSpPr/>
              <p:nvPr/>
            </p:nvSpPr>
            <p:spPr>
              <a:xfrm rot="20700000">
                <a:off x="2151691" y="1402616"/>
                <a:ext cx="251999" cy="251999"/>
              </a:xfrm>
              <a:prstGeom prst="gear6">
                <a:avLst/>
              </a:prstGeom>
              <a:gradFill flip="none" rotWithShape="1">
                <a:gsLst>
                  <a:gs pos="0">
                    <a:srgbClr val="FFFF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cxnSp>
            <p:nvCxnSpPr>
              <p:cNvPr id="87" name="直线箭头连接符 86"/>
              <p:cNvCxnSpPr/>
              <p:nvPr/>
            </p:nvCxnSpPr>
            <p:spPr>
              <a:xfrm flipV="1">
                <a:off x="1438390" y="1546203"/>
                <a:ext cx="258071" cy="63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/>
              <p:cNvCxnSpPr/>
              <p:nvPr/>
            </p:nvCxnSpPr>
            <p:spPr>
              <a:xfrm>
                <a:off x="1918379" y="1546203"/>
                <a:ext cx="2545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形状 94"/>
            <p:cNvSpPr/>
            <p:nvPr/>
          </p:nvSpPr>
          <p:spPr>
            <a:xfrm rot="20700000">
              <a:off x="5528590" y="138622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cxnSp>
          <p:nvCxnSpPr>
            <p:cNvPr id="96" name="直线箭头连接符 95"/>
            <p:cNvCxnSpPr>
              <a:stCxn id="86" idx="1"/>
            </p:cNvCxnSpPr>
            <p:nvPr/>
          </p:nvCxnSpPr>
          <p:spPr>
            <a:xfrm flipV="1">
              <a:off x="5245383" y="1554122"/>
              <a:ext cx="316695" cy="30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5801854" y="2637920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交易事件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TE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039702" y="2150137"/>
            <a:ext cx="1080120" cy="1684308"/>
            <a:chOff x="7039702" y="2150137"/>
            <a:chExt cx="1080120" cy="1684308"/>
          </a:xfrm>
        </p:grpSpPr>
        <p:sp>
          <p:nvSpPr>
            <p:cNvPr id="89" name="矩形 88"/>
            <p:cNvSpPr/>
            <p:nvPr/>
          </p:nvSpPr>
          <p:spPr>
            <a:xfrm>
              <a:off x="7039702" y="2150137"/>
              <a:ext cx="1080120" cy="168430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通道服务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200" dirty="0" smtClean="0">
                  <a:solidFill>
                    <a:schemeClr val="bg1"/>
                  </a:solidFill>
                </a:rPr>
                <a:t>GW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28284" y="2621952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130696" y="3078118"/>
              <a:ext cx="864096" cy="4203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主机服务</a:t>
              </a:r>
              <a:endParaRPr kumimoji="1" lang="zh-CN" altLang="en-US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146154" y="3554652"/>
              <a:ext cx="864096" cy="24808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s-IS" altLang="zh-CN" sz="1200" smtClean="0"/>
                <a:t>….</a:t>
              </a:r>
              <a:endParaRPr kumimoji="1" lang="zh-CN" altLang="en-US" sz="1200" dirty="0"/>
            </a:p>
          </p:txBody>
        </p:sp>
      </p:grpSp>
      <p:sp>
        <p:nvSpPr>
          <p:cNvPr id="93" name="矩形 92"/>
          <p:cNvSpPr/>
          <p:nvPr/>
        </p:nvSpPr>
        <p:spPr>
          <a:xfrm>
            <a:off x="2114862" y="1997756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0424" y="1997621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571042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曲线连接符 6"/>
          <p:cNvCxnSpPr>
            <a:stCxn id="86" idx="2"/>
            <a:endCxn id="82" idx="5"/>
          </p:cNvCxnSpPr>
          <p:nvPr/>
        </p:nvCxnSpPr>
        <p:spPr>
          <a:xfrm rot="16200000" flipH="1">
            <a:off x="5229248" y="1573267"/>
            <a:ext cx="278724" cy="420492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形状 81"/>
          <p:cNvSpPr/>
          <p:nvPr/>
        </p:nvSpPr>
        <p:spPr>
          <a:xfrm rot="20700000">
            <a:off x="5484707" y="1915746"/>
            <a:ext cx="251999" cy="251999"/>
          </a:xfrm>
          <a:prstGeom prst="gear6">
            <a:avLst/>
          </a:prstGeom>
          <a:gradFill flip="none" rotWithShape="1">
            <a:gsLst>
              <a:gs pos="0">
                <a:srgbClr val="FFFF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8" name="矩形 97"/>
          <p:cNvSpPr/>
          <p:nvPr/>
        </p:nvSpPr>
        <p:spPr>
          <a:xfrm>
            <a:off x="5791660" y="1996322"/>
            <a:ext cx="1080120" cy="54006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bg1"/>
                </a:solidFill>
              </a:rPr>
              <a:t>….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8" y="59617"/>
            <a:ext cx="3250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 smtClean="0">
                <a:solidFill>
                  <a:srgbClr val="C00000"/>
                </a:solidFill>
              </a:rPr>
              <a:t>思考：是否应该在服务间的调用过程中，自然串联出业务逻辑，而不需要专门的‘业务流程’实现者！</a:t>
            </a:r>
            <a:endParaRPr kumimoji="1"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 示意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3681" y="416366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623569" cy="65581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701533" cy="65581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11503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endCxn id="29" idx="0"/>
          </p:cNvCxnSpPr>
          <p:nvPr/>
        </p:nvCxnSpPr>
        <p:spPr>
          <a:xfrm flipH="1">
            <a:off x="4844751" y="3507852"/>
            <a:ext cx="1901250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29" idx="0"/>
          </p:cNvCxnSpPr>
          <p:nvPr/>
        </p:nvCxnSpPr>
        <p:spPr>
          <a:xfrm>
            <a:off x="4335396" y="3507853"/>
            <a:ext cx="5093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4" idx="2"/>
            <a:endCxn id="29" idx="0"/>
          </p:cNvCxnSpPr>
          <p:nvPr/>
        </p:nvCxnSpPr>
        <p:spPr>
          <a:xfrm>
            <a:off x="2010560" y="2991298"/>
            <a:ext cx="2834191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系统架构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31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系统分层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850506" y="77155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0506" y="165284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0506" y="253413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015" y="9503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展示层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361" y="1837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接入层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730" y="272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逻辑层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0506" y="341542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731" y="3554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服务层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50506" y="4296710"/>
            <a:ext cx="6438084" cy="648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2466" y="4398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数据层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118332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Web/H5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618034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40166" y="92722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39868" y="927226"/>
            <a:ext cx="144055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Desktop/</a:t>
            </a:r>
            <a:r>
              <a:rPr kumimoji="1" lang="en-US" altLang="zh-CN" dirty="0" err="1" smtClean="0"/>
              <a:t>swt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761993" y="1792209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Nginx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248087" y="181699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F5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840318" y="1814216"/>
            <a:ext cx="100811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apache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035409" y="2673499"/>
            <a:ext cx="120475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业务引擎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18034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工作流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2839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应用平台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920438" y="2673499"/>
            <a:ext cx="121417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业务系统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23894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187109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16258" y="3554789"/>
            <a:ext cx="176416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212174" y="4434046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43924" y="4419754"/>
            <a:ext cx="8640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2" name="罐形 1"/>
          <p:cNvSpPr/>
          <p:nvPr/>
        </p:nvSpPr>
        <p:spPr>
          <a:xfrm>
            <a:off x="2122487" y="4458692"/>
            <a:ext cx="648263" cy="38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4" name="立方体 33"/>
          <p:cNvSpPr/>
          <p:nvPr/>
        </p:nvSpPr>
        <p:spPr>
          <a:xfrm>
            <a:off x="3618034" y="4426118"/>
            <a:ext cx="921060" cy="44874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接口分层架构</a:t>
            </a:r>
            <a:endParaRPr kumimoji="1" lang="zh-CN" altLang="en-US" sz="3000" dirty="0"/>
          </a:p>
        </p:txBody>
      </p:sp>
      <p:sp>
        <p:nvSpPr>
          <p:cNvPr id="3" name="圆角矩形 2"/>
          <p:cNvSpPr/>
          <p:nvPr/>
        </p:nvSpPr>
        <p:spPr>
          <a:xfrm>
            <a:off x="799340" y="555526"/>
            <a:ext cx="7128792" cy="810849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/>
              <a:t>渠道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27584" y="1758017"/>
            <a:ext cx="5301417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业务流程（</a:t>
            </a:r>
            <a:r>
              <a:rPr kumimoji="1" lang="en-US" altLang="zh-CN" sz="1400" dirty="0" err="1" smtClean="0"/>
              <a:t>RESTFul</a:t>
            </a:r>
            <a:r>
              <a:rPr kumimoji="1" lang="zh-CN" altLang="en-US" sz="1400" dirty="0" smtClean="0"/>
              <a:t>服务接口）</a:t>
            </a:r>
            <a:endParaRPr kumimoji="1"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827584" y="2996270"/>
            <a:ext cx="7128792" cy="852050"/>
          </a:xfrm>
          <a:prstGeom prst="roundRect">
            <a:avLst>
              <a:gd name="adj" fmla="val 8862"/>
            </a:avLst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服务提供层（</a:t>
            </a:r>
            <a:r>
              <a:rPr kumimoji="1" lang="en-US" altLang="zh-CN" sz="1400" dirty="0" err="1" smtClean="0"/>
              <a:t>dubbo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provider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" name="下箭头 1"/>
          <p:cNvSpPr/>
          <p:nvPr/>
        </p:nvSpPr>
        <p:spPr>
          <a:xfrm>
            <a:off x="3104665" y="146998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104665" y="2728175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8761" y="14039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8811" y="266072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RCP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6682372" y="1492735"/>
            <a:ext cx="486193" cy="1424497"/>
          </a:xfrm>
          <a:prstGeom prst="downArrow">
            <a:avLst>
              <a:gd name="adj1" fmla="val 50000"/>
              <a:gd name="adj2" fmla="val 19135"/>
            </a:avLst>
          </a:prstGeom>
          <a:solidFill>
            <a:srgbClr val="C00000">
              <a:alpha val="50196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09937" y="1640578"/>
            <a:ext cx="1566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RESTFul</a:t>
            </a:r>
            <a:endParaRPr kumimoji="1" lang="en-US" altLang="zh-CN" dirty="0" smtClean="0"/>
          </a:p>
          <a:p>
            <a:r>
              <a:rPr kumimoji="1" lang="en-US" altLang="zh-CN" dirty="0" smtClean="0"/>
              <a:t>RCP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（</a:t>
            </a:r>
            <a:r>
              <a:rPr kumimoji="1" lang="zh-CN" altLang="en-US" sz="1200" dirty="0">
                <a:solidFill>
                  <a:srgbClr val="FF0000"/>
                </a:solidFill>
              </a:rPr>
              <a:t>不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提倡频繁跨层）</a:t>
            </a:r>
            <a:endParaRPr kumimoji="1"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90067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4213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428381" y="3923533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02527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MQ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4234523"/>
            <a:ext cx="7128792" cy="818248"/>
          </a:xfrm>
          <a:prstGeom prst="roundRect">
            <a:avLst>
              <a:gd name="adj" fmla="val 8862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应用系统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end-server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（功能接口）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402235" y="3920328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6381" y="3868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129359" y="3930419"/>
            <a:ext cx="864096" cy="216024"/>
          </a:xfrm>
          <a:prstGeom prst="down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8391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柜面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95736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排队机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47864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</a:rPr>
              <a:t>预填单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99992" y="84628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大堂</a:t>
            </a:r>
            <a:r>
              <a:rPr kumimoji="1" lang="en-US" altLang="zh-CN" sz="1200" dirty="0">
                <a:solidFill>
                  <a:schemeClr val="tx1"/>
                </a:solidFill>
              </a:rPr>
              <a:t>PAD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8685" y="844510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4S</a:t>
            </a:r>
            <a:r>
              <a:rPr kumimoji="1" lang="zh-CN" altLang="en-US" sz="1200" dirty="0">
                <a:solidFill>
                  <a:schemeClr val="tx1"/>
                </a:solidFill>
              </a:rPr>
              <a:t>贷款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86665" y="841608"/>
            <a:ext cx="936104" cy="4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78391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2527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491880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716016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09112" y="3333818"/>
            <a:ext cx="936104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SD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154717" y="3333818"/>
            <a:ext cx="704560" cy="406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/>
                </a:solidFill>
              </a:rPr>
              <a:t>…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87119" y="2108318"/>
            <a:ext cx="976893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请求接入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18194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业务处理流程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20627" y="2108318"/>
            <a:ext cx="1294234" cy="406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访问权限控制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864389" y="1822304"/>
            <a:ext cx="1210170" cy="266262"/>
            <a:chOff x="1193520" y="1388353"/>
            <a:chExt cx="1210170" cy="266262"/>
          </a:xfrm>
        </p:grpSpPr>
        <p:sp>
          <p:nvSpPr>
            <p:cNvPr id="38" name="形状 37"/>
            <p:cNvSpPr/>
            <p:nvPr/>
          </p:nvSpPr>
          <p:spPr>
            <a:xfrm rot="20700000">
              <a:off x="1193520" y="1394702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形状 38"/>
            <p:cNvSpPr/>
            <p:nvPr/>
          </p:nvSpPr>
          <p:spPr>
            <a:xfrm rot="20700000">
              <a:off x="1673509" y="1388353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形状 39"/>
            <p:cNvSpPr/>
            <p:nvPr/>
          </p:nvSpPr>
          <p:spPr>
            <a:xfrm rot="20700000">
              <a:off x="2151691" y="1402616"/>
              <a:ext cx="251999" cy="251999"/>
            </a:xfrm>
            <a:prstGeom prst="gear6">
              <a:avLst/>
            </a:prstGeom>
            <a:gradFill flip="none" rotWithShape="1">
              <a:gsLst>
                <a:gs pos="0">
                  <a:srgbClr val="FFFF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41" name="直线箭头连接符 40"/>
            <p:cNvCxnSpPr/>
            <p:nvPr/>
          </p:nvCxnSpPr>
          <p:spPr>
            <a:xfrm flipV="1">
              <a:off x="1438390" y="1546203"/>
              <a:ext cx="258071" cy="6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/>
            <p:nvPr/>
          </p:nvCxnSpPr>
          <p:spPr>
            <a:xfrm>
              <a:off x="1918379" y="1546203"/>
              <a:ext cx="2545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1078391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02527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前置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5266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影像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750799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文件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969163" y="4541702"/>
            <a:ext cx="936104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身份核查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119937" y="4541702"/>
            <a:ext cx="704560" cy="4064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标准技术</a:t>
            </a:r>
            <a:endParaRPr kumimoji="1" lang="zh-CN" altLang="en-US" sz="3000" dirty="0"/>
          </a:p>
        </p:txBody>
      </p:sp>
      <p:sp>
        <p:nvSpPr>
          <p:cNvPr id="2" name="文本框 1"/>
          <p:cNvSpPr txBox="1"/>
          <p:nvPr/>
        </p:nvSpPr>
        <p:spPr>
          <a:xfrm>
            <a:off x="5076056" y="149163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Spring</a:t>
            </a:r>
          </a:p>
          <a:p>
            <a:r>
              <a:rPr kumimoji="1" lang="en-US" altLang="zh-CN" dirty="0" smtClean="0"/>
              <a:t>Spring MVC</a:t>
            </a:r>
          </a:p>
          <a:p>
            <a:r>
              <a:rPr kumimoji="1" lang="en-US" altLang="zh-CN" dirty="0" smtClean="0"/>
              <a:t>AngularJS 1&amp;2</a:t>
            </a:r>
          </a:p>
          <a:p>
            <a:r>
              <a:rPr kumimoji="1" lang="en-US" altLang="zh-CN" dirty="0" err="1" smtClean="0"/>
              <a:t>Dubbo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Disconf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84316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框架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491630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</a:p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／</a:t>
            </a:r>
            <a:r>
              <a:rPr kumimoji="1" lang="en-US" altLang="zh-CN" dirty="0"/>
              <a:t> JavaScript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</a:t>
            </a:r>
            <a:endParaRPr kumimoji="1" lang="en-US" altLang="zh-CN" dirty="0" smtClean="0"/>
          </a:p>
          <a:p>
            <a:r>
              <a:rPr kumimoji="1" lang="en-US" altLang="zh-CN" dirty="0" smtClean="0"/>
              <a:t>Shell</a:t>
            </a:r>
          </a:p>
          <a:p>
            <a:r>
              <a:rPr kumimoji="1" lang="en-US" altLang="zh-CN" dirty="0" smtClean="0"/>
              <a:t>UML</a:t>
            </a:r>
          </a:p>
          <a:p>
            <a:r>
              <a:rPr kumimoji="1" lang="en-US" altLang="zh-CN" dirty="0" smtClean="0"/>
              <a:t>Markdown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133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语言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1501304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Nginx</a:t>
            </a:r>
          </a:p>
          <a:p>
            <a:r>
              <a:rPr kumimoji="1" lang="en-US" altLang="zh-CN" dirty="0" smtClean="0"/>
              <a:t>Tomcat</a:t>
            </a:r>
          </a:p>
          <a:p>
            <a:r>
              <a:rPr kumimoji="1" lang="en-US" altLang="zh-CN" dirty="0" err="1" smtClean="0"/>
              <a:t>ActiveMQ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endParaRPr kumimoji="1" lang="en-US" altLang="zh-CN" dirty="0"/>
          </a:p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/Oracle</a:t>
            </a:r>
          </a:p>
          <a:p>
            <a:r>
              <a:rPr kumimoji="1" lang="en-US" altLang="zh-CN" dirty="0" err="1" smtClean="0"/>
              <a:t>Showdoc</a:t>
            </a:r>
            <a:endParaRPr kumimoji="1" lang="en-US" altLang="zh-CN" dirty="0" smtClean="0"/>
          </a:p>
          <a:p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02958" y="9972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中间件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59832" y="149163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apach</a:t>
            </a:r>
            <a:r>
              <a:rPr kumimoji="1" lang="en-US" altLang="zh-CN" dirty="0" smtClean="0"/>
              <a:t>-common-*</a:t>
            </a:r>
          </a:p>
          <a:p>
            <a:r>
              <a:rPr kumimoji="1" lang="en-US" altLang="zh-CN" dirty="0" smtClean="0"/>
              <a:t>druid</a:t>
            </a:r>
          </a:p>
          <a:p>
            <a:r>
              <a:rPr kumimoji="1" lang="en-US" altLang="zh-CN" dirty="0" smtClean="0"/>
              <a:t>log4j/log4j2</a:t>
            </a:r>
          </a:p>
          <a:p>
            <a:r>
              <a:rPr kumimoji="1" lang="is-IS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068092" y="9875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3rd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32" y="4548953"/>
            <a:ext cx="683368" cy="4989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12280"/>
            <a:ext cx="1283598" cy="32687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520" y="4382478"/>
            <a:ext cx="540200" cy="6566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0" y="4583136"/>
            <a:ext cx="1501353" cy="508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930" y="4493481"/>
            <a:ext cx="970980" cy="5985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10" y="4590954"/>
            <a:ext cx="1486689" cy="456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210407"/>
            <a:ext cx="1524720" cy="3049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557" y="4210407"/>
            <a:ext cx="1094358" cy="3101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3032" y="4515351"/>
            <a:ext cx="957978" cy="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开发架构（工程结构）</a:t>
            </a:r>
            <a:endParaRPr kumimoji="1"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215516" y="4176464"/>
            <a:ext cx="4932548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zh-CN" sz="1400" dirty="0" err="1" smtClean="0">
                <a:solidFill>
                  <a:schemeClr val="bg1">
                    <a:lumMod val="95000"/>
                  </a:schemeClr>
                </a:solidFill>
              </a:rPr>
              <a:t>ore.jar</a:t>
            </a:r>
            <a:endParaRPr kumimoji="1" lang="en-US" altLang="zh-CN" sz="1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base</a:t>
            </a:r>
            <a:endParaRPr kumimoji="1"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3503367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core</a:t>
            </a:r>
            <a:endParaRPr kumimoji="1"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479485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model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2491426" y="4612013"/>
            <a:ext cx="936104" cy="263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18032" y="4176464"/>
            <a:ext cx="3718464" cy="843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</a:rPr>
              <a:t>common-*.jar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517" y="2355726"/>
            <a:ext cx="2556283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应用基础服务框架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ABF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36371" y="270464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facade-sys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5508104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</a:t>
            </a:r>
            <a:r>
              <a:rPr kumimoji="1" lang="en-US" altLang="zh-CN" sz="1200" dirty="0" err="1" smtClean="0"/>
              <a:t>utils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18360" y="843559"/>
            <a:ext cx="2463430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err="1" smtClean="0">
                <a:solidFill>
                  <a:schemeClr val="tx1"/>
                </a:solidFill>
              </a:rPr>
              <a:t>BranchManager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59030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组织管理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119138" y="1233351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权限管理</a:t>
            </a:r>
            <a:endParaRPr kumimoji="1"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894989" y="12396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参数管理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32060" y="843558"/>
            <a:ext cx="3633371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>
                <a:solidFill>
                  <a:schemeClr val="tx1"/>
                </a:solidFill>
              </a:rPr>
              <a:t>BRONS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Server 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36096" y="1239604"/>
            <a:ext cx="61532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交易引擎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6133619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交易事件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7385601" y="1240254"/>
            <a:ext cx="115940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流水管理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2828477" y="2359968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交易处理（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TX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09174" y="2355726"/>
            <a:ext cx="3056257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主机服务（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HS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>
            <a:stCxn id="15" idx="2"/>
            <a:endCxn id="10" idx="0"/>
          </p:cNvCxnSpPr>
          <p:nvPr/>
        </p:nvCxnSpPr>
        <p:spPr>
          <a:xfrm>
            <a:off x="1450075" y="1897944"/>
            <a:ext cx="43584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20" idx="2"/>
            <a:endCxn id="27" idx="0"/>
          </p:cNvCxnSpPr>
          <p:nvPr/>
        </p:nvCxnSpPr>
        <p:spPr>
          <a:xfrm flipH="1">
            <a:off x="3564939" y="1897943"/>
            <a:ext cx="3583807" cy="4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54" idx="0"/>
          </p:cNvCxnSpPr>
          <p:nvPr/>
        </p:nvCxnSpPr>
        <p:spPr>
          <a:xfrm>
            <a:off x="1450075" y="1897944"/>
            <a:ext cx="3665960" cy="46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0691" y="2039519"/>
            <a:ext cx="86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RCP</a:t>
            </a:r>
            <a:r>
              <a:rPr kumimoji="1" lang="zh-CN" altLang="en-US" sz="1400" dirty="0" smtClean="0"/>
              <a:t> 调用</a:t>
            </a:r>
            <a:endParaRPr kumimoji="1" lang="zh-CN" altLang="en-US" sz="1400" dirty="0"/>
          </a:p>
        </p:txBody>
      </p:sp>
      <p:cxnSp>
        <p:nvCxnSpPr>
          <p:cNvPr id="57" name="直线箭头连接符 56"/>
          <p:cNvCxnSpPr>
            <a:stCxn id="10" idx="2"/>
            <a:endCxn id="3" idx="0"/>
          </p:cNvCxnSpPr>
          <p:nvPr/>
        </p:nvCxnSpPr>
        <p:spPr>
          <a:xfrm>
            <a:off x="1493659" y="3527943"/>
            <a:ext cx="1188131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0" idx="2"/>
            <a:endCxn id="9" idx="0"/>
          </p:cNvCxnSpPr>
          <p:nvPr/>
        </p:nvCxnSpPr>
        <p:spPr>
          <a:xfrm>
            <a:off x="1493659" y="3527943"/>
            <a:ext cx="5683605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27" idx="2"/>
            <a:endCxn id="3" idx="0"/>
          </p:cNvCxnSpPr>
          <p:nvPr/>
        </p:nvCxnSpPr>
        <p:spPr>
          <a:xfrm flipH="1">
            <a:off x="2681790" y="3532185"/>
            <a:ext cx="883149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27" idx="2"/>
            <a:endCxn id="9" idx="0"/>
          </p:cNvCxnSpPr>
          <p:nvPr/>
        </p:nvCxnSpPr>
        <p:spPr>
          <a:xfrm>
            <a:off x="3564939" y="3532185"/>
            <a:ext cx="3612325" cy="644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0" idx="2"/>
            <a:endCxn id="9" idx="0"/>
          </p:cNvCxnSpPr>
          <p:nvPr/>
        </p:nvCxnSpPr>
        <p:spPr>
          <a:xfrm flipH="1">
            <a:off x="7177264" y="3527943"/>
            <a:ext cx="260039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0" idx="2"/>
            <a:endCxn id="3" idx="0"/>
          </p:cNvCxnSpPr>
          <p:nvPr/>
        </p:nvCxnSpPr>
        <p:spPr>
          <a:xfrm flipH="1">
            <a:off x="2681790" y="3527943"/>
            <a:ext cx="4755513" cy="648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425361" y="3740915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工程依赖</a:t>
            </a:r>
            <a:r>
              <a:rPr kumimoji="1" lang="en-US" altLang="zh-CN" sz="1400" dirty="0" smtClean="0"/>
              <a:t>POM</a:t>
            </a:r>
            <a:endParaRPr kumimoji="1" lang="zh-CN" altLang="en-US" sz="1400" dirty="0"/>
          </a:p>
        </p:txBody>
      </p:sp>
      <p:cxnSp>
        <p:nvCxnSpPr>
          <p:cNvPr id="84" name="直线箭头连接符 83"/>
          <p:cNvCxnSpPr>
            <a:stCxn id="20" idx="2"/>
            <a:endCxn id="30" idx="0"/>
          </p:cNvCxnSpPr>
          <p:nvPr/>
        </p:nvCxnSpPr>
        <p:spPr>
          <a:xfrm>
            <a:off x="7148746" y="1897943"/>
            <a:ext cx="28855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0" idx="2"/>
            <a:endCxn id="10" idx="0"/>
          </p:cNvCxnSpPr>
          <p:nvPr/>
        </p:nvCxnSpPr>
        <p:spPr>
          <a:xfrm flipH="1">
            <a:off x="1493659" y="1897943"/>
            <a:ext cx="5655087" cy="45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6560730" y="4443959"/>
            <a:ext cx="9361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ommon-service</a:t>
            </a:r>
            <a:endParaRPr kumimoji="1"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36371" y="2966330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facade-om</a:t>
            </a:r>
            <a:endParaRPr kumimoji="1"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336371" y="3228014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facade-ac</a:t>
            </a:r>
            <a:endParaRPr kumimoji="1" lang="zh-CN" altLang="en-US" sz="1200" dirty="0"/>
          </a:p>
        </p:txBody>
      </p:sp>
      <p:sp>
        <p:nvSpPr>
          <p:cNvPr id="4" name="六边形 3"/>
          <p:cNvSpPr/>
          <p:nvPr/>
        </p:nvSpPr>
        <p:spPr>
          <a:xfrm>
            <a:off x="1336944" y="3192010"/>
            <a:ext cx="1368152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abf</a:t>
            </a:r>
            <a:endParaRPr kumimoji="1"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79573" y="2359967"/>
            <a:ext cx="1472924" cy="117221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流水日志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JNL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）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608004" y="2812659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61" name="六边形 60"/>
          <p:cNvSpPr/>
          <p:nvPr/>
        </p:nvSpPr>
        <p:spPr>
          <a:xfrm>
            <a:off x="4515663" y="3210012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jnl</a:t>
            </a:r>
            <a:endParaRPr kumimoji="1" lang="zh-CN" altLang="en-US" sz="1200" dirty="0"/>
          </a:p>
        </p:txBody>
      </p:sp>
      <p:sp>
        <p:nvSpPr>
          <p:cNvPr id="95" name="圆角矩形 94"/>
          <p:cNvSpPr/>
          <p:nvPr/>
        </p:nvSpPr>
        <p:spPr>
          <a:xfrm>
            <a:off x="3114583" y="2794657"/>
            <a:ext cx="93610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facade-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6" name="六边形 95"/>
          <p:cNvSpPr/>
          <p:nvPr/>
        </p:nvSpPr>
        <p:spPr>
          <a:xfrm>
            <a:off x="3022242" y="3192010"/>
            <a:ext cx="1120785" cy="252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</a:t>
            </a:r>
            <a:r>
              <a:rPr kumimoji="1" lang="en-US" altLang="zh-CN" sz="1200" dirty="0" err="1" smtClean="0"/>
              <a:t>tx</a:t>
            </a:r>
            <a:endParaRPr kumimoji="1" lang="zh-CN" altLang="en-US" sz="1200" dirty="0"/>
          </a:p>
        </p:txBody>
      </p:sp>
      <p:sp>
        <p:nvSpPr>
          <p:cNvPr id="97" name="圆角矩形 96"/>
          <p:cNvSpPr/>
          <p:nvPr/>
        </p:nvSpPr>
        <p:spPr>
          <a:xfrm>
            <a:off x="5965523" y="2681776"/>
            <a:ext cx="1332148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f</a:t>
            </a:r>
            <a:r>
              <a:rPr kumimoji="1" lang="en-US" altLang="zh-CN" sz="1200" dirty="0"/>
              <a:t>acade-outbound</a:t>
            </a:r>
            <a:endParaRPr kumimoji="1" lang="zh-CN" altLang="en-US" sz="1200" dirty="0"/>
          </a:p>
        </p:txBody>
      </p:sp>
      <p:sp>
        <p:nvSpPr>
          <p:cNvPr id="98" name="六边形 97"/>
          <p:cNvSpPr/>
          <p:nvPr/>
        </p:nvSpPr>
        <p:spPr>
          <a:xfrm>
            <a:off x="7341643" y="2692335"/>
            <a:ext cx="1579815" cy="205465"/>
          </a:xfrm>
          <a:prstGeom prst="hexagon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service-outbound</a:t>
            </a:r>
            <a:endParaRPr kumimoji="1"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7452320" y="173555"/>
            <a:ext cx="819556" cy="2964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服务提供者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88224" y="162915"/>
            <a:ext cx="818040" cy="32060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服务消费者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316416" y="162915"/>
            <a:ext cx="769598" cy="30686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smtClean="0">
                <a:solidFill>
                  <a:schemeClr val="tx1"/>
                </a:solidFill>
              </a:rPr>
              <a:t>基础能力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>
            <a:stCxn id="20" idx="2"/>
            <a:endCxn id="54" idx="0"/>
          </p:cNvCxnSpPr>
          <p:nvPr/>
        </p:nvCxnSpPr>
        <p:spPr>
          <a:xfrm flipH="1">
            <a:off x="5116035" y="1897943"/>
            <a:ext cx="2032711" cy="46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15" idx="2"/>
            <a:endCxn id="30" idx="0"/>
          </p:cNvCxnSpPr>
          <p:nvPr/>
        </p:nvCxnSpPr>
        <p:spPr>
          <a:xfrm>
            <a:off x="1450075" y="1897944"/>
            <a:ext cx="5987228" cy="45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965523" y="2958503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mq</a:t>
            </a:r>
            <a:endParaRPr kumimoji="1" lang="zh-CN" altLang="en-US" sz="1200" dirty="0"/>
          </a:p>
        </p:txBody>
      </p:sp>
      <p:sp>
        <p:nvSpPr>
          <p:cNvPr id="112" name="圆角矩形 111"/>
          <p:cNvSpPr/>
          <p:nvPr/>
        </p:nvSpPr>
        <p:spPr>
          <a:xfrm>
            <a:off x="7001364" y="2951210"/>
            <a:ext cx="915319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tcp</a:t>
            </a:r>
            <a:endParaRPr kumimoji="1" lang="zh-CN" altLang="en-US" sz="1200" dirty="0"/>
          </a:p>
        </p:txBody>
      </p:sp>
      <p:sp>
        <p:nvSpPr>
          <p:cNvPr id="121" name="圆角矩形 120"/>
          <p:cNvSpPr/>
          <p:nvPr/>
        </p:nvSpPr>
        <p:spPr>
          <a:xfrm>
            <a:off x="5965523" y="3207268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message</a:t>
            </a:r>
            <a:endParaRPr kumimoji="1" lang="zh-CN" altLang="en-US" sz="1200" dirty="0"/>
          </a:p>
        </p:txBody>
      </p:sp>
      <p:sp>
        <p:nvSpPr>
          <p:cNvPr id="123" name="圆角矩形 122"/>
          <p:cNvSpPr/>
          <p:nvPr/>
        </p:nvSpPr>
        <p:spPr>
          <a:xfrm>
            <a:off x="8114755" y="2952642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http</a:t>
            </a:r>
            <a:endParaRPr kumimoji="1" lang="zh-CN" altLang="en-US" sz="1200" dirty="0"/>
          </a:p>
        </p:txBody>
      </p:sp>
      <p:sp>
        <p:nvSpPr>
          <p:cNvPr id="124" name="圆角矩形 123"/>
          <p:cNvSpPr/>
          <p:nvPr/>
        </p:nvSpPr>
        <p:spPr>
          <a:xfrm>
            <a:off x="7001364" y="3219822"/>
            <a:ext cx="915320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hostservice</a:t>
            </a:r>
            <a:endParaRPr kumimoji="1" lang="zh-CN" altLang="en-US" sz="1200" dirty="0"/>
          </a:p>
        </p:txBody>
      </p:sp>
      <p:sp>
        <p:nvSpPr>
          <p:cNvPr id="125" name="圆角矩形 124"/>
          <p:cNvSpPr/>
          <p:nvPr/>
        </p:nvSpPr>
        <p:spPr>
          <a:xfrm>
            <a:off x="8114755" y="3216271"/>
            <a:ext cx="806703" cy="216024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gateway</a:t>
            </a:r>
            <a:endParaRPr kumimoji="1" lang="zh-CN" altLang="en-US" sz="1200" dirty="0"/>
          </a:p>
        </p:txBody>
      </p:sp>
      <p:sp>
        <p:nvSpPr>
          <p:cNvPr id="126" name="矩形 125"/>
          <p:cNvSpPr/>
          <p:nvPr/>
        </p:nvSpPr>
        <p:spPr>
          <a:xfrm>
            <a:off x="2772088" y="843557"/>
            <a:ext cx="2343947" cy="105438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sz="1400" dirty="0" smtClean="0">
                <a:solidFill>
                  <a:schemeClr val="tx1"/>
                </a:solidFill>
              </a:rPr>
              <a:t>Governor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（应用系统）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848440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流水监控</a:t>
            </a:r>
            <a:endParaRPr kumimoji="1" lang="zh-CN" altLang="en-US" sz="1200" dirty="0"/>
          </a:p>
        </p:txBody>
      </p:sp>
      <p:sp>
        <p:nvSpPr>
          <p:cNvPr id="131" name="圆角矩形 130"/>
          <p:cNvSpPr/>
          <p:nvPr/>
        </p:nvSpPr>
        <p:spPr>
          <a:xfrm>
            <a:off x="3608548" y="1241104"/>
            <a:ext cx="63403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主机状态</a:t>
            </a:r>
            <a:endParaRPr kumimoji="1" lang="zh-CN" altLang="en-US" sz="1200" dirty="0"/>
          </a:p>
        </p:txBody>
      </p:sp>
      <p:sp>
        <p:nvSpPr>
          <p:cNvPr id="132" name="圆角矩形 131"/>
          <p:cNvSpPr/>
          <p:nvPr/>
        </p:nvSpPr>
        <p:spPr>
          <a:xfrm>
            <a:off x="4417857" y="1155336"/>
            <a:ext cx="563889" cy="673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服务管理</a:t>
            </a:r>
            <a:endParaRPr kumimoji="1" lang="en-US" altLang="zh-CN" sz="1200" dirty="0" smtClean="0"/>
          </a:p>
          <a:p>
            <a:pPr algn="ctr"/>
            <a:r>
              <a:rPr kumimoji="1" lang="en-US" altLang="zh-CN" sz="800" dirty="0" err="1" smtClean="0"/>
              <a:t>DubboAdmin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13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23687</TotalTime>
  <Words>4228</Words>
  <Application>Microsoft Macintosh PowerPoint</Application>
  <PresentationFormat>全屏显示(16:9)</PresentationFormat>
  <Paragraphs>943</Paragraphs>
  <Slides>40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Calibri</vt:lpstr>
      <vt:lpstr>Microsoft YaHei</vt:lpstr>
      <vt:lpstr>Monaco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组织机构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测试管理</vt:lpstr>
      <vt:lpstr>PowerPoint 演示文稿</vt:lpstr>
      <vt:lpstr>PowerPoint 演示文稿</vt:lpstr>
      <vt:lpstr>我们的技术体系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2708</cp:revision>
  <dcterms:created xsi:type="dcterms:W3CDTF">2013-02-21T01:55:05Z</dcterms:created>
  <dcterms:modified xsi:type="dcterms:W3CDTF">2017-06-03T02:42:58Z</dcterms:modified>
</cp:coreProperties>
</file>