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732"/>
  </p:normalViewPr>
  <p:slideViewPr>
    <p:cSldViewPr snapToGrid="0" snapToObjects="1">
      <p:cViewPr>
        <p:scale>
          <a:sx n="93" d="100"/>
          <a:sy n="93" d="100"/>
        </p:scale>
        <p:origin x="7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6FB12-671D-644D-9B4F-7D700627C1D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1486D-8259-FE48-9F72-9A24EB7627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63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1486D-8259-FE48-9F72-9A24EB7627C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37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1486D-8259-FE48-9F72-9A24EB7627C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71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1486D-8259-FE48-9F72-9A24EB7627C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30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19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8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5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8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78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4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62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08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24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0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026E-4F40-7942-A3C7-BA7D934E5B6D}" type="datetimeFigureOut">
              <a:rPr kumimoji="1" lang="zh-CN" altLang="en-US" smtClean="0"/>
              <a:t>17/9/6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E693-9083-8749-8C69-D60DB75BAD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68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燕尾形 57"/>
          <p:cNvSpPr/>
          <p:nvPr/>
        </p:nvSpPr>
        <p:spPr>
          <a:xfrm>
            <a:off x="8378885" y="1751593"/>
            <a:ext cx="2955669" cy="56536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/>
              <a:t>日志数据：缓存、数据库</a:t>
            </a:r>
            <a:endParaRPr kumimoji="1" lang="en-US" altLang="zh-CN" sz="1400" b="1" dirty="0"/>
          </a:p>
        </p:txBody>
      </p:sp>
      <p:sp>
        <p:nvSpPr>
          <p:cNvPr id="29" name="燕尾形 28"/>
          <p:cNvSpPr/>
          <p:nvPr/>
        </p:nvSpPr>
        <p:spPr>
          <a:xfrm>
            <a:off x="4249756" y="1751594"/>
            <a:ext cx="3805086" cy="56536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来源：</a:t>
            </a:r>
            <a:r>
              <a:rPr kumimoji="1" lang="en-US" altLang="zh-CN" sz="1400" dirty="0" smtClean="0"/>
              <a:t>UE</a:t>
            </a:r>
            <a:r>
              <a:rPr kumimoji="1" lang="zh-CN" altLang="en-US" sz="1400" dirty="0" smtClean="0"/>
              <a:t>交互、系统行为、处理过程</a:t>
            </a:r>
            <a:r>
              <a:rPr kumimoji="1" lang="en-US" altLang="zh-CN" sz="1400" dirty="0" smtClean="0"/>
              <a:t>...</a:t>
            </a:r>
            <a:endParaRPr kumimoji="1" lang="en-US" altLang="zh-CN" sz="1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32210"/>
              </p:ext>
            </p:extLst>
          </p:nvPr>
        </p:nvGraphicFramePr>
        <p:xfrm>
          <a:off x="669594" y="2233328"/>
          <a:ext cx="3129935" cy="370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93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谁？（操作员，什么子系统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渠道</a:t>
                      </a:r>
                      <a:r>
                        <a:rPr lang="is-IS" altLang="zh-CN" sz="1200" dirty="0" smtClean="0"/>
                        <a:t>…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什么时间？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操作了什么功能？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影响了那个数据实体（</a:t>
                      </a:r>
                      <a:r>
                        <a:rPr lang="en-US" altLang="zh-CN" sz="1200" dirty="0" smtClean="0"/>
                        <a:t>Entity</a:t>
                      </a:r>
                      <a:r>
                        <a:rPr lang="zh-CN" altLang="en-US" sz="1200" dirty="0" smtClean="0"/>
                        <a:t>）？如：（</a:t>
                      </a:r>
                      <a:r>
                        <a:rPr lang="zh-CN" alt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｛</a:t>
                      </a:r>
                      <a:r>
                        <a:rPr lang="tr-TR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tr-TR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tr-TR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:23412312</a:t>
                      </a:r>
                      <a:r>
                        <a:rPr lang="zh-CN" alt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｝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zh-CN" altLang="en-US" sz="1200" dirty="0" smtClean="0"/>
                        <a:t>操作过程中的关键数据？（用作日后索引）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某次操作的唯一表识？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功能的使用分布情况：常用／不常用功能？</a:t>
                      </a:r>
                    </a:p>
                  </a:txBody>
                  <a:tcPr/>
                </a:tc>
              </a:tr>
              <a:tr h="327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查看数据实体关联的操作日志明细？</a:t>
                      </a:r>
                    </a:p>
                  </a:txBody>
                  <a:tcPr/>
                </a:tc>
              </a:tr>
              <a:tr h="327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肘形连接符 11"/>
          <p:cNvCxnSpPr>
            <a:stCxn id="58" idx="3"/>
            <a:endCxn id="57" idx="1"/>
          </p:cNvCxnSpPr>
          <p:nvPr/>
        </p:nvCxnSpPr>
        <p:spPr>
          <a:xfrm flipH="1">
            <a:off x="1157934" y="2034274"/>
            <a:ext cx="10176620" cy="12700"/>
          </a:xfrm>
          <a:prstGeom prst="bentConnector5">
            <a:avLst>
              <a:gd name="adj1" fmla="val -4420"/>
              <a:gd name="adj2" fmla="val -8632228"/>
              <a:gd name="adj3" fmla="val 10586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7" idx="3"/>
            <a:endCxn id="29" idx="1"/>
          </p:cNvCxnSpPr>
          <p:nvPr/>
        </p:nvCxnSpPr>
        <p:spPr>
          <a:xfrm>
            <a:off x="3593872" y="2034274"/>
            <a:ext cx="93856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9" idx="3"/>
            <a:endCxn id="58" idx="1"/>
          </p:cNvCxnSpPr>
          <p:nvPr/>
        </p:nvCxnSpPr>
        <p:spPr>
          <a:xfrm flipV="1">
            <a:off x="8054842" y="2034274"/>
            <a:ext cx="6067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燕尾形 56"/>
          <p:cNvSpPr/>
          <p:nvPr/>
        </p:nvSpPr>
        <p:spPr>
          <a:xfrm>
            <a:off x="875253" y="1751593"/>
            <a:ext cx="2718619" cy="565361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“</a:t>
            </a:r>
            <a:r>
              <a:rPr kumimoji="1" lang="zh-CN" altLang="en-US" sz="1400" dirty="0"/>
              <a:t>操作日志</a:t>
            </a:r>
            <a:r>
              <a:rPr kumimoji="1" lang="en-US" altLang="zh-CN" sz="1400" dirty="0" smtClean="0"/>
              <a:t>”</a:t>
            </a:r>
            <a:r>
              <a:rPr kumimoji="1" lang="zh-CN" altLang="en-US" sz="1400" dirty="0" smtClean="0"/>
              <a:t>的业务需求</a:t>
            </a:r>
            <a:endParaRPr kumimoji="1" lang="en-US" altLang="zh-CN" sz="1400" dirty="0"/>
          </a:p>
        </p:txBody>
      </p:sp>
      <p:sp>
        <p:nvSpPr>
          <p:cNvPr id="56" name="左右箭头标注 55"/>
          <p:cNvSpPr/>
          <p:nvPr/>
        </p:nvSpPr>
        <p:spPr>
          <a:xfrm>
            <a:off x="4554824" y="672970"/>
            <a:ext cx="2863107" cy="501446"/>
          </a:xfrm>
          <a:prstGeom prst="leftRight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统计、分析</a:t>
            </a:r>
            <a:endParaRPr kumimoji="1" lang="zh-CN" altLang="en-US" sz="1400" dirty="0"/>
          </a:p>
        </p:txBody>
      </p:sp>
      <p:sp>
        <p:nvSpPr>
          <p:cNvPr id="65" name="立方体 64"/>
          <p:cNvSpPr/>
          <p:nvPr/>
        </p:nvSpPr>
        <p:spPr>
          <a:xfrm>
            <a:off x="8622806" y="3164981"/>
            <a:ext cx="896975" cy="8406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66" name="罐形 65"/>
          <p:cNvSpPr/>
          <p:nvPr/>
        </p:nvSpPr>
        <p:spPr>
          <a:xfrm>
            <a:off x="8622806" y="4699280"/>
            <a:ext cx="896976" cy="11356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DB</a:t>
            </a:r>
            <a:endParaRPr kumimoji="1"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6683242" y="2767242"/>
            <a:ext cx="1371600" cy="306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smtClean="0"/>
              <a:t>操作日志服务</a:t>
            </a:r>
            <a:endParaRPr kumimoji="1" lang="zh-CN" altLang="en-US" sz="1400"/>
          </a:p>
        </p:txBody>
      </p:sp>
      <p:sp>
        <p:nvSpPr>
          <p:cNvPr id="68" name="矩形 67"/>
          <p:cNvSpPr/>
          <p:nvPr/>
        </p:nvSpPr>
        <p:spPr>
          <a:xfrm>
            <a:off x="6756983" y="3209693"/>
            <a:ext cx="1224114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70C0"/>
                </a:solidFill>
              </a:rPr>
              <a:t>开始操作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33043" y="2767242"/>
            <a:ext cx="1371600" cy="306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XXX</a:t>
            </a:r>
            <a:r>
              <a:rPr kumimoji="1" lang="zh-CN" altLang="en-US" sz="1400" dirty="0" smtClean="0"/>
              <a:t>功能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6756982" y="3832812"/>
            <a:ext cx="1224115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rgbClr val="0070C0"/>
                </a:solidFill>
              </a:rPr>
              <a:t>记录关键数据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756983" y="4455931"/>
            <a:ext cx="1224114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70C0"/>
                </a:solidFill>
              </a:rPr>
              <a:t>聚合日志信息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56982" y="5075364"/>
            <a:ext cx="1224115" cy="383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70C0"/>
                </a:solidFill>
              </a:rPr>
              <a:t>持久化日志</a:t>
            </a:r>
            <a:endParaRPr kumimoji="1"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77" name="肘形连接符 76"/>
          <p:cNvCxnSpPr>
            <a:stCxn id="75" idx="3"/>
            <a:endCxn id="72" idx="1"/>
          </p:cNvCxnSpPr>
          <p:nvPr/>
        </p:nvCxnSpPr>
        <p:spPr>
          <a:xfrm flipV="1">
            <a:off x="5473394" y="4024541"/>
            <a:ext cx="1283588" cy="24094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73" idx="2"/>
            <a:endCxn id="74" idx="0"/>
          </p:cNvCxnSpPr>
          <p:nvPr/>
        </p:nvCxnSpPr>
        <p:spPr>
          <a:xfrm>
            <a:off x="7369040" y="4839389"/>
            <a:ext cx="0" cy="23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74" idx="3"/>
            <a:endCxn id="66" idx="2"/>
          </p:cNvCxnSpPr>
          <p:nvPr/>
        </p:nvCxnSpPr>
        <p:spPr>
          <a:xfrm>
            <a:off x="7981097" y="5267093"/>
            <a:ext cx="641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8" idx="3"/>
            <a:endCxn id="65" idx="2"/>
          </p:cNvCxnSpPr>
          <p:nvPr/>
        </p:nvCxnSpPr>
        <p:spPr>
          <a:xfrm>
            <a:off x="7981097" y="3401422"/>
            <a:ext cx="641709" cy="288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2" idx="3"/>
            <a:endCxn id="65" idx="2"/>
          </p:cNvCxnSpPr>
          <p:nvPr/>
        </p:nvCxnSpPr>
        <p:spPr>
          <a:xfrm flipV="1">
            <a:off x="7981097" y="3690392"/>
            <a:ext cx="641709" cy="3341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下箭头 90"/>
          <p:cNvSpPr/>
          <p:nvPr/>
        </p:nvSpPr>
        <p:spPr>
          <a:xfrm>
            <a:off x="4816328" y="3164981"/>
            <a:ext cx="390418" cy="2458642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64291" y="4080553"/>
            <a:ext cx="909103" cy="3698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处理步骤</a:t>
            </a:r>
            <a:endParaRPr kumimoji="1" lang="zh-CN" altLang="en-US" sz="1400" dirty="0"/>
          </a:p>
        </p:txBody>
      </p:sp>
      <p:cxnSp>
        <p:nvCxnSpPr>
          <p:cNvPr id="71" name="直线箭头连接符 70"/>
          <p:cNvCxnSpPr>
            <a:endCxn id="68" idx="1"/>
          </p:cNvCxnSpPr>
          <p:nvPr/>
        </p:nvCxnSpPr>
        <p:spPr>
          <a:xfrm>
            <a:off x="4063154" y="3382755"/>
            <a:ext cx="2693829" cy="18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4568266" y="3511814"/>
            <a:ext cx="909103" cy="3698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处理步骤</a:t>
            </a:r>
            <a:endParaRPr kumimoji="1" lang="zh-CN" altLang="en-US" sz="1400" dirty="0"/>
          </a:p>
        </p:txBody>
      </p:sp>
      <p:sp>
        <p:nvSpPr>
          <p:cNvPr id="94" name="矩形 93"/>
          <p:cNvSpPr/>
          <p:nvPr/>
        </p:nvSpPr>
        <p:spPr>
          <a:xfrm>
            <a:off x="4564291" y="4745530"/>
            <a:ext cx="909103" cy="3698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处理步骤</a:t>
            </a:r>
            <a:endParaRPr kumimoji="1" lang="zh-CN" altLang="en-US" sz="1400" dirty="0"/>
          </a:p>
        </p:txBody>
      </p:sp>
      <p:sp>
        <p:nvSpPr>
          <p:cNvPr id="95" name="文本框 94"/>
          <p:cNvSpPr txBox="1"/>
          <p:nvPr/>
        </p:nvSpPr>
        <p:spPr>
          <a:xfrm>
            <a:off x="5805093" y="3087496"/>
            <a:ext cx="107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AOP/</a:t>
            </a:r>
            <a:r>
              <a:rPr kumimoji="1" lang="zh-CN" altLang="en-US" sz="1200" dirty="0" smtClean="0"/>
              <a:t>注解</a:t>
            </a:r>
            <a:endParaRPr kumimoji="1"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6015246" y="3696681"/>
            <a:ext cx="59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endParaRPr kumimoji="1" lang="zh-CN" altLang="en-US" sz="1400" dirty="0"/>
          </a:p>
        </p:txBody>
      </p:sp>
      <p:sp>
        <p:nvSpPr>
          <p:cNvPr id="98" name="左大括号 97"/>
          <p:cNvSpPr/>
          <p:nvPr/>
        </p:nvSpPr>
        <p:spPr>
          <a:xfrm>
            <a:off x="9607510" y="2467627"/>
            <a:ext cx="313151" cy="1783516"/>
          </a:xfrm>
          <a:prstGeom prst="leftBrace">
            <a:avLst>
              <a:gd name="adj1" fmla="val 1075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008390" y="2467627"/>
            <a:ext cx="1503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Key:XXX-XXX</a:t>
            </a:r>
            <a:endParaRPr kumimoji="1" lang="en-US" altLang="zh-CN" sz="1200" dirty="0" smtClean="0"/>
          </a:p>
          <a:p>
            <a:r>
              <a:rPr kumimoji="1" lang="en-US" altLang="zh-CN" sz="1200" dirty="0"/>
              <a:t>[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oper_guid:XXX-XXX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oper_type:manage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oper_desc</a:t>
            </a:r>
            <a:r>
              <a:rPr kumimoji="1" lang="en-US" altLang="zh-CN" sz="1200" dirty="0" smtClean="0"/>
              <a:t>:</a:t>
            </a:r>
            <a:r>
              <a:rPr kumimoji="1" lang="zh-CN" altLang="en-US" sz="1200" dirty="0" smtClean="0"/>
              <a:t>新增机构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chan_code:manage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</a:t>
            </a:r>
          </a:p>
          <a:p>
            <a:r>
              <a:rPr kumimoji="1" lang="is-IS" altLang="zh-CN" sz="1200" dirty="0" smtClean="0"/>
              <a:t>]</a:t>
            </a:r>
          </a:p>
          <a:p>
            <a:endParaRPr kumimoji="1" lang="is-IS" altLang="zh-CN" sz="1200" dirty="0"/>
          </a:p>
          <a:p>
            <a:r>
              <a:rPr kumimoji="1" lang="zh-CN" altLang="en-US" sz="1200" dirty="0" smtClean="0"/>
              <a:t>如：</a:t>
            </a:r>
            <a:r>
              <a:rPr kumimoji="1" lang="en-US" altLang="zh-CN" sz="1200" dirty="0" err="1" smtClean="0"/>
              <a:t>redis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map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9607510" y="4957376"/>
            <a:ext cx="23647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LOG_ABF_OPERATE</a:t>
            </a:r>
          </a:p>
          <a:p>
            <a:r>
              <a:rPr kumimoji="1" lang="en-US" altLang="zh-CN" sz="1400" dirty="0" smtClean="0"/>
              <a:t>LOG_CUSTOMER_CONTACT</a:t>
            </a:r>
          </a:p>
          <a:p>
            <a:r>
              <a:rPr kumimoji="1" lang="en-US" altLang="zh-CN" sz="1400" dirty="0" smtClean="0"/>
              <a:t>LOG_ABF_HISTORY</a:t>
            </a:r>
          </a:p>
        </p:txBody>
      </p:sp>
    </p:spTree>
    <p:extLst>
      <p:ext uri="{BB962C8B-B14F-4D97-AF65-F5344CB8AC3E}">
        <p14:creationId xmlns:p14="http://schemas.microsoft.com/office/powerpoint/2010/main" val="162832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燕尾形 56"/>
          <p:cNvSpPr/>
          <p:nvPr/>
        </p:nvSpPr>
        <p:spPr>
          <a:xfrm>
            <a:off x="545690" y="1264650"/>
            <a:ext cx="4159046" cy="5653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某个功能被操作时，“前－后”之间进行请求</a:t>
            </a:r>
            <a:r>
              <a:rPr kumimoji="1" lang="en-US" altLang="zh-CN" sz="1400" dirty="0" smtClean="0"/>
              <a:t>/</a:t>
            </a:r>
            <a:r>
              <a:rPr kumimoji="1" lang="zh-CN" altLang="en-US" sz="1400" dirty="0" smtClean="0"/>
              <a:t>响应模式的交互</a:t>
            </a:r>
            <a:endParaRPr kumimoji="1" lang="en-US" altLang="zh-CN" sz="1400" dirty="0"/>
          </a:p>
        </p:txBody>
      </p:sp>
      <p:sp>
        <p:nvSpPr>
          <p:cNvPr id="58" name="燕尾形 57"/>
          <p:cNvSpPr/>
          <p:nvPr/>
        </p:nvSpPr>
        <p:spPr>
          <a:xfrm>
            <a:off x="6341806" y="1266396"/>
            <a:ext cx="4835505" cy="5653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Tools</a:t>
            </a:r>
            <a:r>
              <a:rPr kumimoji="1" lang="zh-CN" altLang="en-US" sz="1400" b="1" dirty="0" smtClean="0"/>
              <a:t>为每个功能提供了操作行为的日志收集和保存</a:t>
            </a:r>
            <a:endParaRPr kumimoji="1" lang="en-US" altLang="zh-CN" sz="1400" b="1" dirty="0"/>
          </a:p>
        </p:txBody>
      </p:sp>
      <p:sp>
        <p:nvSpPr>
          <p:cNvPr id="17" name="椭圆 16"/>
          <p:cNvSpPr/>
          <p:nvPr/>
        </p:nvSpPr>
        <p:spPr>
          <a:xfrm>
            <a:off x="6944179" y="3777400"/>
            <a:ext cx="1571625" cy="539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400" dirty="0" smtClean="0"/>
              <a:t>….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271588" y="3059837"/>
            <a:ext cx="2586038" cy="30034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71588" y="1888260"/>
            <a:ext cx="2586037" cy="5000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8734" y="3368117"/>
            <a:ext cx="1971675" cy="5000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78768" y="4192294"/>
            <a:ext cx="1971675" cy="5000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OperatorLog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Service</a:t>
            </a:r>
            <a:r>
              <a:rPr kumimoji="1" lang="en-US" altLang="zh-CN" sz="1200" dirty="0" smtClean="0"/>
              <a:t> </a:t>
            </a:r>
            <a:r>
              <a:rPr kumimoji="1" lang="is-IS" altLang="zh-CN" sz="1200" dirty="0" smtClean="0"/>
              <a:t>…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578768" y="5030371"/>
            <a:ext cx="1971675" cy="500063"/>
          </a:xfrm>
          <a:prstGeom prst="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OperatorLog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Rservice</a:t>
            </a:r>
            <a:r>
              <a:rPr kumimoji="1" lang="en-US" altLang="zh-CN" sz="1200" dirty="0" smtClean="0"/>
              <a:t> </a:t>
            </a:r>
            <a:r>
              <a:rPr kumimoji="1" lang="is-IS" altLang="zh-CN" sz="1200" dirty="0" smtClean="0"/>
              <a:t>…</a:t>
            </a:r>
            <a:endParaRPr kumimoji="1" lang="zh-CN" altLang="en-US" sz="1200" dirty="0"/>
          </a:p>
        </p:txBody>
      </p:sp>
      <p:cxnSp>
        <p:nvCxnSpPr>
          <p:cNvPr id="11" name="直线箭头连接符 10"/>
          <p:cNvCxnSpPr>
            <a:stCxn id="4" idx="2"/>
            <a:endCxn id="9" idx="0"/>
          </p:cNvCxnSpPr>
          <p:nvPr/>
        </p:nvCxnSpPr>
        <p:spPr>
          <a:xfrm>
            <a:off x="2564607" y="2388323"/>
            <a:ext cx="0" cy="67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944179" y="1888260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开始</a:t>
            </a:r>
            <a:endParaRPr kumimoji="1"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6944180" y="3125245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收集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操作日志信息</a:t>
            </a:r>
            <a:endParaRPr kumimoji="1" lang="zh-CN" altLang="en-US" sz="1400" dirty="0"/>
          </a:p>
        </p:txBody>
      </p:sp>
      <p:sp>
        <p:nvSpPr>
          <p:cNvPr id="18" name="椭圆 17"/>
          <p:cNvSpPr/>
          <p:nvPr/>
        </p:nvSpPr>
        <p:spPr>
          <a:xfrm>
            <a:off x="6944181" y="4748726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保存操作日志</a:t>
            </a:r>
            <a:endParaRPr kumimoji="1" lang="zh-CN" altLang="en-US" sz="1400" dirty="0"/>
          </a:p>
        </p:txBody>
      </p:sp>
      <p:sp>
        <p:nvSpPr>
          <p:cNvPr id="19" name="椭圆 18"/>
          <p:cNvSpPr/>
          <p:nvPr/>
        </p:nvSpPr>
        <p:spPr>
          <a:xfrm>
            <a:off x="6944181" y="5870834"/>
            <a:ext cx="1571625" cy="81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结束</a:t>
            </a:r>
            <a:endParaRPr kumimoji="1" lang="zh-CN" altLang="en-US" sz="1400" dirty="0"/>
          </a:p>
        </p:txBody>
      </p:sp>
      <p:cxnSp>
        <p:nvCxnSpPr>
          <p:cNvPr id="21" name="直线箭头连接符 20"/>
          <p:cNvCxnSpPr>
            <a:stCxn id="15" idx="4"/>
            <a:endCxn id="16" idx="0"/>
          </p:cNvCxnSpPr>
          <p:nvPr/>
        </p:nvCxnSpPr>
        <p:spPr>
          <a:xfrm>
            <a:off x="7729992" y="2702648"/>
            <a:ext cx="1" cy="42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7" idx="4"/>
            <a:endCxn id="18" idx="0"/>
          </p:cNvCxnSpPr>
          <p:nvPr/>
        </p:nvCxnSpPr>
        <p:spPr>
          <a:xfrm>
            <a:off x="7729992" y="4316756"/>
            <a:ext cx="2" cy="4319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8" idx="4"/>
            <a:endCxn id="19" idx="0"/>
          </p:cNvCxnSpPr>
          <p:nvPr/>
        </p:nvCxnSpPr>
        <p:spPr>
          <a:xfrm>
            <a:off x="7729994" y="5563114"/>
            <a:ext cx="0" cy="3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4" idx="1"/>
          </p:cNvCxnSpPr>
          <p:nvPr/>
        </p:nvCxnSpPr>
        <p:spPr>
          <a:xfrm rot="5400000" flipH="1">
            <a:off x="-44414" y="3454295"/>
            <a:ext cx="3925023" cy="1293019"/>
          </a:xfrm>
          <a:prstGeom prst="bentConnector4">
            <a:avLst>
              <a:gd name="adj1" fmla="val -5824"/>
              <a:gd name="adj2" fmla="val 145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箭头 39"/>
          <p:cNvSpPr/>
          <p:nvPr/>
        </p:nvSpPr>
        <p:spPr>
          <a:xfrm>
            <a:off x="4536210" y="2126713"/>
            <a:ext cx="2154776" cy="115014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规范请求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响应数据结构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4556166" y="4576043"/>
            <a:ext cx="2134819" cy="115014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统一的操作日志服务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右大括号 41"/>
          <p:cNvSpPr/>
          <p:nvPr/>
        </p:nvSpPr>
        <p:spPr>
          <a:xfrm>
            <a:off x="8768998" y="3023936"/>
            <a:ext cx="296874" cy="1353743"/>
          </a:xfrm>
          <a:prstGeom prst="rightBrace">
            <a:avLst>
              <a:gd name="adj1" fmla="val 2466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065870" y="3333874"/>
            <a:ext cx="25833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完整的日志信息，需要在多个代码执行时机点上采集</a:t>
            </a:r>
            <a:endParaRPr kumimoji="1"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有些信息只有在特定代码片段中才能获取</a:t>
            </a:r>
            <a:endParaRPr kumimoji="1" lang="en-US" altLang="zh-CN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767243" y="45169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同步／异步</a:t>
            </a:r>
            <a:endParaRPr kumimoji="1"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9065870" y="2126713"/>
            <a:ext cx="2583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记录“操作日志</a:t>
            </a:r>
            <a:r>
              <a:rPr kumimoji="1" lang="zh-CN" altLang="en-US" sz="1400" smtClean="0"/>
              <a:t>”这个功能是平台行为</a:t>
            </a:r>
            <a:endParaRPr kumimoji="1" lang="en-US" altLang="zh-CN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9065868" y="4958887"/>
            <a:ext cx="2583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何时保存“操作日志”由平台机制决定，不影像正常功能逻辑的执行</a:t>
            </a:r>
            <a:endParaRPr kumimoji="1" lang="en-US" altLang="zh-CN" sz="1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065868" y="6063315"/>
            <a:ext cx="258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400" dirty="0" smtClean="0"/>
              <a:t>记录“操作日志</a:t>
            </a:r>
            <a:r>
              <a:rPr kumimoji="1" lang="zh-CN" altLang="en-US" sz="1400" smtClean="0"/>
              <a:t>”这个功能是平台行为</a:t>
            </a:r>
            <a:endParaRPr kumimoji="1" lang="en-US" altLang="zh-CN" sz="1400" dirty="0"/>
          </a:p>
        </p:txBody>
      </p:sp>
      <p:sp>
        <p:nvSpPr>
          <p:cNvPr id="59" name="矩形 58"/>
          <p:cNvSpPr/>
          <p:nvPr/>
        </p:nvSpPr>
        <p:spPr>
          <a:xfrm>
            <a:off x="4508931" y="3603284"/>
            <a:ext cx="1726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 smtClean="0">
                <a:solidFill>
                  <a:srgbClr val="000000"/>
                </a:solidFill>
                <a:effectLst/>
                <a:latin typeface="arial" charset="0"/>
              </a:rPr>
              <a:t>借助</a:t>
            </a:r>
            <a:r>
              <a:rPr lang="zh-CN" altLang="en-US" sz="1200" b="1" i="0" dirty="0" smtClean="0">
                <a:solidFill>
                  <a:srgbClr val="C00000"/>
                </a:solidFill>
                <a:effectLst/>
                <a:latin typeface="arial" charset="0"/>
              </a:rPr>
              <a:t>规范</a:t>
            </a:r>
            <a:r>
              <a:rPr lang="zh-CN" altLang="en-US" sz="1200" b="0" i="0" dirty="0" smtClean="0">
                <a:solidFill>
                  <a:srgbClr val="000000"/>
                </a:solidFill>
                <a:effectLst/>
                <a:latin typeface="arial" charset="0"/>
              </a:rPr>
              <a:t>来约定交互过程，从而实现统一的操作日志采集处理。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401419" y="82167"/>
            <a:ext cx="6542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</a:rPr>
              <a:t>把</a:t>
            </a:r>
            <a:r>
              <a:rPr kumimoji="1" lang="zh-CN" altLang="en-US" dirty="0" smtClean="0">
                <a:solidFill>
                  <a:srgbClr val="C00000"/>
                </a:solidFill>
              </a:rPr>
              <a:t>“操作日志”的收集过程，从</a:t>
            </a:r>
            <a:r>
              <a:rPr kumimoji="1" lang="zh-CN" altLang="en-US" dirty="0">
                <a:solidFill>
                  <a:srgbClr val="C00000"/>
                </a:solidFill>
              </a:rPr>
              <a:t>应用逻辑中</a:t>
            </a:r>
            <a:r>
              <a:rPr kumimoji="1" lang="zh-CN" altLang="en-US">
                <a:solidFill>
                  <a:srgbClr val="C00000"/>
                </a:solidFill>
              </a:rPr>
              <a:t>分离</a:t>
            </a:r>
            <a:r>
              <a:rPr kumimoji="1" lang="zh-CN" altLang="en-US" smtClean="0">
                <a:solidFill>
                  <a:srgbClr val="C00000"/>
                </a:solidFill>
              </a:rPr>
              <a:t>出来</a:t>
            </a:r>
            <a:r>
              <a:rPr kumimoji="1" lang="zh-CN" altLang="en-US" dirty="0">
                <a:solidFill>
                  <a:srgbClr val="C00000"/>
                </a:solidFill>
              </a:rPr>
              <a:t>。</a:t>
            </a:r>
            <a:endParaRPr kumimoji="1"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>
                <a:solidFill>
                  <a:srgbClr val="C00000"/>
                </a:solidFill>
              </a:rPr>
              <a:t>提供统一的操作日志服务。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15880" y="27023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21522" y="21944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cxnSp>
        <p:nvCxnSpPr>
          <p:cNvPr id="3" name="直线箭头连接符 2"/>
          <p:cNvCxnSpPr>
            <a:stCxn id="6" idx="2"/>
            <a:endCxn id="7" idx="0"/>
          </p:cNvCxnSpPr>
          <p:nvPr/>
        </p:nvCxnSpPr>
        <p:spPr>
          <a:xfrm>
            <a:off x="2564606" y="4692357"/>
            <a:ext cx="0" cy="33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5" idx="2"/>
            <a:endCxn id="6" idx="0"/>
          </p:cNvCxnSpPr>
          <p:nvPr/>
        </p:nvCxnSpPr>
        <p:spPr>
          <a:xfrm>
            <a:off x="2564572" y="3868180"/>
            <a:ext cx="34" cy="32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4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838" y="100208"/>
            <a:ext cx="36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如何使用“</a:t>
            </a:r>
            <a:r>
              <a:rPr kumimoji="1" lang="zh-CN" altLang="en-US" dirty="0" smtClean="0">
                <a:solidFill>
                  <a:srgbClr val="C00000"/>
                </a:solidFill>
              </a:rPr>
              <a:t>日志服务</a:t>
            </a:r>
            <a:r>
              <a:rPr kumimoji="1" lang="zh-CN" altLang="en-US" dirty="0" smtClean="0"/>
              <a:t>”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96325" y="3655878"/>
            <a:ext cx="8291594" cy="199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JNL</a:t>
            </a:r>
            <a:r>
              <a:rPr kumimoji="1" lang="zh-CN" altLang="en-US" dirty="0" smtClean="0"/>
              <a:t>（流水和日志）</a:t>
            </a:r>
            <a:endParaRPr kumimoji="1" lang="en-US" altLang="zh-CN" dirty="0" smtClean="0"/>
          </a:p>
        </p:txBody>
      </p:sp>
      <p:sp>
        <p:nvSpPr>
          <p:cNvPr id="12" name="立方体 11"/>
          <p:cNvSpPr/>
          <p:nvPr/>
        </p:nvSpPr>
        <p:spPr>
          <a:xfrm>
            <a:off x="4608693" y="5477445"/>
            <a:ext cx="1224367" cy="9763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sp>
        <p:nvSpPr>
          <p:cNvPr id="13" name="罐形 12"/>
          <p:cNvSpPr/>
          <p:nvPr/>
        </p:nvSpPr>
        <p:spPr>
          <a:xfrm>
            <a:off x="8179022" y="5409985"/>
            <a:ext cx="1177871" cy="10383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756474" y="4123415"/>
            <a:ext cx="1919207" cy="1221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流水服务（</a:t>
            </a:r>
            <a:r>
              <a:rPr kumimoji="1" lang="en-US" altLang="zh-CN" sz="1400" dirty="0" err="1" smtClean="0">
                <a:solidFill>
                  <a:schemeClr val="bg1">
                    <a:lumMod val="75000"/>
                  </a:schemeClr>
                </a:solidFill>
              </a:rPr>
              <a:t>JournalRService</a:t>
            </a:r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kumimoji="1" lang="en-US" altLang="zh-CN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35830" y="4123415"/>
            <a:ext cx="5824780" cy="1221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rgbClr val="C00000"/>
                </a:solidFill>
              </a:rPr>
              <a:t>日志服务（</a:t>
            </a:r>
            <a:r>
              <a:rPr kumimoji="1" lang="en-US" altLang="zh-CN" sz="1400" dirty="0" err="1" smtClean="0">
                <a:solidFill>
                  <a:srgbClr val="C00000"/>
                </a:solidFill>
              </a:rPr>
              <a:t>OperatorLogRService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）</a:t>
            </a:r>
            <a:endParaRPr kumimoji="1" lang="en-US" altLang="zh-CN" sz="1400" dirty="0" smtClean="0">
              <a:solidFill>
                <a:srgbClr val="C00000"/>
              </a:solidFill>
            </a:endParaRPr>
          </a:p>
        </p:txBody>
      </p:sp>
      <p:cxnSp>
        <p:nvCxnSpPr>
          <p:cNvPr id="22" name="肘形连接符 21"/>
          <p:cNvCxnSpPr>
            <a:stCxn id="39" idx="2"/>
            <a:endCxn id="12" idx="2"/>
          </p:cNvCxnSpPr>
          <p:nvPr/>
        </p:nvCxnSpPr>
        <p:spPr>
          <a:xfrm rot="16200000" flipH="1">
            <a:off x="3291138" y="4770136"/>
            <a:ext cx="742494" cy="18926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6" idx="2"/>
            <a:endCxn id="12" idx="5"/>
          </p:cNvCxnSpPr>
          <p:nvPr/>
        </p:nvCxnSpPr>
        <p:spPr>
          <a:xfrm rot="5400000">
            <a:off x="6041443" y="5136814"/>
            <a:ext cx="498395" cy="9151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6358607" y="5986394"/>
            <a:ext cx="1506461" cy="366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整理日志</a:t>
            </a:r>
            <a:endParaRPr kumimoji="1" lang="zh-CN" altLang="en-US" sz="1200" dirty="0"/>
          </a:p>
        </p:txBody>
      </p:sp>
      <p:grpSp>
        <p:nvGrpSpPr>
          <p:cNvPr id="36" name="组 35"/>
          <p:cNvGrpSpPr/>
          <p:nvPr/>
        </p:nvGrpSpPr>
        <p:grpSpPr>
          <a:xfrm>
            <a:off x="8648070" y="3111717"/>
            <a:ext cx="154983" cy="1011698"/>
            <a:chOff x="9113005" y="3339883"/>
            <a:chExt cx="154983" cy="1011698"/>
          </a:xfrm>
        </p:grpSpPr>
        <p:sp>
          <p:nvSpPr>
            <p:cNvPr id="31" name="椭圆 30"/>
            <p:cNvSpPr/>
            <p:nvPr/>
          </p:nvSpPr>
          <p:spPr>
            <a:xfrm>
              <a:off x="9113005" y="3339883"/>
              <a:ext cx="154983" cy="17048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3" name="直线箭头连接符 32"/>
            <p:cNvCxnSpPr/>
            <p:nvPr/>
          </p:nvCxnSpPr>
          <p:spPr>
            <a:xfrm flipV="1">
              <a:off x="9182195" y="3510365"/>
              <a:ext cx="8301" cy="841216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 55"/>
          <p:cNvGrpSpPr/>
          <p:nvPr/>
        </p:nvGrpSpPr>
        <p:grpSpPr>
          <a:xfrm>
            <a:off x="8128954" y="3111717"/>
            <a:ext cx="154983" cy="1011698"/>
            <a:chOff x="9113005" y="3339883"/>
            <a:chExt cx="154983" cy="1011698"/>
          </a:xfrm>
        </p:grpSpPr>
        <p:sp>
          <p:nvSpPr>
            <p:cNvPr id="60" name="椭圆 59"/>
            <p:cNvSpPr/>
            <p:nvPr/>
          </p:nvSpPr>
          <p:spPr>
            <a:xfrm>
              <a:off x="9113005" y="3339883"/>
              <a:ext cx="154983" cy="1704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1" name="直线箭头连接符 60"/>
            <p:cNvCxnSpPr/>
            <p:nvPr/>
          </p:nvCxnSpPr>
          <p:spPr>
            <a:xfrm flipV="1">
              <a:off x="9182195" y="3510365"/>
              <a:ext cx="8301" cy="841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 61"/>
          <p:cNvGrpSpPr/>
          <p:nvPr/>
        </p:nvGrpSpPr>
        <p:grpSpPr>
          <a:xfrm>
            <a:off x="9193086" y="3124276"/>
            <a:ext cx="154983" cy="1011698"/>
            <a:chOff x="9113005" y="3339883"/>
            <a:chExt cx="154983" cy="1011698"/>
          </a:xfrm>
        </p:grpSpPr>
        <p:sp>
          <p:nvSpPr>
            <p:cNvPr id="63" name="椭圆 62"/>
            <p:cNvSpPr/>
            <p:nvPr/>
          </p:nvSpPr>
          <p:spPr>
            <a:xfrm>
              <a:off x="9113005" y="3339883"/>
              <a:ext cx="154983" cy="170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4" name="直线箭头连接符 63"/>
            <p:cNvCxnSpPr/>
            <p:nvPr/>
          </p:nvCxnSpPr>
          <p:spPr>
            <a:xfrm flipV="1">
              <a:off x="9182195" y="3510365"/>
              <a:ext cx="8301" cy="84121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矩形 51"/>
          <p:cNvSpPr/>
          <p:nvPr/>
        </p:nvSpPr>
        <p:spPr>
          <a:xfrm>
            <a:off x="451982" y="990601"/>
            <a:ext cx="3619500" cy="119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功能逻辑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735256" y="1651001"/>
            <a:ext cx="3044126" cy="33020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业务流程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60283" y="990601"/>
            <a:ext cx="3126691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/>
              <a:t>XxxxRService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0094214" y="994226"/>
            <a:ext cx="1476093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/>
              <a:t>Governor</a:t>
            </a:r>
            <a:endParaRPr kumimoji="1" lang="zh-CN" altLang="en-US" dirty="0"/>
          </a:p>
        </p:txBody>
      </p:sp>
      <p:sp>
        <p:nvSpPr>
          <p:cNvPr id="76" name="右箭头 75"/>
          <p:cNvSpPr/>
          <p:nvPr/>
        </p:nvSpPr>
        <p:spPr>
          <a:xfrm>
            <a:off x="4790731" y="1651001"/>
            <a:ext cx="2532663" cy="33020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功能流程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236038" y="1740359"/>
            <a:ext cx="14131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6495689" y="1739901"/>
            <a:ext cx="14131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6841948" y="1739901"/>
            <a:ext cx="141315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曲线连接符 80"/>
          <p:cNvCxnSpPr>
            <a:stCxn id="141" idx="2"/>
            <a:endCxn id="60" idx="2"/>
          </p:cNvCxnSpPr>
          <p:nvPr/>
        </p:nvCxnSpPr>
        <p:spPr>
          <a:xfrm rot="16200000" flipH="1">
            <a:off x="4130449" y="-801547"/>
            <a:ext cx="1066072" cy="69309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139" idx="2"/>
            <a:endCxn id="60" idx="2"/>
          </p:cNvCxnSpPr>
          <p:nvPr/>
        </p:nvCxnSpPr>
        <p:spPr>
          <a:xfrm rot="16200000" flipH="1">
            <a:off x="5224164" y="292167"/>
            <a:ext cx="1058333" cy="47512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77" idx="4"/>
            <a:endCxn id="60" idx="1"/>
          </p:cNvCxnSpPr>
          <p:nvPr/>
        </p:nvCxnSpPr>
        <p:spPr>
          <a:xfrm rot="16200000" flipH="1">
            <a:off x="6107211" y="1092243"/>
            <a:ext cx="1243925" cy="28449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>
            <a:stCxn id="78" idx="4"/>
            <a:endCxn id="60" idx="1"/>
          </p:cNvCxnSpPr>
          <p:nvPr/>
        </p:nvCxnSpPr>
        <p:spPr>
          <a:xfrm rot="16200000" flipH="1">
            <a:off x="6736808" y="1721840"/>
            <a:ext cx="1244383" cy="15853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79" idx="4"/>
            <a:endCxn id="60" idx="1"/>
          </p:cNvCxnSpPr>
          <p:nvPr/>
        </p:nvCxnSpPr>
        <p:spPr>
          <a:xfrm rot="16200000" flipH="1">
            <a:off x="6909937" y="1894969"/>
            <a:ext cx="1244383" cy="12390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3991232" y="4455299"/>
            <a:ext cx="1234925" cy="30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记录操作日志</a:t>
            </a:r>
            <a:endParaRPr kumimoji="1"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3991231" y="4917766"/>
            <a:ext cx="1234925" cy="30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收集关键数据</a:t>
            </a:r>
            <a:endParaRPr kumimoji="1" lang="zh-CN" altLang="en-US" sz="1200" dirty="0"/>
          </a:p>
        </p:txBody>
      </p:sp>
      <p:sp>
        <p:nvSpPr>
          <p:cNvPr id="103" name="矩形 102"/>
          <p:cNvSpPr/>
          <p:nvPr/>
        </p:nvSpPr>
        <p:spPr>
          <a:xfrm>
            <a:off x="5418930" y="4454650"/>
            <a:ext cx="1234925" cy="30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标记日志状态</a:t>
            </a:r>
            <a:endParaRPr kumimoji="1" lang="zh-CN" altLang="en-US" sz="1200" dirty="0"/>
          </a:p>
        </p:txBody>
      </p:sp>
      <p:sp>
        <p:nvSpPr>
          <p:cNvPr id="104" name="矩形 103"/>
          <p:cNvSpPr/>
          <p:nvPr/>
        </p:nvSpPr>
        <p:spPr>
          <a:xfrm>
            <a:off x="5418929" y="4917117"/>
            <a:ext cx="1234925" cy="30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收集数据</a:t>
            </a:r>
            <a:r>
              <a:rPr kumimoji="1" lang="zh-CN" altLang="en-US" sz="1200" dirty="0"/>
              <a:t>关键</a:t>
            </a:r>
          </a:p>
        </p:txBody>
      </p:sp>
      <p:sp>
        <p:nvSpPr>
          <p:cNvPr id="105" name="矩形 104"/>
          <p:cNvSpPr/>
          <p:nvPr/>
        </p:nvSpPr>
        <p:spPr>
          <a:xfrm>
            <a:off x="6825919" y="4454650"/>
            <a:ext cx="1234925" cy="30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整理操作日志</a:t>
            </a:r>
            <a:endParaRPr kumimoji="1"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6825918" y="4917117"/>
            <a:ext cx="1234925" cy="30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/>
              <a:t>…</a:t>
            </a:r>
            <a:endParaRPr kumimoji="1" lang="zh-CN" altLang="en-US" sz="1200" dirty="0"/>
          </a:p>
        </p:txBody>
      </p:sp>
      <p:sp>
        <p:nvSpPr>
          <p:cNvPr id="107" name="矩形 106"/>
          <p:cNvSpPr/>
          <p:nvPr/>
        </p:nvSpPr>
        <p:spPr>
          <a:xfrm>
            <a:off x="8243263" y="4455188"/>
            <a:ext cx="1234925" cy="30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查询日志明细</a:t>
            </a:r>
            <a:endParaRPr kumimoji="1"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8243262" y="4917655"/>
            <a:ext cx="1234925" cy="30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/>
              <a:t>…</a:t>
            </a:r>
            <a:endParaRPr kumimoji="1"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2613755" y="1737819"/>
            <a:ext cx="375938" cy="15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1" name="曲线连接符 110"/>
          <p:cNvCxnSpPr>
            <a:stCxn id="109" idx="0"/>
            <a:endCxn id="76" idx="1"/>
          </p:cNvCxnSpPr>
          <p:nvPr/>
        </p:nvCxnSpPr>
        <p:spPr>
          <a:xfrm rot="16200000" flipH="1">
            <a:off x="3757086" y="782457"/>
            <a:ext cx="78282" cy="1989007"/>
          </a:xfrm>
          <a:prstGeom prst="curvedConnector4">
            <a:avLst>
              <a:gd name="adj1" fmla="val -747494"/>
              <a:gd name="adj2" fmla="val 5472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6358607" y="257750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收集关键数据</a:t>
            </a:r>
            <a:endParaRPr kumimoji="1" lang="zh-CN" altLang="en-US" sz="1200"/>
          </a:p>
        </p:txBody>
      </p:sp>
      <p:sp>
        <p:nvSpPr>
          <p:cNvPr id="127" name="文本框 126"/>
          <p:cNvSpPr txBox="1"/>
          <p:nvPr/>
        </p:nvSpPr>
        <p:spPr>
          <a:xfrm>
            <a:off x="894913" y="124494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AOP</a:t>
            </a:r>
            <a:endParaRPr kumimoji="1" lang="zh-CN" altLang="en-US" sz="12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3158190" y="122343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AOP</a:t>
            </a:r>
            <a:endParaRPr kumimoji="1" lang="zh-CN" altLang="en-US" sz="1200" dirty="0"/>
          </a:p>
        </p:txBody>
      </p:sp>
      <p:cxnSp>
        <p:nvCxnSpPr>
          <p:cNvPr id="131" name="曲线连接符 130"/>
          <p:cNvCxnSpPr>
            <a:stCxn id="137" idx="2"/>
          </p:cNvCxnSpPr>
          <p:nvPr/>
        </p:nvCxnSpPr>
        <p:spPr>
          <a:xfrm rot="16200000" flipH="1">
            <a:off x="4864820" y="390765"/>
            <a:ext cx="1070816" cy="456653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3090337" y="1527808"/>
            <a:ext cx="53247" cy="6108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3351082" y="1527808"/>
            <a:ext cx="53247" cy="6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1171393" y="1520069"/>
            <a:ext cx="53247" cy="6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8089977" y="990601"/>
            <a:ext cx="1630486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Timer</a:t>
            </a:r>
            <a:endParaRPr kumimoji="1" lang="zh-CN" altLang="en-US" dirty="0"/>
          </a:p>
        </p:txBody>
      </p:sp>
      <p:cxnSp>
        <p:nvCxnSpPr>
          <p:cNvPr id="144" name="曲线连接符 143"/>
          <p:cNvCxnSpPr>
            <a:stCxn id="147" idx="2"/>
            <a:endCxn id="31" idx="0"/>
          </p:cNvCxnSpPr>
          <p:nvPr/>
        </p:nvCxnSpPr>
        <p:spPr>
          <a:xfrm rot="5400000">
            <a:off x="8247565" y="2457881"/>
            <a:ext cx="1131833" cy="17583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8283937" y="1388647"/>
            <a:ext cx="1234925" cy="5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每</a:t>
            </a:r>
            <a:r>
              <a:rPr kumimoji="1" lang="en-US" altLang="zh-CN" sz="1200" dirty="0" smtClean="0"/>
              <a:t>5</a:t>
            </a:r>
            <a:r>
              <a:rPr kumimoji="1" lang="zh-CN" altLang="en-US" sz="1200" dirty="0" smtClean="0"/>
              <a:t>秒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触发整理日志</a:t>
            </a:r>
            <a:endParaRPr kumimoji="1" lang="zh-CN" altLang="en-US" sz="1200" dirty="0"/>
          </a:p>
        </p:txBody>
      </p:sp>
      <p:cxnSp>
        <p:nvCxnSpPr>
          <p:cNvPr id="150" name="曲线连接符 149"/>
          <p:cNvCxnSpPr>
            <a:stCxn id="75" idx="2"/>
            <a:endCxn id="63" idx="0"/>
          </p:cNvCxnSpPr>
          <p:nvPr/>
        </p:nvCxnSpPr>
        <p:spPr>
          <a:xfrm rot="5400000">
            <a:off x="9583295" y="1875310"/>
            <a:ext cx="936250" cy="156168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10214797" y="1388647"/>
            <a:ext cx="1234925" cy="303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操作日志明细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0214796" y="1786041"/>
            <a:ext cx="1234925" cy="303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业务对象日志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9471566" y="2796947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查询操作日志</a:t>
            </a:r>
            <a:endParaRPr kumimoji="1" lang="zh-CN" altLang="en-US" sz="1200" dirty="0"/>
          </a:p>
        </p:txBody>
      </p:sp>
      <p:sp>
        <p:nvSpPr>
          <p:cNvPr id="156" name="文本框 155"/>
          <p:cNvSpPr txBox="1"/>
          <p:nvPr/>
        </p:nvSpPr>
        <p:spPr>
          <a:xfrm>
            <a:off x="8360573" y="2464288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开始整理日志</a:t>
            </a:r>
            <a:endParaRPr kumimoji="1" lang="zh-CN" altLang="en-US" sz="1200" dirty="0"/>
          </a:p>
        </p:txBody>
      </p:sp>
      <p:sp>
        <p:nvSpPr>
          <p:cNvPr id="162" name="文本框 161"/>
          <p:cNvSpPr txBox="1"/>
          <p:nvPr/>
        </p:nvSpPr>
        <p:spPr>
          <a:xfrm>
            <a:off x="356331" y="594788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、收集应用功能操作日志</a:t>
            </a:r>
            <a:endParaRPr kumimoji="1" lang="zh-CN" altLang="en-US" sz="14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498621" y="59438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</a:t>
            </a:r>
            <a:r>
              <a:rPr kumimoji="1" lang="zh-CN" altLang="en-US" sz="1400" dirty="0" smtClean="0"/>
              <a:t>、在处理步骤中收集关键数据</a:t>
            </a:r>
            <a:endParaRPr kumimoji="1" lang="zh-CN" altLang="en-US" sz="14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999958" y="595435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、被定时器触发</a:t>
            </a:r>
            <a:endParaRPr kumimoji="1" lang="zh-CN" altLang="en-US" sz="14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10030373" y="585212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、管理端查询日志明细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834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838" y="100208"/>
            <a:ext cx="36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操作日志的模型结构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732626" y="1297220"/>
            <a:ext cx="2158017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操作日志</a:t>
            </a:r>
            <a:endParaRPr kumimoji="1"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825326" y="1297220"/>
            <a:ext cx="2158017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日志数据</a:t>
            </a:r>
            <a:endParaRPr kumimoji="1" lang="zh-CN" altLang="en-US" dirty="0"/>
          </a:p>
        </p:txBody>
      </p:sp>
      <p:cxnSp>
        <p:nvCxnSpPr>
          <p:cNvPr id="4" name="直线箭头连接符 3"/>
          <p:cNvCxnSpPr>
            <a:stCxn id="66" idx="3"/>
            <a:endCxn id="67" idx="1"/>
          </p:cNvCxnSpPr>
          <p:nvPr/>
        </p:nvCxnSpPr>
        <p:spPr>
          <a:xfrm>
            <a:off x="4890643" y="1894120"/>
            <a:ext cx="293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093843" y="1524788"/>
            <a:ext cx="264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             ：              </a:t>
            </a:r>
            <a:r>
              <a:rPr kumimoji="1" lang="en-US" altLang="zh-CN" dirty="0" smtClean="0"/>
              <a:t>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32626" y="2770419"/>
            <a:ext cx="36728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日志</a:t>
            </a:r>
            <a:r>
              <a:rPr kumimoji="1" lang="en-US" altLang="zh-CN" sz="1400" dirty="0" smtClean="0"/>
              <a:t>GUID</a:t>
            </a:r>
          </a:p>
          <a:p>
            <a:r>
              <a:rPr kumimoji="1" lang="zh-CN" altLang="en-US" sz="1400" dirty="0" smtClean="0"/>
              <a:t>操作时间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操作渠道</a:t>
            </a:r>
            <a:r>
              <a:rPr kumimoji="1" lang="zh-CN" altLang="en-US" sz="1200" dirty="0" smtClean="0"/>
              <a:t>（如：</a:t>
            </a:r>
            <a:r>
              <a:rPr kumimoji="1" lang="en-US" altLang="zh-CN" sz="1200" dirty="0" err="1" smtClean="0"/>
              <a:t>tws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governor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itm</a:t>
            </a:r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）</a:t>
            </a:r>
            <a:endParaRPr kumimoji="1" lang="en-US" altLang="zh-CN" sz="1200" dirty="0" smtClean="0"/>
          </a:p>
          <a:p>
            <a:r>
              <a:rPr kumimoji="1" lang="zh-CN" altLang="en-US" sz="1400" dirty="0" smtClean="0"/>
              <a:t>操作功能</a:t>
            </a:r>
            <a:r>
              <a:rPr kumimoji="1" lang="zh-CN" altLang="en-US" sz="1200" dirty="0" smtClean="0"/>
              <a:t>（如：新增机构、修改角色、活期存款）</a:t>
            </a:r>
            <a:endParaRPr kumimoji="1" lang="en-US" altLang="zh-CN" sz="1200" dirty="0" smtClean="0"/>
          </a:p>
          <a:p>
            <a:r>
              <a:rPr kumimoji="1" lang="zh-CN" altLang="en-US" sz="1400" dirty="0" smtClean="0"/>
              <a:t>操作员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功能描述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操作对象</a:t>
            </a:r>
            <a:r>
              <a:rPr kumimoji="1" lang="zh-CN" altLang="en-US" sz="1200" dirty="0" smtClean="0"/>
              <a:t>（如：                 ，                          ）</a:t>
            </a:r>
            <a:endParaRPr kumimoji="1" lang="en-US" altLang="zh-CN" sz="1200" dirty="0" smtClean="0"/>
          </a:p>
          <a:p>
            <a:r>
              <a:rPr kumimoji="1" lang="is-IS" altLang="zh-CN" sz="1400" dirty="0" smtClean="0"/>
              <a:t>….</a:t>
            </a:r>
            <a:endParaRPr kumimoji="1" lang="zh-CN" altLang="en-US" sz="14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825326" y="2695252"/>
            <a:ext cx="11624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日志</a:t>
            </a:r>
            <a:r>
              <a:rPr kumimoji="1" lang="en-US" altLang="zh-CN" sz="1400" dirty="0" smtClean="0"/>
              <a:t>GUID</a:t>
            </a:r>
          </a:p>
          <a:p>
            <a:r>
              <a:rPr kumimoji="1" lang="zh-CN" altLang="en-US" sz="1400" dirty="0" smtClean="0"/>
              <a:t>数据键</a:t>
            </a:r>
            <a:r>
              <a:rPr kumimoji="1" lang="en-US" altLang="zh-CN" sz="1400" dirty="0" smtClean="0"/>
              <a:t>Key</a:t>
            </a:r>
          </a:p>
          <a:p>
            <a:r>
              <a:rPr kumimoji="1" lang="zh-CN" altLang="en-US" sz="1400" dirty="0" smtClean="0"/>
              <a:t>数据值</a:t>
            </a:r>
            <a:r>
              <a:rPr kumimoji="1" lang="en-US" altLang="zh-CN" sz="1400" dirty="0" smtClean="0"/>
              <a:t>Value</a:t>
            </a:r>
          </a:p>
          <a:p>
            <a:r>
              <a:rPr kumimoji="1" lang="zh-CN" altLang="en-US" sz="1400" dirty="0" smtClean="0"/>
              <a:t>数据描述</a:t>
            </a:r>
            <a:endParaRPr kumimoji="1" lang="en-US" altLang="zh-CN" sz="1400" dirty="0" smtClean="0"/>
          </a:p>
        </p:txBody>
      </p:sp>
      <p:sp>
        <p:nvSpPr>
          <p:cNvPr id="9" name="椭圆 8"/>
          <p:cNvSpPr/>
          <p:nvPr/>
        </p:nvSpPr>
        <p:spPr>
          <a:xfrm>
            <a:off x="849573" y="5079545"/>
            <a:ext cx="1968500" cy="6225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机构数据</a:t>
            </a:r>
            <a:endParaRPr kumimoji="1" lang="zh-CN" altLang="en-US" sz="1400" dirty="0"/>
          </a:p>
        </p:txBody>
      </p:sp>
      <p:sp>
        <p:nvSpPr>
          <p:cNvPr id="71" name="椭圆 70"/>
          <p:cNvSpPr/>
          <p:nvPr/>
        </p:nvSpPr>
        <p:spPr>
          <a:xfrm>
            <a:off x="2732626" y="5504290"/>
            <a:ext cx="1968500" cy="6225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角色数据</a:t>
            </a:r>
            <a:endParaRPr kumimoji="1" lang="zh-CN" altLang="en-US" sz="1400" dirty="0"/>
          </a:p>
        </p:txBody>
      </p:sp>
      <p:sp>
        <p:nvSpPr>
          <p:cNvPr id="72" name="椭圆 71"/>
          <p:cNvSpPr/>
          <p:nvPr/>
        </p:nvSpPr>
        <p:spPr>
          <a:xfrm>
            <a:off x="5373734" y="4966699"/>
            <a:ext cx="1968500" cy="6225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交易</a:t>
            </a:r>
            <a:endParaRPr kumimoji="1" lang="zh-CN" altLang="en-US" sz="1400" dirty="0"/>
          </a:p>
        </p:txBody>
      </p:sp>
      <p:cxnSp>
        <p:nvCxnSpPr>
          <p:cNvPr id="11" name="曲线连接符 10"/>
          <p:cNvCxnSpPr>
            <a:stCxn id="15" idx="2"/>
            <a:endCxn id="9" idx="7"/>
          </p:cNvCxnSpPr>
          <p:nvPr/>
        </p:nvCxnSpPr>
        <p:spPr>
          <a:xfrm rot="5400000">
            <a:off x="3020236" y="3859630"/>
            <a:ext cx="820640" cy="1801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09568" y="4073074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/>
              <a:t>数据</a:t>
            </a:r>
            <a:r>
              <a:rPr kumimoji="1" lang="en-US" altLang="zh-CN" sz="1200" dirty="0"/>
              <a:t>GUID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4765286" y="406982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 smtClean="0"/>
              <a:t>交易流水号</a:t>
            </a:r>
            <a:endParaRPr lang="zh-CN" altLang="en-US" sz="1200" dirty="0"/>
          </a:p>
        </p:txBody>
      </p:sp>
      <p:cxnSp>
        <p:nvCxnSpPr>
          <p:cNvPr id="82" name="曲线连接符 81"/>
          <p:cNvCxnSpPr>
            <a:stCxn id="80" idx="2"/>
            <a:endCxn id="72" idx="1"/>
          </p:cNvCxnSpPr>
          <p:nvPr/>
        </p:nvCxnSpPr>
        <p:spPr>
          <a:xfrm rot="16200000" flipH="1">
            <a:off x="5096655" y="4492507"/>
            <a:ext cx="711045" cy="419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15" idx="2"/>
            <a:endCxn id="71" idx="0"/>
          </p:cNvCxnSpPr>
          <p:nvPr/>
        </p:nvCxnSpPr>
        <p:spPr>
          <a:xfrm rot="5400000">
            <a:off x="3446990" y="4619960"/>
            <a:ext cx="1154217" cy="6144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404585" y="6167920"/>
            <a:ext cx="2143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1400" dirty="0" smtClean="0"/>
              <a:t>…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角色名称：总行综合柜员</a:t>
            </a:r>
            <a:endParaRPr kumimoji="1" lang="en-US" altLang="zh-CN" sz="1400" dirty="0" smtClean="0"/>
          </a:p>
          <a:p>
            <a:r>
              <a:rPr kumimoji="1" lang="is-IS" altLang="zh-CN" sz="1400" dirty="0" smtClean="0"/>
              <a:t>…</a:t>
            </a:r>
            <a:endParaRPr kumimoji="1" lang="en-US" altLang="zh-CN" sz="1400" dirty="0" smtClean="0"/>
          </a:p>
        </p:txBody>
      </p:sp>
      <p:cxnSp>
        <p:nvCxnSpPr>
          <p:cNvPr id="38" name="曲线连接符 37"/>
          <p:cNvCxnSpPr>
            <a:stCxn id="96" idx="3"/>
            <a:endCxn id="69" idx="2"/>
          </p:cNvCxnSpPr>
          <p:nvPr/>
        </p:nvCxnSpPr>
        <p:spPr>
          <a:xfrm flipV="1">
            <a:off x="5548510" y="3649359"/>
            <a:ext cx="2858065" cy="28878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331734" y="6123841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记录为关键</a:t>
            </a:r>
            <a:r>
              <a:rPr kumimoji="1" lang="zh-CN" altLang="en-US" sz="1200" dirty="0" smtClean="0"/>
              <a:t>数据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Key=</a:t>
            </a:r>
            <a:r>
              <a:rPr kumimoji="1" lang="zh-CN" altLang="en-US" sz="1200" dirty="0" smtClean="0"/>
              <a:t>角色名称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Value</a:t>
            </a:r>
            <a:r>
              <a:rPr kumimoji="1" lang="zh-CN" altLang="en-US" sz="1200" dirty="0" smtClean="0"/>
              <a:t>＝总行综合柜员</a:t>
            </a:r>
            <a:endParaRPr kumimoji="1"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12457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520</Words>
  <Application>Microsoft Macintosh PowerPoint</Application>
  <PresentationFormat>宽屏</PresentationFormat>
  <Paragraphs>127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Arial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史云来</dc:creator>
  <cp:lastModifiedBy>史云来</cp:lastModifiedBy>
  <cp:revision>273</cp:revision>
  <dcterms:created xsi:type="dcterms:W3CDTF">2017-09-02T22:23:48Z</dcterms:created>
  <dcterms:modified xsi:type="dcterms:W3CDTF">2017-09-06T03:17:25Z</dcterms:modified>
</cp:coreProperties>
</file>