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5" r:id="rId2"/>
    <p:sldId id="384" r:id="rId3"/>
    <p:sldId id="386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00B050"/>
    <a:srgbClr val="F8D41E"/>
    <a:srgbClr val="FF6D37"/>
    <a:srgbClr val="E56709"/>
    <a:srgbClr val="EBECE7"/>
    <a:srgbClr val="DE7A87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2960" autoAdjust="0"/>
  </p:normalViewPr>
  <p:slideViewPr>
    <p:cSldViewPr>
      <p:cViewPr>
        <p:scale>
          <a:sx n="118" d="100"/>
          <a:sy n="118" d="100"/>
        </p:scale>
        <p:origin x="33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iyunlai/tistool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127871" y="720038"/>
            <a:ext cx="3466468" cy="4299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所有者操作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662887" y="720038"/>
            <a:ext cx="5318661" cy="4299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协作者（</a:t>
            </a:r>
            <a:r>
              <a:rPr kumimoji="1" lang="en-US" altLang="zh-CN" dirty="0" smtClean="0">
                <a:solidFill>
                  <a:schemeClr val="tx1"/>
                </a:solidFill>
              </a:rPr>
              <a:t>Contributor</a:t>
            </a:r>
            <a:r>
              <a:rPr kumimoji="1" lang="zh-CN" altLang="en-US" dirty="0" smtClean="0">
                <a:solidFill>
                  <a:schemeClr val="tx1"/>
                </a:solidFill>
              </a:rPr>
              <a:t>）操作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3" name="组 172"/>
          <p:cNvGrpSpPr/>
          <p:nvPr/>
        </p:nvGrpSpPr>
        <p:grpSpPr>
          <a:xfrm>
            <a:off x="498514" y="2425218"/>
            <a:ext cx="3666594" cy="879025"/>
            <a:chOff x="533268" y="2414743"/>
            <a:chExt cx="3666594" cy="879025"/>
          </a:xfrm>
        </p:grpSpPr>
        <p:sp>
          <p:nvSpPr>
            <p:cNvPr id="12" name="右箭头 11"/>
            <p:cNvSpPr/>
            <p:nvPr/>
          </p:nvSpPr>
          <p:spPr>
            <a:xfrm>
              <a:off x="548680" y="3024359"/>
              <a:ext cx="2223120" cy="269409"/>
            </a:xfrm>
            <a:prstGeom prst="rightArrow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4" name="曲线连接符 103"/>
            <p:cNvCxnSpPr>
              <a:stCxn id="33" idx="1"/>
              <a:endCxn id="12" idx="1"/>
            </p:cNvCxnSpPr>
            <p:nvPr/>
          </p:nvCxnSpPr>
          <p:spPr>
            <a:xfrm rot="10800000" flipV="1">
              <a:off x="548680" y="3131126"/>
              <a:ext cx="3651182" cy="27938"/>
            </a:xfrm>
            <a:prstGeom prst="curvedConnector5">
              <a:avLst>
                <a:gd name="adj1" fmla="val 19556"/>
                <a:gd name="adj2" fmla="val -2705684"/>
                <a:gd name="adj3" fmla="val 10626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/>
          </p:nvSpPr>
          <p:spPr>
            <a:xfrm>
              <a:off x="533268" y="3014831"/>
              <a:ext cx="1056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/>
                <a:t>d</a:t>
              </a:r>
              <a:r>
                <a:rPr kumimoji="1" lang="en-US" altLang="zh-CN" sz="1200" dirty="0" err="1" smtClean="0"/>
                <a:t>evelop_who</a:t>
              </a:r>
              <a:endParaRPr kumimoji="1" lang="en-US" altLang="zh-CN" sz="12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860481" y="2414743"/>
              <a:ext cx="1091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00B050"/>
                  </a:solidFill>
                </a:rPr>
                <a:t>g</a:t>
              </a:r>
              <a:r>
                <a:rPr kumimoji="1" lang="en-US" altLang="zh-CN" sz="1200" dirty="0" err="1" smtClean="0">
                  <a:solidFill>
                    <a:srgbClr val="00B050"/>
                  </a:solidFill>
                </a:rPr>
                <a:t>it</a:t>
              </a:r>
              <a:r>
                <a:rPr kumimoji="1" lang="en-US" altLang="zh-CN" sz="1200" dirty="0" smtClean="0">
                  <a:solidFill>
                    <a:srgbClr val="00B050"/>
                  </a:solidFill>
                </a:rPr>
                <a:t> push (Sync)</a:t>
              </a:r>
              <a:endParaRPr kumimoji="1" lang="en-US" altLang="zh-CN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团队开发协作（</a:t>
            </a:r>
            <a:r>
              <a:rPr kumimoji="1" lang="en-US" altLang="zh-CN" dirty="0" err="1" smtClean="0"/>
              <a:t>Contributor+MDT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24594" y="616501"/>
            <a:ext cx="881656" cy="64807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Repository</a:t>
            </a:r>
            <a:endParaRPr kumimoji="1" lang="zh-CN" altLang="en-US" sz="1200" dirty="0"/>
          </a:p>
        </p:txBody>
      </p:sp>
      <p:sp>
        <p:nvSpPr>
          <p:cNvPr id="13" name="右箭头 12"/>
          <p:cNvSpPr/>
          <p:nvPr/>
        </p:nvSpPr>
        <p:spPr>
          <a:xfrm>
            <a:off x="548680" y="4300849"/>
            <a:ext cx="2223120" cy="20789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197121" y="1103029"/>
            <a:ext cx="864272" cy="36004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Github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48680" y="3499293"/>
            <a:ext cx="1421716" cy="216000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/>
          <p:cNvCxnSpPr>
            <a:stCxn id="20" idx="4"/>
          </p:cNvCxnSpPr>
          <p:nvPr/>
        </p:nvCxnSpPr>
        <p:spPr>
          <a:xfrm>
            <a:off x="791580" y="3715293"/>
            <a:ext cx="0" cy="5774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83568" y="3499293"/>
            <a:ext cx="216024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8189433" y="578783"/>
            <a:ext cx="881656" cy="64807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Local</a:t>
            </a:r>
            <a:endParaRPr kumimoji="1" lang="zh-CN" altLang="en-US" sz="1200" dirty="0"/>
          </a:p>
        </p:txBody>
      </p:sp>
      <p:sp>
        <p:nvSpPr>
          <p:cNvPr id="86" name="椭圆 85"/>
          <p:cNvSpPr/>
          <p:nvPr/>
        </p:nvSpPr>
        <p:spPr>
          <a:xfrm>
            <a:off x="690226" y="4300849"/>
            <a:ext cx="216024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99592" y="3461385"/>
            <a:ext cx="1107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/>
              <a:t>develop_xiaoA</a:t>
            </a:r>
            <a:endParaRPr kumimoji="1" lang="en-US" altLang="zh-CN" sz="1200" dirty="0"/>
          </a:p>
        </p:txBody>
      </p:sp>
      <p:grpSp>
        <p:nvGrpSpPr>
          <p:cNvPr id="166" name="组 165"/>
          <p:cNvGrpSpPr/>
          <p:nvPr/>
        </p:nvGrpSpPr>
        <p:grpSpPr>
          <a:xfrm>
            <a:off x="1976742" y="1142623"/>
            <a:ext cx="6457927" cy="2169721"/>
            <a:chOff x="1976742" y="1142623"/>
            <a:chExt cx="6457927" cy="2169721"/>
          </a:xfrm>
        </p:grpSpPr>
        <p:grpSp>
          <p:nvGrpSpPr>
            <p:cNvPr id="165" name="组 164"/>
            <p:cNvGrpSpPr/>
            <p:nvPr/>
          </p:nvGrpSpPr>
          <p:grpSpPr>
            <a:xfrm>
              <a:off x="2084754" y="1142623"/>
              <a:ext cx="6349915" cy="1953721"/>
              <a:chOff x="2084754" y="1142623"/>
              <a:chExt cx="6349915" cy="1953721"/>
            </a:xfrm>
          </p:grpSpPr>
          <p:cxnSp>
            <p:nvCxnSpPr>
              <p:cNvPr id="78" name="曲线连接符 77"/>
              <p:cNvCxnSpPr>
                <a:stCxn id="74" idx="0"/>
                <a:endCxn id="15" idx="0"/>
              </p:cNvCxnSpPr>
              <p:nvPr/>
            </p:nvCxnSpPr>
            <p:spPr>
              <a:xfrm rot="16200000" flipH="1" flipV="1">
                <a:off x="5223720" y="-114606"/>
                <a:ext cx="71984" cy="6349915"/>
              </a:xfrm>
              <a:prstGeom prst="curvedConnector3">
                <a:avLst>
                  <a:gd name="adj1" fmla="val -2628849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矩形 134"/>
              <p:cNvSpPr/>
              <p:nvPr/>
            </p:nvSpPr>
            <p:spPr>
              <a:xfrm>
                <a:off x="4788024" y="1142623"/>
                <a:ext cx="10917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 err="1">
                    <a:solidFill>
                      <a:srgbClr val="00B050"/>
                    </a:solidFill>
                  </a:rPr>
                  <a:t>g</a:t>
                </a:r>
                <a:r>
                  <a:rPr kumimoji="1" lang="en-US" altLang="zh-CN" sz="1200" dirty="0" err="1" smtClean="0">
                    <a:solidFill>
                      <a:srgbClr val="00B050"/>
                    </a:solidFill>
                  </a:rPr>
                  <a:t>it</a:t>
                </a:r>
                <a:r>
                  <a:rPr kumimoji="1" lang="en-US" altLang="zh-CN" sz="1200" dirty="0" smtClean="0">
                    <a:solidFill>
                      <a:srgbClr val="00B050"/>
                    </a:solidFill>
                  </a:rPr>
                  <a:t> push (Sync)</a:t>
                </a:r>
                <a:endParaRPr kumimoji="1" lang="en-US" altLang="zh-CN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976742" y="3096344"/>
              <a:ext cx="216024" cy="21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4" name="组 153"/>
          <p:cNvGrpSpPr/>
          <p:nvPr/>
        </p:nvGrpSpPr>
        <p:grpSpPr>
          <a:xfrm>
            <a:off x="3887251" y="2980614"/>
            <a:ext cx="4861213" cy="1307079"/>
            <a:chOff x="3887251" y="2980614"/>
            <a:chExt cx="4861213" cy="1307079"/>
          </a:xfrm>
        </p:grpSpPr>
        <p:sp>
          <p:nvSpPr>
            <p:cNvPr id="33" name="右箭头 32"/>
            <p:cNvSpPr/>
            <p:nvPr/>
          </p:nvSpPr>
          <p:spPr>
            <a:xfrm>
              <a:off x="4199862" y="3013860"/>
              <a:ext cx="4548602" cy="234531"/>
            </a:xfrm>
            <a:prstGeom prst="rightArrow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9" name="直线箭头连接符 108"/>
            <p:cNvCxnSpPr>
              <a:stCxn id="111" idx="0"/>
              <a:endCxn id="33" idx="1"/>
            </p:cNvCxnSpPr>
            <p:nvPr/>
          </p:nvCxnSpPr>
          <p:spPr>
            <a:xfrm flipV="1">
              <a:off x="4103948" y="3131126"/>
              <a:ext cx="95914" cy="115656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4139952" y="2980614"/>
              <a:ext cx="1056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/>
                <a:t>d</a:t>
              </a:r>
              <a:r>
                <a:rPr kumimoji="1" lang="en-US" altLang="zh-CN" sz="1200" dirty="0" err="1" smtClean="0"/>
                <a:t>evelop_who</a:t>
              </a:r>
              <a:endParaRPr kumimoji="1" lang="en-US" altLang="zh-CN" sz="12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887251" y="3296793"/>
              <a:ext cx="20562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/>
                <a:t>g</a:t>
              </a:r>
              <a:r>
                <a:rPr kumimoji="1" lang="en-US" altLang="zh-CN" sz="1200" dirty="0" err="1" smtClean="0"/>
                <a:t>it</a:t>
              </a:r>
              <a:r>
                <a:rPr kumimoji="1" lang="en-US" altLang="zh-CN" sz="1200" dirty="0" smtClean="0"/>
                <a:t>  checkout –b </a:t>
              </a:r>
              <a:r>
                <a:rPr kumimoji="1" lang="en-US" altLang="zh-CN" sz="1200" dirty="0" err="1" smtClean="0"/>
                <a:t>develop_who</a:t>
              </a:r>
              <a:endParaRPr kumimoji="1" lang="en-US" altLang="zh-CN" sz="1200" dirty="0"/>
            </a:p>
          </p:txBody>
        </p:sp>
      </p:grpSp>
      <p:grpSp>
        <p:nvGrpSpPr>
          <p:cNvPr id="153" name="组 152"/>
          <p:cNvGrpSpPr/>
          <p:nvPr/>
        </p:nvGrpSpPr>
        <p:grpSpPr>
          <a:xfrm>
            <a:off x="2807804" y="4287693"/>
            <a:ext cx="6012848" cy="347735"/>
            <a:chOff x="2807804" y="4287693"/>
            <a:chExt cx="6012848" cy="347735"/>
          </a:xfrm>
        </p:grpSpPr>
        <p:sp>
          <p:nvSpPr>
            <p:cNvPr id="27" name="右箭头 26"/>
            <p:cNvSpPr/>
            <p:nvPr/>
          </p:nvSpPr>
          <p:spPr>
            <a:xfrm>
              <a:off x="4103947" y="4293748"/>
              <a:ext cx="4716705" cy="211950"/>
            </a:xfrm>
            <a:prstGeom prst="rightArrow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95936" y="4287693"/>
              <a:ext cx="216024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2" name="组 151"/>
            <p:cNvGrpSpPr/>
            <p:nvPr/>
          </p:nvGrpSpPr>
          <p:grpSpPr>
            <a:xfrm>
              <a:off x="2807804" y="4358429"/>
              <a:ext cx="1188132" cy="276999"/>
              <a:chOff x="2807804" y="4358429"/>
              <a:chExt cx="1188132" cy="276999"/>
            </a:xfrm>
          </p:grpSpPr>
          <p:cxnSp>
            <p:nvCxnSpPr>
              <p:cNvPr id="32" name="直线箭头连接符 31"/>
              <p:cNvCxnSpPr>
                <a:endCxn id="111" idx="2"/>
              </p:cNvCxnSpPr>
              <p:nvPr/>
            </p:nvCxnSpPr>
            <p:spPr>
              <a:xfrm flipV="1">
                <a:off x="2807804" y="4395693"/>
                <a:ext cx="1188132" cy="7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矩形 148"/>
              <p:cNvSpPr/>
              <p:nvPr/>
            </p:nvSpPr>
            <p:spPr>
              <a:xfrm>
                <a:off x="2999142" y="4358429"/>
                <a:ext cx="7184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 err="1"/>
                  <a:t>g</a:t>
                </a:r>
                <a:r>
                  <a:rPr kumimoji="1" lang="en-US" altLang="zh-CN" sz="1200" dirty="0" err="1" smtClean="0"/>
                  <a:t>it</a:t>
                </a:r>
                <a:r>
                  <a:rPr kumimoji="1" lang="en-US" altLang="zh-CN" sz="1200" dirty="0" smtClean="0"/>
                  <a:t> clone</a:t>
                </a:r>
                <a:endParaRPr kumimoji="1" lang="en-US" altLang="zh-CN" sz="1200" dirty="0"/>
              </a:p>
            </p:txBody>
          </p:sp>
        </p:grpSp>
      </p:grpSp>
      <p:grpSp>
        <p:nvGrpSpPr>
          <p:cNvPr id="164" name="组 163"/>
          <p:cNvGrpSpPr/>
          <p:nvPr/>
        </p:nvGrpSpPr>
        <p:grpSpPr>
          <a:xfrm>
            <a:off x="6948264" y="3293770"/>
            <a:ext cx="2122825" cy="1203159"/>
            <a:chOff x="6948264" y="3293770"/>
            <a:chExt cx="2122825" cy="1203159"/>
          </a:xfrm>
        </p:grpSpPr>
        <p:sp>
          <p:nvSpPr>
            <p:cNvPr id="75" name="右箭头 74"/>
            <p:cNvSpPr/>
            <p:nvPr/>
          </p:nvSpPr>
          <p:spPr>
            <a:xfrm rot="5400000">
              <a:off x="7952301" y="3679345"/>
              <a:ext cx="975955" cy="204805"/>
            </a:xfrm>
            <a:prstGeom prst="rightArrow">
              <a:avLst>
                <a:gd name="adj1" fmla="val 50002"/>
                <a:gd name="adj2" fmla="val 50000"/>
              </a:avLst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948264" y="3355571"/>
              <a:ext cx="2122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/>
                <a:t>g</a:t>
              </a:r>
              <a:r>
                <a:rPr kumimoji="1" lang="en-US" altLang="zh-CN" sz="1200" dirty="0" err="1" smtClean="0"/>
                <a:t>it</a:t>
              </a:r>
              <a:r>
                <a:rPr kumimoji="1" lang="en-US" altLang="zh-CN" sz="1200" dirty="0" smtClean="0"/>
                <a:t> merge --no-</a:t>
              </a:r>
              <a:r>
                <a:rPr kumimoji="1" lang="en-US" altLang="zh-CN" sz="1200" dirty="0" err="1" smtClean="0"/>
                <a:t>ff</a:t>
              </a:r>
              <a:r>
                <a:rPr kumimoji="1" lang="en-US" altLang="zh-CN" sz="1200" dirty="0" smtClean="0"/>
                <a:t>  </a:t>
              </a:r>
              <a:r>
                <a:rPr kumimoji="1" lang="en-US" altLang="zh-CN" sz="1200" dirty="0" err="1" smtClean="0"/>
                <a:t>develop_who</a:t>
              </a:r>
              <a:endParaRPr kumimoji="1" lang="en-US" altLang="zh-CN" sz="1200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8342335" y="4280929"/>
              <a:ext cx="216024" cy="21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5" name="组 154"/>
          <p:cNvGrpSpPr/>
          <p:nvPr/>
        </p:nvGrpSpPr>
        <p:grpSpPr>
          <a:xfrm>
            <a:off x="5112060" y="1653280"/>
            <a:ext cx="2550831" cy="1568086"/>
            <a:chOff x="5112060" y="1653280"/>
            <a:chExt cx="2550831" cy="1568086"/>
          </a:xfrm>
        </p:grpSpPr>
        <p:sp>
          <p:nvSpPr>
            <p:cNvPr id="36" name="右箭头 35"/>
            <p:cNvSpPr/>
            <p:nvPr/>
          </p:nvSpPr>
          <p:spPr>
            <a:xfrm>
              <a:off x="5528509" y="1898311"/>
              <a:ext cx="2122412" cy="207899"/>
            </a:xfrm>
            <a:prstGeom prst="rightArrow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箭头连接符 37"/>
            <p:cNvCxnSpPr>
              <a:stCxn id="37" idx="0"/>
              <a:endCxn id="36" idx="1"/>
            </p:cNvCxnSpPr>
            <p:nvPr/>
          </p:nvCxnSpPr>
          <p:spPr>
            <a:xfrm flipV="1">
              <a:off x="5220072" y="2002261"/>
              <a:ext cx="308437" cy="100310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6851002" y="1653280"/>
              <a:ext cx="8118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 smtClean="0">
                  <a:solidFill>
                    <a:srgbClr val="FF0000"/>
                  </a:solidFill>
                </a:rPr>
                <a:t>fixbug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-xxx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112060" y="3005366"/>
              <a:ext cx="216024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5482819" y="2356833"/>
            <a:ext cx="1537453" cy="858241"/>
            <a:chOff x="5482819" y="2356833"/>
            <a:chExt cx="1537453" cy="858241"/>
          </a:xfrm>
        </p:grpSpPr>
        <p:sp>
          <p:nvSpPr>
            <p:cNvPr id="34" name="右箭头 33"/>
            <p:cNvSpPr/>
            <p:nvPr/>
          </p:nvSpPr>
          <p:spPr>
            <a:xfrm>
              <a:off x="5698843" y="2553243"/>
              <a:ext cx="1249421" cy="234531"/>
            </a:xfrm>
            <a:prstGeom prst="rightArrow">
              <a:avLst/>
            </a:prstGeom>
            <a:solidFill>
              <a:srgbClr val="3AA5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箭头连接符 44"/>
            <p:cNvCxnSpPr>
              <a:stCxn id="43" idx="0"/>
              <a:endCxn id="34" idx="1"/>
            </p:cNvCxnSpPr>
            <p:nvPr/>
          </p:nvCxnSpPr>
          <p:spPr>
            <a:xfrm flipV="1">
              <a:off x="5590831" y="2670509"/>
              <a:ext cx="108012" cy="32856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6188249" y="2356833"/>
              <a:ext cx="832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00B0F0"/>
                  </a:solidFill>
                </a:rPr>
                <a:t>feature-</a:t>
              </a:r>
              <a:r>
                <a:rPr kumimoji="1" lang="en-US" altLang="zh-CN" sz="1200" dirty="0" err="1" smtClean="0">
                  <a:solidFill>
                    <a:srgbClr val="00B0F0"/>
                  </a:solidFill>
                </a:rPr>
                <a:t>ttt</a:t>
              </a:r>
              <a:endParaRPr kumimoji="1" lang="en-US" altLang="zh-CN" sz="1200" dirty="0">
                <a:solidFill>
                  <a:srgbClr val="00B0F0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482819" y="2999074"/>
              <a:ext cx="216024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7" name="组 156"/>
          <p:cNvGrpSpPr/>
          <p:nvPr/>
        </p:nvGrpSpPr>
        <p:grpSpPr>
          <a:xfrm>
            <a:off x="5814817" y="2021268"/>
            <a:ext cx="1419755" cy="1195742"/>
            <a:chOff x="5814817" y="2021268"/>
            <a:chExt cx="1419755" cy="1195742"/>
          </a:xfrm>
        </p:grpSpPr>
        <p:sp>
          <p:nvSpPr>
            <p:cNvPr id="35" name="右箭头 34"/>
            <p:cNvSpPr/>
            <p:nvPr/>
          </p:nvSpPr>
          <p:spPr>
            <a:xfrm>
              <a:off x="6173606" y="2187634"/>
              <a:ext cx="1060966" cy="256350"/>
            </a:xfrm>
            <a:prstGeom prst="rightArrow">
              <a:avLst/>
            </a:prstGeom>
            <a:solidFill>
              <a:srgbClr val="3AA5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9" name="直线箭头连接符 48"/>
            <p:cNvCxnSpPr>
              <a:stCxn id="44" idx="0"/>
              <a:endCxn id="35" idx="1"/>
            </p:cNvCxnSpPr>
            <p:nvPr/>
          </p:nvCxnSpPr>
          <p:spPr>
            <a:xfrm flipV="1">
              <a:off x="5922829" y="2315809"/>
              <a:ext cx="250777" cy="68520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6300192" y="2021268"/>
              <a:ext cx="881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B0F0"/>
                  </a:solidFill>
                </a:rPr>
                <a:t>f</a:t>
              </a:r>
              <a:r>
                <a:rPr kumimoji="1" lang="en-US" altLang="zh-CN" sz="1200" dirty="0" smtClean="0">
                  <a:solidFill>
                    <a:srgbClr val="00B0F0"/>
                  </a:solidFill>
                </a:rPr>
                <a:t>eature-xxx</a:t>
              </a:r>
              <a:endParaRPr kumimoji="1" lang="en-US" altLang="zh-CN" sz="1200" dirty="0">
                <a:solidFill>
                  <a:srgbClr val="00B0F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814817" y="3001010"/>
              <a:ext cx="216024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8" name="组 157"/>
          <p:cNvGrpSpPr/>
          <p:nvPr/>
        </p:nvGrpSpPr>
        <p:grpSpPr>
          <a:xfrm>
            <a:off x="6948264" y="2002261"/>
            <a:ext cx="1205688" cy="1227599"/>
            <a:chOff x="6948264" y="2002261"/>
            <a:chExt cx="1205688" cy="1227599"/>
          </a:xfrm>
        </p:grpSpPr>
        <p:cxnSp>
          <p:nvCxnSpPr>
            <p:cNvPr id="53" name="直线箭头连接符 52"/>
            <p:cNvCxnSpPr>
              <a:stCxn id="34" idx="3"/>
              <a:endCxn id="58" idx="0"/>
            </p:cNvCxnSpPr>
            <p:nvPr/>
          </p:nvCxnSpPr>
          <p:spPr>
            <a:xfrm>
              <a:off x="6948264" y="2670509"/>
              <a:ext cx="178296" cy="34335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35" idx="3"/>
              <a:endCxn id="59" idx="0"/>
            </p:cNvCxnSpPr>
            <p:nvPr/>
          </p:nvCxnSpPr>
          <p:spPr>
            <a:xfrm>
              <a:off x="7234572" y="2315809"/>
              <a:ext cx="327644" cy="69755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>
              <a:stCxn id="36" idx="3"/>
              <a:endCxn id="60" idx="0"/>
            </p:cNvCxnSpPr>
            <p:nvPr/>
          </p:nvCxnSpPr>
          <p:spPr>
            <a:xfrm>
              <a:off x="7650921" y="2002261"/>
              <a:ext cx="395019" cy="10115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7018548" y="3013860"/>
              <a:ext cx="216024" cy="21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454204" y="3013362"/>
              <a:ext cx="216024" cy="21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937928" y="3013860"/>
              <a:ext cx="216024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>
            <a:off x="8326657" y="3024360"/>
            <a:ext cx="216024" cy="216000"/>
          </a:xfrm>
          <a:prstGeom prst="ellipse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0" name="组 159"/>
          <p:cNvGrpSpPr/>
          <p:nvPr/>
        </p:nvGrpSpPr>
        <p:grpSpPr>
          <a:xfrm>
            <a:off x="2699792" y="3770057"/>
            <a:ext cx="4784814" cy="950900"/>
            <a:chOff x="2699792" y="3770057"/>
            <a:chExt cx="4784814" cy="950900"/>
          </a:xfrm>
        </p:grpSpPr>
        <p:sp>
          <p:nvSpPr>
            <p:cNvPr id="29" name="下弧形箭头 28"/>
            <p:cNvSpPr/>
            <p:nvPr/>
          </p:nvSpPr>
          <p:spPr>
            <a:xfrm>
              <a:off x="2699792" y="3808476"/>
              <a:ext cx="3600400" cy="394848"/>
            </a:xfrm>
            <a:prstGeom prst="curvedDownArrow">
              <a:avLst/>
            </a:prstGeom>
            <a:solidFill>
              <a:srgbClr val="C00000"/>
            </a:solidFill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436096" y="4443958"/>
              <a:ext cx="20485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C00000"/>
                  </a:solidFill>
                </a:rPr>
                <a:t>pull some change from </a:t>
              </a:r>
              <a:r>
                <a:rPr kumimoji="1" lang="en-US" altLang="zh-CN" sz="1200" dirty="0" err="1" smtClean="0">
                  <a:solidFill>
                    <a:srgbClr val="C00000"/>
                  </a:solidFill>
                </a:rPr>
                <a:t>github</a:t>
              </a:r>
              <a:endParaRPr kumimoji="1" lang="en-US" altLang="zh-CN" sz="1200" dirty="0">
                <a:solidFill>
                  <a:srgbClr val="C00000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195817" y="3770057"/>
              <a:ext cx="609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C00000"/>
                  </a:solidFill>
                </a:rPr>
                <a:t>g</a:t>
              </a:r>
              <a:r>
                <a:rPr kumimoji="1" lang="en-US" altLang="zh-CN" sz="1200" dirty="0" err="1" smtClean="0">
                  <a:solidFill>
                    <a:srgbClr val="C00000"/>
                  </a:solidFill>
                </a:rPr>
                <a:t>it</a:t>
              </a:r>
              <a:r>
                <a:rPr kumimoji="1" lang="en-US" altLang="zh-CN" sz="1200" dirty="0" smtClean="0">
                  <a:solidFill>
                    <a:srgbClr val="C00000"/>
                  </a:solidFill>
                </a:rPr>
                <a:t> pull</a:t>
              </a:r>
              <a:endParaRPr kumimoji="1" lang="en-US" altLang="zh-CN" sz="1200" dirty="0">
                <a:solidFill>
                  <a:srgbClr val="C00000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6173606" y="4286386"/>
              <a:ext cx="216024" cy="216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6146826" y="2560298"/>
            <a:ext cx="1850079" cy="1709424"/>
            <a:chOff x="6146826" y="2560298"/>
            <a:chExt cx="1850079" cy="1709424"/>
          </a:xfrm>
        </p:grpSpPr>
        <p:sp>
          <p:nvSpPr>
            <p:cNvPr id="150" name="矩形 149"/>
            <p:cNvSpPr/>
            <p:nvPr/>
          </p:nvSpPr>
          <p:spPr>
            <a:xfrm>
              <a:off x="6285603" y="3825281"/>
              <a:ext cx="17113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C00000"/>
                  </a:solidFill>
                </a:rPr>
                <a:t>g</a:t>
              </a:r>
              <a:r>
                <a:rPr kumimoji="1" lang="en-US" altLang="zh-CN" sz="1200" dirty="0" err="1" smtClean="0">
                  <a:solidFill>
                    <a:srgbClr val="C00000"/>
                  </a:solidFill>
                </a:rPr>
                <a:t>it</a:t>
              </a:r>
              <a:r>
                <a:rPr kumimoji="1" lang="en-US" altLang="zh-CN" sz="1200" dirty="0" smtClean="0">
                  <a:solidFill>
                    <a:srgbClr val="C00000"/>
                  </a:solidFill>
                </a:rPr>
                <a:t> merge --no-</a:t>
              </a:r>
              <a:r>
                <a:rPr kumimoji="1" lang="en-US" altLang="zh-CN" sz="1200" dirty="0" err="1" smtClean="0">
                  <a:solidFill>
                    <a:srgbClr val="C00000"/>
                  </a:solidFill>
                </a:rPr>
                <a:t>ff</a:t>
              </a:r>
              <a:r>
                <a:rPr kumimoji="1" lang="en-US" altLang="zh-CN" sz="1200" dirty="0" smtClean="0">
                  <a:solidFill>
                    <a:srgbClr val="C00000"/>
                  </a:solidFill>
                </a:rPr>
                <a:t> master </a:t>
              </a:r>
              <a:endParaRPr kumimoji="1" lang="en-US" altLang="zh-CN" sz="1200" dirty="0">
                <a:solidFill>
                  <a:srgbClr val="C00000"/>
                </a:solidFill>
              </a:endParaRPr>
            </a:p>
          </p:txBody>
        </p:sp>
        <p:sp>
          <p:nvSpPr>
            <p:cNvPr id="118" name="右箭头 117"/>
            <p:cNvSpPr/>
            <p:nvPr/>
          </p:nvSpPr>
          <p:spPr>
            <a:xfrm rot="16200000">
              <a:off x="5749834" y="3634386"/>
              <a:ext cx="1054649" cy="216024"/>
            </a:xfrm>
            <a:prstGeom prst="rightArrow">
              <a:avLst/>
            </a:prstGeom>
            <a:solidFill>
              <a:srgbClr val="C00000"/>
            </a:solidFill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直角上箭头 120"/>
            <p:cNvSpPr/>
            <p:nvPr/>
          </p:nvSpPr>
          <p:spPr>
            <a:xfrm>
              <a:off x="6323753" y="2787775"/>
              <a:ext cx="353123" cy="1057344"/>
            </a:xfrm>
            <a:prstGeom prst="bentUpArrow">
              <a:avLst>
                <a:gd name="adj1" fmla="val 25000"/>
                <a:gd name="adj2" fmla="val 25646"/>
                <a:gd name="adj3" fmla="val 25000"/>
              </a:avLst>
            </a:prstGeom>
            <a:solidFill>
              <a:srgbClr val="C00000"/>
            </a:solidFill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6465696" y="2560298"/>
              <a:ext cx="216024" cy="216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6146826" y="2998306"/>
              <a:ext cx="216024" cy="216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3" name="组 162"/>
          <p:cNvGrpSpPr/>
          <p:nvPr/>
        </p:nvGrpSpPr>
        <p:grpSpPr>
          <a:xfrm>
            <a:off x="1660240" y="3312344"/>
            <a:ext cx="926407" cy="1204505"/>
            <a:chOff x="1660240" y="3312344"/>
            <a:chExt cx="926407" cy="1204505"/>
          </a:xfrm>
        </p:grpSpPr>
        <p:sp>
          <p:nvSpPr>
            <p:cNvPr id="14" name="椭圆 13"/>
            <p:cNvSpPr/>
            <p:nvPr/>
          </p:nvSpPr>
          <p:spPr>
            <a:xfrm>
              <a:off x="1970396" y="4300849"/>
              <a:ext cx="216024" cy="21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箭头连接符 23"/>
            <p:cNvCxnSpPr>
              <a:stCxn id="15" idx="4"/>
              <a:endCxn id="14" idx="0"/>
            </p:cNvCxnSpPr>
            <p:nvPr/>
          </p:nvCxnSpPr>
          <p:spPr>
            <a:xfrm flipH="1">
              <a:off x="2078408" y="3312344"/>
              <a:ext cx="6346" cy="98850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>
            <a:xfrm>
              <a:off x="1660240" y="3892026"/>
              <a:ext cx="9264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r>
                <a:rPr kumimoji="1" lang="en-US" altLang="zh-CN" sz="1200" dirty="0" smtClean="0">
                  <a:solidFill>
                    <a:schemeClr val="accent6">
                      <a:lumMod val="75000"/>
                    </a:schemeClr>
                  </a:solidFill>
                </a:rPr>
                <a:t>ull request</a:t>
              </a:r>
              <a:endParaRPr kumimoji="1" lang="en-US" altLang="zh-CN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团队开发协作（</a:t>
            </a:r>
            <a:r>
              <a:rPr kumimoji="1" lang="en-US" altLang="zh-CN" dirty="0" err="1" smtClean="0"/>
              <a:t>Contributor+MDT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2780223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作为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Contributor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／开发时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Owner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也作为</a:t>
            </a:r>
            <a:r>
              <a:rPr lang="en-US" altLang="zh-CN" sz="1200" dirty="0" smtClean="0">
                <a:solidFill>
                  <a:srgbClr val="454545"/>
                </a:solidFill>
                <a:latin typeface="Helvetica" charset="0"/>
              </a:rPr>
              <a:t>Contributor</a:t>
            </a:r>
          </a:p>
          <a:p>
            <a:endParaRPr lang="en-US" altLang="zh-CN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首次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加入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开发</a:t>
            </a:r>
            <a:endParaRPr lang="zh-CN" altLang="en-US" sz="1200" dirty="0">
              <a:solidFill>
                <a:srgbClr val="454545"/>
              </a:solidFill>
              <a:latin typeface="PingFang SC" charset="-122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clone </a:t>
            </a:r>
            <a:r>
              <a:rPr lang="en-US" altLang="zh-CN" sz="1200" dirty="0">
                <a:solidFill>
                  <a:srgbClr val="E4AF09"/>
                </a:solidFill>
                <a:latin typeface="Helvetica" charset="0"/>
                <a:hlinkClick r:id="rId2"/>
              </a:rPr>
              <a:t>https://github.com/shiyunlai/tistools.git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；＃下载源码</a:t>
            </a:r>
            <a:endParaRPr lang="en-US" altLang="zh-CN" sz="1200" dirty="0">
              <a:solidFill>
                <a:srgbClr val="E4AF09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-b develop-branch-for-who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；＃在本地新建属于协作者自己的开发分支</a:t>
            </a:r>
            <a:endParaRPr lang="en-US" altLang="zh-CN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develop-branch-for-who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＃在开发分支上工作</a:t>
            </a:r>
            <a:endParaRPr lang="en-US" altLang="zh-CN" sz="12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31668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作为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源码库</a:t>
            </a:r>
            <a:r>
              <a:rPr lang="en-US" altLang="zh-CN" sz="1200" dirty="0" smtClean="0">
                <a:solidFill>
                  <a:srgbClr val="454545"/>
                </a:solidFill>
                <a:latin typeface="Helvetica" charset="0"/>
              </a:rPr>
              <a:t>Owner</a:t>
            </a:r>
          </a:p>
          <a:p>
            <a:endParaRPr lang="en-US" altLang="zh-CN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create repository</a:t>
            </a:r>
          </a:p>
          <a:p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add 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collatorator</a:t>
            </a:r>
            <a:endParaRPr lang="en-US" altLang="zh-CN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公布源码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url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：如：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https://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github.com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shiyunlai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tistools.git</a:t>
            </a:r>
            <a:endParaRPr lang="en-US" altLang="zh-CN" sz="12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团队开发协作（</a:t>
            </a:r>
            <a:r>
              <a:rPr kumimoji="1" lang="en-US" altLang="zh-CN" dirty="0" err="1" smtClean="0"/>
              <a:t>Contributor+MDT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663877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持续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进行开发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master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＃（每天早晨开发前）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查看主干是否有提交</a:t>
            </a:r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pull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＃一定要做代码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同步</a:t>
            </a:r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endParaRPr lang="en-US" altLang="zh-CN" sz="1200" dirty="0" smtClean="0">
              <a:solidFill>
                <a:srgbClr val="454545"/>
              </a:solidFill>
              <a:latin typeface="PingFang SC" charset="-122"/>
            </a:endParaRPr>
          </a:p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如果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有更新，根据情况决定是否将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master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合并回正在开发的分支中：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develop-branch-for-who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切换到接收新更新的分支，如：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develop-branch-for-who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merge - -no-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ff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master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将主干合并到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develop-branch-for-who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，合并到哪个分支取决于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开发者</a:t>
            </a:r>
            <a:endParaRPr lang="en-US" altLang="zh-CN" sz="1200" dirty="0" smtClean="0">
              <a:solidFill>
                <a:srgbClr val="454545"/>
              </a:solidFill>
              <a:latin typeface="PingFang SC" charset="-122"/>
            </a:endParaRPr>
          </a:p>
          <a:p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功能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开发（记得写单元测试）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——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修改、新增代码，继续造各种开发分支，过程可能使用以下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命令：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status 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branch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-b feature-branch-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/hotfix-branch-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 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＃造新的特性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/bug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修复分支</a:t>
            </a:r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develop-branch-for-who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切换到个人开发分支（新功能都先在个人开发分支上测试）</a:t>
            </a:r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merge - -no-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ff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feature-branch-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/hotfix-branch-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＃向开发分支合并新功能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mvn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clean install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＃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mvn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编译</a:t>
            </a:r>
            <a:endParaRPr lang="zh-CN" altLang="en-US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对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develop-branch-for-who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进行测试</a:t>
            </a:r>
            <a:r>
              <a:rPr lang="zh-CN" altLang="en-US" sz="1200" dirty="0">
                <a:solidFill>
                  <a:srgbClr val="454545"/>
                </a:solidFill>
                <a:latin typeface="Helvetica" charset="0"/>
              </a:rPr>
              <a:t> </a:t>
            </a:r>
            <a:r>
              <a:rPr lang="en-US" altLang="zh-CN" sz="1200" dirty="0" smtClean="0">
                <a:solidFill>
                  <a:srgbClr val="454545"/>
                </a:solidFill>
                <a:latin typeface="Helvetica" charset="0"/>
              </a:rPr>
              <a:t>….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/>
            </a:r>
            <a:br>
              <a:rPr lang="en-US" altLang="zh-CN" sz="1200" dirty="0">
                <a:solidFill>
                  <a:srgbClr val="454545"/>
                </a:solidFill>
                <a:latin typeface="Helvetica" charset="0"/>
              </a:rPr>
            </a:br>
            <a:endParaRPr lang="en-US" altLang="zh-CN" sz="1200" dirty="0">
              <a:solidFill>
                <a:srgbClr val="454545"/>
              </a:solidFill>
              <a:latin typeface="Helvetica" charset="0"/>
            </a:endParaRPr>
          </a:p>
          <a:p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测试通过，可提交开发分支到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github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，申请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pull request 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整合合并入主干：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develop-branch-for-who 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push develop-branch-for-who</a:t>
            </a: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git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 checkout -d feature-branch-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/hotfix-branch-</a:t>
            </a:r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xxxx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 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＃删除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功能开发分支（特性</a:t>
            </a:r>
            <a:r>
              <a:rPr lang="en-US" altLang="zh-CN" sz="1200" dirty="0">
                <a:solidFill>
                  <a:srgbClr val="454545"/>
                </a:solidFill>
                <a:latin typeface="Helvetica" charset="0"/>
              </a:rPr>
              <a:t>/bug</a:t>
            </a:r>
            <a:r>
              <a:rPr lang="zh-CN" altLang="en-US" sz="1200" dirty="0">
                <a:solidFill>
                  <a:srgbClr val="454545"/>
                </a:solidFill>
                <a:latin typeface="PingFang SC" charset="-122"/>
              </a:rPr>
              <a:t>修复分支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）</a:t>
            </a:r>
            <a:endParaRPr lang="en-US" altLang="zh-CN" sz="1200" dirty="0" smtClean="0">
              <a:solidFill>
                <a:srgbClr val="454545"/>
              </a:solidFill>
              <a:latin typeface="PingFang SC" charset="-122"/>
            </a:endParaRPr>
          </a:p>
          <a:p>
            <a:endParaRPr lang="en-US" altLang="zh-CN" sz="1200" dirty="0">
              <a:solidFill>
                <a:srgbClr val="454545"/>
              </a:solidFill>
              <a:effectLst/>
              <a:latin typeface="PingFang SC" charset="-122"/>
            </a:endParaRPr>
          </a:p>
          <a:p>
            <a:r>
              <a:rPr lang="en-US" altLang="zh-CN" sz="1200" dirty="0" smtClean="0">
                <a:solidFill>
                  <a:srgbClr val="454545"/>
                </a:solidFill>
                <a:latin typeface="PingFang SC" charset="-122"/>
              </a:rPr>
              <a:t># </a:t>
            </a:r>
            <a:r>
              <a:rPr lang="zh-CN" altLang="en-US" sz="1200" dirty="0" smtClean="0">
                <a:solidFill>
                  <a:srgbClr val="454545"/>
                </a:solidFill>
                <a:latin typeface="PingFang SC" charset="-122"/>
              </a:rPr>
              <a:t>其他人</a:t>
            </a:r>
            <a:r>
              <a:rPr lang="zh-CN" altLang="en-US" sz="1200" dirty="0" smtClean="0">
                <a:solidFill>
                  <a:srgbClr val="454545"/>
                </a:solidFill>
                <a:latin typeface="Helvetica" charset="0"/>
              </a:rPr>
              <a:t>开发前更新</a:t>
            </a:r>
            <a:endParaRPr lang="en-US" altLang="zh-CN" sz="1200" dirty="0" smtClean="0">
              <a:solidFill>
                <a:srgbClr val="454545"/>
              </a:solidFill>
              <a:latin typeface="Helvetica" charset="0"/>
            </a:endParaRPr>
          </a:p>
          <a:p>
            <a:r>
              <a:rPr lang="en-US" altLang="zh-CN" sz="1200" dirty="0" err="1">
                <a:solidFill>
                  <a:srgbClr val="454545"/>
                </a:solidFill>
                <a:latin typeface="Helvetica" charset="0"/>
              </a:rPr>
              <a:t>g</a:t>
            </a:r>
            <a:r>
              <a:rPr lang="en-US" altLang="zh-CN" sz="1200" dirty="0" err="1" smtClean="0">
                <a:solidFill>
                  <a:srgbClr val="454545"/>
                </a:solidFill>
                <a:latin typeface="Helvetica" charset="0"/>
              </a:rPr>
              <a:t>it</a:t>
            </a:r>
            <a:r>
              <a:rPr lang="en-US" altLang="zh-CN" sz="1200" dirty="0" smtClean="0">
                <a:solidFill>
                  <a:srgbClr val="454545"/>
                </a:solidFill>
                <a:latin typeface="Helvetica" charset="0"/>
              </a:rPr>
              <a:t> pull</a:t>
            </a:r>
            <a:endParaRPr lang="en-US" altLang="zh-CN" sz="1200" dirty="0" smtClean="0">
              <a:solidFill>
                <a:srgbClr val="454545"/>
              </a:solidFill>
              <a:latin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10357</TotalTime>
  <Words>249</Words>
  <Application>Microsoft Macintosh PowerPoint</Application>
  <PresentationFormat>全屏显示(16:9)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Helvetica</vt:lpstr>
      <vt:lpstr>PingFang SC</vt:lpstr>
      <vt:lpstr>宋体</vt:lpstr>
      <vt:lpstr>微软雅黑</vt:lpstr>
      <vt:lpstr>Arial</vt:lpstr>
      <vt:lpstr>Office 主题</vt:lpstr>
      <vt:lpstr>Github团队开发协作（Contributor+MDT）</vt:lpstr>
      <vt:lpstr>Github团队开发协作（Contributor+MDT）</vt:lpstr>
      <vt:lpstr>Github团队开发协作（Contributor+MDT）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2301</cp:revision>
  <dcterms:created xsi:type="dcterms:W3CDTF">2013-02-21T01:55:05Z</dcterms:created>
  <dcterms:modified xsi:type="dcterms:W3CDTF">2016-12-20T04:12:52Z</dcterms:modified>
</cp:coreProperties>
</file>