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37" r:id="rId2"/>
    <p:sldId id="345" r:id="rId3"/>
    <p:sldId id="384" r:id="rId4"/>
    <p:sldId id="336" r:id="rId5"/>
    <p:sldId id="401" r:id="rId6"/>
    <p:sldId id="385" r:id="rId7"/>
    <p:sldId id="391" r:id="rId8"/>
    <p:sldId id="390" r:id="rId9"/>
    <p:sldId id="383" r:id="rId10"/>
    <p:sldId id="389" r:id="rId11"/>
    <p:sldId id="388" r:id="rId12"/>
    <p:sldId id="386" r:id="rId13"/>
    <p:sldId id="392" r:id="rId14"/>
    <p:sldId id="393" r:id="rId15"/>
    <p:sldId id="394" r:id="rId16"/>
    <p:sldId id="382" r:id="rId17"/>
    <p:sldId id="368" r:id="rId18"/>
    <p:sldId id="380" r:id="rId19"/>
    <p:sldId id="357" r:id="rId20"/>
    <p:sldId id="346" r:id="rId21"/>
    <p:sldId id="369" r:id="rId22"/>
    <p:sldId id="381" r:id="rId23"/>
    <p:sldId id="398" r:id="rId24"/>
    <p:sldId id="397" r:id="rId25"/>
    <p:sldId id="399" r:id="rId26"/>
    <p:sldId id="400" r:id="rId27"/>
    <p:sldId id="378" r:id="rId28"/>
    <p:sldId id="379" r:id="rId29"/>
    <p:sldId id="395" r:id="rId30"/>
    <p:sldId id="396" r:id="rId31"/>
    <p:sldId id="348" r:id="rId32"/>
    <p:sldId id="353" r:id="rId33"/>
    <p:sldId id="358" r:id="rId34"/>
    <p:sldId id="354" r:id="rId35"/>
    <p:sldId id="351" r:id="rId36"/>
    <p:sldId id="349" r:id="rId37"/>
    <p:sldId id="350" r:id="rId38"/>
    <p:sldId id="359" r:id="rId39"/>
    <p:sldId id="361" r:id="rId40"/>
    <p:sldId id="362" r:id="rId41"/>
    <p:sldId id="363" r:id="rId42"/>
    <p:sldId id="365" r:id="rId43"/>
    <p:sldId id="366" r:id="rId44"/>
    <p:sldId id="367" r:id="rId45"/>
    <p:sldId id="372" r:id="rId46"/>
    <p:sldId id="402" r:id="rId47"/>
    <p:sldId id="373" r:id="rId48"/>
    <p:sldId id="374" r:id="rId49"/>
    <p:sldId id="375" r:id="rId50"/>
    <p:sldId id="376" r:id="rId51"/>
    <p:sldId id="377" r:id="rId52"/>
    <p:sldId id="406" r:id="rId53"/>
    <p:sldId id="403" r:id="rId54"/>
    <p:sldId id="407" r:id="rId55"/>
    <p:sldId id="404" r:id="rId56"/>
    <p:sldId id="405" r:id="rId57"/>
    <p:sldId id="408" r:id="rId5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886"/>
    <a:srgbClr val="3AA5F6"/>
    <a:srgbClr val="C00000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5" autoAdjust="0"/>
    <p:restoredTop sz="79762" autoAdjust="0"/>
  </p:normalViewPr>
  <p:slideViewPr>
    <p:cSldViewPr>
      <p:cViewPr>
        <p:scale>
          <a:sx n="122" d="100"/>
          <a:sy n="122" d="100"/>
        </p:scale>
        <p:origin x="11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第一层前－后分离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zh-CN" altLang="en-US" baseline="0" dirty="0" smtClean="0">
                <a:sym typeface="Wingdings"/>
              </a:rPr>
              <a:t> （</a:t>
            </a:r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部署静态资源，并且做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请求转发，解决跨域问题，也负责软负载功能</a:t>
            </a:r>
            <a:r>
              <a:rPr kumimoji="1" lang="zh-CN" altLang="en-US" baseline="0" dirty="0" smtClean="0">
                <a:sym typeface="Wingdings"/>
              </a:rPr>
              <a:t>）</a:t>
            </a:r>
            <a:r>
              <a:rPr kumimoji="1" lang="zh-CN" altLang="en-US" dirty="0" smtClean="0"/>
              <a:t>实现界面（前）与请求接入处理能力（后）的分离。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第二层前－后分离： （将原来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按照业务域分类，使用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建设为基础服务提供者，供整合串联为‘业务逻辑’ ）纯服务端侧的分离，业务逻辑（前）与基础服务（后）的分离；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5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6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34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1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56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控制指令：交易已执行完成，接下来要做什么？后端会将下一步执行指令传给前端，前端按照指令完成处理。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31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16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58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应用领域：通过串联和调用基础服务，实现业务逻辑，完成业务流程串联</a:t>
            </a:r>
            <a:r>
              <a:rPr kumimoji="1" lang="en-US" altLang="zh-CN" baseline="0" dirty="0" smtClean="0"/>
              <a:t> ——</a:t>
            </a:r>
            <a:r>
              <a:rPr kumimoji="1" lang="zh-CN" altLang="en-US" baseline="0" dirty="0" smtClean="0"/>
              <a:t> 提供网点服务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标准数据</a:t>
            </a:r>
            <a:r>
              <a:rPr kumimoji="1" lang="en-US" altLang="zh-CN" dirty="0" smtClean="0"/>
              <a:t>SD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Standand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）：与参数提供者通讯，获取各种形式（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、文件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）交互的数据信息，并将他们转换为“业务字典”新式，存在于平台内，并对上层提供统一的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服务接口；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定时器</a:t>
            </a:r>
            <a:r>
              <a:rPr kumimoji="1" lang="en-US" altLang="zh-CN" dirty="0" smtClean="0"/>
              <a:t>Timer</a:t>
            </a:r>
            <a:r>
              <a:rPr kumimoji="1" lang="zh-CN" altLang="en-US" dirty="0" smtClean="0"/>
              <a:t>：为平台提供统一的定时触发能力，可以触发调用其他所有服务模块中的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文件管理</a:t>
            </a:r>
            <a:r>
              <a:rPr kumimoji="1" lang="en-US" altLang="zh-CN" dirty="0" smtClean="0"/>
              <a:t>FM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r>
              <a:rPr kumimoji="1" lang="zh-CN" altLang="en-US" dirty="0" smtClean="0"/>
              <a:t>）：提供平台内统一的文件服务功能，支持对各种文件类型的上传、下载、查询、站内文件检索等功能。也可以通过代理影像平台达到能力要求；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流水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日志</a:t>
            </a:r>
            <a:r>
              <a:rPr kumimoji="1" lang="en-US" altLang="zh-CN" dirty="0" smtClean="0"/>
              <a:t>JNL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Journal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）：为平台内其他服务记录流水和日志，如：交易流水、操作日志。具备对流水和日志查询检索、供数等功能；</a:t>
            </a:r>
            <a:endParaRPr kumimoji="1" lang="en-US" altLang="zh-CN" dirty="0" smtClean="0"/>
          </a:p>
          <a:p>
            <a:r>
              <a:rPr kumimoji="1" lang="zh-CN" altLang="en-US" smtClean="0"/>
              <a:t>基础参数：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74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84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254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620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91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198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87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17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03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tif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tif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tif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开发架构（工程结构）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215516" y="4176464"/>
            <a:ext cx="4932548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kumimoji="1"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ore.jar</a:t>
            </a:r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base</a:t>
            </a:r>
            <a:endParaRPr kumimoji="1"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3503367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core</a:t>
            </a:r>
            <a:endParaRPr kumimoji="1"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479485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model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49142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18032" y="4176464"/>
            <a:ext cx="3718464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common-*.jar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517" y="2355726"/>
            <a:ext cx="2556283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应用基础服务框架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6371" y="270464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5508104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</a:t>
            </a:r>
            <a:r>
              <a:rPr kumimoji="1" lang="en-US" altLang="zh-CN" sz="1200" dirty="0" err="1" smtClean="0"/>
              <a:t>utils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18360" y="843559"/>
            <a:ext cx="2463430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BranchManager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9030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119138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权限管理</a:t>
            </a:r>
            <a:endParaRPr kumimoji="1"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1894989" y="12396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参数管理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32060" y="843558"/>
            <a:ext cx="3633371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>
                <a:solidFill>
                  <a:schemeClr val="tx1"/>
                </a:solidFill>
              </a:rPr>
              <a:t>BRONS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Server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36096" y="1239604"/>
            <a:ext cx="61532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交易引擎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6133619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交易事件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7385601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流水管理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828477" y="2359968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交易处理（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TX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09174" y="2355726"/>
            <a:ext cx="3056257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主机服务（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HS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>
            <a:stCxn id="15" idx="2"/>
            <a:endCxn id="10" idx="0"/>
          </p:cNvCxnSpPr>
          <p:nvPr/>
        </p:nvCxnSpPr>
        <p:spPr>
          <a:xfrm>
            <a:off x="1450075" y="1897944"/>
            <a:ext cx="43584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0" idx="2"/>
            <a:endCxn id="27" idx="0"/>
          </p:cNvCxnSpPr>
          <p:nvPr/>
        </p:nvCxnSpPr>
        <p:spPr>
          <a:xfrm flipH="1">
            <a:off x="3564939" y="1897943"/>
            <a:ext cx="3583807" cy="4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2"/>
            <a:endCxn id="54" idx="0"/>
          </p:cNvCxnSpPr>
          <p:nvPr/>
        </p:nvCxnSpPr>
        <p:spPr>
          <a:xfrm>
            <a:off x="1450075" y="1897944"/>
            <a:ext cx="3665960" cy="46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90691" y="2039519"/>
            <a:ext cx="86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r>
              <a:rPr kumimoji="1" lang="zh-CN" altLang="en-US" sz="1400" dirty="0" smtClean="0"/>
              <a:t> 调用</a:t>
            </a:r>
            <a:endParaRPr kumimoji="1" lang="zh-CN" altLang="en-US" sz="1400" dirty="0"/>
          </a:p>
        </p:txBody>
      </p:sp>
      <p:cxnSp>
        <p:nvCxnSpPr>
          <p:cNvPr id="57" name="直线箭头连接符 56"/>
          <p:cNvCxnSpPr>
            <a:stCxn id="10" idx="2"/>
            <a:endCxn id="3" idx="0"/>
          </p:cNvCxnSpPr>
          <p:nvPr/>
        </p:nvCxnSpPr>
        <p:spPr>
          <a:xfrm>
            <a:off x="1493659" y="3527943"/>
            <a:ext cx="1188131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0" idx="2"/>
            <a:endCxn id="9" idx="0"/>
          </p:cNvCxnSpPr>
          <p:nvPr/>
        </p:nvCxnSpPr>
        <p:spPr>
          <a:xfrm>
            <a:off x="1493659" y="3527943"/>
            <a:ext cx="5683605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7" idx="2"/>
            <a:endCxn id="3" idx="0"/>
          </p:cNvCxnSpPr>
          <p:nvPr/>
        </p:nvCxnSpPr>
        <p:spPr>
          <a:xfrm flipH="1">
            <a:off x="2681790" y="3532185"/>
            <a:ext cx="883149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7" idx="2"/>
            <a:endCxn id="9" idx="0"/>
          </p:cNvCxnSpPr>
          <p:nvPr/>
        </p:nvCxnSpPr>
        <p:spPr>
          <a:xfrm>
            <a:off x="3564939" y="3532185"/>
            <a:ext cx="3612325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0" idx="2"/>
            <a:endCxn id="9" idx="0"/>
          </p:cNvCxnSpPr>
          <p:nvPr/>
        </p:nvCxnSpPr>
        <p:spPr>
          <a:xfrm flipH="1">
            <a:off x="7177264" y="3527943"/>
            <a:ext cx="260039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30" idx="2"/>
            <a:endCxn id="3" idx="0"/>
          </p:cNvCxnSpPr>
          <p:nvPr/>
        </p:nvCxnSpPr>
        <p:spPr>
          <a:xfrm flipH="1">
            <a:off x="2681790" y="3527943"/>
            <a:ext cx="4755513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425361" y="3740915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工程依赖</a:t>
            </a:r>
            <a:r>
              <a:rPr kumimoji="1" lang="en-US" altLang="zh-CN" sz="1400" dirty="0" smtClean="0"/>
              <a:t>POM</a:t>
            </a:r>
            <a:endParaRPr kumimoji="1" lang="zh-CN" altLang="en-US" sz="1400" dirty="0"/>
          </a:p>
        </p:txBody>
      </p:sp>
      <p:cxnSp>
        <p:nvCxnSpPr>
          <p:cNvPr id="84" name="直线箭头连接符 83"/>
          <p:cNvCxnSpPr>
            <a:stCxn id="20" idx="2"/>
            <a:endCxn id="30" idx="0"/>
          </p:cNvCxnSpPr>
          <p:nvPr/>
        </p:nvCxnSpPr>
        <p:spPr>
          <a:xfrm>
            <a:off x="7148746" y="1897943"/>
            <a:ext cx="28855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0" idx="2"/>
            <a:endCxn id="10" idx="0"/>
          </p:cNvCxnSpPr>
          <p:nvPr/>
        </p:nvCxnSpPr>
        <p:spPr>
          <a:xfrm flipH="1">
            <a:off x="1493659" y="1897943"/>
            <a:ext cx="565508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6560730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ommon-service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36371" y="2966330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facade-om</a:t>
            </a:r>
            <a:endParaRPr kumimoji="1"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336371" y="3228014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facade-ac</a:t>
            </a:r>
            <a:endParaRPr kumimoji="1" lang="zh-CN" altLang="en-US" sz="1200" dirty="0"/>
          </a:p>
        </p:txBody>
      </p:sp>
      <p:sp>
        <p:nvSpPr>
          <p:cNvPr id="4" name="六边形 3"/>
          <p:cNvSpPr/>
          <p:nvPr/>
        </p:nvSpPr>
        <p:spPr>
          <a:xfrm>
            <a:off x="1336944" y="3192010"/>
            <a:ext cx="1368152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abf</a:t>
            </a:r>
            <a:endParaRPr kumimoji="1"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379573" y="2359967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流水日志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608004" y="2812659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61" name="六边形 60"/>
          <p:cNvSpPr/>
          <p:nvPr/>
        </p:nvSpPr>
        <p:spPr>
          <a:xfrm>
            <a:off x="4515663" y="3210012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95" name="圆角矩形 94"/>
          <p:cNvSpPr/>
          <p:nvPr/>
        </p:nvSpPr>
        <p:spPr>
          <a:xfrm>
            <a:off x="3114583" y="279465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6" name="六边形 95"/>
          <p:cNvSpPr/>
          <p:nvPr/>
        </p:nvSpPr>
        <p:spPr>
          <a:xfrm>
            <a:off x="3022242" y="3192010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7" name="圆角矩形 96"/>
          <p:cNvSpPr/>
          <p:nvPr/>
        </p:nvSpPr>
        <p:spPr>
          <a:xfrm>
            <a:off x="5965523" y="2681776"/>
            <a:ext cx="1332148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</a:t>
            </a:r>
            <a:r>
              <a:rPr kumimoji="1" lang="en-US" altLang="zh-CN" sz="1200" dirty="0"/>
              <a:t>acade-outbound</a:t>
            </a:r>
            <a:endParaRPr kumimoji="1" lang="zh-CN" altLang="en-US" sz="1200" dirty="0"/>
          </a:p>
        </p:txBody>
      </p:sp>
      <p:sp>
        <p:nvSpPr>
          <p:cNvPr id="98" name="六边形 97"/>
          <p:cNvSpPr/>
          <p:nvPr/>
        </p:nvSpPr>
        <p:spPr>
          <a:xfrm>
            <a:off x="7341643" y="2692335"/>
            <a:ext cx="1579815" cy="205465"/>
          </a:xfrm>
          <a:prstGeom prst="hexago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service-outbound</a:t>
            </a:r>
            <a:endParaRPr kumimoji="1"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7452320" y="173555"/>
            <a:ext cx="819556" cy="2964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服务提供者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88224" y="162915"/>
            <a:ext cx="818040" cy="32060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服务消费者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316416" y="162915"/>
            <a:ext cx="769598" cy="30686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基础能力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直线箭头连接符 104"/>
          <p:cNvCxnSpPr>
            <a:stCxn id="20" idx="2"/>
            <a:endCxn id="54" idx="0"/>
          </p:cNvCxnSpPr>
          <p:nvPr/>
        </p:nvCxnSpPr>
        <p:spPr>
          <a:xfrm flipH="1">
            <a:off x="5116035" y="1897943"/>
            <a:ext cx="2032711" cy="46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5" idx="2"/>
            <a:endCxn id="30" idx="0"/>
          </p:cNvCxnSpPr>
          <p:nvPr/>
        </p:nvCxnSpPr>
        <p:spPr>
          <a:xfrm>
            <a:off x="1450075" y="1897944"/>
            <a:ext cx="5987228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5965523" y="2958503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mq</a:t>
            </a:r>
            <a:endParaRPr kumimoji="1" lang="zh-CN" altLang="en-US" sz="1200" dirty="0"/>
          </a:p>
        </p:txBody>
      </p:sp>
      <p:sp>
        <p:nvSpPr>
          <p:cNvPr id="112" name="圆角矩形 111"/>
          <p:cNvSpPr/>
          <p:nvPr/>
        </p:nvSpPr>
        <p:spPr>
          <a:xfrm>
            <a:off x="7001364" y="2951210"/>
            <a:ext cx="915319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tcp</a:t>
            </a:r>
            <a:endParaRPr kumimoji="1" lang="zh-CN" altLang="en-US" sz="1200" dirty="0"/>
          </a:p>
        </p:txBody>
      </p:sp>
      <p:sp>
        <p:nvSpPr>
          <p:cNvPr id="121" name="圆角矩形 120"/>
          <p:cNvSpPr/>
          <p:nvPr/>
        </p:nvSpPr>
        <p:spPr>
          <a:xfrm>
            <a:off x="5965523" y="3207268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message</a:t>
            </a:r>
            <a:endParaRPr kumimoji="1" lang="zh-CN" altLang="en-US" sz="1200" dirty="0"/>
          </a:p>
        </p:txBody>
      </p:sp>
      <p:sp>
        <p:nvSpPr>
          <p:cNvPr id="123" name="圆角矩形 122"/>
          <p:cNvSpPr/>
          <p:nvPr/>
        </p:nvSpPr>
        <p:spPr>
          <a:xfrm>
            <a:off x="8114755" y="2952642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http</a:t>
            </a:r>
            <a:endParaRPr kumimoji="1" lang="zh-CN" altLang="en-US" sz="1200" dirty="0"/>
          </a:p>
        </p:txBody>
      </p:sp>
      <p:sp>
        <p:nvSpPr>
          <p:cNvPr id="124" name="圆角矩形 123"/>
          <p:cNvSpPr/>
          <p:nvPr/>
        </p:nvSpPr>
        <p:spPr>
          <a:xfrm>
            <a:off x="7001364" y="3219822"/>
            <a:ext cx="915320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hostservice</a:t>
            </a:r>
            <a:endParaRPr kumimoji="1" lang="zh-CN" altLang="en-US" sz="1200" dirty="0"/>
          </a:p>
        </p:txBody>
      </p:sp>
      <p:sp>
        <p:nvSpPr>
          <p:cNvPr id="125" name="圆角矩形 124"/>
          <p:cNvSpPr/>
          <p:nvPr/>
        </p:nvSpPr>
        <p:spPr>
          <a:xfrm>
            <a:off x="8114755" y="3216271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gateway</a:t>
            </a:r>
            <a:endParaRPr kumimoji="1"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2772088" y="843557"/>
            <a:ext cx="2343947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tx1"/>
                </a:solidFill>
              </a:rPr>
              <a:t>Governor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848440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流水监控</a:t>
            </a:r>
            <a:endParaRPr kumimoji="1" lang="zh-CN" altLang="en-US" sz="1200" dirty="0"/>
          </a:p>
        </p:txBody>
      </p:sp>
      <p:sp>
        <p:nvSpPr>
          <p:cNvPr id="131" name="圆角矩形 130"/>
          <p:cNvSpPr/>
          <p:nvPr/>
        </p:nvSpPr>
        <p:spPr>
          <a:xfrm>
            <a:off x="3608548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主机状态</a:t>
            </a:r>
            <a:endParaRPr kumimoji="1" lang="zh-CN" altLang="en-US" sz="1200" dirty="0"/>
          </a:p>
        </p:txBody>
      </p:sp>
      <p:sp>
        <p:nvSpPr>
          <p:cNvPr id="132" name="圆角矩形 131"/>
          <p:cNvSpPr/>
          <p:nvPr/>
        </p:nvSpPr>
        <p:spPr>
          <a:xfrm>
            <a:off x="4417857" y="1155336"/>
            <a:ext cx="563889" cy="6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服务管理</a:t>
            </a:r>
            <a:endParaRPr kumimoji="1" lang="en-US" altLang="zh-CN" sz="1200" dirty="0" smtClean="0"/>
          </a:p>
          <a:p>
            <a:pPr algn="ctr"/>
            <a:r>
              <a:rPr kumimoji="1" lang="en-US" altLang="zh-CN" sz="800" dirty="0" err="1" smtClean="0"/>
              <a:t>DubboAdmin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1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架构模式（剥离出基础服务）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381870" y="1051223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494438" y="1051223"/>
            <a:ext cx="3182018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4126286" y="1555279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4054278" y="342748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89982" y="6275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782177" y="6275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97894" y="1339255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7894" y="2144856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4187" y="2907038"/>
            <a:ext cx="792088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7893" y="3795094"/>
            <a:ext cx="2011679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15746" y="2910017"/>
            <a:ext cx="1093827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17103" y="246631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2749014" y="1322526"/>
            <a:ext cx="1012686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940152" y="133925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940152" y="241937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940152" y="349949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263710" y="1339255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394019" y="2090050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391677" y="2851422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391677" y="3612794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092280" y="2393792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092280" y="3155164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092280" y="3916536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3761700" y="1843311"/>
            <a:ext cx="2178452" cy="10633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3761700" y="2906702"/>
            <a:ext cx="2178452" cy="167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3761700" y="2906702"/>
            <a:ext cx="2178452" cy="10968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22239" y="4713914"/>
            <a:ext cx="126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界面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View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2932191" y="4693801"/>
            <a:ext cx="158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控制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193050" y="4693801"/>
            <a:ext cx="1484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服务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RService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解耦的架构模式：前－后分离、流程－服务分离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解耦的架构模式：技术支撑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HTML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CSS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JS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解耦的架构模式：支撑业务建设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" name="同侧圆角矩形 3"/>
          <p:cNvSpPr/>
          <p:nvPr/>
        </p:nvSpPr>
        <p:spPr>
          <a:xfrm>
            <a:off x="456681" y="1112555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移动柜面</a:t>
            </a:r>
            <a:endParaRPr kumimoji="1" lang="zh-CN" altLang="en-US" dirty="0"/>
          </a:p>
        </p:txBody>
      </p:sp>
      <p:sp>
        <p:nvSpPr>
          <p:cNvPr id="94" name="同侧圆角矩形 93"/>
          <p:cNvSpPr/>
          <p:nvPr/>
        </p:nvSpPr>
        <p:spPr>
          <a:xfrm>
            <a:off x="447250" y="1709686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网点柜面</a:t>
            </a:r>
            <a:endParaRPr kumimoji="1" lang="zh-CN" altLang="en-US" dirty="0"/>
          </a:p>
        </p:txBody>
      </p:sp>
      <p:sp>
        <p:nvSpPr>
          <p:cNvPr id="95" name="同侧圆角矩形 94"/>
          <p:cNvSpPr/>
          <p:nvPr/>
        </p:nvSpPr>
        <p:spPr>
          <a:xfrm>
            <a:off x="447250" y="2292754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手机银行</a:t>
            </a:r>
            <a:endParaRPr kumimoji="1" lang="zh-CN" altLang="en-US" dirty="0"/>
          </a:p>
        </p:txBody>
      </p:sp>
      <p:sp>
        <p:nvSpPr>
          <p:cNvPr id="96" name="同侧圆角矩形 95"/>
          <p:cNvSpPr/>
          <p:nvPr/>
        </p:nvSpPr>
        <p:spPr>
          <a:xfrm>
            <a:off x="433804" y="2871367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自助终端</a:t>
            </a:r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3525" y="3655318"/>
            <a:ext cx="2445599" cy="1092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8" name="同侧圆角矩形 97"/>
          <p:cNvSpPr/>
          <p:nvPr/>
        </p:nvSpPr>
        <p:spPr>
          <a:xfrm>
            <a:off x="426958" y="3731222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消息通知推送</a:t>
            </a:r>
            <a:endParaRPr kumimoji="1" lang="zh-CN" altLang="en-US" dirty="0"/>
          </a:p>
        </p:txBody>
      </p:sp>
      <p:sp>
        <p:nvSpPr>
          <p:cNvPr id="99" name="同侧圆角矩形 98"/>
          <p:cNvSpPr/>
          <p:nvPr/>
        </p:nvSpPr>
        <p:spPr>
          <a:xfrm>
            <a:off x="431470" y="4190288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扣款异步回调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接口分层架构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/>
              <a:t>用</a:t>
            </a:r>
            <a:r>
              <a:rPr kumimoji="1" lang="zh-CN" altLang="en-US" sz="2000" dirty="0" smtClean="0"/>
              <a:t>命名来标识所属技术分层！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447017" y="3779110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7017" y="4250729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1702359" cy="987437"/>
            <a:chOff x="413289" y="2613472"/>
            <a:chExt cx="1702359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1702359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basic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8" cy="3599092"/>
            <a:chOff x="276530" y="1493502"/>
            <a:chExt cx="5089298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1991214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2686196" y="4787274"/>
              <a:ext cx="2679632" cy="305320"/>
            </a:xfrm>
            <a:prstGeom prst="wedgeRectCallout">
              <a:avLst>
                <a:gd name="adj1" fmla="val -67855"/>
                <a:gd name="adj2" fmla="val -439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应用域：流水管理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JNL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61106" y="3830710"/>
            <a:ext cx="34439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命名原则：按照层次／概念的“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范围大小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”做先后排列，组织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的命名。</a:t>
            </a:r>
            <a:endParaRPr kumimoji="1" lang="en-US" altLang="zh-CN" sz="14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公司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产品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技术分层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应用域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模块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类名</a:t>
            </a:r>
            <a:endParaRPr kumimoji="1" lang="zh-CN" altLang="en-US" sz="1200" dirty="0"/>
          </a:p>
        </p:txBody>
      </p:sp>
      <p:sp>
        <p:nvSpPr>
          <p:cNvPr id="87" name="椭圆 86"/>
          <p:cNvSpPr/>
          <p:nvPr/>
        </p:nvSpPr>
        <p:spPr>
          <a:xfrm>
            <a:off x="8176555" y="710802"/>
            <a:ext cx="76302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类</a:t>
            </a:r>
            <a:endParaRPr kumimoji="1" lang="zh-CN" altLang="en-US" sz="1200" dirty="0"/>
          </a:p>
        </p:txBody>
      </p:sp>
      <p:sp>
        <p:nvSpPr>
          <p:cNvPr id="20" name="六边形 19"/>
          <p:cNvSpPr/>
          <p:nvPr/>
        </p:nvSpPr>
        <p:spPr>
          <a:xfrm>
            <a:off x="276530" y="314025"/>
            <a:ext cx="1297884" cy="52491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公司</a:t>
            </a:r>
            <a:endParaRPr kumimoji="1" lang="en-US" altLang="zh-CN" dirty="0"/>
          </a:p>
          <a:p>
            <a:pPr algn="ctr"/>
            <a:r>
              <a:rPr kumimoji="1" lang="en-US" altLang="zh-CN" sz="1200" dirty="0" err="1"/>
              <a:t>com.fone</a:t>
            </a:r>
            <a:endParaRPr kumimoji="1"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6812145" y="687524"/>
            <a:ext cx="1205622" cy="29614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smtClean="0"/>
              <a:t>应用域和模块</a:t>
            </a:r>
            <a:endParaRPr kumimoji="1"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5512284" y="683783"/>
            <a:ext cx="1136485" cy="31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285374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500637" y="2922749"/>
            <a:ext cx="3504538" cy="777434"/>
          </a:xfrm>
          <a:prstGeom prst="wedgeRectCallout">
            <a:avLst>
              <a:gd name="adj1" fmla="val -59940"/>
              <a:gd name="adj2" fmla="val -200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>
                <a:solidFill>
                  <a:schemeClr val="tx1"/>
                </a:solidFill>
              </a:rPr>
              <a:t>com.fone.tools.rservice.jnl.comprehensive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38849" y="2082141"/>
            <a:ext cx="3975420" cy="735144"/>
            <a:chOff x="5232345" y="2089579"/>
            <a:chExt cx="3975420" cy="735144"/>
          </a:xfrm>
        </p:grpSpPr>
        <p:sp>
          <p:nvSpPr>
            <p:cNvPr id="3" name="矩形 2"/>
            <p:cNvSpPr/>
            <p:nvPr/>
          </p:nvSpPr>
          <p:spPr>
            <a:xfrm>
              <a:off x="5232345" y="2089579"/>
              <a:ext cx="39754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Monaco" charset="0"/>
                </a:rPr>
                <a:t>Package</a:t>
              </a:r>
              <a:r>
                <a:rPr lang="zh-CN" altLang="en-US" sz="1200" dirty="0">
                  <a:latin typeface="Monaco" charset="0"/>
                </a:rPr>
                <a:t>：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组织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产品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技术分层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业务域分层</a:t>
              </a:r>
              <a:endParaRPr lang="zh-CN" altLang="en-US" sz="1200" dirty="0">
                <a:solidFill>
                  <a:srgbClr val="00B050"/>
                </a:solidFill>
                <a:effectLst/>
                <a:latin typeface="Monaco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6775755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8192298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8019" y="25349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/>
                <a:t>相对固定</a:t>
              </a:r>
              <a:endParaRPr kumimoji="1"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592519" y="2547724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/>
                <a:t>随业务域特点分层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19" grpId="0"/>
      <p:bldP spid="23" grpId="0" animBg="1"/>
      <p:bldP spid="9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交易处理流程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典型场景：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/>
              <a:t>以“交易”</a:t>
            </a:r>
            <a:r>
              <a:rPr kumimoji="1" lang="zh-CN" altLang="en-US" sz="1200" dirty="0" smtClean="0"/>
              <a:t>为基本单位；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一个交易办理过程，由多个“</a:t>
            </a:r>
            <a:r>
              <a:rPr kumimoji="1" lang="zh-CN" altLang="en-US" sz="1200" dirty="0"/>
              <a:t>操作功能</a:t>
            </a:r>
            <a:r>
              <a:rPr kumimoji="1" lang="zh-CN" altLang="en-US" sz="1200" dirty="0" smtClean="0"/>
              <a:t>”组成；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操作功能的执行过程，分为多个“</a:t>
            </a:r>
            <a:r>
              <a:rPr kumimoji="1" lang="zh-CN" altLang="en-US" sz="1200" dirty="0"/>
              <a:t>执行阶段</a:t>
            </a:r>
            <a:r>
              <a:rPr kumimoji="1" lang="zh-CN" altLang="en-US" sz="1200" dirty="0" smtClean="0"/>
              <a:t>”；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这些阶段划分为“</a:t>
            </a:r>
            <a:r>
              <a:rPr kumimoji="1" lang="zh-CN" altLang="en-US" sz="1200" dirty="0"/>
              <a:t>前端</a:t>
            </a:r>
            <a:r>
              <a:rPr kumimoji="1" lang="zh-CN" altLang="en-US" sz="1200" dirty="0" smtClean="0"/>
              <a:t>”和“后端”处理；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前端，负责：操作交互流程、信息采集、请求发送、数据展现、结果输出、指令处理</a:t>
            </a:r>
            <a:r>
              <a:rPr kumimoji="1" lang="is-IS" altLang="zh-CN" sz="1200" dirty="0" smtClean="0"/>
              <a:t>…</a:t>
            </a:r>
            <a:endParaRPr kumimoji="1" lang="zh-CN" altLang="en-US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后端，负责：场景化（如：</a:t>
            </a:r>
            <a:r>
              <a:rPr kumimoji="1" lang="zh-CN" altLang="en-US" sz="1200" dirty="0"/>
              <a:t>一个‘</a:t>
            </a:r>
            <a:r>
              <a:rPr kumimoji="1" lang="zh-CN" altLang="en-US" sz="1200" dirty="0" smtClean="0"/>
              <a:t>流水号’的</a:t>
            </a:r>
            <a:r>
              <a:rPr kumimoji="1" lang="zh-CN" altLang="en-US" sz="1200" dirty="0"/>
              <a:t>完整生命周期）、</a:t>
            </a:r>
            <a:r>
              <a:rPr kumimoji="1" lang="zh-CN" altLang="en-US" sz="1200" dirty="0" smtClean="0"/>
              <a:t>服务化</a:t>
            </a:r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提供应用支撑，提供资源访问支撑（外系统接口、文件</a:t>
            </a:r>
            <a:r>
              <a:rPr kumimoji="1" lang="en-US" altLang="zh-CN" sz="1200" dirty="0" smtClean="0"/>
              <a:t>/</a:t>
            </a:r>
            <a:r>
              <a:rPr kumimoji="1" lang="zh-CN" altLang="en-US" sz="1200" dirty="0" smtClean="0"/>
              <a:t>数据库</a:t>
            </a:r>
            <a:r>
              <a:rPr kumimoji="1" lang="is-IS" altLang="zh-CN" sz="1200" dirty="0" smtClean="0"/>
              <a:t>/</a:t>
            </a:r>
            <a:r>
              <a:rPr kumimoji="1" lang="zh-CN" altLang="en-US" sz="1200" dirty="0" smtClean="0"/>
              <a:t>缓存访问</a:t>
            </a:r>
            <a:r>
              <a:rPr kumimoji="1" lang="is-IS" altLang="zh-CN" sz="1200" dirty="0" smtClean="0"/>
              <a:t>…</a:t>
            </a:r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6" name="燕尾形 5"/>
          <p:cNvSpPr/>
          <p:nvPr/>
        </p:nvSpPr>
        <p:spPr>
          <a:xfrm>
            <a:off x="1453483" y="4007645"/>
            <a:ext cx="1585767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前端交互操作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039250" y="4007645"/>
            <a:ext cx="1240257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数值校验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Validation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4279507" y="4011910"/>
            <a:ext cx="1351010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业务控制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5630517" y="4007645"/>
            <a:ext cx="1101723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功能逻辑处理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6732240" y="4011910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处理结果输出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351760" y="4007645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7830072" y="4007645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smtClean="0">
                <a:solidFill>
                  <a:schemeClr val="bg1"/>
                </a:solidFill>
              </a:rPr>
              <a:t>…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9672" y="699542"/>
            <a:ext cx="5808421" cy="42484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以“交易”为基础单位</a:t>
            </a:r>
            <a:endParaRPr kumimoji="1" lang="zh-CN" altLang="en-US" sz="3000" dirty="0"/>
          </a:p>
        </p:txBody>
      </p:sp>
      <p:sp>
        <p:nvSpPr>
          <p:cNvPr id="2" name="椭圆 1"/>
          <p:cNvSpPr/>
          <p:nvPr/>
        </p:nvSpPr>
        <p:spPr>
          <a:xfrm>
            <a:off x="3851920" y="2211710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交易</a:t>
            </a:r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85382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基本属性</a:t>
            </a:r>
            <a:endParaRPr kumimoji="1"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5835399" y="239173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操作功能</a:t>
            </a:r>
            <a:endParaRPr kumimoji="1"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3839563" y="3929633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业务事件</a:t>
            </a:r>
            <a:endParaRPr kumimoji="1"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1868441" y="239173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输出处理</a:t>
            </a:r>
            <a:endParaRPr kumimoji="1"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5832784" y="2895786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理解为：交易的办理步骤</a:t>
            </a:r>
            <a:endParaRPr kumimoji="1" lang="zh-CN" altLang="en-US" sz="1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809707" y="443093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在操作功能过程中加入业务控制要求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如：复核、授权、双录</a:t>
            </a:r>
            <a:r>
              <a:rPr kumimoji="1" lang="is-IS" altLang="zh-CN" sz="1000" dirty="0" smtClean="0"/>
              <a:t>…</a:t>
            </a:r>
            <a:endParaRPr kumimoji="1" lang="zh-CN" altLang="en-US" sz="1000" dirty="0"/>
          </a:p>
        </p:txBody>
      </p:sp>
      <p:sp>
        <p:nvSpPr>
          <p:cNvPr id="47" name="矩形 46"/>
          <p:cNvSpPr/>
          <p:nvPr/>
        </p:nvSpPr>
        <p:spPr>
          <a:xfrm>
            <a:off x="5398019" y="135512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控制参数</a:t>
            </a:r>
            <a:endParaRPr kumimoji="1" lang="zh-CN" altLang="en-US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395404" y="1870511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系统对交易的参数化控制</a:t>
            </a:r>
            <a:endParaRPr kumimoji="1" lang="zh-CN" altLang="en-US" sz="1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819115" y="139564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交易属性、定义</a:t>
            </a:r>
            <a:endParaRPr kumimoji="1"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5398019" y="342205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权限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364732" y="3929633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系统对交易的参数化控制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5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83568" y="652615"/>
            <a:ext cx="936104" cy="401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简单“交易”执行过程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899592" y="42101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573" y="543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894131" y="466338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9909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323528" y="865881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启动交易</a:t>
            </a:r>
            <a:endParaRPr kumimoji="1" lang="zh-CN" altLang="en-US" sz="1200" dirty="0"/>
          </a:p>
        </p:txBody>
      </p:sp>
      <p:sp>
        <p:nvSpPr>
          <p:cNvPr id="23" name="平行四边形 22"/>
          <p:cNvSpPr/>
          <p:nvPr/>
        </p:nvSpPr>
        <p:spPr>
          <a:xfrm>
            <a:off x="323528" y="133757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交易数据录入</a:t>
            </a:r>
            <a:endParaRPr kumimoji="1" lang="zh-CN" altLang="en-US" sz="1200" dirty="0"/>
          </a:p>
        </p:txBody>
      </p:sp>
      <p:sp>
        <p:nvSpPr>
          <p:cNvPr id="24" name="平行四边形 23"/>
          <p:cNvSpPr/>
          <p:nvPr/>
        </p:nvSpPr>
        <p:spPr>
          <a:xfrm>
            <a:off x="318067" y="180926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提交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318067" y="2280957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业务控制</a:t>
            </a:r>
            <a:endParaRPr kumimoji="1" lang="zh-CN" altLang="en-US" sz="1200" dirty="0"/>
          </a:p>
        </p:txBody>
      </p:sp>
      <p:sp>
        <p:nvSpPr>
          <p:cNvPr id="26" name="平行四边形 25"/>
          <p:cNvSpPr/>
          <p:nvPr/>
        </p:nvSpPr>
        <p:spPr>
          <a:xfrm>
            <a:off x="318067" y="2752649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功能处理</a:t>
            </a:r>
            <a:endParaRPr kumimoji="1" lang="zh-CN" altLang="en-US" sz="1200"/>
          </a:p>
        </p:txBody>
      </p:sp>
      <p:sp>
        <p:nvSpPr>
          <p:cNvPr id="27" name="平行四边形 26"/>
          <p:cNvSpPr/>
          <p:nvPr/>
        </p:nvSpPr>
        <p:spPr>
          <a:xfrm>
            <a:off x="318067" y="3224341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响应结果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303686" y="369603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结果输出</a:t>
            </a:r>
            <a:endParaRPr kumimoji="1" lang="zh-CN" altLang="en-US" sz="1200" dirty="0"/>
          </a:p>
        </p:txBody>
      </p:sp>
      <p:sp>
        <p:nvSpPr>
          <p:cNvPr id="29" name="平行四边形 28"/>
          <p:cNvSpPr/>
          <p:nvPr/>
        </p:nvSpPr>
        <p:spPr>
          <a:xfrm>
            <a:off x="318067" y="4161379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控制指令</a:t>
            </a:r>
            <a:endParaRPr kumimoji="1" lang="zh-CN" altLang="en-US" sz="1200" dirty="0"/>
          </a:p>
        </p:txBody>
      </p:sp>
      <p:sp>
        <p:nvSpPr>
          <p:cNvPr id="32" name="平行四边形 31"/>
          <p:cNvSpPr/>
          <p:nvPr/>
        </p:nvSpPr>
        <p:spPr>
          <a:xfrm>
            <a:off x="8028384" y="108013"/>
            <a:ext cx="864096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前端</a:t>
            </a:r>
            <a:endParaRPr kumimoji="1" lang="zh-CN" altLang="en-US" sz="1200" dirty="0"/>
          </a:p>
        </p:txBody>
      </p:sp>
      <p:sp>
        <p:nvSpPr>
          <p:cNvPr id="33" name="平行四边形 32"/>
          <p:cNvSpPr/>
          <p:nvPr/>
        </p:nvSpPr>
        <p:spPr>
          <a:xfrm>
            <a:off x="8014213" y="414143"/>
            <a:ext cx="864096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后端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95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83568" y="652615"/>
            <a:ext cx="936104" cy="401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简单“交易”执行过程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899592" y="42101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573" y="543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894131" y="466338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9909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323528" y="865881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启动交易</a:t>
            </a:r>
            <a:endParaRPr kumimoji="1" lang="zh-CN" altLang="en-US" sz="1200" dirty="0"/>
          </a:p>
        </p:txBody>
      </p:sp>
      <p:sp>
        <p:nvSpPr>
          <p:cNvPr id="23" name="平行四边形 22"/>
          <p:cNvSpPr/>
          <p:nvPr/>
        </p:nvSpPr>
        <p:spPr>
          <a:xfrm>
            <a:off x="323528" y="133757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交易数据录入</a:t>
            </a:r>
            <a:endParaRPr kumimoji="1" lang="zh-CN" altLang="en-US" sz="1200" dirty="0"/>
          </a:p>
        </p:txBody>
      </p:sp>
      <p:sp>
        <p:nvSpPr>
          <p:cNvPr id="24" name="平行四边形 23"/>
          <p:cNvSpPr/>
          <p:nvPr/>
        </p:nvSpPr>
        <p:spPr>
          <a:xfrm>
            <a:off x="318067" y="180926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提交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318067" y="2280957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业务控制</a:t>
            </a:r>
            <a:endParaRPr kumimoji="1" lang="zh-CN" altLang="en-US" sz="1200" dirty="0"/>
          </a:p>
        </p:txBody>
      </p:sp>
      <p:sp>
        <p:nvSpPr>
          <p:cNvPr id="26" name="平行四边形 25"/>
          <p:cNvSpPr/>
          <p:nvPr/>
        </p:nvSpPr>
        <p:spPr>
          <a:xfrm>
            <a:off x="318067" y="2752649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功能处理</a:t>
            </a:r>
            <a:endParaRPr kumimoji="1" lang="zh-CN" altLang="en-US" sz="1200"/>
          </a:p>
        </p:txBody>
      </p:sp>
      <p:sp>
        <p:nvSpPr>
          <p:cNvPr id="27" name="平行四边形 26"/>
          <p:cNvSpPr/>
          <p:nvPr/>
        </p:nvSpPr>
        <p:spPr>
          <a:xfrm>
            <a:off x="318067" y="3224341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响应结果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303686" y="369603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结果输出</a:t>
            </a:r>
            <a:endParaRPr kumimoji="1" lang="zh-CN" altLang="en-US" sz="1200" dirty="0"/>
          </a:p>
        </p:txBody>
      </p:sp>
      <p:sp>
        <p:nvSpPr>
          <p:cNvPr id="29" name="平行四边形 28"/>
          <p:cNvSpPr/>
          <p:nvPr/>
        </p:nvSpPr>
        <p:spPr>
          <a:xfrm>
            <a:off x="318067" y="4161379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控制指令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8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流水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日志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获取流水号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存储流水记录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功能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收集操作日志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（收集过程在业务流程中）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存储操作日志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统计</a:t>
            </a:r>
            <a:r>
              <a:rPr kumimoji="1" lang="en-US" altLang="zh-CN" sz="1200" dirty="0" smtClean="0"/>
              <a:t>&amp;</a:t>
            </a:r>
            <a:r>
              <a:rPr kumimoji="1" lang="zh-CN" altLang="en-US" sz="1200" dirty="0" smtClean="0"/>
              <a:t>分析操作日志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查询操作日志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4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JNL_*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LOG_*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7596336" y="2733599"/>
            <a:ext cx="1087108" cy="1854375"/>
            <a:chOff x="7596336" y="2733599"/>
            <a:chExt cx="1087108" cy="1854375"/>
          </a:xfrm>
        </p:grpSpPr>
        <p:sp>
          <p:nvSpPr>
            <p:cNvPr id="3" name="右大括号 2"/>
            <p:cNvSpPr/>
            <p:nvPr/>
          </p:nvSpPr>
          <p:spPr>
            <a:xfrm>
              <a:off x="7596336" y="2733599"/>
              <a:ext cx="360040" cy="1854375"/>
            </a:xfrm>
            <a:prstGeom prst="rightBrace">
              <a:avLst>
                <a:gd name="adj1" fmla="val 1287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20570" y="3476120"/>
              <a:ext cx="6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Tools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流水</a:t>
            </a:r>
            <a:r>
              <a:rPr kumimoji="1" lang="en-US" altLang="zh-CN" sz="3000" dirty="0" smtClean="0"/>
              <a:t>&amp;</a:t>
            </a:r>
            <a:r>
              <a:rPr kumimoji="1" lang="zh-CN" altLang="en-US" sz="3000" dirty="0" smtClean="0"/>
              <a:t>日志－业务模型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827584" y="1203598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9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57200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标准数据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SD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应用框架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ABF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2372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</a:t>
            </a:r>
            <a:r>
              <a:rPr kumimoji="1" lang="en-US" altLang="zh-CN" sz="1200" dirty="0" smtClean="0">
                <a:solidFill>
                  <a:srgbClr val="FFFF00"/>
                </a:solidFill>
              </a:rPr>
              <a:t>&amp;</a:t>
            </a:r>
            <a:r>
              <a:rPr kumimoji="1" lang="zh-CN" altLang="en-US" sz="1200" dirty="0" smtClean="0">
                <a:solidFill>
                  <a:srgbClr val="FFFF00"/>
                </a:solidFill>
              </a:rPr>
              <a:t>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4786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Boot</a:t>
            </a: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94688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94688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客户服务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904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8278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460432" y="847372"/>
            <a:ext cx="702439" cy="3977127"/>
            <a:chOff x="8460432" y="847372"/>
            <a:chExt cx="702439" cy="3977127"/>
          </a:xfrm>
        </p:grpSpPr>
        <p:sp>
          <p:nvSpPr>
            <p:cNvPr id="3" name="右大括号 2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04448" y="2682046"/>
              <a:ext cx="5584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400" smtClean="0"/>
                <a:t>Tools</a:t>
              </a:r>
              <a:endParaRPr kumimoji="1" lang="en-US" altLang="zh-CN" sz="1400" dirty="0" smtClean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0148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5801854" y="263792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39702" y="2150137"/>
            <a:ext cx="1080120" cy="1684308"/>
            <a:chOff x="7039702" y="2150137"/>
            <a:chExt cx="1080120" cy="1684308"/>
          </a:xfrm>
        </p:grpSpPr>
        <p:sp>
          <p:nvSpPr>
            <p:cNvPr id="89" name="矩形 88"/>
            <p:cNvSpPr/>
            <p:nvPr/>
          </p:nvSpPr>
          <p:spPr>
            <a:xfrm>
              <a:off x="7039702" y="2150137"/>
              <a:ext cx="1080120" cy="168430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28284" y="2621952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130696" y="3078118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146154" y="3554652"/>
              <a:ext cx="864096" cy="24808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s-IS" altLang="zh-CN" sz="1200" smtClean="0"/>
                <a:t>….</a:t>
              </a:r>
              <a:endParaRPr kumimoji="1" lang="zh-CN" altLang="en-US" sz="1200" dirty="0"/>
            </a:p>
          </p:txBody>
        </p:sp>
      </p:grpSp>
      <p:sp>
        <p:nvSpPr>
          <p:cNvPr id="93" name="矩形 92"/>
          <p:cNvSpPr/>
          <p:nvPr/>
        </p:nvSpPr>
        <p:spPr>
          <a:xfrm>
            <a:off x="2114862" y="199775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0424" y="199762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71042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曲线连接符 6"/>
          <p:cNvCxnSpPr>
            <a:stCxn id="86" idx="2"/>
            <a:endCxn id="82" idx="5"/>
          </p:cNvCxnSpPr>
          <p:nvPr/>
        </p:nvCxnSpPr>
        <p:spPr>
          <a:xfrm rot="16200000" flipH="1">
            <a:off x="5229248" y="1573267"/>
            <a:ext cx="278724" cy="420492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形状 81"/>
          <p:cNvSpPr/>
          <p:nvPr/>
        </p:nvSpPr>
        <p:spPr>
          <a:xfrm rot="20700000">
            <a:off x="5484707" y="1915746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8" name="矩形 97"/>
          <p:cNvSpPr/>
          <p:nvPr/>
        </p:nvSpPr>
        <p:spPr>
          <a:xfrm>
            <a:off x="5791660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38" y="59617"/>
            <a:ext cx="32504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 smtClean="0">
                <a:solidFill>
                  <a:srgbClr val="C00000"/>
                </a:solidFill>
              </a:rPr>
              <a:t>思考：是否应该在服务间的调用过程中，自然串联出业务逻辑，而不需要专门的‘业务流程’实现者！</a:t>
            </a:r>
            <a:endParaRPr kumimoji="1" lang="en-US" altLang="zh-CN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开发篇</a:t>
            </a:r>
            <a:endParaRPr kumimoji="1" lang="zh-CN" altLang="en-US" sz="2600" cap="none" dirty="0"/>
          </a:p>
        </p:txBody>
      </p:sp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6258" y="3653794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3688" y="3859406"/>
            <a:ext cx="775806" cy="85425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106724" y="4569156"/>
            <a:ext cx="3155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/>
              <a:t>Json</a:t>
            </a:r>
            <a:r>
              <a:rPr lang="en-US" altLang="zh-CN" sz="1400" dirty="0" smtClean="0"/>
              <a:t>-server</a:t>
            </a:r>
          </a:p>
          <a:p>
            <a:r>
              <a:rPr lang="zh-CN" altLang="en-US" sz="1400" dirty="0" smtClean="0"/>
              <a:t>https</a:t>
            </a:r>
            <a:r>
              <a:rPr lang="zh-CN" altLang="en-US" sz="1400" dirty="0"/>
              <a:t>://github.com/typicode/json-server</a:t>
            </a:r>
          </a:p>
        </p:txBody>
      </p:sp>
    </p:spTree>
    <p:extLst>
      <p:ext uri="{BB962C8B-B14F-4D97-AF65-F5344CB8AC3E}">
        <p14:creationId xmlns:p14="http://schemas.microsoft.com/office/powerpoint/2010/main" val="19742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1475656" y="3137242"/>
            <a:ext cx="5108092" cy="185627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基础服务模块</a:t>
            </a:r>
            <a:endParaRPr kumimoji="1" lang="zh-CN" altLang="en-US" sz="3000" dirty="0"/>
          </a:p>
        </p:txBody>
      </p:sp>
      <p:sp>
        <p:nvSpPr>
          <p:cNvPr id="52" name="矩形 51"/>
          <p:cNvSpPr/>
          <p:nvPr/>
        </p:nvSpPr>
        <p:spPr>
          <a:xfrm>
            <a:off x="1475656" y="780842"/>
            <a:ext cx="5108092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1043608" y="1275606"/>
            <a:ext cx="1971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 smtClean="0"/>
              <a:t>通用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</p:txBody>
      </p:sp>
      <p:sp>
        <p:nvSpPr>
          <p:cNvPr id="56" name="矩形 55"/>
          <p:cNvSpPr/>
          <p:nvPr/>
        </p:nvSpPr>
        <p:spPr>
          <a:xfrm>
            <a:off x="1689165" y="2268538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OM&amp;AC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06950" y="22629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686332" y="38247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</a:t>
            </a:r>
            <a:r>
              <a:rPr kumimoji="1" lang="en-US" altLang="zh-CN" sz="1200" dirty="0" smtClean="0">
                <a:solidFill>
                  <a:srgbClr val="FFFF00"/>
                </a:solidFill>
              </a:rPr>
              <a:t>&amp;</a:t>
            </a:r>
            <a:r>
              <a:rPr kumimoji="1" lang="zh-CN" altLang="en-US" sz="1200" dirty="0" smtClean="0">
                <a:solidFill>
                  <a:srgbClr val="FFFF00"/>
                </a:solidFill>
              </a:rPr>
              <a:t>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49582" y="38247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86332" y="97973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03190" y="197245"/>
            <a:ext cx="1787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nfrastructure</a:t>
            </a:r>
            <a:endParaRPr lang="zh-CN" altLang="en-US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86477" y="228513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86477" y="163564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59588" y="440795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159588" y="2275878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906950" y="97843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142512" y="97830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363130" y="97700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01" name="组 100"/>
          <p:cNvGrpSpPr/>
          <p:nvPr/>
        </p:nvGrpSpPr>
        <p:grpSpPr>
          <a:xfrm flipH="1">
            <a:off x="70952" y="1016386"/>
            <a:ext cx="800280" cy="3977127"/>
            <a:chOff x="8460432" y="847372"/>
            <a:chExt cx="702439" cy="3977127"/>
          </a:xfrm>
        </p:grpSpPr>
        <p:sp>
          <p:nvSpPr>
            <p:cNvPr id="102" name="右大括号 101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8619132" y="2427734"/>
              <a:ext cx="54373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zh-CN" altLang="en-US" sz="1400" dirty="0"/>
                <a:t>基础</a:t>
              </a:r>
              <a:endParaRPr kumimoji="1" lang="en-US" altLang="zh-CN" sz="1400" dirty="0"/>
            </a:p>
            <a:p>
              <a:pPr algn="r"/>
              <a:r>
                <a:rPr kumimoji="1" lang="zh-CN" altLang="en-US" sz="1400" dirty="0"/>
                <a:t>服务</a:t>
              </a:r>
              <a:endParaRPr kumimoji="1" lang="en-US" altLang="zh-CN" sz="1400" dirty="0"/>
            </a:p>
            <a:p>
              <a:pPr algn="r"/>
              <a:r>
                <a:rPr kumimoji="1" lang="zh-CN" altLang="en-US" sz="1400" dirty="0"/>
                <a:t>模块</a:t>
              </a:r>
              <a:endParaRPr kumimoji="1" lang="en-US" altLang="zh-CN" sz="1400" dirty="0"/>
            </a:p>
          </p:txBody>
        </p:sp>
      </p:grpSp>
      <p:sp>
        <p:nvSpPr>
          <p:cNvPr id="104" name="矩形 103"/>
          <p:cNvSpPr/>
          <p:nvPr/>
        </p:nvSpPr>
        <p:spPr>
          <a:xfrm>
            <a:off x="1686332" y="44030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标准数据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SD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935452" y="44030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定时器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Timer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 flipH="1">
            <a:off x="1067329" y="3506117"/>
            <a:ext cx="1971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 smtClean="0"/>
              <a:t>通用平台服务</a:t>
            </a:r>
            <a:endParaRPr kumimoji="1" lang="en-US" altLang="zh-CN" sz="1400" dirty="0" smtClean="0"/>
          </a:p>
        </p:txBody>
      </p:sp>
      <p:grpSp>
        <p:nvGrpSpPr>
          <p:cNvPr id="107" name="组 106"/>
          <p:cNvGrpSpPr/>
          <p:nvPr/>
        </p:nvGrpSpPr>
        <p:grpSpPr>
          <a:xfrm>
            <a:off x="5418953" y="3236087"/>
            <a:ext cx="1080120" cy="1711927"/>
            <a:chOff x="7039702" y="2031647"/>
            <a:chExt cx="1080120" cy="1711927"/>
          </a:xfrm>
        </p:grpSpPr>
        <p:sp>
          <p:nvSpPr>
            <p:cNvPr id="108" name="矩形 107"/>
            <p:cNvSpPr/>
            <p:nvPr/>
          </p:nvSpPr>
          <p:spPr>
            <a:xfrm>
              <a:off x="7039702" y="2031647"/>
              <a:ext cx="1080120" cy="1711927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7146154" y="2675143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7128284" y="2489256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7146154" y="3202159"/>
              <a:ext cx="864096" cy="43397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报文格式</a:t>
              </a:r>
              <a:endParaRPr kumimoji="1" lang="zh-CN" altLang="en-US" sz="1200" dirty="0"/>
            </a:p>
          </p:txBody>
        </p:sp>
      </p:grpSp>
      <p:sp>
        <p:nvSpPr>
          <p:cNvPr id="112" name="矩形 111"/>
          <p:cNvSpPr/>
          <p:nvPr/>
        </p:nvSpPr>
        <p:spPr>
          <a:xfrm>
            <a:off x="4159588" y="38318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挡板服务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Simulator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159588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批量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Batch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681984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。。。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945234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。。。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使用模拟器分离开发过程，分段独立测试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1338699" y="1767465"/>
            <a:ext cx="1152128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94140" y="1803469"/>
            <a:ext cx="1152128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68344" y="1803469"/>
            <a:ext cx="1296144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End-server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664953" y="2235517"/>
            <a:ext cx="2123071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238396" y="2235517"/>
            <a:ext cx="1237820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62031" y="1170554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前端挡板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90495" y="1191062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服务端挡板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8576" y="1155397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前端测试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07734" y="1170554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服务端测试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6655" y="814043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检查</a:t>
            </a:r>
            <a:r>
              <a:rPr kumimoji="1" lang="en-US" altLang="zh-CN" sz="1200" dirty="0" smtClean="0"/>
              <a:t>UE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534358" y="3903045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Json</a:t>
            </a:r>
            <a:r>
              <a:rPr kumimoji="1" lang="en-US" altLang="zh-CN" sz="1400" dirty="0" smtClean="0"/>
              <a:t>-server</a:t>
            </a:r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008321" y="3903045"/>
            <a:ext cx="8270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postman</a:t>
            </a:r>
          </a:p>
          <a:p>
            <a:r>
              <a:rPr kumimoji="1" lang="is-IS" altLang="zh-CN" sz="1400" dirty="0" smtClean="0"/>
              <a:t>Junit</a:t>
            </a:r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322280" y="3912490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simulator</a:t>
            </a:r>
            <a:endParaRPr kumimoji="1" lang="is-IS" altLang="zh-CN" sz="1400" dirty="0" smtClean="0"/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0588" y="3912490"/>
            <a:ext cx="678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Kafa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Jasmin</a:t>
            </a:r>
          </a:p>
          <a:p>
            <a:r>
              <a:rPr kumimoji="1" lang="is-IS" altLang="zh-CN" sz="1400" dirty="0" smtClean="0"/>
              <a:t>…</a:t>
            </a:r>
          </a:p>
          <a:p>
            <a:r>
              <a:rPr kumimoji="1" lang="is-IS" altLang="zh-CN" sz="1400" dirty="0" smtClean="0"/>
              <a:t>Tunit</a:t>
            </a:r>
            <a:endParaRPr kumimoji="1"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216162" y="82803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模拟前端</a:t>
            </a:r>
            <a:r>
              <a:rPr kumimoji="1" lang="zh-CN" altLang="en-US" sz="1200" smtClean="0"/>
              <a:t>所需数据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726488" y="829105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脱离前端单独测试服务端</a:t>
            </a:r>
            <a:endParaRPr kumimoji="1"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084518" y="828033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模拟服务端所需数据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3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前端测试</a:t>
            </a:r>
            <a:endParaRPr kumimoji="1" lang="zh-CN" altLang="en-US" sz="3000" dirty="0"/>
          </a:p>
        </p:txBody>
      </p:sp>
      <p:sp>
        <p:nvSpPr>
          <p:cNvPr id="32" name="圆角矩形 31"/>
          <p:cNvSpPr/>
          <p:nvPr/>
        </p:nvSpPr>
        <p:spPr>
          <a:xfrm>
            <a:off x="730864" y="3507854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Native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／</a:t>
            </a:r>
            <a:r>
              <a:rPr kumimoji="1" lang="en-US" altLang="zh-CN" dirty="0" smtClean="0"/>
              <a:t>Android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419872" y="3507854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Web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＋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＋</a:t>
            </a:r>
            <a:r>
              <a:rPr kumimoji="1" lang="en-US" altLang="zh-CN" dirty="0" smtClean="0"/>
              <a:t>JS</a:t>
            </a:r>
          </a:p>
          <a:p>
            <a:pPr algn="ctr"/>
            <a:r>
              <a:rPr kumimoji="1" lang="en-US" altLang="zh-CN" dirty="0" smtClean="0"/>
              <a:t>H5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108880" y="3528093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Desktop</a:t>
            </a:r>
          </a:p>
          <a:p>
            <a:pPr algn="ctr"/>
            <a:r>
              <a:rPr kumimoji="1" lang="en-US" altLang="zh-CN" dirty="0" smtClean="0"/>
              <a:t>SWT</a:t>
            </a:r>
          </a:p>
          <a:p>
            <a:pPr algn="ctr"/>
            <a:r>
              <a:rPr kumimoji="1" lang="en-US" altLang="zh-CN" dirty="0" smtClean="0"/>
              <a:t>Electron</a:t>
            </a:r>
          </a:p>
        </p:txBody>
      </p:sp>
      <p:sp>
        <p:nvSpPr>
          <p:cNvPr id="9" name="矩形 8"/>
          <p:cNvSpPr/>
          <p:nvPr/>
        </p:nvSpPr>
        <p:spPr>
          <a:xfrm>
            <a:off x="611560" y="771550"/>
            <a:ext cx="8042312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？？？？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4692368" y="2211710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2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前端挡板</a:t>
            </a:r>
            <a:r>
              <a:rPr kumimoji="1" lang="zh-CN" altLang="en-US" sz="1800" dirty="0" smtClean="0"/>
              <a:t>（借助</a:t>
            </a:r>
            <a:r>
              <a:rPr kumimoji="1" lang="en-US" altLang="zh-CN" sz="1800" dirty="0" err="1" smtClean="0"/>
              <a:t>json</a:t>
            </a:r>
            <a:r>
              <a:rPr kumimoji="1" lang="zh-CN" altLang="en-US" sz="1800" dirty="0" smtClean="0"/>
              <a:t>－</a:t>
            </a:r>
            <a:r>
              <a:rPr kumimoji="1" lang="en-US" altLang="zh-CN" sz="1800" dirty="0" smtClean="0"/>
              <a:t>server</a:t>
            </a:r>
            <a:r>
              <a:rPr kumimoji="1" lang="zh-CN" altLang="en-US" sz="1800" dirty="0" smtClean="0"/>
              <a:t>）</a:t>
            </a:r>
            <a:endParaRPr kumimoji="1" lang="zh-CN" altLang="en-US" sz="1800" dirty="0"/>
          </a:p>
        </p:txBody>
      </p:sp>
      <p:sp>
        <p:nvSpPr>
          <p:cNvPr id="32" name="圆角矩形 31"/>
          <p:cNvSpPr/>
          <p:nvPr/>
        </p:nvSpPr>
        <p:spPr>
          <a:xfrm>
            <a:off x="1018896" y="3425306"/>
            <a:ext cx="7106208" cy="10906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800" dirty="0" err="1" smtClean="0">
                <a:solidFill>
                  <a:schemeClr val="tx1"/>
                </a:solidFill>
              </a:rPr>
              <a:t>Json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-server</a:t>
            </a:r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sz="1400" dirty="0" err="1" smtClean="0"/>
              <a:t>RESTFul</a:t>
            </a:r>
            <a:r>
              <a:rPr kumimoji="1" lang="en-US" altLang="zh-CN" sz="1400" dirty="0" smtClean="0"/>
              <a:t> API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1018896" y="1635891"/>
            <a:ext cx="2400976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Web</a:t>
            </a:r>
            <a:endParaRPr kumimoji="1"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3949136" y="1635645"/>
            <a:ext cx="2400976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Desktop</a:t>
            </a:r>
            <a:endParaRPr kumimoji="1" lang="zh-CN" altLang="en-US" sz="1400" dirty="0"/>
          </a:p>
        </p:txBody>
      </p:sp>
      <p:sp>
        <p:nvSpPr>
          <p:cNvPr id="3" name="折角形 2"/>
          <p:cNvSpPr/>
          <p:nvPr/>
        </p:nvSpPr>
        <p:spPr>
          <a:xfrm>
            <a:off x="6156176" y="3569322"/>
            <a:ext cx="1584176" cy="766624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i="1"/>
              <a:t>d</a:t>
            </a:r>
            <a:r>
              <a:rPr kumimoji="1" lang="en-US" altLang="zh-CN" sz="1400" i="1" smtClean="0"/>
              <a:t>b.json</a:t>
            </a:r>
            <a:endParaRPr kumimoji="1" lang="zh-CN" altLang="en-US" sz="1400" i="1" dirty="0"/>
          </a:p>
        </p:txBody>
      </p:sp>
      <p:sp>
        <p:nvSpPr>
          <p:cNvPr id="4" name="下箭头 3"/>
          <p:cNvSpPr/>
          <p:nvPr/>
        </p:nvSpPr>
        <p:spPr>
          <a:xfrm>
            <a:off x="1835696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699792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570346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440900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296427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3995" y="2307809"/>
            <a:ext cx="619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POST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99792" y="2307809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GET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597729" y="230016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PUT</a:t>
            </a:r>
            <a:endParaRPr kumimoji="1"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349405" y="231252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DELETE</a:t>
            </a:r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92575" y="2300167"/>
            <a:ext cx="7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PATCH</a:t>
            </a:r>
            <a:endParaRPr kumimoji="1" lang="zh-CN" altLang="en-US" sz="1600" dirty="0"/>
          </a:p>
        </p:txBody>
      </p:sp>
      <p:sp>
        <p:nvSpPr>
          <p:cNvPr id="20" name="下箭头 19"/>
          <p:cNvSpPr/>
          <p:nvPr/>
        </p:nvSpPr>
        <p:spPr>
          <a:xfrm>
            <a:off x="6151954" y="2638721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0471" y="2283718"/>
            <a:ext cx="1324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GET?Paginate</a:t>
            </a:r>
            <a:endParaRPr kumimoji="1"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953030" y="2531988"/>
            <a:ext cx="600031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kumimoji="1" lang="is-IS" altLang="zh-CN" sz="2800" smtClean="0"/>
              <a:t>…</a:t>
            </a:r>
            <a:endParaRPr kumimoji="1" lang="zh-CN" altLang="en-US" sz="2800" dirty="0"/>
          </a:p>
        </p:txBody>
      </p:sp>
      <p:sp>
        <p:nvSpPr>
          <p:cNvPr id="23" name="圆角矩形 22"/>
          <p:cNvSpPr/>
          <p:nvPr/>
        </p:nvSpPr>
        <p:spPr>
          <a:xfrm>
            <a:off x="6879376" y="1623461"/>
            <a:ext cx="1245728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。。。</a:t>
            </a:r>
            <a:endParaRPr kumimoji="1"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102944" y="927750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Governor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1906" y="916121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PAD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24245" y="927750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TWS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192145" y="923929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PAD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53030" y="915566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。。。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18" y="2375472"/>
            <a:ext cx="1056109" cy="8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服务端测试</a:t>
            </a:r>
            <a:r>
              <a:rPr kumimoji="1" lang="zh-CN" altLang="en-US" sz="1800" dirty="0" smtClean="0"/>
              <a:t>（使用</a:t>
            </a:r>
            <a:r>
              <a:rPr kumimoji="1" lang="en-US" altLang="zh-CN" sz="1800" dirty="0" smtClean="0"/>
              <a:t>postman</a:t>
            </a:r>
            <a:r>
              <a:rPr kumimoji="1" lang="zh-CN" altLang="en-US" sz="1800" dirty="0" smtClean="0"/>
              <a:t>，模拟发出请求）</a:t>
            </a:r>
            <a:endParaRPr kumimoji="1" lang="zh-CN" altLang="en-US" sz="1800" dirty="0"/>
          </a:p>
        </p:txBody>
      </p:sp>
      <p:sp>
        <p:nvSpPr>
          <p:cNvPr id="32" name="圆角矩形 31"/>
          <p:cNvSpPr/>
          <p:nvPr/>
        </p:nvSpPr>
        <p:spPr>
          <a:xfrm>
            <a:off x="1018896" y="3857354"/>
            <a:ext cx="7106208" cy="899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Gateway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algn="ctr"/>
            <a:r>
              <a:rPr kumimoji="1" lang="en-US" altLang="zh-CN" sz="1400" dirty="0" err="1" smtClean="0"/>
              <a:t>RESTFul</a:t>
            </a:r>
            <a:r>
              <a:rPr kumimoji="1" lang="en-US" altLang="zh-CN" sz="1400" dirty="0" smtClean="0"/>
              <a:t> API</a:t>
            </a:r>
            <a:endParaRPr kumimoji="1" lang="zh-CN" altLang="en-US" sz="1400" dirty="0"/>
          </a:p>
        </p:txBody>
      </p:sp>
      <p:sp>
        <p:nvSpPr>
          <p:cNvPr id="4" name="下箭头 3"/>
          <p:cNvSpPr/>
          <p:nvPr/>
        </p:nvSpPr>
        <p:spPr>
          <a:xfrm>
            <a:off x="1835696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699792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570346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440900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296427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3995" y="2881268"/>
            <a:ext cx="619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POST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99792" y="288126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GET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597729" y="287362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PUT</a:t>
            </a:r>
            <a:endParaRPr kumimoji="1"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349405" y="28859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DELETE</a:t>
            </a:r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92575" y="2873626"/>
            <a:ext cx="7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PATCH</a:t>
            </a:r>
            <a:endParaRPr kumimoji="1" lang="zh-CN" altLang="en-US" sz="1600" dirty="0"/>
          </a:p>
        </p:txBody>
      </p:sp>
      <p:sp>
        <p:nvSpPr>
          <p:cNvPr id="20" name="下箭头 19"/>
          <p:cNvSpPr/>
          <p:nvPr/>
        </p:nvSpPr>
        <p:spPr>
          <a:xfrm>
            <a:off x="6151954" y="3212180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0471" y="2857177"/>
            <a:ext cx="1324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GET?Paginate</a:t>
            </a:r>
            <a:endParaRPr kumimoji="1"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953030" y="3105447"/>
            <a:ext cx="60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sz="2800" smtClean="0"/>
              <a:t>…</a:t>
            </a:r>
            <a:endParaRPr kumimoji="1" lang="zh-CN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5635227" y="3939903"/>
            <a:ext cx="2033117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DUBBO </a:t>
            </a:r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356165" y="3943530"/>
            <a:ext cx="90574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561474" y="3939902"/>
            <a:ext cx="90574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endParaRPr kumimoji="1"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1018896" y="1648296"/>
            <a:ext cx="7106208" cy="1152128"/>
          </a:xfrm>
          <a:prstGeom prst="roundRect">
            <a:avLst/>
          </a:prstGeom>
          <a:solidFill>
            <a:srgbClr val="4C68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/>
              <a:t>Postman</a:t>
            </a:r>
            <a:endParaRPr kumimoji="1"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16" y="1774187"/>
            <a:ext cx="775806" cy="854258"/>
          </a:xfrm>
          <a:prstGeom prst="rect">
            <a:avLst/>
          </a:prstGeom>
          <a:ln>
            <a:solidFill>
              <a:srgbClr val="4C6886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947" y="868714"/>
            <a:ext cx="4801899" cy="1504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8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/>
              <a:t>服务端挡板</a:t>
            </a:r>
            <a:r>
              <a:rPr kumimoji="1" lang="zh-CN" altLang="en-US" sz="1800" dirty="0" smtClean="0"/>
              <a:t>（主机模拟器</a:t>
            </a:r>
            <a:r>
              <a:rPr kumimoji="1" lang="zh-CN" altLang="en-US" sz="1800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3131840" y="1491630"/>
            <a:ext cx="35283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主机模拟器？？？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1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如何测试</a:t>
            </a:r>
            <a:r>
              <a:rPr kumimoji="1" lang="en-US" altLang="zh-CN" sz="3000" dirty="0" smtClean="0"/>
              <a:t>ABF</a:t>
            </a:r>
            <a:endParaRPr kumimoji="1" lang="zh-CN" altLang="en-US" sz="1800" dirty="0"/>
          </a:p>
        </p:txBody>
      </p:sp>
      <p:sp>
        <p:nvSpPr>
          <p:cNvPr id="4" name="圆角矩形 3"/>
          <p:cNvSpPr/>
          <p:nvPr/>
        </p:nvSpPr>
        <p:spPr>
          <a:xfrm>
            <a:off x="1018896" y="3425306"/>
            <a:ext cx="7106208" cy="1234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基础数据管理功能</a:t>
            </a:r>
            <a:endParaRPr kumimoji="1"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1050386" y="1851670"/>
            <a:ext cx="7106208" cy="14507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基础应用管理功能</a:t>
            </a:r>
            <a:endParaRPr kumimoji="1"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1050386" y="512792"/>
            <a:ext cx="7106208" cy="127560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使用场景</a:t>
            </a:r>
            <a:endParaRPr kumimoji="1"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216149" y="3959653"/>
            <a:ext cx="1152128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序号</a:t>
            </a:r>
            <a:r>
              <a:rPr lang="zh-CN" altLang="en-US" sz="1200" dirty="0" smtClean="0"/>
              <a:t>资源管理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434386" y="3959653"/>
            <a:ext cx="1152128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系统运行参数 </a:t>
            </a:r>
          </a:p>
        </p:txBody>
      </p:sp>
      <p:sp>
        <p:nvSpPr>
          <p:cNvPr id="9" name="矩形 8"/>
          <p:cNvSpPr/>
          <p:nvPr/>
        </p:nvSpPr>
        <p:spPr>
          <a:xfrm>
            <a:off x="3652623" y="3959653"/>
            <a:ext cx="803886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业务字典</a:t>
            </a:r>
          </a:p>
        </p:txBody>
      </p:sp>
      <p:sp>
        <p:nvSpPr>
          <p:cNvPr id="10" name="矩形 9"/>
          <p:cNvSpPr/>
          <p:nvPr/>
        </p:nvSpPr>
        <p:spPr>
          <a:xfrm>
            <a:off x="1187624" y="2823335"/>
            <a:ext cx="1440160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功能行为类型定义 </a:t>
            </a:r>
          </a:p>
        </p:txBody>
      </p:sp>
      <p:sp>
        <p:nvSpPr>
          <p:cNvPr id="11" name="矩形 10"/>
          <p:cNvSpPr/>
          <p:nvPr/>
        </p:nvSpPr>
        <p:spPr>
          <a:xfrm>
            <a:off x="2740515" y="2823335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职务定义</a:t>
            </a:r>
          </a:p>
        </p:txBody>
      </p:sp>
      <p:sp>
        <p:nvSpPr>
          <p:cNvPr id="12" name="矩形 11"/>
          <p:cNvSpPr/>
          <p:nvPr/>
        </p:nvSpPr>
        <p:spPr>
          <a:xfrm>
            <a:off x="3670720" y="2827391"/>
            <a:ext cx="803886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角色管理 </a:t>
            </a:r>
          </a:p>
        </p:txBody>
      </p:sp>
      <p:sp>
        <p:nvSpPr>
          <p:cNvPr id="13" name="矩形 12"/>
          <p:cNvSpPr/>
          <p:nvPr/>
        </p:nvSpPr>
        <p:spPr>
          <a:xfrm>
            <a:off x="1212412" y="1347944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员工管理 </a:t>
            </a:r>
          </a:p>
        </p:txBody>
      </p:sp>
      <p:sp>
        <p:nvSpPr>
          <p:cNvPr id="14" name="矩形 13"/>
          <p:cNvSpPr/>
          <p:nvPr/>
        </p:nvSpPr>
        <p:spPr>
          <a:xfrm>
            <a:off x="2153129" y="1347944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组织机构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82530" y="1347944"/>
            <a:ext cx="1010873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smtClean="0"/>
              <a:t>工作组管理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4283968" y="1347944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业务机构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1202837" y="2276258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应用功能管理 </a:t>
            </a:r>
          </a:p>
        </p:txBody>
      </p:sp>
      <p:sp>
        <p:nvSpPr>
          <p:cNvPr id="19" name="矩形 18"/>
          <p:cNvSpPr/>
          <p:nvPr/>
        </p:nvSpPr>
        <p:spPr>
          <a:xfrm>
            <a:off x="2477075" y="2294072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菜单管理 </a:t>
            </a:r>
          </a:p>
        </p:txBody>
      </p:sp>
      <p:sp>
        <p:nvSpPr>
          <p:cNvPr id="20" name="矩形 19"/>
          <p:cNvSpPr/>
          <p:nvPr/>
        </p:nvSpPr>
        <p:spPr>
          <a:xfrm>
            <a:off x="3852769" y="2297579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操作员管理 </a:t>
            </a:r>
          </a:p>
        </p:txBody>
      </p:sp>
      <p:sp>
        <p:nvSpPr>
          <p:cNvPr id="21" name="矩形 20"/>
          <p:cNvSpPr/>
          <p:nvPr/>
        </p:nvSpPr>
        <p:spPr>
          <a:xfrm>
            <a:off x="5228463" y="2315522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操作员身份 </a:t>
            </a:r>
          </a:p>
        </p:txBody>
      </p:sp>
      <p:sp>
        <p:nvSpPr>
          <p:cNvPr id="22" name="矩形 21"/>
          <p:cNvSpPr/>
          <p:nvPr/>
        </p:nvSpPr>
        <p:spPr>
          <a:xfrm>
            <a:off x="6604157" y="2294072"/>
            <a:ext cx="848163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重组菜单 </a:t>
            </a:r>
          </a:p>
        </p:txBody>
      </p:sp>
    </p:spTree>
    <p:extLst>
      <p:ext uri="{BB962C8B-B14F-4D97-AF65-F5344CB8AC3E}">
        <p14:creationId xmlns:p14="http://schemas.microsoft.com/office/powerpoint/2010/main" val="9686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Web/H5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4405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Desktop/</a:t>
            </a:r>
            <a:r>
              <a:rPr kumimoji="1" lang="en-US" altLang="zh-CN" dirty="0" err="1" smtClean="0"/>
              <a:t>swt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035409" y="2673499"/>
            <a:ext cx="120475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业务引擎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业务系统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8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接口分层架构</a:t>
            </a:r>
            <a:endParaRPr kumimoji="1" lang="zh-CN" altLang="en-US" sz="3000" dirty="0"/>
          </a:p>
        </p:txBody>
      </p:sp>
      <p:sp>
        <p:nvSpPr>
          <p:cNvPr id="3" name="圆角矩形 2"/>
          <p:cNvSpPr/>
          <p:nvPr/>
        </p:nvSpPr>
        <p:spPr>
          <a:xfrm>
            <a:off x="799340" y="555526"/>
            <a:ext cx="7128792" cy="810849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/>
              <a:t>渠道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27584" y="1758017"/>
            <a:ext cx="5301417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业务流程（</a:t>
            </a:r>
            <a:r>
              <a:rPr kumimoji="1" lang="en-US" altLang="zh-CN" sz="1400" dirty="0" err="1" smtClean="0"/>
              <a:t>RESTFul</a:t>
            </a:r>
            <a:r>
              <a:rPr kumimoji="1" lang="zh-CN" altLang="en-US" sz="1400" dirty="0" smtClean="0"/>
              <a:t>服务接口）</a:t>
            </a:r>
            <a:endParaRPr kumimoji="1"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827584" y="2996270"/>
            <a:ext cx="7128792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服务提供层（</a:t>
            </a:r>
            <a:r>
              <a:rPr kumimoji="1" lang="en-US" altLang="zh-CN" sz="1400" dirty="0" err="1" smtClean="0"/>
              <a:t>dubbo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provider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" name="下箭头 1"/>
          <p:cNvSpPr/>
          <p:nvPr/>
        </p:nvSpPr>
        <p:spPr>
          <a:xfrm>
            <a:off x="3104665" y="146998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104665" y="272817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8761" y="14039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78811" y="266072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RCP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6682372" y="1492735"/>
            <a:ext cx="486193" cy="1424497"/>
          </a:xfrm>
          <a:prstGeom prst="downArrow">
            <a:avLst>
              <a:gd name="adj1" fmla="val 50000"/>
              <a:gd name="adj2" fmla="val 19135"/>
            </a:avLst>
          </a:prstGeom>
          <a:solidFill>
            <a:srgbClr val="C00000">
              <a:alpha val="50196"/>
            </a:srgb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09937" y="1640578"/>
            <a:ext cx="1566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en-US" altLang="zh-CN" dirty="0" smtClean="0"/>
          </a:p>
          <a:p>
            <a:r>
              <a:rPr kumimoji="1" lang="en-US" altLang="zh-CN" dirty="0" smtClean="0"/>
              <a:t>RCP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（</a:t>
            </a:r>
            <a:r>
              <a:rPr kumimoji="1" lang="zh-CN" altLang="en-US" sz="1200" dirty="0">
                <a:solidFill>
                  <a:srgbClr val="FF0000"/>
                </a:solidFill>
              </a:rPr>
              <a:t>不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提倡频繁跨层）</a:t>
            </a:r>
            <a:endParaRPr kumimoji="1"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890067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4213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428381" y="3923533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02527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MQ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7584" y="4234523"/>
            <a:ext cx="7128792" cy="818248"/>
          </a:xfrm>
          <a:prstGeom prst="roundRect">
            <a:avLst>
              <a:gd name="adj" fmla="val 8862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应用系统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end-server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（功能接口）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402235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6381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6129359" y="3930419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8391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柜面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195736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排队机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347864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</a:rPr>
              <a:t>预填单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99992" y="84628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大堂</a:t>
            </a:r>
            <a:r>
              <a:rPr kumimoji="1" lang="en-US" altLang="zh-CN" sz="1200" dirty="0">
                <a:solidFill>
                  <a:schemeClr val="tx1"/>
                </a:solidFill>
              </a:rPr>
              <a:t>PAD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78685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4S</a:t>
            </a:r>
            <a:r>
              <a:rPr kumimoji="1" lang="zh-CN" altLang="en-US" sz="1200" dirty="0">
                <a:solidFill>
                  <a:schemeClr val="tx1"/>
                </a:solidFill>
              </a:rPr>
              <a:t>贷款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686665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78391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02527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91880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TX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16016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09112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154717" y="3333818"/>
            <a:ext cx="704560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87119" y="2108318"/>
            <a:ext cx="976893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请求接入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18194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业务处理流程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2062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访问权限控制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4864389" y="1822304"/>
            <a:ext cx="1210170" cy="266262"/>
            <a:chOff x="1193520" y="1388353"/>
            <a:chExt cx="1210170" cy="266262"/>
          </a:xfrm>
        </p:grpSpPr>
        <p:sp>
          <p:nvSpPr>
            <p:cNvPr id="38" name="形状 37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形状 38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形状 39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41" name="直线箭头连接符 40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42"/>
          <p:cNvSpPr/>
          <p:nvPr/>
        </p:nvSpPr>
        <p:spPr>
          <a:xfrm>
            <a:off x="1078391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核心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02527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前置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266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影像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750799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9691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身份核查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119937" y="4541702"/>
            <a:ext cx="704560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5076056" y="149163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Spring</a:t>
            </a:r>
          </a:p>
          <a:p>
            <a:r>
              <a:rPr kumimoji="1" lang="en-US" altLang="zh-CN" dirty="0" smtClean="0"/>
              <a:t>Spring MVC</a:t>
            </a:r>
          </a:p>
          <a:p>
            <a:r>
              <a:rPr kumimoji="1" lang="en-US" altLang="zh-CN" dirty="0" smtClean="0"/>
              <a:t>AngularJS 1&amp;2</a:t>
            </a:r>
          </a:p>
          <a:p>
            <a:r>
              <a:rPr kumimoji="1" lang="en-US" altLang="zh-CN" dirty="0" err="1" smtClean="0"/>
              <a:t>Dubbo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Disconf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084316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框架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544" y="149163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Java</a:t>
            </a:r>
          </a:p>
          <a:p>
            <a:r>
              <a:rPr kumimoji="1" lang="en-US" altLang="zh-CN" dirty="0" err="1" smtClean="0"/>
              <a:t>TypeScript</a:t>
            </a:r>
            <a:r>
              <a:rPr kumimoji="1" lang="zh-CN" altLang="en-US" dirty="0" smtClean="0"/>
              <a:t>／</a:t>
            </a:r>
            <a:r>
              <a:rPr kumimoji="1" lang="en-US" altLang="zh-CN" dirty="0"/>
              <a:t> JavaScript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Sql</a:t>
            </a:r>
            <a:endParaRPr kumimoji="1" lang="en-US" altLang="zh-CN" dirty="0" smtClean="0"/>
          </a:p>
          <a:p>
            <a:r>
              <a:rPr kumimoji="1" lang="en-US" altLang="zh-CN" dirty="0" smtClean="0"/>
              <a:t>Shell</a:t>
            </a:r>
          </a:p>
          <a:p>
            <a:r>
              <a:rPr kumimoji="1" lang="en-US" altLang="zh-CN" dirty="0" smtClean="0"/>
              <a:t>UML</a:t>
            </a:r>
          </a:p>
          <a:p>
            <a:r>
              <a:rPr kumimoji="1" lang="en-US" altLang="zh-CN" dirty="0" smtClean="0"/>
              <a:t>Markdown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133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语言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8264" y="1501304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</a:p>
          <a:p>
            <a:r>
              <a:rPr kumimoji="1" lang="en-US" altLang="zh-CN" dirty="0" err="1" smtClean="0"/>
              <a:t>ActiveMQ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en-US" altLang="zh-CN" dirty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Ermaster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/Oracle</a:t>
            </a:r>
          </a:p>
          <a:p>
            <a:r>
              <a:rPr kumimoji="1" lang="en-US" altLang="zh-CN" dirty="0" err="1" smtClean="0"/>
              <a:t>Showdoc</a:t>
            </a:r>
            <a:endParaRPr kumimoji="1" lang="en-US" altLang="zh-CN" dirty="0" smtClean="0"/>
          </a:p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02958" y="9972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中间件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59832" y="149163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apach</a:t>
            </a:r>
            <a:r>
              <a:rPr kumimoji="1" lang="en-US" altLang="zh-CN" dirty="0" smtClean="0"/>
              <a:t>-common-*</a:t>
            </a:r>
          </a:p>
          <a:p>
            <a:r>
              <a:rPr kumimoji="1" lang="en-US" altLang="zh-CN" dirty="0" smtClean="0"/>
              <a:t>druid</a:t>
            </a:r>
          </a:p>
          <a:p>
            <a:r>
              <a:rPr kumimoji="1" lang="en-US" altLang="zh-CN" dirty="0" smtClean="0"/>
              <a:t>log4j/log4j2</a:t>
            </a:r>
          </a:p>
          <a:p>
            <a:r>
              <a:rPr kumimoji="1" lang="is-IS" altLang="zh-CN" dirty="0" smtClean="0"/>
              <a:t>…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06809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3rd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32" y="4548953"/>
            <a:ext cx="683368" cy="4989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712280"/>
            <a:ext cx="1283598" cy="3268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520" y="4382478"/>
            <a:ext cx="540200" cy="6566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00" y="4583136"/>
            <a:ext cx="1501353" cy="508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930" y="4493481"/>
            <a:ext cx="970980" cy="59854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10" y="4590954"/>
            <a:ext cx="1486689" cy="4569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210407"/>
            <a:ext cx="1524720" cy="30494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9557" y="4210407"/>
            <a:ext cx="1094358" cy="31016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3032" y="4515351"/>
            <a:ext cx="957978" cy="5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24915</TotalTime>
  <Words>5466</Words>
  <Application>Microsoft Macintosh PowerPoint</Application>
  <PresentationFormat>全屏显示(16:9)</PresentationFormat>
  <Paragraphs>1315</Paragraphs>
  <Slides>57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6" baseType="lpstr">
      <vt:lpstr>Calibri</vt:lpstr>
      <vt:lpstr>Microsoft YaHei</vt:lpstr>
      <vt:lpstr>Monaco</vt:lpstr>
      <vt:lpstr>Verdana</vt:lpstr>
      <vt:lpstr>Wingdings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交易处理流程</vt:lpstr>
      <vt:lpstr>PowerPoint 演示文稿</vt:lpstr>
      <vt:lpstr>PowerPoint 演示文稿</vt:lpstr>
      <vt:lpstr>PowerPoint 演示文稿</vt:lpstr>
      <vt:lpstr>组织机构</vt:lpstr>
      <vt:lpstr>PowerPoint 演示文稿</vt:lpstr>
      <vt:lpstr>流水&amp;日志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开发篇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2982</cp:revision>
  <dcterms:created xsi:type="dcterms:W3CDTF">2013-02-21T01:55:05Z</dcterms:created>
  <dcterms:modified xsi:type="dcterms:W3CDTF">2017-09-17T04:30:33Z</dcterms:modified>
</cp:coreProperties>
</file>