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45" r:id="rId3"/>
    <p:sldId id="357" r:id="rId4"/>
    <p:sldId id="346" r:id="rId5"/>
    <p:sldId id="347" r:id="rId6"/>
    <p:sldId id="341" r:id="rId7"/>
    <p:sldId id="336" r:id="rId8"/>
    <p:sldId id="340" r:id="rId9"/>
    <p:sldId id="343" r:id="rId10"/>
    <p:sldId id="356" r:id="rId11"/>
    <p:sldId id="348" r:id="rId12"/>
    <p:sldId id="353" r:id="rId13"/>
    <p:sldId id="358" r:id="rId14"/>
    <p:sldId id="354" r:id="rId15"/>
    <p:sldId id="351" r:id="rId16"/>
    <p:sldId id="349" r:id="rId17"/>
    <p:sldId id="350" r:id="rId18"/>
    <p:sldId id="359" r:id="rId19"/>
    <p:sldId id="361" r:id="rId20"/>
    <p:sldId id="362" r:id="rId21"/>
    <p:sldId id="363" r:id="rId22"/>
    <p:sldId id="360" r:id="rId23"/>
    <p:sldId id="364" r:id="rId24"/>
    <p:sldId id="365" r:id="rId25"/>
    <p:sldId id="366" r:id="rId26"/>
    <p:sldId id="367" r:id="rId2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5F6"/>
    <a:srgbClr val="FF6D37"/>
    <a:srgbClr val="E56709"/>
    <a:srgbClr val="EBECE7"/>
    <a:srgbClr val="DE7A87"/>
    <a:srgbClr val="F8D41E"/>
    <a:srgbClr val="E62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2142" autoAdjust="0"/>
  </p:normalViewPr>
  <p:slideViewPr>
    <p:cSldViewPr>
      <p:cViewPr>
        <p:scale>
          <a:sx n="123" d="100"/>
          <a:sy n="123" d="100"/>
        </p:scale>
        <p:origin x="1240" y="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9E5A-5764-4AAB-A962-3E8F18291B4D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D0284-669D-4BD2-A5B5-94DD4AE791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2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6D96-E550-42A4-AAC9-143101C0E129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D9F3-22A8-4B09-B716-F97D62E56A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分布式后：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、业务化模块切分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、模块服务化部署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、集群、解决单点故障、服务扩容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、更便捷的对外提供服务能力；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、路由、软负载（</a:t>
            </a:r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roundrobin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lastactive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consistenthash</a:t>
            </a:r>
            <a:r>
              <a:rPr kumimoji="1" lang="zh-CN" altLang="en-US" dirty="0" smtClean="0"/>
              <a:t>、扩展</a:t>
            </a:r>
            <a:r>
              <a:rPr kumimoji="1" lang="is-IS" altLang="zh-CN" dirty="0" smtClean="0"/>
              <a:t>…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r>
              <a:rPr kumimoji="1" lang="zh-CN" altLang="en-US" dirty="0" smtClean="0"/>
              <a:t>带来了难度：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、基于“注册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订阅”模式的服务公布和调用机制；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、需要维护注册中心负责服务注册和通知；</a:t>
            </a:r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、模块化后，带来分布式事务问题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有最佳实践可一定程度减少引入分布式事务，根本解决还是</a:t>
            </a:r>
            <a:r>
              <a:rPr kumimoji="1" lang="en-US" altLang="zh-CN" dirty="0" smtClean="0"/>
              <a:t>XA</a:t>
            </a:r>
            <a:r>
              <a:rPr kumimoji="1" lang="zh-CN" altLang="en-US" dirty="0" smtClean="0"/>
              <a:t>；</a:t>
            </a:r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、开发模式的转变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服务化协作；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68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696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08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70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4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66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8733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3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3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配置方式，透明化接入应用，对应用没有任何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侵入，只需用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加载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的配置即可，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Dubbo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扩展进行加载。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1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监控中心：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将服务现在每天的调用量，响应时间，都统计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来，作为容量规划的参考指标。其次，要可以动态调整权重，在线上，将某台机器的权重一直加大，并在加大的过程中记录响应时间的变化，直到响应时间到达阀值，记录此时的访问量，再以此访问量乘以机器数反推总容量。</a:t>
            </a:r>
          </a:p>
          <a:p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9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9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用户、开发管理、日志分析、</a:t>
            </a:r>
            <a:r>
              <a:rPr kumimoji="1" lang="is-IS" altLang="zh-CN" dirty="0" smtClean="0"/>
              <a:t>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进入界面时：查找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获得所有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服务器列表（实际上时</a:t>
            </a:r>
            <a:r>
              <a:rPr kumimoji="1" lang="en-US" altLang="zh-CN" dirty="0" err="1" smtClean="0"/>
              <a:t>biztrace</a:t>
            </a:r>
            <a:r>
              <a:rPr kumimoji="1" lang="zh-CN" altLang="en-US" dirty="0" smtClean="0"/>
              <a:t>服务的在</a:t>
            </a:r>
            <a:r>
              <a:rPr kumimoji="1" lang="en-US" altLang="zh-CN" dirty="0" smtClean="0"/>
              <a:t>zookeeper</a:t>
            </a:r>
            <a:r>
              <a:rPr kumimoji="1" lang="zh-CN" altLang="en-US" dirty="0" smtClean="0"/>
              <a:t>注册时的名称，约定同被代理的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名称）</a:t>
            </a:r>
          </a:p>
          <a:p>
            <a:r>
              <a:rPr kumimoji="1" lang="zh-CN" altLang="en-US" dirty="0" smtClean="0"/>
              <a:t>点击某个</a:t>
            </a:r>
            <a:r>
              <a:rPr kumimoji="1" lang="en-US" altLang="zh-CN" dirty="0" smtClean="0"/>
              <a:t>BS</a:t>
            </a:r>
            <a:r>
              <a:rPr kumimoji="1" lang="zh-CN" altLang="en-US" dirty="0" smtClean="0"/>
              <a:t>应用时：调用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列出该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</a:t>
            </a:r>
            <a:r>
              <a:rPr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服务器上当前的日志文件；</a:t>
            </a:r>
          </a:p>
          <a:p>
            <a:r>
              <a:rPr kumimoji="1" lang="zh-CN" altLang="en-US" u="none" dirty="0" smtClean="0"/>
              <a:t>全选，或勾选指定的日志文件，点击“分析”按钮：系统先完成日志的解析，然后弹出提示界面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示意日志中一共包括那些日期的业务日志数据，勾选日期后（默认全勾中），再次点击提示框中“确认分析”按钮，完成分析处理；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1" lang="zh-CN" altLang="en-US" u="none" dirty="0" smtClean="0"/>
              <a:t>服务端处理提示：依次调用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IBiztraceRService</a:t>
            </a:r>
            <a:r>
              <a:rPr lang="en-US" altLang="zh-CN" sz="1200" u="non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.listBiztraces</a:t>
            </a:r>
            <a:r>
              <a:rPr lang="en-US" altLang="zh-CN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parseBiztraceFixed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analyseBiztrace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两个接口，完成日志的解析入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，分析行程结果；之后，可通过查询功能，查看到分析结果；</a:t>
            </a:r>
            <a:r>
              <a:rPr kumimoji="1" lang="zh-CN" altLang="en-US" sz="120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u="none" dirty="0" smtClean="0"/>
              <a:t>全选，或勾选指定的日志文件，点击“备份”按钮：暂时无（打包后存储到同服务器特定目录）</a:t>
            </a:r>
          </a:p>
          <a:p>
            <a:r>
              <a:rPr kumimoji="1" lang="zh-CN" altLang="en-US" u="none" dirty="0" smtClean="0"/>
              <a:t>全选，或勾选指定的日志文件，点击“删除”按钮：暂时无（直接删除服务器上的文件）</a:t>
            </a:r>
          </a:p>
          <a:p>
            <a:endParaRPr kumimoji="1" lang="zh-CN" altLang="en-US" u="none" dirty="0" smtClean="0"/>
          </a:p>
          <a:p>
            <a:r>
              <a:rPr kumimoji="1" lang="zh-CN" altLang="en-US" u="none" dirty="0" smtClean="0"/>
              <a:t>注意：</a:t>
            </a:r>
          </a:p>
          <a:p>
            <a:r>
              <a:rPr kumimoji="1" lang="en-US" altLang="zh-CN" u="none" dirty="0" smtClean="0"/>
              <a:t>1</a:t>
            </a:r>
            <a:r>
              <a:rPr kumimoji="1" lang="zh-CN" altLang="en-US" u="none" dirty="0" smtClean="0"/>
              <a:t>、界面无需分页，在一页上滚动所记录即可；</a:t>
            </a:r>
          </a:p>
          <a:p>
            <a:r>
              <a:rPr kumimoji="1" lang="en-US" altLang="zh-CN" u="none" dirty="0" smtClean="0"/>
              <a:t>2</a:t>
            </a:r>
            <a:r>
              <a:rPr kumimoji="1" lang="zh-CN" altLang="en-US" u="none" dirty="0" smtClean="0"/>
              <a:t>、滚动区域不包括头部和按钮区</a:t>
            </a:r>
            <a:r>
              <a:rPr kumimoji="1" lang="en-US" altLang="zh-CN" u="none" dirty="0" smtClean="0"/>
              <a:t>——</a:t>
            </a:r>
            <a:r>
              <a:rPr kumimoji="1" lang="zh-CN" altLang="en-US" u="none" dirty="0" smtClean="0"/>
              <a:t>只有列表区滚动；</a:t>
            </a:r>
          </a:p>
          <a:p>
            <a:endParaRPr kumimoji="1" lang="zh-CN" altLang="en-US" u="none" dirty="0" smtClean="0"/>
          </a:p>
          <a:p>
            <a:endParaRPr kumimoji="1" lang="zh-CN" altLang="en-US" u="none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D9F3-22A8-4B09-B716-F97D62E56AD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6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52042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83279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707654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15616" y="215982"/>
            <a:ext cx="6624736" cy="504056"/>
          </a:xfrm>
          <a:ln>
            <a:noFill/>
          </a:ln>
        </p:spPr>
        <p:txBody>
          <a:bodyPr>
            <a:normAutofit/>
          </a:bodyPr>
          <a:lstStyle>
            <a:lvl1pPr algn="l">
              <a:defRPr lang="zh-CN" altLang="en-US" sz="2600" b="0" kern="1200" noProof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请输入标题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00720" y="1275606"/>
            <a:ext cx="3024336" cy="3312368"/>
          </a:xfrm>
        </p:spPr>
        <p:txBody>
          <a:bodyPr>
            <a:normAutofit/>
          </a:bodyPr>
          <a:lstStyle>
            <a:lvl1pPr marL="0" indent="0" algn="l">
              <a:lnSpc>
                <a:spcPct val="200000"/>
              </a:lnSpc>
              <a:buFont typeface="Arial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00" indent="-342900"/>
            <a:r>
              <a:rPr lang="zh-CN" altLang="en-US" dirty="0" smtClean="0">
                <a:latin typeface="+mj-ea"/>
              </a:rPr>
              <a:t>一键产品发布；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降低理财门栏，增大产品受众面；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增大产品受众面</a:t>
            </a:r>
            <a:endParaRPr lang="en-US" altLang="zh-CN" dirty="0" smtClean="0">
              <a:latin typeface="+mj-ea"/>
            </a:endParaRPr>
          </a:p>
          <a:p>
            <a:pPr marL="342900" indent="-342900"/>
            <a:r>
              <a:rPr lang="zh-CN" altLang="en-US" dirty="0" smtClean="0">
                <a:latin typeface="+mj-ea"/>
              </a:rPr>
              <a:t>激活线上产品销售热点</a:t>
            </a:r>
            <a:endParaRPr lang="en-US" altLang="zh-CN" dirty="0" smtClean="0">
              <a:latin typeface="+mj-ea"/>
            </a:endParaRPr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84368" y="215982"/>
            <a:ext cx="1259632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66675" y="200819"/>
            <a:ext cx="1259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3AA5F6"/>
                </a:solidFill>
              </a:rPr>
              <a:t>BRONS</a:t>
            </a:r>
            <a:endParaRPr lang="zh-CN" altLang="en-US" sz="2800" b="1" i="1" dirty="0">
              <a:solidFill>
                <a:srgbClr val="3AA5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 userDrawn="1"/>
        </p:nvSpPr>
        <p:spPr>
          <a:xfrm>
            <a:off x="0" y="1995686"/>
            <a:ext cx="9144000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不只是柜面，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                         我们的愿景，打造网点业务枢纽平台！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—— </a:t>
            </a:r>
            <a:r>
              <a:rPr lang="en-US" altLang="zh-CN" sz="2000" b="0" i="1" dirty="0" smtClean="0">
                <a:latin typeface="微软雅黑" pitchFamily="34" charset="-122"/>
                <a:ea typeface="微软雅黑" pitchFamily="34" charset="-122"/>
              </a:rPr>
              <a:t>BRONS</a:t>
            </a:r>
            <a:endParaRPr lang="zh-CN" altLang="en-US" sz="2000" b="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0" y="1203598"/>
            <a:ext cx="9144000" cy="79208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Q &amp; A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5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TIS tools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TIS </a:t>
            </a:r>
            <a:r>
              <a:rPr kumimoji="1" lang="zh-CN" altLang="en-US" dirty="0" smtClean="0"/>
              <a:t>项目生产管理工具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4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分布式系统架构下，如何进行‘</a:t>
            </a:r>
            <a:r>
              <a:rPr kumimoji="1" lang="zh-CN" altLang="en-US" sz="3000" dirty="0"/>
              <a:t>业务</a:t>
            </a:r>
            <a:r>
              <a:rPr kumimoji="1" lang="zh-CN" altLang="en-US" sz="3000" dirty="0" smtClean="0"/>
              <a:t>模块化’开发</a:t>
            </a:r>
            <a:endParaRPr kumimoji="1" lang="zh-CN" altLang="en-US" sz="3000" dirty="0"/>
          </a:p>
        </p:txBody>
      </p:sp>
      <p:sp>
        <p:nvSpPr>
          <p:cNvPr id="7" name="圆角矩形 6"/>
          <p:cNvSpPr/>
          <p:nvPr/>
        </p:nvSpPr>
        <p:spPr>
          <a:xfrm>
            <a:off x="467544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概念模型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923928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分析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功能点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652120" y="269150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smtClean="0">
                <a:latin typeface="Microsoft YaHei" charset="0"/>
                <a:ea typeface="Microsoft YaHei" charset="0"/>
                <a:cs typeface="Microsoft YaHei" charset="0"/>
              </a:rPr>
              <a:t>接口设计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2693183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开发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95736" y="2688898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划分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模块范围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7" y="3447607"/>
            <a:ext cx="171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整体需求分析；</a:t>
            </a:r>
          </a:p>
          <a:p>
            <a:r>
              <a:rPr kumimoji="1" lang="zh-CN" altLang="en-US" sz="1200" dirty="0" smtClean="0">
                <a:solidFill>
                  <a:srgbClr val="FF0000"/>
                </a:solidFill>
              </a:rPr>
              <a:t>业务建模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典型业务场景</a:t>
            </a:r>
            <a:r>
              <a:rPr kumimoji="1" lang="zh-CN" altLang="en-US" sz="1200" dirty="0" smtClean="0"/>
              <a:t>；</a:t>
            </a:r>
            <a:endParaRPr kumimoji="1"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051720" y="3447607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限定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业务模块范围</a:t>
            </a:r>
            <a:r>
              <a:rPr kumimoji="1" lang="zh-CN" altLang="en-US" sz="1200" dirty="0" smtClean="0"/>
              <a:t>（原则，减少</a:t>
            </a:r>
            <a:r>
              <a:rPr kumimoji="1" lang="zh-CN" altLang="en-US" sz="1200" dirty="0"/>
              <a:t>分布式事务）；</a:t>
            </a:r>
            <a:endParaRPr kumimoji="1" lang="zh-CN" altLang="en-US" sz="1200" dirty="0" smtClean="0"/>
          </a:p>
          <a:p>
            <a:r>
              <a:rPr kumimoji="1" lang="zh-CN" altLang="en-US" sz="1200" dirty="0" smtClean="0"/>
              <a:t>梳理模块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业务闭环</a:t>
            </a:r>
            <a:r>
              <a:rPr kumimoji="1" lang="zh-CN" altLang="en-US" sz="1200" dirty="0" smtClean="0"/>
              <a:t>；</a:t>
            </a:r>
          </a:p>
          <a:p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789205" y="344282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基于闭环分解业务功能点；</a:t>
            </a:r>
          </a:p>
          <a:p>
            <a:r>
              <a:rPr kumimoji="1" lang="zh-CN" altLang="en-US" sz="1200" dirty="0" smtClean="0"/>
              <a:t>梳理</a:t>
            </a:r>
            <a:r>
              <a:rPr kumimoji="1" lang="zh-CN" altLang="en-US" sz="1200" dirty="0" smtClean="0">
                <a:solidFill>
                  <a:srgbClr val="FF0000"/>
                </a:solidFill>
              </a:rPr>
              <a:t>功能矩阵</a:t>
            </a:r>
            <a:r>
              <a:rPr kumimoji="1" lang="zh-CN" altLang="en-US" sz="1200" dirty="0" smtClean="0"/>
              <a:t>；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17397" y="3435846"/>
            <a:ext cx="1728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服务层（提供者）：</a:t>
            </a:r>
            <a:endParaRPr kumimoji="1" lang="en-US" altLang="zh-CN" sz="1200" dirty="0" smtClean="0"/>
          </a:p>
          <a:p>
            <a:r>
              <a:rPr kumimoji="1" lang="zh-CN" altLang="en-US" sz="1200" dirty="0" smtClean="0"/>
              <a:t>服务接口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扩展接口</a:t>
            </a:r>
            <a:r>
              <a:rPr kumimoji="1" lang="en-US" altLang="zh-CN" sz="1200" dirty="0" smtClean="0">
                <a:solidFill>
                  <a:srgbClr val="FF0000"/>
                </a:solidFill>
              </a:rPr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en-US" altLang="zh-CN" sz="1200" dirty="0" err="1" smtClean="0">
                <a:solidFill>
                  <a:srgbClr val="FF0000"/>
                </a:solidFill>
              </a:rPr>
              <a:t>RESTFul</a:t>
            </a:r>
            <a:r>
              <a:rPr kumimoji="1" lang="zh-CN" altLang="en-US" sz="1200" dirty="0" smtClean="0"/>
              <a:t>接口；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应用层（</a:t>
            </a:r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端）：</a:t>
            </a:r>
          </a:p>
          <a:p>
            <a:r>
              <a:rPr kumimoji="1" lang="en-US" altLang="zh-CN" sz="1200" dirty="0" smtClean="0">
                <a:solidFill>
                  <a:srgbClr val="FF0000"/>
                </a:solidFill>
              </a:rPr>
              <a:t>Controller</a:t>
            </a:r>
            <a:r>
              <a:rPr kumimoji="1" lang="zh-CN" altLang="en-US" sz="1200" dirty="0" smtClean="0"/>
              <a:t>接口设计遵循</a:t>
            </a:r>
            <a:r>
              <a:rPr kumimoji="1" lang="en-US" altLang="zh-CN" sz="1200" dirty="0" err="1" smtClean="0"/>
              <a:t>RESTFul</a:t>
            </a:r>
            <a:r>
              <a:rPr kumimoji="1" lang="zh-CN" altLang="en-US" sz="1200" dirty="0" smtClean="0"/>
              <a:t>风格。</a:t>
            </a:r>
          </a:p>
          <a:p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219616" y="343184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实现服务接口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向注册中心发布服务；</a:t>
            </a:r>
          </a:p>
          <a:p>
            <a:endParaRPr kumimoji="1" lang="zh-CN" altLang="en-US" sz="1200" dirty="0" smtClean="0"/>
          </a:p>
          <a:p>
            <a:r>
              <a:rPr kumimoji="1" lang="zh-CN" altLang="en-US" sz="1200" dirty="0" smtClean="0"/>
              <a:t>实现扩展接口</a:t>
            </a:r>
            <a:r>
              <a:rPr kumimoji="1" lang="en-US" altLang="zh-CN" sz="1200" dirty="0" smtClean="0"/>
              <a:t>SPI</a:t>
            </a:r>
            <a:r>
              <a:rPr kumimoji="1" lang="zh-CN" altLang="en-US" sz="1200" dirty="0" smtClean="0"/>
              <a:t>；</a:t>
            </a:r>
          </a:p>
          <a:p>
            <a:r>
              <a:rPr kumimoji="1" lang="zh-CN" altLang="en-US" sz="1200" dirty="0" smtClean="0"/>
              <a:t>预留扩展机制；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80312" y="1755135"/>
            <a:ext cx="1080120" cy="558938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单元测试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96336" y="1230422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服务</a:t>
            </a:r>
            <a:r>
              <a:rPr kumimoji="1" lang="en-US" altLang="zh-CN" sz="1200" dirty="0" smtClean="0"/>
              <a:t>API</a:t>
            </a:r>
            <a:r>
              <a:rPr kumimoji="1" lang="zh-CN" altLang="en-US" sz="1200" dirty="0" smtClean="0"/>
              <a:t>单元测试</a:t>
            </a:r>
          </a:p>
          <a:p>
            <a:r>
              <a:rPr kumimoji="1" lang="en-US" altLang="zh-CN" sz="1200" dirty="0" smtClean="0"/>
              <a:t>Controller</a:t>
            </a:r>
            <a:r>
              <a:rPr kumimoji="1" lang="zh-CN" altLang="en-US" sz="1200" dirty="0" smtClean="0"/>
              <a:t>单元测试</a:t>
            </a:r>
          </a:p>
        </p:txBody>
      </p:sp>
      <p:sp>
        <p:nvSpPr>
          <p:cNvPr id="2" name="右箭头 1"/>
          <p:cNvSpPr/>
          <p:nvPr/>
        </p:nvSpPr>
        <p:spPr>
          <a:xfrm>
            <a:off x="1763688" y="2809908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3482793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5175941" y="280934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920387" y="282435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上下箭头 5"/>
          <p:cNvSpPr/>
          <p:nvPr/>
        </p:nvSpPr>
        <p:spPr>
          <a:xfrm>
            <a:off x="7721768" y="2314073"/>
            <a:ext cx="387917" cy="413335"/>
          </a:xfrm>
          <a:prstGeom prst="upDownArrow">
            <a:avLst>
              <a:gd name="adj1" fmla="val 26258"/>
              <a:gd name="adj2" fmla="val 398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59511" y="1611107"/>
            <a:ext cx="1296186" cy="702966"/>
          </a:xfrm>
          <a:prstGeom prst="roundRect">
            <a:avLst>
              <a:gd name="adj" fmla="val 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应用场景</a:t>
            </a:r>
          </a:p>
          <a:p>
            <a:pPr algn="ctr"/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功能需求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29908" y="2427734"/>
            <a:ext cx="355392" cy="158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弧形箭头 23"/>
          <p:cNvSpPr/>
          <p:nvPr/>
        </p:nvSpPr>
        <p:spPr>
          <a:xfrm flipH="1">
            <a:off x="973200" y="868444"/>
            <a:ext cx="6552727" cy="69555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779912" y="90340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/>
              <a:t>集成测试</a:t>
            </a:r>
          </a:p>
          <a:p>
            <a:r>
              <a:rPr kumimoji="1" lang="zh-CN" altLang="en-US" sz="1200" dirty="0" smtClean="0"/>
              <a:t>系统测试</a:t>
            </a:r>
          </a:p>
          <a:p>
            <a:r>
              <a:rPr kumimoji="1" lang="zh-CN" altLang="en-US" sz="1200" dirty="0" smtClean="0"/>
              <a:t>用户测试</a:t>
            </a:r>
          </a:p>
          <a:p>
            <a:r>
              <a:rPr kumimoji="1" lang="is-IS" altLang="zh-CN" sz="1200" dirty="0" smtClean="0"/>
              <a:t>…</a:t>
            </a:r>
            <a:r>
              <a:rPr kumimoji="1" lang="zh-CN" altLang="en-US" sz="1200" dirty="0" smtClean="0"/>
              <a:t>验证功能满足需求！</a:t>
            </a:r>
          </a:p>
        </p:txBody>
      </p:sp>
    </p:spTree>
    <p:extLst>
      <p:ext uri="{BB962C8B-B14F-4D97-AF65-F5344CB8AC3E}">
        <p14:creationId xmlns:p14="http://schemas.microsoft.com/office/powerpoint/2010/main" val="744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业务日志分析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提供以下远程日志分析功能：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解析日志文件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分析</a:t>
            </a:r>
            <a:r>
              <a:rPr kumimoji="1" lang="zh-CN" altLang="en-US" sz="1800" dirty="0" smtClean="0"/>
              <a:t>日志记录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/>
              <a:t>查询</a:t>
            </a:r>
            <a:r>
              <a:rPr kumimoji="1" lang="zh-CN" altLang="en-US" sz="1800" dirty="0" smtClean="0"/>
              <a:t>分析结果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多环境日志统一管理（基于分布式）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solidFill>
                  <a:schemeClr val="tx1"/>
                </a:solidFill>
              </a:rPr>
              <a:t>Biztrace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Analyse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业务日志分析－界面设计（业务日志管理）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4208"/>
              </p:ext>
            </p:extLst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7994"/>
              </p:ext>
            </p:extLst>
          </p:nvPr>
        </p:nvGraphicFramePr>
        <p:xfrm>
          <a:off x="2545634" y="1678911"/>
          <a:ext cx="5770782" cy="30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245"/>
                <a:gridCol w="1244065"/>
                <a:gridCol w="1008112"/>
                <a:gridCol w="1656184"/>
                <a:gridCol w="1584176"/>
              </a:tblGrid>
              <a:tr h="34694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全选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名称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大小</a:t>
                      </a:r>
                      <a:r>
                        <a:rPr lang="en-US" altLang="zh-CN" sz="1200" dirty="0" smtClean="0"/>
                        <a:t>(KB)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修改时间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路径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biztrace.log.1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biztrace.log.2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biztrace.log.3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biztrace.log.4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biztrace.log.5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166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biztrace.log.7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11536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yyyy</a:t>
                      </a:r>
                      <a:r>
                        <a:rPr lang="en-US" altLang="zh-CN" sz="1200" dirty="0" smtClean="0"/>
                        <a:t>-MM-</a:t>
                      </a:r>
                      <a:r>
                        <a:rPr lang="en-US" altLang="zh-CN" sz="1200" dirty="0" err="1" smtClean="0"/>
                        <a:t>dd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dirty="0" err="1" smtClean="0"/>
                        <a:t>HH:mm:ss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smtClean="0"/>
                        <a:t>/sit/</a:t>
                      </a:r>
                      <a:r>
                        <a:rPr lang="en-US" altLang="zh-CN" sz="1200" dirty="0" err="1" smtClean="0"/>
                        <a:t>bs</a:t>
                      </a:r>
                      <a:r>
                        <a:rPr lang="en-US" altLang="zh-CN" sz="1200" dirty="0" smtClean="0"/>
                        <a:t>/logs/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013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63"/>
          <p:cNvSpPr/>
          <p:nvPr/>
        </p:nvSpPr>
        <p:spPr>
          <a:xfrm>
            <a:off x="5796136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分析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660232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备份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7524328" y="1318355"/>
            <a:ext cx="720080" cy="2452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删除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5634" y="856377"/>
            <a:ext cx="354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Appname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BS_sit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                 </a:t>
            </a:r>
            <a:r>
              <a:rPr kumimoji="1" lang="en-US" altLang="zh-CN" sz="1200" dirty="0" err="1" smtClean="0">
                <a:latin typeface="Microsoft YaHei" charset="0"/>
                <a:ea typeface="Microsoft YaHei" charset="0"/>
                <a:cs typeface="Microsoft YaHei" charset="0"/>
              </a:rPr>
              <a:t>AdminPort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6608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200" dirty="0" smtClean="0"/>
              <a:t>日志占用：</a:t>
            </a:r>
            <a:r>
              <a:rPr lang="en-US" altLang="zh-CN" sz="1200" dirty="0" smtClean="0"/>
              <a:t> 1.5G                           </a:t>
            </a:r>
            <a:r>
              <a:rPr lang="zh-CN" altLang="en-US" sz="1200" dirty="0" smtClean="0"/>
              <a:t>日志文件：</a:t>
            </a:r>
            <a:r>
              <a:rPr lang="en-US" altLang="zh-CN" sz="1200" dirty="0" smtClean="0"/>
              <a:t>147</a:t>
            </a:r>
            <a:r>
              <a:rPr lang="zh-CN" altLang="en-US" sz="1200" dirty="0" smtClean="0"/>
              <a:t> 个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26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业务日志分析－界面设计（查询分析结果）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683568" y="699543"/>
            <a:ext cx="7776864" cy="420782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5576" y="792569"/>
            <a:ext cx="1728192" cy="40324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51756" y="938306"/>
          <a:ext cx="153583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832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BS_syl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BS_sit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BS_uat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 err="1" smtClean="0"/>
                        <a:t>BS_huanghua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组 11"/>
          <p:cNvGrpSpPr/>
          <p:nvPr/>
        </p:nvGrpSpPr>
        <p:grpSpPr>
          <a:xfrm>
            <a:off x="2381780" y="787232"/>
            <a:ext cx="6006644" cy="4032449"/>
            <a:chOff x="2381780" y="787232"/>
            <a:chExt cx="6006644" cy="4032449"/>
          </a:xfrm>
        </p:grpSpPr>
        <p:sp>
          <p:nvSpPr>
            <p:cNvPr id="60" name="矩形 59"/>
            <p:cNvSpPr/>
            <p:nvPr/>
          </p:nvSpPr>
          <p:spPr>
            <a:xfrm>
              <a:off x="2483768" y="787232"/>
              <a:ext cx="5904656" cy="4032449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81780" y="1310139"/>
              <a:ext cx="101988" cy="36000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3395699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B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74148" y="812888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27410" y="1058171"/>
            <a:ext cx="5789006" cy="367381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统计分析结果的展示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2537570" y="812889"/>
            <a:ext cx="878449" cy="24528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查询</a:t>
            </a:r>
            <a:r>
              <a:rPr kumimoji="1" lang="en-US" altLang="zh-CN" sz="1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A</a:t>
            </a:r>
            <a:endParaRPr kumimoji="1" lang="zh-CN" altLang="en-US" sz="1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棱台 10"/>
          <p:cNvSpPr/>
          <p:nvPr/>
        </p:nvSpPr>
        <p:spPr>
          <a:xfrm>
            <a:off x="4462446" y="1217218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业务日志分析－用户场景</a:t>
            </a:r>
            <a:endParaRPr kumimoji="1" lang="zh-CN" altLang="en-US" sz="3000" dirty="0"/>
          </a:p>
        </p:txBody>
      </p:sp>
      <p:sp>
        <p:nvSpPr>
          <p:cNvPr id="2" name="笑脸 1"/>
          <p:cNvSpPr/>
          <p:nvPr/>
        </p:nvSpPr>
        <p:spPr>
          <a:xfrm>
            <a:off x="683568" y="4043275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683568" y="165456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676142" y="2606002"/>
            <a:ext cx="504056" cy="5040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71082" y="2120079"/>
            <a:ext cx="732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RCT</a:t>
            </a:r>
            <a:r>
              <a:rPr lang="zh-CN" altLang="en-US" sz="1200" dirty="0" smtClean="0"/>
              <a:t>成员</a:t>
            </a:r>
            <a:endParaRPr lang="zh-CN" altLang="en-US" sz="1200" dirty="0"/>
          </a:p>
        </p:txBody>
      </p:sp>
      <p:sp>
        <p:nvSpPr>
          <p:cNvPr id="19" name="矩形 18"/>
          <p:cNvSpPr/>
          <p:nvPr/>
        </p:nvSpPr>
        <p:spPr>
          <a:xfrm>
            <a:off x="599324" y="307564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程仕杰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539552" y="455104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/>
              <a:t>开发成员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1835696" y="1216827"/>
            <a:ext cx="1440160" cy="369054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8724" y="1753855"/>
            <a:ext cx="1271509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选择服务器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（</a:t>
            </a:r>
            <a:r>
              <a:rPr kumimoji="1" lang="en-US" altLang="zh-CN" sz="1200" dirty="0">
                <a:solidFill>
                  <a:srgbClr val="C00000"/>
                </a:solidFill>
              </a:rPr>
              <a:t>SIT/UAT/</a:t>
            </a:r>
            <a:r>
              <a:rPr kumimoji="1" lang="zh-CN" altLang="en-US" sz="1200" dirty="0" smtClean="0">
                <a:solidFill>
                  <a:srgbClr val="C00000"/>
                </a:solidFill>
              </a:rPr>
              <a:t>华仔）</a:t>
            </a:r>
          </a:p>
        </p:txBody>
      </p:sp>
      <p:sp>
        <p:nvSpPr>
          <p:cNvPr id="28" name="矩形 27"/>
          <p:cNvSpPr/>
          <p:nvPr/>
        </p:nvSpPr>
        <p:spPr>
          <a:xfrm>
            <a:off x="1979712" y="2518605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勾选业务日志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79712" y="331069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确认分析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79712" y="4030773"/>
            <a:ext cx="1152128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肘形连接符 5"/>
          <p:cNvCxnSpPr>
            <a:stCxn id="25" idx="2"/>
            <a:endCxn id="28" idx="0"/>
          </p:cNvCxnSpPr>
          <p:nvPr/>
        </p:nvCxnSpPr>
        <p:spPr>
          <a:xfrm rot="5400000">
            <a:off x="2364024" y="2318150"/>
            <a:ext cx="392208" cy="87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9" idx="0"/>
          </p:cNvCxnSpPr>
          <p:nvPr/>
        </p:nvCxnSpPr>
        <p:spPr>
          <a:xfrm rot="5400000">
            <a:off x="2346003" y="3100920"/>
            <a:ext cx="41954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34" idx="0"/>
          </p:cNvCxnSpPr>
          <p:nvPr/>
        </p:nvCxnSpPr>
        <p:spPr>
          <a:xfrm rot="5400000">
            <a:off x="2382007" y="3857004"/>
            <a:ext cx="3475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3" y="864288"/>
            <a:ext cx="698905" cy="31156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436096" y="1695801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折角形 40"/>
          <p:cNvSpPr/>
          <p:nvPr/>
        </p:nvSpPr>
        <p:spPr>
          <a:xfrm>
            <a:off x="4561932" y="164386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折角形 41"/>
          <p:cNvSpPr/>
          <p:nvPr/>
        </p:nvSpPr>
        <p:spPr>
          <a:xfrm>
            <a:off x="4630252" y="1722697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折角形 42"/>
          <p:cNvSpPr/>
          <p:nvPr/>
        </p:nvSpPr>
        <p:spPr>
          <a:xfrm>
            <a:off x="4709082" y="1792505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棱台 43"/>
          <p:cNvSpPr/>
          <p:nvPr/>
        </p:nvSpPr>
        <p:spPr>
          <a:xfrm>
            <a:off x="4462446" y="2531107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UAT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5436096" y="3009690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折角形 45"/>
          <p:cNvSpPr/>
          <p:nvPr/>
        </p:nvSpPr>
        <p:spPr>
          <a:xfrm>
            <a:off x="4561932" y="295775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4630252" y="3036586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折角形 47"/>
          <p:cNvSpPr/>
          <p:nvPr/>
        </p:nvSpPr>
        <p:spPr>
          <a:xfrm>
            <a:off x="4709082" y="3106394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棱台 48"/>
          <p:cNvSpPr/>
          <p:nvPr/>
        </p:nvSpPr>
        <p:spPr>
          <a:xfrm>
            <a:off x="4462446" y="4006614"/>
            <a:ext cx="2520280" cy="9414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zh-CN" altLang="en-US" sz="1400" dirty="0" smtClean="0">
                <a:solidFill>
                  <a:srgbClr val="C00000"/>
                </a:solidFill>
              </a:rPr>
              <a:t>华仔开发环境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5436096" y="4485197"/>
            <a:ext cx="1368152" cy="269641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折角形 50"/>
          <p:cNvSpPr/>
          <p:nvPr/>
        </p:nvSpPr>
        <p:spPr>
          <a:xfrm>
            <a:off x="4561932" y="443326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折角形 51"/>
          <p:cNvSpPr/>
          <p:nvPr/>
        </p:nvSpPr>
        <p:spPr>
          <a:xfrm>
            <a:off x="4630252" y="451209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折角形 52"/>
          <p:cNvSpPr/>
          <p:nvPr/>
        </p:nvSpPr>
        <p:spPr>
          <a:xfrm>
            <a:off x="4709082" y="458190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571314" y="1643867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3575146" y="2883752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右箭头 54"/>
          <p:cNvSpPr/>
          <p:nvPr/>
        </p:nvSpPr>
        <p:spPr>
          <a:xfrm>
            <a:off x="3571314" y="4454005"/>
            <a:ext cx="720080" cy="23610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>
                <a:solidFill>
                  <a:schemeClr val="tx1"/>
                </a:solidFill>
              </a:rPr>
              <a:t>RPC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罐形 16"/>
          <p:cNvSpPr/>
          <p:nvPr/>
        </p:nvSpPr>
        <p:spPr>
          <a:xfrm>
            <a:off x="7812360" y="2524955"/>
            <a:ext cx="1080120" cy="962135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cxnSp>
        <p:nvCxnSpPr>
          <p:cNvPr id="58" name="直线箭头连接符 57"/>
          <p:cNvCxnSpPr>
            <a:stCxn id="11" idx="0"/>
            <a:endCxn id="17" idx="1"/>
          </p:cNvCxnSpPr>
          <p:nvPr/>
        </p:nvCxnSpPr>
        <p:spPr>
          <a:xfrm>
            <a:off x="6982726" y="1687918"/>
            <a:ext cx="1369694" cy="83703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4" idx="0"/>
            <a:endCxn id="17" idx="2"/>
          </p:cNvCxnSpPr>
          <p:nvPr/>
        </p:nvCxnSpPr>
        <p:spPr>
          <a:xfrm>
            <a:off x="6982726" y="3001807"/>
            <a:ext cx="829634" cy="421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49" idx="0"/>
            <a:endCxn id="17" idx="3"/>
          </p:cNvCxnSpPr>
          <p:nvPr/>
        </p:nvCxnSpPr>
        <p:spPr>
          <a:xfrm flipV="1">
            <a:off x="6982726" y="3487090"/>
            <a:ext cx="1369694" cy="99022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六边形 65"/>
          <p:cNvSpPr/>
          <p:nvPr/>
        </p:nvSpPr>
        <p:spPr>
          <a:xfrm>
            <a:off x="3419872" y="504056"/>
            <a:ext cx="1432734" cy="4391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Zookeeper</a:t>
            </a:r>
            <a:endParaRPr kumimoji="1" lang="zh-CN" altLang="en-US" sz="1400" dirty="0"/>
          </a:p>
        </p:txBody>
      </p:sp>
      <p:cxnSp>
        <p:nvCxnSpPr>
          <p:cNvPr id="68" name="直线箭头连接符 67"/>
          <p:cNvCxnSpPr>
            <a:stCxn id="21" idx="0"/>
            <a:endCxn id="66" idx="3"/>
          </p:cNvCxnSpPr>
          <p:nvPr/>
        </p:nvCxnSpPr>
        <p:spPr>
          <a:xfrm flipV="1">
            <a:off x="2555776" y="723630"/>
            <a:ext cx="864096" cy="49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11" idx="6"/>
            <a:endCxn id="66" idx="0"/>
          </p:cNvCxnSpPr>
          <p:nvPr/>
        </p:nvCxnSpPr>
        <p:spPr>
          <a:xfrm flipH="1" flipV="1">
            <a:off x="4852606" y="723630"/>
            <a:ext cx="869980" cy="4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67525" y="782583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smtClean="0"/>
              <a:t>Publish</a:t>
            </a:r>
            <a:endParaRPr kumimoji="1" lang="zh-CN" altLang="en-US" sz="1200" dirty="0"/>
          </a:p>
        </p:txBody>
      </p:sp>
      <p:sp>
        <p:nvSpPr>
          <p:cNvPr id="76" name="矩形 75"/>
          <p:cNvSpPr/>
          <p:nvPr/>
        </p:nvSpPr>
        <p:spPr>
          <a:xfrm>
            <a:off x="2555776" y="809814"/>
            <a:ext cx="786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Subscribe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41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1638791" y="3487468"/>
            <a:ext cx="6242561" cy="1512144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6391" y="3335068"/>
            <a:ext cx="6242561" cy="151214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6" y="3038113"/>
            <a:ext cx="1070509" cy="593859"/>
          </a:xfrm>
          <a:prstGeom prst="rect">
            <a:avLst/>
          </a:prstGeom>
        </p:spPr>
      </p:pic>
      <p:sp>
        <p:nvSpPr>
          <p:cNvPr id="89" name="矩形 88"/>
          <p:cNvSpPr/>
          <p:nvPr/>
        </p:nvSpPr>
        <p:spPr>
          <a:xfrm>
            <a:off x="1486391" y="1289918"/>
            <a:ext cx="6242561" cy="163632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4376"/>
            <a:ext cx="1070509" cy="593859"/>
          </a:xfrm>
          <a:prstGeom prst="rect">
            <a:avLst/>
          </a:prstGeom>
        </p:spPr>
      </p:pic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业务日志分析－系统架构</a:t>
            </a:r>
            <a:endParaRPr kumimoji="1"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1608272" y="1404087"/>
            <a:ext cx="4248472" cy="135492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web-tools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05" y="627534"/>
            <a:ext cx="698905" cy="311560"/>
          </a:xfrm>
          <a:prstGeom prst="rect">
            <a:avLst/>
          </a:prstGeom>
        </p:spPr>
      </p:pic>
      <p:sp>
        <p:nvSpPr>
          <p:cNvPr id="60" name="棱台 59"/>
          <p:cNvSpPr/>
          <p:nvPr/>
        </p:nvSpPr>
        <p:spPr>
          <a:xfrm>
            <a:off x="1793683" y="3535164"/>
            <a:ext cx="1116124" cy="1143231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 smtClean="0"/>
              <a:t>BS</a:t>
            </a:r>
            <a:r>
              <a:rPr kumimoji="1" lang="zh-CN" altLang="en-US" sz="1400" dirty="0" smtClean="0"/>
              <a:t>（</a:t>
            </a:r>
            <a:r>
              <a:rPr kumimoji="1" lang="en-US" altLang="zh-CN" sz="1400" dirty="0" smtClean="0">
                <a:solidFill>
                  <a:srgbClr val="C00000"/>
                </a:solidFill>
              </a:rPr>
              <a:t>SIT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61" name="矩形 60"/>
          <p:cNvSpPr/>
          <p:nvPr/>
        </p:nvSpPr>
        <p:spPr>
          <a:xfrm>
            <a:off x="3840519" y="3407052"/>
            <a:ext cx="3649625" cy="136815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业务日志</a:t>
            </a:r>
            <a:r>
              <a:rPr kumimoji="1" lang="zh-CN" altLang="en-US" sz="1400" dirty="0" smtClean="0">
                <a:solidFill>
                  <a:schemeClr val="tx1"/>
                </a:solidFill>
              </a:rPr>
              <a:t>分析（代理服务）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折角形 62"/>
          <p:cNvSpPr/>
          <p:nvPr/>
        </p:nvSpPr>
        <p:spPr>
          <a:xfrm>
            <a:off x="2270171" y="404627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2338491" y="4125103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折角形 64"/>
          <p:cNvSpPr/>
          <p:nvPr/>
        </p:nvSpPr>
        <p:spPr>
          <a:xfrm>
            <a:off x="2417321" y="4194911"/>
            <a:ext cx="648072" cy="236109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solidFill>
                  <a:schemeClr val="tx1"/>
                </a:solidFill>
              </a:rPr>
              <a:t>biztrace</a:t>
            </a:r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98090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234194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解析日志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70298" y="3767092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分析日志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680280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展示日志文件列表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罐形 77"/>
          <p:cNvSpPr/>
          <p:nvPr/>
        </p:nvSpPr>
        <p:spPr>
          <a:xfrm>
            <a:off x="6531905" y="1404086"/>
            <a:ext cx="1080120" cy="1354923"/>
          </a:xfrm>
          <a:prstGeom prst="can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</a:rPr>
              <a:t>Redis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853889" y="1696563"/>
            <a:ext cx="720080" cy="360039"/>
          </a:xfrm>
          <a:prstGeom prst="rightArrow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管理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9425" y="200152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日志明细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34" y="231590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rgbClr val="FFFF00"/>
                </a:solidFill>
              </a:rPr>
              <a:t>分析结果</a:t>
            </a:r>
            <a:endParaRPr kumimoji="1"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984536" y="2657661"/>
            <a:ext cx="216024" cy="21600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3984536" y="3335068"/>
            <a:ext cx="216024" cy="216000"/>
          </a:xfrm>
          <a:prstGeom prst="ellipse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/>
          <p:cNvCxnSpPr>
            <a:stCxn id="7" idx="4"/>
            <a:endCxn id="82" idx="0"/>
          </p:cNvCxnSpPr>
          <p:nvPr/>
        </p:nvCxnSpPr>
        <p:spPr>
          <a:xfrm>
            <a:off x="4092548" y="2873661"/>
            <a:ext cx="0" cy="46140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2488" y="2975004"/>
            <a:ext cx="11993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RPC</a:t>
            </a:r>
            <a:r>
              <a:rPr kumimoji="1" lang="zh-CN" altLang="en-US" sz="1200" dirty="0" smtClean="0"/>
              <a:t>点对点调用</a:t>
            </a:r>
            <a:endParaRPr kumimoji="1"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2721877" y="1898331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执行解析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788632" y="1894884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执行分析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50215" y="1459805"/>
            <a:ext cx="930702" cy="34044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Redis</a:t>
            </a:r>
            <a:r>
              <a:rPr kumimoji="1" lang="zh-CN" altLang="en-US" sz="1200" dirty="0" smtClean="0">
                <a:solidFill>
                  <a:schemeClr val="tx1"/>
                </a:solidFill>
              </a:rPr>
              <a:t>信息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肘形连接符 21"/>
          <p:cNvCxnSpPr>
            <a:stCxn id="77" idx="2"/>
            <a:endCxn id="7" idx="0"/>
          </p:cNvCxnSpPr>
          <p:nvPr/>
        </p:nvCxnSpPr>
        <p:spPr>
          <a:xfrm rot="16200000" flipH="1">
            <a:off x="2931054" y="1496167"/>
            <a:ext cx="376070" cy="1946917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83" idx="2"/>
            <a:endCxn id="7" idx="0"/>
          </p:cNvCxnSpPr>
          <p:nvPr/>
        </p:nvCxnSpPr>
        <p:spPr>
          <a:xfrm rot="16200000" flipH="1">
            <a:off x="3451853" y="2016966"/>
            <a:ext cx="376070" cy="905320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连接符 87"/>
          <p:cNvCxnSpPr>
            <a:stCxn id="84" idx="2"/>
            <a:endCxn id="7" idx="0"/>
          </p:cNvCxnSpPr>
          <p:nvPr/>
        </p:nvCxnSpPr>
        <p:spPr>
          <a:xfrm rot="5400000">
            <a:off x="3983508" y="2387185"/>
            <a:ext cx="379517" cy="161435"/>
          </a:xfrm>
          <a:prstGeom prst="bent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上箭头 31"/>
          <p:cNvSpPr/>
          <p:nvPr/>
        </p:nvSpPr>
        <p:spPr>
          <a:xfrm>
            <a:off x="6792848" y="2796008"/>
            <a:ext cx="599484" cy="611043"/>
          </a:xfrm>
          <a:prstGeom prst="up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8" name="闪电形 37"/>
          <p:cNvSpPr/>
          <p:nvPr/>
        </p:nvSpPr>
        <p:spPr>
          <a:xfrm rot="1299716">
            <a:off x="3757913" y="993038"/>
            <a:ext cx="419663" cy="357341"/>
          </a:xfrm>
          <a:prstGeom prst="lightningBol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61" idx="1"/>
          </p:cNvCxnSpPr>
          <p:nvPr/>
        </p:nvCxnSpPr>
        <p:spPr>
          <a:xfrm flipV="1">
            <a:off x="3065393" y="4091128"/>
            <a:ext cx="775126" cy="221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2997445" y="38331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读取</a:t>
            </a:r>
          </a:p>
          <a:p>
            <a:pPr algn="ctr"/>
            <a:r>
              <a:rPr kumimoji="1" lang="zh-CN" altLang="en-US" sz="1200" dirty="0" smtClean="0"/>
              <a:t>本地文件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6170298" y="4255158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7919" y="4251287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清理解析数据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98090" y="4265445"/>
            <a:ext cx="838574" cy="3832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查询分析结果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41215" y="1879135"/>
            <a:ext cx="930702" cy="3832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分析统计结果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4" idx="2"/>
            <a:endCxn id="7" idx="0"/>
          </p:cNvCxnSpPr>
          <p:nvPr/>
        </p:nvCxnSpPr>
        <p:spPr>
          <a:xfrm rot="5400000">
            <a:off x="4501924" y="1853019"/>
            <a:ext cx="395266" cy="1214018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56304" y="2938269"/>
            <a:ext cx="683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 smtClean="0"/>
              <a:t>存储</a:t>
            </a:r>
          </a:p>
          <a:p>
            <a:pPr algn="ctr"/>
            <a:r>
              <a:rPr kumimoji="1" lang="zh-CN" altLang="en-US" sz="1200" dirty="0" smtClean="0"/>
              <a:t>查询</a:t>
            </a:r>
            <a:endParaRPr kumimoji="1"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8096973" y="1894884"/>
            <a:ext cx="4942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/>
              <a:t>tools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7956380" y="390777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dirty="0" smtClean="0"/>
              <a:t>目标系统</a:t>
            </a:r>
            <a:endParaRPr kumimoji="1" lang="en-US" altLang="zh-CN" sz="1200" dirty="0" smtClean="0"/>
          </a:p>
          <a:p>
            <a:pPr algn="ctr"/>
            <a:r>
              <a:rPr kumimoji="1" lang="zh-CN" altLang="en-US" sz="1200" dirty="0" smtClean="0"/>
              <a:t>和</a:t>
            </a:r>
            <a:endParaRPr kumimoji="1" lang="en-US" altLang="zh-CN" sz="1200" dirty="0"/>
          </a:p>
          <a:p>
            <a:pPr algn="ctr"/>
            <a:r>
              <a:rPr kumimoji="1" lang="zh-CN" altLang="en-US" sz="1200" dirty="0" smtClean="0"/>
              <a:t>日志代理服务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363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11560" y="1054568"/>
            <a:ext cx="5832648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18672" y="1427110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业务日志分析工程及依赖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817272" y="2338212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web-boss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7272" y="1186084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web-tools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153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1688" y="4222917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272491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155862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facade-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biztrace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 flipH="1">
            <a:off x="1625401" y="3058292"/>
            <a:ext cx="25119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1625401" y="3574847"/>
            <a:ext cx="2349955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483768" y="1546124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1650520" y="1906164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66" y="339502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475656" y="842661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3975356" y="3574847"/>
            <a:ext cx="1419580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3965088" y="2278704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60438" y="4222920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  <p:sp>
        <p:nvSpPr>
          <p:cNvPr id="3" name="文本框 2"/>
          <p:cNvSpPr txBox="1"/>
          <p:nvPr/>
        </p:nvSpPr>
        <p:spPr>
          <a:xfrm>
            <a:off x="6588224" y="1054568"/>
            <a:ext cx="2376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web-tools</a:t>
            </a:r>
            <a:r>
              <a:rPr kumimoji="1" lang="zh-CN" altLang="en-US" sz="1400" dirty="0" smtClean="0"/>
              <a:t>：界面</a:t>
            </a:r>
            <a:r>
              <a:rPr kumimoji="1" lang="zh-CN" altLang="en-US" sz="1400" dirty="0"/>
              <a:t>，</a:t>
            </a:r>
            <a:r>
              <a:rPr kumimoji="1" lang="zh-CN" altLang="en-US" sz="1400" dirty="0" smtClean="0"/>
              <a:t>用户交互；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Web-boss</a:t>
            </a:r>
            <a:r>
              <a:rPr kumimoji="1" lang="zh-CN" altLang="en-US" sz="1400" dirty="0" smtClean="0"/>
              <a:t>：</a:t>
            </a:r>
            <a:r>
              <a:rPr kumimoji="1" lang="en-US" altLang="zh-CN" sz="1400" dirty="0" smtClean="0"/>
              <a:t>web</a:t>
            </a:r>
            <a:r>
              <a:rPr kumimoji="1" lang="zh-CN" altLang="en-US" sz="1400" dirty="0" smtClean="0"/>
              <a:t>类工程公告资源；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f</a:t>
            </a:r>
            <a:r>
              <a:rPr kumimoji="1" lang="pt-BR" altLang="zh-CN" sz="1400" dirty="0" err="1" smtClean="0"/>
              <a:t>aç</a:t>
            </a:r>
            <a:r>
              <a:rPr kumimoji="1" lang="en-US" altLang="zh-CN" sz="1400" dirty="0" err="1" smtClean="0"/>
              <a:t>ade-biztrace</a:t>
            </a:r>
            <a:r>
              <a:rPr kumimoji="1" lang="zh-CN" altLang="en-US" sz="1400" dirty="0" smtClean="0"/>
              <a:t>：业务日志分析功能服务接口、基础类、非运行工程，不依赖其他应用能力；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1400" dirty="0" smtClean="0"/>
              <a:t>service-</a:t>
            </a:r>
            <a:r>
              <a:rPr kumimoji="1" lang="en-US" altLang="zh-CN" sz="1400" dirty="0" err="1" smtClean="0"/>
              <a:t>biztrace</a:t>
            </a:r>
            <a:r>
              <a:rPr kumimoji="1" lang="zh-CN" altLang="en-US" sz="1400" dirty="0" smtClean="0"/>
              <a:t>：业务日志分析功能服务实现，可独立部署运行，并提供服务能力；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56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业务日志分析－功能</a:t>
            </a:r>
            <a:endParaRPr kumimoji="1"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899592" y="1275606"/>
            <a:ext cx="3744416" cy="32403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000" dirty="0" smtClean="0">
                <a:solidFill>
                  <a:schemeClr val="tx1"/>
                </a:solidFill>
              </a:rPr>
              <a:t>业务日志分析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2760" y="196384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列出日志文件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12760" y="141486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选择服务器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12760" y="253485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解析日志文件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2760" y="308384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分析日志文件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12760" y="3639368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C00000"/>
                </a:solidFill>
              </a:rPr>
              <a:t>查询分析结果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8384" y="1953335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下载日志文件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8384" y="1404352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备份日志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28384" y="2524349"/>
            <a:ext cx="1666496" cy="37254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XX</a:t>
            </a:r>
            <a:r>
              <a:rPr kumimoji="1" lang="zh-CN" altLang="en-US" dirty="0" smtClean="0">
                <a:solidFill>
                  <a:schemeClr val="tx1"/>
                </a:solidFill>
              </a:rPr>
              <a:t>日志文件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04672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rgbClr val="C00000"/>
                </a:solidFill>
              </a:rPr>
              <a:t>本期实现</a:t>
            </a:r>
            <a:endParaRPr kumimoji="1"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12360" y="107393"/>
            <a:ext cx="1080120" cy="289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solidFill>
                  <a:schemeClr val="tx1"/>
                </a:solidFill>
              </a:rPr>
              <a:t>规划功能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开发活动管理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登记工作内容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登记布丁清单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核对补丁包（补丁包与清单内容的核对）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生成</a:t>
            </a:r>
            <a:r>
              <a:rPr kumimoji="1" lang="en-US" altLang="zh-CN" sz="1800" dirty="0" err="1" smtClean="0"/>
              <a:t>xsd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800" dirty="0" smtClean="0"/>
              <a:t>//TODO </a:t>
            </a:r>
            <a:r>
              <a:rPr kumimoji="1" lang="zh-CN" altLang="en-US" sz="1800" dirty="0" smtClean="0"/>
              <a:t>根据实践再加</a:t>
            </a:r>
            <a:endParaRPr kumimoji="1" lang="zh-CN" altLang="en-US" sz="1800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47344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develop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开发活动管理－登记工作内容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883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单体式架构拆分分布式服务架构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004196" y="1978752"/>
            <a:ext cx="172819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dirty="0" smtClean="0"/>
              <a:t>单体</a:t>
            </a:r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A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B</a:t>
            </a:r>
            <a:endParaRPr kumimoji="1" lang="zh-CN" altLang="en-US" sz="1400" dirty="0" smtClean="0"/>
          </a:p>
          <a:p>
            <a:pPr algn="ctr"/>
            <a:r>
              <a:rPr kumimoji="1" lang="zh-CN" altLang="en-US" sz="1400" dirty="0" smtClean="0"/>
              <a:t>模块 </a:t>
            </a:r>
            <a:r>
              <a:rPr kumimoji="1" lang="en-US" altLang="zh-CN" sz="1400" dirty="0" smtClean="0"/>
              <a:t>C</a:t>
            </a:r>
            <a:endParaRPr kumimoji="1" lang="zh-CN" altLang="en-US" sz="1400" dirty="0"/>
          </a:p>
        </p:txBody>
      </p:sp>
      <p:sp>
        <p:nvSpPr>
          <p:cNvPr id="59" name="矩形 58"/>
          <p:cNvSpPr/>
          <p:nvPr/>
        </p:nvSpPr>
        <p:spPr>
          <a:xfrm>
            <a:off x="5652120" y="1131590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4355976" y="2662828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948264" y="2646834"/>
            <a:ext cx="12241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 </a:t>
            </a:r>
            <a:r>
              <a:rPr kumimoji="1" lang="en-US" altLang="zh-CN" dirty="0" smtClean="0"/>
              <a:t>C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36096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mtClean="0"/>
              <a:t>分布式系统架构</a:t>
            </a:r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632" y="41384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单体系统架构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61" idx="0"/>
            <a:endCxn id="59" idx="3"/>
          </p:cNvCxnSpPr>
          <p:nvPr/>
        </p:nvCxnSpPr>
        <p:spPr>
          <a:xfrm flipH="1" flipV="1">
            <a:off x="6876256" y="1563638"/>
            <a:ext cx="684076" cy="1083196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60" idx="0"/>
            <a:endCxn id="59" idx="1"/>
          </p:cNvCxnSpPr>
          <p:nvPr/>
        </p:nvCxnSpPr>
        <p:spPr>
          <a:xfrm flipV="1">
            <a:off x="4968044" y="1563638"/>
            <a:ext cx="684076" cy="109919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61" idx="1"/>
            <a:endCxn id="60" idx="3"/>
          </p:cNvCxnSpPr>
          <p:nvPr/>
        </p:nvCxnSpPr>
        <p:spPr>
          <a:xfrm flipH="1">
            <a:off x="5580112" y="3078882"/>
            <a:ext cx="1368152" cy="15994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/>
          <p:cNvSpPr/>
          <p:nvPr/>
        </p:nvSpPr>
        <p:spPr>
          <a:xfrm>
            <a:off x="3131840" y="2113233"/>
            <a:ext cx="864096" cy="81855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89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开发活动管理－登记补丁清单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832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开发活动管理－核对补丁包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5301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组织管理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机构管理－机构记录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员工管理－员工记录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用户管理－用户记录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、停用</a:t>
            </a:r>
            <a:r>
              <a:rPr kumimoji="1" lang="en-US" altLang="zh-CN" sz="1800" dirty="0" smtClean="0"/>
              <a:t>/</a:t>
            </a:r>
            <a:r>
              <a:rPr kumimoji="1" lang="zh-CN" altLang="en-US" sz="1800" dirty="0" smtClean="0"/>
              <a:t>启用、用户关联信息查询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角色管理－角色记录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、角色分配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功能管理－功能记录</a:t>
            </a:r>
            <a:r>
              <a:rPr kumimoji="1" lang="en-US" altLang="zh-CN" sz="1800" dirty="0" smtClean="0"/>
              <a:t>CURD</a:t>
            </a:r>
            <a:endParaRPr kumimoji="1" lang="zh-CN" altLang="en-US" sz="18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功能组管理－功能组记录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、功能组功能维护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权限管理－角色功能组关系维护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菜单管理－菜单记录</a:t>
            </a:r>
            <a:r>
              <a:rPr kumimoji="1" lang="en-US" altLang="zh-CN" sz="1800" dirty="0" smtClean="0"/>
              <a:t>CURD</a:t>
            </a:r>
            <a:r>
              <a:rPr kumimoji="1" lang="zh-CN" altLang="en-US" sz="1800" dirty="0" smtClean="0"/>
              <a:t>、菜单数据维护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is-IS" altLang="zh-CN" sz="1800" dirty="0" smtClean="0"/>
              <a:t>….//TODO </a:t>
            </a:r>
            <a:r>
              <a:rPr kumimoji="1" lang="zh-CN" altLang="en-US" sz="1800" dirty="0" smtClean="0"/>
              <a:t>更多组织相关的基础数据管理、维护功能</a:t>
            </a:r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组织</a:t>
            </a:r>
            <a:r>
              <a:rPr kumimoji="1" lang="zh-CN" altLang="en-US" sz="3000" smtClean="0"/>
              <a:t>管理－业务模型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9547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测试管理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627534"/>
            <a:ext cx="7772400" cy="2205260"/>
          </a:xfrm>
        </p:spPr>
        <p:txBody>
          <a:bodyPr>
            <a:normAutofit/>
          </a:bodyPr>
          <a:lstStyle/>
          <a:p>
            <a:r>
              <a:rPr kumimoji="1" lang="zh-CN" altLang="en-US" sz="1800" dirty="0" smtClean="0"/>
              <a:t>提供功能：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1800" dirty="0" smtClean="0"/>
              <a:t>通用</a:t>
            </a:r>
            <a:r>
              <a:rPr kumimoji="1" lang="en-US" altLang="zh-CN" sz="1800" dirty="0" smtClean="0"/>
              <a:t>Controller</a:t>
            </a:r>
            <a:r>
              <a:rPr kumimoji="1" lang="zh-CN" altLang="en-US" sz="1800" dirty="0" smtClean="0"/>
              <a:t>测试：通过指定参数、</a:t>
            </a:r>
            <a:r>
              <a:rPr kumimoji="1" lang="en-US" altLang="zh-CN" sz="1800" dirty="0" smtClean="0"/>
              <a:t>URL</a:t>
            </a:r>
            <a:r>
              <a:rPr kumimoji="1" lang="zh-CN" altLang="en-US" sz="1800" dirty="0" smtClean="0"/>
              <a:t>进行</a:t>
            </a:r>
            <a:r>
              <a:rPr kumimoji="1" lang="en-US" altLang="zh-CN" sz="1800" dirty="0" smtClean="0"/>
              <a:t>POST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GET</a:t>
            </a:r>
            <a:r>
              <a:rPr kumimoji="1" lang="zh-CN" altLang="en-US" sz="1800" dirty="0" smtClean="0"/>
              <a:t>、</a:t>
            </a:r>
            <a:r>
              <a:rPr kumimoji="1" lang="en-US" altLang="zh-CN" sz="1800" dirty="0" smtClean="0"/>
              <a:t>PUT</a:t>
            </a:r>
            <a:r>
              <a:rPr kumimoji="1" lang="zh-CN" altLang="en-US" sz="1800" dirty="0" smtClean="0"/>
              <a:t>测试</a:t>
            </a:r>
            <a:endParaRPr kumimoji="1" lang="en-US" altLang="zh-CN" sz="18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800" dirty="0" smtClean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722313" y="3507854"/>
            <a:ext cx="7772400" cy="1125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</a:rPr>
              <a:t>User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Manager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POST</a:t>
            </a:r>
            <a:endParaRPr kumimoji="1" lang="zh-CN" altLang="en-US" sz="3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6948264" cy="323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通用</a:t>
            </a:r>
            <a:r>
              <a:rPr kumimoji="1" lang="en-US" altLang="zh-CN" sz="3000" dirty="0" smtClean="0"/>
              <a:t>Controller</a:t>
            </a:r>
            <a:r>
              <a:rPr kumimoji="1" lang="zh-CN" altLang="en-US" sz="3000" dirty="0" smtClean="0"/>
              <a:t>测试 </a:t>
            </a:r>
            <a:r>
              <a:rPr kumimoji="1" lang="en-US" altLang="zh-CN" sz="3000" dirty="0" smtClean="0"/>
              <a:t>GET</a:t>
            </a:r>
            <a:endParaRPr kumimoji="1" lang="zh-CN" altLang="en-US" sz="3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5" y="987574"/>
            <a:ext cx="7946090" cy="32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4916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40115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将单体式</a:t>
            </a:r>
            <a:r>
              <a:rPr kumimoji="1" lang="en-US" altLang="zh-CN" sz="3000" dirty="0" smtClean="0"/>
              <a:t>MVC</a:t>
            </a:r>
            <a:r>
              <a:rPr kumimoji="1" lang="zh-CN" altLang="en-US" sz="3000" dirty="0" smtClean="0"/>
              <a:t>拆分多个独立工程部署：分布式服务化</a:t>
            </a:r>
            <a:endParaRPr kumimoji="1" lang="zh-CN" altLang="en-US" sz="3000" dirty="0"/>
          </a:p>
        </p:txBody>
      </p:sp>
      <p:sp>
        <p:nvSpPr>
          <p:cNvPr id="2" name="矩形 1"/>
          <p:cNvSpPr/>
          <p:nvPr/>
        </p:nvSpPr>
        <p:spPr>
          <a:xfrm>
            <a:off x="426339" y="771550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将业务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逻辑层，控制层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分离；</a:t>
            </a:r>
          </a:p>
          <a:p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将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业务逻辑层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+</a:t>
            </a:r>
            <a:r>
              <a:rPr lang="zh-CN" altLang="en-US" dirty="0">
                <a:solidFill>
                  <a:srgbClr val="666666"/>
                </a:solidFill>
                <a:latin typeface="Microsoft YaHei" charset="0"/>
              </a:rPr>
              <a:t>数据访问层封装为远程服务，供控制层远程访问调用（也就是</a:t>
            </a:r>
            <a:r>
              <a:rPr lang="en-US" altLang="zh-CN" dirty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dirty="0" smtClean="0">
                <a:solidFill>
                  <a:srgbClr val="666666"/>
                </a:solidFill>
                <a:latin typeface="Microsoft YaHei" charset="0"/>
              </a:rPr>
              <a:t>）；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2922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7068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4902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900510" y="1602560"/>
            <a:ext cx="2489477" cy="1647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应用（消费者）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180656" y="170765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180656" y="2142294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用户（提供者）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53824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53824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208226" y="3655030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交易（提供者）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470610" y="404597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470610" y="4359716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143458" y="40862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802604" y="40872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132866" y="3650574"/>
            <a:ext cx="1882610" cy="1292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/>
                </a:solidFill>
              </a:rPr>
              <a:t>流水（提供者）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395250" y="404152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err="1"/>
              <a:t>impl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395250" y="4355260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Model/DAO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3220180" y="2714470"/>
            <a:ext cx="504056" cy="43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1829" y="245975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666666"/>
                </a:solidFill>
                <a:latin typeface="Microsoft YaHei" charset="0"/>
              </a:rPr>
              <a:t>服务化拆分</a:t>
            </a:r>
            <a:endParaRPr lang="zh-CN" altLang="en-US" sz="1200"/>
          </a:p>
        </p:txBody>
      </p:sp>
      <p:cxnSp>
        <p:nvCxnSpPr>
          <p:cNvPr id="39" name="肘形连接符 38"/>
          <p:cNvCxnSpPr>
            <a:stCxn id="13" idx="2"/>
            <a:endCxn id="23" idx="0"/>
          </p:cNvCxnSpPr>
          <p:nvPr/>
        </p:nvCxnSpPr>
        <p:spPr>
          <a:xfrm rot="16200000" flipH="1">
            <a:off x="5945140" y="3450638"/>
            <a:ext cx="404501" cy="4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3" idx="2"/>
            <a:endCxn id="18" idx="0"/>
          </p:cNvCxnSpPr>
          <p:nvPr/>
        </p:nvCxnSpPr>
        <p:spPr>
          <a:xfrm rot="5400000">
            <a:off x="4981183" y="2486507"/>
            <a:ext cx="400045" cy="1928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3" idx="2"/>
            <a:endCxn id="30" idx="0"/>
          </p:cNvCxnSpPr>
          <p:nvPr/>
        </p:nvCxnSpPr>
        <p:spPr>
          <a:xfrm rot="16200000" flipH="1">
            <a:off x="6909688" y="2486090"/>
            <a:ext cx="400045" cy="1928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724128" y="3248389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666666"/>
                </a:solidFill>
                <a:latin typeface="Microsoft YaHei" charset="0"/>
              </a:rPr>
              <a:t>RPC</a:t>
            </a:r>
            <a:r>
              <a:rPr lang="zh-CN" altLang="en-US" sz="1600" dirty="0" smtClean="0">
                <a:solidFill>
                  <a:srgbClr val="666666"/>
                </a:solidFill>
                <a:latin typeface="Microsoft YaHei" charset="0"/>
              </a:rPr>
              <a:t> 调用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31912" y="16440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7524" y="41639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19944" y="34446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Biz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611439" y="18592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611439" y="26426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19944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1295858" y="42386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1955004" y="42396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484312" y="1796430"/>
            <a:ext cx="2489477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89924" y="4316304"/>
            <a:ext cx="2270652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72344" y="3597075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763839" y="2011603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763839" y="2795031"/>
            <a:ext cx="1944216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772344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53" name="圆角矩形 52"/>
          <p:cNvSpPr/>
          <p:nvPr/>
        </p:nvSpPr>
        <p:spPr>
          <a:xfrm>
            <a:off x="1448258" y="4391013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54" name="圆角矩形 53"/>
          <p:cNvSpPr/>
          <p:nvPr/>
        </p:nvSpPr>
        <p:spPr>
          <a:xfrm>
            <a:off x="2107404" y="4392004"/>
            <a:ext cx="648072" cy="21602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5205310" y="2571750"/>
            <a:ext cx="1944216" cy="29174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52660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API</a:t>
            </a:r>
            <a:endParaRPr kumimoji="1"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5458975" y="3734794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API</a:t>
            </a:r>
            <a:endParaRPr kumimoji="1" lang="zh-CN" altLang="en-US" dirty="0"/>
          </a:p>
        </p:txBody>
      </p:sp>
      <p:sp>
        <p:nvSpPr>
          <p:cNvPr id="58" name="圆角矩形 57"/>
          <p:cNvSpPr/>
          <p:nvPr/>
        </p:nvSpPr>
        <p:spPr>
          <a:xfrm>
            <a:off x="7383615" y="3730338"/>
            <a:ext cx="1470269" cy="27711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Service 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5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6154133" y="1236270"/>
            <a:ext cx="2812398" cy="390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Service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1275606"/>
            <a:ext cx="2024729" cy="3240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85124" y="3795480"/>
            <a:ext cx="1838604" cy="640263"/>
          </a:xfrm>
          <a:prstGeom prst="roundRect">
            <a:avLst>
              <a:gd name="adj" fmla="val 7545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Model/DAO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开放服务：对外提供服务能力</a:t>
            </a:r>
            <a:endParaRPr kumimoji="1" lang="zh-CN" altLang="en-US" sz="3000" dirty="0"/>
          </a:p>
        </p:txBody>
      </p:sp>
      <p:sp>
        <p:nvSpPr>
          <p:cNvPr id="6" name="圆角矩形 5"/>
          <p:cNvSpPr/>
          <p:nvPr/>
        </p:nvSpPr>
        <p:spPr>
          <a:xfrm>
            <a:off x="467544" y="3076251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59039" y="1490779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59039" y="2274207"/>
            <a:ext cx="1574281" cy="5040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67544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用户</a:t>
            </a:r>
            <a:endParaRPr kumimoji="1" lang="zh-CN" altLang="en-US" sz="1200" dirty="0"/>
          </a:p>
        </p:txBody>
      </p:sp>
      <p:sp>
        <p:nvSpPr>
          <p:cNvPr id="27" name="圆角矩形 26"/>
          <p:cNvSpPr/>
          <p:nvPr/>
        </p:nvSpPr>
        <p:spPr>
          <a:xfrm>
            <a:off x="971600" y="3873119"/>
            <a:ext cx="462616" cy="213094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交易</a:t>
            </a:r>
            <a:endParaRPr kumimoji="1" lang="zh-CN" altLang="en-US" sz="1200" dirty="0"/>
          </a:p>
        </p:txBody>
      </p:sp>
      <p:sp>
        <p:nvSpPr>
          <p:cNvPr id="28" name="圆角矩形 27"/>
          <p:cNvSpPr/>
          <p:nvPr/>
        </p:nvSpPr>
        <p:spPr>
          <a:xfrm>
            <a:off x="1475656" y="3874110"/>
            <a:ext cx="462616" cy="213094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流水</a:t>
            </a:r>
            <a:endParaRPr kumimoji="1" lang="zh-CN" altLang="en-US" sz="1200" dirty="0"/>
          </a:p>
        </p:txBody>
      </p:sp>
      <p:sp>
        <p:nvSpPr>
          <p:cNvPr id="36" name="右箭头 35"/>
          <p:cNvSpPr/>
          <p:nvPr/>
        </p:nvSpPr>
        <p:spPr>
          <a:xfrm>
            <a:off x="2411760" y="2637881"/>
            <a:ext cx="504056" cy="43334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41714" y="3016381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C00000"/>
                </a:solidFill>
                <a:latin typeface="Microsoft YaHei" charset="0"/>
              </a:rPr>
              <a:t>服务化拆分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1658017" y="280755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547664" y="3154881"/>
            <a:ext cx="451830" cy="367760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smtClean="0"/>
              <a:t>流水</a:t>
            </a:r>
            <a:endParaRPr kumimoji="1" lang="zh-CN" altLang="en-US" sz="1200" dirty="0"/>
          </a:p>
        </p:txBody>
      </p:sp>
      <p:sp>
        <p:nvSpPr>
          <p:cNvPr id="40" name="矩形 39"/>
          <p:cNvSpPr/>
          <p:nvPr/>
        </p:nvSpPr>
        <p:spPr>
          <a:xfrm>
            <a:off x="3064563" y="1347614"/>
            <a:ext cx="2155509" cy="152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A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189210" y="2133744"/>
            <a:ext cx="1944216" cy="313356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3189210" y="1419622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6" name="圆角矩形 55"/>
          <p:cNvSpPr/>
          <p:nvPr/>
        </p:nvSpPr>
        <p:spPr>
          <a:xfrm>
            <a:off x="3189210" y="1797185"/>
            <a:ext cx="1944216" cy="252028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0" name="下箭头 59"/>
          <p:cNvSpPr/>
          <p:nvPr/>
        </p:nvSpPr>
        <p:spPr>
          <a:xfrm>
            <a:off x="4724550" y="1949281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6300192" y="3215242"/>
            <a:ext cx="2489477" cy="15167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6588224" y="3867895"/>
            <a:ext cx="1944216" cy="36044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1400" smtClean="0">
                <a:solidFill>
                  <a:schemeClr val="bg1"/>
                </a:solidFill>
              </a:rPr>
              <a:t>流水</a:t>
            </a:r>
            <a:r>
              <a:rPr kumimoji="1" lang="en-US" altLang="zh-CN" sz="1400" dirty="0" smtClean="0">
                <a:solidFill>
                  <a:schemeClr val="bg1"/>
                </a:solidFill>
              </a:rPr>
              <a:t>DAO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588224" y="329227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impl</a:t>
            </a:r>
            <a:endParaRPr kumimoji="1"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311423" y="1365382"/>
            <a:ext cx="2489477" cy="1293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kumimoji="1"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6599825" y="1419622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 </a:t>
            </a:r>
            <a:r>
              <a:rPr kumimoji="1" lang="en-US" altLang="zh-CN" dirty="0" err="1" smtClean="0"/>
              <a:t>api</a:t>
            </a:r>
            <a:endParaRPr kumimoji="1"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619027" y="1995686"/>
            <a:ext cx="1944216" cy="504056"/>
          </a:xfrm>
          <a:prstGeom prst="roundRect">
            <a:avLst>
              <a:gd name="adj" fmla="val 75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流水 </a:t>
            </a:r>
            <a:r>
              <a:rPr kumimoji="1" lang="en-US" altLang="zh-CN" dirty="0" smtClean="0"/>
              <a:t>Model</a:t>
            </a:r>
          </a:p>
          <a:p>
            <a:pPr algn="ctr"/>
            <a:r>
              <a:rPr kumimoji="1" lang="en-US" altLang="zh-CN" sz="1200" dirty="0" err="1" smtClean="0"/>
              <a:t>po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dto</a:t>
            </a:r>
            <a:r>
              <a:rPr kumimoji="1" lang="en-US" altLang="zh-CN" sz="1200" dirty="0" smtClean="0"/>
              <a:t>/</a:t>
            </a:r>
            <a:r>
              <a:rPr kumimoji="1" lang="en-US" altLang="zh-CN" sz="1200" dirty="0" err="1" smtClean="0"/>
              <a:t>vo</a:t>
            </a:r>
            <a:endParaRPr kumimoji="1" lang="zh-CN" altLang="en-US" sz="1200" dirty="0"/>
          </a:p>
        </p:txBody>
      </p:sp>
      <p:cxnSp>
        <p:nvCxnSpPr>
          <p:cNvPr id="16" name="肘形连接符 15"/>
          <p:cNvCxnSpPr>
            <a:stCxn id="40" idx="0"/>
            <a:endCxn id="72" idx="0"/>
          </p:cNvCxnSpPr>
          <p:nvPr/>
        </p:nvCxnSpPr>
        <p:spPr>
          <a:xfrm rot="16200000" flipH="1">
            <a:off x="5840356" y="-350424"/>
            <a:ext cx="17768" cy="3413844"/>
          </a:xfrm>
          <a:prstGeom prst="bentConnector3">
            <a:avLst>
              <a:gd name="adj1" fmla="val -128658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225500" y="629275"/>
            <a:ext cx="2116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工程依赖</a:t>
            </a:r>
            <a:endParaRPr lang="en-US" altLang="zh-CN" sz="1200" dirty="0" smtClean="0">
              <a:solidFill>
                <a:srgbClr val="666666"/>
              </a:solidFill>
              <a:latin typeface="Microsoft YaHei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666666"/>
                </a:solidFill>
                <a:latin typeface="Microsoft YaHei" charset="0"/>
              </a:rPr>
              <a:t>服务引用 </a:t>
            </a:r>
            <a:r>
              <a:rPr lang="en-US" altLang="zh-CN" sz="1200" dirty="0" err="1"/>
              <a:t>dubbo:reference</a:t>
            </a: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endParaRPr lang="zh-CN" altLang="en-US" sz="1200" dirty="0"/>
          </a:p>
        </p:txBody>
      </p:sp>
      <p:cxnSp>
        <p:nvCxnSpPr>
          <p:cNvPr id="23" name="直线箭头连接符 22"/>
          <p:cNvCxnSpPr>
            <a:stCxn id="46" idx="3"/>
            <a:endCxn id="65" idx="1"/>
          </p:cNvCxnSpPr>
          <p:nvPr/>
        </p:nvCxnSpPr>
        <p:spPr>
          <a:xfrm>
            <a:off x="5133426" y="2290422"/>
            <a:ext cx="1454798" cy="12538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罐形 29"/>
          <p:cNvSpPr/>
          <p:nvPr/>
        </p:nvSpPr>
        <p:spPr>
          <a:xfrm>
            <a:off x="7251547" y="4323510"/>
            <a:ext cx="509258" cy="36003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smtClean="0"/>
              <a:t>DB</a:t>
            </a:r>
            <a:endParaRPr kumimoji="1" lang="zh-CN" altLang="en-US" sz="1200" dirty="0"/>
          </a:p>
        </p:txBody>
      </p:sp>
      <p:sp>
        <p:nvSpPr>
          <p:cNvPr id="31" name="立方体 30"/>
          <p:cNvSpPr/>
          <p:nvPr/>
        </p:nvSpPr>
        <p:spPr>
          <a:xfrm>
            <a:off x="8010683" y="4313707"/>
            <a:ext cx="587666" cy="37964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/>
              <a:t>Redis</a:t>
            </a:r>
            <a:endParaRPr kumimoji="1" lang="zh-CN" altLang="en-US" sz="1000" dirty="0"/>
          </a:p>
        </p:txBody>
      </p:sp>
      <p:sp>
        <p:nvSpPr>
          <p:cNvPr id="78" name="矩形 77"/>
          <p:cNvSpPr/>
          <p:nvPr/>
        </p:nvSpPr>
        <p:spPr>
          <a:xfrm>
            <a:off x="3396411" y="3079596"/>
            <a:ext cx="2111693" cy="1508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</a:t>
            </a:r>
            <a:r>
              <a:rPr kumimoji="1" lang="zh-CN" altLang="en-US" dirty="0" smtClean="0">
                <a:solidFill>
                  <a:schemeClr val="tx1"/>
                </a:solidFill>
              </a:rPr>
              <a:t>应用</a:t>
            </a:r>
            <a:r>
              <a:rPr kumimoji="1" lang="en-US" altLang="zh-CN" dirty="0" smtClean="0">
                <a:solidFill>
                  <a:schemeClr val="tx1"/>
                </a:solidFill>
              </a:rPr>
              <a:t>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86452" y="3914578"/>
            <a:ext cx="1944216" cy="313356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3486452" y="3200456"/>
            <a:ext cx="1944216" cy="288883"/>
          </a:xfrm>
          <a:prstGeom prst="roundRect">
            <a:avLst>
              <a:gd name="adj" fmla="val 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3486452" y="3578019"/>
            <a:ext cx="1944216" cy="252028"/>
          </a:xfrm>
          <a:prstGeom prst="roundRect">
            <a:avLst>
              <a:gd name="adj" fmla="val 754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82" name="下箭头 81"/>
          <p:cNvSpPr/>
          <p:nvPr/>
        </p:nvSpPr>
        <p:spPr>
          <a:xfrm>
            <a:off x="5021792" y="3730115"/>
            <a:ext cx="122073" cy="245791"/>
          </a:xfrm>
          <a:prstGeom prst="downArrow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6" name="直线箭头连接符 85"/>
          <p:cNvCxnSpPr>
            <a:stCxn id="81" idx="3"/>
            <a:endCxn id="65" idx="1"/>
          </p:cNvCxnSpPr>
          <p:nvPr/>
        </p:nvCxnSpPr>
        <p:spPr>
          <a:xfrm flipV="1">
            <a:off x="5430668" y="3544304"/>
            <a:ext cx="1157556" cy="1597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肘形连接符 88"/>
          <p:cNvCxnSpPr>
            <a:endCxn id="72" idx="1"/>
          </p:cNvCxnSpPr>
          <p:nvPr/>
        </p:nvCxnSpPr>
        <p:spPr>
          <a:xfrm rot="5400000" flipH="1" flipV="1">
            <a:off x="5318933" y="2097571"/>
            <a:ext cx="1077683" cy="907297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折角形 98"/>
          <p:cNvSpPr/>
          <p:nvPr/>
        </p:nvSpPr>
        <p:spPr>
          <a:xfrm>
            <a:off x="6497614" y="4329775"/>
            <a:ext cx="504056" cy="360079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/>
              <a:t>文件</a:t>
            </a:r>
            <a:endParaRPr kumimoji="1"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675338" y="476507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 smtClean="0"/>
              <a:t>例</a:t>
            </a:r>
            <a:r>
              <a:rPr kumimoji="1" lang="zh-CN" altLang="en-US" dirty="0" smtClean="0"/>
              <a:t>：对</a:t>
            </a:r>
            <a:r>
              <a:rPr kumimoji="1" lang="zh-CN" altLang="en-US" dirty="0" smtClean="0">
                <a:solidFill>
                  <a:srgbClr val="C00000"/>
                </a:solidFill>
              </a:rPr>
              <a:t>流水服务</a:t>
            </a:r>
            <a:r>
              <a:rPr kumimoji="1" lang="zh-CN" altLang="en-US" dirty="0" smtClean="0"/>
              <a:t>的封装和复用</a:t>
            </a:r>
            <a:endParaRPr kumimoji="1" lang="zh-CN" altLang="en-US" dirty="0"/>
          </a:p>
        </p:txBody>
      </p:sp>
      <p:cxnSp>
        <p:nvCxnSpPr>
          <p:cNvPr id="41" name="肘形连接符 40"/>
          <p:cNvCxnSpPr>
            <a:stCxn id="63" idx="0"/>
            <a:endCxn id="72" idx="2"/>
          </p:cNvCxnSpPr>
          <p:nvPr/>
        </p:nvCxnSpPr>
        <p:spPr>
          <a:xfrm rot="5400000" flipH="1" flipV="1">
            <a:off x="7272611" y="2931692"/>
            <a:ext cx="555870" cy="112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122458" y="279880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>
                <a:solidFill>
                  <a:srgbClr val="666666"/>
                </a:solidFill>
                <a:latin typeface="Microsoft YaHei" charset="0"/>
              </a:rPr>
              <a:t>依赖</a:t>
            </a:r>
            <a:endParaRPr lang="en-US" altLang="zh-CN" sz="1200" dirty="0">
              <a:solidFill>
                <a:srgbClr val="666666"/>
              </a:solidFill>
              <a:latin typeface="Microsoft YaHei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22934" y="3018969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C00000"/>
                </a:solidFill>
                <a:latin typeface="Microsoft YaHei" charset="0"/>
              </a:rPr>
              <a:t>调用</a:t>
            </a:r>
            <a:endParaRPr lang="en-US" altLang="zh-CN" sz="1200" dirty="0">
              <a:solidFill>
                <a:srgbClr val="C00000"/>
              </a:solidFill>
              <a:latin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7614"/>
            <a:ext cx="4984746" cy="29317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36096" y="771550"/>
            <a:ext cx="3544566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Registry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注册中心；和服务的消费者，和服务提供者都建立长连接。服务提供者注册服务到注册中心；服务消费者从注册中心获取服务提供者列表；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Consumer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服务消费端；服务消费者从注册中心获取到服务提供者列表后，根据负载均衡算法，选择一个服务提供者，和服务提供者直接建立连接，开始调用服务；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Provider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服务提供者；服务提供者提供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RPC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服务；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Monitor</a:t>
            </a:r>
            <a:r>
              <a:rPr lang="en-US" altLang="zh-CN" sz="1200" dirty="0">
                <a:solidFill>
                  <a:srgbClr val="0070C0"/>
                </a:solidFill>
                <a:latin typeface="Verdana" charset="0"/>
              </a:rPr>
              <a:t>: 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监控服务的调用情况统计；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注册中心为</a:t>
            </a:r>
            <a:r>
              <a:rPr lang="en-US" altLang="zh-CN" sz="1200" dirty="0">
                <a:solidFill>
                  <a:srgbClr val="C00000"/>
                </a:solidFill>
                <a:latin typeface="Verdana" charset="0"/>
              </a:rPr>
              <a:t>N+1</a:t>
            </a: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对等集群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，一台挂掉后，会自动切换到另外一台注册中心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注册中心全部挂掉后，消息消费者本地会缓存服务提供者列表，所以不影响当时的服务调用。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rgbClr val="C00000"/>
                </a:solidFill>
                <a:latin typeface="Verdana" charset="0"/>
              </a:rPr>
              <a:t>服务提供者为集群</a:t>
            </a:r>
            <a:r>
              <a:rPr lang="zh-CN" altLang="en-US" sz="1200" dirty="0">
                <a:solidFill>
                  <a:srgbClr val="0070C0"/>
                </a:solidFill>
                <a:latin typeface="Verdana" charset="0"/>
              </a:rPr>
              <a:t>，一台挂掉后，通过心跳过程，注册中心会立即刷到服务消费者告知；</a:t>
            </a:r>
            <a:endParaRPr lang="zh-CN" altLang="en-US" sz="1200" b="0" i="0" u="none" strike="noStrike" dirty="0">
              <a:solidFill>
                <a:srgbClr val="0070C0"/>
              </a:solidFill>
              <a:effectLst/>
              <a:latin typeface="Verdana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en-US" altLang="zh-CN" sz="3000" dirty="0" smtClean="0"/>
              <a:t>Why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err="1" smtClean="0"/>
              <a:t>Dubbo</a:t>
            </a:r>
            <a:endParaRPr kumimoji="1"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467544" y="4371950"/>
            <a:ext cx="23394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https://github.com/alibaba/dubbo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4659655"/>
            <a:ext cx="30451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/>
              <a:t>https://github.com/dangdangdotcom/dubbox</a:t>
            </a:r>
          </a:p>
        </p:txBody>
      </p:sp>
    </p:spTree>
    <p:extLst>
      <p:ext uri="{BB962C8B-B14F-4D97-AF65-F5344CB8AC3E}">
        <p14:creationId xmlns:p14="http://schemas.microsoft.com/office/powerpoint/2010/main" val="4363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云形 29"/>
          <p:cNvSpPr/>
          <p:nvPr/>
        </p:nvSpPr>
        <p:spPr>
          <a:xfrm>
            <a:off x="179512" y="411510"/>
            <a:ext cx="8496944" cy="4639444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mtClean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实践分布式架构开发模式</a:t>
            </a:r>
            <a:endParaRPr kumimoji="1" lang="zh-CN" altLang="en-US" sz="3000" dirty="0"/>
          </a:p>
        </p:txBody>
      </p:sp>
      <p:sp>
        <p:nvSpPr>
          <p:cNvPr id="21" name="圆角矩形 20"/>
          <p:cNvSpPr/>
          <p:nvPr/>
        </p:nvSpPr>
        <p:spPr>
          <a:xfrm>
            <a:off x="3635896" y="730474"/>
            <a:ext cx="891093" cy="720080"/>
          </a:xfrm>
          <a:prstGeom prst="roundRect">
            <a:avLst>
              <a:gd name="adj" fmla="val 5505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注册中心 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403648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服务消费者</a:t>
            </a:r>
          </a:p>
          <a:p>
            <a:pPr algn="ctr"/>
            <a:r>
              <a:rPr kumimoji="1" lang="en-US" altLang="zh-CN" sz="1200" dirty="0" smtClean="0"/>
              <a:t>Web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UI</a:t>
            </a:r>
            <a:endParaRPr kumimoji="1"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6012160" y="2314650"/>
            <a:ext cx="1800200" cy="648072"/>
          </a:xfrm>
          <a:prstGeom prst="roundRect">
            <a:avLst>
              <a:gd name="adj" fmla="val 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服务提供者</a:t>
            </a:r>
          </a:p>
          <a:p>
            <a:pPr algn="ctr"/>
            <a:r>
              <a:rPr kumimoji="1" lang="en-US" altLang="zh-CN" sz="1200" dirty="0" smtClean="0"/>
              <a:t>Tools</a:t>
            </a:r>
            <a:r>
              <a:rPr kumimoji="1" lang="zh-CN" altLang="en-US" sz="1200" dirty="0" smtClean="0"/>
              <a:t>服务功能</a:t>
            </a:r>
          </a:p>
        </p:txBody>
      </p:sp>
      <p:cxnSp>
        <p:nvCxnSpPr>
          <p:cNvPr id="6" name="直线箭头连接符 5"/>
          <p:cNvCxnSpPr>
            <a:stCxn id="22" idx="0"/>
          </p:cNvCxnSpPr>
          <p:nvPr/>
        </p:nvCxnSpPr>
        <p:spPr>
          <a:xfrm flipV="1">
            <a:off x="2303748" y="1428757"/>
            <a:ext cx="1342075" cy="88589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23" idx="0"/>
            <a:endCxn id="21" idx="2"/>
          </p:cNvCxnSpPr>
          <p:nvPr/>
        </p:nvCxnSpPr>
        <p:spPr>
          <a:xfrm flipH="1" flipV="1">
            <a:off x="4081443" y="1450554"/>
            <a:ext cx="2830817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22" idx="3"/>
            <a:endCxn id="23" idx="1"/>
          </p:cNvCxnSpPr>
          <p:nvPr/>
        </p:nvCxnSpPr>
        <p:spPr>
          <a:xfrm>
            <a:off x="3203848" y="2638686"/>
            <a:ext cx="28083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21" idx="2"/>
          </p:cNvCxnSpPr>
          <p:nvPr/>
        </p:nvCxnSpPr>
        <p:spPr>
          <a:xfrm flipH="1">
            <a:off x="2735797" y="1450554"/>
            <a:ext cx="1345646" cy="86409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635896" y="3803320"/>
            <a:ext cx="2160240" cy="720080"/>
          </a:xfrm>
          <a:prstGeom prst="roundRect">
            <a:avLst>
              <a:gd name="adj" fmla="val 5505"/>
            </a:avLst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监控中心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stCxn id="23" idx="2"/>
            <a:endCxn id="37" idx="3"/>
          </p:cNvCxnSpPr>
          <p:nvPr/>
        </p:nvCxnSpPr>
        <p:spPr>
          <a:xfrm flipH="1">
            <a:off x="5796136" y="2962722"/>
            <a:ext cx="1116124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22" idx="2"/>
            <a:endCxn id="37" idx="1"/>
          </p:cNvCxnSpPr>
          <p:nvPr/>
        </p:nvCxnSpPr>
        <p:spPr>
          <a:xfrm>
            <a:off x="2303748" y="2962722"/>
            <a:ext cx="1332148" cy="12006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200016" y="1867424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1</a:t>
            </a:r>
            <a:r>
              <a:rPr kumimoji="1" lang="zh-CN" altLang="en-US" sz="1400" dirty="0" smtClean="0"/>
              <a:t> 发布服务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916007" y="134674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2</a:t>
            </a:r>
            <a:r>
              <a:rPr kumimoji="1" lang="zh-CN" altLang="en-US" sz="1400" dirty="0" smtClean="0"/>
              <a:t> 订阅服务</a:t>
            </a:r>
            <a:endParaRPr kumimoji="1"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741448" y="1877956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3</a:t>
            </a:r>
            <a:r>
              <a:rPr kumimoji="1" lang="zh-CN" altLang="en-US" sz="1400" dirty="0" smtClean="0"/>
              <a:t> 服务列表</a:t>
            </a:r>
            <a:endParaRPr kumimoji="1" lang="zh-CN" altLang="en-US" sz="1400" dirty="0"/>
          </a:p>
        </p:txBody>
      </p:sp>
      <p:sp>
        <p:nvSpPr>
          <p:cNvPr id="53" name="文本框 52"/>
          <p:cNvSpPr txBox="1"/>
          <p:nvPr/>
        </p:nvSpPr>
        <p:spPr>
          <a:xfrm>
            <a:off x="3707904" y="2291152"/>
            <a:ext cx="162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4</a:t>
            </a:r>
            <a:r>
              <a:rPr kumimoji="1" lang="zh-CN" altLang="en-US" sz="1400" dirty="0" smtClean="0"/>
              <a:t> 访问服务（</a:t>
            </a:r>
            <a:r>
              <a:rPr kumimoji="1" lang="en-US" altLang="zh-CN" sz="1400" dirty="0" err="1" smtClean="0"/>
              <a:t>rcp</a:t>
            </a:r>
            <a:r>
              <a:rPr kumimoji="1" lang="zh-CN" altLang="en-US" sz="1400" dirty="0" smtClean="0"/>
              <a:t>）</a:t>
            </a:r>
            <a:endParaRPr kumimoji="1"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330865" y="3808119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850370" y="380179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5</a:t>
            </a:r>
            <a:r>
              <a:rPr kumimoji="1" lang="zh-CN" altLang="en-US" sz="1400" dirty="0" smtClean="0"/>
              <a:t> 监控信息</a:t>
            </a:r>
            <a:endParaRPr kumimoji="1" lang="zh-CN" altLang="en-US" sz="1400" dirty="0"/>
          </a:p>
        </p:txBody>
      </p:sp>
      <p:sp>
        <p:nvSpPr>
          <p:cNvPr id="31" name="矩形 30"/>
          <p:cNvSpPr/>
          <p:nvPr/>
        </p:nvSpPr>
        <p:spPr>
          <a:xfrm>
            <a:off x="1749750" y="42980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b="1" smtClean="0">
                <a:solidFill>
                  <a:srgbClr val="C00000"/>
                </a:solidFill>
              </a:rPr>
              <a:t>局域</a:t>
            </a:r>
            <a:r>
              <a:rPr kumimoji="1" lang="zh-CN" altLang="en-US" b="1" dirty="0">
                <a:solidFill>
                  <a:srgbClr val="C00000"/>
                </a:solidFill>
              </a:rPr>
              <a:t>网内</a:t>
            </a:r>
          </a:p>
        </p:txBody>
      </p:sp>
      <p:cxnSp>
        <p:nvCxnSpPr>
          <p:cNvPr id="57" name="直线箭头连接符 56"/>
          <p:cNvCxnSpPr/>
          <p:nvPr/>
        </p:nvCxnSpPr>
        <p:spPr>
          <a:xfrm flipV="1">
            <a:off x="7488988" y="4539771"/>
            <a:ext cx="1032584" cy="1001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74378" y="5043827"/>
            <a:ext cx="1032584" cy="1001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409094" y="415592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异步调用，心跳</a:t>
            </a:r>
            <a:endParaRPr kumimoji="1" lang="zh-CN" altLang="en-US" sz="1200" dirty="0"/>
          </a:p>
        </p:txBody>
      </p:sp>
      <p:sp>
        <p:nvSpPr>
          <p:cNvPr id="60" name="文本框 59"/>
          <p:cNvSpPr txBox="1"/>
          <p:nvPr/>
        </p:nvSpPr>
        <p:spPr>
          <a:xfrm>
            <a:off x="7427855" y="4617470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同步</a:t>
            </a:r>
            <a:r>
              <a:rPr kumimoji="1" lang="zh-CN" altLang="en-US" sz="1200" smtClean="0"/>
              <a:t>调用，</a:t>
            </a:r>
          </a:p>
          <a:p>
            <a:r>
              <a:rPr kumimoji="1" lang="zh-CN" altLang="en-US" sz="1200" dirty="0" smtClean="0"/>
              <a:t>从注册中心获知访问地址</a:t>
            </a:r>
            <a:endParaRPr kumimoji="1"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4669467" y="716268"/>
            <a:ext cx="891093" cy="720080"/>
          </a:xfrm>
          <a:prstGeom prst="roundRect">
            <a:avLst>
              <a:gd name="adj" fmla="val 550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配置中心 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240360" y="1436348"/>
            <a:ext cx="1912120" cy="1099786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5161314" y="1450554"/>
            <a:ext cx="2460925" cy="840598"/>
          </a:xfrm>
          <a:prstGeom prst="straightConnector1">
            <a:avLst/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04140" y="1402801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0</a:t>
            </a:r>
            <a:r>
              <a:rPr kumimoji="1" lang="zh-CN" altLang="en-US" sz="1400" dirty="0" smtClean="0"/>
              <a:t> 配置管理</a:t>
            </a:r>
            <a:endParaRPr kumimoji="1" lang="zh-CN" altLang="en-US" sz="1400" dirty="0"/>
          </a:p>
        </p:txBody>
      </p:sp>
      <p:sp>
        <p:nvSpPr>
          <p:cNvPr id="35" name="圆角矩形 34"/>
          <p:cNvSpPr/>
          <p:nvPr/>
        </p:nvSpPr>
        <p:spPr>
          <a:xfrm>
            <a:off x="1044984" y="3526668"/>
            <a:ext cx="891093" cy="720080"/>
          </a:xfrm>
          <a:prstGeom prst="roundRect">
            <a:avLst>
              <a:gd name="adj" fmla="val 55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私服 </a:t>
            </a:r>
            <a:endParaRPr kumimoji="1" lang="zh-CN" altLang="en-US" dirty="0"/>
          </a:p>
        </p:txBody>
      </p:sp>
      <p:cxnSp>
        <p:nvCxnSpPr>
          <p:cNvPr id="3" name="直线箭头连接符 2"/>
          <p:cNvCxnSpPr>
            <a:stCxn id="23" idx="2"/>
            <a:endCxn id="35" idx="3"/>
          </p:cNvCxnSpPr>
          <p:nvPr/>
        </p:nvCxnSpPr>
        <p:spPr>
          <a:xfrm flipH="1">
            <a:off x="1936077" y="2962722"/>
            <a:ext cx="4976183" cy="9239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081162" y="3068955"/>
            <a:ext cx="1269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发布安装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  <p:cxnSp>
        <p:nvCxnSpPr>
          <p:cNvPr id="40" name="直线箭头连接符 39"/>
          <p:cNvCxnSpPr>
            <a:stCxn id="35" idx="0"/>
            <a:endCxn id="22" idx="2"/>
          </p:cNvCxnSpPr>
          <p:nvPr/>
        </p:nvCxnSpPr>
        <p:spPr>
          <a:xfrm flipV="1">
            <a:off x="1490531" y="2962722"/>
            <a:ext cx="813217" cy="56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071516" y="314436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smtClean="0"/>
              <a:t>引用安装</a:t>
            </a:r>
            <a:r>
              <a:rPr kumimoji="1" lang="zh-CN" altLang="en-US" sz="1400" dirty="0" smtClean="0"/>
              <a:t>介质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6497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683568" y="1033254"/>
            <a:ext cx="7950252" cy="3914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zh-CN" dirty="0" smtClean="0">
                <a:solidFill>
                  <a:schemeClr val="tx1"/>
                </a:solidFill>
              </a:rPr>
              <a:t>TIS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4787" y="171849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接口测试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82968" y="1539305"/>
            <a:ext cx="1913368" cy="2147737"/>
          </a:xfrm>
          <a:prstGeom prst="rect">
            <a:avLst/>
          </a:prstGeom>
          <a:solidFill>
            <a:srgbClr val="FFC000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>
                <a:solidFill>
                  <a:schemeClr val="tx1"/>
                </a:solidFill>
              </a:rPr>
              <a:t>日志分析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6676" y="1360115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开发管理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712" y="1360116"/>
            <a:ext cx="1913368" cy="214773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tx1"/>
                </a:solidFill>
              </a:rPr>
              <a:t>用户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模块划分和工程依赖</a:t>
            </a:r>
            <a:endParaRPr kumimoji="1" lang="zh-CN" altLang="en-US" sz="3000" dirty="0"/>
          </a:p>
        </p:txBody>
      </p:sp>
      <p:sp>
        <p:nvSpPr>
          <p:cNvPr id="4" name="矩形 3"/>
          <p:cNvSpPr/>
          <p:nvPr/>
        </p:nvSpPr>
        <p:spPr>
          <a:xfrm>
            <a:off x="1177312" y="2271218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web-boss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7312" y="1119090"/>
            <a:ext cx="1666496" cy="72008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web-tools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577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common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112" y="4155923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bg1"/>
                </a:solidFill>
              </a:rPr>
              <a:t>config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657925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1880" y="1491630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facade-user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80112" y="2663344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service-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80112" y="1497049"/>
            <a:ext cx="1666496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facade-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devmgr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线箭头连接符 21"/>
          <p:cNvCxnSpPr>
            <a:stCxn id="16" idx="2"/>
            <a:endCxn id="10" idx="0"/>
          </p:cNvCxnSpPr>
          <p:nvPr/>
        </p:nvCxnSpPr>
        <p:spPr>
          <a:xfrm>
            <a:off x="6413360" y="3507852"/>
            <a:ext cx="0" cy="648071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4" idx="2"/>
            <a:endCxn id="9" idx="0"/>
          </p:cNvCxnSpPr>
          <p:nvPr/>
        </p:nvCxnSpPr>
        <p:spPr>
          <a:xfrm>
            <a:off x="2010560" y="2991298"/>
            <a:ext cx="633265" cy="116462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15" idx="2"/>
            <a:endCxn id="9" idx="0"/>
          </p:cNvCxnSpPr>
          <p:nvPr/>
        </p:nvCxnSpPr>
        <p:spPr>
          <a:xfrm flipH="1">
            <a:off x="2643825" y="3507853"/>
            <a:ext cx="1691571" cy="648073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16" idx="2"/>
            <a:endCxn id="9" idx="0"/>
          </p:cNvCxnSpPr>
          <p:nvPr/>
        </p:nvCxnSpPr>
        <p:spPr>
          <a:xfrm flipH="1">
            <a:off x="2643825" y="3507852"/>
            <a:ext cx="3769535" cy="648074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8" idx="3"/>
            <a:endCxn id="12" idx="1"/>
          </p:cNvCxnSpPr>
          <p:nvPr/>
        </p:nvCxnSpPr>
        <p:spPr>
          <a:xfrm>
            <a:off x="2843808" y="1479130"/>
            <a:ext cx="648072" cy="37254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8" idx="3"/>
            <a:endCxn id="14" idx="1"/>
          </p:cNvCxnSpPr>
          <p:nvPr/>
        </p:nvCxnSpPr>
        <p:spPr>
          <a:xfrm>
            <a:off x="2843808" y="1479130"/>
            <a:ext cx="2736304" cy="377959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8" idx="2"/>
            <a:endCxn id="4" idx="0"/>
          </p:cNvCxnSpPr>
          <p:nvPr/>
        </p:nvCxnSpPr>
        <p:spPr>
          <a:xfrm>
            <a:off x="2010560" y="1839170"/>
            <a:ext cx="0" cy="432048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706" y="272508"/>
            <a:ext cx="950718" cy="423814"/>
          </a:xfrm>
          <a:prstGeom prst="rect">
            <a:avLst/>
          </a:prstGeom>
        </p:spPr>
      </p:pic>
      <p:sp>
        <p:nvSpPr>
          <p:cNvPr id="44" name="下箭头 43"/>
          <p:cNvSpPr/>
          <p:nvPr/>
        </p:nvSpPr>
        <p:spPr>
          <a:xfrm>
            <a:off x="1835696" y="775667"/>
            <a:ext cx="360040" cy="3347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15" idx="2"/>
            <a:endCxn id="10" idx="0"/>
          </p:cNvCxnSpPr>
          <p:nvPr/>
        </p:nvCxnSpPr>
        <p:spPr>
          <a:xfrm>
            <a:off x="4335396" y="3507853"/>
            <a:ext cx="2077964" cy="648070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11" idx="0"/>
            <a:endCxn id="12" idx="2"/>
          </p:cNvCxnSpPr>
          <p:nvPr/>
        </p:nvCxnSpPr>
        <p:spPr>
          <a:xfrm flipV="1">
            <a:off x="4325128" y="2211710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13" idx="0"/>
            <a:endCxn id="14" idx="2"/>
          </p:cNvCxnSpPr>
          <p:nvPr/>
        </p:nvCxnSpPr>
        <p:spPr>
          <a:xfrm flipV="1">
            <a:off x="6413360" y="2217129"/>
            <a:ext cx="0" cy="446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678862" y="4155926"/>
            <a:ext cx="1666496" cy="50405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core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线箭头连接符 34"/>
          <p:cNvCxnSpPr/>
          <p:nvPr/>
        </p:nvCxnSpPr>
        <p:spPr>
          <a:xfrm>
            <a:off x="7596336" y="471019"/>
            <a:ext cx="864096" cy="13396"/>
          </a:xfrm>
          <a:prstGeom prst="straightConnector1">
            <a:avLst/>
          </a:prstGeom>
          <a:ln w="19050">
            <a:solidFill>
              <a:srgbClr val="3AA5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751965" y="187061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zh-CN" altLang="en-US" sz="1200" smtClean="0"/>
              <a:t>依赖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0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</a:t>
            </a:r>
            <a:endParaRPr kumimoji="1" lang="zh-CN" altLang="en-US" sz="2600" cap="none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MVC</a:t>
            </a:r>
            <a:endParaRPr lang="zh-CN" altLang="en-US" dirty="0" smtClean="0"/>
          </a:p>
          <a:p>
            <a:r>
              <a:rPr kumimoji="1" lang="en-US" altLang="zh-CN" dirty="0" err="1" smtClean="0"/>
              <a:t>Dubbo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Redis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Mybatis</a:t>
            </a:r>
            <a:r>
              <a:rPr kumimoji="1" lang="is-IS" altLang="zh-CN" dirty="0" smtClean="0"/>
              <a:t>…..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551065"/>
            <a:ext cx="1584176" cy="1156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840" y="486343"/>
            <a:ext cx="2230289" cy="567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043163"/>
            <a:ext cx="1143469" cy="1390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1551747"/>
            <a:ext cx="2865561" cy="9713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293" y="349640"/>
            <a:ext cx="1143124" cy="70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513" y="2617172"/>
            <a:ext cx="2624584" cy="8066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3729" y="3826996"/>
            <a:ext cx="3030984" cy="606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0805" y="2152982"/>
            <a:ext cx="1759012" cy="4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0" y="0"/>
            <a:ext cx="9144000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kumimoji="1" lang="zh-CN" altLang="en-US" sz="3000" dirty="0" smtClean="0"/>
              <a:t>技术框架体系</a:t>
            </a:r>
            <a:endParaRPr kumimoji="1" lang="zh-CN" altLang="en-US" sz="3000" dirty="0"/>
          </a:p>
        </p:txBody>
      </p:sp>
      <p:sp>
        <p:nvSpPr>
          <p:cNvPr id="2" name="圆角矩形 1"/>
          <p:cNvSpPr/>
          <p:nvPr/>
        </p:nvSpPr>
        <p:spPr>
          <a:xfrm>
            <a:off x="395536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Spring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MVC + Spring + </a:t>
            </a:r>
            <a:r>
              <a:rPr kumimoji="1" lang="en-US" altLang="zh-CN" sz="1400" dirty="0" err="1" smtClean="0"/>
              <a:t>Mybatis</a:t>
            </a:r>
            <a:endParaRPr kumimoji="1" lang="zh-CN" altLang="en-US" sz="1400" dirty="0"/>
          </a:p>
        </p:txBody>
      </p:sp>
      <p:sp>
        <p:nvSpPr>
          <p:cNvPr id="32" name="圆角矩形 31"/>
          <p:cNvSpPr/>
          <p:nvPr/>
        </p:nvSpPr>
        <p:spPr>
          <a:xfrm>
            <a:off x="418120" y="3353298"/>
            <a:ext cx="8258335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Maven + </a:t>
            </a:r>
            <a:r>
              <a:rPr kumimoji="1" lang="en-US" altLang="zh-CN" sz="1400" dirty="0" err="1" smtClean="0"/>
              <a:t>Git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Svn</a:t>
            </a:r>
            <a:r>
              <a:rPr kumimoji="1" lang="en-US" altLang="zh-CN" sz="1400" dirty="0" smtClean="0"/>
              <a:t> + Jenkins</a:t>
            </a:r>
            <a:endParaRPr kumimoji="1" lang="zh-CN" altLang="en-US" sz="1400" dirty="0"/>
          </a:p>
        </p:txBody>
      </p:sp>
      <p:sp>
        <p:nvSpPr>
          <p:cNvPr id="33" name="圆角矩形 32"/>
          <p:cNvSpPr/>
          <p:nvPr/>
        </p:nvSpPr>
        <p:spPr>
          <a:xfrm>
            <a:off x="4644008" y="2314452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Dubbo</a:t>
            </a:r>
            <a:r>
              <a:rPr kumimoji="1" lang="en-US" altLang="zh-CN" sz="1400" dirty="0" smtClean="0"/>
              <a:t> + </a:t>
            </a:r>
            <a:r>
              <a:rPr kumimoji="1" lang="en-US" altLang="zh-CN" sz="1400" dirty="0" err="1" smtClean="0"/>
              <a:t>Disconf</a:t>
            </a:r>
            <a:r>
              <a:rPr kumimoji="1" lang="en-US" altLang="zh-CN" sz="1400" dirty="0" smtClean="0"/>
              <a:t> + Tomcat/Jetty</a:t>
            </a:r>
            <a:endParaRPr kumimoji="1"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395536" y="1275606"/>
            <a:ext cx="4032448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AngularJS+Bootstrap</a:t>
            </a:r>
            <a:r>
              <a:rPr kumimoji="1" lang="en-US" altLang="zh-CN" sz="1400" dirty="0" smtClean="0"/>
              <a:t>/React/</a:t>
            </a:r>
            <a:r>
              <a:rPr kumimoji="1" lang="en-US" altLang="zh-CN" sz="1400" dirty="0" err="1" smtClean="0"/>
              <a:t>JQuery+HTML+CSS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05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11003</TotalTime>
  <Words>1828</Words>
  <Application>Microsoft Macintosh PowerPoint</Application>
  <PresentationFormat>全屏显示(16:9)</PresentationFormat>
  <Paragraphs>417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Calibri</vt:lpstr>
      <vt:lpstr>Microsoft YaHei</vt:lpstr>
      <vt:lpstr>Verdana</vt:lpstr>
      <vt:lpstr>宋体</vt:lpstr>
      <vt:lpstr>微软雅黑</vt:lpstr>
      <vt:lpstr>Arial</vt:lpstr>
      <vt:lpstr>Office 主题</vt:lpstr>
      <vt:lpstr>TIS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</vt:lpstr>
      <vt:lpstr>PowerPoint 演示文稿</vt:lpstr>
      <vt:lpstr>PowerPoint 演示文稿</vt:lpstr>
      <vt:lpstr>业务日志分析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开发活动管理</vt:lpstr>
      <vt:lpstr>PowerPoint 演示文稿</vt:lpstr>
      <vt:lpstr>PowerPoint 演示文稿</vt:lpstr>
      <vt:lpstr>PowerPoint 演示文稿</vt:lpstr>
      <vt:lpstr>组织管理</vt:lpstr>
      <vt:lpstr>PowerPoint 演示文稿</vt:lpstr>
      <vt:lpstr>测试管理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</dc:creator>
  <cp:lastModifiedBy>史云来</cp:lastModifiedBy>
  <cp:revision>2072</cp:revision>
  <dcterms:created xsi:type="dcterms:W3CDTF">2013-02-21T01:55:05Z</dcterms:created>
  <dcterms:modified xsi:type="dcterms:W3CDTF">2016-12-26T01:06:13Z</dcterms:modified>
</cp:coreProperties>
</file>