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5" r:id="rId2"/>
    <p:sldId id="390" r:id="rId3"/>
    <p:sldId id="388" r:id="rId4"/>
    <p:sldId id="389" r:id="rId5"/>
    <p:sldId id="387" r:id="rId6"/>
    <p:sldId id="39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00B050"/>
    <a:srgbClr val="F8D41E"/>
    <a:srgbClr val="FF6D37"/>
    <a:srgbClr val="E56709"/>
    <a:srgbClr val="EBECE7"/>
    <a:srgbClr val="DE7A87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6" autoAdjust="0"/>
    <p:restoredTop sz="82734" autoAdjust="0"/>
  </p:normalViewPr>
  <p:slideViewPr>
    <p:cSldViewPr>
      <p:cViewPr>
        <p:scale>
          <a:sx n="109" d="100"/>
          <a:sy n="109" d="100"/>
        </p:scale>
        <p:origin x="1488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17/6/5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17/6/5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、没有服务前，前端自己 挡板；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、服务开发好前，先提供一个测试版本；</a:t>
            </a:r>
            <a:r>
              <a:rPr kumimoji="1" lang="en-US" altLang="zh-CN" dirty="0" smtClean="0"/>
              <a:t>0.9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、服务交付后，前端调用正式版本；</a:t>
            </a:r>
            <a:r>
              <a:rPr kumimoji="1" lang="en-US" altLang="zh-CN" dirty="0" smtClean="0"/>
              <a:t>1.0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在此之前</a:t>
            </a:r>
            <a:endParaRPr kumimoji="1" lang="zh-CN" altLang="en-US" dirty="0"/>
          </a:p>
        </p:txBody>
      </p:sp>
      <p:sp>
        <p:nvSpPr>
          <p:cNvPr id="28" name="云形 27"/>
          <p:cNvSpPr/>
          <p:nvPr/>
        </p:nvSpPr>
        <p:spPr>
          <a:xfrm>
            <a:off x="107504" y="424405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563888" y="743369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1331640" y="2327545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5940152" y="2327545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</p:txBody>
      </p:sp>
      <p:cxnSp>
        <p:nvCxnSpPr>
          <p:cNvPr id="32" name="直线箭头连接符 31"/>
          <p:cNvCxnSpPr>
            <a:stCxn id="48" idx="0"/>
          </p:cNvCxnSpPr>
          <p:nvPr/>
        </p:nvCxnSpPr>
        <p:spPr>
          <a:xfrm flipV="1">
            <a:off x="2231740" y="1441652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49" idx="0"/>
            <a:endCxn id="47" idx="2"/>
          </p:cNvCxnSpPr>
          <p:nvPr/>
        </p:nvCxnSpPr>
        <p:spPr>
          <a:xfrm flipH="1" flipV="1">
            <a:off x="4009435" y="1463449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48" idx="3"/>
            <a:endCxn id="49" idx="1"/>
          </p:cNvCxnSpPr>
          <p:nvPr/>
        </p:nvCxnSpPr>
        <p:spPr>
          <a:xfrm>
            <a:off x="3131840" y="2651581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47" idx="2"/>
          </p:cNvCxnSpPr>
          <p:nvPr/>
        </p:nvCxnSpPr>
        <p:spPr>
          <a:xfrm flipH="1">
            <a:off x="2663789" y="1463449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4878262" y="3816215"/>
            <a:ext cx="845866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线箭头连接符 36"/>
          <p:cNvCxnSpPr>
            <a:stCxn id="49" idx="2"/>
          </p:cNvCxnSpPr>
          <p:nvPr/>
        </p:nvCxnSpPr>
        <p:spPr>
          <a:xfrm flipH="1">
            <a:off x="5724128" y="2975617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48" idx="2"/>
          </p:cNvCxnSpPr>
          <p:nvPr/>
        </p:nvCxnSpPr>
        <p:spPr>
          <a:xfrm>
            <a:off x="2231740" y="2975617"/>
            <a:ext cx="3069455" cy="8405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128008" y="1880319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1843999" y="1359637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2669440" y="189085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3635896" y="2304047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2780679" y="3148398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944102" y="357593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cxnSp>
        <p:nvCxnSpPr>
          <p:cNvPr id="46" name="直线箭头连接符 45"/>
          <p:cNvCxnSpPr/>
          <p:nvPr/>
        </p:nvCxnSpPr>
        <p:spPr>
          <a:xfrm flipV="1">
            <a:off x="7416980" y="4552666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 flipV="1">
            <a:off x="7402370" y="5056722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337086" y="416882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异步调用，如：心跳</a:t>
            </a:r>
            <a:endParaRPr kumimoji="1"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7355847" y="4630365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50" name="圆角矩形 49"/>
          <p:cNvSpPr/>
          <p:nvPr/>
        </p:nvSpPr>
        <p:spPr>
          <a:xfrm>
            <a:off x="4597459" y="729163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51" name="直线箭头连接符 50"/>
          <p:cNvCxnSpPr/>
          <p:nvPr/>
        </p:nvCxnSpPr>
        <p:spPr>
          <a:xfrm flipH="1">
            <a:off x="3168352" y="1449243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5089306" y="1463449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432132" y="141569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54" name="圆角矩形 53"/>
          <p:cNvSpPr/>
          <p:nvPr/>
        </p:nvSpPr>
        <p:spPr>
          <a:xfrm>
            <a:off x="3397302" y="3816215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55" name="直线箭头连接符 54"/>
          <p:cNvCxnSpPr>
            <a:stCxn id="49" idx="2"/>
          </p:cNvCxnSpPr>
          <p:nvPr/>
        </p:nvCxnSpPr>
        <p:spPr>
          <a:xfrm flipH="1">
            <a:off x="3842849" y="2975617"/>
            <a:ext cx="2997403" cy="840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endCxn id="48" idx="2"/>
          </p:cNvCxnSpPr>
          <p:nvPr/>
        </p:nvCxnSpPr>
        <p:spPr>
          <a:xfrm flipH="1" flipV="1">
            <a:off x="2231740" y="2975617"/>
            <a:ext cx="1137929" cy="1162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044175" y="3533990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7</a:t>
            </a:r>
            <a:r>
              <a:rPr kumimoji="1" lang="zh-CN" altLang="en-US" sz="1400" dirty="0" smtClean="0"/>
              <a:t> 下载依赖介质</a:t>
            </a:r>
            <a:endParaRPr kumimoji="1" lang="zh-CN" altLang="en-US" sz="1400" dirty="0"/>
          </a:p>
        </p:txBody>
      </p:sp>
      <p:sp>
        <p:nvSpPr>
          <p:cNvPr id="58" name="文本框 57"/>
          <p:cNvSpPr txBox="1"/>
          <p:nvPr/>
        </p:nvSpPr>
        <p:spPr>
          <a:xfrm>
            <a:off x="5057774" y="3104019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6</a:t>
            </a:r>
            <a:r>
              <a:rPr kumimoji="1" lang="zh-CN" altLang="en-US" sz="1400" dirty="0" smtClean="0"/>
              <a:t> 发布介质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849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前－后分离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15616" y="1275606"/>
            <a:ext cx="57807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‘</a:t>
            </a:r>
            <a:r>
              <a:rPr kumimoji="1" lang="zh-CN" altLang="en-US" dirty="0"/>
              <a:t>前后分离</a:t>
            </a:r>
            <a:r>
              <a:rPr kumimoji="1" lang="zh-CN" altLang="en-US" dirty="0" smtClean="0"/>
              <a:t>’是一个架构思想，我们</a:t>
            </a:r>
            <a:r>
              <a:rPr kumimoji="1" lang="zh-CN" altLang="en-US" smtClean="0"/>
              <a:t>的实现手段如下：</a:t>
            </a:r>
            <a:endParaRPr kumimoji="1" lang="en-US" altLang="zh-CN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团队的职责分离；</a:t>
            </a:r>
            <a:endParaRPr kumimoji="1" lang="en-US" altLang="zh-CN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满足要求的技术体系；</a:t>
            </a:r>
            <a:endParaRPr kumimoji="1" lang="en-US" altLang="zh-CN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dirty="0" smtClean="0"/>
              <a:t>相互隔离的开发协作方式；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3059832" y="969773"/>
            <a:ext cx="2577599" cy="18180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公共工程</a:t>
            </a:r>
            <a:endParaRPr kumimoji="1"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前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后分离的工程体系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 flipH="1">
            <a:off x="4601693" y="295944"/>
            <a:ext cx="306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C00000"/>
                </a:solidFill>
              </a:rPr>
              <a:t>团队及</a:t>
            </a:r>
            <a:r>
              <a:rPr kumimoji="1" lang="zh-CN" altLang="en-US" smtClean="0">
                <a:solidFill>
                  <a:srgbClr val="C00000"/>
                </a:solidFill>
              </a:rPr>
              <a:t>架构，架构及未来！</a:t>
            </a:r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55571" y="3291829"/>
            <a:ext cx="2736309" cy="16365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前端工程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958970" y="3291829"/>
            <a:ext cx="2952328" cy="16365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后端工程</a:t>
            </a:r>
            <a:endParaRPr kumimoji="1" lang="zh-CN" altLang="en-US" sz="1400" dirty="0"/>
          </a:p>
        </p:txBody>
      </p:sp>
      <p:sp>
        <p:nvSpPr>
          <p:cNvPr id="18" name="三角形 17"/>
          <p:cNvSpPr/>
          <p:nvPr/>
        </p:nvSpPr>
        <p:spPr>
          <a:xfrm>
            <a:off x="230709" y="2564155"/>
            <a:ext cx="1571300" cy="1143915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前端开发成员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三角形 104"/>
          <p:cNvSpPr/>
          <p:nvPr/>
        </p:nvSpPr>
        <p:spPr>
          <a:xfrm>
            <a:off x="7016530" y="2665109"/>
            <a:ext cx="1443902" cy="1143915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后端开发成员</a:t>
            </a:r>
            <a:endParaRPr kumimoji="1"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3379455" y="1275606"/>
            <a:ext cx="1522005" cy="226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tools-common-*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79454" y="1560025"/>
            <a:ext cx="1522005" cy="226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tools-core-basic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17741" y="2132411"/>
            <a:ext cx="1522005" cy="2263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tools-core-web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61760" y="4124312"/>
            <a:ext cx="1522005" cy="226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tools-web-*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61759" y="4433624"/>
            <a:ext cx="1522005" cy="226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tools-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webview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-*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41017" y="2438751"/>
            <a:ext cx="1522005" cy="2263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bg1"/>
                </a:solidFill>
              </a:rPr>
              <a:t>tools-core-service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63023" y="4087027"/>
            <a:ext cx="1522005" cy="226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tools-facade-*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63022" y="4396339"/>
            <a:ext cx="1522005" cy="226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tools-service-*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曲线连接符 6"/>
          <p:cNvCxnSpPr>
            <a:stCxn id="29" idx="3"/>
            <a:endCxn id="34" idx="1"/>
          </p:cNvCxnSpPr>
          <p:nvPr/>
        </p:nvCxnSpPr>
        <p:spPr>
          <a:xfrm flipV="1">
            <a:off x="2483765" y="4200206"/>
            <a:ext cx="2979258" cy="3728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30" idx="3"/>
            <a:endCxn id="34" idx="1"/>
          </p:cNvCxnSpPr>
          <p:nvPr/>
        </p:nvCxnSpPr>
        <p:spPr>
          <a:xfrm flipV="1">
            <a:off x="2483764" y="4200206"/>
            <a:ext cx="2979259" cy="34659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 flipH="1">
            <a:off x="3573123" y="3988015"/>
            <a:ext cx="122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POM</a:t>
            </a:r>
            <a:r>
              <a:rPr kumimoji="1" lang="zh-CN" altLang="en-US" sz="1200" dirty="0" smtClean="0"/>
              <a:t>依赖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Maven</a:t>
            </a:r>
            <a:r>
              <a:rPr kumimoji="1" lang="zh-CN" altLang="en-US" sz="1200" dirty="0" smtClean="0"/>
              <a:t>私服</a:t>
            </a:r>
            <a:endParaRPr kumimoji="1" lang="zh-CN" altLang="en-US" sz="1200" dirty="0"/>
          </a:p>
        </p:txBody>
      </p:sp>
      <p:sp>
        <p:nvSpPr>
          <p:cNvPr id="44" name="三角形 43"/>
          <p:cNvSpPr/>
          <p:nvPr/>
        </p:nvSpPr>
        <p:spPr>
          <a:xfrm>
            <a:off x="4991123" y="602269"/>
            <a:ext cx="1443902" cy="114391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smtClean="0"/>
              <a:t>架构开发成员</a:t>
            </a:r>
            <a:endParaRPr kumimoji="1" lang="zh-CN" altLang="en-US" sz="1400" dirty="0"/>
          </a:p>
        </p:txBody>
      </p:sp>
      <p:cxnSp>
        <p:nvCxnSpPr>
          <p:cNvPr id="14" name="曲线连接符 13"/>
          <p:cNvCxnSpPr>
            <a:stCxn id="80" idx="0"/>
            <a:endCxn id="43" idx="2"/>
          </p:cNvCxnSpPr>
          <p:nvPr/>
        </p:nvCxnSpPr>
        <p:spPr>
          <a:xfrm rot="5400000" flipH="1" flipV="1">
            <a:off x="2984152" y="1927349"/>
            <a:ext cx="504055" cy="22249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81" idx="0"/>
            <a:endCxn id="43" idx="2"/>
          </p:cNvCxnSpPr>
          <p:nvPr/>
        </p:nvCxnSpPr>
        <p:spPr>
          <a:xfrm rot="16200000" flipV="1">
            <a:off x="5139856" y="1996551"/>
            <a:ext cx="504055" cy="2086502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 flipH="1">
            <a:off x="2390955" y="2830163"/>
            <a:ext cx="122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POM</a:t>
            </a:r>
            <a:r>
              <a:rPr kumimoji="1" lang="zh-CN" altLang="en-US" sz="1200" dirty="0" smtClean="0"/>
              <a:t>依赖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Maven</a:t>
            </a:r>
            <a:r>
              <a:rPr kumimoji="1" lang="zh-CN" altLang="en-US" sz="1200" dirty="0" smtClean="0"/>
              <a:t>私服</a:t>
            </a:r>
            <a:endParaRPr kumimoji="1" lang="zh-CN" altLang="en-US" sz="1200" dirty="0"/>
          </a:p>
        </p:txBody>
      </p:sp>
      <p:sp>
        <p:nvSpPr>
          <p:cNvPr id="55" name="文本框 54"/>
          <p:cNvSpPr txBox="1"/>
          <p:nvPr/>
        </p:nvSpPr>
        <p:spPr>
          <a:xfrm flipH="1">
            <a:off x="4958970" y="2828541"/>
            <a:ext cx="122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POM</a:t>
            </a:r>
            <a:r>
              <a:rPr kumimoji="1" lang="zh-CN" altLang="en-US" sz="1200" dirty="0" smtClean="0"/>
              <a:t>依赖</a:t>
            </a:r>
            <a:endParaRPr kumimoji="1" lang="en-US" altLang="zh-CN" sz="1200" dirty="0" smtClean="0"/>
          </a:p>
          <a:p>
            <a:r>
              <a:rPr kumimoji="1" lang="en-US" altLang="zh-CN" sz="1200" dirty="0" smtClean="0"/>
              <a:t>Maven</a:t>
            </a:r>
            <a:r>
              <a:rPr kumimoji="1" lang="zh-CN" altLang="en-US" sz="1200" dirty="0" smtClean="0"/>
              <a:t>私服</a:t>
            </a:r>
            <a:endParaRPr kumimoji="1"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3379454" y="1842113"/>
            <a:ext cx="1522005" cy="226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tools-maven-plugin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0709" y="72426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/>
              <a:t>团队的职责分离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9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539552" y="2406743"/>
            <a:ext cx="3456384" cy="25216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前端架构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45739" y="3119159"/>
            <a:ext cx="3106181" cy="716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MVVC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前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后分离的技术体系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 flipH="1">
            <a:off x="4601693" y="295944"/>
            <a:ext cx="306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C00000"/>
                </a:solidFill>
              </a:rPr>
              <a:t>团队及</a:t>
            </a:r>
            <a:r>
              <a:rPr kumimoji="1" lang="zh-CN" altLang="en-US" smtClean="0">
                <a:solidFill>
                  <a:srgbClr val="C00000"/>
                </a:solidFill>
              </a:rPr>
              <a:t>架构，架构及未来！</a:t>
            </a:r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860032" y="2406743"/>
            <a:ext cx="3816424" cy="25216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 smtClean="0"/>
              <a:t>后端架构</a:t>
            </a:r>
            <a:endParaRPr kumimoji="1" lang="en-US" altLang="zh-CN" sz="1400" dirty="0" smtClean="0"/>
          </a:p>
        </p:txBody>
      </p:sp>
      <p:sp>
        <p:nvSpPr>
          <p:cNvPr id="82" name="矩形 81"/>
          <p:cNvSpPr/>
          <p:nvPr/>
        </p:nvSpPr>
        <p:spPr>
          <a:xfrm>
            <a:off x="2536996" y="3952436"/>
            <a:ext cx="1305981" cy="490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Spring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MVC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089917" y="3070323"/>
            <a:ext cx="86409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Dubbo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45739" y="2715766"/>
            <a:ext cx="2052532" cy="403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浏览器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536996" y="4442564"/>
            <a:ext cx="1305981" cy="361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Tomcat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089917" y="4299942"/>
            <a:ext cx="980390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Disconf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94986" y="3673946"/>
            <a:ext cx="1237997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Zookeeper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罐形 4"/>
          <p:cNvSpPr/>
          <p:nvPr/>
        </p:nvSpPr>
        <p:spPr>
          <a:xfrm>
            <a:off x="7740352" y="4105994"/>
            <a:ext cx="720080" cy="625996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7532983" y="2904925"/>
            <a:ext cx="864096" cy="648072"/>
          </a:xfrm>
          <a:prstGeom prst="cub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Redis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27584" y="3219822"/>
            <a:ext cx="865854" cy="304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Angular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691680" y="3219822"/>
            <a:ext cx="1046517" cy="304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React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Native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745329" y="3219822"/>
            <a:ext cx="1046517" cy="304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Android/IOS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139952" y="2859782"/>
            <a:ext cx="576064" cy="403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右箭头 96"/>
          <p:cNvSpPr/>
          <p:nvPr/>
        </p:nvSpPr>
        <p:spPr>
          <a:xfrm>
            <a:off x="4139952" y="3966437"/>
            <a:ext cx="576064" cy="403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39952" y="2571750"/>
            <a:ext cx="510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RCP</a:t>
            </a:r>
            <a:endParaRPr kumimoji="1" lang="zh-CN" altLang="en-US" sz="1600" dirty="0"/>
          </a:p>
        </p:txBody>
      </p:sp>
      <p:sp>
        <p:nvSpPr>
          <p:cNvPr id="99" name="文本框 98"/>
          <p:cNvSpPr txBox="1"/>
          <p:nvPr/>
        </p:nvSpPr>
        <p:spPr>
          <a:xfrm>
            <a:off x="4083499" y="3669113"/>
            <a:ext cx="588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REST</a:t>
            </a:r>
            <a:endParaRPr kumimoji="1" lang="zh-CN" altLang="en-US" sz="1600" dirty="0"/>
          </a:p>
        </p:txBody>
      </p:sp>
      <p:sp>
        <p:nvSpPr>
          <p:cNvPr id="100" name="矩形 99"/>
          <p:cNvSpPr/>
          <p:nvPr/>
        </p:nvSpPr>
        <p:spPr>
          <a:xfrm>
            <a:off x="762912" y="3943630"/>
            <a:ext cx="1305981" cy="490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</a:rPr>
              <a:t>WebView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62911" y="4442564"/>
            <a:ext cx="1305981" cy="361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Native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795142" y="2722627"/>
            <a:ext cx="1056778" cy="403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原生设备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三角形 17"/>
          <p:cNvSpPr/>
          <p:nvPr/>
        </p:nvSpPr>
        <p:spPr>
          <a:xfrm>
            <a:off x="984476" y="1003485"/>
            <a:ext cx="2581071" cy="1143915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前端开发成员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三角形 104"/>
          <p:cNvSpPr/>
          <p:nvPr/>
        </p:nvSpPr>
        <p:spPr>
          <a:xfrm>
            <a:off x="5477708" y="994932"/>
            <a:ext cx="2581071" cy="1143915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后端开发成员</a:t>
            </a:r>
            <a:endParaRPr kumimoji="1"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18546" y="70197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/>
              <a:t>满足要求的技术体系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0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前</a:t>
            </a:r>
            <a:r>
              <a:rPr kumimoji="1" lang="en-US" altLang="zh-CN" dirty="0"/>
              <a:t>-</a:t>
            </a:r>
            <a:r>
              <a:rPr kumimoji="1" lang="zh-CN" altLang="en-US" dirty="0"/>
              <a:t>后分离</a:t>
            </a:r>
            <a:r>
              <a:rPr kumimoji="1" lang="zh-CN" altLang="en-US" dirty="0" smtClean="0"/>
              <a:t>的开发协作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179512" y="1419622"/>
            <a:ext cx="3322277" cy="3024336"/>
            <a:chOff x="179512" y="1559733"/>
            <a:chExt cx="3322277" cy="3024336"/>
          </a:xfrm>
        </p:grpSpPr>
        <p:sp>
          <p:nvSpPr>
            <p:cNvPr id="3" name="矩形 2"/>
            <p:cNvSpPr/>
            <p:nvPr/>
          </p:nvSpPr>
          <p:spPr>
            <a:xfrm>
              <a:off x="1845605" y="1559733"/>
              <a:ext cx="1656184" cy="302433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三角形 27"/>
            <p:cNvSpPr/>
            <p:nvPr/>
          </p:nvSpPr>
          <p:spPr>
            <a:xfrm>
              <a:off x="179512" y="2543701"/>
              <a:ext cx="1211260" cy="848185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tx1"/>
                  </a:solidFill>
                </a:rPr>
                <a:t>前端开发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31840" y="2132704"/>
              <a:ext cx="262440" cy="1662370"/>
            </a:xfrm>
            <a:prstGeom prst="rect">
              <a:avLst/>
            </a:prstGeom>
            <a:solidFill>
              <a:srgbClr val="FFC000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挡板</a:t>
              </a:r>
              <a:endParaRPr kumimoji="1" lang="en-US" altLang="zh-CN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sz="1200" dirty="0" smtClean="0">
                  <a:solidFill>
                    <a:schemeClr val="tx1"/>
                  </a:solidFill>
                </a:rPr>
                <a:t>程序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右箭头 20"/>
            <p:cNvSpPr/>
            <p:nvPr/>
          </p:nvSpPr>
          <p:spPr>
            <a:xfrm>
              <a:off x="1187624" y="2791824"/>
              <a:ext cx="504056" cy="172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 flipH="1">
            <a:off x="4601693" y="295944"/>
            <a:ext cx="306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C00000"/>
                </a:solidFill>
              </a:rPr>
              <a:t>团队及</a:t>
            </a:r>
            <a:r>
              <a:rPr kumimoji="1" lang="zh-CN" altLang="en-US" smtClean="0">
                <a:solidFill>
                  <a:srgbClr val="C00000"/>
                </a:solidFill>
              </a:rPr>
              <a:t>架构，架构及未来！</a:t>
            </a:r>
            <a:endParaRPr kumimoji="1" lang="zh-CN" altLang="en-US">
              <a:solidFill>
                <a:srgbClr val="C00000"/>
              </a:solidFill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501789" y="843558"/>
            <a:ext cx="5198376" cy="4002584"/>
            <a:chOff x="3501789" y="961270"/>
            <a:chExt cx="5198376" cy="4002584"/>
          </a:xfrm>
        </p:grpSpPr>
        <p:sp>
          <p:nvSpPr>
            <p:cNvPr id="4" name="矩形 3"/>
            <p:cNvSpPr/>
            <p:nvPr/>
          </p:nvSpPr>
          <p:spPr>
            <a:xfrm>
              <a:off x="4572000" y="1271701"/>
              <a:ext cx="2088232" cy="86100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mtClean="0"/>
                <a:t>服务（</a:t>
              </a:r>
              <a:r>
                <a:rPr kumimoji="1" lang="en-US" altLang="zh-CN" dirty="0" smtClean="0"/>
                <a:t>Mocker</a:t>
              </a:r>
              <a:r>
                <a:rPr kumimoji="1" lang="zh-CN" altLang="en-US" dirty="0" smtClean="0"/>
                <a:t>）</a:t>
              </a:r>
              <a:endParaRPr kumimoji="1"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4572000" y="3795074"/>
              <a:ext cx="2088232" cy="86100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服务（</a:t>
              </a:r>
              <a:r>
                <a:rPr kumimoji="1" lang="en-US" altLang="zh-CN" dirty="0" smtClean="0"/>
                <a:t>Delivery</a:t>
              </a:r>
              <a:r>
                <a:rPr kumimoji="1" lang="zh-CN" altLang="en-US" dirty="0" smtClean="0"/>
                <a:t>）</a:t>
              </a:r>
              <a:endParaRPr kumimoji="1" lang="zh-CN" altLang="en-US" dirty="0"/>
            </a:p>
          </p:txBody>
        </p:sp>
        <p:sp>
          <p:nvSpPr>
            <p:cNvPr id="29" name="三角形 28"/>
            <p:cNvSpPr/>
            <p:nvPr/>
          </p:nvSpPr>
          <p:spPr>
            <a:xfrm>
              <a:off x="7488905" y="2411656"/>
              <a:ext cx="1211260" cy="848185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 smtClean="0">
                  <a:solidFill>
                    <a:schemeClr val="bg1"/>
                  </a:solidFill>
                </a:rPr>
                <a:t>后端开发</a:t>
              </a:r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直线箭头连接符 10"/>
            <p:cNvCxnSpPr>
              <a:stCxn id="3" idx="3"/>
              <a:endCxn id="4" idx="1"/>
            </p:cNvCxnSpPr>
            <p:nvPr/>
          </p:nvCxnSpPr>
          <p:spPr>
            <a:xfrm flipV="1">
              <a:off x="3501789" y="1702203"/>
              <a:ext cx="1070211" cy="13472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>
              <a:stCxn id="3" idx="3"/>
              <a:endCxn id="27" idx="1"/>
            </p:cNvCxnSpPr>
            <p:nvPr/>
          </p:nvCxnSpPr>
          <p:spPr>
            <a:xfrm>
              <a:off x="3501789" y="3049502"/>
              <a:ext cx="1070211" cy="117607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823594" y="238676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rgbClr val="C00000"/>
                  </a:solidFill>
                </a:rPr>
                <a:t>开发调用</a:t>
              </a:r>
              <a:endParaRPr kumimoji="1"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23058" y="320637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smtClean="0">
                  <a:solidFill>
                    <a:srgbClr val="0070C0"/>
                  </a:solidFill>
                </a:rPr>
                <a:t>正式调用</a:t>
              </a:r>
              <a:endParaRPr kumimoji="1" lang="zh-CN" altLang="en-US" sz="1400">
                <a:solidFill>
                  <a:srgbClr val="0070C0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229814" y="226807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rgbClr val="C00000"/>
                  </a:solidFill>
                </a:rPr>
                <a:t>配合</a:t>
              </a:r>
              <a:endParaRPr kumimoji="1"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380312" y="37919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rgbClr val="0070C0"/>
                  </a:solidFill>
                </a:rPr>
                <a:t>交付</a:t>
              </a:r>
              <a:endParaRPr kumimoji="1"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2" name="左箭头 21"/>
            <p:cNvSpPr/>
            <p:nvPr/>
          </p:nvSpPr>
          <p:spPr>
            <a:xfrm rot="1335225">
              <a:off x="6934774" y="2517519"/>
              <a:ext cx="676010" cy="274305"/>
            </a:xfrm>
            <a:prstGeom prst="lef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左箭头 47"/>
            <p:cNvSpPr/>
            <p:nvPr/>
          </p:nvSpPr>
          <p:spPr>
            <a:xfrm rot="19829412">
              <a:off x="7005210" y="3522545"/>
              <a:ext cx="676010" cy="274305"/>
            </a:xfrm>
            <a:prstGeom prst="lef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495232" y="961270"/>
              <a:ext cx="3684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g</a:t>
              </a:r>
              <a:r>
                <a:rPr kumimoji="1" lang="en-US" altLang="zh-CN" sz="1200" dirty="0" smtClean="0"/>
                <a:t>roup=“om” </a:t>
              </a:r>
              <a:r>
                <a:rPr kumimoji="1" lang="en-US" altLang="zh-CN" sz="1400" b="1" dirty="0" smtClean="0"/>
                <a:t>version=“</a:t>
              </a:r>
              <a:r>
                <a:rPr kumimoji="1" lang="en-US" altLang="zh-CN" sz="1400" b="1" dirty="0" smtClean="0">
                  <a:solidFill>
                    <a:srgbClr val="C00000"/>
                  </a:solidFill>
                </a:rPr>
                <a:t>0.9</a:t>
              </a:r>
              <a:r>
                <a:rPr kumimoji="1" lang="en-US" altLang="zh-CN" sz="1400" b="1" dirty="0" smtClean="0"/>
                <a:t>” </a:t>
              </a:r>
              <a:r>
                <a:rPr kumimoji="1" lang="en-US" altLang="zh-CN" sz="1200" dirty="0" smtClean="0"/>
                <a:t>interface=“</a:t>
              </a:r>
              <a:r>
                <a:rPr kumimoji="1" lang="en-US" altLang="zh-CN" sz="1200" dirty="0" err="1" smtClean="0"/>
                <a:t>org.brons.Ixxx</a:t>
              </a:r>
              <a:r>
                <a:rPr kumimoji="1" lang="en-US" altLang="zh-CN" sz="1200" dirty="0" smtClean="0"/>
                <a:t>”</a:t>
              </a:r>
              <a:endParaRPr kumimoji="1" lang="zh-CN" altLang="en-US" sz="12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485850" y="4656077"/>
              <a:ext cx="36847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g</a:t>
              </a:r>
              <a:r>
                <a:rPr kumimoji="1" lang="en-US" altLang="zh-CN" sz="1200" dirty="0" smtClean="0"/>
                <a:t>roup=“om” </a:t>
              </a:r>
              <a:r>
                <a:rPr kumimoji="1" lang="en-US" altLang="zh-CN" sz="1400" b="1" dirty="0" smtClean="0"/>
                <a:t>version=“</a:t>
              </a:r>
              <a:r>
                <a:rPr kumimoji="1" lang="en-US" altLang="zh-CN" sz="1400" b="1" dirty="0" smtClean="0">
                  <a:solidFill>
                    <a:srgbClr val="0070C0"/>
                  </a:solidFill>
                </a:rPr>
                <a:t>1.0</a:t>
              </a:r>
              <a:r>
                <a:rPr kumimoji="1" lang="en-US" altLang="zh-CN" sz="1400" b="1" dirty="0" smtClean="0"/>
                <a:t>” </a:t>
              </a:r>
              <a:r>
                <a:rPr kumimoji="1" lang="en-US" altLang="zh-CN" sz="1200" dirty="0" smtClean="0"/>
                <a:t>interface=“</a:t>
              </a:r>
              <a:r>
                <a:rPr kumimoji="1" lang="en-US" altLang="zh-CN" sz="1200" dirty="0" err="1" smtClean="0"/>
                <a:t>org.brons.Ixxx</a:t>
              </a:r>
              <a:r>
                <a:rPr kumimoji="1" lang="en-US" altLang="zh-CN" sz="1200" dirty="0" smtClean="0"/>
                <a:t>”</a:t>
              </a:r>
              <a:endParaRPr kumimoji="1" lang="zh-CN" altLang="en-US" sz="12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179512" y="72701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相互隔离的</a:t>
            </a:r>
            <a:r>
              <a:rPr kumimoji="1" lang="zh-CN" altLang="en-US" dirty="0"/>
              <a:t>开发协作方式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051720" y="1563638"/>
            <a:ext cx="936104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界面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051720" y="2287623"/>
            <a:ext cx="936104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逻辑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063952" y="3021872"/>
            <a:ext cx="936104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交互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000" dirty="0" smtClean="0">
                <a:solidFill>
                  <a:schemeClr val="tx1"/>
                </a:solidFill>
              </a:rPr>
              <a:t>(</a:t>
            </a:r>
            <a:r>
              <a:rPr kumimoji="1" lang="zh-CN" altLang="en-US" sz="1000" dirty="0" smtClean="0">
                <a:solidFill>
                  <a:schemeClr val="tx1"/>
                </a:solidFill>
              </a:rPr>
              <a:t>操作</a:t>
            </a:r>
            <a:r>
              <a:rPr kumimoji="1" lang="en-US" altLang="zh-CN" sz="1000" dirty="0" smtClean="0">
                <a:solidFill>
                  <a:schemeClr val="tx1"/>
                </a:solidFill>
              </a:rPr>
              <a:t>-</a:t>
            </a:r>
            <a:r>
              <a:rPr kumimoji="1" lang="zh-CN" altLang="en-US" sz="1000" dirty="0" smtClean="0">
                <a:solidFill>
                  <a:schemeClr val="tx1"/>
                </a:solidFill>
              </a:rPr>
              <a:t>响应</a:t>
            </a:r>
            <a:r>
              <a:rPr kumimoji="1" lang="en-US" altLang="zh-CN" sz="1000" dirty="0" smtClean="0">
                <a:solidFill>
                  <a:schemeClr val="tx1"/>
                </a:solidFill>
              </a:rPr>
              <a:t>)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051720" y="3756121"/>
            <a:ext cx="936104" cy="5760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外设</a:t>
            </a:r>
            <a:endParaRPr kumimoji="1"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(MCR/KPD)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451770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1200" dirty="0"/>
              <a:t>1</a:t>
            </a:r>
            <a:r>
              <a:rPr kumimoji="1" lang="zh-CN" altLang="en-US" sz="1200" dirty="0"/>
              <a:t>、没有服务前，前端自己 挡板；</a:t>
            </a:r>
            <a:endParaRPr kumimoji="1" lang="en-US" altLang="zh-CN" sz="1200" dirty="0"/>
          </a:p>
          <a:p>
            <a:r>
              <a:rPr kumimoji="1" lang="en-US" altLang="zh-CN" sz="1200" dirty="0"/>
              <a:t>2</a:t>
            </a:r>
            <a:r>
              <a:rPr kumimoji="1" lang="zh-CN" altLang="en-US" sz="1200" dirty="0"/>
              <a:t>、服务开发好前，先提供一个测试版本；</a:t>
            </a:r>
            <a:r>
              <a:rPr kumimoji="1" lang="en-US" altLang="zh-CN" sz="1200" dirty="0"/>
              <a:t>0.9</a:t>
            </a:r>
          </a:p>
          <a:p>
            <a:r>
              <a:rPr kumimoji="1" lang="en-US" altLang="zh-CN" sz="1200" dirty="0"/>
              <a:t>3</a:t>
            </a:r>
            <a:r>
              <a:rPr kumimoji="1" lang="zh-CN" altLang="en-US" sz="1200" dirty="0"/>
              <a:t>、服务交付后，前端调用正式版本；</a:t>
            </a:r>
            <a:r>
              <a:rPr kumimoji="1" lang="en-US" altLang="zh-CN" sz="1200" dirty="0"/>
              <a:t>1.0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8726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9512" y="1151335"/>
            <a:ext cx="3322277" cy="3387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前端只关注前端工程；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只关注前端逻辑实现；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提出服务功能需求；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本地可以不启动服务提供者；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9678" y="1151335"/>
            <a:ext cx="5434810" cy="3387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后端只关注后端工程；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负责业务模型设计，实现（</a:t>
            </a:r>
            <a:r>
              <a:rPr kumimoji="1" lang="en-US" altLang="zh-CN" dirty="0" err="1" smtClean="0"/>
              <a:t>mvn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tools:gen-dao</a:t>
            </a:r>
            <a:r>
              <a:rPr kumimoji="1" lang="zh-CN" altLang="en-US" dirty="0" smtClean="0"/>
              <a:t>）；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实现前端提出的服务功能；</a:t>
            </a:r>
            <a:endParaRPr kumimoji="1" lang="en-US" altLang="zh-CN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 smtClean="0"/>
              <a:t>发布多个版本支持：自己开发、前端联调；</a:t>
            </a:r>
            <a:endParaRPr kumimoji="1" lang="en-US" altLang="zh-CN" dirty="0" smtClean="0"/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115616" y="215982"/>
            <a:ext cx="6624736" cy="504056"/>
          </a:xfrm>
        </p:spPr>
        <p:txBody>
          <a:bodyPr/>
          <a:lstStyle/>
          <a:p>
            <a:r>
              <a:rPr kumimoji="1" lang="zh-CN" altLang="en-US" dirty="0" smtClean="0"/>
              <a:t>总结：最终效果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 flipH="1">
            <a:off x="4601693" y="295944"/>
            <a:ext cx="306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C00000"/>
                </a:solidFill>
              </a:rPr>
              <a:t>团队及</a:t>
            </a:r>
            <a:r>
              <a:rPr kumimoji="1" lang="zh-CN" altLang="en-US" smtClean="0">
                <a:solidFill>
                  <a:srgbClr val="C00000"/>
                </a:solidFill>
              </a:rPr>
              <a:t>架构，架构及未来！</a:t>
            </a:r>
            <a:endParaRPr kumimoji="1"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10682</TotalTime>
  <Words>434</Words>
  <Application>Microsoft Macintosh PowerPoint</Application>
  <PresentationFormat>全屏显示(16:9)</PresentationFormat>
  <Paragraphs>111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Calibri</vt:lpstr>
      <vt:lpstr>宋体</vt:lpstr>
      <vt:lpstr>微软雅黑</vt:lpstr>
      <vt:lpstr>Arial</vt:lpstr>
      <vt:lpstr>Office 主题</vt:lpstr>
      <vt:lpstr>在此之前</vt:lpstr>
      <vt:lpstr>前－后分离</vt:lpstr>
      <vt:lpstr>前-后分离的工程体系</vt:lpstr>
      <vt:lpstr>前-后分离的技术体系</vt:lpstr>
      <vt:lpstr>前-后分离的开发协作</vt:lpstr>
      <vt:lpstr>总结：最终效果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2442</cp:revision>
  <dcterms:created xsi:type="dcterms:W3CDTF">2013-02-21T01:55:05Z</dcterms:created>
  <dcterms:modified xsi:type="dcterms:W3CDTF">2017-06-05T03:52:33Z</dcterms:modified>
</cp:coreProperties>
</file>