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58" r:id="rId4"/>
    <p:sldId id="257" r:id="rId5"/>
    <p:sldId id="261" r:id="rId6"/>
    <p:sldId id="269" r:id="rId7"/>
    <p:sldId id="271" r:id="rId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0E2C36-3AC0-A64A-9BA7-F3741E000515}">
          <p14:sldIdLst>
            <p14:sldId id="256"/>
          </p14:sldIdLst>
        </p14:section>
        <p14:section name="CHECK24" id="{B51ADA24-AF05-EA4C-BB1F-1198FBD7FE03}">
          <p14:sldIdLst>
            <p14:sldId id="259"/>
            <p14:sldId id="258"/>
            <p14:sldId id="257"/>
            <p14:sldId id="261"/>
            <p14:sldId id="269"/>
            <p14:sldId id="271"/>
          </p14:sldIdLst>
        </p14:section>
      </p14:sectionLst>
    </p:ext>
    <p:ext uri="{EFAFB233-063F-42B5-8137-9DF3F51BA10A}">
      <p15:sldGuideLst xmlns:p15="http://schemas.microsoft.com/office/powerpoint/2012/main">
        <p15:guide id="1" orient="horz" pos="2251"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B81936-C22F-E9AB-12E7-09A04944BE89}" name="lichen" initials="" userId="S::lichen@vip.officed.top::593e20a5-0c3a-4bb5-9b8e-eab6d31a03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90"/>
    <p:restoredTop sz="95213"/>
  </p:normalViewPr>
  <p:slideViewPr>
    <p:cSldViewPr snapToGrid="0" showGuides="1">
      <p:cViewPr varScale="1">
        <p:scale>
          <a:sx n="87" d="100"/>
          <a:sy n="87" d="100"/>
        </p:scale>
        <p:origin x="224" y="1056"/>
      </p:cViewPr>
      <p:guideLst>
        <p:guide orient="horz" pos="2251"/>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de-DE" sz="1200" b="1" i="0" u="none" strike="noStrike" kern="1200" spc="0" baseline="0" noProof="0">
                <a:solidFill>
                  <a:schemeClr val="tx2">
                    <a:lumMod val="90000"/>
                    <a:lumOff val="10000"/>
                  </a:schemeClr>
                </a:solidFill>
                <a:latin typeface="+mn-lt"/>
                <a:ea typeface="+mn-ea"/>
                <a:cs typeface="+mn-cs"/>
              </a:defRPr>
            </a:pPr>
            <a:r>
              <a:rPr lang="de-DE" sz="1200" b="1" noProof="0" dirty="0">
                <a:solidFill>
                  <a:schemeClr val="tx2">
                    <a:lumMod val="90000"/>
                    <a:lumOff val="10000"/>
                  </a:schemeClr>
                </a:solidFill>
              </a:rPr>
              <a:t>Fig. 9 Verteilung der Übernachtungen: Inland vs. Ausland (Januar 2025)(Mio.)</a:t>
            </a:r>
          </a:p>
        </c:rich>
      </c:tx>
      <c:layout>
        <c:manualLayout>
          <c:xMode val="edge"/>
          <c:yMode val="edge"/>
          <c:x val="0.17594509674409581"/>
          <c:y val="3.5780241699758693E-2"/>
        </c:manualLayout>
      </c:layout>
      <c:overlay val="0"/>
      <c:spPr>
        <a:noFill/>
        <a:ln>
          <a:noFill/>
        </a:ln>
        <a:effectLst/>
      </c:spPr>
      <c:txPr>
        <a:bodyPr rot="0" spcFirstLastPara="1" vertOverflow="ellipsis" vert="horz" wrap="square" anchor="ctr" anchorCtr="1"/>
        <a:lstStyle/>
        <a:p>
          <a:pPr>
            <a:defRPr lang="de-DE" sz="1200" b="1" i="0" u="none" strike="noStrike" kern="1200" spc="0" baseline="0" noProof="0">
              <a:solidFill>
                <a:schemeClr val="tx2">
                  <a:lumMod val="90000"/>
                  <a:lumOff val="10000"/>
                </a:schemeClr>
              </a:solidFill>
              <a:latin typeface="+mn-lt"/>
              <a:ea typeface="+mn-ea"/>
              <a:cs typeface="+mn-cs"/>
            </a:defRPr>
          </a:pPr>
          <a:endParaRPr lang="en-DE"/>
        </a:p>
      </c:txPr>
    </c:title>
    <c:autoTitleDeleted val="0"/>
    <c:plotArea>
      <c:layout>
        <c:manualLayout>
          <c:layoutTarget val="inner"/>
          <c:xMode val="edge"/>
          <c:yMode val="edge"/>
          <c:x val="0.20051275520548223"/>
          <c:y val="0.2222446044381586"/>
          <c:w val="0.60613691023840655"/>
          <c:h val="0.51742079865068102"/>
        </c:manualLayout>
      </c:layout>
      <c:barChart>
        <c:barDir val="bar"/>
        <c:grouping val="stacked"/>
        <c:varyColors val="0"/>
        <c:ser>
          <c:idx val="0"/>
          <c:order val="0"/>
          <c:tx>
            <c:strRef>
              <c:f>Sheet1!$B$1</c:f>
              <c:strCache>
                <c:ptCount val="1"/>
                <c:pt idx="0">
                  <c:v>Marktanteil in Deutschland</c:v>
                </c:pt>
              </c:strCache>
            </c:strRef>
          </c:tx>
          <c:spPr>
            <a:solidFill>
              <a:schemeClr val="accent1"/>
            </a:solidFill>
            <a:ln>
              <a:noFill/>
            </a:ln>
            <a:effectLst/>
          </c:spPr>
          <c:invertIfNegative val="0"/>
          <c:cat>
            <c:strRef>
              <c:f>Sheet1!$A$2:$A$3</c:f>
              <c:strCache>
                <c:ptCount val="2"/>
                <c:pt idx="0">
                  <c:v>inland</c:v>
                </c:pt>
                <c:pt idx="1">
                  <c:v>Ausland</c:v>
                </c:pt>
              </c:strCache>
            </c:strRef>
          </c:cat>
          <c:val>
            <c:numRef>
              <c:f>Sheet1!$B$2:$B$3</c:f>
              <c:numCache>
                <c:formatCode>General</c:formatCode>
                <c:ptCount val="2"/>
                <c:pt idx="0">
                  <c:v>21.6</c:v>
                </c:pt>
                <c:pt idx="1">
                  <c:v>4.3</c:v>
                </c:pt>
              </c:numCache>
            </c:numRef>
          </c:val>
          <c:extLst>
            <c:ext xmlns:c16="http://schemas.microsoft.com/office/drawing/2014/chart" uri="{C3380CC4-5D6E-409C-BE32-E72D297353CC}">
              <c16:uniqueId val="{00000000-DD67-B54C-8AC8-78EA32A83627}"/>
            </c:ext>
          </c:extLst>
        </c:ser>
        <c:dLbls>
          <c:showLegendKey val="0"/>
          <c:showVal val="0"/>
          <c:showCatName val="0"/>
          <c:showSerName val="0"/>
          <c:showPercent val="0"/>
          <c:showBubbleSize val="0"/>
        </c:dLbls>
        <c:gapWidth val="150"/>
        <c:overlap val="100"/>
        <c:axId val="817915040"/>
        <c:axId val="817916752"/>
      </c:barChart>
      <c:valAx>
        <c:axId val="817916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817915040"/>
        <c:crosses val="autoZero"/>
        <c:crossBetween val="between"/>
      </c:valAx>
      <c:catAx>
        <c:axId val="81791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81791675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de-DE" sz="1400" dirty="0"/>
              <a:t>Fig.10 Verteilungstrends der Marktanteile im Hotelbuchungsmarkt in Deutschland: 2011 bis 2023</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DE"/>
        </a:p>
      </c:txPr>
    </c:title>
    <c:autoTitleDeleted val="0"/>
    <c:plotArea>
      <c:layout/>
      <c:lineChart>
        <c:grouping val="standard"/>
        <c:varyColors val="0"/>
        <c:ser>
          <c:idx val="0"/>
          <c:order val="0"/>
          <c:tx>
            <c:strRef>
              <c:f>Sheet1!$B$1</c:f>
              <c:strCache>
                <c:ptCount val="1"/>
                <c:pt idx="0">
                  <c:v>Direktbuchung</c:v>
                </c:pt>
              </c:strCache>
            </c:strRef>
          </c:tx>
          <c:spPr>
            <a:ln w="317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Sheet1!$A$2:$A$8</c:f>
              <c:numCache>
                <c:formatCode>General</c:formatCode>
                <c:ptCount val="7"/>
                <c:pt idx="0">
                  <c:v>2011</c:v>
                </c:pt>
                <c:pt idx="1">
                  <c:v>2013</c:v>
                </c:pt>
                <c:pt idx="2">
                  <c:v>2015</c:v>
                </c:pt>
                <c:pt idx="3">
                  <c:v>2017</c:v>
                </c:pt>
                <c:pt idx="4">
                  <c:v>2019</c:v>
                </c:pt>
                <c:pt idx="5">
                  <c:v>2021</c:v>
                </c:pt>
                <c:pt idx="6">
                  <c:v>2023</c:v>
                </c:pt>
              </c:numCache>
            </c:numRef>
          </c:cat>
          <c:val>
            <c:numRef>
              <c:f>Sheet1!$B$2:$B$8</c:f>
              <c:numCache>
                <c:formatCode>General</c:formatCode>
                <c:ptCount val="7"/>
                <c:pt idx="0">
                  <c:v>64.400000000000006</c:v>
                </c:pt>
                <c:pt idx="1">
                  <c:v>63.7</c:v>
                </c:pt>
                <c:pt idx="2">
                  <c:v>63.5</c:v>
                </c:pt>
                <c:pt idx="3">
                  <c:v>61</c:v>
                </c:pt>
                <c:pt idx="4">
                  <c:v>58.5</c:v>
                </c:pt>
                <c:pt idx="5">
                  <c:v>58.9</c:v>
                </c:pt>
                <c:pt idx="6">
                  <c:v>58.5</c:v>
                </c:pt>
              </c:numCache>
            </c:numRef>
          </c:val>
          <c:smooth val="0"/>
          <c:extLst>
            <c:ext xmlns:c16="http://schemas.microsoft.com/office/drawing/2014/chart" uri="{C3380CC4-5D6E-409C-BE32-E72D297353CC}">
              <c16:uniqueId val="{00000000-664A-DB4F-9A81-D64D110AA9C9}"/>
            </c:ext>
          </c:extLst>
        </c:ser>
        <c:ser>
          <c:idx val="1"/>
          <c:order val="1"/>
          <c:tx>
            <c:strRef>
              <c:f>Sheet1!$C$1</c:f>
              <c:strCache>
                <c:ptCount val="1"/>
                <c:pt idx="0">
                  <c:v>Online Reisenbüros</c:v>
                </c:pt>
              </c:strCache>
            </c:strRef>
          </c:tx>
          <c:spPr>
            <a:ln w="3175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Sheet1!$A$2:$A$8</c:f>
              <c:numCache>
                <c:formatCode>General</c:formatCode>
                <c:ptCount val="7"/>
                <c:pt idx="0">
                  <c:v>2011</c:v>
                </c:pt>
                <c:pt idx="1">
                  <c:v>2013</c:v>
                </c:pt>
                <c:pt idx="2">
                  <c:v>2015</c:v>
                </c:pt>
                <c:pt idx="3">
                  <c:v>2017</c:v>
                </c:pt>
                <c:pt idx="4">
                  <c:v>2019</c:v>
                </c:pt>
                <c:pt idx="5">
                  <c:v>2021</c:v>
                </c:pt>
                <c:pt idx="6">
                  <c:v>2023</c:v>
                </c:pt>
              </c:numCache>
            </c:numRef>
          </c:cat>
          <c:val>
            <c:numRef>
              <c:f>Sheet1!$C$2:$C$8</c:f>
              <c:numCache>
                <c:formatCode>General</c:formatCode>
                <c:ptCount val="7"/>
                <c:pt idx="0">
                  <c:v>22.4</c:v>
                </c:pt>
                <c:pt idx="1">
                  <c:v>23.7</c:v>
                </c:pt>
                <c:pt idx="2">
                  <c:v>27.4</c:v>
                </c:pt>
                <c:pt idx="3">
                  <c:v>31.5</c:v>
                </c:pt>
                <c:pt idx="4">
                  <c:v>32.700000000000003</c:v>
                </c:pt>
                <c:pt idx="5">
                  <c:v>34.299999999999997</c:v>
                </c:pt>
                <c:pt idx="6">
                  <c:v>33.799999999999997</c:v>
                </c:pt>
              </c:numCache>
            </c:numRef>
          </c:val>
          <c:smooth val="0"/>
          <c:extLst>
            <c:ext xmlns:c16="http://schemas.microsoft.com/office/drawing/2014/chart" uri="{C3380CC4-5D6E-409C-BE32-E72D297353CC}">
              <c16:uniqueId val="{00000001-664A-DB4F-9A81-D64D110AA9C9}"/>
            </c:ext>
          </c:extLst>
        </c:ser>
        <c:ser>
          <c:idx val="2"/>
          <c:order val="2"/>
          <c:tx>
            <c:strRef>
              <c:f>Sheet1!$D$1</c:f>
              <c:strCache>
                <c:ptCount val="1"/>
                <c:pt idx="0">
                  <c:v>traditionelle Buchung</c:v>
                </c:pt>
              </c:strCache>
            </c:strRef>
          </c:tx>
          <c:spPr>
            <a:ln w="3175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Sheet1!$A$2:$A$8</c:f>
              <c:numCache>
                <c:formatCode>General</c:formatCode>
                <c:ptCount val="7"/>
                <c:pt idx="0">
                  <c:v>2011</c:v>
                </c:pt>
                <c:pt idx="1">
                  <c:v>2013</c:v>
                </c:pt>
                <c:pt idx="2">
                  <c:v>2015</c:v>
                </c:pt>
                <c:pt idx="3">
                  <c:v>2017</c:v>
                </c:pt>
                <c:pt idx="4">
                  <c:v>2019</c:v>
                </c:pt>
                <c:pt idx="5">
                  <c:v>2021</c:v>
                </c:pt>
                <c:pt idx="6">
                  <c:v>2023</c:v>
                </c:pt>
              </c:numCache>
            </c:numRef>
          </c:cat>
          <c:val>
            <c:numRef>
              <c:f>Sheet1!$D$2:$D$8</c:f>
              <c:numCache>
                <c:formatCode>General</c:formatCode>
                <c:ptCount val="7"/>
                <c:pt idx="0">
                  <c:v>9.6</c:v>
                </c:pt>
                <c:pt idx="1">
                  <c:v>10.7</c:v>
                </c:pt>
                <c:pt idx="2">
                  <c:v>7.3</c:v>
                </c:pt>
                <c:pt idx="3">
                  <c:v>5.9</c:v>
                </c:pt>
                <c:pt idx="4">
                  <c:v>5.6</c:v>
                </c:pt>
                <c:pt idx="5">
                  <c:v>4.7</c:v>
                </c:pt>
                <c:pt idx="6">
                  <c:v>5</c:v>
                </c:pt>
              </c:numCache>
            </c:numRef>
          </c:val>
          <c:smooth val="0"/>
          <c:extLst>
            <c:ext xmlns:c16="http://schemas.microsoft.com/office/drawing/2014/chart" uri="{C3380CC4-5D6E-409C-BE32-E72D297353CC}">
              <c16:uniqueId val="{00000002-664A-DB4F-9A81-D64D110AA9C9}"/>
            </c:ext>
          </c:extLst>
        </c:ser>
        <c:ser>
          <c:idx val="3"/>
          <c:order val="3"/>
          <c:tx>
            <c:strRef>
              <c:f>Sheet1!$E$1</c:f>
              <c:strCache>
                <c:ptCount val="1"/>
                <c:pt idx="0">
                  <c:v>Tourismusorganisation</c:v>
                </c:pt>
              </c:strCache>
            </c:strRef>
          </c:tx>
          <c:spPr>
            <a:ln w="31750"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Sheet1!$A$2:$A$8</c:f>
              <c:numCache>
                <c:formatCode>General</c:formatCode>
                <c:ptCount val="7"/>
                <c:pt idx="0">
                  <c:v>2011</c:v>
                </c:pt>
                <c:pt idx="1">
                  <c:v>2013</c:v>
                </c:pt>
                <c:pt idx="2">
                  <c:v>2015</c:v>
                </c:pt>
                <c:pt idx="3">
                  <c:v>2017</c:v>
                </c:pt>
                <c:pt idx="4">
                  <c:v>2019</c:v>
                </c:pt>
                <c:pt idx="5">
                  <c:v>2021</c:v>
                </c:pt>
                <c:pt idx="6">
                  <c:v>2023</c:v>
                </c:pt>
              </c:numCache>
            </c:numRef>
          </c:cat>
          <c:val>
            <c:numRef>
              <c:f>Sheet1!$E$2:$E$8</c:f>
              <c:numCache>
                <c:formatCode>General</c:formatCode>
                <c:ptCount val="7"/>
                <c:pt idx="0">
                  <c:v>2.8</c:v>
                </c:pt>
                <c:pt idx="1">
                  <c:v>1.2</c:v>
                </c:pt>
                <c:pt idx="2">
                  <c:v>1.1000000000000001</c:v>
                </c:pt>
                <c:pt idx="3">
                  <c:v>0.6</c:v>
                </c:pt>
                <c:pt idx="4">
                  <c:v>0.6</c:v>
                </c:pt>
                <c:pt idx="5">
                  <c:v>0.9</c:v>
                </c:pt>
                <c:pt idx="6">
                  <c:v>0.6</c:v>
                </c:pt>
              </c:numCache>
            </c:numRef>
          </c:val>
          <c:smooth val="0"/>
          <c:extLst>
            <c:ext xmlns:c16="http://schemas.microsoft.com/office/drawing/2014/chart" uri="{C3380CC4-5D6E-409C-BE32-E72D297353CC}">
              <c16:uniqueId val="{00000003-664A-DB4F-9A81-D64D110AA9C9}"/>
            </c:ext>
          </c:extLst>
        </c:ser>
        <c:dLbls>
          <c:dLblPos val="ctr"/>
          <c:showLegendKey val="0"/>
          <c:showVal val="1"/>
          <c:showCatName val="0"/>
          <c:showSerName val="0"/>
          <c:showPercent val="0"/>
          <c:showBubbleSize val="0"/>
        </c:dLbls>
        <c:smooth val="0"/>
        <c:axId val="796851840"/>
        <c:axId val="734396352"/>
      </c:lineChart>
      <c:catAx>
        <c:axId val="79685184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DE"/>
          </a:p>
        </c:txPr>
        <c:crossAx val="734396352"/>
        <c:crosses val="autoZero"/>
        <c:auto val="1"/>
        <c:lblAlgn val="ctr"/>
        <c:lblOffset val="100"/>
        <c:noMultiLvlLbl val="0"/>
      </c:catAx>
      <c:valAx>
        <c:axId val="7343963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DE"/>
          </a:p>
        </c:txPr>
        <c:crossAx val="796851840"/>
        <c:crosses val="autoZero"/>
        <c:crossBetween val="between"/>
      </c:valAx>
      <c:spPr>
        <a:noFill/>
        <a:ln>
          <a:noFill/>
        </a:ln>
        <a:effectLst/>
      </c:spPr>
    </c:plotArea>
    <c:legend>
      <c:legendPos val="b"/>
      <c:legendEntry>
        <c:idx val="3"/>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DE"/>
          </a:p>
        </c:txPr>
      </c:legendEntry>
      <c:layout>
        <c:manualLayout>
          <c:xMode val="edge"/>
          <c:yMode val="edge"/>
          <c:x val="0.16551282171912063"/>
          <c:y val="0.80674321137308391"/>
          <c:w val="0.76979918540359926"/>
          <c:h val="0.1379406237425288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9265D-5D04-4AC5-A899-19788A2EAB0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0960EE3-5465-4DFF-B69B-FCA1F0013D8E}">
      <dgm:prSet custT="1"/>
      <dgm:spPr>
        <a:solidFill>
          <a:schemeClr val="tx2">
            <a:lumMod val="90000"/>
            <a:lumOff val="10000"/>
          </a:schemeClr>
        </a:solidFill>
        <a:ln>
          <a:solidFill>
            <a:schemeClr val="tx2">
              <a:lumMod val="90000"/>
              <a:lumOff val="10000"/>
            </a:schemeClr>
          </a:solidFill>
        </a:ln>
      </dgm:spPr>
      <dgm:t>
        <a:bodyPr/>
        <a:lstStyle/>
        <a:p>
          <a:r>
            <a:rPr lang="de-DE" sz="1600" b="1" i="0" noProof="0" dirty="0">
              <a:solidFill>
                <a:schemeClr val="bg1"/>
              </a:solidFill>
            </a:rPr>
            <a:t>Angebot an Unterkünften</a:t>
          </a:r>
          <a:endParaRPr lang="de-DE" sz="1600" noProof="0" dirty="0">
            <a:solidFill>
              <a:schemeClr val="bg1"/>
            </a:solidFill>
          </a:endParaRPr>
        </a:p>
      </dgm:t>
    </dgm:pt>
    <dgm:pt modelId="{9612D5E8-4515-4BD8-ACF1-234B68D7AEBA}" type="parTrans" cxnId="{272FEB27-6B7F-4FF5-A11D-5B9DAF99DE68}">
      <dgm:prSet/>
      <dgm:spPr/>
      <dgm:t>
        <a:bodyPr/>
        <a:lstStyle/>
        <a:p>
          <a:endParaRPr lang="de-DE" sz="1600" noProof="0" dirty="0"/>
        </a:p>
      </dgm:t>
    </dgm:pt>
    <dgm:pt modelId="{71604DD2-3AB8-48DA-BF6E-B0C43504412E}" type="sibTrans" cxnId="{272FEB27-6B7F-4FF5-A11D-5B9DAF99DE68}">
      <dgm:prSet/>
      <dgm:spPr/>
      <dgm:t>
        <a:bodyPr/>
        <a:lstStyle/>
        <a:p>
          <a:endParaRPr lang="de-DE" sz="1600" noProof="0" dirty="0"/>
        </a:p>
      </dgm:t>
    </dgm:pt>
    <dgm:pt modelId="{FB7A5BC1-AA4D-40E2-84CB-710D6707AC4C}">
      <dgm:prSet custT="1">
        <dgm:style>
          <a:lnRef idx="3">
            <a:schemeClr val="lt1"/>
          </a:lnRef>
          <a:fillRef idx="1">
            <a:schemeClr val="accent1"/>
          </a:fillRef>
          <a:effectRef idx="1">
            <a:schemeClr val="accent1"/>
          </a:effectRef>
          <a:fontRef idx="minor">
            <a:schemeClr val="lt1"/>
          </a:fontRef>
        </dgm:style>
      </dgm:prSet>
      <dgm:spPr>
        <a:solidFill>
          <a:schemeClr val="accent1">
            <a:lumMod val="50000"/>
          </a:schemeClr>
        </a:solidFill>
        <a:ln>
          <a:solidFill>
            <a:schemeClr val="tx2">
              <a:lumMod val="90000"/>
              <a:lumOff val="10000"/>
            </a:schemeClr>
          </a:solidFill>
        </a:ln>
      </dgm:spPr>
      <dgm:t>
        <a:bodyPr/>
        <a:lstStyle/>
        <a:p>
          <a:r>
            <a:rPr lang="de-DE" sz="1600" b="1" i="0" kern="1200" noProof="0" dirty="0">
              <a:solidFill>
                <a:schemeClr val="bg1"/>
              </a:solidFill>
            </a:rPr>
            <a:t>Kundenzahlen</a:t>
          </a:r>
          <a:endParaRPr lang="de-DE" sz="1600" kern="1200" noProof="0" dirty="0">
            <a:solidFill>
              <a:schemeClr val="bg1"/>
            </a:solidFill>
          </a:endParaRPr>
        </a:p>
      </dgm:t>
    </dgm:pt>
    <dgm:pt modelId="{2DFE8BE8-16CB-4229-8164-D17C84C885C6}" type="parTrans" cxnId="{E50451F9-247E-44E0-AEBA-1C3FA2722B1B}">
      <dgm:prSet/>
      <dgm:spPr/>
      <dgm:t>
        <a:bodyPr/>
        <a:lstStyle/>
        <a:p>
          <a:endParaRPr lang="de-DE" sz="1600" noProof="0" dirty="0"/>
        </a:p>
      </dgm:t>
    </dgm:pt>
    <dgm:pt modelId="{7CDA9ED2-2877-485C-8175-642A2F69FCAB}" type="sibTrans" cxnId="{E50451F9-247E-44E0-AEBA-1C3FA2722B1B}">
      <dgm:prSet/>
      <dgm:spPr/>
      <dgm:t>
        <a:bodyPr/>
        <a:lstStyle/>
        <a:p>
          <a:endParaRPr lang="de-DE" sz="1600" noProof="0" dirty="0"/>
        </a:p>
      </dgm:t>
    </dgm:pt>
    <dgm:pt modelId="{C6EB820C-A45D-4677-997E-9D04277C1236}">
      <dgm:prSet custT="1"/>
      <dgm:spPr>
        <a:solidFill>
          <a:schemeClr val="tx2">
            <a:lumMod val="90000"/>
            <a:lumOff val="10000"/>
          </a:schemeClr>
        </a:solidFill>
        <a:ln>
          <a:solidFill>
            <a:schemeClr val="tx2">
              <a:lumMod val="90000"/>
              <a:lumOff val="10000"/>
            </a:schemeClr>
          </a:solidFill>
        </a:ln>
      </dgm:spPr>
      <dgm:t>
        <a:bodyPr/>
        <a:lstStyle/>
        <a:p>
          <a:r>
            <a:rPr lang="de-DE" sz="1600" b="1" i="0" noProof="0" dirty="0">
              <a:solidFill>
                <a:schemeClr val="bg1"/>
              </a:solidFill>
            </a:rPr>
            <a:t>Nutzerzufriedenheit (App-Bewertung)</a:t>
          </a:r>
          <a:endParaRPr lang="de-DE" sz="1600" noProof="0" dirty="0">
            <a:solidFill>
              <a:schemeClr val="bg1"/>
            </a:solidFill>
          </a:endParaRPr>
        </a:p>
      </dgm:t>
    </dgm:pt>
    <dgm:pt modelId="{90F95B1E-085E-4EE0-85AC-079CFD8815C6}" type="parTrans" cxnId="{9D01CF14-8385-43A0-B75B-A35E4354DEA1}">
      <dgm:prSet/>
      <dgm:spPr/>
      <dgm:t>
        <a:bodyPr/>
        <a:lstStyle/>
        <a:p>
          <a:endParaRPr lang="de-DE" sz="1600" noProof="0" dirty="0"/>
        </a:p>
      </dgm:t>
    </dgm:pt>
    <dgm:pt modelId="{C688A009-8CB8-485B-B92C-E88EE5A12E6F}" type="sibTrans" cxnId="{9D01CF14-8385-43A0-B75B-A35E4354DEA1}">
      <dgm:prSet/>
      <dgm:spPr/>
      <dgm:t>
        <a:bodyPr/>
        <a:lstStyle/>
        <a:p>
          <a:endParaRPr lang="de-DE" sz="1600" noProof="0" dirty="0"/>
        </a:p>
      </dgm:t>
    </dgm:pt>
    <dgm:pt modelId="{ACB76467-7B20-4330-9B07-F8DF6FA251ED}">
      <dgm:prSet custT="1"/>
      <dgm:spPr>
        <a:solidFill>
          <a:schemeClr val="tx2">
            <a:lumMod val="90000"/>
            <a:lumOff val="10000"/>
          </a:schemeClr>
        </a:solidFill>
        <a:ln>
          <a:solidFill>
            <a:schemeClr val="tx2">
              <a:lumMod val="90000"/>
              <a:lumOff val="10000"/>
            </a:schemeClr>
          </a:solidFill>
        </a:ln>
      </dgm:spPr>
      <dgm:t>
        <a:bodyPr/>
        <a:lstStyle/>
        <a:p>
          <a:r>
            <a:rPr lang="de-DE" sz="1600" b="1" i="0" noProof="0" dirty="0">
              <a:solidFill>
                <a:schemeClr val="bg1"/>
              </a:solidFill>
            </a:rPr>
            <a:t>Marktführerschaft</a:t>
          </a:r>
          <a:endParaRPr lang="de-DE" sz="1600" noProof="0" dirty="0">
            <a:solidFill>
              <a:schemeClr val="bg1"/>
            </a:solidFill>
          </a:endParaRPr>
        </a:p>
      </dgm:t>
    </dgm:pt>
    <dgm:pt modelId="{B5C4116B-52F3-4C4D-A8FA-46838E636B54}" type="parTrans" cxnId="{AE9B0190-73F6-4734-9D71-C62ED14355AA}">
      <dgm:prSet/>
      <dgm:spPr/>
      <dgm:t>
        <a:bodyPr/>
        <a:lstStyle/>
        <a:p>
          <a:endParaRPr lang="de-DE" sz="1600" noProof="0" dirty="0"/>
        </a:p>
      </dgm:t>
    </dgm:pt>
    <dgm:pt modelId="{1F7DD344-312F-4C25-881C-363434A8F095}" type="sibTrans" cxnId="{AE9B0190-73F6-4734-9D71-C62ED14355AA}">
      <dgm:prSet/>
      <dgm:spPr/>
      <dgm:t>
        <a:bodyPr/>
        <a:lstStyle/>
        <a:p>
          <a:endParaRPr lang="de-DE" sz="1600" noProof="0" dirty="0"/>
        </a:p>
      </dgm:t>
    </dgm:pt>
    <dgm:pt modelId="{71A23323-4135-8945-9CC6-C648F4443B86}">
      <dgm:prSet custT="1"/>
      <dgm:spPr>
        <a:solidFill>
          <a:schemeClr val="bg1"/>
        </a:solidFill>
        <a:ln>
          <a:solidFill>
            <a:schemeClr val="tx2">
              <a:lumMod val="90000"/>
              <a:lumOff val="10000"/>
            </a:schemeClr>
          </a:solidFill>
        </a:ln>
      </dgm:spPr>
      <dgm:t>
        <a:bodyPr/>
        <a:lstStyle/>
        <a:p>
          <a:r>
            <a:rPr lang="de-DE" sz="1600" b="1" i="0" noProof="0" dirty="0">
              <a:solidFill>
                <a:schemeClr val="tx2">
                  <a:lumMod val="90000"/>
                  <a:lumOff val="10000"/>
                </a:schemeClr>
              </a:solidFill>
            </a:rPr>
            <a:t>Booking Holdings:</a:t>
          </a:r>
          <a:r>
            <a:rPr lang="de-DE" sz="1600" b="0" i="0" noProof="0" dirty="0">
              <a:solidFill>
                <a:schemeClr val="tx2">
                  <a:lumMod val="90000"/>
                  <a:lumOff val="10000"/>
                </a:schemeClr>
              </a:solidFill>
            </a:rPr>
            <a:t> Marktführer mit breitem Hotelangebot und globaler Reichweite</a:t>
          </a:r>
          <a:endParaRPr lang="de-DE" sz="1600" noProof="0" dirty="0">
            <a:solidFill>
              <a:schemeClr val="tx2">
                <a:lumMod val="90000"/>
                <a:lumOff val="10000"/>
              </a:schemeClr>
            </a:solidFill>
          </a:endParaRPr>
        </a:p>
      </dgm:t>
    </dgm:pt>
    <dgm:pt modelId="{2BE73FC4-400C-CC4B-94AD-B81030986FAA}" type="parTrans" cxnId="{F1A9F82D-0CC4-6040-A84D-24ED1976FCD2}">
      <dgm:prSet/>
      <dgm:spPr/>
      <dgm:t>
        <a:bodyPr/>
        <a:lstStyle/>
        <a:p>
          <a:endParaRPr lang="de-DE" sz="1600" noProof="0" dirty="0"/>
        </a:p>
      </dgm:t>
    </dgm:pt>
    <dgm:pt modelId="{B236DD0F-6E17-8E4D-9BF2-66C0FB522A4F}" type="sibTrans" cxnId="{F1A9F82D-0CC4-6040-A84D-24ED1976FCD2}">
      <dgm:prSet/>
      <dgm:spPr/>
      <dgm:t>
        <a:bodyPr/>
        <a:lstStyle/>
        <a:p>
          <a:endParaRPr lang="de-DE" sz="1600" noProof="0" dirty="0"/>
        </a:p>
      </dgm:t>
    </dgm:pt>
    <dgm:pt modelId="{4EB055B0-49FB-3744-9A8A-766F5B4DF161}">
      <dgm:prSet custT="1"/>
      <dgm:spPr>
        <a:solidFill>
          <a:schemeClr val="bg1"/>
        </a:solidFill>
        <a:ln>
          <a:solidFill>
            <a:schemeClr val="tx2">
              <a:lumMod val="90000"/>
              <a:lumOff val="10000"/>
            </a:schemeClr>
          </a:solidFill>
        </a:ln>
      </dgm:spPr>
      <dgm:t>
        <a:bodyPr/>
        <a:lstStyle/>
        <a:p>
          <a:r>
            <a:rPr lang="de-DE" sz="1600" b="1" i="0" noProof="0" dirty="0">
              <a:solidFill>
                <a:schemeClr val="tx2">
                  <a:lumMod val="90000"/>
                  <a:lumOff val="10000"/>
                </a:schemeClr>
              </a:solidFill>
            </a:rPr>
            <a:t>Booking Holdings </a:t>
          </a:r>
          <a:r>
            <a:rPr lang="de-DE" sz="1600" b="0" i="0" noProof="0" dirty="0">
              <a:solidFill>
                <a:schemeClr val="tx2">
                  <a:lumMod val="90000"/>
                  <a:lumOff val="10000"/>
                </a:schemeClr>
              </a:solidFill>
            </a:rPr>
            <a:t>hat  die größte Reichweite</a:t>
          </a:r>
          <a:endParaRPr lang="de-DE" sz="1600" noProof="0" dirty="0">
            <a:solidFill>
              <a:schemeClr val="tx2">
                <a:lumMod val="90000"/>
                <a:lumOff val="10000"/>
              </a:schemeClr>
            </a:solidFill>
          </a:endParaRPr>
        </a:p>
      </dgm:t>
    </dgm:pt>
    <dgm:pt modelId="{5B7C462F-1827-F143-B5FA-73581C4C53D1}" type="parTrans" cxnId="{3761C04B-FB1B-D74A-8470-69091D9E644C}">
      <dgm:prSet/>
      <dgm:spPr/>
      <dgm:t>
        <a:bodyPr/>
        <a:lstStyle/>
        <a:p>
          <a:endParaRPr lang="de-DE" sz="1600" noProof="0" dirty="0"/>
        </a:p>
      </dgm:t>
    </dgm:pt>
    <dgm:pt modelId="{26890EA2-68F9-3640-BD0A-F0C6376674B4}" type="sibTrans" cxnId="{3761C04B-FB1B-D74A-8470-69091D9E644C}">
      <dgm:prSet/>
      <dgm:spPr/>
      <dgm:t>
        <a:bodyPr/>
        <a:lstStyle/>
        <a:p>
          <a:endParaRPr lang="de-DE" sz="1600" noProof="0" dirty="0"/>
        </a:p>
      </dgm:t>
    </dgm:pt>
    <dgm:pt modelId="{9C3C7BDF-C12D-A748-9F03-C39849B09961}">
      <dgm:prSet custT="1"/>
      <dgm:spPr>
        <a:solidFill>
          <a:schemeClr val="bg1"/>
        </a:solidFill>
        <a:ln>
          <a:solidFill>
            <a:schemeClr val="tx2">
              <a:lumMod val="90000"/>
              <a:lumOff val="10000"/>
            </a:schemeClr>
          </a:solidFill>
        </a:ln>
      </dgm:spPr>
      <dgm:t>
        <a:bodyPr/>
        <a:lstStyle/>
        <a:p>
          <a:r>
            <a:rPr lang="de-DE" sz="1600" b="0" i="0" noProof="0" dirty="0">
              <a:solidFill>
                <a:schemeClr val="tx2">
                  <a:lumMod val="90000"/>
                  <a:lumOff val="10000"/>
                </a:schemeClr>
              </a:solidFill>
            </a:rPr>
            <a:t>Alle Plattformen erreichen sehr hohe Bewertungen</a:t>
          </a:r>
          <a:endParaRPr lang="de-DE" sz="1600" noProof="0" dirty="0">
            <a:solidFill>
              <a:schemeClr val="tx2">
                <a:lumMod val="90000"/>
                <a:lumOff val="10000"/>
              </a:schemeClr>
            </a:solidFill>
          </a:endParaRPr>
        </a:p>
      </dgm:t>
    </dgm:pt>
    <dgm:pt modelId="{C74DF17B-66A3-9348-A9BA-B1D2130EEE75}" type="parTrans" cxnId="{630806CA-EFB3-3E46-80E0-44C947768B50}">
      <dgm:prSet/>
      <dgm:spPr/>
      <dgm:t>
        <a:bodyPr/>
        <a:lstStyle/>
        <a:p>
          <a:endParaRPr lang="de-DE" sz="1600" noProof="0" dirty="0"/>
        </a:p>
      </dgm:t>
    </dgm:pt>
    <dgm:pt modelId="{1F141017-F09D-0941-8DF3-A80601E9B80A}" type="sibTrans" cxnId="{630806CA-EFB3-3E46-80E0-44C947768B50}">
      <dgm:prSet/>
      <dgm:spPr/>
      <dgm:t>
        <a:bodyPr/>
        <a:lstStyle/>
        <a:p>
          <a:endParaRPr lang="de-DE" sz="1600" noProof="0" dirty="0"/>
        </a:p>
      </dgm:t>
    </dgm:pt>
    <dgm:pt modelId="{07DD86A0-41BE-6142-9DB1-3CA2E6638A2F}">
      <dgm:prSet custT="1"/>
      <dgm:spPr>
        <a:solidFill>
          <a:schemeClr val="bg1"/>
        </a:solidFill>
        <a:ln>
          <a:solidFill>
            <a:schemeClr val="tx2">
              <a:lumMod val="90000"/>
              <a:lumOff val="10000"/>
            </a:schemeClr>
          </a:solidFill>
        </a:ln>
      </dgm:spPr>
      <dgm:t>
        <a:bodyPr/>
        <a:lstStyle/>
        <a:p>
          <a:r>
            <a:rPr lang="de-DE" sz="1600" b="1" i="0" noProof="0" dirty="0">
              <a:solidFill>
                <a:schemeClr val="tx2">
                  <a:lumMod val="90000"/>
                  <a:lumOff val="10000"/>
                </a:schemeClr>
              </a:solidFill>
            </a:rPr>
            <a:t>Booking Holdings, Expedia und HRS  </a:t>
          </a:r>
          <a:r>
            <a:rPr lang="de-DE" sz="1600" b="0" i="0" noProof="0" dirty="0">
              <a:solidFill>
                <a:schemeClr val="tx2">
                  <a:lumMod val="90000"/>
                  <a:lumOff val="10000"/>
                </a:schemeClr>
              </a:solidFill>
            </a:rPr>
            <a:t>dominiert </a:t>
          </a:r>
          <a:r>
            <a:rPr lang="de-DE" sz="1600" b="1" i="0" noProof="0" dirty="0">
              <a:solidFill>
                <a:schemeClr val="tx2">
                  <a:lumMod val="90000"/>
                  <a:lumOff val="10000"/>
                </a:schemeClr>
              </a:solidFill>
            </a:rPr>
            <a:t>Marktanteil</a:t>
          </a:r>
          <a:r>
            <a:rPr lang="de-DE" sz="1600" b="0" i="0" noProof="0" dirty="0">
              <a:solidFill>
                <a:schemeClr val="tx2">
                  <a:lumMod val="90000"/>
                  <a:lumOff val="10000"/>
                </a:schemeClr>
              </a:solidFill>
            </a:rPr>
            <a:t> klar den Mark</a:t>
          </a:r>
          <a:endParaRPr lang="de-DE" sz="1600" noProof="0" dirty="0">
            <a:solidFill>
              <a:schemeClr val="tx2">
                <a:lumMod val="90000"/>
                <a:lumOff val="10000"/>
              </a:schemeClr>
            </a:solidFill>
          </a:endParaRPr>
        </a:p>
      </dgm:t>
    </dgm:pt>
    <dgm:pt modelId="{881F41DA-CDFE-574D-B0FB-267E0DBD5FBA}" type="parTrans" cxnId="{701A5E33-2F93-1D4F-8B14-31272B3F4DB6}">
      <dgm:prSet/>
      <dgm:spPr/>
      <dgm:t>
        <a:bodyPr/>
        <a:lstStyle/>
        <a:p>
          <a:endParaRPr lang="de-DE" sz="1600" noProof="0" dirty="0"/>
        </a:p>
      </dgm:t>
    </dgm:pt>
    <dgm:pt modelId="{C99FAAD3-4DD8-E147-ACDF-7BFC44CA5438}" type="sibTrans" cxnId="{701A5E33-2F93-1D4F-8B14-31272B3F4DB6}">
      <dgm:prSet/>
      <dgm:spPr/>
      <dgm:t>
        <a:bodyPr/>
        <a:lstStyle/>
        <a:p>
          <a:endParaRPr lang="de-DE" sz="1600" noProof="0" dirty="0"/>
        </a:p>
      </dgm:t>
    </dgm:pt>
    <dgm:pt modelId="{9BB6D266-8DA9-5349-BCEF-E7FCBCBF52D5}">
      <dgm:prSet custT="1"/>
      <dgm:spPr>
        <a:solidFill>
          <a:schemeClr val="bg1"/>
        </a:solidFill>
        <a:ln>
          <a:solidFill>
            <a:schemeClr val="tx2">
              <a:lumMod val="90000"/>
              <a:lumOff val="10000"/>
            </a:schemeClr>
          </a:solidFill>
        </a:ln>
      </dgm:spPr>
      <dgm:t>
        <a:bodyPr/>
        <a:lstStyle/>
        <a:p>
          <a:pPr>
            <a:buFont typeface="Arial" panose="020B0604020202020204" pitchFamily="34" charset="0"/>
            <a:buChar char="•"/>
          </a:pPr>
          <a:r>
            <a:rPr lang="de-DE" sz="1600" b="1" i="0" noProof="0" dirty="0">
              <a:solidFill>
                <a:schemeClr val="tx2">
                  <a:lumMod val="90000"/>
                  <a:lumOff val="10000"/>
                </a:schemeClr>
              </a:solidFill>
            </a:rPr>
            <a:t>HRS</a:t>
          </a:r>
          <a:r>
            <a:rPr lang="de-DE" sz="1600" b="0" i="0" noProof="0" dirty="0">
              <a:solidFill>
                <a:schemeClr val="tx2">
                  <a:lumMod val="90000"/>
                  <a:lumOff val="10000"/>
                </a:schemeClr>
              </a:solidFill>
            </a:rPr>
            <a:t>  zielen auf spezialisierte Zielgruppen</a:t>
          </a:r>
        </a:p>
      </dgm:t>
    </dgm:pt>
    <dgm:pt modelId="{77DD9F0B-A137-B34F-B46A-00D6B2FE4C2F}" type="parTrans" cxnId="{E8CE4F9E-24E2-E447-93CD-B6A020992562}">
      <dgm:prSet/>
      <dgm:spPr/>
      <dgm:t>
        <a:bodyPr/>
        <a:lstStyle/>
        <a:p>
          <a:endParaRPr lang="de-DE" sz="1600" noProof="0" dirty="0"/>
        </a:p>
      </dgm:t>
    </dgm:pt>
    <dgm:pt modelId="{18A7FBB7-BD1F-334D-A5E1-E82D6F585765}" type="sibTrans" cxnId="{E8CE4F9E-24E2-E447-93CD-B6A020992562}">
      <dgm:prSet/>
      <dgm:spPr/>
      <dgm:t>
        <a:bodyPr/>
        <a:lstStyle/>
        <a:p>
          <a:endParaRPr lang="de-DE" sz="1600" noProof="0" dirty="0"/>
        </a:p>
      </dgm:t>
    </dgm:pt>
    <dgm:pt modelId="{3D14E24C-74E1-FB43-A42C-E41A68D15818}">
      <dgm:prSet custT="1"/>
      <dgm:spPr>
        <a:solidFill>
          <a:schemeClr val="bg1"/>
        </a:solidFill>
        <a:ln>
          <a:solidFill>
            <a:schemeClr val="tx2">
              <a:lumMod val="90000"/>
              <a:lumOff val="10000"/>
            </a:schemeClr>
          </a:solidFill>
        </a:ln>
      </dgm:spPr>
      <dgm:t>
        <a:bodyPr/>
        <a:lstStyle/>
        <a:p>
          <a:pPr>
            <a:buFont typeface="Arial" panose="020B0604020202020204" pitchFamily="34" charset="0"/>
            <a:buChar char="•"/>
          </a:pPr>
          <a:r>
            <a:rPr lang="de-DE" sz="1600" b="1" i="0" noProof="0" dirty="0">
              <a:solidFill>
                <a:schemeClr val="tx2">
                  <a:lumMod val="90000"/>
                  <a:lumOff val="10000"/>
                </a:schemeClr>
              </a:solidFill>
            </a:rPr>
            <a:t>CHECK24 </a:t>
          </a:r>
          <a:r>
            <a:rPr lang="de-DE" sz="1600" b="0" i="0" noProof="0" dirty="0">
              <a:solidFill>
                <a:schemeClr val="tx2">
                  <a:lumMod val="90000"/>
                  <a:lumOff val="10000"/>
                </a:schemeClr>
              </a:solidFill>
            </a:rPr>
            <a:t>explizit zwischen Hotels  und Ferienunterkünften unterscheidet</a:t>
          </a:r>
          <a:r>
            <a:rPr lang="de-DE" sz="1600" b="1" i="0" noProof="0" dirty="0">
              <a:solidFill>
                <a:schemeClr val="tx2">
                  <a:lumMod val="90000"/>
                  <a:lumOff val="10000"/>
                </a:schemeClr>
              </a:solidFill>
            </a:rPr>
            <a:t>.</a:t>
          </a:r>
          <a:endParaRPr lang="de-DE" sz="1600" b="0" i="0" noProof="0" dirty="0">
            <a:solidFill>
              <a:schemeClr val="tx2">
                <a:lumMod val="90000"/>
                <a:lumOff val="10000"/>
              </a:schemeClr>
            </a:solidFill>
          </a:endParaRPr>
        </a:p>
      </dgm:t>
    </dgm:pt>
    <dgm:pt modelId="{DE1EAA78-62E6-7549-BCE3-6EB82802E282}" type="parTrans" cxnId="{631D9575-C3D6-C24F-8CB9-AF8BE920A8D5}">
      <dgm:prSet/>
      <dgm:spPr/>
      <dgm:t>
        <a:bodyPr/>
        <a:lstStyle/>
        <a:p>
          <a:endParaRPr lang="de-DE" sz="1600" noProof="0" dirty="0"/>
        </a:p>
      </dgm:t>
    </dgm:pt>
    <dgm:pt modelId="{0BC80C12-3F7E-7A46-A3BD-D2A5E616C148}" type="sibTrans" cxnId="{631D9575-C3D6-C24F-8CB9-AF8BE920A8D5}">
      <dgm:prSet/>
      <dgm:spPr/>
      <dgm:t>
        <a:bodyPr/>
        <a:lstStyle/>
        <a:p>
          <a:endParaRPr lang="de-DE" sz="1600" noProof="0" dirty="0"/>
        </a:p>
      </dgm:t>
    </dgm:pt>
    <dgm:pt modelId="{3AD5A0B3-5079-7D4C-9FD0-5C657121AE64}">
      <dgm:prSet custT="1"/>
      <dgm:spPr>
        <a:solidFill>
          <a:schemeClr val="bg1"/>
        </a:solidFill>
        <a:ln>
          <a:solidFill>
            <a:schemeClr val="tx2">
              <a:lumMod val="90000"/>
              <a:lumOff val="10000"/>
            </a:schemeClr>
          </a:solidFill>
        </a:ln>
      </dgm:spPr>
      <dgm:t>
        <a:bodyPr/>
        <a:lstStyle/>
        <a:p>
          <a:pPr>
            <a:buFont typeface="Arial" panose="020B0604020202020204" pitchFamily="34" charset="0"/>
            <a:buChar char="•"/>
          </a:pPr>
          <a:r>
            <a:rPr lang="de-DE" sz="1600" b="1" i="0" noProof="0" dirty="0">
              <a:solidFill>
                <a:schemeClr val="tx2">
                  <a:lumMod val="90000"/>
                  <a:lumOff val="10000"/>
                </a:schemeClr>
              </a:solidFill>
            </a:rPr>
            <a:t>CHECK24</a:t>
          </a:r>
          <a:r>
            <a:rPr lang="de-DE" sz="1600" b="0" i="0" noProof="0" dirty="0">
              <a:solidFill>
                <a:schemeClr val="tx2">
                  <a:lumMod val="90000"/>
                  <a:lumOff val="10000"/>
                </a:schemeClr>
              </a:solidFill>
            </a:rPr>
            <a:t> und </a:t>
          </a:r>
          <a:r>
            <a:rPr lang="de-DE" sz="1600" b="1" i="0" noProof="0" dirty="0">
              <a:solidFill>
                <a:schemeClr val="tx2">
                  <a:lumMod val="90000"/>
                  <a:lumOff val="10000"/>
                </a:schemeClr>
              </a:solidFill>
            </a:rPr>
            <a:t>Trivago</a:t>
          </a:r>
          <a:r>
            <a:rPr lang="de-DE" sz="1600" b="0" i="0" noProof="0" dirty="0">
              <a:solidFill>
                <a:schemeClr val="tx2">
                  <a:lumMod val="90000"/>
                  <a:lumOff val="10000"/>
                </a:schemeClr>
              </a:solidFill>
            </a:rPr>
            <a:t> haben keine öffentlichen Marktanteilsdaten</a:t>
          </a:r>
        </a:p>
      </dgm:t>
    </dgm:pt>
    <dgm:pt modelId="{DAE5453D-D697-AE47-A56E-69A69A959872}" type="parTrans" cxnId="{4EAC0C1E-0EFC-EC4D-A1E1-36DAE94CE354}">
      <dgm:prSet/>
      <dgm:spPr/>
      <dgm:t>
        <a:bodyPr/>
        <a:lstStyle/>
        <a:p>
          <a:endParaRPr lang="de-DE" sz="1600" noProof="0" dirty="0"/>
        </a:p>
      </dgm:t>
    </dgm:pt>
    <dgm:pt modelId="{A246D490-2C15-C74F-969B-F4AFAE280390}" type="sibTrans" cxnId="{4EAC0C1E-0EFC-EC4D-A1E1-36DAE94CE354}">
      <dgm:prSet/>
      <dgm:spPr/>
      <dgm:t>
        <a:bodyPr/>
        <a:lstStyle/>
        <a:p>
          <a:endParaRPr lang="de-DE" sz="1600" noProof="0" dirty="0"/>
        </a:p>
      </dgm:t>
    </dgm:pt>
    <dgm:pt modelId="{32C7EEC3-6E96-B847-ACB0-3A9C14CBBFE4}">
      <dgm:prSet custT="1"/>
      <dgm:spPr>
        <a:solidFill>
          <a:schemeClr val="bg1"/>
        </a:solidFill>
        <a:ln>
          <a:solidFill>
            <a:schemeClr val="tx2">
              <a:lumMod val="90000"/>
              <a:lumOff val="10000"/>
            </a:schemeClr>
          </a:solidFill>
        </a:ln>
      </dgm:spPr>
      <dgm:t>
        <a:bodyPr/>
        <a:lstStyle/>
        <a:p>
          <a:pPr>
            <a:buFont typeface="Arial" panose="020B0604020202020204" pitchFamily="34" charset="0"/>
            <a:buChar char="•"/>
          </a:pPr>
          <a:r>
            <a:rPr lang="de-DE" sz="1600" b="1" i="0" noProof="0" dirty="0">
              <a:solidFill>
                <a:schemeClr val="tx2">
                  <a:lumMod val="90000"/>
                  <a:lumOff val="10000"/>
                </a:schemeClr>
              </a:solidFill>
            </a:rPr>
            <a:t>CHECK24</a:t>
          </a:r>
          <a:r>
            <a:rPr lang="de-DE" sz="1600" b="0" i="0" noProof="0" dirty="0">
              <a:solidFill>
                <a:schemeClr val="tx2">
                  <a:lumMod val="90000"/>
                  <a:lumOff val="10000"/>
                </a:schemeClr>
              </a:solidFill>
            </a:rPr>
            <a:t> und </a:t>
          </a:r>
          <a:r>
            <a:rPr lang="de-DE" sz="1600" b="1" i="0" noProof="0" dirty="0">
              <a:solidFill>
                <a:schemeClr val="tx2">
                  <a:lumMod val="90000"/>
                  <a:lumOff val="10000"/>
                </a:schemeClr>
              </a:solidFill>
            </a:rPr>
            <a:t>Booking Holdings</a:t>
          </a:r>
          <a:r>
            <a:rPr lang="de-DE" sz="1600" b="0" i="0" noProof="0" dirty="0">
              <a:solidFill>
                <a:schemeClr val="tx2">
                  <a:lumMod val="90000"/>
                  <a:lumOff val="10000"/>
                </a:schemeClr>
              </a:solidFill>
            </a:rPr>
            <a:t> führen mit je </a:t>
          </a:r>
          <a:r>
            <a:rPr lang="de-DE" sz="1600" b="1" i="0" noProof="0" dirty="0">
              <a:solidFill>
                <a:schemeClr val="tx2">
                  <a:lumMod val="90000"/>
                  <a:lumOff val="10000"/>
                </a:schemeClr>
              </a:solidFill>
            </a:rPr>
            <a:t>4,8/5</a:t>
          </a:r>
          <a:endParaRPr lang="de-DE" sz="1600" b="0" i="0" noProof="0" dirty="0">
            <a:solidFill>
              <a:schemeClr val="tx2">
                <a:lumMod val="90000"/>
                <a:lumOff val="10000"/>
              </a:schemeClr>
            </a:solidFill>
          </a:endParaRPr>
        </a:p>
      </dgm:t>
    </dgm:pt>
    <dgm:pt modelId="{3CB7518D-E16F-6843-AF40-1DA0ADE67E19}" type="parTrans" cxnId="{BE59BAC5-C64D-2141-9014-E8EDEC7F11D3}">
      <dgm:prSet/>
      <dgm:spPr/>
      <dgm:t>
        <a:bodyPr/>
        <a:lstStyle/>
        <a:p>
          <a:endParaRPr lang="de-DE" sz="1600" noProof="0" dirty="0"/>
        </a:p>
      </dgm:t>
    </dgm:pt>
    <dgm:pt modelId="{3D5271DD-51CF-EE46-B575-7A5F4EAEE449}" type="sibTrans" cxnId="{BE59BAC5-C64D-2141-9014-E8EDEC7F11D3}">
      <dgm:prSet/>
      <dgm:spPr/>
      <dgm:t>
        <a:bodyPr/>
        <a:lstStyle/>
        <a:p>
          <a:endParaRPr lang="de-DE" sz="1600" noProof="0" dirty="0"/>
        </a:p>
      </dgm:t>
    </dgm:pt>
    <dgm:pt modelId="{320AD6CD-4FFF-3C4F-95AF-BCA97BED7326}" type="pres">
      <dgm:prSet presAssocID="{F5E9265D-5D04-4AC5-A899-19788A2EAB02}" presName="diagram" presStyleCnt="0">
        <dgm:presLayoutVars>
          <dgm:dir/>
          <dgm:resizeHandles val="exact"/>
        </dgm:presLayoutVars>
      </dgm:prSet>
      <dgm:spPr/>
    </dgm:pt>
    <dgm:pt modelId="{8074E5CC-13FB-C144-85AA-8DF6900C5F0E}" type="pres">
      <dgm:prSet presAssocID="{50960EE3-5465-4DFF-B69B-FCA1F0013D8E}" presName="node" presStyleLbl="node1" presStyleIdx="0" presStyleCnt="12">
        <dgm:presLayoutVars>
          <dgm:bulletEnabled val="1"/>
        </dgm:presLayoutVars>
      </dgm:prSet>
      <dgm:spPr/>
    </dgm:pt>
    <dgm:pt modelId="{F22D7687-A59A-914A-AAEE-9AF07D263AB9}" type="pres">
      <dgm:prSet presAssocID="{71604DD2-3AB8-48DA-BF6E-B0C43504412E}" presName="sibTrans" presStyleCnt="0"/>
      <dgm:spPr/>
    </dgm:pt>
    <dgm:pt modelId="{9B10AB23-90E5-2B4E-A3D0-A8F447BE31A8}" type="pres">
      <dgm:prSet presAssocID="{FB7A5BC1-AA4D-40E2-84CB-710D6707AC4C}" presName="node" presStyleLbl="node1" presStyleIdx="1" presStyleCnt="12">
        <dgm:presLayoutVars>
          <dgm:bulletEnabled val="1"/>
        </dgm:presLayoutVars>
      </dgm:prSet>
      <dgm:spPr/>
    </dgm:pt>
    <dgm:pt modelId="{5E7267D4-7D71-3145-B8F1-98269D85673E}" type="pres">
      <dgm:prSet presAssocID="{7CDA9ED2-2877-485C-8175-642A2F69FCAB}" presName="sibTrans" presStyleCnt="0"/>
      <dgm:spPr/>
    </dgm:pt>
    <dgm:pt modelId="{A4D66B5D-2141-024B-BD47-A5528A82CDD0}" type="pres">
      <dgm:prSet presAssocID="{C6EB820C-A45D-4677-997E-9D04277C1236}" presName="node" presStyleLbl="node1" presStyleIdx="2" presStyleCnt="12">
        <dgm:presLayoutVars>
          <dgm:bulletEnabled val="1"/>
        </dgm:presLayoutVars>
      </dgm:prSet>
      <dgm:spPr/>
    </dgm:pt>
    <dgm:pt modelId="{79E8E932-AF16-754F-A9B9-F52BDF9BF9F4}" type="pres">
      <dgm:prSet presAssocID="{C688A009-8CB8-485B-B92C-E88EE5A12E6F}" presName="sibTrans" presStyleCnt="0"/>
      <dgm:spPr/>
    </dgm:pt>
    <dgm:pt modelId="{6C19537F-2F8D-8D4B-91AC-427A021E3F8B}" type="pres">
      <dgm:prSet presAssocID="{ACB76467-7B20-4330-9B07-F8DF6FA251ED}" presName="node" presStyleLbl="node1" presStyleIdx="3" presStyleCnt="12">
        <dgm:presLayoutVars>
          <dgm:bulletEnabled val="1"/>
        </dgm:presLayoutVars>
      </dgm:prSet>
      <dgm:spPr/>
    </dgm:pt>
    <dgm:pt modelId="{AEF4B505-0D31-E14B-80F0-11E4E7ED502B}" type="pres">
      <dgm:prSet presAssocID="{1F7DD344-312F-4C25-881C-363434A8F095}" presName="sibTrans" presStyleCnt="0"/>
      <dgm:spPr/>
    </dgm:pt>
    <dgm:pt modelId="{C862FC22-D888-FF42-B849-3DCC3BD78337}" type="pres">
      <dgm:prSet presAssocID="{71A23323-4135-8945-9CC6-C648F4443B86}" presName="node" presStyleLbl="node1" presStyleIdx="4" presStyleCnt="12">
        <dgm:presLayoutVars>
          <dgm:bulletEnabled val="1"/>
        </dgm:presLayoutVars>
      </dgm:prSet>
      <dgm:spPr/>
    </dgm:pt>
    <dgm:pt modelId="{471E1410-1C10-4A42-B254-D6FD92D8B6E6}" type="pres">
      <dgm:prSet presAssocID="{B236DD0F-6E17-8E4D-9BF2-66C0FB522A4F}" presName="sibTrans" presStyleCnt="0"/>
      <dgm:spPr/>
    </dgm:pt>
    <dgm:pt modelId="{BC4DE78C-2496-9B4F-B457-6571C59318DB}" type="pres">
      <dgm:prSet presAssocID="{4EB055B0-49FB-3744-9A8A-766F5B4DF161}" presName="node" presStyleLbl="node1" presStyleIdx="5" presStyleCnt="12">
        <dgm:presLayoutVars>
          <dgm:bulletEnabled val="1"/>
        </dgm:presLayoutVars>
      </dgm:prSet>
      <dgm:spPr/>
    </dgm:pt>
    <dgm:pt modelId="{2286C32E-F396-A34C-93D0-7D3A5B95054C}" type="pres">
      <dgm:prSet presAssocID="{26890EA2-68F9-3640-BD0A-F0C6376674B4}" presName="sibTrans" presStyleCnt="0"/>
      <dgm:spPr/>
    </dgm:pt>
    <dgm:pt modelId="{E0898ABC-C0CC-314A-A493-1C12550BA5B4}" type="pres">
      <dgm:prSet presAssocID="{9C3C7BDF-C12D-A748-9F03-C39849B09961}" presName="node" presStyleLbl="node1" presStyleIdx="6" presStyleCnt="12">
        <dgm:presLayoutVars>
          <dgm:bulletEnabled val="1"/>
        </dgm:presLayoutVars>
      </dgm:prSet>
      <dgm:spPr/>
    </dgm:pt>
    <dgm:pt modelId="{A1EC90F1-4B30-294E-B0DB-D1D658A1EB8A}" type="pres">
      <dgm:prSet presAssocID="{1F141017-F09D-0941-8DF3-A80601E9B80A}" presName="sibTrans" presStyleCnt="0"/>
      <dgm:spPr/>
    </dgm:pt>
    <dgm:pt modelId="{9ED3533F-79F5-7B48-B4ED-FB5B511246E7}" type="pres">
      <dgm:prSet presAssocID="{07DD86A0-41BE-6142-9DB1-3CA2E6638A2F}" presName="node" presStyleLbl="node1" presStyleIdx="7" presStyleCnt="12">
        <dgm:presLayoutVars>
          <dgm:bulletEnabled val="1"/>
        </dgm:presLayoutVars>
      </dgm:prSet>
      <dgm:spPr/>
    </dgm:pt>
    <dgm:pt modelId="{12EEF677-3E11-BF49-BB2C-DB1A1149476F}" type="pres">
      <dgm:prSet presAssocID="{C99FAAD3-4DD8-E147-ACDF-7BFC44CA5438}" presName="sibTrans" presStyleCnt="0"/>
      <dgm:spPr/>
    </dgm:pt>
    <dgm:pt modelId="{023EA1BD-80F0-754A-9A4D-1681FDB303CF}" type="pres">
      <dgm:prSet presAssocID="{9BB6D266-8DA9-5349-BCEF-E7FCBCBF52D5}" presName="node" presStyleLbl="node1" presStyleIdx="8" presStyleCnt="12" custLinFactX="12580" custLinFactNeighborX="100000" custLinFactNeighborY="-1615">
        <dgm:presLayoutVars>
          <dgm:bulletEnabled val="1"/>
        </dgm:presLayoutVars>
      </dgm:prSet>
      <dgm:spPr/>
    </dgm:pt>
    <dgm:pt modelId="{285965E8-4250-8742-BE93-AAFDB8AE9BCE}" type="pres">
      <dgm:prSet presAssocID="{18A7FBB7-BD1F-334D-A5E1-E82D6F585765}" presName="sibTrans" presStyleCnt="0"/>
      <dgm:spPr/>
    </dgm:pt>
    <dgm:pt modelId="{2B7AFFC7-5D49-E542-82AC-AE3FCE9271F0}" type="pres">
      <dgm:prSet presAssocID="{3D14E24C-74E1-FB43-A42C-E41A68D15818}" presName="node" presStyleLbl="node1" presStyleIdx="9" presStyleCnt="12" custLinFactX="-8532" custLinFactNeighborX="-100000" custLinFactNeighborY="-374">
        <dgm:presLayoutVars>
          <dgm:bulletEnabled val="1"/>
        </dgm:presLayoutVars>
      </dgm:prSet>
      <dgm:spPr/>
    </dgm:pt>
    <dgm:pt modelId="{F5D82B59-ED96-FF4F-8701-3B4B3C2311AF}" type="pres">
      <dgm:prSet presAssocID="{0BC80C12-3F7E-7A46-A3BD-D2A5E616C148}" presName="sibTrans" presStyleCnt="0"/>
      <dgm:spPr/>
    </dgm:pt>
    <dgm:pt modelId="{ADC26742-96C8-FB44-971A-A4CEC8194148}" type="pres">
      <dgm:prSet presAssocID="{3AD5A0B3-5079-7D4C-9FD0-5C657121AE64}" presName="node" presStyleLbl="node1" presStyleIdx="10" presStyleCnt="12" custLinFactX="9465" custLinFactNeighborX="100000" custLinFactNeighborY="-2870">
        <dgm:presLayoutVars>
          <dgm:bulletEnabled val="1"/>
        </dgm:presLayoutVars>
      </dgm:prSet>
      <dgm:spPr/>
    </dgm:pt>
    <dgm:pt modelId="{64AE1EF8-7904-FE4D-A1C1-C7190981679A}" type="pres">
      <dgm:prSet presAssocID="{A246D490-2C15-C74F-969B-F4AFAE280390}" presName="sibTrans" presStyleCnt="0"/>
      <dgm:spPr/>
    </dgm:pt>
    <dgm:pt modelId="{09493607-EDA2-724C-B65F-7CEB2734990C}" type="pres">
      <dgm:prSet presAssocID="{32C7EEC3-6E96-B847-ACB0-3A9C14CBBFE4}" presName="node" presStyleLbl="node1" presStyleIdx="11" presStyleCnt="12" custLinFactX="-8532" custLinFactNeighborX="-100000" custLinFactNeighborY="-374">
        <dgm:presLayoutVars>
          <dgm:bulletEnabled val="1"/>
        </dgm:presLayoutVars>
      </dgm:prSet>
      <dgm:spPr/>
    </dgm:pt>
  </dgm:ptLst>
  <dgm:cxnLst>
    <dgm:cxn modelId="{62547305-DA53-8C44-8E50-A4AC5672967E}" type="presOf" srcId="{C6EB820C-A45D-4677-997E-9D04277C1236}" destId="{A4D66B5D-2141-024B-BD47-A5528A82CDD0}" srcOrd="0" destOrd="0" presId="urn:microsoft.com/office/officeart/2005/8/layout/default"/>
    <dgm:cxn modelId="{58093614-8D4D-3249-9ECB-62668952ACAC}" type="presOf" srcId="{4EB055B0-49FB-3744-9A8A-766F5B4DF161}" destId="{BC4DE78C-2496-9B4F-B457-6571C59318DB}" srcOrd="0" destOrd="0" presId="urn:microsoft.com/office/officeart/2005/8/layout/default"/>
    <dgm:cxn modelId="{9D01CF14-8385-43A0-B75B-A35E4354DEA1}" srcId="{F5E9265D-5D04-4AC5-A899-19788A2EAB02}" destId="{C6EB820C-A45D-4677-997E-9D04277C1236}" srcOrd="2" destOrd="0" parTransId="{90F95B1E-085E-4EE0-85AC-079CFD8815C6}" sibTransId="{C688A009-8CB8-485B-B92C-E88EE5A12E6F}"/>
    <dgm:cxn modelId="{6C6A8919-25A4-1D44-957A-51D85362F31C}" type="presOf" srcId="{9BB6D266-8DA9-5349-BCEF-E7FCBCBF52D5}" destId="{023EA1BD-80F0-754A-9A4D-1681FDB303CF}" srcOrd="0" destOrd="0" presId="urn:microsoft.com/office/officeart/2005/8/layout/default"/>
    <dgm:cxn modelId="{4EAC0C1E-0EFC-EC4D-A1E1-36DAE94CE354}" srcId="{F5E9265D-5D04-4AC5-A899-19788A2EAB02}" destId="{3AD5A0B3-5079-7D4C-9FD0-5C657121AE64}" srcOrd="10" destOrd="0" parTransId="{DAE5453D-D697-AE47-A56E-69A69A959872}" sibTransId="{A246D490-2C15-C74F-969B-F4AFAE280390}"/>
    <dgm:cxn modelId="{272FEB27-6B7F-4FF5-A11D-5B9DAF99DE68}" srcId="{F5E9265D-5D04-4AC5-A899-19788A2EAB02}" destId="{50960EE3-5465-4DFF-B69B-FCA1F0013D8E}" srcOrd="0" destOrd="0" parTransId="{9612D5E8-4515-4BD8-ACF1-234B68D7AEBA}" sibTransId="{71604DD2-3AB8-48DA-BF6E-B0C43504412E}"/>
    <dgm:cxn modelId="{F1A9F82D-0CC4-6040-A84D-24ED1976FCD2}" srcId="{F5E9265D-5D04-4AC5-A899-19788A2EAB02}" destId="{71A23323-4135-8945-9CC6-C648F4443B86}" srcOrd="4" destOrd="0" parTransId="{2BE73FC4-400C-CC4B-94AD-B81030986FAA}" sibTransId="{B236DD0F-6E17-8E4D-9BF2-66C0FB522A4F}"/>
    <dgm:cxn modelId="{701A5E33-2F93-1D4F-8B14-31272B3F4DB6}" srcId="{F5E9265D-5D04-4AC5-A899-19788A2EAB02}" destId="{07DD86A0-41BE-6142-9DB1-3CA2E6638A2F}" srcOrd="7" destOrd="0" parTransId="{881F41DA-CDFE-574D-B0FB-267E0DBD5FBA}" sibTransId="{C99FAAD3-4DD8-E147-ACDF-7BFC44CA5438}"/>
    <dgm:cxn modelId="{3761C04B-FB1B-D74A-8470-69091D9E644C}" srcId="{F5E9265D-5D04-4AC5-A899-19788A2EAB02}" destId="{4EB055B0-49FB-3744-9A8A-766F5B4DF161}" srcOrd="5" destOrd="0" parTransId="{5B7C462F-1827-F143-B5FA-73581C4C53D1}" sibTransId="{26890EA2-68F9-3640-BD0A-F0C6376674B4}"/>
    <dgm:cxn modelId="{8154114D-84CC-D74C-8A9C-BD40583A148A}" type="presOf" srcId="{ACB76467-7B20-4330-9B07-F8DF6FA251ED}" destId="{6C19537F-2F8D-8D4B-91AC-427A021E3F8B}" srcOrd="0" destOrd="0" presId="urn:microsoft.com/office/officeart/2005/8/layout/default"/>
    <dgm:cxn modelId="{03CF055F-3518-9C4A-8936-D7243296C996}" type="presOf" srcId="{71A23323-4135-8945-9CC6-C648F4443B86}" destId="{C862FC22-D888-FF42-B849-3DCC3BD78337}" srcOrd="0" destOrd="0" presId="urn:microsoft.com/office/officeart/2005/8/layout/default"/>
    <dgm:cxn modelId="{00BEBB60-6F0A-EF4F-886A-D49D65983F88}" type="presOf" srcId="{3AD5A0B3-5079-7D4C-9FD0-5C657121AE64}" destId="{ADC26742-96C8-FB44-971A-A4CEC8194148}" srcOrd="0" destOrd="0" presId="urn:microsoft.com/office/officeart/2005/8/layout/default"/>
    <dgm:cxn modelId="{631D9575-C3D6-C24F-8CB9-AF8BE920A8D5}" srcId="{F5E9265D-5D04-4AC5-A899-19788A2EAB02}" destId="{3D14E24C-74E1-FB43-A42C-E41A68D15818}" srcOrd="9" destOrd="0" parTransId="{DE1EAA78-62E6-7549-BCE3-6EB82802E282}" sibTransId="{0BC80C12-3F7E-7A46-A3BD-D2A5E616C148}"/>
    <dgm:cxn modelId="{3C8D5883-3BF8-B74B-8E90-4109F3AAB845}" type="presOf" srcId="{F5E9265D-5D04-4AC5-A899-19788A2EAB02}" destId="{320AD6CD-4FFF-3C4F-95AF-BCA97BED7326}" srcOrd="0" destOrd="0" presId="urn:microsoft.com/office/officeart/2005/8/layout/default"/>
    <dgm:cxn modelId="{3475FD83-AAE1-A84D-A219-556AC36F7C7A}" type="presOf" srcId="{07DD86A0-41BE-6142-9DB1-3CA2E6638A2F}" destId="{9ED3533F-79F5-7B48-B4ED-FB5B511246E7}" srcOrd="0" destOrd="0" presId="urn:microsoft.com/office/officeart/2005/8/layout/default"/>
    <dgm:cxn modelId="{AE9B0190-73F6-4734-9D71-C62ED14355AA}" srcId="{F5E9265D-5D04-4AC5-A899-19788A2EAB02}" destId="{ACB76467-7B20-4330-9B07-F8DF6FA251ED}" srcOrd="3" destOrd="0" parTransId="{B5C4116B-52F3-4C4D-A8FA-46838E636B54}" sibTransId="{1F7DD344-312F-4C25-881C-363434A8F095}"/>
    <dgm:cxn modelId="{DA752793-6312-7D43-84B1-7BA5C15AF149}" type="presOf" srcId="{9C3C7BDF-C12D-A748-9F03-C39849B09961}" destId="{E0898ABC-C0CC-314A-A493-1C12550BA5B4}" srcOrd="0" destOrd="0" presId="urn:microsoft.com/office/officeart/2005/8/layout/default"/>
    <dgm:cxn modelId="{E8CE4F9E-24E2-E447-93CD-B6A020992562}" srcId="{F5E9265D-5D04-4AC5-A899-19788A2EAB02}" destId="{9BB6D266-8DA9-5349-BCEF-E7FCBCBF52D5}" srcOrd="8" destOrd="0" parTransId="{77DD9F0B-A137-B34F-B46A-00D6B2FE4C2F}" sibTransId="{18A7FBB7-BD1F-334D-A5E1-E82D6F585765}"/>
    <dgm:cxn modelId="{9583A7A1-253D-E349-842B-573C020F9F7F}" type="presOf" srcId="{50960EE3-5465-4DFF-B69B-FCA1F0013D8E}" destId="{8074E5CC-13FB-C144-85AA-8DF6900C5F0E}" srcOrd="0" destOrd="0" presId="urn:microsoft.com/office/officeart/2005/8/layout/default"/>
    <dgm:cxn modelId="{BE59BAC5-C64D-2141-9014-E8EDEC7F11D3}" srcId="{F5E9265D-5D04-4AC5-A899-19788A2EAB02}" destId="{32C7EEC3-6E96-B847-ACB0-3A9C14CBBFE4}" srcOrd="11" destOrd="0" parTransId="{3CB7518D-E16F-6843-AF40-1DA0ADE67E19}" sibTransId="{3D5271DD-51CF-EE46-B575-7A5F4EAEE449}"/>
    <dgm:cxn modelId="{630806CA-EFB3-3E46-80E0-44C947768B50}" srcId="{F5E9265D-5D04-4AC5-A899-19788A2EAB02}" destId="{9C3C7BDF-C12D-A748-9F03-C39849B09961}" srcOrd="6" destOrd="0" parTransId="{C74DF17B-66A3-9348-A9BA-B1D2130EEE75}" sibTransId="{1F141017-F09D-0941-8DF3-A80601E9B80A}"/>
    <dgm:cxn modelId="{059E98D2-0F01-EF46-B7AF-788CCD435226}" type="presOf" srcId="{FB7A5BC1-AA4D-40E2-84CB-710D6707AC4C}" destId="{9B10AB23-90E5-2B4E-A3D0-A8F447BE31A8}" srcOrd="0" destOrd="0" presId="urn:microsoft.com/office/officeart/2005/8/layout/default"/>
    <dgm:cxn modelId="{37DFCED4-46E6-184B-9783-9AA9087E2393}" type="presOf" srcId="{32C7EEC3-6E96-B847-ACB0-3A9C14CBBFE4}" destId="{09493607-EDA2-724C-B65F-7CEB2734990C}" srcOrd="0" destOrd="0" presId="urn:microsoft.com/office/officeart/2005/8/layout/default"/>
    <dgm:cxn modelId="{EE922ADD-B5FC-7842-931C-23D87034B113}" type="presOf" srcId="{3D14E24C-74E1-FB43-A42C-E41A68D15818}" destId="{2B7AFFC7-5D49-E542-82AC-AE3FCE9271F0}" srcOrd="0" destOrd="0" presId="urn:microsoft.com/office/officeart/2005/8/layout/default"/>
    <dgm:cxn modelId="{E50451F9-247E-44E0-AEBA-1C3FA2722B1B}" srcId="{F5E9265D-5D04-4AC5-A899-19788A2EAB02}" destId="{FB7A5BC1-AA4D-40E2-84CB-710D6707AC4C}" srcOrd="1" destOrd="0" parTransId="{2DFE8BE8-16CB-4229-8164-D17C84C885C6}" sibTransId="{7CDA9ED2-2877-485C-8175-642A2F69FCAB}"/>
    <dgm:cxn modelId="{F9B75C8E-7C3B-4F4D-9CEE-2D0154D11603}" type="presParOf" srcId="{320AD6CD-4FFF-3C4F-95AF-BCA97BED7326}" destId="{8074E5CC-13FB-C144-85AA-8DF6900C5F0E}" srcOrd="0" destOrd="0" presId="urn:microsoft.com/office/officeart/2005/8/layout/default"/>
    <dgm:cxn modelId="{EFC6644D-AAD8-2947-BF03-8BBB4C4231F1}" type="presParOf" srcId="{320AD6CD-4FFF-3C4F-95AF-BCA97BED7326}" destId="{F22D7687-A59A-914A-AAEE-9AF07D263AB9}" srcOrd="1" destOrd="0" presId="urn:microsoft.com/office/officeart/2005/8/layout/default"/>
    <dgm:cxn modelId="{84DBD0D0-2805-2E4D-AA15-2F032CB80434}" type="presParOf" srcId="{320AD6CD-4FFF-3C4F-95AF-BCA97BED7326}" destId="{9B10AB23-90E5-2B4E-A3D0-A8F447BE31A8}" srcOrd="2" destOrd="0" presId="urn:microsoft.com/office/officeart/2005/8/layout/default"/>
    <dgm:cxn modelId="{7EDB51FF-7154-944E-869B-337DA7774066}" type="presParOf" srcId="{320AD6CD-4FFF-3C4F-95AF-BCA97BED7326}" destId="{5E7267D4-7D71-3145-B8F1-98269D85673E}" srcOrd="3" destOrd="0" presId="urn:microsoft.com/office/officeart/2005/8/layout/default"/>
    <dgm:cxn modelId="{D53559F6-0835-D54E-9931-2DF1563C28E5}" type="presParOf" srcId="{320AD6CD-4FFF-3C4F-95AF-BCA97BED7326}" destId="{A4D66B5D-2141-024B-BD47-A5528A82CDD0}" srcOrd="4" destOrd="0" presId="urn:microsoft.com/office/officeart/2005/8/layout/default"/>
    <dgm:cxn modelId="{75264187-4854-F14B-952A-9467B2C220D4}" type="presParOf" srcId="{320AD6CD-4FFF-3C4F-95AF-BCA97BED7326}" destId="{79E8E932-AF16-754F-A9B9-F52BDF9BF9F4}" srcOrd="5" destOrd="0" presId="urn:microsoft.com/office/officeart/2005/8/layout/default"/>
    <dgm:cxn modelId="{6959C8D4-2F08-1844-B69A-5F7385819E29}" type="presParOf" srcId="{320AD6CD-4FFF-3C4F-95AF-BCA97BED7326}" destId="{6C19537F-2F8D-8D4B-91AC-427A021E3F8B}" srcOrd="6" destOrd="0" presId="urn:microsoft.com/office/officeart/2005/8/layout/default"/>
    <dgm:cxn modelId="{E02630AE-90FF-3140-B687-41BEECF610DE}" type="presParOf" srcId="{320AD6CD-4FFF-3C4F-95AF-BCA97BED7326}" destId="{AEF4B505-0D31-E14B-80F0-11E4E7ED502B}" srcOrd="7" destOrd="0" presId="urn:microsoft.com/office/officeart/2005/8/layout/default"/>
    <dgm:cxn modelId="{4E3A23DB-11F4-D946-A5EE-E6D6664D7940}" type="presParOf" srcId="{320AD6CD-4FFF-3C4F-95AF-BCA97BED7326}" destId="{C862FC22-D888-FF42-B849-3DCC3BD78337}" srcOrd="8" destOrd="0" presId="urn:microsoft.com/office/officeart/2005/8/layout/default"/>
    <dgm:cxn modelId="{3230F39A-FB42-1445-8361-488356270405}" type="presParOf" srcId="{320AD6CD-4FFF-3C4F-95AF-BCA97BED7326}" destId="{471E1410-1C10-4A42-B254-D6FD92D8B6E6}" srcOrd="9" destOrd="0" presId="urn:microsoft.com/office/officeart/2005/8/layout/default"/>
    <dgm:cxn modelId="{75D5D9F1-7F61-7D4C-A72B-61ED9B30A0B0}" type="presParOf" srcId="{320AD6CD-4FFF-3C4F-95AF-BCA97BED7326}" destId="{BC4DE78C-2496-9B4F-B457-6571C59318DB}" srcOrd="10" destOrd="0" presId="urn:microsoft.com/office/officeart/2005/8/layout/default"/>
    <dgm:cxn modelId="{36144B26-68F8-1C49-BDF7-6D67774B9B2B}" type="presParOf" srcId="{320AD6CD-4FFF-3C4F-95AF-BCA97BED7326}" destId="{2286C32E-F396-A34C-93D0-7D3A5B95054C}" srcOrd="11" destOrd="0" presId="urn:microsoft.com/office/officeart/2005/8/layout/default"/>
    <dgm:cxn modelId="{E22BB1A3-953F-D141-8EBA-BDA5891BF9CA}" type="presParOf" srcId="{320AD6CD-4FFF-3C4F-95AF-BCA97BED7326}" destId="{E0898ABC-C0CC-314A-A493-1C12550BA5B4}" srcOrd="12" destOrd="0" presId="urn:microsoft.com/office/officeart/2005/8/layout/default"/>
    <dgm:cxn modelId="{5626235D-CD60-7B4E-B2E1-C14D2AAA156C}" type="presParOf" srcId="{320AD6CD-4FFF-3C4F-95AF-BCA97BED7326}" destId="{A1EC90F1-4B30-294E-B0DB-D1D658A1EB8A}" srcOrd="13" destOrd="0" presId="urn:microsoft.com/office/officeart/2005/8/layout/default"/>
    <dgm:cxn modelId="{94776F4C-30F9-9B40-9499-FA6A63294764}" type="presParOf" srcId="{320AD6CD-4FFF-3C4F-95AF-BCA97BED7326}" destId="{9ED3533F-79F5-7B48-B4ED-FB5B511246E7}" srcOrd="14" destOrd="0" presId="urn:microsoft.com/office/officeart/2005/8/layout/default"/>
    <dgm:cxn modelId="{77925FE5-FE73-B943-BF07-4DC06F3B5716}" type="presParOf" srcId="{320AD6CD-4FFF-3C4F-95AF-BCA97BED7326}" destId="{12EEF677-3E11-BF49-BB2C-DB1A1149476F}" srcOrd="15" destOrd="0" presId="urn:microsoft.com/office/officeart/2005/8/layout/default"/>
    <dgm:cxn modelId="{87F687C7-AF38-C645-BE83-42F110F763B5}" type="presParOf" srcId="{320AD6CD-4FFF-3C4F-95AF-BCA97BED7326}" destId="{023EA1BD-80F0-754A-9A4D-1681FDB303CF}" srcOrd="16" destOrd="0" presId="urn:microsoft.com/office/officeart/2005/8/layout/default"/>
    <dgm:cxn modelId="{CD008594-12EF-CD46-8B97-486F92C2E9D8}" type="presParOf" srcId="{320AD6CD-4FFF-3C4F-95AF-BCA97BED7326}" destId="{285965E8-4250-8742-BE93-AAFDB8AE9BCE}" srcOrd="17" destOrd="0" presId="urn:microsoft.com/office/officeart/2005/8/layout/default"/>
    <dgm:cxn modelId="{796A9A62-0C70-3F4E-B6FD-716113855D7F}" type="presParOf" srcId="{320AD6CD-4FFF-3C4F-95AF-BCA97BED7326}" destId="{2B7AFFC7-5D49-E542-82AC-AE3FCE9271F0}" srcOrd="18" destOrd="0" presId="urn:microsoft.com/office/officeart/2005/8/layout/default"/>
    <dgm:cxn modelId="{9CDCCA28-B44D-354D-8DD3-C4D05BF37BE8}" type="presParOf" srcId="{320AD6CD-4FFF-3C4F-95AF-BCA97BED7326}" destId="{F5D82B59-ED96-FF4F-8701-3B4B3C2311AF}" srcOrd="19" destOrd="0" presId="urn:microsoft.com/office/officeart/2005/8/layout/default"/>
    <dgm:cxn modelId="{49FA8844-B8DA-B647-818B-A1B9ED56F29E}" type="presParOf" srcId="{320AD6CD-4FFF-3C4F-95AF-BCA97BED7326}" destId="{ADC26742-96C8-FB44-971A-A4CEC8194148}" srcOrd="20" destOrd="0" presId="urn:microsoft.com/office/officeart/2005/8/layout/default"/>
    <dgm:cxn modelId="{43754C34-40C2-164F-A15A-EA849AFB71A4}" type="presParOf" srcId="{320AD6CD-4FFF-3C4F-95AF-BCA97BED7326}" destId="{64AE1EF8-7904-FE4D-A1C1-C7190981679A}" srcOrd="21" destOrd="0" presId="urn:microsoft.com/office/officeart/2005/8/layout/default"/>
    <dgm:cxn modelId="{22D5A524-F5C2-E649-AE07-CB5F4303F625}" type="presParOf" srcId="{320AD6CD-4FFF-3C4F-95AF-BCA97BED7326}" destId="{09493607-EDA2-724C-B65F-7CEB2734990C}"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4E5CC-13FB-C144-85AA-8DF6900C5F0E}">
      <dsp:nvSpPr>
        <dsp:cNvPr id="0" name=""/>
        <dsp:cNvSpPr/>
      </dsp:nvSpPr>
      <dsp:spPr>
        <a:xfrm>
          <a:off x="645973" y="1949"/>
          <a:ext cx="1960949" cy="1176569"/>
        </a:xfrm>
        <a:prstGeom prst="rect">
          <a:avLst/>
        </a:prstGeom>
        <a:solidFill>
          <a:schemeClr val="tx2">
            <a:lumMod val="90000"/>
            <a:lumOff val="10000"/>
          </a:schemeClr>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bg1"/>
              </a:solidFill>
            </a:rPr>
            <a:t>Angebot an Unterkünften</a:t>
          </a:r>
          <a:endParaRPr lang="de-DE" sz="1600" kern="1200" noProof="0" dirty="0">
            <a:solidFill>
              <a:schemeClr val="bg1"/>
            </a:solidFill>
          </a:endParaRPr>
        </a:p>
      </dsp:txBody>
      <dsp:txXfrm>
        <a:off x="645973" y="1949"/>
        <a:ext cx="1960949" cy="1176569"/>
      </dsp:txXfrm>
    </dsp:sp>
    <dsp:sp modelId="{9B10AB23-90E5-2B4E-A3D0-A8F447BE31A8}">
      <dsp:nvSpPr>
        <dsp:cNvPr id="0" name=""/>
        <dsp:cNvSpPr/>
      </dsp:nvSpPr>
      <dsp:spPr>
        <a:xfrm>
          <a:off x="2803018" y="1949"/>
          <a:ext cx="1960949" cy="1176569"/>
        </a:xfrm>
        <a:prstGeom prst="rect">
          <a:avLst/>
        </a:prstGeom>
        <a:solidFill>
          <a:schemeClr val="accent1">
            <a:lumMod val="50000"/>
          </a:schemeClr>
        </a:solidFill>
        <a:ln w="25400" cap="flat" cmpd="sng" algn="ctr">
          <a:solidFill>
            <a:schemeClr val="tx2">
              <a:lumMod val="90000"/>
              <a:lumOff val="10000"/>
            </a:schemeClr>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bg1"/>
              </a:solidFill>
            </a:rPr>
            <a:t>Kundenzahlen</a:t>
          </a:r>
          <a:endParaRPr lang="de-DE" sz="1600" kern="1200" noProof="0" dirty="0">
            <a:solidFill>
              <a:schemeClr val="bg1"/>
            </a:solidFill>
          </a:endParaRPr>
        </a:p>
      </dsp:txBody>
      <dsp:txXfrm>
        <a:off x="2803018" y="1949"/>
        <a:ext cx="1960949" cy="1176569"/>
      </dsp:txXfrm>
    </dsp:sp>
    <dsp:sp modelId="{A4D66B5D-2141-024B-BD47-A5528A82CDD0}">
      <dsp:nvSpPr>
        <dsp:cNvPr id="0" name=""/>
        <dsp:cNvSpPr/>
      </dsp:nvSpPr>
      <dsp:spPr>
        <a:xfrm>
          <a:off x="4960062" y="1949"/>
          <a:ext cx="1960949" cy="1176569"/>
        </a:xfrm>
        <a:prstGeom prst="rect">
          <a:avLst/>
        </a:prstGeom>
        <a:solidFill>
          <a:schemeClr val="tx2">
            <a:lumMod val="90000"/>
            <a:lumOff val="10000"/>
          </a:schemeClr>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bg1"/>
              </a:solidFill>
            </a:rPr>
            <a:t>Nutzerzufriedenheit (App-Bewertung)</a:t>
          </a:r>
          <a:endParaRPr lang="de-DE" sz="1600" kern="1200" noProof="0" dirty="0">
            <a:solidFill>
              <a:schemeClr val="bg1"/>
            </a:solidFill>
          </a:endParaRPr>
        </a:p>
      </dsp:txBody>
      <dsp:txXfrm>
        <a:off x="4960062" y="1949"/>
        <a:ext cx="1960949" cy="1176569"/>
      </dsp:txXfrm>
    </dsp:sp>
    <dsp:sp modelId="{6C19537F-2F8D-8D4B-91AC-427A021E3F8B}">
      <dsp:nvSpPr>
        <dsp:cNvPr id="0" name=""/>
        <dsp:cNvSpPr/>
      </dsp:nvSpPr>
      <dsp:spPr>
        <a:xfrm>
          <a:off x="7117107" y="1949"/>
          <a:ext cx="1960949" cy="1176569"/>
        </a:xfrm>
        <a:prstGeom prst="rect">
          <a:avLst/>
        </a:prstGeom>
        <a:solidFill>
          <a:schemeClr val="tx2">
            <a:lumMod val="90000"/>
            <a:lumOff val="10000"/>
          </a:schemeClr>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bg1"/>
              </a:solidFill>
            </a:rPr>
            <a:t>Marktführerschaft</a:t>
          </a:r>
          <a:endParaRPr lang="de-DE" sz="1600" kern="1200" noProof="0" dirty="0">
            <a:solidFill>
              <a:schemeClr val="bg1"/>
            </a:solidFill>
          </a:endParaRPr>
        </a:p>
      </dsp:txBody>
      <dsp:txXfrm>
        <a:off x="7117107" y="1949"/>
        <a:ext cx="1960949" cy="1176569"/>
      </dsp:txXfrm>
    </dsp:sp>
    <dsp:sp modelId="{C862FC22-D888-FF42-B849-3DCC3BD78337}">
      <dsp:nvSpPr>
        <dsp:cNvPr id="0" name=""/>
        <dsp:cNvSpPr/>
      </dsp:nvSpPr>
      <dsp:spPr>
        <a:xfrm>
          <a:off x="645973" y="1374614"/>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tx2">
                  <a:lumMod val="90000"/>
                  <a:lumOff val="10000"/>
                </a:schemeClr>
              </a:solidFill>
            </a:rPr>
            <a:t>Booking Holdings:</a:t>
          </a:r>
          <a:r>
            <a:rPr lang="de-DE" sz="1600" b="0" i="0" kern="1200" noProof="0" dirty="0">
              <a:solidFill>
                <a:schemeClr val="tx2">
                  <a:lumMod val="90000"/>
                  <a:lumOff val="10000"/>
                </a:schemeClr>
              </a:solidFill>
            </a:rPr>
            <a:t> Marktführer mit breitem Hotelangebot und globaler Reichweite</a:t>
          </a:r>
          <a:endParaRPr lang="de-DE" sz="1600" kern="1200" noProof="0" dirty="0">
            <a:solidFill>
              <a:schemeClr val="tx2">
                <a:lumMod val="90000"/>
                <a:lumOff val="10000"/>
              </a:schemeClr>
            </a:solidFill>
          </a:endParaRPr>
        </a:p>
      </dsp:txBody>
      <dsp:txXfrm>
        <a:off x="645973" y="1374614"/>
        <a:ext cx="1960949" cy="1176569"/>
      </dsp:txXfrm>
    </dsp:sp>
    <dsp:sp modelId="{BC4DE78C-2496-9B4F-B457-6571C59318DB}">
      <dsp:nvSpPr>
        <dsp:cNvPr id="0" name=""/>
        <dsp:cNvSpPr/>
      </dsp:nvSpPr>
      <dsp:spPr>
        <a:xfrm>
          <a:off x="2803018" y="1374614"/>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tx2">
                  <a:lumMod val="90000"/>
                  <a:lumOff val="10000"/>
                </a:schemeClr>
              </a:solidFill>
            </a:rPr>
            <a:t>Booking Holdings </a:t>
          </a:r>
          <a:r>
            <a:rPr lang="de-DE" sz="1600" b="0" i="0" kern="1200" noProof="0" dirty="0">
              <a:solidFill>
                <a:schemeClr val="tx2">
                  <a:lumMod val="90000"/>
                  <a:lumOff val="10000"/>
                </a:schemeClr>
              </a:solidFill>
            </a:rPr>
            <a:t>hat  die größte Reichweite</a:t>
          </a:r>
          <a:endParaRPr lang="de-DE" sz="1600" kern="1200" noProof="0" dirty="0">
            <a:solidFill>
              <a:schemeClr val="tx2">
                <a:lumMod val="90000"/>
                <a:lumOff val="10000"/>
              </a:schemeClr>
            </a:solidFill>
          </a:endParaRPr>
        </a:p>
      </dsp:txBody>
      <dsp:txXfrm>
        <a:off x="2803018" y="1374614"/>
        <a:ext cx="1960949" cy="1176569"/>
      </dsp:txXfrm>
    </dsp:sp>
    <dsp:sp modelId="{E0898ABC-C0CC-314A-A493-1C12550BA5B4}">
      <dsp:nvSpPr>
        <dsp:cNvPr id="0" name=""/>
        <dsp:cNvSpPr/>
      </dsp:nvSpPr>
      <dsp:spPr>
        <a:xfrm>
          <a:off x="4960062" y="1374614"/>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0" i="0" kern="1200" noProof="0" dirty="0">
              <a:solidFill>
                <a:schemeClr val="tx2">
                  <a:lumMod val="90000"/>
                  <a:lumOff val="10000"/>
                </a:schemeClr>
              </a:solidFill>
            </a:rPr>
            <a:t>Alle Plattformen erreichen sehr hohe Bewertungen</a:t>
          </a:r>
          <a:endParaRPr lang="de-DE" sz="1600" kern="1200" noProof="0" dirty="0">
            <a:solidFill>
              <a:schemeClr val="tx2">
                <a:lumMod val="90000"/>
                <a:lumOff val="10000"/>
              </a:schemeClr>
            </a:solidFill>
          </a:endParaRPr>
        </a:p>
      </dsp:txBody>
      <dsp:txXfrm>
        <a:off x="4960062" y="1374614"/>
        <a:ext cx="1960949" cy="1176569"/>
      </dsp:txXfrm>
    </dsp:sp>
    <dsp:sp modelId="{9ED3533F-79F5-7B48-B4ED-FB5B511246E7}">
      <dsp:nvSpPr>
        <dsp:cNvPr id="0" name=""/>
        <dsp:cNvSpPr/>
      </dsp:nvSpPr>
      <dsp:spPr>
        <a:xfrm>
          <a:off x="7117107" y="1374614"/>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b="1" i="0" kern="1200" noProof="0" dirty="0">
              <a:solidFill>
                <a:schemeClr val="tx2">
                  <a:lumMod val="90000"/>
                  <a:lumOff val="10000"/>
                </a:schemeClr>
              </a:solidFill>
            </a:rPr>
            <a:t>Booking Holdings, Expedia und HRS  </a:t>
          </a:r>
          <a:r>
            <a:rPr lang="de-DE" sz="1600" b="0" i="0" kern="1200" noProof="0" dirty="0">
              <a:solidFill>
                <a:schemeClr val="tx2">
                  <a:lumMod val="90000"/>
                  <a:lumOff val="10000"/>
                </a:schemeClr>
              </a:solidFill>
            </a:rPr>
            <a:t>dominiert </a:t>
          </a:r>
          <a:r>
            <a:rPr lang="de-DE" sz="1600" b="1" i="0" kern="1200" noProof="0" dirty="0">
              <a:solidFill>
                <a:schemeClr val="tx2">
                  <a:lumMod val="90000"/>
                  <a:lumOff val="10000"/>
                </a:schemeClr>
              </a:solidFill>
            </a:rPr>
            <a:t>Marktanteil</a:t>
          </a:r>
          <a:r>
            <a:rPr lang="de-DE" sz="1600" b="0" i="0" kern="1200" noProof="0" dirty="0">
              <a:solidFill>
                <a:schemeClr val="tx2">
                  <a:lumMod val="90000"/>
                  <a:lumOff val="10000"/>
                </a:schemeClr>
              </a:solidFill>
            </a:rPr>
            <a:t> klar den Mark</a:t>
          </a:r>
          <a:endParaRPr lang="de-DE" sz="1600" kern="1200" noProof="0" dirty="0">
            <a:solidFill>
              <a:schemeClr val="tx2">
                <a:lumMod val="90000"/>
                <a:lumOff val="10000"/>
              </a:schemeClr>
            </a:solidFill>
          </a:endParaRPr>
        </a:p>
      </dsp:txBody>
      <dsp:txXfrm>
        <a:off x="7117107" y="1374614"/>
        <a:ext cx="1960949" cy="1176569"/>
      </dsp:txXfrm>
    </dsp:sp>
    <dsp:sp modelId="{023EA1BD-80F0-754A-9A4D-1681FDB303CF}">
      <dsp:nvSpPr>
        <dsp:cNvPr id="0" name=""/>
        <dsp:cNvSpPr/>
      </dsp:nvSpPr>
      <dsp:spPr>
        <a:xfrm>
          <a:off x="2853610" y="2728277"/>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de-DE" sz="1600" b="1" i="0" kern="1200" noProof="0" dirty="0">
              <a:solidFill>
                <a:schemeClr val="tx2">
                  <a:lumMod val="90000"/>
                  <a:lumOff val="10000"/>
                </a:schemeClr>
              </a:solidFill>
            </a:rPr>
            <a:t>HRS</a:t>
          </a:r>
          <a:r>
            <a:rPr lang="de-DE" sz="1600" b="0" i="0" kern="1200" noProof="0" dirty="0">
              <a:solidFill>
                <a:schemeClr val="tx2">
                  <a:lumMod val="90000"/>
                  <a:lumOff val="10000"/>
                </a:schemeClr>
              </a:solidFill>
            </a:rPr>
            <a:t>  zielen auf spezialisierte Zielgruppen</a:t>
          </a:r>
        </a:p>
      </dsp:txBody>
      <dsp:txXfrm>
        <a:off x="2853610" y="2728277"/>
        <a:ext cx="1960949" cy="1176569"/>
      </dsp:txXfrm>
    </dsp:sp>
    <dsp:sp modelId="{2B7AFFC7-5D49-E542-82AC-AE3FCE9271F0}">
      <dsp:nvSpPr>
        <dsp:cNvPr id="0" name=""/>
        <dsp:cNvSpPr/>
      </dsp:nvSpPr>
      <dsp:spPr>
        <a:xfrm>
          <a:off x="674760" y="2742878"/>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de-DE" sz="1600" b="1" i="0" kern="1200" noProof="0" dirty="0">
              <a:solidFill>
                <a:schemeClr val="tx2">
                  <a:lumMod val="90000"/>
                  <a:lumOff val="10000"/>
                </a:schemeClr>
              </a:solidFill>
            </a:rPr>
            <a:t>CHECK24 </a:t>
          </a:r>
          <a:r>
            <a:rPr lang="de-DE" sz="1600" b="0" i="0" kern="1200" noProof="0" dirty="0">
              <a:solidFill>
                <a:schemeClr val="tx2">
                  <a:lumMod val="90000"/>
                  <a:lumOff val="10000"/>
                </a:schemeClr>
              </a:solidFill>
            </a:rPr>
            <a:t>explizit zwischen Hotels  und Ferienunterkünften unterscheidet</a:t>
          </a:r>
          <a:r>
            <a:rPr lang="de-DE" sz="1600" b="1" i="0" kern="1200" noProof="0" dirty="0">
              <a:solidFill>
                <a:schemeClr val="tx2">
                  <a:lumMod val="90000"/>
                  <a:lumOff val="10000"/>
                </a:schemeClr>
              </a:solidFill>
            </a:rPr>
            <a:t>.</a:t>
          </a:r>
          <a:endParaRPr lang="de-DE" sz="1600" b="0" i="0" kern="1200" noProof="0" dirty="0">
            <a:solidFill>
              <a:schemeClr val="tx2">
                <a:lumMod val="90000"/>
                <a:lumOff val="10000"/>
              </a:schemeClr>
            </a:solidFill>
          </a:endParaRPr>
        </a:p>
      </dsp:txBody>
      <dsp:txXfrm>
        <a:off x="674760" y="2742878"/>
        <a:ext cx="1960949" cy="1176569"/>
      </dsp:txXfrm>
    </dsp:sp>
    <dsp:sp modelId="{ADC26742-96C8-FB44-971A-A4CEC8194148}">
      <dsp:nvSpPr>
        <dsp:cNvPr id="0" name=""/>
        <dsp:cNvSpPr/>
      </dsp:nvSpPr>
      <dsp:spPr>
        <a:xfrm>
          <a:off x="7106616" y="2713511"/>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de-DE" sz="1600" b="1" i="0" kern="1200" noProof="0" dirty="0">
              <a:solidFill>
                <a:schemeClr val="tx2">
                  <a:lumMod val="90000"/>
                  <a:lumOff val="10000"/>
                </a:schemeClr>
              </a:solidFill>
            </a:rPr>
            <a:t>CHECK24</a:t>
          </a:r>
          <a:r>
            <a:rPr lang="de-DE" sz="1600" b="0" i="0" kern="1200" noProof="0" dirty="0">
              <a:solidFill>
                <a:schemeClr val="tx2">
                  <a:lumMod val="90000"/>
                  <a:lumOff val="10000"/>
                </a:schemeClr>
              </a:solidFill>
            </a:rPr>
            <a:t> und </a:t>
          </a:r>
          <a:r>
            <a:rPr lang="de-DE" sz="1600" b="1" i="0" kern="1200" noProof="0" dirty="0">
              <a:solidFill>
                <a:schemeClr val="tx2">
                  <a:lumMod val="90000"/>
                  <a:lumOff val="10000"/>
                </a:schemeClr>
              </a:solidFill>
            </a:rPr>
            <a:t>Trivago</a:t>
          </a:r>
          <a:r>
            <a:rPr lang="de-DE" sz="1600" b="0" i="0" kern="1200" noProof="0" dirty="0">
              <a:solidFill>
                <a:schemeClr val="tx2">
                  <a:lumMod val="90000"/>
                  <a:lumOff val="10000"/>
                </a:schemeClr>
              </a:solidFill>
            </a:rPr>
            <a:t> haben keine öffentlichen Marktanteilsdaten</a:t>
          </a:r>
        </a:p>
      </dsp:txBody>
      <dsp:txXfrm>
        <a:off x="7106616" y="2713511"/>
        <a:ext cx="1960949" cy="1176569"/>
      </dsp:txXfrm>
    </dsp:sp>
    <dsp:sp modelId="{09493607-EDA2-724C-B65F-7CEB2734990C}">
      <dsp:nvSpPr>
        <dsp:cNvPr id="0" name=""/>
        <dsp:cNvSpPr/>
      </dsp:nvSpPr>
      <dsp:spPr>
        <a:xfrm>
          <a:off x="4988849" y="2742878"/>
          <a:ext cx="1960949" cy="1176569"/>
        </a:xfrm>
        <a:prstGeom prst="rect">
          <a:avLst/>
        </a:prstGeom>
        <a:solidFill>
          <a:schemeClr val="bg1"/>
        </a:solidFill>
        <a:ln w="1905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de-DE" sz="1600" b="1" i="0" kern="1200" noProof="0" dirty="0">
              <a:solidFill>
                <a:schemeClr val="tx2">
                  <a:lumMod val="90000"/>
                  <a:lumOff val="10000"/>
                </a:schemeClr>
              </a:solidFill>
            </a:rPr>
            <a:t>CHECK24</a:t>
          </a:r>
          <a:r>
            <a:rPr lang="de-DE" sz="1600" b="0" i="0" kern="1200" noProof="0" dirty="0">
              <a:solidFill>
                <a:schemeClr val="tx2">
                  <a:lumMod val="90000"/>
                  <a:lumOff val="10000"/>
                </a:schemeClr>
              </a:solidFill>
            </a:rPr>
            <a:t> und </a:t>
          </a:r>
          <a:r>
            <a:rPr lang="de-DE" sz="1600" b="1" i="0" kern="1200" noProof="0" dirty="0">
              <a:solidFill>
                <a:schemeClr val="tx2">
                  <a:lumMod val="90000"/>
                  <a:lumOff val="10000"/>
                </a:schemeClr>
              </a:solidFill>
            </a:rPr>
            <a:t>Booking Holdings</a:t>
          </a:r>
          <a:r>
            <a:rPr lang="de-DE" sz="1600" b="0" i="0" kern="1200" noProof="0" dirty="0">
              <a:solidFill>
                <a:schemeClr val="tx2">
                  <a:lumMod val="90000"/>
                  <a:lumOff val="10000"/>
                </a:schemeClr>
              </a:solidFill>
            </a:rPr>
            <a:t> führen mit je </a:t>
          </a:r>
          <a:r>
            <a:rPr lang="de-DE" sz="1600" b="1" i="0" kern="1200" noProof="0" dirty="0">
              <a:solidFill>
                <a:schemeClr val="tx2">
                  <a:lumMod val="90000"/>
                  <a:lumOff val="10000"/>
                </a:schemeClr>
              </a:solidFill>
            </a:rPr>
            <a:t>4,8/5</a:t>
          </a:r>
          <a:endParaRPr lang="de-DE" sz="1600" b="0" i="0" kern="1200" noProof="0" dirty="0">
            <a:solidFill>
              <a:schemeClr val="tx2">
                <a:lumMod val="90000"/>
                <a:lumOff val="10000"/>
              </a:schemeClr>
            </a:solidFill>
          </a:endParaRPr>
        </a:p>
      </dsp:txBody>
      <dsp:txXfrm>
        <a:off x="4988849" y="2742878"/>
        <a:ext cx="1960949" cy="11765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84EE2-3C74-0541-8E52-6E1C0258A0B2}" type="datetimeFigureOut">
              <a:rPr lang="en-US" smtClean="0"/>
              <a:t>4/3/25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905D4-50A8-7448-80F7-323C337D46A9}" type="slidenum">
              <a:rPr lang="en-US" smtClean="0"/>
              <a:t>‹#›</a:t>
            </a:fld>
            <a:endParaRPr lang="en-US"/>
          </a:p>
        </p:txBody>
      </p:sp>
    </p:spTree>
    <p:extLst>
      <p:ext uri="{BB962C8B-B14F-4D97-AF65-F5344CB8AC3E}">
        <p14:creationId xmlns:p14="http://schemas.microsoft.com/office/powerpoint/2010/main" val="229735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CB905D4-50A8-7448-80F7-323C337D46A9}" type="slidenum">
              <a:rPr lang="en-US" smtClean="0"/>
              <a:t>2</a:t>
            </a:fld>
            <a:endParaRPr lang="en-US"/>
          </a:p>
        </p:txBody>
      </p:sp>
    </p:spTree>
    <p:extLst>
      <p:ext uri="{BB962C8B-B14F-4D97-AF65-F5344CB8AC3E}">
        <p14:creationId xmlns:p14="http://schemas.microsoft.com/office/powerpoint/2010/main" val="188015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905D4-50A8-7448-80F7-323C337D46A9}" type="slidenum">
              <a:rPr lang="en-US" smtClean="0"/>
              <a:t>4</a:t>
            </a:fld>
            <a:endParaRPr lang="en-US"/>
          </a:p>
        </p:txBody>
      </p:sp>
    </p:spTree>
    <p:extLst>
      <p:ext uri="{BB962C8B-B14F-4D97-AF65-F5344CB8AC3E}">
        <p14:creationId xmlns:p14="http://schemas.microsoft.com/office/powerpoint/2010/main" val="18102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1B4C-23B1-EDE5-6880-619E408B19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1F896-F2D9-3DB1-5006-163C467B4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9370F2-5EF7-ABA6-8E03-A0BD47D40541}"/>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5" name="Footer Placeholder 4">
            <a:extLst>
              <a:ext uri="{FF2B5EF4-FFF2-40B4-BE49-F238E27FC236}">
                <a16:creationId xmlns:a16="http://schemas.microsoft.com/office/drawing/2014/main" id="{0D212E8C-5CDD-3B49-A520-2A4D8D2B8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18908-D32B-3380-B225-47C3D4F54CCE}"/>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81251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E15A-9C82-DE84-D27D-E1E89AFF42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BD2BC3-BE6F-770E-DFD4-DFC9D2E344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1D3263-E009-F93A-27D1-A3093B8AB220}"/>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5" name="Footer Placeholder 4">
            <a:extLst>
              <a:ext uri="{FF2B5EF4-FFF2-40B4-BE49-F238E27FC236}">
                <a16:creationId xmlns:a16="http://schemas.microsoft.com/office/drawing/2014/main" id="{19CC5010-262F-EE48-5FAE-A7460F432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3745A-5500-28C4-78C6-F7BE3AAEC48F}"/>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71549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207B5-1B43-FA5D-EF26-63E21FF6B0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910F97-B198-7FF7-2AC7-97A946DFD8B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B2CC65-C52A-CD34-0804-A07B1D5F7CAE}"/>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5" name="Footer Placeholder 4">
            <a:extLst>
              <a:ext uri="{FF2B5EF4-FFF2-40B4-BE49-F238E27FC236}">
                <a16:creationId xmlns:a16="http://schemas.microsoft.com/office/drawing/2014/main" id="{BA1D5E02-903E-E239-F8EE-E3EAA781A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EE1A7-458C-91FE-5F63-6EC39E20564C}"/>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93306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03AF-FF2E-9A03-F531-9C5CEC73FE9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DBA933-F89E-97CD-216D-6E2D5BAD57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E03189-45F4-BD4C-ABAA-52CF6BE1F185}"/>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5" name="Footer Placeholder 4">
            <a:extLst>
              <a:ext uri="{FF2B5EF4-FFF2-40B4-BE49-F238E27FC236}">
                <a16:creationId xmlns:a16="http://schemas.microsoft.com/office/drawing/2014/main" id="{BED9A7F4-5606-6255-8F27-C91425E7D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5ADA5-0BFD-CAE3-689D-1D84C161123F}"/>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39471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17AC-EDDC-D092-4E62-82CD7588A5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DB3D728-6EC1-6E4D-7951-E1CC4EC5D9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91C7BF-C55B-815F-AE74-0D34DB7C7E09}"/>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5" name="Footer Placeholder 4">
            <a:extLst>
              <a:ext uri="{FF2B5EF4-FFF2-40B4-BE49-F238E27FC236}">
                <a16:creationId xmlns:a16="http://schemas.microsoft.com/office/drawing/2014/main" id="{718161F7-87F7-7752-F7A8-7C915F043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A4667-4B6A-4570-94EA-A0C010A8FCBB}"/>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74054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51B8-D088-F5D0-399B-FAC09EE0C9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DEE3CC-3349-EA05-4F3F-37B1D951F71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D4A1AB-E6F6-C499-D0EC-7D99967B9F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2767E2A-6CF0-A8BF-D7B4-516817CB005E}"/>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6" name="Footer Placeholder 5">
            <a:extLst>
              <a:ext uri="{FF2B5EF4-FFF2-40B4-BE49-F238E27FC236}">
                <a16:creationId xmlns:a16="http://schemas.microsoft.com/office/drawing/2014/main" id="{6873209D-0628-0CBB-CF85-BD0A467B9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4FEE3-3463-954B-F4D0-8AEEF5E3B3B3}"/>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373414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2AEC-9109-A3AF-6E9B-BEAE116FF6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5EA625-0AAC-6E79-04A6-D2E3FAFF6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A68733D-8A2A-F360-1585-BCD06A6E68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9B53C4F-27EA-CCB5-8427-19CD7984E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50748C-69A2-C6B4-C4B2-4C5FA2B132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A37153-64FA-EC0C-F22D-C758F49F1973}"/>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8" name="Footer Placeholder 7">
            <a:extLst>
              <a:ext uri="{FF2B5EF4-FFF2-40B4-BE49-F238E27FC236}">
                <a16:creationId xmlns:a16="http://schemas.microsoft.com/office/drawing/2014/main" id="{44E8E1D4-088A-14C6-D947-3F35C65EE0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D27E3-65ED-AD18-BC15-132D9FF8B68F}"/>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289916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7ECB-8BCD-199C-6C41-AD40406BDF3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263B92E-567D-29DA-CF11-72432F95EF2D}"/>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4" name="Footer Placeholder 3">
            <a:extLst>
              <a:ext uri="{FF2B5EF4-FFF2-40B4-BE49-F238E27FC236}">
                <a16:creationId xmlns:a16="http://schemas.microsoft.com/office/drawing/2014/main" id="{38B7B594-F31E-1538-927F-15382FA45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9DF0A-5C51-3C23-23ED-855D2B8663EA}"/>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326768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4769A-3D17-E28F-17AD-A5D4CDA9111D}"/>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3" name="Footer Placeholder 2">
            <a:extLst>
              <a:ext uri="{FF2B5EF4-FFF2-40B4-BE49-F238E27FC236}">
                <a16:creationId xmlns:a16="http://schemas.microsoft.com/office/drawing/2014/main" id="{E40F3FFD-DB62-DA76-E451-5138437AAD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3A27A-F70A-8CD0-5183-89B7269F912E}"/>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155012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19B4-D9EF-82FD-B141-45BE54C96A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95E26B-12DD-36A9-C4C3-DFA54CFAA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A7F06D-7757-369B-9C5D-683B23BB2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96AAA7-404C-0147-67A8-E3AFAA3A2904}"/>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6" name="Footer Placeholder 5">
            <a:extLst>
              <a:ext uri="{FF2B5EF4-FFF2-40B4-BE49-F238E27FC236}">
                <a16:creationId xmlns:a16="http://schemas.microsoft.com/office/drawing/2014/main" id="{D5C89766-13C9-4B82-DAEB-D4E708A03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8F808-F07F-6651-A393-BE6BE1190785}"/>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23950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4560-700B-4F83-1F05-C41AA65682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CA8434-715E-079E-431D-6EEA14D44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D2574-C651-5347-B73A-02ED4445B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39A242-7890-BCA6-C24D-CD1C4CB085F8}"/>
              </a:ext>
            </a:extLst>
          </p:cNvPr>
          <p:cNvSpPr>
            <a:spLocks noGrp="1"/>
          </p:cNvSpPr>
          <p:nvPr>
            <p:ph type="dt" sz="half" idx="10"/>
          </p:nvPr>
        </p:nvSpPr>
        <p:spPr/>
        <p:txBody>
          <a:bodyPr/>
          <a:lstStyle/>
          <a:p>
            <a:fld id="{204A6A08-FB6B-7D4F-9AB3-47741BC695A7}" type="datetimeFigureOut">
              <a:rPr lang="en-US" smtClean="0"/>
              <a:t>4/3/25</a:t>
            </a:fld>
            <a:endParaRPr lang="en-US"/>
          </a:p>
        </p:txBody>
      </p:sp>
      <p:sp>
        <p:nvSpPr>
          <p:cNvPr id="6" name="Footer Placeholder 5">
            <a:extLst>
              <a:ext uri="{FF2B5EF4-FFF2-40B4-BE49-F238E27FC236}">
                <a16:creationId xmlns:a16="http://schemas.microsoft.com/office/drawing/2014/main" id="{4345C4BC-BAE3-3EE2-1687-B0D88B093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896F2-5C5F-5D4F-27A0-39E238193834}"/>
              </a:ext>
            </a:extLst>
          </p:cNvPr>
          <p:cNvSpPr>
            <a:spLocks noGrp="1"/>
          </p:cNvSpPr>
          <p:nvPr>
            <p:ph type="sldNum" sz="quarter" idx="12"/>
          </p:nvPr>
        </p:nvSpPr>
        <p:spPr/>
        <p:txBody>
          <a:bodyPr/>
          <a:lstStyle/>
          <a:p>
            <a:fld id="{F2983779-5504-4548-BE2E-1C363FD7F74A}" type="slidenum">
              <a:rPr lang="en-US" smtClean="0"/>
              <a:t>‹#›</a:t>
            </a:fld>
            <a:endParaRPr lang="en-US"/>
          </a:p>
        </p:txBody>
      </p:sp>
    </p:spTree>
    <p:extLst>
      <p:ext uri="{BB962C8B-B14F-4D97-AF65-F5344CB8AC3E}">
        <p14:creationId xmlns:p14="http://schemas.microsoft.com/office/powerpoint/2010/main" val="38323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4BEAB-8C6D-E7BA-CB76-AF41ADC61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28DB3C-FD7F-6E36-946B-5A66C4715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80C31D-8542-269A-3ECC-306EAFBAA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4A6A08-FB6B-7D4F-9AB3-47741BC695A7}" type="datetimeFigureOut">
              <a:rPr lang="en-US" smtClean="0"/>
              <a:t>4/3/25</a:t>
            </a:fld>
            <a:endParaRPr lang="en-US"/>
          </a:p>
        </p:txBody>
      </p:sp>
      <p:sp>
        <p:nvSpPr>
          <p:cNvPr id="5" name="Footer Placeholder 4">
            <a:extLst>
              <a:ext uri="{FF2B5EF4-FFF2-40B4-BE49-F238E27FC236}">
                <a16:creationId xmlns:a16="http://schemas.microsoft.com/office/drawing/2014/main" id="{AAFEFFA7-B0C5-7DFE-275C-6D15BC8ED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DA3017-D51F-61E7-DD64-EED0DA600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983779-5504-4548-BE2E-1C363FD7F74A}" type="slidenum">
              <a:rPr lang="en-US" smtClean="0"/>
              <a:t>‹#›</a:t>
            </a:fld>
            <a:endParaRPr lang="en-US"/>
          </a:p>
        </p:txBody>
      </p:sp>
    </p:spTree>
    <p:extLst>
      <p:ext uri="{BB962C8B-B14F-4D97-AF65-F5344CB8AC3E}">
        <p14:creationId xmlns:p14="http://schemas.microsoft.com/office/powerpoint/2010/main" val="806682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estatis.de/DE/Presse/Pressemitteilungen/2025/03/PD25_088_45412.html" TargetMode="External"/><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png"/><Relationship Id="rId4" Type="http://schemas.openxmlformats.org/officeDocument/2006/relationships/hyperlink" Target="https://www.destatis.de/DE/Themen/Branchen-Unternehmen/Gastgewerbe-Tourismus/Publikationen/Downloads-Tourismus/statistischer-bericht-monatserhebung-tourismus-2060710251015.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destatis.de/Europa/DE/Thema/Wissenschaft-Technologie-digitaleGesellschaft/Online_Shopping.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wrapper.dwcdn.net/tYqia/5/"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www.trustpilot.com/reviews/67308ba9d3456f27b6fb33d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B1BC20C-C171-3033-A85A-05DDC4CDA7A9}"/>
              </a:ext>
            </a:extLst>
          </p:cNvPr>
          <p:cNvSpPr>
            <a:spLocks noGrp="1"/>
          </p:cNvSpPr>
          <p:nvPr>
            <p:ph type="ctrTitle"/>
          </p:nvPr>
        </p:nvSpPr>
        <p:spPr>
          <a:xfrm>
            <a:off x="1314824" y="735106"/>
            <a:ext cx="10053763" cy="2928470"/>
          </a:xfrm>
        </p:spPr>
        <p:txBody>
          <a:bodyPr anchor="b">
            <a:normAutofit/>
          </a:bodyPr>
          <a:lstStyle/>
          <a:p>
            <a:pPr>
              <a:spcAft>
                <a:spcPts val="800"/>
              </a:spcAft>
            </a:pPr>
            <a:r>
              <a:rPr lang="en-US" sz="4800" dirty="0">
                <a:solidFill>
                  <a:srgbClr val="FFFFFF"/>
                </a:solidFill>
              </a:rPr>
              <a:t>An-Online-Traveling-Agency-Hotel-Business</a:t>
            </a:r>
            <a:r>
              <a:rPr lang="zh-CN" altLang="en-US" sz="4800" dirty="0">
                <a:solidFill>
                  <a:srgbClr val="FFFFFF"/>
                </a:solidFill>
              </a:rPr>
              <a:t> </a:t>
            </a:r>
            <a:r>
              <a:rPr lang="en-US" altLang="zh-CN" sz="4800" dirty="0" err="1">
                <a:solidFill>
                  <a:srgbClr val="FFFFFF"/>
                </a:solidFill>
              </a:rPr>
              <a:t>Analyse</a:t>
            </a:r>
            <a:br>
              <a:rPr lang="en-US" sz="4800" dirty="0">
                <a:solidFill>
                  <a:srgbClr val="FFFFFF"/>
                </a:solidFill>
              </a:rPr>
            </a:br>
            <a:endParaRPr lang="en-US" sz="4800" dirty="0">
              <a:solidFill>
                <a:srgbClr val="FFFFFF"/>
              </a:solidFill>
            </a:endParaRPr>
          </a:p>
        </p:txBody>
      </p:sp>
      <p:sp>
        <p:nvSpPr>
          <p:cNvPr id="3" name="Title 1">
            <a:extLst>
              <a:ext uri="{FF2B5EF4-FFF2-40B4-BE49-F238E27FC236}">
                <a16:creationId xmlns:a16="http://schemas.microsoft.com/office/drawing/2014/main" id="{69FAC9D8-8605-97AF-9BC5-A966F7EA0CF9}"/>
              </a:ext>
            </a:extLst>
          </p:cNvPr>
          <p:cNvSpPr txBox="1">
            <a:spLocks/>
          </p:cNvSpPr>
          <p:nvPr/>
        </p:nvSpPr>
        <p:spPr>
          <a:xfrm>
            <a:off x="3497957" y="4045293"/>
            <a:ext cx="6295344" cy="17714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800"/>
              </a:spcAft>
            </a:pPr>
            <a:r>
              <a:rPr lang="en-US" altLang="zh-CN" sz="2400" dirty="0">
                <a:solidFill>
                  <a:schemeClr val="tx2">
                    <a:lumMod val="90000"/>
                    <a:lumOff val="10000"/>
                  </a:schemeClr>
                </a:solidFill>
              </a:rPr>
              <a:t>Mannheim </a:t>
            </a:r>
            <a:r>
              <a:rPr lang="en-US" altLang="zh-CN" sz="2400" dirty="0" err="1">
                <a:solidFill>
                  <a:schemeClr val="tx2">
                    <a:lumMod val="90000"/>
                    <a:lumOff val="10000"/>
                  </a:schemeClr>
                </a:solidFill>
              </a:rPr>
              <a:t>DE</a:t>
            </a:r>
            <a:r>
              <a:rPr lang="en-US" altLang="zh-CN" sz="2400" dirty="0" err="1">
                <a:solidFill>
                  <a:srgbClr val="FFFFFF"/>
                </a:solidFill>
              </a:rPr>
              <a:t>nalyse</a:t>
            </a:r>
            <a:endParaRPr lang="en-US" sz="2400" dirty="0">
              <a:solidFill>
                <a:srgbClr val="FFFFFF"/>
              </a:solidFill>
            </a:endParaRPr>
          </a:p>
        </p:txBody>
      </p:sp>
      <p:sp>
        <p:nvSpPr>
          <p:cNvPr id="5" name="TextBox 4">
            <a:extLst>
              <a:ext uri="{FF2B5EF4-FFF2-40B4-BE49-F238E27FC236}">
                <a16:creationId xmlns:a16="http://schemas.microsoft.com/office/drawing/2014/main" id="{880179EA-4474-B869-5205-E6945A5B0B59}"/>
              </a:ext>
            </a:extLst>
          </p:cNvPr>
          <p:cNvSpPr txBox="1"/>
          <p:nvPr/>
        </p:nvSpPr>
        <p:spPr>
          <a:xfrm>
            <a:off x="5601890" y="4469357"/>
            <a:ext cx="6098458" cy="461665"/>
          </a:xfrm>
          <a:prstGeom prst="rect">
            <a:avLst/>
          </a:prstGeom>
          <a:noFill/>
        </p:spPr>
        <p:txBody>
          <a:bodyPr wrap="square">
            <a:spAutoFit/>
          </a:bodyPr>
          <a:lstStyle/>
          <a:p>
            <a:pPr>
              <a:spcAft>
                <a:spcPts val="800"/>
              </a:spcAft>
            </a:pPr>
            <a:r>
              <a:rPr lang="en-US" sz="2400" dirty="0">
                <a:solidFill>
                  <a:schemeClr val="tx2">
                    <a:lumMod val="90000"/>
                    <a:lumOff val="10000"/>
                  </a:schemeClr>
                </a:solidFill>
              </a:rPr>
              <a:t>Li Chen </a:t>
            </a:r>
          </a:p>
        </p:txBody>
      </p:sp>
      <p:sp>
        <p:nvSpPr>
          <p:cNvPr id="8" name="TextBox 7">
            <a:extLst>
              <a:ext uri="{FF2B5EF4-FFF2-40B4-BE49-F238E27FC236}">
                <a16:creationId xmlns:a16="http://schemas.microsoft.com/office/drawing/2014/main" id="{6D7733E7-0914-BD12-2CB4-6CF9639F4201}"/>
              </a:ext>
            </a:extLst>
          </p:cNvPr>
          <p:cNvSpPr txBox="1"/>
          <p:nvPr/>
        </p:nvSpPr>
        <p:spPr>
          <a:xfrm>
            <a:off x="5391275" y="4923566"/>
            <a:ext cx="6098458" cy="461665"/>
          </a:xfrm>
          <a:prstGeom prst="rect">
            <a:avLst/>
          </a:prstGeom>
          <a:noFill/>
        </p:spPr>
        <p:txBody>
          <a:bodyPr wrap="square">
            <a:spAutoFit/>
          </a:bodyPr>
          <a:lstStyle/>
          <a:p>
            <a:pPr>
              <a:spcAft>
                <a:spcPts val="800"/>
              </a:spcAft>
            </a:pPr>
            <a:r>
              <a:rPr lang="en-US" altLang="zh-CN" sz="2400" dirty="0">
                <a:solidFill>
                  <a:schemeClr val="tx2">
                    <a:lumMod val="90000"/>
                    <a:lumOff val="10000"/>
                  </a:schemeClr>
                </a:solidFill>
              </a:rPr>
              <a:t>03.04.2025 </a:t>
            </a:r>
          </a:p>
        </p:txBody>
      </p:sp>
    </p:spTree>
    <p:extLst>
      <p:ext uri="{BB962C8B-B14F-4D97-AF65-F5344CB8AC3E}">
        <p14:creationId xmlns:p14="http://schemas.microsoft.com/office/powerpoint/2010/main" val="396914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EB45-42FE-230D-30CC-C38A9A213B90}"/>
              </a:ext>
            </a:extLst>
          </p:cNvPr>
          <p:cNvSpPr>
            <a:spLocks noGrp="1"/>
          </p:cNvSpPr>
          <p:nvPr>
            <p:ph type="title"/>
          </p:nvPr>
        </p:nvSpPr>
        <p:spPr>
          <a:xfrm>
            <a:off x="838200" y="365125"/>
            <a:ext cx="8661400" cy="1325563"/>
          </a:xfrm>
        </p:spPr>
        <p:txBody>
          <a:bodyPr>
            <a:normAutofit/>
          </a:bodyPr>
          <a:lstStyle/>
          <a:p>
            <a:r>
              <a:rPr lang="de-DE" sz="2400" b="1" dirty="0">
                <a:solidFill>
                  <a:schemeClr val="tx2">
                    <a:lumMod val="90000"/>
                    <a:lumOff val="10000"/>
                  </a:schemeClr>
                </a:solidFill>
              </a:rPr>
              <a:t>Deutsche Hotelbranche im Fokus: Übernachtungen, Markttrends und OTA Positionierung</a:t>
            </a:r>
          </a:p>
        </p:txBody>
      </p:sp>
      <p:sp>
        <p:nvSpPr>
          <p:cNvPr id="5" name="TextBox 4">
            <a:extLst>
              <a:ext uri="{FF2B5EF4-FFF2-40B4-BE49-F238E27FC236}">
                <a16:creationId xmlns:a16="http://schemas.microsoft.com/office/drawing/2014/main" id="{1BCC3F30-9835-A938-8679-71BEB6204D9D}"/>
              </a:ext>
            </a:extLst>
          </p:cNvPr>
          <p:cNvSpPr txBox="1"/>
          <p:nvPr/>
        </p:nvSpPr>
        <p:spPr>
          <a:xfrm>
            <a:off x="829082" y="6073170"/>
            <a:ext cx="10839457" cy="784830"/>
          </a:xfrm>
          <a:prstGeom prst="rect">
            <a:avLst/>
          </a:prstGeom>
          <a:noFill/>
        </p:spPr>
        <p:txBody>
          <a:bodyPr wrap="square">
            <a:spAutoFit/>
          </a:bodyPr>
          <a:lstStyle/>
          <a:p>
            <a:r>
              <a:rPr lang="de-DE" sz="900" dirty="0">
                <a:solidFill>
                  <a:schemeClr val="tx2">
                    <a:lumMod val="90000"/>
                    <a:lumOff val="10000"/>
                  </a:schemeClr>
                </a:solidFill>
              </a:rPr>
              <a:t>1. Prof. Roland Schegg, European Hotel Distribution Study 2024 </a:t>
            </a:r>
            <a:r>
              <a:rPr lang="de-DE" sz="900" dirty="0" err="1">
                <a:solidFill>
                  <a:schemeClr val="tx2">
                    <a:lumMod val="90000"/>
                    <a:lumOff val="10000"/>
                  </a:schemeClr>
                </a:solidFill>
              </a:rPr>
              <a:t>Results</a:t>
            </a:r>
            <a:r>
              <a:rPr lang="de-DE" sz="900" dirty="0">
                <a:solidFill>
                  <a:schemeClr val="tx2">
                    <a:lumMod val="90000"/>
                    <a:lumOff val="10000"/>
                  </a:schemeClr>
                </a:solidFill>
              </a:rPr>
              <a:t> </a:t>
            </a:r>
            <a:r>
              <a:rPr lang="de-DE" sz="900" dirty="0" err="1">
                <a:solidFill>
                  <a:schemeClr val="tx2">
                    <a:lumMod val="90000"/>
                    <a:lumOff val="10000"/>
                  </a:schemeClr>
                </a:solidFill>
              </a:rPr>
              <a:t>for</a:t>
            </a:r>
            <a:r>
              <a:rPr lang="de-DE" sz="900" dirty="0">
                <a:solidFill>
                  <a:schemeClr val="tx2">
                    <a:lumMod val="90000"/>
                    <a:lumOff val="10000"/>
                  </a:schemeClr>
                </a:solidFill>
              </a:rPr>
              <a:t> </a:t>
            </a:r>
            <a:r>
              <a:rPr lang="de-DE" sz="900" dirty="0" err="1">
                <a:solidFill>
                  <a:schemeClr val="tx2">
                    <a:lumMod val="90000"/>
                    <a:lumOff val="10000"/>
                  </a:schemeClr>
                </a:solidFill>
              </a:rPr>
              <a:t>the</a:t>
            </a:r>
            <a:r>
              <a:rPr lang="de-DE" sz="900" dirty="0">
                <a:solidFill>
                  <a:schemeClr val="tx2">
                    <a:lumMod val="90000"/>
                    <a:lumOff val="10000"/>
                  </a:schemeClr>
                </a:solidFill>
              </a:rPr>
              <a:t> Reference Year 2023l: </a:t>
            </a:r>
            <a:r>
              <a:rPr lang="de-DE" sz="900" dirty="0" err="1">
                <a:solidFill>
                  <a:schemeClr val="tx2">
                    <a:lumMod val="90000"/>
                    <a:lumOff val="10000"/>
                  </a:schemeClr>
                </a:solidFill>
              </a:rPr>
              <a:t>chrome</a:t>
            </a:r>
            <a:r>
              <a:rPr lang="de-DE" sz="900" dirty="0">
                <a:solidFill>
                  <a:schemeClr val="tx2">
                    <a:lumMod val="90000"/>
                    <a:lumOff val="10000"/>
                  </a:schemeClr>
                </a:solidFill>
              </a:rPr>
              <a:t>-extension://</a:t>
            </a:r>
            <a:r>
              <a:rPr lang="de-DE" sz="900" dirty="0" err="1">
                <a:solidFill>
                  <a:schemeClr val="tx2">
                    <a:lumMod val="90000"/>
                    <a:lumOff val="10000"/>
                  </a:schemeClr>
                </a:solidFill>
              </a:rPr>
              <a:t>efaidnbmnnnibpcajpcglclefindmkaj</a:t>
            </a:r>
            <a:r>
              <a:rPr lang="de-DE" sz="900" dirty="0">
                <a:solidFill>
                  <a:schemeClr val="tx2">
                    <a:lumMod val="90000"/>
                    <a:lumOff val="10000"/>
                  </a:schemeClr>
                </a:solidFill>
              </a:rPr>
              <a:t>/https:</a:t>
            </a:r>
          </a:p>
          <a:p>
            <a:r>
              <a:rPr lang="de-DE" sz="900" dirty="0">
                <a:solidFill>
                  <a:schemeClr val="tx2">
                    <a:lumMod val="90000"/>
                    <a:lumOff val="10000"/>
                  </a:schemeClr>
                </a:solidFill>
              </a:rPr>
              <a:t>//</a:t>
            </a:r>
            <a:r>
              <a:rPr lang="de-DE" sz="900" dirty="0" err="1">
                <a:solidFill>
                  <a:schemeClr val="tx2">
                    <a:lumMod val="90000"/>
                    <a:lumOff val="10000"/>
                  </a:schemeClr>
                </a:solidFill>
              </a:rPr>
              <a:t>www.hotellerie.de</a:t>
            </a:r>
            <a:r>
              <a:rPr lang="de-DE" sz="900" dirty="0">
                <a:solidFill>
                  <a:schemeClr val="tx2">
                    <a:lumMod val="90000"/>
                    <a:lumOff val="10000"/>
                  </a:schemeClr>
                </a:solidFill>
              </a:rPr>
              <a:t>/</a:t>
            </a:r>
            <a:r>
              <a:rPr lang="de-DE" sz="900" dirty="0" err="1">
                <a:solidFill>
                  <a:schemeClr val="tx2">
                    <a:lumMod val="90000"/>
                    <a:lumOff val="10000"/>
                  </a:schemeClr>
                </a:solidFill>
              </a:rPr>
              <a:t>fileadmin</a:t>
            </a:r>
            <a:r>
              <a:rPr lang="de-DE" sz="900" dirty="0">
                <a:solidFill>
                  <a:schemeClr val="tx2">
                    <a:lumMod val="90000"/>
                    <a:lumOff val="10000"/>
                  </a:schemeClr>
                </a:solidFill>
              </a:rPr>
              <a:t>/</a:t>
            </a:r>
            <a:r>
              <a:rPr lang="de-DE" sz="900" dirty="0" err="1">
                <a:solidFill>
                  <a:schemeClr val="tx2">
                    <a:lumMod val="90000"/>
                    <a:lumOff val="10000"/>
                  </a:schemeClr>
                </a:solidFill>
              </a:rPr>
              <a:t>user_upload</a:t>
            </a:r>
            <a:r>
              <a:rPr lang="de-DE" sz="900" dirty="0">
                <a:solidFill>
                  <a:schemeClr val="tx2">
                    <a:lumMod val="90000"/>
                    <a:lumOff val="10000"/>
                  </a:schemeClr>
                </a:solidFill>
              </a:rPr>
              <a:t>/Dokumente/</a:t>
            </a:r>
            <a:r>
              <a:rPr lang="de-DE" sz="900" dirty="0" err="1">
                <a:solidFill>
                  <a:schemeClr val="tx2">
                    <a:lumMod val="90000"/>
                    <a:lumOff val="10000"/>
                  </a:schemeClr>
                </a:solidFill>
              </a:rPr>
              <a:t>Studien_und_Umfragen</a:t>
            </a:r>
            <a:r>
              <a:rPr lang="de-DE" sz="900" dirty="0">
                <a:solidFill>
                  <a:schemeClr val="tx2">
                    <a:lumMod val="90000"/>
                    <a:lumOff val="10000"/>
                  </a:schemeClr>
                </a:solidFill>
              </a:rPr>
              <a:t>/HOTREC_Distribution_Study_2024_-_Germany_and_Europe_short.pdf</a:t>
            </a:r>
            <a:endParaRPr lang="en-US" sz="900" dirty="0">
              <a:solidFill>
                <a:schemeClr val="tx2">
                  <a:lumMod val="90000"/>
                  <a:lumOff val="10000"/>
                </a:schemeClr>
              </a:solidFill>
            </a:endParaRPr>
          </a:p>
          <a:p>
            <a:r>
              <a:rPr lang="en-US" sz="900" dirty="0">
                <a:solidFill>
                  <a:schemeClr val="tx2">
                    <a:lumMod val="90000"/>
                    <a:lumOff val="10000"/>
                  </a:schemeClr>
                </a:solidFill>
                <a:hlinkClick r:id="rId3"/>
              </a:rPr>
              <a:t>2. https://www.destatis.de/DE/Presse/Pressemitteilungen/2025/03/PD25_088_45412.html</a:t>
            </a:r>
            <a:endParaRPr lang="en-US" sz="900" dirty="0">
              <a:solidFill>
                <a:schemeClr val="tx2">
                  <a:lumMod val="90000"/>
                  <a:lumOff val="10000"/>
                </a:schemeClr>
              </a:solidFill>
            </a:endParaRPr>
          </a:p>
          <a:p>
            <a:r>
              <a:rPr lang="en-US" sz="900" dirty="0">
                <a:solidFill>
                  <a:schemeClr val="tx2">
                    <a:lumMod val="90000"/>
                    <a:lumOff val="10000"/>
                  </a:schemeClr>
                </a:solidFill>
                <a:hlinkClick r:id="rId4"/>
              </a:rPr>
              <a:t>3. https://www.destatis.de/DE/Themen/Branchen-Unternehmen/Gastgewerbe-Tourismus/Publikationen/Downloads-Tourismus/statistischer-bericht-monatserhebung-tourismus-2060710251015.html</a:t>
            </a:r>
            <a:endParaRPr lang="en-US" sz="900" dirty="0">
              <a:solidFill>
                <a:schemeClr val="tx2">
                  <a:lumMod val="90000"/>
                  <a:lumOff val="10000"/>
                </a:schemeClr>
              </a:solidFill>
            </a:endParaRPr>
          </a:p>
          <a:p>
            <a:r>
              <a:rPr lang="en-US" sz="900" dirty="0">
                <a:solidFill>
                  <a:schemeClr val="tx2">
                    <a:lumMod val="90000"/>
                    <a:lumOff val="10000"/>
                  </a:schemeClr>
                </a:solidFill>
              </a:rPr>
              <a:t>4. Relative market share of major online travel agencies (OTAs) in the hotel industry in Europe in 2023: https://</a:t>
            </a:r>
            <a:r>
              <a:rPr lang="en-US" sz="900" dirty="0" err="1">
                <a:solidFill>
                  <a:schemeClr val="tx2">
                    <a:lumMod val="90000"/>
                    <a:lumOff val="10000"/>
                  </a:schemeClr>
                </a:solidFill>
              </a:rPr>
              <a:t>www.statista.com</a:t>
            </a:r>
            <a:r>
              <a:rPr lang="en-US" sz="900" dirty="0">
                <a:solidFill>
                  <a:schemeClr val="tx2">
                    <a:lumMod val="90000"/>
                    <a:lumOff val="10000"/>
                  </a:schemeClr>
                </a:solidFill>
              </a:rPr>
              <a:t>/statistics/870046/online-travel-agency-</a:t>
            </a:r>
            <a:r>
              <a:rPr lang="en-US" sz="900" dirty="0" err="1">
                <a:solidFill>
                  <a:schemeClr val="tx2">
                    <a:lumMod val="90000"/>
                    <a:lumOff val="10000"/>
                  </a:schemeClr>
                </a:solidFill>
              </a:rPr>
              <a:t>ota</a:t>
            </a:r>
            <a:r>
              <a:rPr lang="en-US" sz="900" dirty="0">
                <a:solidFill>
                  <a:schemeClr val="tx2">
                    <a:lumMod val="90000"/>
                    <a:lumOff val="10000"/>
                  </a:schemeClr>
                </a:solidFill>
              </a:rPr>
              <a:t>-market-share-in-</a:t>
            </a:r>
            <a:r>
              <a:rPr lang="en-US" sz="900" dirty="0" err="1">
                <a:solidFill>
                  <a:schemeClr val="tx2">
                    <a:lumMod val="90000"/>
                    <a:lumOff val="10000"/>
                  </a:schemeClr>
                </a:solidFill>
              </a:rPr>
              <a:t>europe</a:t>
            </a:r>
            <a:r>
              <a:rPr lang="en-US" sz="900" dirty="0">
                <a:solidFill>
                  <a:schemeClr val="tx2">
                    <a:lumMod val="90000"/>
                    <a:lumOff val="10000"/>
                  </a:schemeClr>
                </a:solidFill>
              </a:rPr>
              <a:t>/</a:t>
            </a:r>
          </a:p>
        </p:txBody>
      </p:sp>
      <p:pic>
        <p:nvPicPr>
          <p:cNvPr id="6" name="Picture 5" descr="A graph of blue and white bars&#10;&#10;Description automatically generated">
            <a:extLst>
              <a:ext uri="{FF2B5EF4-FFF2-40B4-BE49-F238E27FC236}">
                <a16:creationId xmlns:a16="http://schemas.microsoft.com/office/drawing/2014/main" id="{0ACFDD86-EBFD-89F1-C081-10897EA9EBAF}"/>
              </a:ext>
            </a:extLst>
          </p:cNvPr>
          <p:cNvPicPr>
            <a:picLocks noChangeAspect="1"/>
          </p:cNvPicPr>
          <p:nvPr/>
        </p:nvPicPr>
        <p:blipFill>
          <a:blip r:embed="rId5"/>
          <a:srcRect t="4473" b="14643"/>
          <a:stretch/>
        </p:blipFill>
        <p:spPr>
          <a:xfrm>
            <a:off x="960532" y="1810364"/>
            <a:ext cx="3766454" cy="1908982"/>
          </a:xfrm>
          <a:prstGeom prst="rect">
            <a:avLst/>
          </a:prstGeom>
        </p:spPr>
      </p:pic>
      <p:graphicFrame>
        <p:nvGraphicFramePr>
          <p:cNvPr id="14" name="Chart 13">
            <a:extLst>
              <a:ext uri="{FF2B5EF4-FFF2-40B4-BE49-F238E27FC236}">
                <a16:creationId xmlns:a16="http://schemas.microsoft.com/office/drawing/2014/main" id="{E4AD8FD2-7398-0092-D197-93BC6A65D5CD}"/>
              </a:ext>
            </a:extLst>
          </p:cNvPr>
          <p:cNvGraphicFramePr/>
          <p:nvPr>
            <p:extLst>
              <p:ext uri="{D42A27DB-BD31-4B8C-83A1-F6EECF244321}">
                <p14:modId xmlns:p14="http://schemas.microsoft.com/office/powerpoint/2010/main" val="29079440"/>
              </p:ext>
            </p:extLst>
          </p:nvPr>
        </p:nvGraphicFramePr>
        <p:xfrm>
          <a:off x="1332849" y="3899171"/>
          <a:ext cx="3589631" cy="2173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hart 14">
            <a:extLst>
              <a:ext uri="{FF2B5EF4-FFF2-40B4-BE49-F238E27FC236}">
                <a16:creationId xmlns:a16="http://schemas.microsoft.com/office/drawing/2014/main" id="{9C646E79-4E48-A932-5BA2-4D969ECE39E9}"/>
              </a:ext>
            </a:extLst>
          </p:cNvPr>
          <p:cNvGraphicFramePr/>
          <p:nvPr>
            <p:extLst>
              <p:ext uri="{D42A27DB-BD31-4B8C-83A1-F6EECF244321}">
                <p14:modId xmlns:p14="http://schemas.microsoft.com/office/powerpoint/2010/main" val="371342380"/>
              </p:ext>
            </p:extLst>
          </p:nvPr>
        </p:nvGraphicFramePr>
        <p:xfrm>
          <a:off x="5417128" y="1431650"/>
          <a:ext cx="6251411" cy="2973348"/>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82E24FF2-49E9-0B4A-A35B-5D4625EC883D}"/>
              </a:ext>
            </a:extLst>
          </p:cNvPr>
          <p:cNvSpPr txBox="1"/>
          <p:nvPr/>
        </p:nvSpPr>
        <p:spPr>
          <a:xfrm>
            <a:off x="949264" y="1463178"/>
            <a:ext cx="4467864" cy="276999"/>
          </a:xfrm>
          <a:prstGeom prst="rect">
            <a:avLst/>
          </a:prstGeom>
          <a:noFill/>
        </p:spPr>
        <p:txBody>
          <a:bodyPr wrap="square">
            <a:spAutoFit/>
          </a:bodyPr>
          <a:lstStyle/>
          <a:p>
            <a:pPr algn="l"/>
            <a:r>
              <a:rPr lang="en-GB" sz="1200" b="1" dirty="0">
                <a:solidFill>
                  <a:schemeClr val="tx2">
                    <a:lumMod val="90000"/>
                    <a:lumOff val="10000"/>
                  </a:schemeClr>
                </a:solidFill>
              </a:rPr>
              <a:t>Fig.8 </a:t>
            </a:r>
            <a:r>
              <a:rPr lang="en-GB" sz="1200" b="1" dirty="0" err="1">
                <a:solidFill>
                  <a:schemeClr val="tx2">
                    <a:lumMod val="90000"/>
                    <a:lumOff val="10000"/>
                  </a:schemeClr>
                </a:solidFill>
              </a:rPr>
              <a:t>Tourismus</a:t>
            </a:r>
            <a:r>
              <a:rPr lang="en-GB" sz="1200" b="1" dirty="0">
                <a:solidFill>
                  <a:schemeClr val="tx2">
                    <a:lumMod val="90000"/>
                    <a:lumOff val="10000"/>
                  </a:schemeClr>
                </a:solidFill>
              </a:rPr>
              <a:t> in Deutschland </a:t>
            </a:r>
            <a:r>
              <a:rPr lang="en-GB" sz="1200" b="1" dirty="0" err="1">
                <a:solidFill>
                  <a:schemeClr val="tx2">
                    <a:lumMod val="90000"/>
                    <a:lumOff val="10000"/>
                  </a:schemeClr>
                </a:solidFill>
              </a:rPr>
              <a:t>im</a:t>
            </a:r>
            <a:r>
              <a:rPr lang="en-GB" sz="1200" b="1" dirty="0">
                <a:solidFill>
                  <a:schemeClr val="tx2">
                    <a:lumMod val="90000"/>
                    <a:lumOff val="10000"/>
                  </a:schemeClr>
                </a:solidFill>
              </a:rPr>
              <a:t> </a:t>
            </a:r>
            <a:r>
              <a:rPr lang="en-GB" sz="1200" b="1" dirty="0" err="1">
                <a:solidFill>
                  <a:schemeClr val="tx2">
                    <a:lumMod val="90000"/>
                    <a:lumOff val="10000"/>
                  </a:schemeClr>
                </a:solidFill>
              </a:rPr>
              <a:t>Januar</a:t>
            </a:r>
            <a:r>
              <a:rPr lang="en-GB" sz="1200" b="1" dirty="0">
                <a:solidFill>
                  <a:schemeClr val="tx2">
                    <a:lumMod val="90000"/>
                    <a:lumOff val="10000"/>
                  </a:schemeClr>
                </a:solidFill>
              </a:rPr>
              <a:t> 2025 (3,1 % </a:t>
            </a:r>
            <a:r>
              <a:rPr lang="en-GB" sz="1200" b="1" dirty="0" err="1">
                <a:solidFill>
                  <a:schemeClr val="tx2">
                    <a:lumMod val="90000"/>
                    <a:lumOff val="10000"/>
                  </a:schemeClr>
                </a:solidFill>
              </a:rPr>
              <a:t>mehr</a:t>
            </a:r>
            <a:r>
              <a:rPr lang="en-GB" sz="1200" b="1" dirty="0">
                <a:solidFill>
                  <a:schemeClr val="tx2">
                    <a:lumMod val="90000"/>
                    <a:lumOff val="10000"/>
                  </a:schemeClr>
                </a:solidFill>
              </a:rPr>
              <a:t>)</a:t>
            </a:r>
          </a:p>
        </p:txBody>
      </p:sp>
      <p:sp>
        <p:nvSpPr>
          <p:cNvPr id="21" name="TextBox 20">
            <a:extLst>
              <a:ext uri="{FF2B5EF4-FFF2-40B4-BE49-F238E27FC236}">
                <a16:creationId xmlns:a16="http://schemas.microsoft.com/office/drawing/2014/main" id="{0E20B1C5-BD3D-8CB9-FFE5-DD41AA9BD97D}"/>
              </a:ext>
            </a:extLst>
          </p:cNvPr>
          <p:cNvSpPr txBox="1"/>
          <p:nvPr/>
        </p:nvSpPr>
        <p:spPr>
          <a:xfrm>
            <a:off x="5417128" y="4390396"/>
            <a:ext cx="6251411" cy="1477328"/>
          </a:xfrm>
          <a:prstGeom prst="rect">
            <a:avLst/>
          </a:prstGeom>
          <a:solidFill>
            <a:schemeClr val="tx2">
              <a:lumMod val="90000"/>
              <a:lumOff val="10000"/>
            </a:schemeClr>
          </a:solidFill>
        </p:spPr>
        <p:txBody>
          <a:bodyPr wrap="square" rtlCol="0">
            <a:spAutoFit/>
          </a:bodyPr>
          <a:lstStyle/>
          <a:p>
            <a:pPr lvl="0"/>
            <a:r>
              <a:rPr lang="de-DE" b="1" i="0" dirty="0">
                <a:solidFill>
                  <a:schemeClr val="bg1"/>
                </a:solidFill>
              </a:rPr>
              <a:t>OTAs in Deutschland: </a:t>
            </a:r>
            <a:r>
              <a:rPr lang="de-DE" b="0" i="0" dirty="0">
                <a:solidFill>
                  <a:schemeClr val="bg1"/>
                </a:solidFill>
              </a:rPr>
              <a:t>CHECK24 ist das zweitgrößte Reiseportal mit der stärksten Wachstumsrate</a:t>
            </a:r>
            <a:endParaRPr lang="de-DE" b="1" i="0" dirty="0">
              <a:solidFill>
                <a:schemeClr val="bg1"/>
              </a:solidFill>
            </a:endParaRPr>
          </a:p>
          <a:p>
            <a:pPr lvl="0"/>
            <a:r>
              <a:rPr lang="de-DE" b="1" i="0" dirty="0">
                <a:solidFill>
                  <a:schemeClr val="bg1"/>
                </a:solidFill>
              </a:rPr>
              <a:t>Europa 2023: </a:t>
            </a:r>
            <a:r>
              <a:rPr lang="de-DE" b="0" i="0" dirty="0" err="1">
                <a:solidFill>
                  <a:schemeClr val="bg1"/>
                </a:solidFill>
              </a:rPr>
              <a:t>Booking.com</a:t>
            </a:r>
            <a:r>
              <a:rPr lang="zh-CN" altLang="en-US" b="0" i="0" dirty="0">
                <a:solidFill>
                  <a:schemeClr val="bg1"/>
                </a:solidFill>
              </a:rPr>
              <a:t> </a:t>
            </a:r>
            <a:r>
              <a:rPr lang="de-DE" b="0" i="0" dirty="0">
                <a:solidFill>
                  <a:schemeClr val="bg1"/>
                </a:solidFill>
              </a:rPr>
              <a:t>(69.3%), Expedia Group(11.5%)</a:t>
            </a:r>
          </a:p>
          <a:p>
            <a:pPr lvl="0"/>
            <a:r>
              <a:rPr lang="de-DE" b="1" dirty="0">
                <a:solidFill>
                  <a:schemeClr val="bg1"/>
                </a:solidFill>
              </a:rPr>
              <a:t>W</a:t>
            </a:r>
            <a:r>
              <a:rPr lang="de-DE" b="1" i="0" dirty="0">
                <a:solidFill>
                  <a:schemeClr val="bg1"/>
                </a:solidFill>
              </a:rPr>
              <a:t>eltweit : </a:t>
            </a:r>
            <a:r>
              <a:rPr lang="de-DE" b="0" i="0" dirty="0">
                <a:solidFill>
                  <a:schemeClr val="bg1"/>
                </a:solidFill>
              </a:rPr>
              <a:t>Booking Holdings, Expedia Group, </a:t>
            </a:r>
            <a:r>
              <a:rPr lang="de-DE" b="0" i="0" dirty="0" err="1">
                <a:solidFill>
                  <a:schemeClr val="bg1"/>
                </a:solidFill>
              </a:rPr>
              <a:t>Airbnb</a:t>
            </a:r>
            <a:r>
              <a:rPr lang="de-DE" b="0" i="0" dirty="0">
                <a:solidFill>
                  <a:schemeClr val="bg1"/>
                </a:solidFill>
              </a:rPr>
              <a:t> und </a:t>
            </a:r>
            <a:r>
              <a:rPr lang="de-DE" b="0" i="0" dirty="0" err="1">
                <a:solidFill>
                  <a:schemeClr val="bg1"/>
                </a:solidFill>
              </a:rPr>
              <a:t>Trip.com</a:t>
            </a:r>
            <a:r>
              <a:rPr lang="de-DE" b="0" i="0" dirty="0">
                <a:solidFill>
                  <a:schemeClr val="bg1"/>
                </a:solidFill>
              </a:rPr>
              <a:t> Group </a:t>
            </a:r>
            <a:r>
              <a:rPr lang="de-DE" b="0" i="0" baseline="30000" dirty="0">
                <a:solidFill>
                  <a:schemeClr val="bg1"/>
                </a:solidFill>
              </a:rPr>
              <a:t>4</a:t>
            </a:r>
            <a:endParaRPr lang="de-DE" baseline="30000" dirty="0">
              <a:solidFill>
                <a:schemeClr val="bg1"/>
              </a:solidFill>
            </a:endParaRPr>
          </a:p>
        </p:txBody>
      </p:sp>
    </p:spTree>
    <p:extLst>
      <p:ext uri="{BB962C8B-B14F-4D97-AF65-F5344CB8AC3E}">
        <p14:creationId xmlns:p14="http://schemas.microsoft.com/office/powerpoint/2010/main" val="10165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4CD88-4888-EBE8-E1CD-ED81D26D9742}"/>
              </a:ext>
            </a:extLst>
          </p:cNvPr>
          <p:cNvSpPr>
            <a:spLocks noGrp="1"/>
          </p:cNvSpPr>
          <p:nvPr>
            <p:ph type="title"/>
          </p:nvPr>
        </p:nvSpPr>
        <p:spPr>
          <a:xfrm>
            <a:off x="814110" y="454252"/>
            <a:ext cx="7309224" cy="773873"/>
          </a:xfrm>
        </p:spPr>
        <p:txBody>
          <a:bodyPr anchor="b">
            <a:normAutofit/>
          </a:bodyPr>
          <a:lstStyle/>
          <a:p>
            <a:r>
              <a:rPr lang="de-DE" sz="2400" b="1" dirty="0">
                <a:solidFill>
                  <a:schemeClr val="tx2">
                    <a:lumMod val="90000"/>
                    <a:lumOff val="10000"/>
                  </a:schemeClr>
                </a:solidFill>
              </a:rPr>
              <a:t>OTA Hotel-Produktportfolio im Vergleich: Schmerzpunkte und zielgruppenspezifische Lösungen</a:t>
            </a:r>
          </a:p>
        </p:txBody>
      </p:sp>
      <p:sp>
        <p:nvSpPr>
          <p:cNvPr id="20" name="Rectangle 1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market share&#10;&#10;Description automatically generated">
            <a:extLst>
              <a:ext uri="{FF2B5EF4-FFF2-40B4-BE49-F238E27FC236}">
                <a16:creationId xmlns:a16="http://schemas.microsoft.com/office/drawing/2014/main" id="{F16060BA-0477-B600-01C5-26CE429AFC38}"/>
              </a:ext>
            </a:extLst>
          </p:cNvPr>
          <p:cNvPicPr>
            <a:picLocks noChangeAspect="1"/>
          </p:cNvPicPr>
          <p:nvPr/>
        </p:nvPicPr>
        <p:blipFill>
          <a:blip r:embed="rId2"/>
          <a:srcRect l="16336" t="6321" r="9170" b="4705"/>
          <a:stretch/>
        </p:blipFill>
        <p:spPr>
          <a:xfrm>
            <a:off x="8363859" y="2944648"/>
            <a:ext cx="3611468" cy="3072163"/>
          </a:xfrm>
          <a:prstGeom prst="rect">
            <a:avLst/>
          </a:prstGeom>
        </p:spPr>
      </p:pic>
      <p:pic>
        <p:nvPicPr>
          <p:cNvPr id="9" name="Picture 8">
            <a:extLst>
              <a:ext uri="{FF2B5EF4-FFF2-40B4-BE49-F238E27FC236}">
                <a16:creationId xmlns:a16="http://schemas.microsoft.com/office/drawing/2014/main" id="{63262FF1-592F-0A17-18E7-57A528A65F98}"/>
              </a:ext>
            </a:extLst>
          </p:cNvPr>
          <p:cNvPicPr>
            <a:picLocks noChangeAspect="1"/>
          </p:cNvPicPr>
          <p:nvPr/>
        </p:nvPicPr>
        <p:blipFill>
          <a:blip r:embed="rId3"/>
          <a:stretch>
            <a:fillRect/>
          </a:stretch>
        </p:blipFill>
        <p:spPr>
          <a:xfrm>
            <a:off x="9205191" y="3467695"/>
            <a:ext cx="362143" cy="360013"/>
          </a:xfrm>
          <a:prstGeom prst="rect">
            <a:avLst/>
          </a:prstGeom>
        </p:spPr>
      </p:pic>
      <p:pic>
        <p:nvPicPr>
          <p:cNvPr id="10" name="Picture 9">
            <a:extLst>
              <a:ext uri="{FF2B5EF4-FFF2-40B4-BE49-F238E27FC236}">
                <a16:creationId xmlns:a16="http://schemas.microsoft.com/office/drawing/2014/main" id="{9FC3B1BE-419D-F45A-9675-2911472859A8}"/>
              </a:ext>
            </a:extLst>
          </p:cNvPr>
          <p:cNvPicPr>
            <a:picLocks noChangeAspect="1"/>
          </p:cNvPicPr>
          <p:nvPr/>
        </p:nvPicPr>
        <p:blipFill>
          <a:blip r:embed="rId4"/>
          <a:stretch>
            <a:fillRect/>
          </a:stretch>
        </p:blipFill>
        <p:spPr>
          <a:xfrm>
            <a:off x="10810471" y="3452951"/>
            <a:ext cx="362143" cy="342857"/>
          </a:xfrm>
          <a:prstGeom prst="rect">
            <a:avLst/>
          </a:prstGeom>
        </p:spPr>
      </p:pic>
      <p:pic>
        <p:nvPicPr>
          <p:cNvPr id="14" name="Picture 13">
            <a:extLst>
              <a:ext uri="{FF2B5EF4-FFF2-40B4-BE49-F238E27FC236}">
                <a16:creationId xmlns:a16="http://schemas.microsoft.com/office/drawing/2014/main" id="{197CB33D-4245-EEF1-56FF-890C037EE5C3}"/>
              </a:ext>
            </a:extLst>
          </p:cNvPr>
          <p:cNvPicPr>
            <a:picLocks noChangeAspect="1"/>
          </p:cNvPicPr>
          <p:nvPr/>
        </p:nvPicPr>
        <p:blipFill>
          <a:blip r:embed="rId5"/>
          <a:stretch>
            <a:fillRect/>
          </a:stretch>
        </p:blipFill>
        <p:spPr>
          <a:xfrm>
            <a:off x="9221571" y="4562246"/>
            <a:ext cx="382716" cy="360013"/>
          </a:xfrm>
          <a:prstGeom prst="rect">
            <a:avLst/>
          </a:prstGeom>
        </p:spPr>
      </p:pic>
      <p:pic>
        <p:nvPicPr>
          <p:cNvPr id="15" name="Picture 14">
            <a:extLst>
              <a:ext uri="{FF2B5EF4-FFF2-40B4-BE49-F238E27FC236}">
                <a16:creationId xmlns:a16="http://schemas.microsoft.com/office/drawing/2014/main" id="{F9BDF5F6-2E7B-ADA0-6FBF-17EC8FCFE59C}"/>
              </a:ext>
            </a:extLst>
          </p:cNvPr>
          <p:cNvPicPr>
            <a:picLocks noChangeAspect="1"/>
          </p:cNvPicPr>
          <p:nvPr/>
        </p:nvPicPr>
        <p:blipFill>
          <a:blip r:embed="rId6"/>
          <a:stretch>
            <a:fillRect/>
          </a:stretch>
        </p:blipFill>
        <p:spPr>
          <a:xfrm>
            <a:off x="10807541" y="4606644"/>
            <a:ext cx="362143" cy="325701"/>
          </a:xfrm>
          <a:prstGeom prst="rect">
            <a:avLst/>
          </a:prstGeom>
        </p:spPr>
      </p:pic>
      <p:sp>
        <p:nvSpPr>
          <p:cNvPr id="16" name="TextBox 15">
            <a:extLst>
              <a:ext uri="{FF2B5EF4-FFF2-40B4-BE49-F238E27FC236}">
                <a16:creationId xmlns:a16="http://schemas.microsoft.com/office/drawing/2014/main" id="{92B51FCE-1AD2-8AEC-1705-6C2235BE08AB}"/>
              </a:ext>
            </a:extLst>
          </p:cNvPr>
          <p:cNvSpPr txBox="1"/>
          <p:nvPr/>
        </p:nvSpPr>
        <p:spPr>
          <a:xfrm>
            <a:off x="10410651" y="5181739"/>
            <a:ext cx="1114487" cy="276999"/>
          </a:xfrm>
          <a:prstGeom prst="rect">
            <a:avLst/>
          </a:prstGeom>
          <a:noFill/>
        </p:spPr>
        <p:txBody>
          <a:bodyPr wrap="square" rtlCol="0">
            <a:spAutoFit/>
          </a:bodyPr>
          <a:lstStyle/>
          <a:p>
            <a:r>
              <a:rPr lang="de-DE" altLang="zh-CN" sz="1200" b="1" i="0" dirty="0" err="1">
                <a:solidFill>
                  <a:schemeClr val="tx2">
                    <a:lumMod val="10000"/>
                    <a:lumOff val="90000"/>
                  </a:schemeClr>
                </a:solidFill>
                <a:effectLst/>
                <a:latin typeface="Inter"/>
              </a:rPr>
              <a:t>Flug+Hotel</a:t>
            </a:r>
            <a:endParaRPr lang="en-US" sz="1200" dirty="0">
              <a:solidFill>
                <a:schemeClr val="tx2">
                  <a:lumMod val="10000"/>
                  <a:lumOff val="90000"/>
                </a:schemeClr>
              </a:solidFill>
            </a:endParaRPr>
          </a:p>
        </p:txBody>
      </p:sp>
      <p:sp>
        <p:nvSpPr>
          <p:cNvPr id="6" name="TextBox 5">
            <a:extLst>
              <a:ext uri="{FF2B5EF4-FFF2-40B4-BE49-F238E27FC236}">
                <a16:creationId xmlns:a16="http://schemas.microsoft.com/office/drawing/2014/main" id="{57406C0A-4ABA-2AC7-CAE3-6BF564A7100C}"/>
              </a:ext>
            </a:extLst>
          </p:cNvPr>
          <p:cNvSpPr txBox="1"/>
          <p:nvPr/>
        </p:nvSpPr>
        <p:spPr>
          <a:xfrm>
            <a:off x="4575853" y="1590339"/>
            <a:ext cx="2695875" cy="369332"/>
          </a:xfrm>
          <a:prstGeom prst="rect">
            <a:avLst/>
          </a:prstGeom>
          <a:solidFill>
            <a:schemeClr val="tx2">
              <a:lumMod val="90000"/>
              <a:lumOff val="10000"/>
            </a:schemeClr>
          </a:solidFill>
        </p:spPr>
        <p:txBody>
          <a:bodyPr wrap="square">
            <a:spAutoFit/>
          </a:bodyPr>
          <a:lstStyle/>
          <a:p>
            <a:r>
              <a:rPr lang="de-DE" altLang="zh-CN" sz="1800" b="1" dirty="0">
                <a:solidFill>
                  <a:schemeClr val="bg1"/>
                </a:solidFill>
              </a:rPr>
              <a:t>Schmerzpunkt</a:t>
            </a:r>
            <a:endParaRPr lang="de-DE" b="1" dirty="0">
              <a:solidFill>
                <a:schemeClr val="bg1"/>
              </a:solidFill>
            </a:endParaRPr>
          </a:p>
        </p:txBody>
      </p:sp>
      <p:sp>
        <p:nvSpPr>
          <p:cNvPr id="7" name="TextBox 6">
            <a:extLst>
              <a:ext uri="{FF2B5EF4-FFF2-40B4-BE49-F238E27FC236}">
                <a16:creationId xmlns:a16="http://schemas.microsoft.com/office/drawing/2014/main" id="{FE3FBE89-BCEB-1806-1D1D-55E4265FFC66}"/>
              </a:ext>
            </a:extLst>
          </p:cNvPr>
          <p:cNvSpPr txBox="1"/>
          <p:nvPr/>
        </p:nvSpPr>
        <p:spPr>
          <a:xfrm>
            <a:off x="1065068" y="1590339"/>
            <a:ext cx="2695876" cy="369332"/>
          </a:xfrm>
          <a:prstGeom prst="rect">
            <a:avLst/>
          </a:prstGeom>
          <a:solidFill>
            <a:schemeClr val="tx2">
              <a:lumMod val="90000"/>
              <a:lumOff val="10000"/>
            </a:schemeClr>
          </a:solidFill>
        </p:spPr>
        <p:txBody>
          <a:bodyPr wrap="square">
            <a:spAutoFit/>
          </a:bodyPr>
          <a:lstStyle/>
          <a:p>
            <a:r>
              <a:rPr lang="de-DE" altLang="zh-CN" sz="1800" b="1">
                <a:solidFill>
                  <a:schemeClr val="bg1"/>
                </a:solidFill>
              </a:rPr>
              <a:t>Produkt</a:t>
            </a:r>
            <a:endParaRPr lang="de-DE" b="1">
              <a:solidFill>
                <a:schemeClr val="bg1"/>
              </a:solidFill>
            </a:endParaRPr>
          </a:p>
        </p:txBody>
      </p:sp>
      <p:sp>
        <p:nvSpPr>
          <p:cNvPr id="11" name="TextBox 10">
            <a:extLst>
              <a:ext uri="{FF2B5EF4-FFF2-40B4-BE49-F238E27FC236}">
                <a16:creationId xmlns:a16="http://schemas.microsoft.com/office/drawing/2014/main" id="{461660EB-786B-88FB-5A2A-3CB8B9D5F7E6}"/>
              </a:ext>
            </a:extLst>
          </p:cNvPr>
          <p:cNvSpPr txBox="1"/>
          <p:nvPr/>
        </p:nvSpPr>
        <p:spPr>
          <a:xfrm>
            <a:off x="1048620" y="2201515"/>
            <a:ext cx="3138068" cy="830997"/>
          </a:xfrm>
          <a:prstGeom prst="rect">
            <a:avLst/>
          </a:prstGeom>
          <a:noFill/>
        </p:spPr>
        <p:txBody>
          <a:bodyPr wrap="square">
            <a:spAutoFit/>
          </a:bodyPr>
          <a:lstStyle/>
          <a:p>
            <a:r>
              <a:rPr lang="de-DE" sz="1600" b="1" i="0" dirty="0">
                <a:solidFill>
                  <a:schemeClr val="tx2">
                    <a:lumMod val="90000"/>
                    <a:lumOff val="10000"/>
                  </a:schemeClr>
                </a:solidFill>
                <a:effectLst/>
                <a:latin typeface="Inter"/>
              </a:rPr>
              <a:t>Stars (Hotelvergleich)</a:t>
            </a:r>
            <a:r>
              <a:rPr lang="de-DE" sz="1600" b="0" i="0" dirty="0">
                <a:solidFill>
                  <a:schemeClr val="tx2">
                    <a:lumMod val="90000"/>
                    <a:lumOff val="10000"/>
                  </a:schemeClr>
                </a:solidFill>
                <a:effectLst/>
                <a:latin typeface="Inter"/>
              </a:rPr>
              <a:t>: </a:t>
            </a:r>
            <a:r>
              <a:rPr lang="de-DE" sz="1600" i="0" dirty="0">
                <a:solidFill>
                  <a:schemeClr val="tx2">
                    <a:lumMod val="90000"/>
                    <a:lumOff val="10000"/>
                  </a:schemeClr>
                </a:solidFill>
                <a:effectLst/>
                <a:latin typeface="Inter"/>
              </a:rPr>
              <a:t>Aggregation, Preisgarantie (Erstattung bei günstigerem Preis nach Buchung</a:t>
            </a:r>
          </a:p>
        </p:txBody>
      </p:sp>
      <p:pic>
        <p:nvPicPr>
          <p:cNvPr id="12" name="Picture 11">
            <a:extLst>
              <a:ext uri="{FF2B5EF4-FFF2-40B4-BE49-F238E27FC236}">
                <a16:creationId xmlns:a16="http://schemas.microsoft.com/office/drawing/2014/main" id="{8293E155-72FB-718E-83D2-571BC0B0838D}"/>
              </a:ext>
            </a:extLst>
          </p:cNvPr>
          <p:cNvPicPr>
            <a:picLocks noChangeAspect="1"/>
          </p:cNvPicPr>
          <p:nvPr/>
        </p:nvPicPr>
        <p:blipFill>
          <a:blip r:embed="rId4"/>
          <a:stretch>
            <a:fillRect/>
          </a:stretch>
        </p:blipFill>
        <p:spPr>
          <a:xfrm>
            <a:off x="608185" y="2294564"/>
            <a:ext cx="362143" cy="342857"/>
          </a:xfrm>
          <a:prstGeom prst="rect">
            <a:avLst/>
          </a:prstGeom>
        </p:spPr>
      </p:pic>
      <p:sp>
        <p:nvSpPr>
          <p:cNvPr id="21" name="TextBox 20">
            <a:extLst>
              <a:ext uri="{FF2B5EF4-FFF2-40B4-BE49-F238E27FC236}">
                <a16:creationId xmlns:a16="http://schemas.microsoft.com/office/drawing/2014/main" id="{F1350F52-1E0A-7C60-A3D4-ACBA2CA59723}"/>
              </a:ext>
            </a:extLst>
          </p:cNvPr>
          <p:cNvSpPr txBox="1"/>
          <p:nvPr/>
        </p:nvSpPr>
        <p:spPr>
          <a:xfrm>
            <a:off x="1035926" y="3152976"/>
            <a:ext cx="3434104" cy="830997"/>
          </a:xfrm>
          <a:prstGeom prst="rect">
            <a:avLst/>
          </a:prstGeom>
          <a:noFill/>
        </p:spPr>
        <p:txBody>
          <a:bodyPr wrap="square">
            <a:spAutoFit/>
          </a:bodyPr>
          <a:lstStyle/>
          <a:p>
            <a:r>
              <a:rPr lang="de-DE" sz="1600" b="1" i="0" dirty="0">
                <a:solidFill>
                  <a:schemeClr val="tx2">
                    <a:lumMod val="90000"/>
                    <a:lumOff val="10000"/>
                  </a:schemeClr>
                </a:solidFill>
                <a:effectLst/>
                <a:latin typeface="Inter"/>
              </a:rPr>
              <a:t>Cash </a:t>
            </a:r>
            <a:r>
              <a:rPr lang="de-DE" sz="1600" b="1" i="0" dirty="0" err="1">
                <a:solidFill>
                  <a:schemeClr val="tx2">
                    <a:lumMod val="90000"/>
                    <a:lumOff val="10000"/>
                  </a:schemeClr>
                </a:solidFill>
                <a:effectLst/>
                <a:latin typeface="Inter"/>
              </a:rPr>
              <a:t>Cows</a:t>
            </a:r>
            <a:r>
              <a:rPr lang="de-DE" sz="1600" b="1" i="0" dirty="0">
                <a:solidFill>
                  <a:schemeClr val="tx2">
                    <a:lumMod val="90000"/>
                    <a:lumOff val="10000"/>
                  </a:schemeClr>
                </a:solidFill>
                <a:effectLst/>
                <a:latin typeface="Inter"/>
              </a:rPr>
              <a:t> (Pauschalreisen</a:t>
            </a:r>
            <a:r>
              <a:rPr lang="de-DE" altLang="zh-CN" sz="1600" b="1" i="0" dirty="0">
                <a:solidFill>
                  <a:schemeClr val="tx2">
                    <a:lumMod val="90000"/>
                    <a:lumOff val="10000"/>
                  </a:schemeClr>
                </a:solidFill>
                <a:effectLst/>
                <a:latin typeface="Inter"/>
              </a:rPr>
              <a:t> &amp;</a:t>
            </a:r>
            <a:r>
              <a:rPr lang="de-DE" altLang="zh-CN" sz="1600" b="1" i="0" dirty="0" err="1">
                <a:solidFill>
                  <a:schemeClr val="tx2">
                    <a:lumMod val="90000"/>
                    <a:lumOff val="10000"/>
                  </a:schemeClr>
                </a:solidFill>
                <a:effectLst/>
                <a:latin typeface="Inter"/>
              </a:rPr>
              <a:t>Flug+Hotel</a:t>
            </a:r>
            <a:r>
              <a:rPr lang="de-DE" sz="1600" b="1" i="0" dirty="0">
                <a:solidFill>
                  <a:schemeClr val="tx2">
                    <a:lumMod val="90000"/>
                    <a:lumOff val="10000"/>
                  </a:schemeClr>
                </a:solidFill>
                <a:effectLst/>
                <a:latin typeface="Inter"/>
              </a:rPr>
              <a:t>)</a:t>
            </a:r>
            <a:r>
              <a:rPr lang="de-DE" sz="1600" b="0" i="0" dirty="0">
                <a:solidFill>
                  <a:schemeClr val="tx2">
                    <a:lumMod val="90000"/>
                    <a:lumOff val="10000"/>
                  </a:schemeClr>
                </a:solidFill>
                <a:effectLst/>
                <a:latin typeface="Inter"/>
              </a:rPr>
              <a:t>: Gebündelte Angebote,</a:t>
            </a:r>
          </a:p>
          <a:p>
            <a:r>
              <a:rPr lang="de-DE" sz="1600" b="0" i="0" dirty="0">
                <a:solidFill>
                  <a:schemeClr val="tx2">
                    <a:lumMod val="90000"/>
                    <a:lumOff val="10000"/>
                  </a:schemeClr>
                </a:solidFill>
                <a:effectLst/>
                <a:latin typeface="Inter"/>
              </a:rPr>
              <a:t>Synchronisierte Buchung, Klarheit</a:t>
            </a:r>
          </a:p>
        </p:txBody>
      </p:sp>
      <p:sp>
        <p:nvSpPr>
          <p:cNvPr id="25" name="TextBox 24">
            <a:extLst>
              <a:ext uri="{FF2B5EF4-FFF2-40B4-BE49-F238E27FC236}">
                <a16:creationId xmlns:a16="http://schemas.microsoft.com/office/drawing/2014/main" id="{8391D292-FA93-3A44-9969-C3631960A4B9}"/>
              </a:ext>
            </a:extLst>
          </p:cNvPr>
          <p:cNvSpPr txBox="1"/>
          <p:nvPr/>
        </p:nvSpPr>
        <p:spPr>
          <a:xfrm>
            <a:off x="1048619" y="4270625"/>
            <a:ext cx="3359149" cy="830997"/>
          </a:xfrm>
          <a:prstGeom prst="rect">
            <a:avLst/>
          </a:prstGeom>
          <a:noFill/>
        </p:spPr>
        <p:txBody>
          <a:bodyPr wrap="square">
            <a:spAutoFit/>
          </a:bodyPr>
          <a:lstStyle/>
          <a:p>
            <a:r>
              <a:rPr lang="de-DE" sz="1600" b="1" i="0" dirty="0">
                <a:solidFill>
                  <a:schemeClr val="tx2">
                    <a:lumMod val="90000"/>
                    <a:lumOff val="10000"/>
                  </a:schemeClr>
                </a:solidFill>
                <a:effectLst/>
                <a:latin typeface="Inter"/>
              </a:rPr>
              <a:t>Question Marks (Ferienunterkünfte)</a:t>
            </a:r>
            <a:r>
              <a:rPr lang="de-DE" sz="1600" b="0" i="0" dirty="0">
                <a:solidFill>
                  <a:schemeClr val="tx2">
                    <a:lumMod val="90000"/>
                    <a:lumOff val="10000"/>
                  </a:schemeClr>
                </a:solidFill>
                <a:effectLst/>
                <a:latin typeface="Inter"/>
              </a:rPr>
              <a:t>: Partnerschaften mit vertrauenswürdigen Anbietern</a:t>
            </a:r>
          </a:p>
        </p:txBody>
      </p:sp>
      <p:sp>
        <p:nvSpPr>
          <p:cNvPr id="28" name="TextBox 27">
            <a:extLst>
              <a:ext uri="{FF2B5EF4-FFF2-40B4-BE49-F238E27FC236}">
                <a16:creationId xmlns:a16="http://schemas.microsoft.com/office/drawing/2014/main" id="{F76C0271-9080-3038-D918-50D58BB49A26}"/>
              </a:ext>
            </a:extLst>
          </p:cNvPr>
          <p:cNvSpPr txBox="1"/>
          <p:nvPr/>
        </p:nvSpPr>
        <p:spPr>
          <a:xfrm>
            <a:off x="1065068" y="5306261"/>
            <a:ext cx="3020048" cy="830997"/>
          </a:xfrm>
          <a:prstGeom prst="rect">
            <a:avLst/>
          </a:prstGeom>
          <a:noFill/>
        </p:spPr>
        <p:txBody>
          <a:bodyPr wrap="square">
            <a:spAutoFit/>
          </a:bodyPr>
          <a:lstStyle/>
          <a:p>
            <a:r>
              <a:rPr lang="de-DE" sz="1600" b="1" i="0">
                <a:solidFill>
                  <a:schemeClr val="tx2">
                    <a:lumMod val="90000"/>
                    <a:lumOff val="10000"/>
                  </a:schemeClr>
                </a:solidFill>
                <a:effectLst/>
                <a:latin typeface="Inter"/>
              </a:rPr>
              <a:t>Dogs (Boutique-Hotels)</a:t>
            </a:r>
            <a:r>
              <a:rPr lang="de-DE" sz="1600" b="0" i="0">
                <a:solidFill>
                  <a:schemeClr val="tx2">
                    <a:lumMod val="90000"/>
                    <a:lumOff val="10000"/>
                  </a:schemeClr>
                </a:solidFill>
                <a:effectLst/>
                <a:latin typeface="Inter"/>
              </a:rPr>
              <a:t>: </a:t>
            </a:r>
            <a:r>
              <a:rPr lang="de-DE" sz="1600" b="1" i="0">
                <a:solidFill>
                  <a:srgbClr val="404040"/>
                </a:solidFill>
                <a:effectLst/>
                <a:latin typeface="Inter"/>
              </a:rPr>
              <a:t>Nischenpositionierung</a:t>
            </a:r>
            <a:r>
              <a:rPr lang="de-DE" sz="1600" b="0" i="0">
                <a:solidFill>
                  <a:srgbClr val="404040"/>
                </a:solidFill>
                <a:effectLst/>
                <a:latin typeface="Inter"/>
              </a:rPr>
              <a:t> mit Fokus auf Storytelling und Ethik</a:t>
            </a:r>
            <a:endParaRPr lang="de-DE" sz="1600" b="0" i="0">
              <a:solidFill>
                <a:schemeClr val="tx2">
                  <a:lumMod val="90000"/>
                  <a:lumOff val="10000"/>
                </a:schemeClr>
              </a:solidFill>
              <a:effectLst/>
              <a:latin typeface="Inter"/>
            </a:endParaRPr>
          </a:p>
        </p:txBody>
      </p:sp>
      <p:pic>
        <p:nvPicPr>
          <p:cNvPr id="29" name="Picture 28">
            <a:extLst>
              <a:ext uri="{FF2B5EF4-FFF2-40B4-BE49-F238E27FC236}">
                <a16:creationId xmlns:a16="http://schemas.microsoft.com/office/drawing/2014/main" id="{CB243FC1-B5A6-31E7-091D-B07DFB38B30D}"/>
              </a:ext>
            </a:extLst>
          </p:cNvPr>
          <p:cNvPicPr>
            <a:picLocks noChangeAspect="1"/>
          </p:cNvPicPr>
          <p:nvPr/>
        </p:nvPicPr>
        <p:blipFill>
          <a:blip r:embed="rId6"/>
          <a:stretch>
            <a:fillRect/>
          </a:stretch>
        </p:blipFill>
        <p:spPr>
          <a:xfrm>
            <a:off x="626391" y="3279138"/>
            <a:ext cx="362143" cy="325701"/>
          </a:xfrm>
          <a:prstGeom prst="rect">
            <a:avLst/>
          </a:prstGeom>
        </p:spPr>
      </p:pic>
      <p:sp>
        <p:nvSpPr>
          <p:cNvPr id="32" name="TextBox 31">
            <a:extLst>
              <a:ext uri="{FF2B5EF4-FFF2-40B4-BE49-F238E27FC236}">
                <a16:creationId xmlns:a16="http://schemas.microsoft.com/office/drawing/2014/main" id="{554835BE-4E81-A804-0913-C1BBB05508FA}"/>
              </a:ext>
            </a:extLst>
          </p:cNvPr>
          <p:cNvSpPr txBox="1"/>
          <p:nvPr/>
        </p:nvSpPr>
        <p:spPr>
          <a:xfrm>
            <a:off x="4470030" y="2201515"/>
            <a:ext cx="3359150" cy="830997"/>
          </a:xfrm>
          <a:prstGeom prst="rect">
            <a:avLst/>
          </a:prstGeom>
          <a:noFill/>
        </p:spPr>
        <p:txBody>
          <a:bodyPr wrap="square">
            <a:spAutoFit/>
          </a:bodyPr>
          <a:lstStyle/>
          <a:p>
            <a:r>
              <a:rPr lang="de-DE" sz="1600" dirty="0">
                <a:solidFill>
                  <a:schemeClr val="tx2">
                    <a:lumMod val="90000"/>
                    <a:lumOff val="10000"/>
                  </a:schemeClr>
                </a:solidFill>
                <a:latin typeface="Inter"/>
              </a:rPr>
              <a:t>Mehreren Plattformen vergleichen mussten und oft mit versteckten Gebühren konfrontiert waren.</a:t>
            </a:r>
          </a:p>
        </p:txBody>
      </p:sp>
      <p:sp>
        <p:nvSpPr>
          <p:cNvPr id="33" name="TextBox 32">
            <a:extLst>
              <a:ext uri="{FF2B5EF4-FFF2-40B4-BE49-F238E27FC236}">
                <a16:creationId xmlns:a16="http://schemas.microsoft.com/office/drawing/2014/main" id="{DA498CA8-99C7-ECC4-D8A5-CDB2D0B4D58E}"/>
              </a:ext>
            </a:extLst>
          </p:cNvPr>
          <p:cNvSpPr txBox="1"/>
          <p:nvPr/>
        </p:nvSpPr>
        <p:spPr>
          <a:xfrm>
            <a:off x="4491743" y="3153446"/>
            <a:ext cx="3359150" cy="1077218"/>
          </a:xfrm>
          <a:prstGeom prst="rect">
            <a:avLst/>
          </a:prstGeom>
          <a:noFill/>
        </p:spPr>
        <p:txBody>
          <a:bodyPr wrap="square">
            <a:spAutoFit/>
          </a:bodyPr>
          <a:lstStyle/>
          <a:p>
            <a:r>
              <a:rPr lang="de-DE" sz="1600" dirty="0">
                <a:solidFill>
                  <a:schemeClr val="tx2">
                    <a:lumMod val="90000"/>
                    <a:lumOff val="10000"/>
                  </a:schemeClr>
                </a:solidFill>
                <a:latin typeface="Inter"/>
              </a:rPr>
              <a:t>Terminkonflikten oder höheren Gesamtkosten, Mangelnde Flexibilität und Unerwartete Zusatzkosten, und Intransparenz</a:t>
            </a:r>
          </a:p>
        </p:txBody>
      </p:sp>
      <p:sp>
        <p:nvSpPr>
          <p:cNvPr id="34" name="TextBox 33">
            <a:extLst>
              <a:ext uri="{FF2B5EF4-FFF2-40B4-BE49-F238E27FC236}">
                <a16:creationId xmlns:a16="http://schemas.microsoft.com/office/drawing/2014/main" id="{87AC8E12-4E31-32A9-353F-2E5D51DC20AC}"/>
              </a:ext>
            </a:extLst>
          </p:cNvPr>
          <p:cNvSpPr txBox="1"/>
          <p:nvPr/>
        </p:nvSpPr>
        <p:spPr>
          <a:xfrm>
            <a:off x="4491743" y="4258815"/>
            <a:ext cx="3359150" cy="584775"/>
          </a:xfrm>
          <a:prstGeom prst="rect">
            <a:avLst/>
          </a:prstGeom>
          <a:noFill/>
        </p:spPr>
        <p:txBody>
          <a:bodyPr wrap="square">
            <a:spAutoFit/>
          </a:bodyPr>
          <a:lstStyle/>
          <a:p>
            <a:r>
              <a:rPr lang="de-DE" sz="1600" dirty="0">
                <a:solidFill>
                  <a:schemeClr val="tx2">
                    <a:lumMod val="90000"/>
                    <a:lumOff val="10000"/>
                  </a:schemeClr>
                </a:solidFill>
                <a:latin typeface="Inter"/>
              </a:rPr>
              <a:t>Qualitätsrisiko und Überraschungen bei Nebenkosten</a:t>
            </a:r>
          </a:p>
        </p:txBody>
      </p:sp>
      <p:sp>
        <p:nvSpPr>
          <p:cNvPr id="35" name="TextBox 34">
            <a:extLst>
              <a:ext uri="{FF2B5EF4-FFF2-40B4-BE49-F238E27FC236}">
                <a16:creationId xmlns:a16="http://schemas.microsoft.com/office/drawing/2014/main" id="{1E6F06D0-E234-3177-1F74-682DFDF3A104}"/>
              </a:ext>
            </a:extLst>
          </p:cNvPr>
          <p:cNvSpPr txBox="1"/>
          <p:nvPr/>
        </p:nvSpPr>
        <p:spPr>
          <a:xfrm>
            <a:off x="4491743" y="5320238"/>
            <a:ext cx="3020048" cy="584775"/>
          </a:xfrm>
          <a:prstGeom prst="rect">
            <a:avLst/>
          </a:prstGeom>
          <a:noFill/>
        </p:spPr>
        <p:txBody>
          <a:bodyPr wrap="square">
            <a:spAutoFit/>
          </a:bodyPr>
          <a:lstStyle/>
          <a:p>
            <a:r>
              <a:rPr lang="de-DE" sz="1600" dirty="0">
                <a:solidFill>
                  <a:schemeClr val="tx2">
                    <a:lumMod val="90000"/>
                    <a:lumOff val="10000"/>
                  </a:schemeClr>
                </a:solidFill>
                <a:latin typeface="Inter"/>
              </a:rPr>
              <a:t>Generische Hotel-Erlebnisse</a:t>
            </a:r>
            <a:r>
              <a:rPr lang="de-DE" altLang="zh-CN" sz="1600" dirty="0">
                <a:solidFill>
                  <a:schemeClr val="tx2">
                    <a:lumMod val="90000"/>
                    <a:lumOff val="10000"/>
                  </a:schemeClr>
                </a:solidFill>
                <a:latin typeface="Inter"/>
              </a:rPr>
              <a:t> und Fehlende Personalisierung</a:t>
            </a:r>
            <a:endParaRPr lang="de-DE" sz="1600" dirty="0">
              <a:solidFill>
                <a:schemeClr val="tx2">
                  <a:lumMod val="90000"/>
                  <a:lumOff val="10000"/>
                </a:schemeClr>
              </a:solidFill>
              <a:latin typeface="Inter"/>
            </a:endParaRPr>
          </a:p>
        </p:txBody>
      </p:sp>
      <p:pic>
        <p:nvPicPr>
          <p:cNvPr id="36" name="Picture 35">
            <a:extLst>
              <a:ext uri="{FF2B5EF4-FFF2-40B4-BE49-F238E27FC236}">
                <a16:creationId xmlns:a16="http://schemas.microsoft.com/office/drawing/2014/main" id="{37816538-27E3-078B-CBCB-1DF1BD9AE15F}"/>
              </a:ext>
            </a:extLst>
          </p:cNvPr>
          <p:cNvPicPr>
            <a:picLocks noChangeAspect="1"/>
          </p:cNvPicPr>
          <p:nvPr/>
        </p:nvPicPr>
        <p:blipFill>
          <a:blip r:embed="rId3"/>
          <a:stretch>
            <a:fillRect/>
          </a:stretch>
        </p:blipFill>
        <p:spPr>
          <a:xfrm>
            <a:off x="626390" y="4371195"/>
            <a:ext cx="362143" cy="360013"/>
          </a:xfrm>
          <a:prstGeom prst="rect">
            <a:avLst/>
          </a:prstGeom>
        </p:spPr>
      </p:pic>
      <p:pic>
        <p:nvPicPr>
          <p:cNvPr id="37" name="Picture 36">
            <a:extLst>
              <a:ext uri="{FF2B5EF4-FFF2-40B4-BE49-F238E27FC236}">
                <a16:creationId xmlns:a16="http://schemas.microsoft.com/office/drawing/2014/main" id="{2B562E5D-5C29-AD5A-22E1-540AB8ED41E4}"/>
              </a:ext>
            </a:extLst>
          </p:cNvPr>
          <p:cNvPicPr>
            <a:picLocks noChangeAspect="1"/>
          </p:cNvPicPr>
          <p:nvPr/>
        </p:nvPicPr>
        <p:blipFill>
          <a:blip r:embed="rId5"/>
          <a:stretch>
            <a:fillRect/>
          </a:stretch>
        </p:blipFill>
        <p:spPr>
          <a:xfrm>
            <a:off x="622751" y="5390730"/>
            <a:ext cx="382716" cy="360013"/>
          </a:xfrm>
          <a:prstGeom prst="rect">
            <a:avLst/>
          </a:prstGeom>
        </p:spPr>
      </p:pic>
    </p:spTree>
    <p:extLst>
      <p:ext uri="{BB962C8B-B14F-4D97-AF65-F5344CB8AC3E}">
        <p14:creationId xmlns:p14="http://schemas.microsoft.com/office/powerpoint/2010/main" val="4681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5973-081B-F663-8224-D2ADEDFF3851}"/>
              </a:ext>
            </a:extLst>
          </p:cNvPr>
          <p:cNvSpPr>
            <a:spLocks noGrp="1"/>
          </p:cNvSpPr>
          <p:nvPr>
            <p:ph type="title"/>
          </p:nvPr>
        </p:nvSpPr>
        <p:spPr>
          <a:xfrm>
            <a:off x="838199" y="365125"/>
            <a:ext cx="8699501" cy="1325563"/>
          </a:xfrm>
        </p:spPr>
        <p:txBody>
          <a:bodyPr>
            <a:normAutofit/>
          </a:bodyPr>
          <a:lstStyle/>
          <a:p>
            <a:r>
              <a:rPr lang="de-DE" sz="2400" b="1" dirty="0">
                <a:solidFill>
                  <a:schemeClr val="tx2">
                    <a:lumMod val="90000"/>
                    <a:lumOff val="10000"/>
                  </a:schemeClr>
                </a:solidFill>
              </a:rPr>
              <a:t>Wettbewerbsproduktanalyse</a:t>
            </a:r>
          </a:p>
        </p:txBody>
      </p:sp>
      <p:graphicFrame>
        <p:nvGraphicFramePr>
          <p:cNvPr id="6" name="Table 5">
            <a:extLst>
              <a:ext uri="{FF2B5EF4-FFF2-40B4-BE49-F238E27FC236}">
                <a16:creationId xmlns:a16="http://schemas.microsoft.com/office/drawing/2014/main" id="{AC5568F5-3FB2-4274-EE41-1D4C8F97E96D}"/>
              </a:ext>
            </a:extLst>
          </p:cNvPr>
          <p:cNvGraphicFramePr>
            <a:graphicFrameLocks noGrp="1"/>
          </p:cNvGraphicFramePr>
          <p:nvPr>
            <p:extLst>
              <p:ext uri="{D42A27DB-BD31-4B8C-83A1-F6EECF244321}">
                <p14:modId xmlns:p14="http://schemas.microsoft.com/office/powerpoint/2010/main" val="1774900436"/>
              </p:ext>
            </p:extLst>
          </p:nvPr>
        </p:nvGraphicFramePr>
        <p:xfrm>
          <a:off x="988088" y="1520742"/>
          <a:ext cx="10322169" cy="2461703"/>
        </p:xfrm>
        <a:graphic>
          <a:graphicData uri="http://schemas.openxmlformats.org/drawingml/2006/table">
            <a:tbl>
              <a:tblPr firstRow="1" bandRow="1">
                <a:tableStyleId>{3B4B98B0-60AC-42C2-AFA5-B58CD77FA1E5}</a:tableStyleId>
              </a:tblPr>
              <a:tblGrid>
                <a:gridCol w="2375598">
                  <a:extLst>
                    <a:ext uri="{9D8B030D-6E8A-4147-A177-3AD203B41FA5}">
                      <a16:colId xmlns:a16="http://schemas.microsoft.com/office/drawing/2014/main" val="1176080245"/>
                    </a:ext>
                  </a:extLst>
                </a:gridCol>
                <a:gridCol w="1600200">
                  <a:extLst>
                    <a:ext uri="{9D8B030D-6E8A-4147-A177-3AD203B41FA5}">
                      <a16:colId xmlns:a16="http://schemas.microsoft.com/office/drawing/2014/main" val="614326451"/>
                    </a:ext>
                  </a:extLst>
                </a:gridCol>
                <a:gridCol w="1840675">
                  <a:extLst>
                    <a:ext uri="{9D8B030D-6E8A-4147-A177-3AD203B41FA5}">
                      <a16:colId xmlns:a16="http://schemas.microsoft.com/office/drawing/2014/main" val="3191786044"/>
                    </a:ext>
                  </a:extLst>
                </a:gridCol>
                <a:gridCol w="1539339">
                  <a:extLst>
                    <a:ext uri="{9D8B030D-6E8A-4147-A177-3AD203B41FA5}">
                      <a16:colId xmlns:a16="http://schemas.microsoft.com/office/drawing/2014/main" val="3913149933"/>
                    </a:ext>
                  </a:extLst>
                </a:gridCol>
                <a:gridCol w="1253313">
                  <a:extLst>
                    <a:ext uri="{9D8B030D-6E8A-4147-A177-3AD203B41FA5}">
                      <a16:colId xmlns:a16="http://schemas.microsoft.com/office/drawing/2014/main" val="3302346299"/>
                    </a:ext>
                  </a:extLst>
                </a:gridCol>
                <a:gridCol w="1713044">
                  <a:extLst>
                    <a:ext uri="{9D8B030D-6E8A-4147-A177-3AD203B41FA5}">
                      <a16:colId xmlns:a16="http://schemas.microsoft.com/office/drawing/2014/main" val="2819596845"/>
                    </a:ext>
                  </a:extLst>
                </a:gridCol>
              </a:tblGrid>
              <a:tr h="576855">
                <a:tc>
                  <a:txBody>
                    <a:bodyPr/>
                    <a:lstStyle/>
                    <a:p>
                      <a:endParaRPr lang="de-DE" sz="1600" noProof="0">
                        <a:solidFill>
                          <a:schemeClr val="tx2">
                            <a:lumMod val="90000"/>
                            <a:lumOff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2">
                              <a:lumMod val="90000"/>
                              <a:lumOff val="10000"/>
                            </a:schemeClr>
                          </a:solidFill>
                        </a:rPr>
                        <a:t>CHECK24 Hotel</a:t>
                      </a:r>
                      <a:endParaRPr lang="de-DE" sz="1600" b="1" kern="1200" noProof="0" dirty="0">
                        <a:solidFill>
                          <a:schemeClr val="tx2">
                            <a:lumMod val="90000"/>
                            <a:lumOff val="10000"/>
                          </a:schemeClr>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2">
                              <a:lumMod val="90000"/>
                              <a:lumOff val="10000"/>
                            </a:schemeClr>
                          </a:solidFill>
                        </a:rPr>
                        <a:t>Booking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2">
                              <a:lumMod val="90000"/>
                              <a:lumOff val="10000"/>
                            </a:schemeClr>
                          </a:solidFill>
                        </a:rPr>
                        <a:t>Holdings</a:t>
                      </a:r>
                      <a:endParaRPr lang="de-DE" sz="1600" b="1" kern="1200" noProof="0" dirty="0">
                        <a:solidFill>
                          <a:schemeClr val="tx2">
                            <a:lumMod val="90000"/>
                            <a:lumOff val="10000"/>
                          </a:schemeClr>
                        </a:solidFill>
                        <a:latin typeface="+mn-lt"/>
                        <a:ea typeface="+mn-ea"/>
                        <a:cs typeface="+mn-cs"/>
                      </a:endParaRPr>
                    </a:p>
                  </a:txBody>
                  <a:tcPr/>
                </a:tc>
                <a:tc>
                  <a:txBody>
                    <a:bodyPr/>
                    <a:lstStyle/>
                    <a:p>
                      <a:r>
                        <a:rPr lang="de-DE" sz="1600" b="1" kern="1200" noProof="0">
                          <a:solidFill>
                            <a:schemeClr val="tx2">
                              <a:lumMod val="90000"/>
                              <a:lumOff val="10000"/>
                            </a:schemeClr>
                          </a:solidFill>
                        </a:rPr>
                        <a:t>Trivago</a:t>
                      </a:r>
                      <a:endParaRPr lang="de-DE" sz="1600" b="1" kern="1200" noProof="0">
                        <a:solidFill>
                          <a:schemeClr val="tx2">
                            <a:lumMod val="90000"/>
                            <a:lumOff val="10000"/>
                          </a:schemeClr>
                        </a:solidFill>
                        <a:latin typeface="+mn-lt"/>
                        <a:ea typeface="+mn-ea"/>
                        <a:cs typeface="+mn-cs"/>
                      </a:endParaRPr>
                    </a:p>
                  </a:txBody>
                  <a:tcPr/>
                </a:tc>
                <a:tc>
                  <a:txBody>
                    <a:bodyPr/>
                    <a:lstStyle/>
                    <a:p>
                      <a:pPr marL="0" algn="l" defTabSz="914400" rtl="0" eaLnBrk="1" latinLnBrk="0" hangingPunct="1"/>
                      <a:r>
                        <a:rPr lang="de-DE" sz="1600" b="1" kern="1200" noProof="0">
                          <a:solidFill>
                            <a:schemeClr val="tx2">
                              <a:lumMod val="90000"/>
                              <a:lumOff val="10000"/>
                            </a:schemeClr>
                          </a:solidFill>
                        </a:rPr>
                        <a:t>HRS</a:t>
                      </a:r>
                      <a:endParaRPr lang="de-DE" sz="1600" b="1" kern="1200" noProof="0">
                        <a:solidFill>
                          <a:schemeClr val="tx2">
                            <a:lumMod val="90000"/>
                            <a:lumOff val="10000"/>
                          </a:schemeClr>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a:solidFill>
                            <a:schemeClr val="tx2">
                              <a:lumMod val="90000"/>
                              <a:lumOff val="10000"/>
                            </a:schemeClr>
                          </a:solidFill>
                        </a:rPr>
                        <a:t>Expedia</a:t>
                      </a:r>
                      <a:endParaRPr lang="de-DE" sz="1600" b="1" kern="1200" noProof="0">
                        <a:solidFill>
                          <a:schemeClr val="tx2">
                            <a:lumMod val="90000"/>
                            <a:lumOff val="10000"/>
                          </a:schemeClr>
                        </a:solidFill>
                        <a:latin typeface="+mn-lt"/>
                        <a:ea typeface="+mn-ea"/>
                        <a:cs typeface="+mn-cs"/>
                      </a:endParaRPr>
                    </a:p>
                  </a:txBody>
                  <a:tcPr/>
                </a:tc>
                <a:extLst>
                  <a:ext uri="{0D108BD9-81ED-4DB2-BD59-A6C34878D82A}">
                    <a16:rowId xmlns:a16="http://schemas.microsoft.com/office/drawing/2014/main" val="3182092733"/>
                  </a:ext>
                </a:extLst>
              </a:tr>
              <a:tr h="329631">
                <a:tc>
                  <a:txBody>
                    <a:bodyPr/>
                    <a:lstStyle/>
                    <a:p>
                      <a:pPr algn="l" fontAlgn="b"/>
                      <a:r>
                        <a:rPr lang="de-DE" sz="1600" b="1" kern="1200" noProof="0">
                          <a:solidFill>
                            <a:schemeClr val="tx2">
                              <a:lumMod val="90000"/>
                              <a:lumOff val="10000"/>
                            </a:schemeClr>
                          </a:solidFill>
                        </a:rPr>
                        <a:t>Kunden</a:t>
                      </a:r>
                      <a:endParaRPr lang="de-DE" sz="1600" b="1" kern="1200" noProof="0">
                        <a:solidFill>
                          <a:schemeClr val="tx2">
                            <a:lumMod val="90000"/>
                            <a:lumOff val="10000"/>
                          </a:schemeClr>
                        </a:solidFill>
                        <a:latin typeface="+mn-lt"/>
                        <a:ea typeface="+mn-ea"/>
                        <a:cs typeface="+mn-cs"/>
                      </a:endParaRPr>
                    </a:p>
                  </a:txBody>
                  <a:tcPr marL="9525" marR="9525" marT="9525" marB="0" anchor="b"/>
                </a:tc>
                <a:tc>
                  <a:txBody>
                    <a:bodyPr/>
                    <a:lstStyle/>
                    <a:p>
                      <a:r>
                        <a:rPr lang="de-DE" sz="1600" noProof="0">
                          <a:solidFill>
                            <a:schemeClr val="tx2">
                              <a:lumMod val="90000"/>
                              <a:lumOff val="10000"/>
                            </a:schemeClr>
                          </a:solidFill>
                        </a:rPr>
                        <a:t>~20 Mio.</a:t>
                      </a:r>
                    </a:p>
                  </a:txBody>
                  <a:tcPr/>
                </a:tc>
                <a:tc>
                  <a:txBody>
                    <a:bodyPr/>
                    <a:lstStyle/>
                    <a:p>
                      <a:r>
                        <a:rPr lang="de-DE" sz="1600" b="0" kern="1200" noProof="0">
                          <a:solidFill>
                            <a:schemeClr val="tx2">
                              <a:lumMod val="90000"/>
                              <a:lumOff val="10000"/>
                            </a:schemeClr>
                          </a:solidFill>
                          <a:effectLst/>
                        </a:rPr>
                        <a:t>446,5 Mio.</a:t>
                      </a:r>
                      <a:endParaRPr lang="de-DE" sz="1600" noProof="0">
                        <a:solidFill>
                          <a:schemeClr val="tx2">
                            <a:lumMod val="90000"/>
                            <a:lumOff val="10000"/>
                          </a:schemeClr>
                        </a:solidFill>
                      </a:endParaRPr>
                    </a:p>
                  </a:txBody>
                  <a:tcPr/>
                </a:tc>
                <a:tc>
                  <a:txBody>
                    <a:bodyPr/>
                    <a:lstStyle/>
                    <a:p>
                      <a:r>
                        <a:rPr lang="de-DE" sz="1600" b="0" kern="1200" noProof="0" dirty="0">
                          <a:solidFill>
                            <a:schemeClr val="tx2">
                              <a:lumMod val="90000"/>
                              <a:lumOff val="10000"/>
                            </a:schemeClr>
                          </a:solidFill>
                          <a:effectLst/>
                        </a:rPr>
                        <a:t>2.7 Mio.</a:t>
                      </a:r>
                      <a:endParaRPr lang="de-DE" sz="1600" b="0" i="0" kern="1200" noProof="0" dirty="0">
                        <a:solidFill>
                          <a:schemeClr val="tx2">
                            <a:lumMod val="90000"/>
                            <a:lumOff val="10000"/>
                          </a:schemeClr>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noProof="0">
                          <a:solidFill>
                            <a:schemeClr val="tx2">
                              <a:lumMod val="90000"/>
                              <a:lumOff val="10000"/>
                            </a:schemeClr>
                          </a:solidFill>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noProof="0">
                          <a:solidFill>
                            <a:schemeClr val="tx2">
                              <a:lumMod val="90000"/>
                              <a:lumOff val="10000"/>
                            </a:schemeClr>
                          </a:solidFill>
                        </a:rPr>
                        <a:t>46 </a:t>
                      </a:r>
                      <a:r>
                        <a:rPr lang="de-DE" sz="1600" b="0" kern="1200" noProof="0">
                          <a:solidFill>
                            <a:schemeClr val="tx2">
                              <a:lumMod val="90000"/>
                              <a:lumOff val="10000"/>
                            </a:schemeClr>
                          </a:solidFill>
                          <a:effectLst/>
                        </a:rPr>
                        <a:t>Mio.</a:t>
                      </a:r>
                      <a:endParaRPr lang="de-DE" sz="1600" noProof="0">
                        <a:solidFill>
                          <a:schemeClr val="tx2">
                            <a:lumMod val="90000"/>
                            <a:lumOff val="10000"/>
                          </a:schemeClr>
                        </a:solidFill>
                      </a:endParaRPr>
                    </a:p>
                  </a:txBody>
                  <a:tcPr/>
                </a:tc>
                <a:extLst>
                  <a:ext uri="{0D108BD9-81ED-4DB2-BD59-A6C34878D82A}">
                    <a16:rowId xmlns:a16="http://schemas.microsoft.com/office/drawing/2014/main" val="1966704983"/>
                  </a:ext>
                </a:extLst>
              </a:tr>
              <a:tr h="329631">
                <a:tc>
                  <a:txBody>
                    <a:bodyPr/>
                    <a:lstStyle/>
                    <a:p>
                      <a:r>
                        <a:rPr lang="de-DE" sz="1600" b="1" kern="1200" noProof="0" dirty="0">
                          <a:solidFill>
                            <a:schemeClr val="tx2">
                              <a:lumMod val="90000"/>
                              <a:lumOff val="10000"/>
                            </a:schemeClr>
                          </a:solidFill>
                        </a:rPr>
                        <a:t>Hotel</a:t>
                      </a:r>
                      <a:endParaRPr lang="de-DE" sz="1600" b="1" kern="1200" noProof="0" dirty="0">
                        <a:solidFill>
                          <a:schemeClr val="tx2">
                            <a:lumMod val="90000"/>
                            <a:lumOff val="10000"/>
                          </a:schemeClr>
                        </a:solidFill>
                        <a:latin typeface="+mn-lt"/>
                        <a:ea typeface="+mn-ea"/>
                        <a:cs typeface="+mn-cs"/>
                      </a:endParaRPr>
                    </a:p>
                  </a:txBody>
                  <a:tcPr/>
                </a:tc>
                <a:tc>
                  <a:txBody>
                    <a:bodyPr/>
                    <a:lstStyle/>
                    <a:p>
                      <a:r>
                        <a:rPr lang="de-DE" sz="1600" noProof="0">
                          <a:solidFill>
                            <a:schemeClr val="tx2">
                              <a:lumMod val="90000"/>
                              <a:lumOff val="10000"/>
                            </a:schemeClr>
                          </a:solidFill>
                        </a:rPr>
                        <a:t>1 Mio.</a:t>
                      </a:r>
                    </a:p>
                  </a:txBody>
                  <a:tcPr/>
                </a:tc>
                <a:tc>
                  <a:txBody>
                    <a:bodyPr/>
                    <a:lstStyle/>
                    <a:p>
                      <a:r>
                        <a:rPr lang="de-DE" sz="1600" b="0" kern="1200" noProof="0">
                          <a:solidFill>
                            <a:schemeClr val="tx2">
                              <a:lumMod val="90000"/>
                              <a:lumOff val="10000"/>
                            </a:schemeClr>
                          </a:solidFill>
                          <a:effectLst/>
                        </a:rPr>
                        <a:t>28 Mio.</a:t>
                      </a:r>
                      <a:endParaRPr lang="de-DE" sz="1600" noProof="0">
                        <a:solidFill>
                          <a:schemeClr val="tx2">
                            <a:lumMod val="90000"/>
                            <a:lumOff val="10000"/>
                          </a:schemeClr>
                        </a:solidFill>
                      </a:endParaRPr>
                    </a:p>
                  </a:txBody>
                  <a:tcPr/>
                </a:tc>
                <a:tc>
                  <a:txBody>
                    <a:bodyPr/>
                    <a:lstStyle/>
                    <a:p>
                      <a:r>
                        <a:rPr lang="de-DE" sz="1600" b="0" kern="1200" noProof="0" dirty="0">
                          <a:solidFill>
                            <a:schemeClr val="tx2">
                              <a:lumMod val="90000"/>
                              <a:lumOff val="10000"/>
                            </a:schemeClr>
                          </a:solidFill>
                          <a:effectLst/>
                        </a:rPr>
                        <a:t>2.5 Mio.</a:t>
                      </a:r>
                      <a:endParaRPr lang="de-DE" sz="1600" b="0" i="0" kern="1200" noProof="0" dirty="0">
                        <a:solidFill>
                          <a:schemeClr val="tx2">
                            <a:lumMod val="90000"/>
                            <a:lumOff val="10000"/>
                          </a:schemeClr>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noProof="0" dirty="0">
                          <a:solidFill>
                            <a:schemeClr val="tx2">
                              <a:lumMod val="90000"/>
                              <a:lumOff val="10000"/>
                            </a:schemeClr>
                          </a:solidFill>
                        </a:rPr>
                        <a:t>300 Tsd.</a:t>
                      </a:r>
                    </a:p>
                  </a:txBody>
                  <a:tcPr/>
                </a:tc>
                <a:tc>
                  <a:txBody>
                    <a:bodyPr/>
                    <a:lstStyle/>
                    <a:p>
                      <a:r>
                        <a:rPr lang="de-DE" sz="1600" noProof="0">
                          <a:solidFill>
                            <a:schemeClr val="tx2">
                              <a:lumMod val="90000"/>
                              <a:lumOff val="10000"/>
                            </a:schemeClr>
                          </a:solidFill>
                        </a:rPr>
                        <a:t>2.9 Mio.</a:t>
                      </a:r>
                    </a:p>
                  </a:txBody>
                  <a:tcPr/>
                </a:tc>
                <a:extLst>
                  <a:ext uri="{0D108BD9-81ED-4DB2-BD59-A6C34878D82A}">
                    <a16:rowId xmlns:a16="http://schemas.microsoft.com/office/drawing/2014/main" val="2861673217"/>
                  </a:ext>
                </a:extLst>
              </a:tr>
              <a:tr h="446978">
                <a:tc>
                  <a:txBody>
                    <a:bodyPr/>
                    <a:lstStyle/>
                    <a:p>
                      <a:pPr algn="l" fontAlgn="b"/>
                      <a:r>
                        <a:rPr lang="de-DE" sz="1600" b="1" kern="1200" noProof="0">
                          <a:solidFill>
                            <a:schemeClr val="tx2">
                              <a:lumMod val="90000"/>
                              <a:lumOff val="10000"/>
                            </a:schemeClr>
                          </a:solidFill>
                        </a:rPr>
                        <a:t>Ferienunterkünfte</a:t>
                      </a:r>
                      <a:endParaRPr lang="de-DE" sz="1600" b="1" kern="1200" noProof="0">
                        <a:solidFill>
                          <a:schemeClr val="tx2">
                            <a:lumMod val="90000"/>
                            <a:lumOff val="10000"/>
                          </a:schemeClr>
                        </a:solidFill>
                        <a:latin typeface="+mn-lt"/>
                        <a:ea typeface="+mn-ea"/>
                        <a:cs typeface="+mn-cs"/>
                      </a:endParaRPr>
                    </a:p>
                  </a:txBody>
                  <a:tcPr marL="9525" marR="9525" marT="9525" marB="0" anchor="b"/>
                </a:tc>
                <a:tc>
                  <a:txBody>
                    <a:bodyPr/>
                    <a:lstStyle/>
                    <a:p>
                      <a:pPr algn="l" fontAlgn="b"/>
                      <a:r>
                        <a:rPr lang="de-DE" sz="1600" kern="1200" noProof="0">
                          <a:solidFill>
                            <a:schemeClr val="tx2">
                              <a:lumMod val="90000"/>
                              <a:lumOff val="10000"/>
                            </a:schemeClr>
                          </a:solidFill>
                        </a:rPr>
                        <a:t>2.6 Mio.</a:t>
                      </a:r>
                      <a:endParaRPr lang="de-DE" sz="1600" kern="1200" noProof="0">
                        <a:solidFill>
                          <a:schemeClr val="tx2">
                            <a:lumMod val="90000"/>
                            <a:lumOff val="10000"/>
                          </a:schemeClr>
                        </a:solidFill>
                        <a:latin typeface="+mn-lt"/>
                        <a:ea typeface="+mn-ea"/>
                        <a:cs typeface="+mn-cs"/>
                      </a:endParaRPr>
                    </a:p>
                  </a:txBody>
                  <a:tcPr marL="9525" marR="9525" marT="9525" marB="0" anchor="b"/>
                </a:tc>
                <a:tc>
                  <a:txBody>
                    <a:bodyPr/>
                    <a:lstStyle/>
                    <a:p>
                      <a:r>
                        <a:rPr lang="de-DE" sz="1600" noProof="0" dirty="0">
                          <a:solidFill>
                            <a:schemeClr val="tx2">
                              <a:lumMod val="90000"/>
                              <a:lumOff val="10000"/>
                            </a:schemeClr>
                          </a:solidFill>
                        </a:rPr>
                        <a:t>N/A</a:t>
                      </a:r>
                    </a:p>
                  </a:txBody>
                  <a:tcPr/>
                </a:tc>
                <a:tc>
                  <a:txBody>
                    <a:bodyPr/>
                    <a:lstStyle/>
                    <a:p>
                      <a:r>
                        <a:rPr lang="de-DE" sz="1600" noProof="0">
                          <a:solidFill>
                            <a:schemeClr val="tx2">
                              <a:lumMod val="90000"/>
                              <a:lumOff val="10000"/>
                            </a:schemeClr>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noProof="0">
                          <a:solidFill>
                            <a:schemeClr val="tx2">
                              <a:lumMod val="90000"/>
                              <a:lumOff val="10000"/>
                            </a:schemeClr>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noProof="0">
                          <a:solidFill>
                            <a:schemeClr val="tx2">
                              <a:lumMod val="90000"/>
                              <a:lumOff val="10000"/>
                            </a:schemeClr>
                          </a:solidFill>
                        </a:rPr>
                        <a:t>N/A</a:t>
                      </a:r>
                    </a:p>
                  </a:txBody>
                  <a:tcPr/>
                </a:tc>
                <a:extLst>
                  <a:ext uri="{0D108BD9-81ED-4DB2-BD59-A6C34878D82A}">
                    <a16:rowId xmlns:a16="http://schemas.microsoft.com/office/drawing/2014/main" val="3871885600"/>
                  </a:ext>
                </a:extLst>
              </a:tr>
              <a:tr h="429765">
                <a:tc>
                  <a:txBody>
                    <a:bodyPr/>
                    <a:lstStyle/>
                    <a:p>
                      <a:pPr marL="0" algn="l" defTabSz="914400" rtl="0" eaLnBrk="1" latinLnBrk="0" hangingPunct="1"/>
                      <a:r>
                        <a:rPr lang="de-DE" sz="1600" b="1" kern="1200" noProof="0" dirty="0">
                          <a:solidFill>
                            <a:schemeClr val="tx2">
                              <a:lumMod val="90000"/>
                              <a:lumOff val="10000"/>
                            </a:schemeClr>
                          </a:solidFill>
                        </a:rPr>
                        <a:t>Mobile Bewertung (App)</a:t>
                      </a:r>
                      <a:endParaRPr lang="de-DE" sz="1600" b="1" kern="1200" noProof="0" dirty="0">
                        <a:solidFill>
                          <a:schemeClr val="tx2">
                            <a:lumMod val="90000"/>
                            <a:lumOff val="10000"/>
                          </a:schemeClr>
                        </a:solidFill>
                        <a:latin typeface="+mn-lt"/>
                        <a:ea typeface="+mn-ea"/>
                        <a:cs typeface="+mn-cs"/>
                      </a:endParaRPr>
                    </a:p>
                  </a:txBody>
                  <a:tcPr/>
                </a:tc>
                <a:tc>
                  <a:txBody>
                    <a:bodyPr/>
                    <a:lstStyle/>
                    <a:p>
                      <a:r>
                        <a:rPr lang="de-DE" sz="1600" noProof="0">
                          <a:solidFill>
                            <a:schemeClr val="tx2">
                              <a:lumMod val="90000"/>
                              <a:lumOff val="10000"/>
                            </a:schemeClr>
                          </a:solidFill>
                        </a:rPr>
                        <a:t>4,8/5</a:t>
                      </a:r>
                    </a:p>
                  </a:txBody>
                  <a:tcPr/>
                </a:tc>
                <a:tc>
                  <a:txBody>
                    <a:bodyPr/>
                    <a:lstStyle/>
                    <a:p>
                      <a:r>
                        <a:rPr lang="de-DE" sz="1600" b="0" noProof="0" dirty="0">
                          <a:solidFill>
                            <a:schemeClr val="tx2">
                              <a:lumMod val="90000"/>
                              <a:lumOff val="10000"/>
                            </a:schemeClr>
                          </a:solidFill>
                        </a:rPr>
                        <a:t>4,8/5</a:t>
                      </a:r>
                    </a:p>
                  </a:txBody>
                  <a:tcPr/>
                </a:tc>
                <a:tc>
                  <a:txBody>
                    <a:bodyPr/>
                    <a:lstStyle/>
                    <a:p>
                      <a:r>
                        <a:rPr lang="de-DE" sz="1600" noProof="0">
                          <a:solidFill>
                            <a:schemeClr val="tx2">
                              <a:lumMod val="90000"/>
                              <a:lumOff val="10000"/>
                            </a:schemeClr>
                          </a:solidFill>
                        </a:rPr>
                        <a:t>4,7/5</a:t>
                      </a:r>
                    </a:p>
                  </a:txBody>
                  <a:tcPr/>
                </a:tc>
                <a:tc>
                  <a:txBody>
                    <a:bodyPr/>
                    <a:lstStyle/>
                    <a:p>
                      <a:r>
                        <a:rPr lang="de-DE" sz="1600" noProof="0">
                          <a:solidFill>
                            <a:schemeClr val="tx2">
                              <a:lumMod val="90000"/>
                              <a:lumOff val="10000"/>
                            </a:schemeClr>
                          </a:solidFill>
                        </a:rPr>
                        <a:t>4,5/5</a:t>
                      </a:r>
                    </a:p>
                  </a:txBody>
                  <a:tcPr/>
                </a:tc>
                <a:tc>
                  <a:txBody>
                    <a:bodyPr/>
                    <a:lstStyle/>
                    <a:p>
                      <a:r>
                        <a:rPr lang="de-DE" sz="1600" noProof="0">
                          <a:solidFill>
                            <a:schemeClr val="tx2">
                              <a:lumMod val="90000"/>
                              <a:lumOff val="10000"/>
                            </a:schemeClr>
                          </a:solidFill>
                        </a:rPr>
                        <a:t>4,6/5</a:t>
                      </a:r>
                    </a:p>
                  </a:txBody>
                  <a:tcPr/>
                </a:tc>
                <a:extLst>
                  <a:ext uri="{0D108BD9-81ED-4DB2-BD59-A6C34878D82A}">
                    <a16:rowId xmlns:a16="http://schemas.microsoft.com/office/drawing/2014/main" val="3214581229"/>
                  </a:ext>
                </a:extLst>
              </a:tr>
              <a:tr h="207692">
                <a:tc>
                  <a:txBody>
                    <a:bodyPr/>
                    <a:lstStyle/>
                    <a:p>
                      <a:pPr marL="0" algn="l" defTabSz="914400" rtl="0" eaLnBrk="1" latinLnBrk="0" hangingPunct="1"/>
                      <a:r>
                        <a:rPr lang="de-DE" sz="1600" b="1" kern="1200" noProof="0">
                          <a:solidFill>
                            <a:schemeClr val="tx2">
                              <a:lumMod val="90000"/>
                              <a:lumOff val="10000"/>
                            </a:schemeClr>
                          </a:solidFill>
                        </a:rPr>
                        <a:t>Marktaufteilung</a:t>
                      </a:r>
                      <a:r>
                        <a:rPr lang="de-DE" sz="1600" b="1" kern="1200" baseline="30000" noProof="0">
                          <a:solidFill>
                            <a:schemeClr val="tx2">
                              <a:lumMod val="90000"/>
                              <a:lumOff val="10000"/>
                            </a:schemeClr>
                          </a:solidFill>
                        </a:rPr>
                        <a:t>1</a:t>
                      </a:r>
                      <a:endParaRPr lang="de-DE" sz="1600" b="1" kern="1200" baseline="30000" noProof="0">
                        <a:solidFill>
                          <a:schemeClr val="tx2">
                            <a:lumMod val="90000"/>
                            <a:lumOff val="10000"/>
                          </a:schemeClr>
                        </a:solidFill>
                        <a:latin typeface="+mn-lt"/>
                        <a:ea typeface="+mn-ea"/>
                        <a:cs typeface="+mn-cs"/>
                      </a:endParaRPr>
                    </a:p>
                  </a:txBody>
                  <a:tcPr/>
                </a:tc>
                <a:tc>
                  <a:txBody>
                    <a:bodyPr/>
                    <a:lstStyle/>
                    <a:p>
                      <a:r>
                        <a:rPr lang="de-DE" sz="1600" noProof="0">
                          <a:solidFill>
                            <a:schemeClr val="tx2">
                              <a:lumMod val="90000"/>
                              <a:lumOff val="10000"/>
                            </a:schemeClr>
                          </a:solidFill>
                        </a:rPr>
                        <a:t>N/A</a:t>
                      </a:r>
                    </a:p>
                  </a:txBody>
                  <a:tcPr/>
                </a:tc>
                <a:tc>
                  <a:txBody>
                    <a:bodyPr/>
                    <a:lstStyle/>
                    <a:p>
                      <a:r>
                        <a:rPr lang="de-DE" sz="1600" b="0" noProof="0" dirty="0">
                          <a:solidFill>
                            <a:schemeClr val="tx2">
                              <a:lumMod val="90000"/>
                              <a:lumOff val="10000"/>
                            </a:schemeClr>
                          </a:solidFill>
                        </a:rPr>
                        <a:t>71%</a:t>
                      </a:r>
                    </a:p>
                  </a:txBody>
                  <a:tcPr/>
                </a:tc>
                <a:tc>
                  <a:txBody>
                    <a:bodyPr/>
                    <a:lstStyle/>
                    <a:p>
                      <a:r>
                        <a:rPr lang="de-DE" sz="1600" noProof="0">
                          <a:solidFill>
                            <a:schemeClr val="tx2">
                              <a:lumMod val="90000"/>
                              <a:lumOff val="10000"/>
                            </a:schemeClr>
                          </a:solidFill>
                        </a:rPr>
                        <a:t>N/A</a:t>
                      </a:r>
                    </a:p>
                  </a:txBody>
                  <a:tcPr/>
                </a:tc>
                <a:tc>
                  <a:txBody>
                    <a:bodyPr/>
                    <a:lstStyle/>
                    <a:p>
                      <a:r>
                        <a:rPr lang="de-DE" sz="1600" noProof="0">
                          <a:solidFill>
                            <a:schemeClr val="tx2">
                              <a:lumMod val="90000"/>
                              <a:lumOff val="10000"/>
                            </a:schemeClr>
                          </a:solidFill>
                        </a:rPr>
                        <a:t>4.6%</a:t>
                      </a:r>
                    </a:p>
                  </a:txBody>
                  <a:tcPr/>
                </a:tc>
                <a:tc>
                  <a:txBody>
                    <a:bodyPr/>
                    <a:lstStyle/>
                    <a:p>
                      <a:r>
                        <a:rPr lang="de-DE" sz="1600" noProof="0" dirty="0">
                          <a:solidFill>
                            <a:schemeClr val="tx2">
                              <a:lumMod val="90000"/>
                              <a:lumOff val="10000"/>
                            </a:schemeClr>
                          </a:solidFill>
                        </a:rPr>
                        <a:t>14.4%</a:t>
                      </a:r>
                    </a:p>
                  </a:txBody>
                  <a:tcPr/>
                </a:tc>
                <a:extLst>
                  <a:ext uri="{0D108BD9-81ED-4DB2-BD59-A6C34878D82A}">
                    <a16:rowId xmlns:a16="http://schemas.microsoft.com/office/drawing/2014/main" val="156593807"/>
                  </a:ext>
                </a:extLst>
              </a:tr>
            </a:tbl>
          </a:graphicData>
        </a:graphic>
      </p:graphicFrame>
      <p:sp>
        <p:nvSpPr>
          <p:cNvPr id="9" name="TextBox 8">
            <a:extLst>
              <a:ext uri="{FF2B5EF4-FFF2-40B4-BE49-F238E27FC236}">
                <a16:creationId xmlns:a16="http://schemas.microsoft.com/office/drawing/2014/main" id="{696AE1E3-F6C1-11FF-311C-C5ECC875212C}"/>
              </a:ext>
            </a:extLst>
          </p:cNvPr>
          <p:cNvSpPr txBox="1"/>
          <p:nvPr/>
        </p:nvSpPr>
        <p:spPr>
          <a:xfrm>
            <a:off x="838200" y="6085116"/>
            <a:ext cx="9167191" cy="784830"/>
          </a:xfrm>
          <a:prstGeom prst="rect">
            <a:avLst/>
          </a:prstGeom>
          <a:noFill/>
        </p:spPr>
        <p:txBody>
          <a:bodyPr wrap="square" rtlCol="0">
            <a:spAutoFit/>
          </a:bodyPr>
          <a:lstStyle/>
          <a:p>
            <a:r>
              <a:rPr lang="de-DE" sz="900" dirty="0">
                <a:solidFill>
                  <a:srgbClr val="467886"/>
                </a:solidFill>
                <a:hlinkClick r:id="rId3">
                  <a:extLst>
                    <a:ext uri="{A12FA001-AC4F-418D-AE19-62706E023703}">
                      <ahyp:hlinkClr xmlns:ahyp="http://schemas.microsoft.com/office/drawing/2018/hyperlinkcolor" val="tx"/>
                    </a:ext>
                  </a:extLst>
                </a:hlinkClick>
              </a:rPr>
              <a:t>1</a:t>
            </a:r>
            <a:r>
              <a:rPr lang="de-DE" sz="900" dirty="0">
                <a:solidFill>
                  <a:schemeClr val="tx2">
                    <a:lumMod val="90000"/>
                    <a:lumOff val="10000"/>
                  </a:schemeClr>
                </a:solidFill>
              </a:rPr>
              <a:t>. Prof. Roland Schegg, European Hotel Distribution Study 2024 </a:t>
            </a:r>
            <a:r>
              <a:rPr lang="de-DE" sz="900" dirty="0" err="1">
                <a:solidFill>
                  <a:schemeClr val="tx2">
                    <a:lumMod val="90000"/>
                    <a:lumOff val="10000"/>
                  </a:schemeClr>
                </a:solidFill>
              </a:rPr>
              <a:t>Results</a:t>
            </a:r>
            <a:r>
              <a:rPr lang="de-DE" sz="900" dirty="0">
                <a:solidFill>
                  <a:schemeClr val="tx2">
                    <a:lumMod val="90000"/>
                    <a:lumOff val="10000"/>
                  </a:schemeClr>
                </a:solidFill>
              </a:rPr>
              <a:t> </a:t>
            </a:r>
            <a:r>
              <a:rPr lang="de-DE" sz="900" dirty="0" err="1">
                <a:solidFill>
                  <a:schemeClr val="tx2">
                    <a:lumMod val="90000"/>
                    <a:lumOff val="10000"/>
                  </a:schemeClr>
                </a:solidFill>
              </a:rPr>
              <a:t>for</a:t>
            </a:r>
            <a:r>
              <a:rPr lang="de-DE" sz="900" dirty="0">
                <a:solidFill>
                  <a:schemeClr val="tx2">
                    <a:lumMod val="90000"/>
                    <a:lumOff val="10000"/>
                  </a:schemeClr>
                </a:solidFill>
              </a:rPr>
              <a:t> </a:t>
            </a:r>
            <a:r>
              <a:rPr lang="de-DE" sz="900" dirty="0" err="1">
                <a:solidFill>
                  <a:schemeClr val="tx2">
                    <a:lumMod val="90000"/>
                    <a:lumOff val="10000"/>
                  </a:schemeClr>
                </a:solidFill>
              </a:rPr>
              <a:t>the</a:t>
            </a:r>
            <a:r>
              <a:rPr lang="de-DE" sz="900" dirty="0">
                <a:solidFill>
                  <a:schemeClr val="tx2">
                    <a:lumMod val="90000"/>
                    <a:lumOff val="10000"/>
                  </a:schemeClr>
                </a:solidFill>
              </a:rPr>
              <a:t> Reference Year 2023l: </a:t>
            </a:r>
            <a:r>
              <a:rPr lang="de-DE" sz="900" dirty="0" err="1">
                <a:solidFill>
                  <a:schemeClr val="tx2">
                    <a:lumMod val="90000"/>
                    <a:lumOff val="10000"/>
                  </a:schemeClr>
                </a:solidFill>
              </a:rPr>
              <a:t>chrome</a:t>
            </a:r>
            <a:r>
              <a:rPr lang="de-DE" sz="900" dirty="0">
                <a:solidFill>
                  <a:schemeClr val="tx2">
                    <a:lumMod val="90000"/>
                    <a:lumOff val="10000"/>
                  </a:schemeClr>
                </a:solidFill>
              </a:rPr>
              <a:t>-extension://</a:t>
            </a:r>
            <a:r>
              <a:rPr lang="de-DE" sz="900" dirty="0" err="1">
                <a:solidFill>
                  <a:schemeClr val="tx2">
                    <a:lumMod val="90000"/>
                    <a:lumOff val="10000"/>
                  </a:schemeClr>
                </a:solidFill>
              </a:rPr>
              <a:t>efaidnbmnnnibpcajpcglclefindmkaj</a:t>
            </a:r>
            <a:r>
              <a:rPr lang="de-DE" sz="900" dirty="0">
                <a:solidFill>
                  <a:schemeClr val="tx2">
                    <a:lumMod val="90000"/>
                    <a:lumOff val="10000"/>
                  </a:schemeClr>
                </a:solidFill>
              </a:rPr>
              <a:t>/https:</a:t>
            </a:r>
          </a:p>
          <a:p>
            <a:r>
              <a:rPr lang="de-DE" sz="900" dirty="0">
                <a:solidFill>
                  <a:schemeClr val="tx2">
                    <a:lumMod val="90000"/>
                    <a:lumOff val="10000"/>
                  </a:schemeClr>
                </a:solidFill>
              </a:rPr>
              <a:t>//</a:t>
            </a:r>
            <a:r>
              <a:rPr lang="de-DE" sz="900" dirty="0" err="1">
                <a:solidFill>
                  <a:schemeClr val="tx2">
                    <a:lumMod val="90000"/>
                    <a:lumOff val="10000"/>
                  </a:schemeClr>
                </a:solidFill>
              </a:rPr>
              <a:t>www.hotellerie.de</a:t>
            </a:r>
            <a:r>
              <a:rPr lang="de-DE" sz="900" dirty="0">
                <a:solidFill>
                  <a:schemeClr val="tx2">
                    <a:lumMod val="90000"/>
                    <a:lumOff val="10000"/>
                  </a:schemeClr>
                </a:solidFill>
              </a:rPr>
              <a:t>/</a:t>
            </a:r>
            <a:r>
              <a:rPr lang="de-DE" sz="900" dirty="0" err="1">
                <a:solidFill>
                  <a:schemeClr val="tx2">
                    <a:lumMod val="90000"/>
                    <a:lumOff val="10000"/>
                  </a:schemeClr>
                </a:solidFill>
              </a:rPr>
              <a:t>fileadmin</a:t>
            </a:r>
            <a:r>
              <a:rPr lang="de-DE" sz="900" dirty="0">
                <a:solidFill>
                  <a:schemeClr val="tx2">
                    <a:lumMod val="90000"/>
                    <a:lumOff val="10000"/>
                  </a:schemeClr>
                </a:solidFill>
              </a:rPr>
              <a:t>/</a:t>
            </a:r>
            <a:r>
              <a:rPr lang="de-DE" sz="900" dirty="0" err="1">
                <a:solidFill>
                  <a:schemeClr val="tx2">
                    <a:lumMod val="90000"/>
                    <a:lumOff val="10000"/>
                  </a:schemeClr>
                </a:solidFill>
              </a:rPr>
              <a:t>user_upload</a:t>
            </a:r>
            <a:r>
              <a:rPr lang="de-DE" sz="900" dirty="0">
                <a:solidFill>
                  <a:schemeClr val="tx2">
                    <a:lumMod val="90000"/>
                    <a:lumOff val="10000"/>
                  </a:schemeClr>
                </a:solidFill>
              </a:rPr>
              <a:t>/Dokumente/</a:t>
            </a:r>
            <a:r>
              <a:rPr lang="de-DE" sz="900" dirty="0" err="1">
                <a:solidFill>
                  <a:schemeClr val="tx2">
                    <a:lumMod val="90000"/>
                    <a:lumOff val="10000"/>
                  </a:schemeClr>
                </a:solidFill>
              </a:rPr>
              <a:t>Studien_und_Umfragen</a:t>
            </a:r>
            <a:r>
              <a:rPr lang="de-DE" sz="900" dirty="0">
                <a:solidFill>
                  <a:schemeClr val="tx2">
                    <a:lumMod val="90000"/>
                    <a:lumOff val="10000"/>
                  </a:schemeClr>
                </a:solidFill>
              </a:rPr>
              <a:t>/HOTREC_Distribution_Study_2024_-_Germany_and_Europe_short.pdf</a:t>
            </a:r>
          </a:p>
          <a:p>
            <a:r>
              <a:rPr lang="de-DE" sz="900" i="0" dirty="0">
                <a:solidFill>
                  <a:schemeClr val="tx2">
                    <a:lumMod val="90000"/>
                    <a:lumOff val="10000"/>
                  </a:schemeClr>
                </a:solidFill>
                <a:effectLst/>
                <a:latin typeface="Classic Grotesque Pro"/>
              </a:rPr>
              <a:t>2. Handelsblatt Beste Reise Portale 2023: </a:t>
            </a:r>
            <a:r>
              <a:rPr lang="de-DE" sz="900" dirty="0">
                <a:solidFill>
                  <a:schemeClr val="tx2">
                    <a:lumMod val="90000"/>
                    <a:lumOff val="10000"/>
                  </a:schemeClr>
                </a:solidFill>
              </a:rPr>
              <a:t> </a:t>
            </a:r>
            <a:r>
              <a:rPr lang="de-DE" sz="900" dirty="0">
                <a:solidFill>
                  <a:schemeClr val="tx2">
                    <a:lumMod val="90000"/>
                    <a:lumOff val="10000"/>
                  </a:schemeClr>
                </a:solidFill>
                <a:hlinkClick r:id="rId4"/>
              </a:rPr>
              <a:t>https://datawrapper.dwcdn.net/tYqia/5/</a:t>
            </a:r>
            <a:endParaRPr lang="de-DE" sz="900" dirty="0">
              <a:solidFill>
                <a:schemeClr val="tx2">
                  <a:lumMod val="90000"/>
                  <a:lumOff val="10000"/>
                </a:schemeClr>
              </a:solidFill>
            </a:endParaRPr>
          </a:p>
          <a:p>
            <a:r>
              <a:rPr lang="de-DE" sz="900" dirty="0">
                <a:solidFill>
                  <a:schemeClr val="tx2">
                    <a:lumMod val="90000"/>
                    <a:lumOff val="10000"/>
                  </a:schemeClr>
                </a:solidFill>
              </a:rPr>
              <a:t>* Quelle(</a:t>
            </a:r>
            <a:r>
              <a:rPr lang="de-DE" sz="900" dirty="0" err="1">
                <a:solidFill>
                  <a:schemeClr val="tx2">
                    <a:lumMod val="90000"/>
                    <a:lumOff val="10000"/>
                  </a:schemeClr>
                </a:solidFill>
              </a:rPr>
              <a:t>n</a:t>
            </a:r>
            <a:r>
              <a:rPr lang="de-DE" sz="900" dirty="0">
                <a:solidFill>
                  <a:schemeClr val="tx2">
                    <a:lumMod val="90000"/>
                    <a:lumOff val="10000"/>
                  </a:schemeClr>
                </a:solidFill>
              </a:rPr>
              <a:t>):  Statista und Portal des Produkts</a:t>
            </a:r>
          </a:p>
          <a:p>
            <a:endParaRPr lang="en-US" sz="900" dirty="0">
              <a:solidFill>
                <a:schemeClr val="tx2">
                  <a:lumMod val="90000"/>
                  <a:lumOff val="10000"/>
                </a:schemeClr>
              </a:solidFill>
            </a:endParaRPr>
          </a:p>
        </p:txBody>
      </p:sp>
      <p:sp>
        <p:nvSpPr>
          <p:cNvPr id="11" name="TextBox 10">
            <a:extLst>
              <a:ext uri="{FF2B5EF4-FFF2-40B4-BE49-F238E27FC236}">
                <a16:creationId xmlns:a16="http://schemas.microsoft.com/office/drawing/2014/main" id="{EF2BD73E-C4D9-220B-EAA3-56008F261CDA}"/>
              </a:ext>
            </a:extLst>
          </p:cNvPr>
          <p:cNvSpPr txBox="1"/>
          <p:nvPr/>
        </p:nvSpPr>
        <p:spPr>
          <a:xfrm>
            <a:off x="988088" y="4679262"/>
            <a:ext cx="10418883" cy="913070"/>
          </a:xfrm>
          <a:prstGeom prst="rect">
            <a:avLst/>
          </a:prstGeom>
          <a:solidFill>
            <a:schemeClr val="tx2">
              <a:lumMod val="90000"/>
              <a:lumOff val="10000"/>
            </a:schemeClr>
          </a:solidFill>
        </p:spPr>
        <p:txBody>
          <a:bodyPr wrap="square">
            <a:spAutoFit/>
          </a:bodyPr>
          <a:lstStyle/>
          <a:p>
            <a:r>
              <a:rPr lang="de-DE" sz="2000" dirty="0">
                <a:solidFill>
                  <a:schemeClr val="bg1"/>
                </a:solidFill>
                <a:latin typeface="Inter"/>
              </a:rPr>
              <a:t>OTA  Hotellerie: 87.9/100 Punkte (Platz 6) – Hinter Expedia (Platz 2) und </a:t>
            </a:r>
            <a:r>
              <a:rPr lang="de-DE" sz="2000" dirty="0" err="1">
                <a:solidFill>
                  <a:schemeClr val="bg1"/>
                </a:solidFill>
                <a:latin typeface="Inter"/>
              </a:rPr>
              <a:t>Booking.com</a:t>
            </a:r>
            <a:r>
              <a:rPr lang="de-DE" sz="2000" dirty="0">
                <a:solidFill>
                  <a:schemeClr val="bg1"/>
                </a:solidFill>
                <a:latin typeface="Inter"/>
              </a:rPr>
              <a:t> (Platz 4).</a:t>
            </a:r>
          </a:p>
          <a:p>
            <a:r>
              <a:rPr lang="de-DE" sz="2000" dirty="0">
                <a:solidFill>
                  <a:schemeClr val="bg1"/>
                </a:solidFill>
                <a:latin typeface="Inter"/>
              </a:rPr>
              <a:t>OTA  Ferienwohnungen:</a:t>
            </a:r>
            <a:r>
              <a:rPr lang="de-DE" sz="2000" b="1" i="0" dirty="0">
                <a:solidFill>
                  <a:schemeClr val="bg1"/>
                </a:solidFill>
                <a:effectLst/>
                <a:latin typeface="Inter"/>
              </a:rPr>
              <a:t> Nicht in Top 19</a:t>
            </a:r>
            <a:r>
              <a:rPr lang="de-DE" sz="2000" b="0" i="0" dirty="0">
                <a:solidFill>
                  <a:schemeClr val="bg1"/>
                </a:solidFill>
                <a:effectLst/>
                <a:latin typeface="Inter"/>
              </a:rPr>
              <a:t> – </a:t>
            </a:r>
            <a:r>
              <a:rPr lang="de-DE" sz="2000" b="0" i="0" dirty="0" err="1">
                <a:solidFill>
                  <a:schemeClr val="bg1"/>
                </a:solidFill>
                <a:effectLst/>
                <a:latin typeface="Inter"/>
              </a:rPr>
              <a:t>Airbnb</a:t>
            </a:r>
            <a:r>
              <a:rPr lang="de-DE" sz="2000" b="0" i="0" dirty="0">
                <a:solidFill>
                  <a:schemeClr val="bg1"/>
                </a:solidFill>
                <a:effectLst/>
                <a:latin typeface="Inter"/>
              </a:rPr>
              <a:t> dominiert als Marktführer</a:t>
            </a:r>
            <a:r>
              <a:rPr lang="de-DE" sz="2000" baseline="30000" dirty="0">
                <a:solidFill>
                  <a:schemeClr val="bg1"/>
                </a:solidFill>
                <a:latin typeface="Inter"/>
              </a:rPr>
              <a:t> 2</a:t>
            </a:r>
            <a:r>
              <a:rPr lang="de-DE" sz="2000" b="0" i="0" dirty="0">
                <a:solidFill>
                  <a:schemeClr val="bg1"/>
                </a:solidFill>
                <a:effectLst/>
                <a:latin typeface="Inter"/>
              </a:rPr>
              <a:t>.</a:t>
            </a:r>
          </a:p>
          <a:p>
            <a:endParaRPr lang="de-DE" sz="2000" b="0" i="0" baseline="30000" dirty="0">
              <a:solidFill>
                <a:schemeClr val="bg1"/>
              </a:solidFill>
              <a:effectLst/>
              <a:latin typeface="Inter"/>
            </a:endParaRPr>
          </a:p>
        </p:txBody>
      </p:sp>
      <p:sp>
        <p:nvSpPr>
          <p:cNvPr id="12" name="TextBox 11">
            <a:extLst>
              <a:ext uri="{FF2B5EF4-FFF2-40B4-BE49-F238E27FC236}">
                <a16:creationId xmlns:a16="http://schemas.microsoft.com/office/drawing/2014/main" id="{A5902D01-4BCD-B0D0-32F9-B566E531C33D}"/>
              </a:ext>
            </a:extLst>
          </p:cNvPr>
          <p:cNvSpPr txBox="1"/>
          <p:nvPr/>
        </p:nvSpPr>
        <p:spPr>
          <a:xfrm>
            <a:off x="988088" y="4062845"/>
            <a:ext cx="10515599" cy="230832"/>
          </a:xfrm>
          <a:prstGeom prst="rect">
            <a:avLst/>
          </a:prstGeom>
          <a:noFill/>
        </p:spPr>
        <p:txBody>
          <a:bodyPr wrap="square">
            <a:spAutoFit/>
          </a:bodyPr>
          <a:lstStyle/>
          <a:p>
            <a:r>
              <a:rPr lang="de-DE" sz="900" dirty="0">
                <a:solidFill>
                  <a:schemeClr val="tx2">
                    <a:lumMod val="90000"/>
                    <a:lumOff val="10000"/>
                  </a:schemeClr>
                </a:solidFill>
                <a:latin typeface="Inter"/>
              </a:rPr>
              <a:t>Tabelle 5 Vergleichstabelle: Hotel- und Reisebuchungsportale im Überblick – Kundenzahlen, Unterkünfte, App-Bewertungen und Marktanteile* </a:t>
            </a:r>
            <a:endParaRPr lang="de-DE" sz="900" b="0" i="0" baseline="30000" dirty="0">
              <a:solidFill>
                <a:schemeClr val="tx2">
                  <a:lumMod val="90000"/>
                  <a:lumOff val="10000"/>
                </a:schemeClr>
              </a:solidFill>
              <a:effectLst/>
              <a:latin typeface="Inter"/>
            </a:endParaRPr>
          </a:p>
        </p:txBody>
      </p:sp>
    </p:spTree>
    <p:extLst>
      <p:ext uri="{BB962C8B-B14F-4D97-AF65-F5344CB8AC3E}">
        <p14:creationId xmlns:p14="http://schemas.microsoft.com/office/powerpoint/2010/main" val="354478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0E5659-2C50-B518-7857-1D1199C5978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920BE-59B0-34F5-2B64-4223015D8C47}"/>
              </a:ext>
            </a:extLst>
          </p:cNvPr>
          <p:cNvSpPr>
            <a:spLocks noGrp="1"/>
          </p:cNvSpPr>
          <p:nvPr>
            <p:ph type="title"/>
          </p:nvPr>
        </p:nvSpPr>
        <p:spPr>
          <a:xfrm>
            <a:off x="1371600" y="294538"/>
            <a:ext cx="7965410" cy="1033669"/>
          </a:xfrm>
        </p:spPr>
        <p:txBody>
          <a:bodyPr>
            <a:normAutofit/>
          </a:bodyPr>
          <a:lstStyle/>
          <a:p>
            <a:r>
              <a:rPr lang="de-DE" sz="2400" b="1" dirty="0">
                <a:solidFill>
                  <a:schemeClr val="bg1"/>
                </a:solidFill>
              </a:rPr>
              <a:t>Wettbewerbsproduktanalyse</a:t>
            </a:r>
            <a:endParaRPr lang="en-US" sz="2400" b="1" dirty="0">
              <a:solidFill>
                <a:schemeClr val="bg1"/>
              </a:solidFill>
            </a:endParaRPr>
          </a:p>
        </p:txBody>
      </p:sp>
      <p:graphicFrame>
        <p:nvGraphicFramePr>
          <p:cNvPr id="18" name="Content Placeholder 2">
            <a:extLst>
              <a:ext uri="{FF2B5EF4-FFF2-40B4-BE49-F238E27FC236}">
                <a16:creationId xmlns:a16="http://schemas.microsoft.com/office/drawing/2014/main" id="{6B152514-C63F-BC7A-A067-883421659460}"/>
              </a:ext>
            </a:extLst>
          </p:cNvPr>
          <p:cNvGraphicFramePr>
            <a:graphicFrameLocks noGrp="1"/>
          </p:cNvGraphicFramePr>
          <p:nvPr>
            <p:ph idx="1"/>
            <p:extLst>
              <p:ext uri="{D42A27DB-BD31-4B8C-83A1-F6EECF244321}">
                <p14:modId xmlns:p14="http://schemas.microsoft.com/office/powerpoint/2010/main" val="383867682"/>
              </p:ext>
            </p:extLst>
          </p:nvPr>
        </p:nvGraphicFramePr>
        <p:xfrm>
          <a:off x="1143643" y="2134463"/>
          <a:ext cx="9724031" cy="392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21660586-FCF8-A6B8-E6A6-1EEBA3EF104B}"/>
              </a:ext>
            </a:extLst>
          </p:cNvPr>
          <p:cNvGrpSpPr/>
          <p:nvPr/>
        </p:nvGrpSpPr>
        <p:grpSpPr>
          <a:xfrm>
            <a:off x="2537436" y="3266758"/>
            <a:ext cx="560266" cy="317800"/>
            <a:chOff x="4697280" y="682585"/>
            <a:chExt cx="585073" cy="585073"/>
          </a:xfrm>
        </p:grpSpPr>
        <p:sp>
          <p:nvSpPr>
            <p:cNvPr id="17" name="Down Arrow 16">
              <a:extLst>
                <a:ext uri="{FF2B5EF4-FFF2-40B4-BE49-F238E27FC236}">
                  <a16:creationId xmlns:a16="http://schemas.microsoft.com/office/drawing/2014/main" id="{127FDC45-F9A1-DC4C-26EA-D4F5182ED65F}"/>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19" name="Down Arrow 4">
              <a:extLst>
                <a:ext uri="{FF2B5EF4-FFF2-40B4-BE49-F238E27FC236}">
                  <a16:creationId xmlns:a16="http://schemas.microsoft.com/office/drawing/2014/main" id="{081F5394-D1C7-EB40-9D80-75C390E67D00}"/>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20" name="Group 19">
            <a:extLst>
              <a:ext uri="{FF2B5EF4-FFF2-40B4-BE49-F238E27FC236}">
                <a16:creationId xmlns:a16="http://schemas.microsoft.com/office/drawing/2014/main" id="{E877635B-13B0-290C-606B-7C71295AE899}"/>
              </a:ext>
            </a:extLst>
          </p:cNvPr>
          <p:cNvGrpSpPr/>
          <p:nvPr/>
        </p:nvGrpSpPr>
        <p:grpSpPr>
          <a:xfrm>
            <a:off x="2559657" y="4638197"/>
            <a:ext cx="560266" cy="317800"/>
            <a:chOff x="4697280" y="682585"/>
            <a:chExt cx="585073" cy="585073"/>
          </a:xfrm>
        </p:grpSpPr>
        <p:sp>
          <p:nvSpPr>
            <p:cNvPr id="21" name="Down Arrow 20">
              <a:extLst>
                <a:ext uri="{FF2B5EF4-FFF2-40B4-BE49-F238E27FC236}">
                  <a16:creationId xmlns:a16="http://schemas.microsoft.com/office/drawing/2014/main" id="{FB28D03E-8F9B-C6EE-BDD2-986B6EBFB9DF}"/>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22" name="Down Arrow 4">
              <a:extLst>
                <a:ext uri="{FF2B5EF4-FFF2-40B4-BE49-F238E27FC236}">
                  <a16:creationId xmlns:a16="http://schemas.microsoft.com/office/drawing/2014/main" id="{CB93F69C-4C07-1869-878F-F6689CA4DC2C}"/>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23" name="Group 22">
            <a:extLst>
              <a:ext uri="{FF2B5EF4-FFF2-40B4-BE49-F238E27FC236}">
                <a16:creationId xmlns:a16="http://schemas.microsoft.com/office/drawing/2014/main" id="{17B69205-AD3E-7FFA-0DB5-69BC55761AA3}"/>
              </a:ext>
            </a:extLst>
          </p:cNvPr>
          <p:cNvGrpSpPr/>
          <p:nvPr/>
        </p:nvGrpSpPr>
        <p:grpSpPr>
          <a:xfrm>
            <a:off x="4642203" y="3227430"/>
            <a:ext cx="560266" cy="317800"/>
            <a:chOff x="4697280" y="682585"/>
            <a:chExt cx="585073" cy="585073"/>
          </a:xfrm>
        </p:grpSpPr>
        <p:sp>
          <p:nvSpPr>
            <p:cNvPr id="24" name="Down Arrow 23">
              <a:extLst>
                <a:ext uri="{FF2B5EF4-FFF2-40B4-BE49-F238E27FC236}">
                  <a16:creationId xmlns:a16="http://schemas.microsoft.com/office/drawing/2014/main" id="{7F4D84C6-97DB-3999-F361-163BE9749150}"/>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25" name="Down Arrow 4">
              <a:extLst>
                <a:ext uri="{FF2B5EF4-FFF2-40B4-BE49-F238E27FC236}">
                  <a16:creationId xmlns:a16="http://schemas.microsoft.com/office/drawing/2014/main" id="{1CDF5BE8-A45B-40C7-EF7A-D45C2684E4B0}"/>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26" name="Group 25">
            <a:extLst>
              <a:ext uri="{FF2B5EF4-FFF2-40B4-BE49-F238E27FC236}">
                <a16:creationId xmlns:a16="http://schemas.microsoft.com/office/drawing/2014/main" id="{8512FF79-E92D-2331-CC2A-9BC40D5FC9C4}"/>
              </a:ext>
            </a:extLst>
          </p:cNvPr>
          <p:cNvGrpSpPr/>
          <p:nvPr/>
        </p:nvGrpSpPr>
        <p:grpSpPr>
          <a:xfrm>
            <a:off x="4642203" y="4598869"/>
            <a:ext cx="560266" cy="317800"/>
            <a:chOff x="4697280" y="682585"/>
            <a:chExt cx="585073" cy="585073"/>
          </a:xfrm>
        </p:grpSpPr>
        <p:sp>
          <p:nvSpPr>
            <p:cNvPr id="27" name="Down Arrow 26">
              <a:extLst>
                <a:ext uri="{FF2B5EF4-FFF2-40B4-BE49-F238E27FC236}">
                  <a16:creationId xmlns:a16="http://schemas.microsoft.com/office/drawing/2014/main" id="{A2DD5D9C-DAEC-3095-88DE-5CCB29DAFE53}"/>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28" name="Down Arrow 4">
              <a:extLst>
                <a:ext uri="{FF2B5EF4-FFF2-40B4-BE49-F238E27FC236}">
                  <a16:creationId xmlns:a16="http://schemas.microsoft.com/office/drawing/2014/main" id="{7428FFD3-35D0-A0BF-8D25-D778D49639BE}"/>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29" name="Group 28">
            <a:extLst>
              <a:ext uri="{FF2B5EF4-FFF2-40B4-BE49-F238E27FC236}">
                <a16:creationId xmlns:a16="http://schemas.microsoft.com/office/drawing/2014/main" id="{B31C3EB1-C56A-0BF1-4064-52B0DCA308EB}"/>
              </a:ext>
            </a:extLst>
          </p:cNvPr>
          <p:cNvGrpSpPr/>
          <p:nvPr/>
        </p:nvGrpSpPr>
        <p:grpSpPr>
          <a:xfrm>
            <a:off x="9028863" y="4610181"/>
            <a:ext cx="560266" cy="317800"/>
            <a:chOff x="4697280" y="682585"/>
            <a:chExt cx="585073" cy="585073"/>
          </a:xfrm>
        </p:grpSpPr>
        <p:sp>
          <p:nvSpPr>
            <p:cNvPr id="30" name="Down Arrow 29">
              <a:extLst>
                <a:ext uri="{FF2B5EF4-FFF2-40B4-BE49-F238E27FC236}">
                  <a16:creationId xmlns:a16="http://schemas.microsoft.com/office/drawing/2014/main" id="{E7F17CA8-6425-271E-5D1A-87FF7FC54CFB}"/>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31" name="Down Arrow 4">
              <a:extLst>
                <a:ext uri="{FF2B5EF4-FFF2-40B4-BE49-F238E27FC236}">
                  <a16:creationId xmlns:a16="http://schemas.microsoft.com/office/drawing/2014/main" id="{15AFAFA5-DE1F-45AB-DECB-BF5E96F5AF50}"/>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32" name="Group 31">
            <a:extLst>
              <a:ext uri="{FF2B5EF4-FFF2-40B4-BE49-F238E27FC236}">
                <a16:creationId xmlns:a16="http://schemas.microsoft.com/office/drawing/2014/main" id="{DE375C2E-91FD-B07A-4614-A1A1C1F79684}"/>
              </a:ext>
            </a:extLst>
          </p:cNvPr>
          <p:cNvGrpSpPr/>
          <p:nvPr/>
        </p:nvGrpSpPr>
        <p:grpSpPr>
          <a:xfrm>
            <a:off x="6835533" y="4608835"/>
            <a:ext cx="560266" cy="317800"/>
            <a:chOff x="4697280" y="682585"/>
            <a:chExt cx="585073" cy="585073"/>
          </a:xfrm>
        </p:grpSpPr>
        <p:sp>
          <p:nvSpPr>
            <p:cNvPr id="33" name="Down Arrow 32">
              <a:extLst>
                <a:ext uri="{FF2B5EF4-FFF2-40B4-BE49-F238E27FC236}">
                  <a16:creationId xmlns:a16="http://schemas.microsoft.com/office/drawing/2014/main" id="{A78B9A3B-60D8-D21F-500F-5A654B666BF8}"/>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34" name="Down Arrow 4">
              <a:extLst>
                <a:ext uri="{FF2B5EF4-FFF2-40B4-BE49-F238E27FC236}">
                  <a16:creationId xmlns:a16="http://schemas.microsoft.com/office/drawing/2014/main" id="{CC2F8E90-4E45-B5C6-9A37-722F20B8B650}"/>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35" name="Group 34">
            <a:extLst>
              <a:ext uri="{FF2B5EF4-FFF2-40B4-BE49-F238E27FC236}">
                <a16:creationId xmlns:a16="http://schemas.microsoft.com/office/drawing/2014/main" id="{644CE7AD-7DA4-0871-5070-0A5832E234D8}"/>
              </a:ext>
            </a:extLst>
          </p:cNvPr>
          <p:cNvGrpSpPr/>
          <p:nvPr/>
        </p:nvGrpSpPr>
        <p:grpSpPr>
          <a:xfrm>
            <a:off x="8902803" y="3247901"/>
            <a:ext cx="560266" cy="317800"/>
            <a:chOff x="4697280" y="682585"/>
            <a:chExt cx="585073" cy="585073"/>
          </a:xfrm>
        </p:grpSpPr>
        <p:sp>
          <p:nvSpPr>
            <p:cNvPr id="36" name="Down Arrow 35">
              <a:extLst>
                <a:ext uri="{FF2B5EF4-FFF2-40B4-BE49-F238E27FC236}">
                  <a16:creationId xmlns:a16="http://schemas.microsoft.com/office/drawing/2014/main" id="{59D33E52-FC64-D453-FE9E-50045C6B282D}"/>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37" name="Down Arrow 4">
              <a:extLst>
                <a:ext uri="{FF2B5EF4-FFF2-40B4-BE49-F238E27FC236}">
                  <a16:creationId xmlns:a16="http://schemas.microsoft.com/office/drawing/2014/main" id="{3482D703-A089-BC5B-D52C-F7CBF567DB76}"/>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grpSp>
        <p:nvGrpSpPr>
          <p:cNvPr id="38" name="Group 37">
            <a:extLst>
              <a:ext uri="{FF2B5EF4-FFF2-40B4-BE49-F238E27FC236}">
                <a16:creationId xmlns:a16="http://schemas.microsoft.com/office/drawing/2014/main" id="{F52AD545-2C3E-B26B-17F5-174D960D040F}"/>
              </a:ext>
            </a:extLst>
          </p:cNvPr>
          <p:cNvGrpSpPr/>
          <p:nvPr/>
        </p:nvGrpSpPr>
        <p:grpSpPr>
          <a:xfrm>
            <a:off x="6854955" y="3247901"/>
            <a:ext cx="560266" cy="317800"/>
            <a:chOff x="4697280" y="682585"/>
            <a:chExt cx="585073" cy="585073"/>
          </a:xfrm>
        </p:grpSpPr>
        <p:sp>
          <p:nvSpPr>
            <p:cNvPr id="39" name="Down Arrow 38">
              <a:extLst>
                <a:ext uri="{FF2B5EF4-FFF2-40B4-BE49-F238E27FC236}">
                  <a16:creationId xmlns:a16="http://schemas.microsoft.com/office/drawing/2014/main" id="{37D931D3-0AC5-2485-B952-2D737E0B5AEB}"/>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40" name="Down Arrow 4">
              <a:extLst>
                <a:ext uri="{FF2B5EF4-FFF2-40B4-BE49-F238E27FC236}">
                  <a16:creationId xmlns:a16="http://schemas.microsoft.com/office/drawing/2014/main" id="{45912FAA-711F-6692-61E6-20A394232404}"/>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spTree>
    <p:extLst>
      <p:ext uri="{BB962C8B-B14F-4D97-AF65-F5344CB8AC3E}">
        <p14:creationId xmlns:p14="http://schemas.microsoft.com/office/powerpoint/2010/main" val="160063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7363-D593-6787-FE7E-16B275C4990F}"/>
              </a:ext>
            </a:extLst>
          </p:cNvPr>
          <p:cNvSpPr>
            <a:spLocks noGrp="1"/>
          </p:cNvSpPr>
          <p:nvPr>
            <p:ph type="title"/>
          </p:nvPr>
        </p:nvSpPr>
        <p:spPr>
          <a:xfrm>
            <a:off x="838200" y="365125"/>
            <a:ext cx="8902700" cy="1325563"/>
          </a:xfrm>
        </p:spPr>
        <p:txBody>
          <a:bodyPr>
            <a:normAutofit/>
          </a:bodyPr>
          <a:lstStyle/>
          <a:p>
            <a:r>
              <a:rPr lang="de-DE" altLang="zh-CN" sz="2400" b="1" dirty="0">
                <a:solidFill>
                  <a:schemeClr val="tx2">
                    <a:lumMod val="90000"/>
                    <a:lumOff val="10000"/>
                  </a:schemeClr>
                </a:solidFill>
              </a:rPr>
              <a:t>Schmerzpunktanalyse: Die 5 größten Gästefrustrationen im Hotelgeschäft</a:t>
            </a:r>
            <a:endParaRPr lang="de-DE" sz="2400" b="1" dirty="0">
              <a:solidFill>
                <a:schemeClr val="tx2">
                  <a:lumMod val="90000"/>
                  <a:lumOff val="10000"/>
                </a:schemeClr>
              </a:solidFill>
            </a:endParaRPr>
          </a:p>
        </p:txBody>
      </p:sp>
      <p:sp>
        <p:nvSpPr>
          <p:cNvPr id="10" name="TextBox 9">
            <a:extLst>
              <a:ext uri="{FF2B5EF4-FFF2-40B4-BE49-F238E27FC236}">
                <a16:creationId xmlns:a16="http://schemas.microsoft.com/office/drawing/2014/main" id="{A1C410CC-ADAD-E3E9-44EA-88AE98219472}"/>
              </a:ext>
            </a:extLst>
          </p:cNvPr>
          <p:cNvSpPr txBox="1"/>
          <p:nvPr/>
        </p:nvSpPr>
        <p:spPr>
          <a:xfrm>
            <a:off x="3146711" y="2193199"/>
            <a:ext cx="3946816" cy="584775"/>
          </a:xfrm>
          <a:prstGeom prst="rect">
            <a:avLst/>
          </a:prstGeom>
          <a:solidFill>
            <a:schemeClr val="tx2">
              <a:lumMod val="90000"/>
              <a:lumOff val="10000"/>
            </a:schemeClr>
          </a:solidFill>
        </p:spPr>
        <p:txBody>
          <a:bodyPr wrap="square">
            <a:spAutoFit/>
          </a:bodyPr>
          <a:lstStyle/>
          <a:p>
            <a:r>
              <a:rPr lang="de-DE" altLang="zh-CN" sz="1600" b="1" dirty="0">
                <a:solidFill>
                  <a:schemeClr val="bg1"/>
                </a:solidFill>
              </a:rPr>
              <a:t>Plötzliche Stornierung</a:t>
            </a:r>
          </a:p>
          <a:p>
            <a:r>
              <a:rPr lang="de-DE" altLang="zh-CN" sz="1600" b="1" dirty="0">
                <a:solidFill>
                  <a:schemeClr val="bg1"/>
                </a:solidFill>
              </a:rPr>
              <a:t> </a:t>
            </a:r>
            <a:endParaRPr lang="de-DE" sz="1600" b="1" dirty="0">
              <a:solidFill>
                <a:schemeClr val="bg1"/>
              </a:solidFill>
            </a:endParaRPr>
          </a:p>
        </p:txBody>
      </p:sp>
      <p:sp>
        <p:nvSpPr>
          <p:cNvPr id="15" name="TextBox 14">
            <a:extLst>
              <a:ext uri="{FF2B5EF4-FFF2-40B4-BE49-F238E27FC236}">
                <a16:creationId xmlns:a16="http://schemas.microsoft.com/office/drawing/2014/main" id="{235E204D-9FA0-D74B-41E4-AA1B7FC711DA}"/>
              </a:ext>
            </a:extLst>
          </p:cNvPr>
          <p:cNvSpPr txBox="1"/>
          <p:nvPr/>
        </p:nvSpPr>
        <p:spPr>
          <a:xfrm>
            <a:off x="838200" y="1494999"/>
            <a:ext cx="7289799" cy="369332"/>
          </a:xfrm>
          <a:prstGeom prst="rect">
            <a:avLst/>
          </a:prstGeom>
          <a:noFill/>
        </p:spPr>
        <p:txBody>
          <a:bodyPr wrap="square">
            <a:spAutoFit/>
          </a:bodyPr>
          <a:lstStyle/>
          <a:p>
            <a:pPr marL="0" indent="0">
              <a:buNone/>
            </a:pPr>
            <a:r>
              <a:rPr lang="de-DE" dirty="0">
                <a:solidFill>
                  <a:schemeClr val="tx2">
                    <a:lumMod val="90000"/>
                    <a:lumOff val="10000"/>
                  </a:schemeClr>
                </a:solidFill>
              </a:rPr>
              <a:t>Benutzerbewertungen auf der offiziellen OTA-Website (Trustpilot)</a:t>
            </a:r>
          </a:p>
        </p:txBody>
      </p:sp>
      <p:pic>
        <p:nvPicPr>
          <p:cNvPr id="16" name="Picture 15">
            <a:extLst>
              <a:ext uri="{FF2B5EF4-FFF2-40B4-BE49-F238E27FC236}">
                <a16:creationId xmlns:a16="http://schemas.microsoft.com/office/drawing/2014/main" id="{94DCA724-AFF6-FA6C-23A9-AE40F9DCC551}"/>
              </a:ext>
            </a:extLst>
          </p:cNvPr>
          <p:cNvPicPr>
            <a:picLocks noChangeAspect="1"/>
          </p:cNvPicPr>
          <p:nvPr/>
        </p:nvPicPr>
        <p:blipFill>
          <a:blip r:embed="rId2"/>
          <a:stretch>
            <a:fillRect/>
          </a:stretch>
        </p:blipFill>
        <p:spPr>
          <a:xfrm>
            <a:off x="8661403" y="1543827"/>
            <a:ext cx="2769752" cy="1432338"/>
          </a:xfrm>
          <a:prstGeom prst="rect">
            <a:avLst/>
          </a:prstGeom>
        </p:spPr>
      </p:pic>
      <p:sp>
        <p:nvSpPr>
          <p:cNvPr id="17" name="TextBox 16">
            <a:extLst>
              <a:ext uri="{FF2B5EF4-FFF2-40B4-BE49-F238E27FC236}">
                <a16:creationId xmlns:a16="http://schemas.microsoft.com/office/drawing/2014/main" id="{6B724ABA-E27D-287F-1E09-2696956DA73F}"/>
              </a:ext>
            </a:extLst>
          </p:cNvPr>
          <p:cNvSpPr txBox="1"/>
          <p:nvPr/>
        </p:nvSpPr>
        <p:spPr>
          <a:xfrm>
            <a:off x="3146711" y="2960934"/>
            <a:ext cx="3946816" cy="584775"/>
          </a:xfrm>
          <a:prstGeom prst="rect">
            <a:avLst/>
          </a:prstGeom>
          <a:solidFill>
            <a:schemeClr val="tx2">
              <a:lumMod val="90000"/>
              <a:lumOff val="10000"/>
            </a:schemeClr>
          </a:solidFill>
        </p:spPr>
        <p:txBody>
          <a:bodyPr wrap="square">
            <a:spAutoFit/>
          </a:bodyPr>
          <a:lstStyle/>
          <a:p>
            <a:r>
              <a:rPr lang="de-DE" sz="1600" b="1">
                <a:solidFill>
                  <a:schemeClr val="bg1"/>
                </a:solidFill>
              </a:rPr>
              <a:t>Rückerstattung von Kundengeldern langsam und abziehend</a:t>
            </a:r>
          </a:p>
        </p:txBody>
      </p:sp>
      <p:sp>
        <p:nvSpPr>
          <p:cNvPr id="19" name="TextBox 18">
            <a:extLst>
              <a:ext uri="{FF2B5EF4-FFF2-40B4-BE49-F238E27FC236}">
                <a16:creationId xmlns:a16="http://schemas.microsoft.com/office/drawing/2014/main" id="{B55B8163-3790-BC14-8B5D-0628F0B1B59B}"/>
              </a:ext>
            </a:extLst>
          </p:cNvPr>
          <p:cNvSpPr txBox="1"/>
          <p:nvPr/>
        </p:nvSpPr>
        <p:spPr>
          <a:xfrm>
            <a:off x="1016000" y="2193199"/>
            <a:ext cx="2109355" cy="584775"/>
          </a:xfrm>
          <a:prstGeom prst="rect">
            <a:avLst/>
          </a:prstGeom>
          <a:solidFill>
            <a:schemeClr val="tx2">
              <a:lumMod val="90000"/>
              <a:lumOff val="10000"/>
            </a:schemeClr>
          </a:solidFill>
        </p:spPr>
        <p:txBody>
          <a:bodyPr wrap="square">
            <a:spAutoFit/>
          </a:bodyPr>
          <a:lstStyle/>
          <a:p>
            <a:r>
              <a:rPr lang="de-DE" altLang="zh-CN" sz="1600" b="1">
                <a:solidFill>
                  <a:schemeClr val="bg1"/>
                </a:solidFill>
              </a:rPr>
              <a:t>Schmerzpunkt 1</a:t>
            </a:r>
            <a:r>
              <a:rPr lang="zh-CN" altLang="de-DE" sz="1600" b="1">
                <a:solidFill>
                  <a:schemeClr val="bg1"/>
                </a:solidFill>
              </a:rPr>
              <a:t>：</a:t>
            </a:r>
            <a:endParaRPr lang="de-DE" altLang="zh-CN" sz="1600" b="1">
              <a:solidFill>
                <a:schemeClr val="bg1"/>
              </a:solidFill>
            </a:endParaRPr>
          </a:p>
          <a:p>
            <a:endParaRPr lang="de-DE" sz="1600" b="1">
              <a:solidFill>
                <a:schemeClr val="bg1"/>
              </a:solidFill>
            </a:endParaRPr>
          </a:p>
        </p:txBody>
      </p:sp>
      <p:sp>
        <p:nvSpPr>
          <p:cNvPr id="21" name="TextBox 20">
            <a:extLst>
              <a:ext uri="{FF2B5EF4-FFF2-40B4-BE49-F238E27FC236}">
                <a16:creationId xmlns:a16="http://schemas.microsoft.com/office/drawing/2014/main" id="{A63D4A35-EB9F-2372-47D7-1887AF9C33F4}"/>
              </a:ext>
            </a:extLst>
          </p:cNvPr>
          <p:cNvSpPr txBox="1"/>
          <p:nvPr/>
        </p:nvSpPr>
        <p:spPr>
          <a:xfrm>
            <a:off x="1015997" y="2960934"/>
            <a:ext cx="2109355" cy="584775"/>
          </a:xfrm>
          <a:prstGeom prst="rect">
            <a:avLst/>
          </a:prstGeom>
          <a:solidFill>
            <a:schemeClr val="tx2">
              <a:lumMod val="90000"/>
              <a:lumOff val="10000"/>
            </a:schemeClr>
          </a:solidFill>
        </p:spPr>
        <p:txBody>
          <a:bodyPr wrap="square">
            <a:spAutoFit/>
          </a:bodyPr>
          <a:lstStyle/>
          <a:p>
            <a:r>
              <a:rPr lang="de-DE" altLang="zh-CN" sz="1600" b="1">
                <a:solidFill>
                  <a:schemeClr val="bg1"/>
                </a:solidFill>
              </a:rPr>
              <a:t>Schmerzpunkt 2</a:t>
            </a:r>
            <a:r>
              <a:rPr lang="zh-CN" altLang="de-DE" sz="1600" b="1">
                <a:solidFill>
                  <a:schemeClr val="bg1"/>
                </a:solidFill>
              </a:rPr>
              <a:t>：</a:t>
            </a:r>
            <a:endParaRPr lang="de-DE" altLang="zh-CN" sz="1600" b="1">
              <a:solidFill>
                <a:schemeClr val="bg1"/>
              </a:solidFill>
            </a:endParaRPr>
          </a:p>
          <a:p>
            <a:endParaRPr lang="de-DE" sz="1600" b="1">
              <a:solidFill>
                <a:schemeClr val="bg1"/>
              </a:solidFill>
            </a:endParaRPr>
          </a:p>
        </p:txBody>
      </p:sp>
      <p:sp>
        <p:nvSpPr>
          <p:cNvPr id="22" name="TextBox 21">
            <a:extLst>
              <a:ext uri="{FF2B5EF4-FFF2-40B4-BE49-F238E27FC236}">
                <a16:creationId xmlns:a16="http://schemas.microsoft.com/office/drawing/2014/main" id="{76AE16A1-E32B-9324-3AE2-87A2124D77F4}"/>
              </a:ext>
            </a:extLst>
          </p:cNvPr>
          <p:cNvSpPr txBox="1"/>
          <p:nvPr/>
        </p:nvSpPr>
        <p:spPr>
          <a:xfrm>
            <a:off x="1015997" y="3728669"/>
            <a:ext cx="2109355" cy="584775"/>
          </a:xfrm>
          <a:prstGeom prst="rect">
            <a:avLst/>
          </a:prstGeom>
          <a:solidFill>
            <a:schemeClr val="tx2">
              <a:lumMod val="90000"/>
              <a:lumOff val="10000"/>
            </a:schemeClr>
          </a:solidFill>
        </p:spPr>
        <p:txBody>
          <a:bodyPr wrap="square">
            <a:spAutoFit/>
          </a:bodyPr>
          <a:lstStyle/>
          <a:p>
            <a:r>
              <a:rPr lang="de-DE" altLang="zh-CN" sz="1600" b="1">
                <a:solidFill>
                  <a:schemeClr val="bg1"/>
                </a:solidFill>
              </a:rPr>
              <a:t>Schmerzpunkt 3</a:t>
            </a:r>
            <a:r>
              <a:rPr lang="zh-CN" altLang="de-DE" sz="1600" b="1">
                <a:solidFill>
                  <a:schemeClr val="bg1"/>
                </a:solidFill>
              </a:rPr>
              <a:t>：</a:t>
            </a:r>
            <a:endParaRPr lang="de-DE" altLang="zh-CN" sz="1600" b="1">
              <a:solidFill>
                <a:schemeClr val="bg1"/>
              </a:solidFill>
            </a:endParaRPr>
          </a:p>
          <a:p>
            <a:endParaRPr lang="de-DE" sz="1600" b="1">
              <a:solidFill>
                <a:schemeClr val="bg1"/>
              </a:solidFill>
            </a:endParaRPr>
          </a:p>
        </p:txBody>
      </p:sp>
      <p:sp>
        <p:nvSpPr>
          <p:cNvPr id="23" name="TextBox 22">
            <a:extLst>
              <a:ext uri="{FF2B5EF4-FFF2-40B4-BE49-F238E27FC236}">
                <a16:creationId xmlns:a16="http://schemas.microsoft.com/office/drawing/2014/main" id="{E0BDE834-42E7-1F5D-D87F-38D72BF0DCC2}"/>
              </a:ext>
            </a:extLst>
          </p:cNvPr>
          <p:cNvSpPr txBox="1"/>
          <p:nvPr/>
        </p:nvSpPr>
        <p:spPr>
          <a:xfrm>
            <a:off x="3146711" y="3728669"/>
            <a:ext cx="3946816" cy="584775"/>
          </a:xfrm>
          <a:prstGeom prst="rect">
            <a:avLst/>
          </a:prstGeom>
          <a:solidFill>
            <a:schemeClr val="tx2">
              <a:lumMod val="90000"/>
              <a:lumOff val="10000"/>
            </a:schemeClr>
          </a:solidFill>
        </p:spPr>
        <p:txBody>
          <a:bodyPr wrap="square">
            <a:spAutoFit/>
          </a:bodyPr>
          <a:lstStyle/>
          <a:p>
            <a:r>
              <a:rPr lang="de-DE" sz="1600" b="1">
                <a:solidFill>
                  <a:schemeClr val="bg1"/>
                </a:solidFill>
              </a:rPr>
              <a:t>Langsamer und schlechter Kundenservice</a:t>
            </a:r>
          </a:p>
        </p:txBody>
      </p:sp>
      <p:sp>
        <p:nvSpPr>
          <p:cNvPr id="26" name="TextBox 25">
            <a:extLst>
              <a:ext uri="{FF2B5EF4-FFF2-40B4-BE49-F238E27FC236}">
                <a16:creationId xmlns:a16="http://schemas.microsoft.com/office/drawing/2014/main" id="{E7CD41E1-0D17-86F6-165F-6F81A12220AB}"/>
              </a:ext>
            </a:extLst>
          </p:cNvPr>
          <p:cNvSpPr txBox="1"/>
          <p:nvPr/>
        </p:nvSpPr>
        <p:spPr>
          <a:xfrm>
            <a:off x="1015997" y="4494034"/>
            <a:ext cx="2109355" cy="584775"/>
          </a:xfrm>
          <a:prstGeom prst="rect">
            <a:avLst/>
          </a:prstGeom>
          <a:solidFill>
            <a:schemeClr val="tx2">
              <a:lumMod val="90000"/>
              <a:lumOff val="10000"/>
            </a:schemeClr>
          </a:solidFill>
        </p:spPr>
        <p:txBody>
          <a:bodyPr wrap="square">
            <a:spAutoFit/>
          </a:bodyPr>
          <a:lstStyle/>
          <a:p>
            <a:r>
              <a:rPr lang="de-DE" altLang="zh-CN" sz="1600" b="1">
                <a:solidFill>
                  <a:schemeClr val="bg1"/>
                </a:solidFill>
              </a:rPr>
              <a:t>Schmerzpunkt 4</a:t>
            </a:r>
            <a:r>
              <a:rPr lang="zh-CN" altLang="de-DE" sz="1600" b="1">
                <a:solidFill>
                  <a:schemeClr val="bg1"/>
                </a:solidFill>
              </a:rPr>
              <a:t>：</a:t>
            </a:r>
            <a:endParaRPr lang="de-DE" altLang="zh-CN" sz="1600" b="1">
              <a:solidFill>
                <a:schemeClr val="bg1"/>
              </a:solidFill>
            </a:endParaRPr>
          </a:p>
          <a:p>
            <a:endParaRPr lang="de-DE" sz="1600" b="1">
              <a:solidFill>
                <a:schemeClr val="bg1"/>
              </a:solidFill>
            </a:endParaRPr>
          </a:p>
        </p:txBody>
      </p:sp>
      <p:sp>
        <p:nvSpPr>
          <p:cNvPr id="27" name="TextBox 26">
            <a:extLst>
              <a:ext uri="{FF2B5EF4-FFF2-40B4-BE49-F238E27FC236}">
                <a16:creationId xmlns:a16="http://schemas.microsoft.com/office/drawing/2014/main" id="{ACFB7354-0DB9-1EF8-DAC5-285142DE97AF}"/>
              </a:ext>
            </a:extLst>
          </p:cNvPr>
          <p:cNvSpPr txBox="1"/>
          <p:nvPr/>
        </p:nvSpPr>
        <p:spPr>
          <a:xfrm>
            <a:off x="3146711" y="4504581"/>
            <a:ext cx="3946816" cy="584775"/>
          </a:xfrm>
          <a:prstGeom prst="rect">
            <a:avLst/>
          </a:prstGeom>
          <a:solidFill>
            <a:schemeClr val="tx2">
              <a:lumMod val="90000"/>
              <a:lumOff val="10000"/>
            </a:schemeClr>
          </a:solidFill>
        </p:spPr>
        <p:txBody>
          <a:bodyPr wrap="square">
            <a:spAutoFit/>
          </a:bodyPr>
          <a:lstStyle/>
          <a:p>
            <a:r>
              <a:rPr lang="de-DE" sz="1600" b="1" dirty="0">
                <a:solidFill>
                  <a:schemeClr val="bg1"/>
                </a:solidFill>
              </a:rPr>
              <a:t>Garantie für die Qualität der Lieferungen</a:t>
            </a:r>
          </a:p>
          <a:p>
            <a:endParaRPr lang="de-DE" sz="1600" b="1" dirty="0">
              <a:solidFill>
                <a:schemeClr val="bg1"/>
              </a:solidFill>
            </a:endParaRPr>
          </a:p>
        </p:txBody>
      </p:sp>
      <p:sp>
        <p:nvSpPr>
          <p:cNvPr id="28" name="TextBox 27">
            <a:extLst>
              <a:ext uri="{FF2B5EF4-FFF2-40B4-BE49-F238E27FC236}">
                <a16:creationId xmlns:a16="http://schemas.microsoft.com/office/drawing/2014/main" id="{BDD49C3A-F715-4723-7E27-E2B1A5168FF6}"/>
              </a:ext>
            </a:extLst>
          </p:cNvPr>
          <p:cNvSpPr txBox="1"/>
          <p:nvPr/>
        </p:nvSpPr>
        <p:spPr>
          <a:xfrm>
            <a:off x="1015997" y="5289400"/>
            <a:ext cx="2109355" cy="584775"/>
          </a:xfrm>
          <a:prstGeom prst="rect">
            <a:avLst/>
          </a:prstGeom>
          <a:solidFill>
            <a:schemeClr val="tx2">
              <a:lumMod val="90000"/>
              <a:lumOff val="10000"/>
            </a:schemeClr>
          </a:solidFill>
        </p:spPr>
        <p:txBody>
          <a:bodyPr wrap="square">
            <a:spAutoFit/>
          </a:bodyPr>
          <a:lstStyle/>
          <a:p>
            <a:r>
              <a:rPr lang="de-DE" altLang="zh-CN" sz="1600" b="1">
                <a:solidFill>
                  <a:schemeClr val="bg1"/>
                </a:solidFill>
              </a:rPr>
              <a:t>Schmerzpunkt 5</a:t>
            </a:r>
            <a:r>
              <a:rPr lang="zh-CN" altLang="de-DE" sz="1600" b="1">
                <a:solidFill>
                  <a:schemeClr val="bg1"/>
                </a:solidFill>
              </a:rPr>
              <a:t>：</a:t>
            </a:r>
            <a:endParaRPr lang="de-DE" altLang="zh-CN" sz="1600" b="1">
              <a:solidFill>
                <a:schemeClr val="bg1"/>
              </a:solidFill>
            </a:endParaRPr>
          </a:p>
          <a:p>
            <a:endParaRPr lang="de-DE" sz="1600" b="1">
              <a:solidFill>
                <a:schemeClr val="bg1"/>
              </a:solidFill>
            </a:endParaRPr>
          </a:p>
        </p:txBody>
      </p:sp>
      <p:sp>
        <p:nvSpPr>
          <p:cNvPr id="29" name="TextBox 28">
            <a:extLst>
              <a:ext uri="{FF2B5EF4-FFF2-40B4-BE49-F238E27FC236}">
                <a16:creationId xmlns:a16="http://schemas.microsoft.com/office/drawing/2014/main" id="{3992A220-DCCE-E975-649F-E62C0F74DD45}"/>
              </a:ext>
            </a:extLst>
          </p:cNvPr>
          <p:cNvSpPr txBox="1"/>
          <p:nvPr/>
        </p:nvSpPr>
        <p:spPr>
          <a:xfrm>
            <a:off x="3146711" y="5294271"/>
            <a:ext cx="3946816" cy="584775"/>
          </a:xfrm>
          <a:prstGeom prst="rect">
            <a:avLst/>
          </a:prstGeom>
          <a:solidFill>
            <a:schemeClr val="tx2">
              <a:lumMod val="90000"/>
              <a:lumOff val="10000"/>
            </a:schemeClr>
          </a:solidFill>
        </p:spPr>
        <p:txBody>
          <a:bodyPr wrap="square">
            <a:spAutoFit/>
          </a:bodyPr>
          <a:lstStyle/>
          <a:p>
            <a:r>
              <a:rPr lang="de-DE" sz="1600" b="1">
                <a:solidFill>
                  <a:schemeClr val="bg1"/>
                </a:solidFill>
              </a:rPr>
              <a:t>Der Preis ist nicht der beste (im Vergleich zu Anderen）</a:t>
            </a:r>
          </a:p>
        </p:txBody>
      </p:sp>
      <p:sp>
        <p:nvSpPr>
          <p:cNvPr id="32" name="TextBox 31">
            <a:extLst>
              <a:ext uri="{FF2B5EF4-FFF2-40B4-BE49-F238E27FC236}">
                <a16:creationId xmlns:a16="http://schemas.microsoft.com/office/drawing/2014/main" id="{F614C653-1288-888A-C23B-5212EC612123}"/>
              </a:ext>
            </a:extLst>
          </p:cNvPr>
          <p:cNvSpPr txBox="1"/>
          <p:nvPr/>
        </p:nvSpPr>
        <p:spPr>
          <a:xfrm>
            <a:off x="7542649" y="2854065"/>
            <a:ext cx="3048001" cy="1569660"/>
          </a:xfrm>
          <a:prstGeom prst="rect">
            <a:avLst/>
          </a:prstGeom>
          <a:noFill/>
          <a:ln>
            <a:solidFill>
              <a:schemeClr val="tx2">
                <a:lumMod val="90000"/>
                <a:lumOff val="10000"/>
              </a:schemeClr>
            </a:solidFill>
          </a:ln>
        </p:spPr>
        <p:txBody>
          <a:bodyPr wrap="square" rtlCol="0">
            <a:spAutoFit/>
          </a:bodyPr>
          <a:lstStyle/>
          <a:p>
            <a:r>
              <a:rPr lang="en-GB" sz="1200" b="0" i="0" dirty="0">
                <a:solidFill>
                  <a:schemeClr val="tx2">
                    <a:lumMod val="90000"/>
                    <a:lumOff val="10000"/>
                  </a:schemeClr>
                </a:solidFill>
                <a:effectLst/>
                <a:latin typeface="TrustpilotDefaultFont"/>
              </a:rPr>
              <a:t>I have had the worst experience booking an hotel </a:t>
            </a:r>
            <a:r>
              <a:rPr lang="en-GB" sz="1200" b="0" i="0" dirty="0" err="1">
                <a:solidFill>
                  <a:schemeClr val="tx2">
                    <a:lumMod val="90000"/>
                    <a:lumOff val="10000"/>
                  </a:schemeClr>
                </a:solidFill>
                <a:effectLst/>
                <a:latin typeface="TrustpilotDefaultFont"/>
              </a:rPr>
              <a:t>accomodation</a:t>
            </a:r>
            <a:r>
              <a:rPr lang="en-GB" sz="1200" b="0" i="0" dirty="0">
                <a:solidFill>
                  <a:schemeClr val="tx2">
                    <a:lumMod val="90000"/>
                    <a:lumOff val="10000"/>
                  </a:schemeClr>
                </a:solidFill>
                <a:effectLst/>
                <a:latin typeface="TrustpilotDefaultFont"/>
              </a:rPr>
              <a:t> with them. Due to bad weather, I had to cancel my trip and also the hotel booking. Despite the cancellation, they authorized the accommodation provider to </a:t>
            </a:r>
            <a:r>
              <a:rPr lang="en-GB" sz="1200" b="0" i="0" dirty="0">
                <a:solidFill>
                  <a:schemeClr val="tx2">
                    <a:lumMod val="90000"/>
                    <a:lumOff val="10000"/>
                  </a:schemeClr>
                </a:solidFill>
                <a:effectLst/>
                <a:highlight>
                  <a:srgbClr val="00FF00"/>
                </a:highlight>
                <a:latin typeface="TrustpilotDefaultFont"/>
              </a:rPr>
              <a:t>deduct extra money (above and beyond) </a:t>
            </a:r>
            <a:r>
              <a:rPr lang="en-GB" sz="1200" b="0" i="0" dirty="0">
                <a:solidFill>
                  <a:schemeClr val="tx2">
                    <a:lumMod val="90000"/>
                    <a:lumOff val="10000"/>
                  </a:schemeClr>
                </a:solidFill>
                <a:effectLst/>
                <a:latin typeface="TrustpilotDefaultFont"/>
              </a:rPr>
              <a:t>the actual charges.</a:t>
            </a:r>
          </a:p>
          <a:p>
            <a:pPr algn="r"/>
            <a:r>
              <a:rPr lang="en-GB" sz="1200" dirty="0">
                <a:solidFill>
                  <a:schemeClr val="tx2">
                    <a:lumMod val="90000"/>
                    <a:lumOff val="10000"/>
                  </a:schemeClr>
                </a:solidFill>
                <a:latin typeface="TrustpilotDefaultFont"/>
              </a:rPr>
              <a:t>-Reviewer 1 July 9. 2024</a:t>
            </a:r>
            <a:endParaRPr lang="de-DE" sz="1200" dirty="0">
              <a:solidFill>
                <a:schemeClr val="tx2">
                  <a:lumMod val="90000"/>
                  <a:lumOff val="10000"/>
                </a:schemeClr>
              </a:solidFill>
            </a:endParaRPr>
          </a:p>
        </p:txBody>
      </p:sp>
      <p:sp>
        <p:nvSpPr>
          <p:cNvPr id="33" name="TextBox 32">
            <a:extLst>
              <a:ext uri="{FF2B5EF4-FFF2-40B4-BE49-F238E27FC236}">
                <a16:creationId xmlns:a16="http://schemas.microsoft.com/office/drawing/2014/main" id="{653A4A63-66A1-784B-B361-7FD77675EBE4}"/>
              </a:ext>
            </a:extLst>
          </p:cNvPr>
          <p:cNvSpPr txBox="1"/>
          <p:nvPr/>
        </p:nvSpPr>
        <p:spPr>
          <a:xfrm>
            <a:off x="8216899" y="4533634"/>
            <a:ext cx="3048001" cy="1200329"/>
          </a:xfrm>
          <a:prstGeom prst="rect">
            <a:avLst/>
          </a:prstGeom>
          <a:noFill/>
          <a:ln>
            <a:solidFill>
              <a:schemeClr val="tx2">
                <a:lumMod val="90000"/>
                <a:lumOff val="10000"/>
              </a:schemeClr>
            </a:solidFill>
          </a:ln>
        </p:spPr>
        <p:txBody>
          <a:bodyPr wrap="square" rtlCol="0">
            <a:spAutoFit/>
          </a:bodyPr>
          <a:lstStyle/>
          <a:p>
            <a:pPr algn="l"/>
            <a:r>
              <a:rPr lang="en-GB" sz="1200" i="0" dirty="0">
                <a:solidFill>
                  <a:schemeClr val="tx2">
                    <a:lumMod val="90000"/>
                    <a:lumOff val="10000"/>
                  </a:schemeClr>
                </a:solidFill>
                <a:effectLst/>
                <a:highlight>
                  <a:srgbClr val="00FF00"/>
                </a:highlight>
                <a:latin typeface="var(--CDS-type-styles-large-heading-xs-font-family)"/>
              </a:rPr>
              <a:t>No refund. No compensation. </a:t>
            </a:r>
            <a:r>
              <a:rPr lang="en-GB" sz="1200" i="0" dirty="0">
                <a:solidFill>
                  <a:schemeClr val="tx2">
                    <a:lumMod val="90000"/>
                    <a:lumOff val="10000"/>
                  </a:schemeClr>
                </a:solidFill>
                <a:effectLst/>
                <a:latin typeface="var(--CDS-type-styles-large-heading-xs-font-family)"/>
              </a:rPr>
              <a:t>They will wash their hands saying that it is not their fault and mentioning that it is other companies fault even though you paid your money to check 24. Which is utterly BullSh**.</a:t>
            </a:r>
            <a:endParaRPr lang="en-GB" sz="1200" i="0" dirty="0">
              <a:solidFill>
                <a:schemeClr val="tx2">
                  <a:lumMod val="90000"/>
                  <a:lumOff val="10000"/>
                </a:schemeClr>
              </a:solidFill>
              <a:effectLst/>
              <a:latin typeface="var(--CDS-type-styles-large-heading-xs-font-family)"/>
              <a:hlinkClick r:id="rId3">
                <a:extLst>
                  <a:ext uri="{A12FA001-AC4F-418D-AE19-62706E023703}">
                    <ahyp:hlinkClr xmlns:ahyp="http://schemas.microsoft.com/office/drawing/2018/hyperlinkcolor" val="tx"/>
                  </a:ext>
                </a:extLst>
              </a:hlinkClick>
            </a:endParaRPr>
          </a:p>
          <a:p>
            <a:pPr algn="r"/>
            <a:r>
              <a:rPr lang="en-GB" sz="1200" dirty="0">
                <a:solidFill>
                  <a:schemeClr val="tx2">
                    <a:lumMod val="90000"/>
                    <a:lumOff val="10000"/>
                  </a:schemeClr>
                </a:solidFill>
                <a:latin typeface="TrustpilotDefaultFont"/>
              </a:rPr>
              <a:t>-Reviewer 2 Nov. 10. 2024</a:t>
            </a:r>
            <a:endParaRPr lang="de-DE" sz="1200" dirty="0">
              <a:solidFill>
                <a:schemeClr val="tx2">
                  <a:lumMod val="90000"/>
                  <a:lumOff val="10000"/>
                </a:schemeClr>
              </a:solidFill>
            </a:endParaRPr>
          </a:p>
        </p:txBody>
      </p:sp>
      <p:sp>
        <p:nvSpPr>
          <p:cNvPr id="34" name="TextBox 33">
            <a:extLst>
              <a:ext uri="{FF2B5EF4-FFF2-40B4-BE49-F238E27FC236}">
                <a16:creationId xmlns:a16="http://schemas.microsoft.com/office/drawing/2014/main" id="{2D2B3777-5D27-315A-2544-004CFCBC40C6}"/>
              </a:ext>
            </a:extLst>
          </p:cNvPr>
          <p:cNvSpPr txBox="1"/>
          <p:nvPr/>
        </p:nvSpPr>
        <p:spPr>
          <a:xfrm>
            <a:off x="1015997" y="6079090"/>
            <a:ext cx="10248903" cy="584775"/>
          </a:xfrm>
          <a:prstGeom prst="rect">
            <a:avLst/>
          </a:prstGeom>
          <a:noFill/>
          <a:ln>
            <a:solidFill>
              <a:schemeClr val="tx2">
                <a:lumMod val="90000"/>
                <a:lumOff val="10000"/>
              </a:schemeClr>
            </a:solidFill>
          </a:ln>
        </p:spPr>
        <p:txBody>
          <a:bodyPr wrap="square" rtlCol="0">
            <a:spAutoFit/>
          </a:bodyPr>
          <a:lstStyle/>
          <a:p>
            <a:pPr algn="l"/>
            <a:r>
              <a:rPr lang="de-DE" sz="1600" b="1" dirty="0">
                <a:solidFill>
                  <a:schemeClr val="tx2">
                    <a:lumMod val="90000"/>
                    <a:lumOff val="10000"/>
                  </a:schemeClr>
                </a:solidFill>
              </a:rPr>
              <a:t>Die Zukunft liegt in der Symbiose aus datengetriebener Präzision und menschzentriertem Design – nur so bleibt CHECK24 der Vorreiter im Hotelvergleichsmarkt.</a:t>
            </a:r>
          </a:p>
        </p:txBody>
      </p:sp>
    </p:spTree>
    <p:extLst>
      <p:ext uri="{BB962C8B-B14F-4D97-AF65-F5344CB8AC3E}">
        <p14:creationId xmlns:p14="http://schemas.microsoft.com/office/powerpoint/2010/main" val="59279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E8943-CECA-9935-561A-BD4178FCC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7CD44-8515-F4FC-586F-B6934EE4DE64}"/>
              </a:ext>
            </a:extLst>
          </p:cNvPr>
          <p:cNvSpPr>
            <a:spLocks noGrp="1"/>
          </p:cNvSpPr>
          <p:nvPr>
            <p:ph type="title"/>
          </p:nvPr>
        </p:nvSpPr>
        <p:spPr>
          <a:xfrm>
            <a:off x="1065068" y="474330"/>
            <a:ext cx="7309224" cy="773873"/>
          </a:xfrm>
        </p:spPr>
        <p:txBody>
          <a:bodyPr anchor="b">
            <a:normAutofit/>
          </a:bodyPr>
          <a:lstStyle/>
          <a:p>
            <a:r>
              <a:rPr lang="de-DE" sz="2400" b="1" i="0" dirty="0">
                <a:solidFill>
                  <a:schemeClr val="tx2">
                    <a:lumMod val="90000"/>
                    <a:lumOff val="10000"/>
                  </a:schemeClr>
                </a:solidFill>
                <a:effectLst/>
                <a:latin typeface="Inter"/>
              </a:rPr>
              <a:t>Strategische Roadmap für OTA Hotel: Zukunftssichere Differenzierung im Hotelvergleichsmarkt</a:t>
            </a:r>
            <a:endParaRPr lang="de-DE" sz="2400" b="1" dirty="0">
              <a:solidFill>
                <a:schemeClr val="tx2">
                  <a:lumMod val="90000"/>
                  <a:lumOff val="10000"/>
                </a:schemeClr>
              </a:solidFill>
            </a:endParaRPr>
          </a:p>
        </p:txBody>
      </p:sp>
      <p:sp>
        <p:nvSpPr>
          <p:cNvPr id="7" name="TextBox 6">
            <a:extLst>
              <a:ext uri="{FF2B5EF4-FFF2-40B4-BE49-F238E27FC236}">
                <a16:creationId xmlns:a16="http://schemas.microsoft.com/office/drawing/2014/main" id="{15BE715B-4ED7-71BB-C52B-A0BF4220DBC2}"/>
              </a:ext>
            </a:extLst>
          </p:cNvPr>
          <p:cNvSpPr txBox="1"/>
          <p:nvPr/>
        </p:nvSpPr>
        <p:spPr>
          <a:xfrm>
            <a:off x="1065068" y="1539658"/>
            <a:ext cx="2695876" cy="584775"/>
          </a:xfrm>
          <a:prstGeom prst="rect">
            <a:avLst/>
          </a:prstGeom>
          <a:solidFill>
            <a:schemeClr val="tx2">
              <a:lumMod val="90000"/>
              <a:lumOff val="10000"/>
            </a:schemeClr>
          </a:solidFill>
        </p:spPr>
        <p:txBody>
          <a:bodyPr wrap="square">
            <a:spAutoFit/>
          </a:bodyPr>
          <a:lstStyle/>
          <a:p>
            <a:r>
              <a:rPr lang="de-DE" altLang="zh-CN" sz="1600" b="1" dirty="0">
                <a:solidFill>
                  <a:schemeClr val="bg1"/>
                </a:solidFill>
              </a:rPr>
              <a:t>Produktinnovation</a:t>
            </a:r>
            <a:r>
              <a:rPr lang="zh-CN" altLang="en-US" sz="1600" b="1" dirty="0">
                <a:solidFill>
                  <a:schemeClr val="bg1"/>
                </a:solidFill>
              </a:rPr>
              <a:t>：</a:t>
            </a:r>
            <a:endParaRPr lang="en-US" altLang="zh-CN" sz="1600" b="1" dirty="0">
              <a:solidFill>
                <a:schemeClr val="bg1"/>
              </a:solidFill>
            </a:endParaRPr>
          </a:p>
          <a:p>
            <a:endParaRPr lang="de-DE" altLang="zh-CN" sz="1600" b="1" dirty="0">
              <a:solidFill>
                <a:schemeClr val="bg1"/>
              </a:solidFill>
            </a:endParaRPr>
          </a:p>
        </p:txBody>
      </p:sp>
      <p:sp>
        <p:nvSpPr>
          <p:cNvPr id="32" name="TextBox 31">
            <a:extLst>
              <a:ext uri="{FF2B5EF4-FFF2-40B4-BE49-F238E27FC236}">
                <a16:creationId xmlns:a16="http://schemas.microsoft.com/office/drawing/2014/main" id="{931A7EA2-6688-172B-43DE-6E91AFFC2B7E}"/>
              </a:ext>
            </a:extLst>
          </p:cNvPr>
          <p:cNvSpPr txBox="1"/>
          <p:nvPr/>
        </p:nvSpPr>
        <p:spPr>
          <a:xfrm>
            <a:off x="4052215" y="1536937"/>
            <a:ext cx="7041816" cy="584775"/>
          </a:xfrm>
          <a:prstGeom prst="rect">
            <a:avLst/>
          </a:prstGeom>
          <a:noFill/>
          <a:ln>
            <a:solidFill>
              <a:schemeClr val="tx2">
                <a:lumMod val="90000"/>
                <a:lumOff val="10000"/>
              </a:schemeClr>
            </a:solidFill>
          </a:ln>
        </p:spPr>
        <p:txBody>
          <a:bodyPr wrap="square">
            <a:spAutoFit/>
          </a:bodyPr>
          <a:lstStyle/>
          <a:p>
            <a:pPr marL="285750" indent="-285750">
              <a:buFont typeface="Arial" panose="020B0604020202020204" pitchFamily="34" charset="0"/>
              <a:buChar char="•"/>
            </a:pPr>
            <a:r>
              <a:rPr lang="de-DE" sz="1600" dirty="0">
                <a:solidFill>
                  <a:schemeClr val="tx2">
                    <a:lumMod val="90000"/>
                    <a:lumOff val="10000"/>
                  </a:schemeClr>
                </a:solidFill>
                <a:latin typeface="Inter"/>
              </a:rPr>
              <a:t>KI-gestützte Personalisierung (z.B. maßgeschneiderte Empfehlungen)</a:t>
            </a:r>
          </a:p>
          <a:p>
            <a:pPr marL="285750" indent="-285750">
              <a:buFont typeface="Arial" panose="020B0604020202020204" pitchFamily="34" charset="0"/>
              <a:buChar char="•"/>
            </a:pPr>
            <a:r>
              <a:rPr lang="de-DE" sz="1600" dirty="0">
                <a:solidFill>
                  <a:schemeClr val="tx2">
                    <a:lumMod val="90000"/>
                    <a:lumOff val="10000"/>
                  </a:schemeClr>
                </a:solidFill>
                <a:latin typeface="Inter"/>
              </a:rPr>
              <a:t>Dynamische Preisanpassungen &amp; exklusive Partner-Deals</a:t>
            </a:r>
          </a:p>
        </p:txBody>
      </p:sp>
      <p:sp>
        <p:nvSpPr>
          <p:cNvPr id="3" name="TextBox 2">
            <a:extLst>
              <a:ext uri="{FF2B5EF4-FFF2-40B4-BE49-F238E27FC236}">
                <a16:creationId xmlns:a16="http://schemas.microsoft.com/office/drawing/2014/main" id="{AAD847FD-478B-07FE-2723-D03A8474AFBF}"/>
              </a:ext>
            </a:extLst>
          </p:cNvPr>
          <p:cNvSpPr txBox="1"/>
          <p:nvPr/>
        </p:nvSpPr>
        <p:spPr>
          <a:xfrm>
            <a:off x="1065068" y="2310700"/>
            <a:ext cx="2695876" cy="584775"/>
          </a:xfrm>
          <a:prstGeom prst="rect">
            <a:avLst/>
          </a:prstGeom>
          <a:solidFill>
            <a:schemeClr val="tx2">
              <a:lumMod val="90000"/>
              <a:lumOff val="10000"/>
            </a:schemeClr>
          </a:solidFill>
        </p:spPr>
        <p:txBody>
          <a:bodyPr wrap="square">
            <a:spAutoFit/>
          </a:bodyPr>
          <a:lstStyle/>
          <a:p>
            <a:r>
              <a:rPr lang="de-DE" altLang="zh-CN" sz="1600" b="1" dirty="0">
                <a:solidFill>
                  <a:schemeClr val="bg1"/>
                </a:solidFill>
              </a:rPr>
              <a:t>Marktlokalisierung:</a:t>
            </a:r>
          </a:p>
          <a:p>
            <a:endParaRPr lang="de-DE" altLang="zh-CN" sz="1600" b="1" dirty="0">
              <a:solidFill>
                <a:schemeClr val="bg1"/>
              </a:solidFill>
            </a:endParaRPr>
          </a:p>
        </p:txBody>
      </p:sp>
      <p:sp>
        <p:nvSpPr>
          <p:cNvPr id="5" name="TextBox 4">
            <a:extLst>
              <a:ext uri="{FF2B5EF4-FFF2-40B4-BE49-F238E27FC236}">
                <a16:creationId xmlns:a16="http://schemas.microsoft.com/office/drawing/2014/main" id="{753114BA-2046-A4D2-1DAA-7D6330D32148}"/>
              </a:ext>
            </a:extLst>
          </p:cNvPr>
          <p:cNvSpPr txBox="1"/>
          <p:nvPr/>
        </p:nvSpPr>
        <p:spPr>
          <a:xfrm>
            <a:off x="4052215" y="2307254"/>
            <a:ext cx="7041817" cy="584775"/>
          </a:xfrm>
          <a:prstGeom prst="rect">
            <a:avLst/>
          </a:prstGeom>
          <a:noFill/>
          <a:ln>
            <a:solidFill>
              <a:schemeClr val="tx2">
                <a:lumMod val="90000"/>
                <a:lumOff val="10000"/>
              </a:schemeClr>
            </a:solidFill>
          </a:ln>
        </p:spPr>
        <p:txBody>
          <a:bodyPr wrap="square">
            <a:spAutoFit/>
          </a:bodyPr>
          <a:lstStyle/>
          <a:p>
            <a:pPr marL="285750" indent="-285750">
              <a:buFont typeface="Arial" panose="020B0604020202020204" pitchFamily="34" charset="0"/>
              <a:buChar char="•"/>
            </a:pPr>
            <a:r>
              <a:rPr lang="de-DE" sz="1600" dirty="0">
                <a:solidFill>
                  <a:schemeClr val="tx2">
                    <a:lumMod val="90000"/>
                    <a:lumOff val="10000"/>
                  </a:schemeClr>
                </a:solidFill>
                <a:latin typeface="Inter"/>
              </a:rPr>
              <a:t>Hyperlokale Suchfilter (z. B. „Wellness-Oasen im Schwarzwald“)</a:t>
            </a:r>
          </a:p>
          <a:p>
            <a:pPr marL="285750" indent="-285750">
              <a:buFont typeface="Arial" panose="020B0604020202020204" pitchFamily="34" charset="0"/>
              <a:buChar char="•"/>
            </a:pPr>
            <a:r>
              <a:rPr lang="de-DE" sz="1600" dirty="0">
                <a:solidFill>
                  <a:schemeClr val="tx2">
                    <a:lumMod val="90000"/>
                    <a:lumOff val="10000"/>
                  </a:schemeClr>
                </a:solidFill>
                <a:latin typeface="Inter"/>
              </a:rPr>
              <a:t>Partnerschaften mit Boutique-/Nachhaltigkeitshotels</a:t>
            </a:r>
          </a:p>
        </p:txBody>
      </p:sp>
      <p:sp>
        <p:nvSpPr>
          <p:cNvPr id="8" name="TextBox 7">
            <a:extLst>
              <a:ext uri="{FF2B5EF4-FFF2-40B4-BE49-F238E27FC236}">
                <a16:creationId xmlns:a16="http://schemas.microsoft.com/office/drawing/2014/main" id="{76268548-FD69-0B4F-0AE6-A35116930572}"/>
              </a:ext>
            </a:extLst>
          </p:cNvPr>
          <p:cNvSpPr txBox="1"/>
          <p:nvPr/>
        </p:nvSpPr>
        <p:spPr>
          <a:xfrm>
            <a:off x="1065068" y="3131082"/>
            <a:ext cx="2695876" cy="584775"/>
          </a:xfrm>
          <a:prstGeom prst="rect">
            <a:avLst/>
          </a:prstGeom>
          <a:solidFill>
            <a:schemeClr val="tx2">
              <a:lumMod val="90000"/>
              <a:lumOff val="10000"/>
            </a:schemeClr>
          </a:solidFill>
        </p:spPr>
        <p:txBody>
          <a:bodyPr wrap="square">
            <a:spAutoFit/>
          </a:bodyPr>
          <a:lstStyle/>
          <a:p>
            <a:r>
              <a:rPr lang="de-DE" altLang="zh-CN" sz="1600" b="1" dirty="0">
                <a:solidFill>
                  <a:schemeClr val="bg1"/>
                </a:solidFill>
              </a:rPr>
              <a:t>Kundenbindung:</a:t>
            </a:r>
          </a:p>
          <a:p>
            <a:endParaRPr lang="de-DE" altLang="zh-CN" sz="1600" b="1" dirty="0">
              <a:solidFill>
                <a:schemeClr val="bg1"/>
              </a:solidFill>
            </a:endParaRPr>
          </a:p>
        </p:txBody>
      </p:sp>
      <p:sp>
        <p:nvSpPr>
          <p:cNvPr id="13" name="TextBox 12">
            <a:extLst>
              <a:ext uri="{FF2B5EF4-FFF2-40B4-BE49-F238E27FC236}">
                <a16:creationId xmlns:a16="http://schemas.microsoft.com/office/drawing/2014/main" id="{1F483A7D-A97D-6C5B-C2F0-E394980E8F61}"/>
              </a:ext>
            </a:extLst>
          </p:cNvPr>
          <p:cNvSpPr txBox="1"/>
          <p:nvPr/>
        </p:nvSpPr>
        <p:spPr>
          <a:xfrm>
            <a:off x="1065068" y="3933671"/>
            <a:ext cx="2695876" cy="584775"/>
          </a:xfrm>
          <a:prstGeom prst="rect">
            <a:avLst/>
          </a:prstGeom>
          <a:solidFill>
            <a:schemeClr val="tx2">
              <a:lumMod val="90000"/>
              <a:lumOff val="10000"/>
            </a:schemeClr>
          </a:solidFill>
        </p:spPr>
        <p:txBody>
          <a:bodyPr wrap="square">
            <a:spAutoFit/>
          </a:bodyPr>
          <a:lstStyle/>
          <a:p>
            <a:pPr lvl="0"/>
            <a:r>
              <a:rPr lang="de-DE" sz="1600" b="1" dirty="0">
                <a:solidFill>
                  <a:schemeClr val="bg1"/>
                </a:solidFill>
              </a:rPr>
              <a:t>Technologie- &amp; Dateninfrastruktur</a:t>
            </a:r>
            <a:r>
              <a:rPr lang="zh-CN" altLang="en-US" sz="1600" b="1" dirty="0">
                <a:solidFill>
                  <a:schemeClr val="bg1"/>
                </a:solidFill>
              </a:rPr>
              <a:t>：</a:t>
            </a:r>
            <a:endParaRPr lang="de-DE" sz="1600" b="1" dirty="0">
              <a:solidFill>
                <a:schemeClr val="bg1"/>
              </a:solidFill>
            </a:endParaRPr>
          </a:p>
        </p:txBody>
      </p:sp>
      <p:sp>
        <p:nvSpPr>
          <p:cNvPr id="19" name="TextBox 18">
            <a:extLst>
              <a:ext uri="{FF2B5EF4-FFF2-40B4-BE49-F238E27FC236}">
                <a16:creationId xmlns:a16="http://schemas.microsoft.com/office/drawing/2014/main" id="{22D0CA99-97BD-53F3-3F4A-8E28860CBA8C}"/>
              </a:ext>
            </a:extLst>
          </p:cNvPr>
          <p:cNvSpPr txBox="1"/>
          <p:nvPr/>
        </p:nvSpPr>
        <p:spPr>
          <a:xfrm>
            <a:off x="1065068" y="4736260"/>
            <a:ext cx="2695876" cy="584775"/>
          </a:xfrm>
          <a:prstGeom prst="rect">
            <a:avLst/>
          </a:prstGeom>
          <a:solidFill>
            <a:schemeClr val="tx2">
              <a:lumMod val="90000"/>
              <a:lumOff val="10000"/>
            </a:schemeClr>
          </a:solidFill>
        </p:spPr>
        <p:txBody>
          <a:bodyPr wrap="square">
            <a:spAutoFit/>
          </a:bodyPr>
          <a:lstStyle/>
          <a:p>
            <a:r>
              <a:rPr lang="de-DE" altLang="zh-CN" sz="1600" b="1" dirty="0">
                <a:solidFill>
                  <a:schemeClr val="bg1"/>
                </a:solidFill>
              </a:rPr>
              <a:t>Markenaufbau &amp; Vertrauen:</a:t>
            </a:r>
          </a:p>
          <a:p>
            <a:endParaRPr lang="de-DE" altLang="zh-CN" sz="1600" b="1" dirty="0">
              <a:solidFill>
                <a:schemeClr val="bg1"/>
              </a:solidFill>
            </a:endParaRPr>
          </a:p>
        </p:txBody>
      </p:sp>
      <p:sp>
        <p:nvSpPr>
          <p:cNvPr id="23" name="TextBox 22">
            <a:extLst>
              <a:ext uri="{FF2B5EF4-FFF2-40B4-BE49-F238E27FC236}">
                <a16:creationId xmlns:a16="http://schemas.microsoft.com/office/drawing/2014/main" id="{923F5A5C-9AFE-6E43-62A6-FC1368AA5B7B}"/>
              </a:ext>
            </a:extLst>
          </p:cNvPr>
          <p:cNvSpPr txBox="1"/>
          <p:nvPr/>
        </p:nvSpPr>
        <p:spPr>
          <a:xfrm>
            <a:off x="4052216" y="3123826"/>
            <a:ext cx="7041816" cy="584775"/>
          </a:xfrm>
          <a:prstGeom prst="rect">
            <a:avLst/>
          </a:prstGeom>
          <a:noFill/>
          <a:ln>
            <a:solidFill>
              <a:schemeClr val="tx2">
                <a:lumMod val="90000"/>
                <a:lumOff val="10000"/>
              </a:schemeClr>
            </a:solidFill>
          </a:ln>
        </p:spPr>
        <p:txBody>
          <a:bodyPr wrap="square">
            <a:spAutoFit/>
          </a:bodyPr>
          <a:lstStyle/>
          <a:p>
            <a:pPr marL="285750" indent="-285750">
              <a:buFont typeface="Arial" panose="020B0604020202020204" pitchFamily="34" charset="0"/>
              <a:buChar char="•"/>
            </a:pPr>
            <a:r>
              <a:rPr lang="de-DE" sz="1600" dirty="0">
                <a:solidFill>
                  <a:schemeClr val="tx2">
                    <a:lumMod val="90000"/>
                    <a:lumOff val="10000"/>
                  </a:schemeClr>
                </a:solidFill>
                <a:latin typeface="Inter"/>
              </a:rPr>
              <a:t>Membership-Programm und Netzwerk aus internen und externen Partnern</a:t>
            </a:r>
          </a:p>
          <a:p>
            <a:pPr marL="285750" lvl="0" indent="-285750">
              <a:buFont typeface="Arial" panose="020B0604020202020204" pitchFamily="34" charset="0"/>
              <a:buChar char="•"/>
            </a:pPr>
            <a:r>
              <a:rPr lang="de-DE" sz="1600" b="0" i="0" dirty="0">
                <a:solidFill>
                  <a:schemeClr val="tx2">
                    <a:lumMod val="90000"/>
                    <a:lumOff val="10000"/>
                  </a:schemeClr>
                </a:solidFill>
                <a:effectLst/>
                <a:latin typeface="DeepSeek-CJK-patch"/>
              </a:rPr>
              <a:t>Proaktive KI-Kommunikation (z. B. Reiseerinnerungen)</a:t>
            </a:r>
            <a:endParaRPr lang="de-DE" sz="1600" dirty="0">
              <a:solidFill>
                <a:schemeClr val="tx2">
                  <a:lumMod val="90000"/>
                  <a:lumOff val="10000"/>
                </a:schemeClr>
              </a:solidFill>
              <a:latin typeface="Inter"/>
            </a:endParaRPr>
          </a:p>
        </p:txBody>
      </p:sp>
      <p:sp>
        <p:nvSpPr>
          <p:cNvPr id="27" name="TextBox 26">
            <a:extLst>
              <a:ext uri="{FF2B5EF4-FFF2-40B4-BE49-F238E27FC236}">
                <a16:creationId xmlns:a16="http://schemas.microsoft.com/office/drawing/2014/main" id="{F2D6371B-D189-02E8-A799-B5B6E4D67A67}"/>
              </a:ext>
            </a:extLst>
          </p:cNvPr>
          <p:cNvSpPr txBox="1"/>
          <p:nvPr/>
        </p:nvSpPr>
        <p:spPr>
          <a:xfrm>
            <a:off x="4052215" y="3940398"/>
            <a:ext cx="7041814" cy="584775"/>
          </a:xfrm>
          <a:prstGeom prst="rect">
            <a:avLst/>
          </a:prstGeom>
          <a:noFill/>
          <a:ln>
            <a:solidFill>
              <a:schemeClr val="tx2">
                <a:lumMod val="90000"/>
                <a:lumOff val="10000"/>
              </a:schemeClr>
            </a:solidFill>
          </a:ln>
        </p:spPr>
        <p:txBody>
          <a:bodyPr wrap="square">
            <a:spAutoFit/>
          </a:bodyPr>
          <a:lstStyle/>
          <a:p>
            <a:pPr marL="285750" indent="-285750">
              <a:buFont typeface="Arial" panose="020B0604020202020204" pitchFamily="34" charset="0"/>
              <a:buChar char="•"/>
            </a:pPr>
            <a:r>
              <a:rPr lang="de-DE" sz="1600" dirty="0">
                <a:solidFill>
                  <a:schemeClr val="tx2">
                    <a:lumMod val="90000"/>
                    <a:lumOff val="10000"/>
                  </a:schemeClr>
                </a:solidFill>
                <a:latin typeface="Inter"/>
              </a:rPr>
              <a:t>KI-gestützte Nachfrageprognosen für Hotels </a:t>
            </a:r>
          </a:p>
          <a:p>
            <a:pPr marL="285750" indent="-285750">
              <a:buFont typeface="Arial" panose="020B0604020202020204" pitchFamily="34" charset="0"/>
              <a:buChar char="•"/>
            </a:pPr>
            <a:r>
              <a:rPr lang="de-DE" sz="1600" b="0" i="0" dirty="0">
                <a:solidFill>
                  <a:schemeClr val="tx2">
                    <a:lumMod val="90000"/>
                    <a:lumOff val="10000"/>
                  </a:schemeClr>
                </a:solidFill>
                <a:effectLst/>
                <a:latin typeface="DeepSeek-CJK-patch"/>
              </a:rPr>
              <a:t>Emotionserkennende Chatbots &amp; automatisierte A/B-Tests</a:t>
            </a:r>
            <a:endParaRPr lang="de-DE" sz="1600" dirty="0">
              <a:solidFill>
                <a:schemeClr val="tx2">
                  <a:lumMod val="90000"/>
                  <a:lumOff val="10000"/>
                </a:schemeClr>
              </a:solidFill>
              <a:latin typeface="Inter"/>
            </a:endParaRPr>
          </a:p>
        </p:txBody>
      </p:sp>
      <p:sp>
        <p:nvSpPr>
          <p:cNvPr id="30" name="TextBox 29">
            <a:extLst>
              <a:ext uri="{FF2B5EF4-FFF2-40B4-BE49-F238E27FC236}">
                <a16:creationId xmlns:a16="http://schemas.microsoft.com/office/drawing/2014/main" id="{3BEFCF56-384A-6C20-98C3-4E85E605EBFF}"/>
              </a:ext>
            </a:extLst>
          </p:cNvPr>
          <p:cNvSpPr txBox="1"/>
          <p:nvPr/>
        </p:nvSpPr>
        <p:spPr>
          <a:xfrm>
            <a:off x="4070014" y="4742545"/>
            <a:ext cx="7041815" cy="584775"/>
          </a:xfrm>
          <a:prstGeom prst="rect">
            <a:avLst/>
          </a:prstGeom>
          <a:noFill/>
          <a:ln>
            <a:solidFill>
              <a:schemeClr val="tx2">
                <a:lumMod val="90000"/>
                <a:lumOff val="10000"/>
              </a:schemeClr>
            </a:solidFill>
          </a:ln>
        </p:spPr>
        <p:txBody>
          <a:bodyPr wrap="square">
            <a:spAutoFit/>
          </a:bodyPr>
          <a:lstStyle/>
          <a:p>
            <a:pPr marL="285750" indent="-285750">
              <a:buFont typeface="Arial" panose="020B0604020202020204" pitchFamily="34" charset="0"/>
              <a:buChar char="•"/>
            </a:pPr>
            <a:r>
              <a:rPr lang="de-DE" sz="1600" dirty="0">
                <a:solidFill>
                  <a:schemeClr val="tx2">
                    <a:lumMod val="90000"/>
                    <a:lumOff val="10000"/>
                  </a:schemeClr>
                </a:solidFill>
                <a:latin typeface="Inter"/>
              </a:rPr>
              <a:t>Transparente Kommunikation &amp; Echtheit</a:t>
            </a:r>
          </a:p>
          <a:p>
            <a:pPr marL="285750" indent="-285750">
              <a:buFont typeface="Arial" panose="020B0604020202020204" pitchFamily="34" charset="0"/>
              <a:buChar char="•"/>
            </a:pPr>
            <a:r>
              <a:rPr lang="de-DE" sz="1600" dirty="0">
                <a:solidFill>
                  <a:schemeClr val="tx2">
                    <a:lumMod val="90000"/>
                    <a:lumOff val="10000"/>
                  </a:schemeClr>
                </a:solidFill>
                <a:latin typeface="Inter"/>
              </a:rPr>
              <a:t>Externe Validierung &amp; Krisensicherheit</a:t>
            </a:r>
          </a:p>
        </p:txBody>
      </p:sp>
      <p:sp>
        <p:nvSpPr>
          <p:cNvPr id="31" name="TextBox 30">
            <a:extLst>
              <a:ext uri="{FF2B5EF4-FFF2-40B4-BE49-F238E27FC236}">
                <a16:creationId xmlns:a16="http://schemas.microsoft.com/office/drawing/2014/main" id="{8904CA10-C5A8-2D63-3D1E-075C6F2B2F75}"/>
              </a:ext>
            </a:extLst>
          </p:cNvPr>
          <p:cNvSpPr txBox="1"/>
          <p:nvPr/>
        </p:nvSpPr>
        <p:spPr>
          <a:xfrm>
            <a:off x="1065068" y="5705324"/>
            <a:ext cx="10061862" cy="830997"/>
          </a:xfrm>
          <a:prstGeom prst="rect">
            <a:avLst/>
          </a:prstGeom>
          <a:solidFill>
            <a:schemeClr val="bg1"/>
          </a:solidFill>
          <a:ln>
            <a:solidFill>
              <a:schemeClr val="tx2">
                <a:lumMod val="90000"/>
                <a:lumOff val="10000"/>
              </a:schemeClr>
            </a:solidFill>
          </a:ln>
        </p:spPr>
        <p:txBody>
          <a:bodyPr wrap="square">
            <a:spAutoFit/>
          </a:bodyPr>
          <a:lstStyle/>
          <a:p>
            <a:r>
              <a:rPr lang="de-DE" sz="1600" b="1" i="0" dirty="0">
                <a:solidFill>
                  <a:schemeClr val="tx2">
                    <a:lumMod val="90000"/>
                    <a:lumOff val="10000"/>
                  </a:schemeClr>
                </a:solidFill>
                <a:effectLst/>
                <a:latin typeface="DeepSeek-CJK-patch"/>
              </a:rPr>
              <a:t>Durch die Abstimmung von Datenanalysen mit regionalisierten Angeboten und emotionaler Kundenbindung kann OTA</a:t>
            </a:r>
            <a:r>
              <a:rPr lang="zh-CN" altLang="en-US" sz="1600" b="1" i="0" dirty="0">
                <a:solidFill>
                  <a:schemeClr val="tx2">
                    <a:lumMod val="90000"/>
                    <a:lumOff val="10000"/>
                  </a:schemeClr>
                </a:solidFill>
                <a:effectLst/>
                <a:latin typeface="DeepSeek-CJK-patch"/>
              </a:rPr>
              <a:t> </a:t>
            </a:r>
            <a:r>
              <a:rPr lang="de-DE" sz="1600" b="1" i="0" dirty="0">
                <a:solidFill>
                  <a:schemeClr val="tx2">
                    <a:lumMod val="90000"/>
                    <a:lumOff val="10000"/>
                  </a:schemeClr>
                </a:solidFill>
                <a:effectLst/>
                <a:latin typeface="DeepSeek-CJK-patch"/>
              </a:rPr>
              <a:t> Hotel nicht nur Wettbewerber hinter sich lassen, sondern auch neue Maßstäbe in Transparenz und Nachhaltigkeit setzen.</a:t>
            </a:r>
            <a:endParaRPr lang="de-DE" altLang="zh-CN" sz="1600" b="1" dirty="0">
              <a:solidFill>
                <a:schemeClr val="tx2">
                  <a:lumMod val="90000"/>
                  <a:lumOff val="10000"/>
                </a:schemeClr>
              </a:solidFill>
            </a:endParaRPr>
          </a:p>
        </p:txBody>
      </p:sp>
      <p:grpSp>
        <p:nvGrpSpPr>
          <p:cNvPr id="38" name="Group 37">
            <a:extLst>
              <a:ext uri="{FF2B5EF4-FFF2-40B4-BE49-F238E27FC236}">
                <a16:creationId xmlns:a16="http://schemas.microsoft.com/office/drawing/2014/main" id="{6F3EDF9C-A474-1F1A-A5D1-90506843432B}"/>
              </a:ext>
            </a:extLst>
          </p:cNvPr>
          <p:cNvGrpSpPr/>
          <p:nvPr/>
        </p:nvGrpSpPr>
        <p:grpSpPr>
          <a:xfrm>
            <a:off x="6096000" y="5385406"/>
            <a:ext cx="560266" cy="317800"/>
            <a:chOff x="4697280" y="682585"/>
            <a:chExt cx="585073" cy="585073"/>
          </a:xfrm>
        </p:grpSpPr>
        <p:sp>
          <p:nvSpPr>
            <p:cNvPr id="39" name="Down Arrow 38">
              <a:extLst>
                <a:ext uri="{FF2B5EF4-FFF2-40B4-BE49-F238E27FC236}">
                  <a16:creationId xmlns:a16="http://schemas.microsoft.com/office/drawing/2014/main" id="{BF0C5F2C-87EA-D9E9-F1FC-5F24374C265D}"/>
                </a:ext>
              </a:extLst>
            </p:cNvPr>
            <p:cNvSpPr/>
            <p:nvPr/>
          </p:nvSpPr>
          <p:spPr>
            <a:xfrm>
              <a:off x="4697280" y="682585"/>
              <a:ext cx="585073" cy="58507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de-DE"/>
            </a:p>
          </p:txBody>
        </p:sp>
        <p:sp>
          <p:nvSpPr>
            <p:cNvPr id="40" name="Down Arrow 4">
              <a:extLst>
                <a:ext uri="{FF2B5EF4-FFF2-40B4-BE49-F238E27FC236}">
                  <a16:creationId xmlns:a16="http://schemas.microsoft.com/office/drawing/2014/main" id="{61563239-964B-4E29-5978-49474F24DAFD}"/>
                </a:ext>
              </a:extLst>
            </p:cNvPr>
            <p:cNvSpPr txBox="1"/>
            <p:nvPr/>
          </p:nvSpPr>
          <p:spPr>
            <a:xfrm>
              <a:off x="4828921" y="682585"/>
              <a:ext cx="321791" cy="44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tx2">
                    <a:lumMod val="90000"/>
                    <a:lumOff val="10000"/>
                  </a:schemeClr>
                </a:solidFill>
              </a:endParaRPr>
            </a:p>
          </p:txBody>
        </p:sp>
      </p:grpSp>
    </p:spTree>
    <p:extLst>
      <p:ext uri="{BB962C8B-B14F-4D97-AF65-F5344CB8AC3E}">
        <p14:creationId xmlns:p14="http://schemas.microsoft.com/office/powerpoint/2010/main" val="28014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8371</TotalTime>
  <Words>967</Words>
  <Application>Microsoft Macintosh PowerPoint</Application>
  <PresentationFormat>Widescreen</PresentationFormat>
  <Paragraphs>123</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Classic Grotesque Pro</vt:lpstr>
      <vt:lpstr>DeepSeek-CJK-patch</vt:lpstr>
      <vt:lpstr>Inter</vt:lpstr>
      <vt:lpstr>TrustpilotDefaultFont</vt:lpstr>
      <vt:lpstr>var(--CDS-type-styles-large-heading-xs-font-family)</vt:lpstr>
      <vt:lpstr>Aptos</vt:lpstr>
      <vt:lpstr>Aptos Display</vt:lpstr>
      <vt:lpstr>Arial</vt:lpstr>
      <vt:lpstr>Office Theme</vt:lpstr>
      <vt:lpstr>An-Online-Traveling-Agency-Hotel-Business Analyse </vt:lpstr>
      <vt:lpstr>Deutsche Hotelbranche im Fokus: Übernachtungen, Markttrends und OTA Positionierung</vt:lpstr>
      <vt:lpstr>OTA Hotel-Produktportfolio im Vergleich: Schmerzpunkte und zielgruppenspezifische Lösungen</vt:lpstr>
      <vt:lpstr>Wettbewerbsproduktanalyse</vt:lpstr>
      <vt:lpstr>Wettbewerbsproduktanalyse</vt:lpstr>
      <vt:lpstr>Schmerzpunktanalyse: Die 5 größten Gästefrustrationen im Hotelgeschäft</vt:lpstr>
      <vt:lpstr>Strategische Roadmap für OTA Hotel: Zukunftssichere Differenzierung im Hotelvergleichsmarkt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lichen</dc:creator>
  <cp:lastModifiedBy>lichen</cp:lastModifiedBy>
  <cp:revision>116</cp:revision>
  <dcterms:created xsi:type="dcterms:W3CDTF">2025-03-20T15:07:03Z</dcterms:created>
  <dcterms:modified xsi:type="dcterms:W3CDTF">2025-04-03T13:47:59Z</dcterms:modified>
</cp:coreProperties>
</file>