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5590" y="2981889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22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75">
                <a:solidFill>
                  <a:schemeClr val="tx2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4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5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22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75"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50" y="2980948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2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5590" y="2981889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225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575">
                <a:solidFill>
                  <a:schemeClr val="tx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1125" b="1">
                <a:solidFill>
                  <a:schemeClr val="tx2"/>
                </a:solidFill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1125" b="1">
                <a:solidFill>
                  <a:schemeClr val="tx2"/>
                </a:solidFill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" y="6391660"/>
            <a:ext cx="459297" cy="365125"/>
          </a:xfrm>
        </p:spPr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1350"/>
            </a:lvl1pPr>
            <a:lvl2pPr>
              <a:defRPr sz="1238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8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tx2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1384C57-0E3A-44A0-9997-4A7717A13C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234970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/>
        </p:nvSpPr>
        <p:spPr>
          <a:xfrm>
            <a:off x="5486400" y="6400801"/>
            <a:ext cx="33528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13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4305" indent="-154305" algn="l" defTabSz="514350" rtl="0" eaLnBrk="1" latinLnBrk="0" hangingPunct="1">
        <a:lnSpc>
          <a:spcPct val="95000"/>
        </a:lnSpc>
        <a:spcBef>
          <a:spcPts val="675"/>
        </a:spcBef>
        <a:buClr>
          <a:schemeClr val="bg2"/>
        </a:buClr>
        <a:buFont typeface="Arial" pitchFamily="34" charset="0"/>
        <a:buChar char="•"/>
        <a:defRPr sz="135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334328" indent="-154305" algn="l" defTabSz="514350" rtl="0" eaLnBrk="1" latinLnBrk="0" hangingPunct="1">
        <a:lnSpc>
          <a:spcPct val="95000"/>
        </a:lnSpc>
        <a:spcBef>
          <a:spcPts val="338"/>
        </a:spcBef>
        <a:buClr>
          <a:schemeClr val="bg2"/>
        </a:buClr>
        <a:buFont typeface="Verdana" pitchFamily="34" charset="0"/>
        <a:buChar char="─"/>
        <a:defRPr sz="1125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488633" indent="-128588" algn="l" defTabSz="514350" rtl="0" eaLnBrk="1" latinLnBrk="0" hangingPunct="1">
        <a:lnSpc>
          <a:spcPct val="95000"/>
        </a:lnSpc>
        <a:spcBef>
          <a:spcPts val="338"/>
        </a:spcBef>
        <a:buClr>
          <a:schemeClr val="bg2"/>
        </a:buClr>
        <a:buFont typeface="Wingdings" pitchFamily="2" charset="2"/>
        <a:buChar char="§"/>
        <a:defRPr sz="1013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642938" indent="-128588" algn="l" defTabSz="514350" rtl="0" eaLnBrk="1" latinLnBrk="0" hangingPunct="1">
        <a:lnSpc>
          <a:spcPct val="95000"/>
        </a:lnSpc>
        <a:spcBef>
          <a:spcPts val="338"/>
        </a:spcBef>
        <a:buClr>
          <a:schemeClr val="bg2"/>
        </a:buClr>
        <a:buFont typeface="Courier New" pitchFamily="49" charset="0"/>
        <a:buChar char="o"/>
        <a:defRPr sz="9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771525" indent="-128588" algn="l" defTabSz="514350" rtl="0" eaLnBrk="1" latinLnBrk="0" hangingPunct="1">
        <a:lnSpc>
          <a:spcPct val="95000"/>
        </a:lnSpc>
        <a:spcBef>
          <a:spcPts val="338"/>
        </a:spcBef>
        <a:buClr>
          <a:schemeClr val="bg2"/>
        </a:buClr>
        <a:buFont typeface="Arial" pitchFamily="34" charset="0"/>
        <a:buChar char="•"/>
        <a:defRPr sz="9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925830" indent="-128588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069848" indent="-128588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234440" indent="-128588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1388745" indent="-128588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509.cs.wpi.edu:8181/CS509.server/ReservationSyste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9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Airplanes XML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standalone="no"?&gt;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&lt;Airplanes&gt;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&lt;Airplane Manufacturer="Airbus" Model="A310"&gt;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&gt;24&lt;/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&gt;200&lt;/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&lt;/Airplane&gt;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&lt;Airplane Manufacturer="Airbus" Model="A320"&gt;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&gt;12&lt;/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&gt;124&lt;/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&lt;/Airplane&gt;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&lt;Airplane Manufacturer="Airbus" Model="A330"&gt;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&gt;42&lt;/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&gt;375&lt;/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CoachSeats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&lt;/Airplane&gt;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&lt;/Airplanes&gt;</a:t>
            </a:r>
          </a:p>
        </p:txBody>
      </p:sp>
    </p:spTree>
    <p:extLst>
      <p:ext uri="{BB962C8B-B14F-4D97-AF65-F5344CB8AC3E}">
        <p14:creationId xmlns:p14="http://schemas.microsoft.com/office/powerpoint/2010/main" val="66106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flights departing an airport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7797"/>
            <a:ext cx="8535798" cy="4689447"/>
          </a:xfrm>
        </p:spPr>
        <p:txBody>
          <a:bodyPr>
            <a:normAutofit/>
          </a:bodyPr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/>
              <a:t>Query String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list&amp;list_type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departing&amp;airport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code&amp;day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yyyy_mm_dd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r>
              <a:rPr lang="en-US" sz="1100" dirty="0"/>
              <a:t>code is the 3 character airport code</a:t>
            </a:r>
          </a:p>
          <a:p>
            <a:pPr lvl="2"/>
            <a:r>
              <a:rPr lang="en-US" sz="1100" dirty="0"/>
              <a:t>day is the date in GMT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flights departing an airport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Airplane</a:t>
            </a:r>
          </a:p>
          <a:p>
            <a:pPr lvl="2"/>
            <a:r>
              <a:rPr lang="en-US" sz="1100" dirty="0"/>
              <a:t>Airplane type as an attribute</a:t>
            </a:r>
          </a:p>
          <a:p>
            <a:pPr lvl="1"/>
            <a:r>
              <a:rPr lang="en-US" sz="1400" dirty="0"/>
              <a:t>Flight Time</a:t>
            </a:r>
          </a:p>
          <a:p>
            <a:pPr lvl="2"/>
            <a:r>
              <a:rPr lang="en-US" sz="1100" dirty="0"/>
              <a:t>Time of the flight in minutes</a:t>
            </a:r>
          </a:p>
          <a:p>
            <a:pPr lvl="1"/>
            <a:r>
              <a:rPr lang="en-US" sz="1400" dirty="0"/>
              <a:t>Number</a:t>
            </a:r>
          </a:p>
          <a:p>
            <a:pPr lvl="2"/>
            <a:r>
              <a:rPr lang="en-US" sz="1100" dirty="0"/>
              <a:t>Flight number either 4 or 5 characters</a:t>
            </a:r>
          </a:p>
          <a:p>
            <a:pPr lvl="1"/>
            <a:r>
              <a:rPr lang="en-US" sz="1400" dirty="0"/>
              <a:t>Departure</a:t>
            </a:r>
          </a:p>
          <a:p>
            <a:pPr lvl="2"/>
            <a:r>
              <a:rPr lang="en-US" sz="1100" dirty="0"/>
              <a:t>3 character code of departing airport</a:t>
            </a:r>
          </a:p>
          <a:p>
            <a:pPr lvl="2"/>
            <a:r>
              <a:rPr lang="en-US" sz="1100" dirty="0"/>
              <a:t>Date and time of departure in GMT</a:t>
            </a:r>
          </a:p>
          <a:p>
            <a:pPr lvl="1"/>
            <a:r>
              <a:rPr lang="en-US" sz="1400" dirty="0"/>
              <a:t>Arrival</a:t>
            </a:r>
          </a:p>
          <a:p>
            <a:pPr lvl="2"/>
            <a:r>
              <a:rPr lang="en-US" sz="1100" dirty="0"/>
              <a:t>3 character code of arrival airport</a:t>
            </a:r>
          </a:p>
          <a:p>
            <a:pPr lvl="2"/>
            <a:r>
              <a:rPr lang="en-US" sz="1100" dirty="0"/>
              <a:t>Date and time of Arrival in GMT</a:t>
            </a:r>
          </a:p>
          <a:p>
            <a:pPr lvl="1"/>
            <a:r>
              <a:rPr lang="en-US" sz="1400" dirty="0"/>
              <a:t>Seating</a:t>
            </a:r>
          </a:p>
          <a:p>
            <a:pPr lvl="2"/>
            <a:r>
              <a:rPr lang="en-US" sz="1100" dirty="0"/>
              <a:t>First class price as attribute</a:t>
            </a:r>
          </a:p>
          <a:p>
            <a:pPr lvl="2"/>
            <a:r>
              <a:rPr lang="en-US" sz="1100" dirty="0"/>
              <a:t>Number of first class seats already reserved</a:t>
            </a:r>
          </a:p>
          <a:p>
            <a:pPr lvl="2"/>
            <a:r>
              <a:rPr lang="en-US" sz="1100" dirty="0"/>
              <a:t>Coach price as attribute</a:t>
            </a:r>
          </a:p>
          <a:p>
            <a:pPr lvl="2"/>
            <a:r>
              <a:rPr lang="en-US" sz="1100" dirty="0"/>
              <a:t>Number of coach seats already reserved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Departing XML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standalone="no"?&gt;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&lt;Flights&gt;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&lt;Flight Airplane="737"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="25" Number="2807"&gt;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&lt;Departure&gt;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&lt;Code&gt;BOS&lt;/Code&gt;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&lt;Time&gt;2016 May 10 00:05 GMT&lt;/Time&gt;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&lt;/Departure&gt;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&lt;Arrival&gt;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&lt;Code&gt;LGA&lt;/Code&gt;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&lt;Time&gt;2016 May 10 00:30 GMT&lt;/Time&gt;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&lt;/Arrival&gt;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&lt;Seating&gt;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Price="$67.11"&gt;9&lt;/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&lt;Coach Price="$18.79"&gt;85&lt;/Coach&gt;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&lt;/Seating&gt;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&lt;/Flight&gt;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&lt;/Flights&gt;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flights arriving at an airport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352"/>
            <a:ext cx="8229599" cy="4723002"/>
          </a:xfrm>
        </p:spPr>
        <p:txBody>
          <a:bodyPr>
            <a:normAutofit/>
          </a:bodyPr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/>
              <a:t>Query String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list&amp;list_type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arriving&amp;airport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code&amp;day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yyyy_mm_dd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r>
              <a:rPr lang="en-US" sz="1100" dirty="0"/>
              <a:t>code is the 3 character airport code</a:t>
            </a:r>
          </a:p>
          <a:p>
            <a:pPr lvl="2"/>
            <a:r>
              <a:rPr lang="en-US" sz="1100" dirty="0"/>
              <a:t>day is the date in GMT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flights arriving at an airport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Returns:</a:t>
            </a:r>
          </a:p>
          <a:p>
            <a:pPr lvl="1"/>
            <a:r>
              <a:rPr lang="en-US" sz="1600" dirty="0"/>
              <a:t>Airplane</a:t>
            </a:r>
          </a:p>
          <a:p>
            <a:pPr lvl="2"/>
            <a:r>
              <a:rPr lang="en-US" sz="1200" dirty="0"/>
              <a:t>Airplane type as an attribute</a:t>
            </a:r>
          </a:p>
          <a:p>
            <a:pPr lvl="1"/>
            <a:r>
              <a:rPr lang="en-US" sz="1600" dirty="0"/>
              <a:t>Flight Time</a:t>
            </a:r>
          </a:p>
          <a:p>
            <a:pPr lvl="2"/>
            <a:r>
              <a:rPr lang="en-US" sz="1200" dirty="0"/>
              <a:t>Time of the flight in minutes</a:t>
            </a:r>
          </a:p>
          <a:p>
            <a:pPr lvl="1"/>
            <a:r>
              <a:rPr lang="en-US" sz="1600" dirty="0"/>
              <a:t>Number</a:t>
            </a:r>
          </a:p>
          <a:p>
            <a:pPr lvl="2"/>
            <a:r>
              <a:rPr lang="en-US" sz="1200" dirty="0"/>
              <a:t>Flight number either 4 or 5 characters</a:t>
            </a:r>
          </a:p>
          <a:p>
            <a:pPr lvl="1"/>
            <a:r>
              <a:rPr lang="en-US" sz="1600" dirty="0"/>
              <a:t>Departure</a:t>
            </a:r>
          </a:p>
          <a:p>
            <a:pPr lvl="2"/>
            <a:r>
              <a:rPr lang="en-US" sz="1200" dirty="0"/>
              <a:t>3 character code of departing airport</a:t>
            </a:r>
          </a:p>
          <a:p>
            <a:pPr lvl="2"/>
            <a:r>
              <a:rPr lang="en-US" sz="1200" dirty="0"/>
              <a:t>Date and time of departure in GMT</a:t>
            </a:r>
          </a:p>
          <a:p>
            <a:pPr lvl="1"/>
            <a:r>
              <a:rPr lang="en-US" sz="1600" dirty="0"/>
              <a:t>Arrival</a:t>
            </a:r>
          </a:p>
          <a:p>
            <a:pPr lvl="2"/>
            <a:r>
              <a:rPr lang="en-US" sz="1200" dirty="0"/>
              <a:t>3 character code of arrival airport</a:t>
            </a:r>
          </a:p>
          <a:p>
            <a:pPr lvl="2"/>
            <a:r>
              <a:rPr lang="en-US" sz="1200" dirty="0"/>
              <a:t>Date and time of Arrival in GMT</a:t>
            </a:r>
          </a:p>
          <a:p>
            <a:pPr lvl="1"/>
            <a:r>
              <a:rPr lang="en-US" sz="1600" dirty="0"/>
              <a:t>Seating</a:t>
            </a:r>
          </a:p>
          <a:p>
            <a:pPr lvl="2"/>
            <a:r>
              <a:rPr lang="en-US" sz="1200" dirty="0"/>
              <a:t>First class price as attribute</a:t>
            </a:r>
          </a:p>
          <a:p>
            <a:pPr lvl="2"/>
            <a:r>
              <a:rPr lang="en-US" sz="1200" dirty="0"/>
              <a:t>Number of first class seats already reserved</a:t>
            </a:r>
          </a:p>
          <a:p>
            <a:pPr lvl="2"/>
            <a:r>
              <a:rPr lang="en-US" sz="1200" dirty="0"/>
              <a:t>Coach price as attribute</a:t>
            </a:r>
          </a:p>
          <a:p>
            <a:pPr lvl="2"/>
            <a:r>
              <a:rPr lang="en-US" sz="1200" dirty="0"/>
              <a:t>Number of coach seats already reserved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Arriving XML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3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standalone="no"?&gt;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&lt;Flights&gt;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&lt;Flight Airplane="747"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="217" Number="1560"&gt;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&lt;Departure&gt;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&lt;Code&gt;AUS&lt;/Code&gt;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&lt;Time&gt;2016 May 10 02:47 GMT&lt;/Time&gt;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&lt;/Departure&gt;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&lt;Arrival&gt;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&lt;Code&gt;BOS&lt;/Code&gt;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&lt;Time&gt;2016 May 10 06:24 GMT&lt;/Time&gt;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&lt;/Arrival&gt;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&lt;Seating&gt;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Price="$132.54"&gt;27&lt;/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&lt;Coach Price="$41.09"&gt;206&lt;/Coach&gt;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&lt;/Seating&gt;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&lt;/Flight&gt;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&lt;/Flights&gt;</a:t>
            </a:r>
          </a:p>
        </p:txBody>
      </p:sp>
    </p:spTree>
    <p:extLst>
      <p:ext uri="{BB962C8B-B14F-4D97-AF65-F5344CB8AC3E}">
        <p14:creationId xmlns:p14="http://schemas.microsoft.com/office/powerpoint/2010/main" val="408856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/>
              <a:t>Query String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resetDB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endParaRPr lang="en-US" sz="1100" dirty="0"/>
          </a:p>
          <a:p>
            <a:r>
              <a:rPr lang="en-US" sz="1600" dirty="0"/>
              <a:t>This will reset the database to its initial state</a:t>
            </a:r>
          </a:p>
          <a:p>
            <a:pPr lvl="1"/>
            <a:r>
              <a:rPr lang="en-US" sz="1400" dirty="0"/>
              <a:t>Copies the original database over the current team database</a:t>
            </a:r>
          </a:p>
        </p:txBody>
      </p:sp>
    </p:spTree>
    <p:extLst>
      <p:ext uri="{BB962C8B-B14F-4D97-AF65-F5344CB8AC3E}">
        <p14:creationId xmlns:p14="http://schemas.microsoft.com/office/powerpoint/2010/main" val="169243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C5192-7417-427B-B3F7-3A9BAE8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9AB90-0E38-4AA6-890F-E6119915C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Program Interface</a:t>
            </a:r>
          </a:p>
        </p:txBody>
      </p:sp>
    </p:spTree>
    <p:extLst>
      <p:ext uri="{BB962C8B-B14F-4D97-AF65-F5344CB8AC3E}">
        <p14:creationId xmlns:p14="http://schemas.microsoft.com/office/powerpoint/2010/main" val="23539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 err="1"/>
              <a:t>Params</a:t>
            </a:r>
            <a:endParaRPr lang="en-US" sz="1600" dirty="0"/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lockDB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endParaRPr lang="en-US" sz="1100" dirty="0"/>
          </a:p>
          <a:p>
            <a:r>
              <a:rPr lang="en-US" sz="1600" dirty="0"/>
              <a:t>The </a:t>
            </a:r>
            <a:r>
              <a:rPr lang="en-US" sz="1600" dirty="0" err="1"/>
              <a:t>Params</a:t>
            </a:r>
            <a:r>
              <a:rPr lang="en-US" sz="1600" dirty="0"/>
              <a:t> are written to an output stream which is the body of the POST</a:t>
            </a:r>
          </a:p>
          <a:p>
            <a:pPr lvl="1"/>
            <a:r>
              <a:rPr lang="en-US" sz="1400" dirty="0"/>
              <a:t>See sample code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running on WPI virtual machine at the following URL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http://cs509.cs.wpi.edu:8181/CS509.server/ReservationSystem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Separate database for each team</a:t>
            </a:r>
          </a:p>
          <a:p>
            <a:endParaRPr lang="en-US" dirty="0"/>
          </a:p>
          <a:p>
            <a:r>
              <a:rPr lang="en-US" dirty="0"/>
              <a:t>Calls made to web server using HTTP GET and HTTP POST</a:t>
            </a:r>
          </a:p>
          <a:p>
            <a:pPr lvl="1"/>
            <a:r>
              <a:rPr lang="en-US" dirty="0"/>
              <a:t>HTTP GET – URL request contains query parameters</a:t>
            </a:r>
          </a:p>
          <a:p>
            <a:pPr lvl="1"/>
            <a:r>
              <a:rPr lang="en-US" dirty="0"/>
              <a:t>HTTP POST – Body of URL request contains query </a:t>
            </a:r>
            <a:r>
              <a:rPr lang="en-US" dirty="0" err="1"/>
              <a:t>paramters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returned as XML string</a:t>
            </a:r>
          </a:p>
          <a:p>
            <a:pPr lvl="1"/>
            <a:r>
              <a:rPr lang="en-US" dirty="0"/>
              <a:t>Structured data – Hierarchical, tree-like format</a:t>
            </a:r>
          </a:p>
          <a:p>
            <a:pPr lvl="1"/>
            <a:r>
              <a:rPr lang="en-US" dirty="0"/>
              <a:t>Human readable / Machine </a:t>
            </a:r>
            <a:r>
              <a:rPr lang="en-US" dirty="0" err="1"/>
              <a:t>parsable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Acquire sets of data and manage them on client</a:t>
            </a:r>
          </a:p>
          <a:p>
            <a:endParaRPr lang="en-US" dirty="0"/>
          </a:p>
          <a:p>
            <a:r>
              <a:rPr lang="en-US" dirty="0"/>
              <a:t>NOTE: Sample data on following slides is representative of current data</a:t>
            </a:r>
          </a:p>
          <a:p>
            <a:pPr lvl="1"/>
            <a:r>
              <a:rPr lang="en-US" dirty="0"/>
              <a:t>The format is consistent with what exists on the server for F17 </a:t>
            </a:r>
          </a:p>
          <a:p>
            <a:pPr lvl="1"/>
            <a:r>
              <a:rPr lang="en-US" dirty="0"/>
              <a:t>The actual values may differ from what exists on the server for F17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1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 err="1"/>
              <a:t>Params</a:t>
            </a:r>
            <a:endParaRPr lang="en-US" sz="1600" dirty="0"/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unlockDB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endParaRPr lang="en-US" sz="1100" dirty="0"/>
          </a:p>
          <a:p>
            <a:r>
              <a:rPr lang="en-US" sz="1600" dirty="0"/>
              <a:t>The </a:t>
            </a:r>
            <a:r>
              <a:rPr lang="en-US" sz="1600" dirty="0" err="1"/>
              <a:t>Params</a:t>
            </a:r>
            <a:r>
              <a:rPr lang="en-US" sz="1600" dirty="0"/>
              <a:t> are written to an output stream which is the body of the POST</a:t>
            </a:r>
          </a:p>
          <a:p>
            <a:pPr lvl="1"/>
            <a:r>
              <a:rPr lang="en-US" sz="1400" dirty="0"/>
              <a:t>See sample code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2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 err="1"/>
              <a:t>Params</a:t>
            </a:r>
            <a:endParaRPr lang="en-US" sz="1600" dirty="0"/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buyTickets&amp;flightData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xmlFlights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r>
              <a:rPr lang="en-US" sz="1100" dirty="0" err="1"/>
              <a:t>xmlFlights</a:t>
            </a:r>
            <a:r>
              <a:rPr lang="en-US" sz="1100" dirty="0"/>
              <a:t> is the XML string specifying flight number and seating type in following format:</a:t>
            </a:r>
          </a:p>
          <a:p>
            <a:pPr marL="360045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&lt;Flights&gt;</a:t>
            </a:r>
          </a:p>
          <a:p>
            <a:pPr marL="360045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&lt;Flight number=DDDDD seating=SEAT_TYPE/&gt;</a:t>
            </a:r>
          </a:p>
          <a:p>
            <a:pPr marL="360045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&lt;Flight number=DDDDD seating=SEAT_TYPE/&gt;</a:t>
            </a:r>
          </a:p>
          <a:p>
            <a:pPr marL="360045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&lt;/Flights&gt;</a:t>
            </a:r>
          </a:p>
          <a:p>
            <a:pPr lvl="3"/>
            <a:r>
              <a:rPr lang="en-US" sz="1050" dirty="0"/>
              <a:t>Where DDDDD is the unique flight number you want to reserve a seat on</a:t>
            </a:r>
          </a:p>
          <a:p>
            <a:pPr lvl="3"/>
            <a:r>
              <a:rPr lang="en-US" sz="1050" dirty="0"/>
              <a:t>SEAT_TYPE is Coach or </a:t>
            </a:r>
            <a:r>
              <a:rPr lang="en-US" sz="1050" dirty="0" err="1"/>
              <a:t>FirstClass</a:t>
            </a:r>
            <a:endParaRPr lang="en-US" sz="1050" dirty="0"/>
          </a:p>
          <a:p>
            <a:pPr lvl="2"/>
            <a:endParaRPr lang="en-US" sz="1100" dirty="0"/>
          </a:p>
          <a:p>
            <a:r>
              <a:rPr lang="en-US" sz="1600" dirty="0"/>
              <a:t>The </a:t>
            </a:r>
            <a:r>
              <a:rPr lang="en-US" sz="1600" dirty="0" err="1"/>
              <a:t>Params</a:t>
            </a:r>
            <a:r>
              <a:rPr lang="en-US" sz="1600" dirty="0"/>
              <a:t> are written to an output stream which is the body of the POST</a:t>
            </a:r>
          </a:p>
          <a:p>
            <a:pPr lvl="1"/>
            <a:r>
              <a:rPr lang="en-US" sz="1400" dirty="0"/>
              <a:t>See sample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Names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team names have been defined on the server</a:t>
            </a:r>
          </a:p>
          <a:p>
            <a:pPr lvl="1"/>
            <a:r>
              <a:rPr lang="en-US" dirty="0"/>
              <a:t>Please note capitalization and whitespace</a:t>
            </a:r>
          </a:p>
          <a:p>
            <a:pPr lvl="1"/>
            <a:r>
              <a:rPr lang="en-US" dirty="0"/>
              <a:t>If I have your team name is incorrect, please contact 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BombSquad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Boston_Uprising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DragonWarriors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Man-Month</a:t>
            </a:r>
          </a:p>
          <a:p>
            <a:pPr marL="0" indent="0">
              <a:buNone/>
            </a:pPr>
            <a:r>
              <a:rPr lang="en-US" dirty="0"/>
              <a:t>Team1</a:t>
            </a:r>
          </a:p>
          <a:p>
            <a:pPr marL="0" indent="0">
              <a:buNone/>
            </a:pPr>
            <a:r>
              <a:rPr lang="en-US" dirty="0"/>
              <a:t>Team42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Get provides capability to acquire data (information) from the server</a:t>
            </a:r>
          </a:p>
          <a:p>
            <a:pPr lvl="1"/>
            <a:r>
              <a:rPr lang="en-US" dirty="0"/>
              <a:t>Get a list of all airports</a:t>
            </a:r>
          </a:p>
          <a:p>
            <a:pPr lvl="1"/>
            <a:r>
              <a:rPr lang="en-US" dirty="0"/>
              <a:t>Get a list of airplanes</a:t>
            </a:r>
          </a:p>
          <a:p>
            <a:pPr lvl="1"/>
            <a:r>
              <a:rPr lang="en-US" dirty="0"/>
              <a:t>Get a list of flights departing an airport</a:t>
            </a:r>
          </a:p>
          <a:p>
            <a:pPr lvl="1"/>
            <a:r>
              <a:rPr lang="en-US" dirty="0"/>
              <a:t>Get a list of flights arriving at an airport</a:t>
            </a:r>
          </a:p>
          <a:p>
            <a:pPr lvl="1"/>
            <a:r>
              <a:rPr lang="en-US" dirty="0"/>
              <a:t>Reset database to original state</a:t>
            </a:r>
          </a:p>
          <a:p>
            <a:r>
              <a:rPr lang="en-US" dirty="0"/>
              <a:t>HTTP Get calls are made by passing a query string to the URL (reference sample code)</a:t>
            </a:r>
          </a:p>
          <a:p>
            <a:pPr lvl="1"/>
            <a:r>
              <a:rPr lang="en-US" dirty="0" err="1"/>
              <a:t>URL?query_string</a:t>
            </a:r>
            <a:endParaRPr lang="en-US" dirty="0"/>
          </a:p>
          <a:p>
            <a:pPr lvl="1"/>
            <a:r>
              <a:rPr lang="en-US" dirty="0"/>
              <a:t>Where URL is as specified in previous slide and </a:t>
            </a:r>
            <a:r>
              <a:rPr lang="en-US" dirty="0" err="1"/>
              <a:t>query_string</a:t>
            </a:r>
            <a:r>
              <a:rPr lang="en-US" dirty="0"/>
              <a:t> is as specified in one of following slides</a:t>
            </a:r>
          </a:p>
          <a:p>
            <a:pPr lvl="1"/>
            <a:endParaRPr lang="en-US" dirty="0"/>
          </a:p>
          <a:p>
            <a:r>
              <a:rPr lang="en-US" dirty="0"/>
              <a:t>HTTP Post provides capability make changes to data on and state of the server</a:t>
            </a:r>
          </a:p>
          <a:p>
            <a:pPr lvl="1"/>
            <a:r>
              <a:rPr lang="en-US" dirty="0"/>
              <a:t>Lock the database</a:t>
            </a:r>
          </a:p>
          <a:p>
            <a:pPr lvl="1"/>
            <a:r>
              <a:rPr lang="en-US" dirty="0"/>
              <a:t>Reserve a seat on one or more flights</a:t>
            </a:r>
          </a:p>
          <a:p>
            <a:pPr lvl="1"/>
            <a:r>
              <a:rPr lang="en-US" dirty="0"/>
              <a:t>Unlock the database</a:t>
            </a:r>
          </a:p>
          <a:p>
            <a:r>
              <a:rPr lang="en-US" dirty="0"/>
              <a:t>HTTP Post calls are made by passing data to the URL (reference sample code)</a:t>
            </a:r>
          </a:p>
        </p:txBody>
      </p:sp>
    </p:spTree>
    <p:extLst>
      <p:ext uri="{BB962C8B-B14F-4D97-AF65-F5344CB8AC3E}">
        <p14:creationId xmlns:p14="http://schemas.microsoft.com/office/powerpoint/2010/main" val="15309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F2CEA-9BF1-416C-8825-9F6E4228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5506F-2166-48B4-8365-C12D31EDE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Program Interface</a:t>
            </a:r>
          </a:p>
        </p:txBody>
      </p:sp>
    </p:spTree>
    <p:extLst>
      <p:ext uri="{BB962C8B-B14F-4D97-AF65-F5344CB8AC3E}">
        <p14:creationId xmlns:p14="http://schemas.microsoft.com/office/powerpoint/2010/main" val="19220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list of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/>
              <a:t>Query String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list&amp;list_type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=airports</a:t>
            </a: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pPr lvl="2"/>
            <a:endParaRPr lang="en-US" sz="1100" dirty="0"/>
          </a:p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Code</a:t>
            </a:r>
          </a:p>
          <a:p>
            <a:pPr lvl="2"/>
            <a:r>
              <a:rPr lang="en-US" sz="1100" dirty="0"/>
              <a:t>Airport 3 letter code as attribute</a:t>
            </a:r>
          </a:p>
          <a:p>
            <a:pPr lvl="1"/>
            <a:r>
              <a:rPr lang="en-US" sz="1400" dirty="0"/>
              <a:t>Name</a:t>
            </a:r>
          </a:p>
          <a:p>
            <a:pPr lvl="2"/>
            <a:r>
              <a:rPr lang="en-US" sz="1100" dirty="0"/>
              <a:t>Airport name as attribute</a:t>
            </a:r>
          </a:p>
          <a:p>
            <a:pPr lvl="1"/>
            <a:r>
              <a:rPr lang="en-US" sz="1400" dirty="0"/>
              <a:t>Latitude</a:t>
            </a:r>
          </a:p>
          <a:p>
            <a:pPr lvl="2"/>
            <a:r>
              <a:rPr lang="en-US" sz="1100" dirty="0"/>
              <a:t>Latitude as decimal</a:t>
            </a:r>
          </a:p>
          <a:p>
            <a:pPr lvl="1"/>
            <a:r>
              <a:rPr lang="en-US" sz="1400" dirty="0"/>
              <a:t>Longitude</a:t>
            </a:r>
          </a:p>
          <a:p>
            <a:pPr lvl="2"/>
            <a:r>
              <a:rPr lang="en-US" sz="1100" dirty="0"/>
              <a:t>Longitude as decimal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XML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350"/>
            <a:ext cx="8300906" cy="484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standalone="no"?&gt;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&lt;Airports&gt;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&lt;Airport Code="ATL" Name="Hartsfield-Jackson Atlanta International"&gt;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&lt;Latitude&gt;33.641045&lt;/Latitude&gt;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&lt;Longitude&gt;-84.427764&lt;/Longitude&gt;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&lt;/Airport&gt;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&lt;Airport Code="ANC" Name="Ted Stevens Anchorage International Airport"&gt;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&lt;Latitude&gt;61.176033&lt;/Latitude&gt;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&lt;Longitude&gt;-149.990079&lt;/Longitude&gt;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&lt;/Airport&gt;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&lt;Airport Code="BOS" Name="Logan International"&gt;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&lt;Latitude&gt;42.365855&lt;/Latitude&gt;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&lt;Longitude&gt;-71.009624&lt;/Longitude&gt;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&lt;/Airport&gt;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&lt;/Airports&gt;</a:t>
            </a:r>
          </a:p>
        </p:txBody>
      </p:sp>
    </p:spTree>
    <p:extLst>
      <p:ext uri="{BB962C8B-B14F-4D97-AF65-F5344CB8AC3E}">
        <p14:creationId xmlns:p14="http://schemas.microsoft.com/office/powerpoint/2010/main" val="36164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XML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7957" y="2367934"/>
            <a:ext cx="981214" cy="44450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Root Element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&lt;Airports&gt;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7957" y="3113511"/>
            <a:ext cx="981214" cy="36275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Element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&lt;Airport&gt;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5754" y="3112590"/>
            <a:ext cx="864792" cy="36746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Attribute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“Code”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166" y="3095096"/>
            <a:ext cx="887519" cy="38349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Attribute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“Name”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3317" y="3900882"/>
            <a:ext cx="942704" cy="39306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Element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&lt;Latitude&gt;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3667" y="3900883"/>
            <a:ext cx="955680" cy="38976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Element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&lt;Latitude&gt;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317" y="4609346"/>
            <a:ext cx="943802" cy="40117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decimal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61.176033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47846" y="4609347"/>
            <a:ext cx="928880" cy="40337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decimal</a:t>
            </a:r>
          </a:p>
          <a:p>
            <a:pPr algn="ctr" defTabSz="514350">
              <a:defRPr/>
            </a:pPr>
            <a:r>
              <a:rPr lang="en-US" sz="1013" kern="0" dirty="0">
                <a:solidFill>
                  <a:prstClr val="white"/>
                </a:solidFill>
                <a:latin typeface="Calibri" panose="020F0502020204030204"/>
              </a:rPr>
              <a:t>-149.990079</a:t>
            </a:r>
          </a:p>
        </p:txBody>
      </p:sp>
      <p:cxnSp>
        <p:nvCxnSpPr>
          <p:cNvPr id="12" name="Straight Connector 11"/>
          <p:cNvCxnSpPr>
            <a:cxnSpLocks/>
            <a:stCxn id="8" idx="2"/>
            <a:endCxn id="10" idx="0"/>
          </p:cNvCxnSpPr>
          <p:nvPr/>
        </p:nvCxnSpPr>
        <p:spPr>
          <a:xfrm>
            <a:off x="3734669" y="4293946"/>
            <a:ext cx="549" cy="315400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5144599" y="4300537"/>
            <a:ext cx="1100" cy="417635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3782444" y="3799019"/>
            <a:ext cx="538" cy="205766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 flipH="1">
            <a:off x="5148795" y="3785023"/>
            <a:ext cx="538" cy="205766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" name="Straight Connector 15"/>
          <p:cNvCxnSpPr>
            <a:cxnSpLocks/>
            <a:stCxn id="5" idx="2"/>
          </p:cNvCxnSpPr>
          <p:nvPr/>
        </p:nvCxnSpPr>
        <p:spPr>
          <a:xfrm flipH="1">
            <a:off x="4407550" y="3476261"/>
            <a:ext cx="1014" cy="307012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3777732" y="3788521"/>
            <a:ext cx="1369851" cy="5249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8" name="Straight Connector 17"/>
          <p:cNvCxnSpPr>
            <a:cxnSpLocks/>
            <a:stCxn id="5" idx="1"/>
            <a:endCxn id="6" idx="3"/>
          </p:cNvCxnSpPr>
          <p:nvPr/>
        </p:nvCxnSpPr>
        <p:spPr>
          <a:xfrm flipH="1">
            <a:off x="3490546" y="3294886"/>
            <a:ext cx="427411" cy="1435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9" name="Straight Connector 18"/>
          <p:cNvCxnSpPr>
            <a:cxnSpLocks/>
            <a:stCxn id="7" idx="1"/>
            <a:endCxn id="5" idx="3"/>
          </p:cNvCxnSpPr>
          <p:nvPr/>
        </p:nvCxnSpPr>
        <p:spPr>
          <a:xfrm flipH="1">
            <a:off x="4899171" y="3286845"/>
            <a:ext cx="395995" cy="8041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cxnSpLocks/>
            <a:stCxn id="5" idx="0"/>
            <a:endCxn id="4" idx="2"/>
          </p:cNvCxnSpPr>
          <p:nvPr/>
        </p:nvCxnSpPr>
        <p:spPr>
          <a:xfrm flipV="1">
            <a:off x="4408564" y="2812441"/>
            <a:ext cx="0" cy="301070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 flipV="1">
            <a:off x="4150373" y="2891033"/>
            <a:ext cx="1346" cy="204063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 flipV="1">
            <a:off x="4634981" y="2908527"/>
            <a:ext cx="1346" cy="204063"/>
          </a:xfrm>
          <a:prstGeom prst="lin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688508" y="2885784"/>
            <a:ext cx="5357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1013" dirty="0">
                <a:solidFill>
                  <a:prstClr val="black"/>
                </a:solidFill>
                <a:latin typeface="Calibri" panose="020F0502020204030204"/>
              </a:rPr>
              <a:t>Parent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7468" y="2887533"/>
            <a:ext cx="45236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1013" dirty="0">
                <a:solidFill>
                  <a:prstClr val="black"/>
                </a:solidFill>
                <a:latin typeface="Calibri" panose="020F0502020204030204"/>
              </a:rPr>
              <a:t>Child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90490" y="4005022"/>
            <a:ext cx="118091" cy="776774"/>
          </a:xfrm>
          <a:prstGeom prst="rightBrace">
            <a:avLst/>
          </a:prstGeom>
          <a:noFill/>
          <a:ln w="1587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endParaRPr lang="en-US" sz="1013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7313" y="4463823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/>
            <a:r>
              <a:rPr lang="en-US" sz="1013" dirty="0">
                <a:solidFill>
                  <a:prstClr val="black"/>
                </a:solidFill>
                <a:latin typeface="Calibri" panose="020F0502020204030204"/>
              </a:rPr>
              <a:t>Siblings</a:t>
            </a:r>
          </a:p>
        </p:txBody>
      </p:sp>
    </p:spTree>
    <p:extLst>
      <p:ext uri="{BB962C8B-B14F-4D97-AF65-F5344CB8AC3E}">
        <p14:creationId xmlns:p14="http://schemas.microsoft.com/office/powerpoint/2010/main" val="20070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list of airplanes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URL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http://cs509.cs.wpi.edu:8181/CS509.server/ReservationSystem</a:t>
            </a:r>
          </a:p>
          <a:p>
            <a:r>
              <a:rPr lang="en-US" sz="1600" dirty="0"/>
              <a:t>Query String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?team=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TeamXX&amp;action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list&amp;list_type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=airplanes</a:t>
            </a:r>
          </a:p>
          <a:p>
            <a:pPr lvl="1"/>
            <a:r>
              <a:rPr lang="en-US" sz="1400" dirty="0"/>
              <a:t>Where:</a:t>
            </a:r>
          </a:p>
          <a:p>
            <a:pPr lvl="2"/>
            <a:r>
              <a:rPr lang="en-US" sz="1100" dirty="0" err="1"/>
              <a:t>TeamXX</a:t>
            </a:r>
            <a:r>
              <a:rPr lang="en-US" sz="1100" dirty="0"/>
              <a:t> is your assigned name</a:t>
            </a:r>
          </a:p>
          <a:p>
            <a:endParaRPr lang="en-US" sz="1600" dirty="0"/>
          </a:p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Manufacturer</a:t>
            </a:r>
          </a:p>
          <a:p>
            <a:pPr lvl="2"/>
            <a:r>
              <a:rPr lang="en-US" sz="1100" dirty="0"/>
              <a:t>Name of company that manufactures the airplane as an attribute</a:t>
            </a:r>
          </a:p>
          <a:p>
            <a:pPr lvl="1"/>
            <a:r>
              <a:rPr lang="en-US" sz="1400" dirty="0"/>
              <a:t>Model</a:t>
            </a:r>
          </a:p>
          <a:p>
            <a:pPr lvl="2"/>
            <a:r>
              <a:rPr lang="en-US" sz="1100" dirty="0"/>
              <a:t>Model of the airplane as attribute</a:t>
            </a:r>
          </a:p>
          <a:p>
            <a:pPr lvl="1"/>
            <a:r>
              <a:rPr lang="en-US" sz="1400" dirty="0" err="1"/>
              <a:t>FirstClassSeats</a:t>
            </a:r>
            <a:endParaRPr lang="en-US" sz="1400" dirty="0"/>
          </a:p>
          <a:p>
            <a:pPr lvl="2"/>
            <a:r>
              <a:rPr lang="en-US" sz="1100" dirty="0"/>
              <a:t>Maximum number of first class seats as integer</a:t>
            </a:r>
          </a:p>
          <a:p>
            <a:pPr lvl="1"/>
            <a:r>
              <a:rPr lang="en-US" sz="1400" dirty="0" err="1"/>
              <a:t>CoachSeats</a:t>
            </a:r>
            <a:endParaRPr lang="en-US" sz="1400" dirty="0"/>
          </a:p>
          <a:p>
            <a:pPr lvl="2"/>
            <a:r>
              <a:rPr lang="en-US" sz="1100" dirty="0"/>
              <a:t>Maximum number of coach (economy) seats as integer</a:t>
            </a:r>
          </a:p>
          <a:p>
            <a:pPr lvl="2"/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5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1114</Words>
  <Application>Microsoft Office PowerPoint</Application>
  <PresentationFormat>On-screen Show (4:3)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Server Interface</vt:lpstr>
      <vt:lpstr>General Approach</vt:lpstr>
      <vt:lpstr>Teams Names</vt:lpstr>
      <vt:lpstr>Server functions</vt:lpstr>
      <vt:lpstr>HTTP GET API</vt:lpstr>
      <vt:lpstr>Get a list of airports</vt:lpstr>
      <vt:lpstr>Airport XML return</vt:lpstr>
      <vt:lpstr>Airport XML Structure</vt:lpstr>
      <vt:lpstr>Get a list of airplanes</vt:lpstr>
      <vt:lpstr>Airplanes XML return</vt:lpstr>
      <vt:lpstr>List of flights departing an airport</vt:lpstr>
      <vt:lpstr>List of flights departing an airport (cont)</vt:lpstr>
      <vt:lpstr>Departing XML return</vt:lpstr>
      <vt:lpstr>List of flights arriving at an airport</vt:lpstr>
      <vt:lpstr>List of flights arriving at an airport (cont)</vt:lpstr>
      <vt:lpstr>Arriving XML return</vt:lpstr>
      <vt:lpstr>Reset Database</vt:lpstr>
      <vt:lpstr>HTTP POST API</vt:lpstr>
      <vt:lpstr>Lock Database</vt:lpstr>
      <vt:lpstr>Unlock Database</vt:lpstr>
      <vt:lpstr>Reserve seat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Interface</dc:title>
  <dc:creator>Blake Nelson</dc:creator>
  <cp:lastModifiedBy>Blake Nelson</cp:lastModifiedBy>
  <cp:revision>14</cp:revision>
  <dcterms:created xsi:type="dcterms:W3CDTF">2017-02-24T17:23:31Z</dcterms:created>
  <dcterms:modified xsi:type="dcterms:W3CDTF">2018-02-08T19:16:52Z</dcterms:modified>
</cp:coreProperties>
</file>