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6" name="Shape 12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21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22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21"/>
          </p:nvPr>
        </p:nvSpPr>
        <p:spPr>
          <a:xfrm>
            <a:off x="-812800" y="0"/>
            <a:ext cx="15232066" cy="10160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8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</p:spPr>
        <p:txBody>
          <a:bodyPr/>
          <a:lstStyle>
            <a:lvl1pPr>
              <a:buSzPct val="145000"/>
              <a:defRPr sz="3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>
              <a:buSzPct val="145000"/>
              <a:defRPr sz="32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>
              <a:buSzPct val="145000"/>
              <a:defRPr sz="32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>
              <a:buSzPct val="145000"/>
              <a:defRPr sz="32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>
              <a:buSzPct val="145000"/>
              <a:defRPr sz="32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21"/>
          </p:nvPr>
        </p:nvSpPr>
        <p:spPr>
          <a:xfrm>
            <a:off x="1606550" y="635000"/>
            <a:ext cx="9779000" cy="652272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21"/>
          </p:nvPr>
        </p:nvSpPr>
        <p:spPr>
          <a:xfrm>
            <a:off x="2717800" y="635000"/>
            <a:ext cx="12357100" cy="82380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idx="21"/>
          </p:nvPr>
        </p:nvSpPr>
        <p:spPr>
          <a:xfrm>
            <a:off x="4533900" y="2603500"/>
            <a:ext cx="942975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21"/>
          </p:nvPr>
        </p:nvSpPr>
        <p:spPr>
          <a:xfrm>
            <a:off x="6680200" y="5026947"/>
            <a:ext cx="6057901" cy="404070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22"/>
          </p:nvPr>
        </p:nvSpPr>
        <p:spPr>
          <a:xfrm>
            <a:off x="6502400" y="886747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23"/>
          </p:nvPr>
        </p:nvSpPr>
        <p:spPr>
          <a:xfrm>
            <a:off x="-2374900" y="889000"/>
            <a:ext cx="11976100" cy="79840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Relationship Id="rId3" Type="http://schemas.openxmlformats.org/officeDocument/2006/relationships/image" Target="../media/image9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Relationship Id="rId3" Type="http://schemas.openxmlformats.org/officeDocument/2006/relationships/image" Target="../media/image9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Relationship Id="rId3" Type="http://schemas.openxmlformats.org/officeDocument/2006/relationships/image" Target="../media/image9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Relationship Id="rId3" Type="http://schemas.openxmlformats.org/officeDocument/2006/relationships/image" Target="../media/image9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Relationship Id="rId3" Type="http://schemas.openxmlformats.org/officeDocument/2006/relationships/image" Target="../media/image9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3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4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5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6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7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Relationship Id="rId3" Type="http://schemas.openxmlformats.org/officeDocument/2006/relationships/image" Target="../media/image9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Relationship Id="rId3" Type="http://schemas.openxmlformats.org/officeDocument/2006/relationships/image" Target="../media/image9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Relationship Id="rId3" Type="http://schemas.openxmlformats.org/officeDocument/2006/relationships/image" Target="../media/image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robabilistic constituent parsing: why and how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/>
            <a:r>
              <a:t>Probabilistic constituent parsing: why and how?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robabilistic CKY"/>
          <p:cNvSpPr txBox="1"/>
          <p:nvPr>
            <p:ph type="title"/>
          </p:nvPr>
        </p:nvSpPr>
        <p:spPr>
          <a:xfrm>
            <a:off x="352945" y="444500"/>
            <a:ext cx="12298910" cy="2159000"/>
          </a:xfrm>
          <a:prstGeom prst="rect">
            <a:avLst/>
          </a:prstGeom>
        </p:spPr>
        <p:txBody>
          <a:bodyPr/>
          <a:lstStyle/>
          <a:p>
            <a:pPr/>
            <a:r>
              <a:t>Probabilistic CKY</a:t>
            </a:r>
          </a:p>
        </p:txBody>
      </p:sp>
      <p:pic>
        <p:nvPicPr>
          <p:cNvPr id="17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07000" y="2800350"/>
            <a:ext cx="6350000" cy="600506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7" name="Screen Shot 2020-09-26 at 1.09.07 PM.png" descr="Screen Shot 2020-09-26 at 1.09.07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21038" y="2950640"/>
            <a:ext cx="4226142" cy="53327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robabilistic CKY"/>
          <p:cNvSpPr txBox="1"/>
          <p:nvPr>
            <p:ph type="title"/>
          </p:nvPr>
        </p:nvSpPr>
        <p:spPr>
          <a:xfrm>
            <a:off x="352945" y="444500"/>
            <a:ext cx="12298910" cy="2159000"/>
          </a:xfrm>
          <a:prstGeom prst="rect">
            <a:avLst/>
          </a:prstGeom>
        </p:spPr>
        <p:txBody>
          <a:bodyPr/>
          <a:lstStyle/>
          <a:p>
            <a:pPr/>
            <a:r>
              <a:t>Probabilistic CKY</a:t>
            </a:r>
          </a:p>
        </p:txBody>
      </p:sp>
      <p:pic>
        <p:nvPicPr>
          <p:cNvPr id="18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07000" y="2800350"/>
            <a:ext cx="6350000" cy="6005062"/>
          </a:xfrm>
          <a:prstGeom prst="rect">
            <a:avLst/>
          </a:prstGeom>
          <a:ln w="12700">
            <a:miter lim="400000"/>
          </a:ln>
        </p:spPr>
      </p:pic>
      <p:pic>
        <p:nvPicPr>
          <p:cNvPr id="181" name="Screen Shot 2020-09-26 at 1.09.07 PM.png" descr="Screen Shot 2020-09-26 at 1.09.07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21038" y="2950640"/>
            <a:ext cx="4226142" cy="53327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robabilistic CKY"/>
          <p:cNvSpPr txBox="1"/>
          <p:nvPr>
            <p:ph type="title"/>
          </p:nvPr>
        </p:nvSpPr>
        <p:spPr>
          <a:xfrm>
            <a:off x="352945" y="444500"/>
            <a:ext cx="12298910" cy="2159000"/>
          </a:xfrm>
          <a:prstGeom prst="rect">
            <a:avLst/>
          </a:prstGeom>
        </p:spPr>
        <p:txBody>
          <a:bodyPr/>
          <a:lstStyle/>
          <a:p>
            <a:pPr/>
            <a:r>
              <a:t>Probabilistic CKY</a:t>
            </a:r>
          </a:p>
        </p:txBody>
      </p:sp>
      <p:pic>
        <p:nvPicPr>
          <p:cNvPr id="18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07000" y="2800350"/>
            <a:ext cx="6350000" cy="6005062"/>
          </a:xfrm>
          <a:prstGeom prst="rect">
            <a:avLst/>
          </a:prstGeom>
          <a:ln w="12700">
            <a:miter lim="400000"/>
          </a:ln>
        </p:spPr>
      </p:pic>
      <p:pic>
        <p:nvPicPr>
          <p:cNvPr id="185" name="Screen Shot 2020-09-26 at 1.09.07 PM.png" descr="Screen Shot 2020-09-26 at 1.09.07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21038" y="2950640"/>
            <a:ext cx="4226142" cy="53327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robabilistic CKY"/>
          <p:cNvSpPr txBox="1"/>
          <p:nvPr>
            <p:ph type="title"/>
          </p:nvPr>
        </p:nvSpPr>
        <p:spPr>
          <a:xfrm>
            <a:off x="352945" y="444500"/>
            <a:ext cx="12298910" cy="2159000"/>
          </a:xfrm>
          <a:prstGeom prst="rect">
            <a:avLst/>
          </a:prstGeom>
        </p:spPr>
        <p:txBody>
          <a:bodyPr/>
          <a:lstStyle/>
          <a:p>
            <a:pPr/>
            <a:r>
              <a:t>Probabilistic CKY</a:t>
            </a:r>
          </a:p>
        </p:txBody>
      </p:sp>
      <p:pic>
        <p:nvPicPr>
          <p:cNvPr id="18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07000" y="2806700"/>
            <a:ext cx="6350000" cy="6005062"/>
          </a:xfrm>
          <a:prstGeom prst="rect">
            <a:avLst/>
          </a:prstGeom>
          <a:ln w="12700">
            <a:miter lim="400000"/>
          </a:ln>
        </p:spPr>
      </p:pic>
      <p:pic>
        <p:nvPicPr>
          <p:cNvPr id="189" name="Screen Shot 2020-09-26 at 1.09.07 PM.png" descr="Screen Shot 2020-09-26 at 1.09.07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21038" y="2950640"/>
            <a:ext cx="4226142" cy="53327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robabilistic CKY"/>
          <p:cNvSpPr txBox="1"/>
          <p:nvPr>
            <p:ph type="title"/>
          </p:nvPr>
        </p:nvSpPr>
        <p:spPr>
          <a:xfrm>
            <a:off x="352945" y="444500"/>
            <a:ext cx="12298910" cy="2159000"/>
          </a:xfrm>
          <a:prstGeom prst="rect">
            <a:avLst/>
          </a:prstGeom>
        </p:spPr>
        <p:txBody>
          <a:bodyPr/>
          <a:lstStyle/>
          <a:p>
            <a:pPr/>
            <a:r>
              <a:t>Probabilistic CKY</a:t>
            </a:r>
          </a:p>
        </p:txBody>
      </p:sp>
      <p:pic>
        <p:nvPicPr>
          <p:cNvPr id="19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07000" y="2800350"/>
            <a:ext cx="6350000" cy="6005062"/>
          </a:xfrm>
          <a:prstGeom prst="rect">
            <a:avLst/>
          </a:prstGeom>
          <a:ln w="12700">
            <a:miter lim="400000"/>
          </a:ln>
        </p:spPr>
      </p:pic>
      <p:pic>
        <p:nvPicPr>
          <p:cNvPr id="193" name="Screen Shot 2020-09-26 at 1.09.07 PM.png" descr="Screen Shot 2020-09-26 at 1.09.07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21038" y="2950640"/>
            <a:ext cx="4226142" cy="53327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robabilistic CKY"/>
          <p:cNvSpPr txBox="1"/>
          <p:nvPr>
            <p:ph type="title"/>
          </p:nvPr>
        </p:nvSpPr>
        <p:spPr>
          <a:xfrm>
            <a:off x="352945" y="444500"/>
            <a:ext cx="12298910" cy="2159000"/>
          </a:xfrm>
          <a:prstGeom prst="rect">
            <a:avLst/>
          </a:prstGeom>
        </p:spPr>
        <p:txBody>
          <a:bodyPr/>
          <a:lstStyle/>
          <a:p>
            <a:pPr/>
            <a:r>
              <a:t>Probabilistic CKY</a:t>
            </a:r>
          </a:p>
        </p:txBody>
      </p:sp>
      <p:pic>
        <p:nvPicPr>
          <p:cNvPr id="19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60036" y="3157465"/>
            <a:ext cx="4898564" cy="4632470"/>
          </a:xfrm>
          <a:prstGeom prst="rect">
            <a:avLst/>
          </a:prstGeom>
          <a:ln w="12700">
            <a:miter lim="400000"/>
          </a:ln>
        </p:spPr>
      </p:pic>
      <p:sp>
        <p:nvSpPr>
          <p:cNvPr id="197" name="Why do we only take the highest probability example of a particular category?…"/>
          <p:cNvSpPr txBox="1"/>
          <p:nvPr/>
        </p:nvSpPr>
        <p:spPr>
          <a:xfrm>
            <a:off x="296316" y="3460749"/>
            <a:ext cx="6274347" cy="5016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44500" indent="-444500" algn="l">
              <a:buSzPct val="75000"/>
              <a:buChar char="•"/>
            </a:pPr>
            <a:r>
              <a:t>Why do we only take the highest probability example of a particular category?</a:t>
            </a:r>
          </a:p>
          <a:p>
            <a:pPr marL="444500" indent="-444500" algn="l">
              <a:buSzPct val="75000"/>
              <a:buChar char="•"/>
            </a:pPr>
            <a:r>
              <a:t>Can we have just one category per cell?</a:t>
            </a:r>
          </a:p>
          <a:p>
            <a:pPr marL="444500" indent="-444500" algn="l">
              <a:buSzPct val="75000"/>
              <a:buChar char="•"/>
            </a:pPr>
            <a:r>
              <a:t>Why doesn’t the top right corner (S) sum to one?</a:t>
            </a:r>
          </a:p>
          <a:p>
            <a:pPr marL="444500" indent="-444500" algn="l">
              <a:buSzPct val="75000"/>
              <a:buChar char="•"/>
            </a:pPr>
            <a:r>
              <a:t>What if the top right corner is left empty at the end?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97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What if we want the probability of a string rather than a parse?"/>
          <p:cNvSpPr txBox="1"/>
          <p:nvPr>
            <p:ph type="title"/>
          </p:nvPr>
        </p:nvSpPr>
        <p:spPr>
          <a:xfrm>
            <a:off x="352945" y="444500"/>
            <a:ext cx="12298910" cy="2159000"/>
          </a:xfrm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/>
            <a:r>
              <a:t>What if we want the probability of a string rather than a parse?</a:t>
            </a:r>
          </a:p>
        </p:txBody>
      </p:sp>
      <p:grpSp>
        <p:nvGrpSpPr>
          <p:cNvPr id="202" name="Group"/>
          <p:cNvGrpSpPr/>
          <p:nvPr/>
        </p:nvGrpSpPr>
        <p:grpSpPr>
          <a:xfrm>
            <a:off x="652466" y="3530600"/>
            <a:ext cx="12030068" cy="5943600"/>
            <a:chOff x="0" y="596899"/>
            <a:chExt cx="12030066" cy="5943600"/>
          </a:xfrm>
        </p:grpSpPr>
        <p:pic>
          <p:nvPicPr>
            <p:cNvPr id="200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998783" y="1676399"/>
              <a:ext cx="5143501" cy="48641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01" name="The probability of a string is the sum of the probabilities of all of its possible parses"/>
            <p:cNvSpPr/>
            <p:nvPr/>
          </p:nvSpPr>
          <p:spPr>
            <a:xfrm>
              <a:off x="0" y="596899"/>
              <a:ext cx="12030067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marL="444500" indent="-444500" algn="l">
                <a:buSzPct val="75000"/>
                <a:buChar char="•"/>
              </a:lvl1pPr>
            </a:lstStyle>
            <a:p>
              <a:pPr/>
              <a:r>
                <a:t>The probability of a string is the sum of the probabilities of all of its possible parses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2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How can we estimate the probability of PCFG rules?"/>
          <p:cNvSpPr txBox="1"/>
          <p:nvPr>
            <p:ph type="title"/>
          </p:nvPr>
        </p:nvSpPr>
        <p:spPr>
          <a:xfrm>
            <a:off x="352945" y="444500"/>
            <a:ext cx="12298910" cy="2159000"/>
          </a:xfrm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/>
            <a:r>
              <a:t>How can we estimate the probability of PCFG rules?</a:t>
            </a:r>
          </a:p>
        </p:txBody>
      </p:sp>
      <p:pic>
        <p:nvPicPr>
          <p:cNvPr id="205" name="Screen Shot 2019-02-19 at 10.15.39 AM.png" descr="Screen Shot 2019-02-19 at 10.15.39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82561" y="2735609"/>
            <a:ext cx="7239678" cy="1363198"/>
          </a:xfrm>
          <a:prstGeom prst="rect">
            <a:avLst/>
          </a:prstGeom>
          <a:ln w="12700">
            <a:miter lim="400000"/>
          </a:ln>
        </p:spPr>
      </p:pic>
      <p:sp>
        <p:nvSpPr>
          <p:cNvPr id="206" name="English Penn Treebank: About 1.2 million words from the Wall Street Journal"/>
          <p:cNvSpPr txBox="1"/>
          <p:nvPr/>
        </p:nvSpPr>
        <p:spPr>
          <a:xfrm>
            <a:off x="1233550" y="5016500"/>
            <a:ext cx="10303392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44500" indent="-444500" algn="l">
              <a:buSzPct val="75000"/>
              <a:buChar char="•"/>
            </a:lvl1pPr>
          </a:lstStyle>
          <a:p>
            <a:pPr/>
            <a:r>
              <a:t>English Penn Treebank: About 1.2 million words from the Wall Street Journal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CFGs make strong independence assumptions"/>
          <p:cNvSpPr txBox="1"/>
          <p:nvPr>
            <p:ph type="title"/>
          </p:nvPr>
        </p:nvSpPr>
        <p:spPr>
          <a:xfrm>
            <a:off x="352945" y="444500"/>
            <a:ext cx="12298910" cy="2159000"/>
          </a:xfrm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/>
            <a:r>
              <a:t>PCFGs make strong independence assumptions</a:t>
            </a:r>
          </a:p>
        </p:txBody>
      </p:sp>
      <p:pic>
        <p:nvPicPr>
          <p:cNvPr id="209" name="Screen Shot 2020-09-26 at 11.56.10 AM.png" descr="Screen Shot 2020-09-26 at 11.56.10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74152" y="3406576"/>
            <a:ext cx="6095172" cy="1730243"/>
          </a:xfrm>
          <a:prstGeom prst="rect">
            <a:avLst/>
          </a:prstGeom>
          <a:ln w="12700">
            <a:miter lim="400000"/>
          </a:ln>
        </p:spPr>
      </p:pic>
      <p:pic>
        <p:nvPicPr>
          <p:cNvPr id="210" name="Screen Shot 2020-09-26 at 11.56.16 AM.png" descr="Screen Shot 2020-09-26 at 11.56.16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44835" y="6249458"/>
            <a:ext cx="3853390" cy="1425755"/>
          </a:xfrm>
          <a:prstGeom prst="rect">
            <a:avLst/>
          </a:prstGeom>
          <a:ln w="12700">
            <a:miter lim="400000"/>
          </a:ln>
        </p:spPr>
      </p:pic>
      <p:sp>
        <p:nvSpPr>
          <p:cNvPr id="211" name="Can’t capture this asymmetry using rules such as:"/>
          <p:cNvSpPr txBox="1"/>
          <p:nvPr/>
        </p:nvSpPr>
        <p:spPr>
          <a:xfrm>
            <a:off x="1355013" y="5429250"/>
            <a:ext cx="1029477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Can’t capture this asymmetry using rules such as: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Relaxing independence assumption using parent annotation"/>
          <p:cNvSpPr txBox="1"/>
          <p:nvPr>
            <p:ph type="title"/>
          </p:nvPr>
        </p:nvSpPr>
        <p:spPr>
          <a:xfrm>
            <a:off x="352945" y="444500"/>
            <a:ext cx="12298910" cy="2159000"/>
          </a:xfrm>
          <a:prstGeom prst="rect">
            <a:avLst/>
          </a:prstGeom>
        </p:spPr>
        <p:txBody>
          <a:bodyPr/>
          <a:lstStyle>
            <a:lvl1pPr defTabSz="438150">
              <a:defRPr sz="6000"/>
            </a:lvl1pPr>
          </a:lstStyle>
          <a:p>
            <a:pPr/>
            <a:r>
              <a:t>Relaxing independence assumption using parent annotation</a:t>
            </a:r>
          </a:p>
        </p:txBody>
      </p:sp>
      <p:pic>
        <p:nvPicPr>
          <p:cNvPr id="214" name="Screen Shot 2020-09-26 at 11.57.40 AM.png" descr="Screen Shot 2020-09-26 at 11.57.40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86208" y="3469282"/>
            <a:ext cx="7632384" cy="4229809"/>
          </a:xfrm>
          <a:prstGeom prst="rect">
            <a:avLst/>
          </a:prstGeom>
          <a:ln w="12700">
            <a:miter lim="400000"/>
          </a:ln>
        </p:spPr>
      </p:pic>
      <p:sp>
        <p:nvSpPr>
          <p:cNvPr id="215" name="Rectangle"/>
          <p:cNvSpPr/>
          <p:nvPr/>
        </p:nvSpPr>
        <p:spPr>
          <a:xfrm>
            <a:off x="6595533" y="4360333"/>
            <a:ext cx="1278534" cy="695987"/>
          </a:xfrm>
          <a:prstGeom prst="rect">
            <a:avLst/>
          </a:prstGeom>
          <a:ln w="50800">
            <a:solidFill>
              <a:schemeClr val="accent5">
                <a:hueOff val="-176146"/>
                <a:satOff val="3665"/>
                <a:lumOff val="-13986"/>
              </a:schemeClr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16" name="Rectangle"/>
          <p:cNvSpPr/>
          <p:nvPr/>
        </p:nvSpPr>
        <p:spPr>
          <a:xfrm>
            <a:off x="8720666" y="5316206"/>
            <a:ext cx="1278534" cy="695988"/>
          </a:xfrm>
          <a:prstGeom prst="rect">
            <a:avLst/>
          </a:prstGeom>
          <a:ln w="50800">
            <a:solidFill>
              <a:schemeClr val="accent5">
                <a:hueOff val="-176146"/>
                <a:satOff val="3665"/>
                <a:lumOff val="-13986"/>
              </a:schemeClr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yntactic ambiguit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Syntactic ambiguity</a:t>
            </a:r>
          </a:p>
        </p:txBody>
      </p:sp>
      <p:sp>
        <p:nvSpPr>
          <p:cNvPr id="131" name="S → NP  VP…"/>
          <p:cNvSpPr txBox="1"/>
          <p:nvPr>
            <p:ph type="body" sz="half" idx="1"/>
          </p:nvPr>
        </p:nvSpPr>
        <p:spPr>
          <a:xfrm>
            <a:off x="561822" y="2527300"/>
            <a:ext cx="4500563" cy="7066658"/>
          </a:xfrm>
          <a:prstGeom prst="rect">
            <a:avLst/>
          </a:prstGeom>
        </p:spPr>
        <p:txBody>
          <a:bodyPr/>
          <a:lstStyle/>
          <a:p>
            <a:pPr marL="0" indent="0" defTabSz="438150">
              <a:spcBef>
                <a:spcPts val="3100"/>
              </a:spcBef>
              <a:buSzTx/>
              <a:buNone/>
              <a:defRPr sz="2700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S</a:t>
            </a:r>
            <a:r>
              <a:t> → NP  VP</a:t>
            </a:r>
          </a:p>
          <a:p>
            <a:pPr marL="0" indent="0" defTabSz="438150">
              <a:spcBef>
                <a:spcPts val="3100"/>
              </a:spcBef>
              <a:buSzTx/>
              <a:buNone/>
              <a:defRPr sz="2700"/>
            </a:pPr>
            <a:r>
              <a:t>VP → V  NP  PP</a:t>
            </a:r>
          </a:p>
          <a:p>
            <a:pPr marL="0" indent="0" defTabSz="438150">
              <a:spcBef>
                <a:spcPts val="3100"/>
              </a:spcBef>
              <a:buSzTx/>
              <a:buNone/>
              <a:defRPr sz="2700"/>
            </a:pPr>
            <a:r>
              <a:t>VP → V  NP</a:t>
            </a:r>
          </a:p>
          <a:p>
            <a:pPr marL="0" indent="0" defTabSz="438150">
              <a:spcBef>
                <a:spcPts val="3100"/>
              </a:spcBef>
              <a:buSzTx/>
              <a:buNone/>
              <a:defRPr sz="2700"/>
            </a:pPr>
            <a:r>
              <a:t>NP → N</a:t>
            </a:r>
          </a:p>
          <a:p>
            <a:pPr marL="0" indent="0" defTabSz="438150">
              <a:spcBef>
                <a:spcPts val="3100"/>
              </a:spcBef>
              <a:buSzTx/>
              <a:buNone/>
              <a:defRPr sz="2700"/>
            </a:pPr>
            <a:r>
              <a:t>NP → N  PP</a:t>
            </a:r>
          </a:p>
          <a:p>
            <a:pPr marL="0" indent="0" defTabSz="438150">
              <a:spcBef>
                <a:spcPts val="3100"/>
              </a:spcBef>
              <a:buSzTx/>
              <a:buNone/>
              <a:defRPr sz="2700"/>
            </a:pPr>
            <a:r>
              <a:t>NP → Det  N</a:t>
            </a:r>
          </a:p>
          <a:p>
            <a:pPr marL="0" indent="0" defTabSz="438150">
              <a:spcBef>
                <a:spcPts val="3100"/>
              </a:spcBef>
              <a:buSzTx/>
              <a:buNone/>
              <a:defRPr sz="2700"/>
            </a:pPr>
            <a:r>
              <a:t>PP → P  NP</a:t>
            </a:r>
          </a:p>
          <a:p>
            <a:pPr marL="0" indent="0" defTabSz="438150">
              <a:spcBef>
                <a:spcPts val="3100"/>
              </a:spcBef>
              <a:buSzTx/>
              <a:buNone/>
              <a:defRPr sz="2700"/>
            </a:pPr>
            <a:r>
              <a:t>P → </a:t>
            </a:r>
            <a:r>
              <a:rPr i="1">
                <a:latin typeface="Helvetica"/>
                <a:ea typeface="Helvetica"/>
                <a:cs typeface="Helvetica"/>
                <a:sym typeface="Helvetica"/>
              </a:rPr>
              <a:t>with</a:t>
            </a:r>
            <a:endParaRPr i="1">
              <a:latin typeface="Helvetica"/>
              <a:ea typeface="Helvetica"/>
              <a:cs typeface="Helvetica"/>
              <a:sym typeface="Helvetica"/>
            </a:endParaRPr>
          </a:p>
          <a:p>
            <a:pPr marL="0" indent="0" defTabSz="438150">
              <a:spcBef>
                <a:spcPts val="3100"/>
              </a:spcBef>
              <a:buSzTx/>
              <a:buNone/>
              <a:defRPr sz="2700"/>
            </a:pPr>
            <a:r>
              <a:t>Det → </a:t>
            </a:r>
            <a:r>
              <a:rPr i="1">
                <a:latin typeface="Helvetica"/>
                <a:ea typeface="Helvetica"/>
                <a:cs typeface="Helvetica"/>
                <a:sym typeface="Helvetica"/>
              </a:rPr>
              <a:t>a</a:t>
            </a:r>
          </a:p>
        </p:txBody>
      </p:sp>
      <p:pic>
        <p:nvPicPr>
          <p:cNvPr id="132" name="Screen Shot 2018-10-11 at 10.53.13 AM.png" descr="Screen Shot 2018-10-11 at 10.53.13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21820" y="2312357"/>
            <a:ext cx="3543388" cy="4489635"/>
          </a:xfrm>
          <a:prstGeom prst="rect">
            <a:avLst/>
          </a:prstGeom>
          <a:ln w="12700">
            <a:miter lim="400000"/>
          </a:ln>
        </p:spPr>
      </p:pic>
      <p:pic>
        <p:nvPicPr>
          <p:cNvPr id="133" name="Screen Shot 2018-10-11 at 10.54.00 AM.png" descr="Screen Shot 2018-10-11 at 10.54.00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324643" y="2269289"/>
            <a:ext cx="3108955" cy="5215022"/>
          </a:xfrm>
          <a:prstGeom prst="rect">
            <a:avLst/>
          </a:prstGeom>
          <a:ln w="12700">
            <a:miter lim="400000"/>
          </a:ln>
        </p:spPr>
      </p:pic>
      <p:sp>
        <p:nvSpPr>
          <p:cNvPr id="134" name="NP → I…"/>
          <p:cNvSpPr txBox="1"/>
          <p:nvPr/>
        </p:nvSpPr>
        <p:spPr>
          <a:xfrm>
            <a:off x="3165322" y="7436395"/>
            <a:ext cx="4625380" cy="215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algn="l" defTabSz="443991">
              <a:spcBef>
                <a:spcPts val="3100"/>
              </a:spcBef>
              <a:defRPr sz="2736"/>
            </a:pPr>
            <a:r>
              <a:t>NP → </a:t>
            </a:r>
            <a:r>
              <a:rPr i="1">
                <a:latin typeface="Helvetica"/>
                <a:ea typeface="Helvetica"/>
                <a:cs typeface="Helvetica"/>
                <a:sym typeface="Helvetica"/>
              </a:rPr>
              <a:t>I</a:t>
            </a:r>
            <a:endParaRPr i="1">
              <a:latin typeface="Helvetica"/>
              <a:ea typeface="Helvetica"/>
              <a:cs typeface="Helvetica"/>
              <a:sym typeface="Helvetica"/>
            </a:endParaRPr>
          </a:p>
          <a:p>
            <a:pPr algn="l" defTabSz="443991">
              <a:spcBef>
                <a:spcPts val="3100"/>
              </a:spcBef>
              <a:defRPr sz="2736"/>
            </a:pPr>
            <a:r>
              <a:t>V </a:t>
            </a:r>
            <a:r>
              <a:rPr i="1">
                <a:latin typeface="Helvetica"/>
                <a:ea typeface="Helvetica"/>
                <a:cs typeface="Helvetica"/>
                <a:sym typeface="Helvetica"/>
              </a:rPr>
              <a:t>→ eat</a:t>
            </a:r>
          </a:p>
          <a:p>
            <a:pPr algn="l" defTabSz="443991">
              <a:spcBef>
                <a:spcPts val="3100"/>
              </a:spcBef>
              <a:defRPr sz="2736"/>
            </a:pPr>
            <a:r>
              <a:t>N → </a:t>
            </a:r>
            <a:r>
              <a:rPr i="1">
                <a:latin typeface="Helvetica"/>
                <a:ea typeface="Helvetica"/>
                <a:cs typeface="Helvetica"/>
                <a:sym typeface="Helvetica"/>
              </a:rPr>
              <a:t>soup / spoon / noodles</a:t>
            </a:r>
          </a:p>
        </p:txBody>
      </p:sp>
      <p:sp>
        <p:nvSpPr>
          <p:cNvPr id="135" name="(Mostly) disambiguated by plausibility"/>
          <p:cNvSpPr txBox="1"/>
          <p:nvPr/>
        </p:nvSpPr>
        <p:spPr>
          <a:xfrm>
            <a:off x="7465141" y="7779295"/>
            <a:ext cx="5165136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(Mostly) disambiguated by plausibility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A lexicalized grammar can express verb-specific attachment preferences"/>
          <p:cNvSpPr txBox="1"/>
          <p:nvPr>
            <p:ph type="title"/>
          </p:nvPr>
        </p:nvSpPr>
        <p:spPr>
          <a:xfrm>
            <a:off x="352945" y="444500"/>
            <a:ext cx="12298910" cy="2159000"/>
          </a:xfrm>
          <a:prstGeom prst="rect">
            <a:avLst/>
          </a:prstGeom>
        </p:spPr>
        <p:txBody>
          <a:bodyPr/>
          <a:lstStyle>
            <a:lvl1pPr defTabSz="414781">
              <a:defRPr sz="5680"/>
            </a:lvl1pPr>
          </a:lstStyle>
          <a:p>
            <a:pPr/>
            <a:r>
              <a:t>A lexicalized grammar can express verb-specific attachment preferences</a:t>
            </a:r>
          </a:p>
        </p:txBody>
      </p:sp>
      <p:pic>
        <p:nvPicPr>
          <p:cNvPr id="219" name="Screen Shot 2020-09-26 at 11.59.06 AM.png" descr="Screen Shot 2020-09-26 at 11.59.06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70049" y="2573866"/>
            <a:ext cx="9664701" cy="6832601"/>
          </a:xfrm>
          <a:prstGeom prst="rect">
            <a:avLst/>
          </a:prstGeom>
          <a:ln w="12700">
            <a:miter lim="400000"/>
          </a:ln>
        </p:spPr>
      </p:pic>
      <p:sp>
        <p:nvSpPr>
          <p:cNvPr id="220" name="Rectangle"/>
          <p:cNvSpPr/>
          <p:nvPr/>
        </p:nvSpPr>
        <p:spPr>
          <a:xfrm>
            <a:off x="1888066" y="8322733"/>
            <a:ext cx="6151630" cy="257837"/>
          </a:xfrm>
          <a:prstGeom prst="rect">
            <a:avLst/>
          </a:prstGeom>
          <a:ln w="50800">
            <a:solidFill>
              <a:schemeClr val="accent5">
                <a:hueOff val="-176146"/>
                <a:satOff val="3665"/>
                <a:lumOff val="-13986"/>
              </a:schemeClr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Applications: PCFG language model"/>
          <p:cNvSpPr txBox="1"/>
          <p:nvPr>
            <p:ph type="title"/>
          </p:nvPr>
        </p:nvSpPr>
        <p:spPr>
          <a:xfrm>
            <a:off x="352945" y="444500"/>
            <a:ext cx="12298910" cy="2159000"/>
          </a:xfrm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/>
            <a:r>
              <a:t>Applications: PCFG language model</a:t>
            </a:r>
          </a:p>
        </p:txBody>
      </p:sp>
      <p:grpSp>
        <p:nvGrpSpPr>
          <p:cNvPr id="225" name="Group"/>
          <p:cNvGrpSpPr/>
          <p:nvPr/>
        </p:nvGrpSpPr>
        <p:grpSpPr>
          <a:xfrm>
            <a:off x="664145" y="2641600"/>
            <a:ext cx="11676509" cy="2578101"/>
            <a:chOff x="0" y="0"/>
            <a:chExt cx="11676508" cy="2578100"/>
          </a:xfrm>
        </p:grpSpPr>
        <p:sp>
          <p:nvSpPr>
            <p:cNvPr id="223" name="We can use a PCFG to help us disambiguate perceptual input:"/>
            <p:cNvSpPr txBox="1"/>
            <p:nvPr/>
          </p:nvSpPr>
          <p:spPr>
            <a:xfrm>
              <a:off x="0" y="0"/>
              <a:ext cx="11676509" cy="1193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marL="444500" indent="-444500" algn="l">
                <a:buSzPct val="75000"/>
                <a:buChar char="•"/>
              </a:lvl1pPr>
            </a:lstStyle>
            <a:p>
              <a:pPr/>
              <a:r>
                <a:t>We can use a PCFG to help us disambiguate perceptual input:</a:t>
              </a:r>
            </a:p>
          </p:txBody>
        </p:sp>
        <p:sp>
          <p:nvSpPr>
            <p:cNvPr id="224" name="P(I want to recognize speech.) &gt;…"/>
            <p:cNvSpPr txBox="1"/>
            <p:nvPr/>
          </p:nvSpPr>
          <p:spPr>
            <a:xfrm>
              <a:off x="2286672" y="1384300"/>
              <a:ext cx="6785764" cy="1193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P(</a:t>
              </a:r>
              <a:r>
                <a:rPr i="1">
                  <a:latin typeface="Helvetica"/>
                  <a:ea typeface="Helvetica"/>
                  <a:cs typeface="Helvetica"/>
                  <a:sym typeface="Helvetica"/>
                </a:rPr>
                <a:t>I want to recognize speech.) &gt;</a:t>
              </a:r>
              <a:endParaRPr i="1">
                <a:latin typeface="Helvetica"/>
                <a:ea typeface="Helvetica"/>
                <a:cs typeface="Helvetica"/>
                <a:sym typeface="Helvetica"/>
              </a:endParaRPr>
            </a:p>
            <a:p>
              <a:pPr/>
              <a:r>
                <a:t>P</a:t>
              </a:r>
              <a:r>
                <a:rPr i="1">
                  <a:latin typeface="Helvetica"/>
                  <a:ea typeface="Helvetica"/>
                  <a:cs typeface="Helvetica"/>
                  <a:sym typeface="Helvetica"/>
                </a:rPr>
                <a:t>(I want to wreck a nice beach.)</a:t>
              </a:r>
            </a:p>
          </p:txBody>
        </p:sp>
      </p:grpSp>
      <p:grpSp>
        <p:nvGrpSpPr>
          <p:cNvPr id="228" name="Group"/>
          <p:cNvGrpSpPr/>
          <p:nvPr/>
        </p:nvGrpSpPr>
        <p:grpSpPr>
          <a:xfrm>
            <a:off x="664145" y="5460996"/>
            <a:ext cx="11676509" cy="1920062"/>
            <a:chOff x="0" y="0"/>
            <a:chExt cx="11676508" cy="1920060"/>
          </a:xfrm>
        </p:grpSpPr>
        <p:sp>
          <p:nvSpPr>
            <p:cNvPr id="226" name="What are we missing if we want to calculate the conditional probability of each word, sequentially?"/>
            <p:cNvSpPr txBox="1"/>
            <p:nvPr/>
          </p:nvSpPr>
          <p:spPr>
            <a:xfrm>
              <a:off x="0" y="0"/>
              <a:ext cx="11676509" cy="11938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marL="444500" indent="-444500" algn="l">
                <a:buSzPct val="75000"/>
                <a:buChar char="•"/>
              </a:pPr>
              <a:r>
                <a:t>What are we missing if we want to calculate the conditional probability of </a:t>
              </a:r>
              <a:r>
                <a:rPr b="1">
                  <a:latin typeface="Helvetica"/>
                  <a:ea typeface="Helvetica"/>
                  <a:cs typeface="Helvetica"/>
                  <a:sym typeface="Helvetica"/>
                </a:rPr>
                <a:t>each word</a:t>
              </a:r>
              <a:r>
                <a:t>, sequentially?</a:t>
              </a:r>
            </a:p>
          </p:txBody>
        </p:sp>
        <p:sp>
          <p:nvSpPr>
            <p:cNvPr id="227" name="Equation"/>
            <p:cNvSpPr txBox="1"/>
            <p:nvPr/>
          </p:nvSpPr>
          <p:spPr>
            <a:xfrm>
              <a:off x="3576770" y="1485903"/>
              <a:ext cx="3386710" cy="4341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 defTabSz="914400" latinLnBrk="1">
                <a:defRPr sz="1800"/>
              </a:pPr>
              <a14:m>
                <m:oMathPara>
                  <m:oMathParaPr>
                    <m:jc m:val="centerGroup"/>
                  </m:oMathParaPr>
                  <m:oMath>
                    <m:r>
                      <a:rPr xmlns:a="http://schemas.openxmlformats.org/drawingml/2006/main" sz="3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xmlns:a="http://schemas.openxmlformats.org/drawingml/2006/main" sz="3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e>
                        <m:r>
                          <a:rPr xmlns:a="http://schemas.openxmlformats.org/drawingml/2006/mai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xmlns:a="http://schemas.openxmlformats.org/drawingml/2006/mai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a:rPr xmlns:a="http://schemas.openxmlformats.org/drawingml/2006/main" sz="3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b>
                      <m:e>
                        <m:r>
                          <a:rPr xmlns:a="http://schemas.openxmlformats.org/drawingml/2006/mai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xmlns:a="http://schemas.openxmlformats.org/drawingml/2006/mai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xmlns:a="http://schemas.openxmlformats.org/drawingml/2006/main" sz="3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xmlns:a="http://schemas.openxmlformats.org/drawingml/2006/main" sz="3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xmlns:a="http://schemas.openxmlformats.org/drawingml/2006/main" sz="3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e>
                        <m:r>
                          <a:rPr xmlns:a="http://schemas.openxmlformats.org/drawingml/2006/mai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xmlns:a="http://schemas.openxmlformats.org/drawingml/2006/mai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xmlns:a="http://schemas.openxmlformats.org/drawingml/2006/mai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-</m:t>
                        </m:r>
                        <m:r>
                          <a:rPr xmlns:a="http://schemas.openxmlformats.org/drawingml/2006/mai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xmlns:a="http://schemas.openxmlformats.org/drawingml/2006/main" sz="3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m:oMathPara>
              </a14:m>
              <a:endParaRPr sz="3600"/>
            </a:p>
          </p:txBody>
        </p:sp>
      </p:grpSp>
      <p:sp>
        <p:nvSpPr>
          <p:cNvPr id="229" name="“An Efficient Probabilistic Context-Free Parsing Algorithm that Computes Prefix Probabilities” (Stolcke 1995)"/>
          <p:cNvSpPr txBox="1"/>
          <p:nvPr/>
        </p:nvSpPr>
        <p:spPr>
          <a:xfrm>
            <a:off x="664145" y="7768407"/>
            <a:ext cx="11676509" cy="173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44500" indent="-444500" algn="l">
              <a:buSzPct val="75000"/>
              <a:buChar char="•"/>
            </a:lvl1pPr>
          </a:lstStyle>
          <a:p>
            <a:pPr/>
            <a:r>
              <a:t>“An Efficient Probabilistic Context-Free Parsing Algorithm that Computes Prefix Probabilities” (Stolcke 1995)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nodeType="with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29" grpId="2"/>
      <p:bldP build="whole" bldLvl="1" animBg="1" rev="0" advAuto="0" spid="228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Applications: pars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Applications: parsing</a:t>
            </a:r>
          </a:p>
        </p:txBody>
      </p:sp>
      <p:sp>
        <p:nvSpPr>
          <p:cNvPr id="232" name="Determining the most probable parse of a sentence…"/>
          <p:cNvSpPr txBox="1"/>
          <p:nvPr>
            <p:ph type="body" sz="half" idx="1"/>
          </p:nvPr>
        </p:nvSpPr>
        <p:spPr>
          <a:xfrm>
            <a:off x="203200" y="2218035"/>
            <a:ext cx="5474048" cy="6426201"/>
          </a:xfrm>
          <a:prstGeom prst="rect">
            <a:avLst/>
          </a:prstGeom>
        </p:spPr>
        <p:txBody>
          <a:bodyPr/>
          <a:lstStyle/>
          <a:p>
            <a:pPr/>
            <a:r>
              <a:t>Determining the most probable parse of a sentence</a:t>
            </a:r>
          </a:p>
          <a:p>
            <a:pPr/>
            <a:r>
              <a:t>Statistical parsers are trained on a parsed corpus (a “Treebank”)</a:t>
            </a:r>
          </a:p>
          <a:p>
            <a:pPr/>
            <a:r>
              <a:t>Parses can be useful in NLP (applied natural language processing)</a:t>
            </a:r>
          </a:p>
        </p:txBody>
      </p:sp>
      <p:pic>
        <p:nvPicPr>
          <p:cNvPr id="233" name="Screen Shot 2018-10-11 at 11.19.43 AM.png" descr="Screen Shot 2018-10-11 at 11.19.43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80038" y="2421086"/>
            <a:ext cx="6286501" cy="6426201"/>
          </a:xfrm>
          <a:prstGeom prst="rect">
            <a:avLst/>
          </a:prstGeom>
          <a:ln w="12700">
            <a:miter lim="400000"/>
          </a:ln>
        </p:spPr>
      </p:pic>
      <p:sp>
        <p:nvSpPr>
          <p:cNvPr id="234" name="http://nlp.stanford.edu:8080/parser/"/>
          <p:cNvSpPr txBox="1"/>
          <p:nvPr/>
        </p:nvSpPr>
        <p:spPr>
          <a:xfrm>
            <a:off x="6314059" y="8966200"/>
            <a:ext cx="6142483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/>
            <a:r>
              <a:t>http://nlp.stanford.edu:8080/parser/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Applications: sentiment analysi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/>
            <a:r>
              <a:t>Applications: sentiment analysis</a:t>
            </a:r>
          </a:p>
        </p:txBody>
      </p:sp>
      <p:pic>
        <p:nvPicPr>
          <p:cNvPr id="237" name="Screen Shot 2018-10-11 at 11.37.38 AM.png" descr="Screen Shot 2018-10-11 at 11.37.38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29160" y="4015066"/>
            <a:ext cx="7746480" cy="4659034"/>
          </a:xfrm>
          <a:prstGeom prst="rect">
            <a:avLst/>
          </a:prstGeom>
          <a:ln w="12700">
            <a:miter lim="400000"/>
          </a:ln>
        </p:spPr>
      </p:pic>
      <p:sp>
        <p:nvSpPr>
          <p:cNvPr id="238" name="(Socher et al, 2013)"/>
          <p:cNvSpPr txBox="1"/>
          <p:nvPr/>
        </p:nvSpPr>
        <p:spPr>
          <a:xfrm>
            <a:off x="8393734" y="8902700"/>
            <a:ext cx="412943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(Socher et al, 2013)</a:t>
            </a:r>
          </a:p>
        </p:txBody>
      </p:sp>
      <p:sp>
        <p:nvSpPr>
          <p:cNvPr id="239" name="Is this a positive or negative review of the film?"/>
          <p:cNvSpPr txBox="1"/>
          <p:nvPr/>
        </p:nvSpPr>
        <p:spPr>
          <a:xfrm>
            <a:off x="396265" y="2985433"/>
            <a:ext cx="958337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Is this a positive or negative review of the film?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Applications: machine transl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/>
            <a:r>
              <a:t>Applications: machine translation</a:t>
            </a:r>
          </a:p>
        </p:txBody>
      </p:sp>
      <p:sp>
        <p:nvSpPr>
          <p:cNvPr id="242" name="(Koehn et al, 2009)"/>
          <p:cNvSpPr txBox="1"/>
          <p:nvPr/>
        </p:nvSpPr>
        <p:spPr>
          <a:xfrm>
            <a:off x="8457057" y="8902700"/>
            <a:ext cx="400278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(Koehn et al, 2009)</a:t>
            </a:r>
          </a:p>
        </p:txBody>
      </p:sp>
      <p:pic>
        <p:nvPicPr>
          <p:cNvPr id="243" name="Screen Shot 2018-10-11 at 11.46.46 AM.png" descr="Screen Shot 2018-10-11 at 11.46.46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72071" y="2514090"/>
            <a:ext cx="10429753" cy="64780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yntactic ambiguit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Syntactic ambiguity</a:t>
            </a:r>
          </a:p>
        </p:txBody>
      </p:sp>
      <p:sp>
        <p:nvSpPr>
          <p:cNvPr id="138" name="S → NP  VP…"/>
          <p:cNvSpPr txBox="1"/>
          <p:nvPr>
            <p:ph type="body" sz="half" idx="1"/>
          </p:nvPr>
        </p:nvSpPr>
        <p:spPr>
          <a:xfrm>
            <a:off x="376319" y="2565151"/>
            <a:ext cx="4317766" cy="637589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S</a:t>
            </a:r>
            <a:r>
              <a:t> → NP  VP</a:t>
            </a:r>
          </a:p>
          <a:p>
            <a:pPr marL="0" indent="0">
              <a:buSzTx/>
              <a:buNone/>
            </a:pPr>
            <a:r>
              <a:t>VP → V  NP  PP</a:t>
            </a:r>
          </a:p>
          <a:p>
            <a:pPr marL="0" indent="0">
              <a:buSzTx/>
              <a:buNone/>
            </a:pPr>
            <a:r>
              <a:t>VP → V  NP</a:t>
            </a:r>
          </a:p>
          <a:p>
            <a:pPr marL="0" indent="0">
              <a:buSzTx/>
              <a:buNone/>
            </a:pPr>
            <a:r>
              <a:t>NP → Det N  PP</a:t>
            </a:r>
          </a:p>
          <a:p>
            <a:pPr marL="0" indent="0">
              <a:buSzTx/>
              <a:buNone/>
            </a:pPr>
            <a:r>
              <a:t>NP → Det  N</a:t>
            </a:r>
          </a:p>
          <a:p>
            <a:pPr marL="0" indent="0">
              <a:buSzTx/>
              <a:buNone/>
            </a:pPr>
            <a:r>
              <a:t>PP → P  NP</a:t>
            </a:r>
          </a:p>
        </p:txBody>
      </p:sp>
      <p:pic>
        <p:nvPicPr>
          <p:cNvPr id="139" name="Screen Shot 2018-10-11 at 11.01.32 AM.png" descr="Screen Shot 2018-10-11 at 11.01.32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39272" y="2609998"/>
            <a:ext cx="4219214" cy="4228804"/>
          </a:xfrm>
          <a:prstGeom prst="rect">
            <a:avLst/>
          </a:prstGeom>
          <a:ln w="12700">
            <a:miter lim="400000"/>
          </a:ln>
        </p:spPr>
      </p:pic>
      <p:pic>
        <p:nvPicPr>
          <p:cNvPr id="140" name="Screen Shot 2018-10-11 at 11.02.22 AM.png" descr="Screen Shot 2018-10-11 at 11.02.22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602054" y="2461857"/>
            <a:ext cx="4317766" cy="5114438"/>
          </a:xfrm>
          <a:prstGeom prst="rect">
            <a:avLst/>
          </a:prstGeom>
          <a:ln w="12700">
            <a:miter lim="400000"/>
          </a:ln>
        </p:spPr>
      </p:pic>
      <p:sp>
        <p:nvSpPr>
          <p:cNvPr id="141" name="Another source of disambiguating information: rule probability (based on our experience)"/>
          <p:cNvSpPr txBox="1"/>
          <p:nvPr/>
        </p:nvSpPr>
        <p:spPr>
          <a:xfrm>
            <a:off x="5175774" y="7816849"/>
            <a:ext cx="7490216" cy="173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Another source of disambiguating information: rule probability (based on our experience)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1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robabilistic context-free gramma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/>
            <a:r>
              <a:t>Probabilistic context-free grammar</a:t>
            </a:r>
          </a:p>
        </p:txBody>
      </p:sp>
      <p:pic>
        <p:nvPicPr>
          <p:cNvPr id="144" name="Screen Shot 2020-09-22 at 9.45.43 AM.png" descr="Screen Shot 2020-09-22 at 9.45.43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10044" y="3389180"/>
            <a:ext cx="9784712" cy="3926219"/>
          </a:xfrm>
          <a:prstGeom prst="rect">
            <a:avLst/>
          </a:prstGeom>
          <a:ln w="12700">
            <a:miter lim="400000"/>
          </a:ln>
        </p:spPr>
      </p:pic>
      <p:sp>
        <p:nvSpPr>
          <p:cNvPr id="145" name="Rectangle"/>
          <p:cNvSpPr/>
          <p:nvPr/>
        </p:nvSpPr>
        <p:spPr>
          <a:xfrm>
            <a:off x="8667022" y="4452540"/>
            <a:ext cx="1622492" cy="658152"/>
          </a:xfrm>
          <a:prstGeom prst="rect">
            <a:avLst/>
          </a:prstGeom>
          <a:ln w="50800">
            <a:solidFill>
              <a:srgbClr val="0000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robabilistic context free gramma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/>
            <a:r>
              <a:t>Probabilistic context free grammars</a:t>
            </a:r>
          </a:p>
        </p:txBody>
      </p:sp>
      <p:sp>
        <p:nvSpPr>
          <p:cNvPr id="148" name="S → NP  VP  (1)…"/>
          <p:cNvSpPr txBox="1"/>
          <p:nvPr>
            <p:ph type="body" sz="quarter" idx="1"/>
          </p:nvPr>
        </p:nvSpPr>
        <p:spPr>
          <a:xfrm>
            <a:off x="376319" y="2565151"/>
            <a:ext cx="4076119" cy="4717109"/>
          </a:xfrm>
          <a:prstGeom prst="rect">
            <a:avLst/>
          </a:prstGeom>
        </p:spPr>
        <p:txBody>
          <a:bodyPr/>
          <a:lstStyle/>
          <a:p>
            <a:pPr marL="0" indent="0" defTabSz="490727">
              <a:spcBef>
                <a:spcPts val="3500"/>
              </a:spcBef>
              <a:buSzTx/>
              <a:buNone/>
              <a:defRPr sz="2520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S</a:t>
            </a:r>
            <a:r>
              <a:t> → NP  VP  (1)</a:t>
            </a:r>
          </a:p>
          <a:p>
            <a:pPr marL="0" indent="0" defTabSz="490727">
              <a:spcBef>
                <a:spcPts val="3500"/>
              </a:spcBef>
              <a:buSzTx/>
              <a:buNone/>
              <a:defRPr sz="2520"/>
            </a:pPr>
            <a:r>
              <a:t>VP → V  NP  PP  (0.5)</a:t>
            </a:r>
          </a:p>
          <a:p>
            <a:pPr marL="0" indent="0" defTabSz="490727">
              <a:spcBef>
                <a:spcPts val="3500"/>
              </a:spcBef>
              <a:buSzTx/>
              <a:buNone/>
              <a:defRPr sz="2520"/>
            </a:pPr>
            <a:r>
              <a:t>VP → V  NP  (0.5)</a:t>
            </a:r>
          </a:p>
          <a:p>
            <a:pPr marL="0" indent="0" defTabSz="490727">
              <a:spcBef>
                <a:spcPts val="3500"/>
              </a:spcBef>
              <a:buSzTx/>
              <a:buNone/>
              <a:defRPr sz="2520"/>
            </a:pPr>
            <a:r>
              <a:t>NP → Det  N  PP  (0.2)</a:t>
            </a:r>
          </a:p>
          <a:p>
            <a:pPr marL="0" indent="0" defTabSz="490727">
              <a:spcBef>
                <a:spcPts val="3500"/>
              </a:spcBef>
              <a:buSzTx/>
              <a:buNone/>
              <a:defRPr sz="2520"/>
            </a:pPr>
            <a:r>
              <a:t>NP → Det  N  (0.8)</a:t>
            </a:r>
          </a:p>
          <a:p>
            <a:pPr marL="0" indent="0" defTabSz="490727">
              <a:spcBef>
                <a:spcPts val="3500"/>
              </a:spcBef>
              <a:buSzTx/>
              <a:buNone/>
              <a:defRPr sz="2520"/>
            </a:pPr>
            <a:r>
              <a:t>PP → P  NP  (1)</a:t>
            </a:r>
          </a:p>
        </p:txBody>
      </p:sp>
      <p:pic>
        <p:nvPicPr>
          <p:cNvPr id="149" name="Screen Shot 2018-10-11 at 11.01.32 AM.png" descr="Screen Shot 2018-10-11 at 11.01.32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39272" y="2609998"/>
            <a:ext cx="4219214" cy="4228804"/>
          </a:xfrm>
          <a:prstGeom prst="rect">
            <a:avLst/>
          </a:prstGeom>
          <a:ln w="12700">
            <a:miter lim="400000"/>
          </a:ln>
        </p:spPr>
      </p:pic>
      <p:pic>
        <p:nvPicPr>
          <p:cNvPr id="150" name="Screen Shot 2018-10-11 at 11.02.22 AM.png" descr="Screen Shot 2018-10-11 at 11.02.22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602054" y="2461857"/>
            <a:ext cx="4317766" cy="5114438"/>
          </a:xfrm>
          <a:prstGeom prst="rect">
            <a:avLst/>
          </a:prstGeom>
          <a:ln w="12700">
            <a:miter lim="400000"/>
          </a:ln>
        </p:spPr>
      </p:pic>
      <p:sp>
        <p:nvSpPr>
          <p:cNvPr id="151" name="Equation"/>
          <p:cNvSpPr txBox="1"/>
          <p:nvPr/>
        </p:nvSpPr>
        <p:spPr>
          <a:xfrm>
            <a:off x="2921609" y="7745259"/>
            <a:ext cx="6612180" cy="481186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/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P</m:t>
                  </m:r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b>
                    <m:e>
                      <m:r>
                        <m:rPr>
                          <m:nor/>
                        </m:rPr>
                        <a:rPr xmlns:a="http://schemas.openxmlformats.org/drawingml/2006/ma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parse</m:t>
                      </m:r>
                    </m:e>
                    <m:sub>
                      <m:r>
                        <a:rPr xmlns:a="http://schemas.openxmlformats.org/drawingml/2006/ma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×</m:t>
                  </m:r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0.5</m:t>
                  </m:r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×</m:t>
                  </m:r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0.8</m:t>
                  </m:r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×</m:t>
                  </m:r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×</m:t>
                  </m:r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0.8</m:t>
                  </m:r>
                </m:oMath>
              </m:oMathPara>
            </a14:m>
            <a:endParaRPr sz="3600"/>
          </a:p>
        </p:txBody>
      </p:sp>
      <p:sp>
        <p:nvSpPr>
          <p:cNvPr id="152" name="Equation"/>
          <p:cNvSpPr txBox="1"/>
          <p:nvPr/>
        </p:nvSpPr>
        <p:spPr>
          <a:xfrm>
            <a:off x="2921609" y="8678802"/>
            <a:ext cx="6612180" cy="481186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/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P</m:t>
                  </m:r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b>
                    <m:e>
                      <m:r>
                        <m:rPr>
                          <m:nor/>
                        </m:rPr>
                        <a:rPr xmlns:a="http://schemas.openxmlformats.org/drawingml/2006/ma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parse</m:t>
                      </m:r>
                    </m:e>
                    <m:sub>
                      <m:r>
                        <a:rPr xmlns:a="http://schemas.openxmlformats.org/drawingml/2006/ma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b>
                  </m:sSub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×</m:t>
                  </m:r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0.5</m:t>
                  </m:r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×</m:t>
                  </m:r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0.2</m:t>
                  </m:r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×</m:t>
                  </m:r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×</m:t>
                  </m:r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0.8</m:t>
                  </m:r>
                </m:oMath>
              </m:oMathPara>
            </a14:m>
            <a:endParaRPr sz="3600"/>
          </a:p>
        </p:txBody>
      </p:sp>
      <p:sp>
        <p:nvSpPr>
          <p:cNvPr id="153" name="Equation"/>
          <p:cNvSpPr txBox="1"/>
          <p:nvPr/>
        </p:nvSpPr>
        <p:spPr>
          <a:xfrm>
            <a:off x="6439509" y="2690659"/>
            <a:ext cx="1260707" cy="40986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/>
            </a:pPr>
            <a14:m>
              <m:oMathPara>
                <m:oMathParaPr>
                  <m:jc m:val="centerGroup"/>
                </m:oMathParaPr>
                <m:oMath>
                  <m:sSub>
                    <m:e>
                      <m:r>
                        <m:rPr>
                          <m:nor/>
                        </m:rPr>
                        <a:rPr xmlns:a="http://schemas.openxmlformats.org/drawingml/2006/ma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parse</m:t>
                      </m:r>
                    </m:e>
                    <m:sub>
                      <m:r>
                        <a:rPr xmlns:a="http://schemas.openxmlformats.org/drawingml/2006/ma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</m:oMath>
              </m:oMathPara>
            </a14:m>
            <a:endParaRPr sz="3600"/>
          </a:p>
        </p:txBody>
      </p:sp>
      <p:sp>
        <p:nvSpPr>
          <p:cNvPr id="154" name="Equation"/>
          <p:cNvSpPr txBox="1"/>
          <p:nvPr/>
        </p:nvSpPr>
        <p:spPr>
          <a:xfrm>
            <a:off x="10859109" y="2690659"/>
            <a:ext cx="1286676" cy="40986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sz="1800"/>
            </a:pPr>
            <a14:m>
              <m:oMathPara>
                <m:oMathParaPr>
                  <m:jc m:val="centerGroup"/>
                </m:oMathParaPr>
                <m:oMath>
                  <m:sSub>
                    <m:e>
                      <m:r>
                        <m:rPr>
                          <m:nor/>
                        </m:rPr>
                        <a:rPr xmlns:a="http://schemas.openxmlformats.org/drawingml/2006/ma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parse</m:t>
                      </m:r>
                    </m:e>
                    <m:sub>
                      <m:r>
                        <a:rPr xmlns:a="http://schemas.openxmlformats.org/drawingml/2006/ma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b>
                  </m:sSub>
                </m:oMath>
              </m:oMathPara>
            </a14:m>
            <a:endParaRPr sz="360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robabilistic CKY"/>
          <p:cNvSpPr txBox="1"/>
          <p:nvPr>
            <p:ph type="title"/>
          </p:nvPr>
        </p:nvSpPr>
        <p:spPr>
          <a:xfrm>
            <a:off x="352945" y="444500"/>
            <a:ext cx="12298910" cy="2159000"/>
          </a:xfrm>
          <a:prstGeom prst="rect">
            <a:avLst/>
          </a:prstGeom>
        </p:spPr>
        <p:txBody>
          <a:bodyPr/>
          <a:lstStyle/>
          <a:p>
            <a:pPr/>
            <a:r>
              <a:t>Probabilistic CKY</a:t>
            </a:r>
          </a:p>
        </p:txBody>
      </p:sp>
      <p:grpSp>
        <p:nvGrpSpPr>
          <p:cNvPr id="159" name="Group"/>
          <p:cNvGrpSpPr/>
          <p:nvPr/>
        </p:nvGrpSpPr>
        <p:grpSpPr>
          <a:xfrm>
            <a:off x="6889749" y="2461683"/>
            <a:ext cx="5825644" cy="7031568"/>
            <a:chOff x="0" y="0"/>
            <a:chExt cx="5825642" cy="7031566"/>
          </a:xfrm>
        </p:grpSpPr>
        <p:pic>
          <p:nvPicPr>
            <p:cNvPr id="157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5784075" cy="546987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58" name="(Credit: Ray Mooney)"/>
            <p:cNvSpPr txBox="1"/>
            <p:nvPr/>
          </p:nvSpPr>
          <p:spPr>
            <a:xfrm>
              <a:off x="1375257" y="6383866"/>
              <a:ext cx="4450386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(Credit: Ray Mooney)</a:t>
              </a:r>
            </a:p>
          </p:txBody>
        </p:sp>
      </p:grpSp>
      <p:sp>
        <p:nvSpPr>
          <p:cNvPr id="160" name="Goal: find most likely parse…"/>
          <p:cNvSpPr txBox="1"/>
          <p:nvPr/>
        </p:nvSpPr>
        <p:spPr>
          <a:xfrm>
            <a:off x="992250" y="7010400"/>
            <a:ext cx="6016296" cy="228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Goal: find most likely parse</a:t>
            </a:r>
          </a:p>
          <a:p>
            <a:pPr algn="l"/>
          </a:p>
          <a:p>
            <a:pPr algn="l"/>
            <a:r>
              <a:t>Store </a:t>
            </a:r>
            <a:r>
              <a:rPr i="1">
                <a:latin typeface="Helvetica"/>
                <a:ea typeface="Helvetica"/>
                <a:cs typeface="Helvetica"/>
                <a:sym typeface="Helvetica"/>
              </a:rPr>
              <a:t>maximal</a:t>
            </a:r>
            <a:r>
              <a:t> probability NP</a:t>
            </a:r>
          </a:p>
          <a:p>
            <a:pPr algn="l"/>
            <a:r>
              <a:t>in chart cells</a:t>
            </a:r>
          </a:p>
        </p:txBody>
      </p:sp>
      <p:pic>
        <p:nvPicPr>
          <p:cNvPr id="161" name="Screen Shot 2020-09-26 at 1.09.07 PM.png" descr="Screen Shot 2020-09-26 at 1.09.07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28981" y="2197006"/>
            <a:ext cx="3682732" cy="46470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0" grpId="2"/>
      <p:bldP build="whole" bldLvl="1" animBg="1" rev="0" advAuto="0" spid="159" grpId="3"/>
      <p:bldP build="whole" bldLvl="1" animBg="1" rev="0" advAuto="0" spid="161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robabilistic CKY"/>
          <p:cNvSpPr txBox="1"/>
          <p:nvPr>
            <p:ph type="title"/>
          </p:nvPr>
        </p:nvSpPr>
        <p:spPr>
          <a:xfrm>
            <a:off x="352945" y="444500"/>
            <a:ext cx="12298910" cy="2159000"/>
          </a:xfrm>
          <a:prstGeom prst="rect">
            <a:avLst/>
          </a:prstGeom>
        </p:spPr>
        <p:txBody>
          <a:bodyPr/>
          <a:lstStyle/>
          <a:p>
            <a:pPr/>
            <a:r>
              <a:t>Probabilistic CKY</a:t>
            </a:r>
          </a:p>
        </p:txBody>
      </p:sp>
      <p:pic>
        <p:nvPicPr>
          <p:cNvPr id="16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07000" y="2800350"/>
            <a:ext cx="6350000" cy="600506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5" name="Screen Shot 2020-09-26 at 1.09.07 PM.png" descr="Screen Shot 2020-09-26 at 1.09.07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21038" y="2950640"/>
            <a:ext cx="4226142" cy="53327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robabilistic CKY"/>
          <p:cNvSpPr txBox="1"/>
          <p:nvPr>
            <p:ph type="title"/>
          </p:nvPr>
        </p:nvSpPr>
        <p:spPr>
          <a:xfrm>
            <a:off x="352945" y="444500"/>
            <a:ext cx="12298910" cy="2159000"/>
          </a:xfrm>
          <a:prstGeom prst="rect">
            <a:avLst/>
          </a:prstGeom>
        </p:spPr>
        <p:txBody>
          <a:bodyPr/>
          <a:lstStyle/>
          <a:p>
            <a:pPr/>
            <a:r>
              <a:t>Probabilistic CKY</a:t>
            </a:r>
          </a:p>
        </p:txBody>
      </p:sp>
      <p:pic>
        <p:nvPicPr>
          <p:cNvPr id="16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07000" y="2800350"/>
            <a:ext cx="6350000" cy="600506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9" name="Screen Shot 2020-09-26 at 1.09.07 PM.png" descr="Screen Shot 2020-09-26 at 1.09.07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21038" y="2950640"/>
            <a:ext cx="4226142" cy="53327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robabilistic CKY"/>
          <p:cNvSpPr txBox="1"/>
          <p:nvPr>
            <p:ph type="title"/>
          </p:nvPr>
        </p:nvSpPr>
        <p:spPr>
          <a:xfrm>
            <a:off x="352945" y="444500"/>
            <a:ext cx="12298910" cy="2159000"/>
          </a:xfrm>
          <a:prstGeom prst="rect">
            <a:avLst/>
          </a:prstGeom>
        </p:spPr>
        <p:txBody>
          <a:bodyPr/>
          <a:lstStyle/>
          <a:p>
            <a:pPr/>
            <a:r>
              <a:t>Probabilistic CKY</a:t>
            </a:r>
          </a:p>
        </p:txBody>
      </p:sp>
      <p:pic>
        <p:nvPicPr>
          <p:cNvPr id="17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07000" y="2800350"/>
            <a:ext cx="6350000" cy="600506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3" name="Screen Shot 2020-09-26 at 1.09.07 PM.png" descr="Screen Shot 2020-09-26 at 1.09.07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21038" y="2950640"/>
            <a:ext cx="4226142" cy="53327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