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17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We’ve mentioned before that there’s a useful division between the grammar and the lexicon: the lexicon is a finite list of words and morphemes, and the grammars tells us how we can combine those morphemes to form sentences.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g.christianperone.com/2013/09/machine-learning-cosine-similarity-for-vector-space-models-part-iii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(Vector-space) lexical representa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(Vector-space) lexical representations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xt words as the dimensions of the vector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Context words as the dimensions of the vector</a:t>
            </a:r>
          </a:p>
        </p:txBody>
      </p:sp>
      <p:pic>
        <p:nvPicPr>
          <p:cNvPr id="181" name="Screen Shot 2019-02-27 at 7.31.03 PM.png" descr="Screen Shot 2019-02-27 at 7.31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343" y="2832100"/>
            <a:ext cx="9042401" cy="584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(Erk, 2016)"/>
          <p:cNvSpPr txBox="1"/>
          <p:nvPr/>
        </p:nvSpPr>
        <p:spPr>
          <a:xfrm>
            <a:off x="9531096" y="8743950"/>
            <a:ext cx="2350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(Erk, 2016)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cuments as the dimension of the vector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Documents as the dimension of the vector</a:t>
            </a:r>
          </a:p>
        </p:txBody>
      </p:sp>
      <p:pic>
        <p:nvPicPr>
          <p:cNvPr id="187" name="Screen Shot 2020-09-29 at 8.59.38 AM.png" descr="Screen Shot 2020-09-29 at 8.59.3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928" y="3528502"/>
            <a:ext cx="10380944" cy="187740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rm-document matrix"/>
          <p:cNvSpPr txBox="1"/>
          <p:nvPr/>
        </p:nvSpPr>
        <p:spPr>
          <a:xfrm>
            <a:off x="3914821" y="5985571"/>
            <a:ext cx="46954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Term-document matrix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sine similarity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/>
          <a:p>
            <a:r>
              <a:t>Cosine similarity</a:t>
            </a:r>
          </a:p>
        </p:txBody>
      </p:sp>
      <p:pic>
        <p:nvPicPr>
          <p:cNvPr id="193" name="Screen Shot 2020-09-29 at 9.27.17 AM.png" descr="Screen Shot 2020-09-29 at 9.27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2950" y="3216383"/>
            <a:ext cx="12336987" cy="374138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redit"/>
          <p:cNvSpPr txBox="1"/>
          <p:nvPr/>
        </p:nvSpPr>
        <p:spPr>
          <a:xfrm>
            <a:off x="10987175" y="8634939"/>
            <a:ext cx="12746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credit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sine similarity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/>
          <a:p>
            <a:r>
              <a:t>Cosine similarity</a:t>
            </a:r>
          </a:p>
        </p:txBody>
      </p:sp>
      <p:sp>
        <p:nvSpPr>
          <p:cNvPr id="199" name="(Erk, 2016)"/>
          <p:cNvSpPr txBox="1"/>
          <p:nvPr/>
        </p:nvSpPr>
        <p:spPr>
          <a:xfrm>
            <a:off x="9531096" y="8743950"/>
            <a:ext cx="2350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(Erk, 2016)</a:t>
            </a:r>
          </a:p>
        </p:txBody>
      </p:sp>
      <p:pic>
        <p:nvPicPr>
          <p:cNvPr id="200" name="Screen Shot 2019-02-27 at 7.32.33 PM.png" descr="Screen Shot 2019-02-27 at 7.32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405" y="2627510"/>
            <a:ext cx="3294376" cy="1950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19-02-27 at 7.31.58 PM.png" descr="Screen Shot 2019-02-27 at 7.31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8646" y="5168292"/>
            <a:ext cx="3801249" cy="1169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19-02-27 at 7.33.06 PM.png" descr="Screen Shot 2019-02-27 at 7.33.0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9193" y="6859587"/>
            <a:ext cx="8572423" cy="116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imensionality reduction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Dimensionality reduction</a:t>
            </a:r>
          </a:p>
        </p:txBody>
      </p:sp>
      <p:pic>
        <p:nvPicPr>
          <p:cNvPr id="207" name="Screen Shot 2019-02-27 at 7.35.11 PM.png" descr="Screen Shot 2019-02-27 at 7.35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0343" y="5718578"/>
            <a:ext cx="34290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19-02-27 at 7.35.07 PM.png" descr="Screen Shot 2019-02-27 at 7.35.0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93" y="3145039"/>
            <a:ext cx="5270501" cy="203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Group"/>
          <p:cNvGrpSpPr/>
          <p:nvPr/>
        </p:nvGrpSpPr>
        <p:grpSpPr>
          <a:xfrm>
            <a:off x="2178401" y="2508250"/>
            <a:ext cx="10660792" cy="6812075"/>
            <a:chOff x="0" y="0"/>
            <a:chExt cx="10660791" cy="6812074"/>
          </a:xfrm>
        </p:grpSpPr>
        <p:grpSp>
          <p:nvGrpSpPr>
            <p:cNvPr id="214" name="Group"/>
            <p:cNvGrpSpPr/>
            <p:nvPr/>
          </p:nvGrpSpPr>
          <p:grpSpPr>
            <a:xfrm>
              <a:off x="-1" y="0"/>
              <a:ext cx="10660793" cy="6812075"/>
              <a:chOff x="0" y="0"/>
              <a:chExt cx="10660791" cy="68120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9" name="Equation"/>
                  <p:cNvSpPr txBox="1"/>
                  <p:nvPr/>
                </p:nvSpPr>
                <p:spPr>
                  <a:xfrm>
                    <a:off x="6646237" y="1500538"/>
                    <a:ext cx="2111923" cy="3898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sz="3600"/>
                  </a:p>
                </p:txBody>
              </p:sp>
            </mc:Choice>
            <mc:Fallback>
              <p:sp>
                <p:nvSpPr>
                  <p:cNvPr id="209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6237" y="1500538"/>
                    <a:ext cx="2111923" cy="3898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87" r="-2994" b="-48387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Equation"/>
                  <p:cNvSpPr txBox="1"/>
                  <p:nvPr/>
                </p:nvSpPr>
                <p:spPr>
                  <a:xfrm>
                    <a:off x="6430478" y="6223000"/>
                    <a:ext cx="2543442" cy="53044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sz="3600"/>
                  </a:p>
                </p:txBody>
              </p:sp>
            </mc:Choice>
            <mc:Fallback>
              <p:sp>
                <p:nvSpPr>
                  <p:cNvPr id="210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0478" y="6223000"/>
                    <a:ext cx="2543442" cy="5304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970" r="-11443" b="-2619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1" name="The vocabulary can have tens…"/>
              <p:cNvSpPr txBox="1"/>
              <p:nvPr/>
            </p:nvSpPr>
            <p:spPr>
              <a:xfrm>
                <a:off x="4388006" y="0"/>
                <a:ext cx="6272785" cy="1193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The vocabulary can have tens</a:t>
                </a:r>
              </a:p>
              <a:p>
                <a:r>
                  <a:t>of thousands of words!</a:t>
                </a:r>
              </a:p>
            </p:txBody>
          </p:sp>
          <p:pic>
            <p:nvPicPr>
              <p:cNvPr id="212" name="Screen Shot 2019-02-27 at 7.41.17 PM.png" descr="Screen Shot 2019-02-27 at 7.41.17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6053377" y="2410530"/>
                <a:ext cx="3678643" cy="3292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3" name="Take only top d  dimensions:"/>
              <p:cNvSpPr txBox="1"/>
              <p:nvPr/>
            </p:nvSpPr>
            <p:spPr>
              <a:xfrm>
                <a:off x="-1" y="6164374"/>
                <a:ext cx="5933086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Take only top </a:t>
                </a:r>
                <a:r>
                  <a:rPr i="1">
                    <a:latin typeface="Helvetica"/>
                    <a:ea typeface="Helvetica"/>
                    <a:cs typeface="Helvetica"/>
                    <a:sym typeface="Helvetica"/>
                  </a:rPr>
                  <a:t>d</a:t>
                </a:r>
                <a:r>
                  <a:t>  dimensions:</a:t>
                </a:r>
              </a:p>
            </p:txBody>
          </p:sp>
        </p:grpSp>
        <p:sp>
          <p:nvSpPr>
            <p:cNvPr id="215" name="SVD:"/>
            <p:cNvSpPr txBox="1"/>
            <p:nvPr/>
          </p:nvSpPr>
          <p:spPr>
            <a:xfrm>
              <a:off x="5322443" y="1371600"/>
              <a:ext cx="11301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SVD: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2" animBg="1" advAuto="0"/>
      <p:bldP spid="21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ther contextual features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Other contextual features</a:t>
            </a:r>
          </a:p>
        </p:txBody>
      </p:sp>
      <p:sp>
        <p:nvSpPr>
          <p:cNvPr id="221" name="Bag-of-words…"/>
          <p:cNvSpPr txBox="1">
            <a:spLocks noGrp="1"/>
          </p:cNvSpPr>
          <p:nvPr>
            <p:ph type="body" idx="1"/>
          </p:nvPr>
        </p:nvSpPr>
        <p:spPr>
          <a:xfrm>
            <a:off x="609400" y="2971800"/>
            <a:ext cx="11579871" cy="6009333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Bag-of-words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Positional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Dependency-based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Visual features of pictures used in the same document as the word  (Feng &amp; Lapata, 2010; Lazaridou et al., 2015)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Other perceptual features: auditory  (Kiela &amp; Clark, 2015), olfactory (Kiela et al., 2015)…</a:t>
            </a:r>
          </a:p>
        </p:txBody>
      </p:sp>
      <p:pic>
        <p:nvPicPr>
          <p:cNvPr id="222" name="Screen Shot 2019-02-27 at 8.27.06 PM.png" descr="Screen Shot 2019-02-27 at 8.27.0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5149" y="2411039"/>
            <a:ext cx="5177064" cy="353704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Line"/>
          <p:cNvSpPr/>
          <p:nvPr/>
        </p:nvSpPr>
        <p:spPr>
          <a:xfrm flipV="1">
            <a:off x="5067299" y="4895626"/>
            <a:ext cx="1500933" cy="6116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rinsic evaluation: Similarity"/>
          <p:cNvSpPr txBox="1">
            <a:spLocks noGrp="1"/>
          </p:cNvSpPr>
          <p:nvPr>
            <p:ph type="title"/>
          </p:nvPr>
        </p:nvSpPr>
        <p:spPr>
          <a:xfrm>
            <a:off x="1520110" y="355600"/>
            <a:ext cx="9484866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Intrinsic evaluation: Similarity</a:t>
            </a:r>
          </a:p>
        </p:txBody>
      </p:sp>
      <p:pic>
        <p:nvPicPr>
          <p:cNvPr id="226" name="Screen Shot 2020-09-29 at 8.17.27 AM.png" descr="Screen Shot 2020-09-29 at 8.1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9323" y="5153759"/>
            <a:ext cx="4213655" cy="307424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(Hill et al, 2015)"/>
          <p:cNvSpPr txBox="1"/>
          <p:nvPr/>
        </p:nvSpPr>
        <p:spPr>
          <a:xfrm>
            <a:off x="8691083" y="7163068"/>
            <a:ext cx="33156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(Hill et al, 2015)</a:t>
            </a:r>
          </a:p>
        </p:txBody>
      </p:sp>
      <p:sp>
        <p:nvSpPr>
          <p:cNvPr id="228" name="Are the similarity values derived from the vector space correlated with human similarity judgments?"/>
          <p:cNvSpPr txBox="1"/>
          <p:nvPr/>
        </p:nvSpPr>
        <p:spPr>
          <a:xfrm>
            <a:off x="838378" y="3237279"/>
            <a:ext cx="1132804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Are the similarity values derived from the vector space correlated with human similarity judgments?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trinsic evaluation: Analogies"/>
          <p:cNvSpPr txBox="1">
            <a:spLocks noGrp="1"/>
          </p:cNvSpPr>
          <p:nvPr>
            <p:ph type="title"/>
          </p:nvPr>
        </p:nvSpPr>
        <p:spPr>
          <a:xfrm>
            <a:off x="1520110" y="355600"/>
            <a:ext cx="10130532" cy="1714451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r>
              <a:t>Intrinsic evaluation: Analogies</a:t>
            </a:r>
          </a:p>
        </p:txBody>
      </p:sp>
      <p:pic>
        <p:nvPicPr>
          <p:cNvPr id="231" name="Screen Shot 2019-02-28 at 9.56.27 AM.png" descr="Screen Shot 2019-02-28 at 9.56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852" y="2040535"/>
            <a:ext cx="8992048" cy="6280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9-02-28 at 10.03.32 AM.png" descr="Screen Shot 2019-02-28 at 10.03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8076" y="8552358"/>
            <a:ext cx="4927601" cy="83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trinsic evaluation: Analogies"/>
          <p:cNvSpPr txBox="1">
            <a:spLocks noGrp="1"/>
          </p:cNvSpPr>
          <p:nvPr>
            <p:ph type="title"/>
          </p:nvPr>
        </p:nvSpPr>
        <p:spPr>
          <a:xfrm>
            <a:off x="1520110" y="355600"/>
            <a:ext cx="10130532" cy="1714451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r>
              <a:t>Intrinsic evaluation: Analogies</a:t>
            </a:r>
          </a:p>
        </p:txBody>
      </p:sp>
      <p:pic>
        <p:nvPicPr>
          <p:cNvPr id="235" name="Screen Shot 2020-09-29 at 8.16.23 AM.png" descr="Screen Shot 2020-09-29 at 8.16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626" y="2867414"/>
            <a:ext cx="12050385" cy="4569566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(Pennington et al, 2014)"/>
          <p:cNvSpPr txBox="1"/>
          <p:nvPr/>
        </p:nvSpPr>
        <p:spPr>
          <a:xfrm>
            <a:off x="7282997" y="8419065"/>
            <a:ext cx="49935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(Pennington et al, 2014)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19-02-28 at 10.00.28 AM.png" descr="Screen Shot 2019-02-28 at 10.00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294" y="2540803"/>
            <a:ext cx="6540991" cy="5332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9-02-28 at 10.01.00 AM.png" descr="Screen Shot 2019-02-28 at 10.01.0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6957" y="2178099"/>
            <a:ext cx="2235201" cy="605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(Mikolov et al., 2013; Linzen, 2016)"/>
          <p:cNvSpPr txBox="1"/>
          <p:nvPr/>
        </p:nvSpPr>
        <p:spPr>
          <a:xfrm>
            <a:off x="4367098" y="8807450"/>
            <a:ext cx="7229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(Mikolov et al., 2013; Linzen, 2016)</a:t>
            </a:r>
          </a:p>
        </p:txBody>
      </p:sp>
      <p:sp>
        <p:nvSpPr>
          <p:cNvPr id="241" name="Intrinsic evaluation: Analogies"/>
          <p:cNvSpPr txBox="1">
            <a:spLocks noGrp="1"/>
          </p:cNvSpPr>
          <p:nvPr>
            <p:ph type="title"/>
          </p:nvPr>
        </p:nvSpPr>
        <p:spPr>
          <a:xfrm>
            <a:off x="1520110" y="355600"/>
            <a:ext cx="10130532" cy="1714451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r>
              <a:t>Intrinsic evaluation: Analogies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exicon and gramm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Lexicon and grammar</a:t>
            </a:r>
          </a:p>
        </p:txBody>
      </p:sp>
      <p:sp>
        <p:nvSpPr>
          <p:cNvPr id="133" name="The lexicon is a (finite) list of units (e.g., words or morphemes) that can be combined to create an infinite number of senten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lexicon is a (finite) list of units (e.g., words or morphemes) that can be combined to create an infinite number of sentences</a:t>
            </a:r>
          </a:p>
          <a:p>
            <a:r>
              <a:t>The grammar defines the rules by which these units can be combined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 Shot 2019-02-21 at 2.27.43 AM.png" descr="Screen Shot 2019-02-21 at 2.27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5785" y="1894227"/>
            <a:ext cx="3532918" cy="430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We know about the meaning of words?"/>
          <p:cNvSpPr txBox="1"/>
          <p:nvPr/>
        </p:nvSpPr>
        <p:spPr>
          <a:xfrm>
            <a:off x="2400655" y="6636252"/>
            <a:ext cx="8025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know about the meaning of words?</a:t>
            </a:r>
          </a:p>
        </p:txBody>
      </p:sp>
      <p:sp>
        <p:nvSpPr>
          <p:cNvPr id="139" name="Similarity, taxonomic relations, valence, visual features…"/>
          <p:cNvSpPr txBox="1"/>
          <p:nvPr/>
        </p:nvSpPr>
        <p:spPr>
          <a:xfrm>
            <a:off x="605231" y="7362583"/>
            <a:ext cx="116165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Similarity, taxonomic relations, valence, visual features…</a:t>
            </a:r>
          </a:p>
        </p:txBody>
      </p:sp>
      <p:sp>
        <p:nvSpPr>
          <p:cNvPr id="140" name="The lexical representations we have so far don’t tell us anything about the meaning of those words!"/>
          <p:cNvSpPr txBox="1"/>
          <p:nvPr/>
        </p:nvSpPr>
        <p:spPr>
          <a:xfrm>
            <a:off x="651281" y="419100"/>
            <a:ext cx="112704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lexical representations we have so far don’t tell us anything about the meaning of those words!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ord vector representations (word embeddings) capture similarity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r>
              <a:t>Word vector representations (word embeddings) capture similarity</a:t>
            </a:r>
          </a:p>
        </p:txBody>
      </p:sp>
      <p:sp>
        <p:nvSpPr>
          <p:cNvPr id="145" name="bad:   (1,   -0.5,   3,  2)…"/>
          <p:cNvSpPr txBox="1"/>
          <p:nvPr/>
        </p:nvSpPr>
        <p:spPr>
          <a:xfrm>
            <a:off x="3018234" y="3372369"/>
            <a:ext cx="696833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bad</a:t>
            </a:r>
            <a:r>
              <a:t>:   (1,   -0.5,   3,  2)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worse</a:t>
            </a:r>
            <a:r>
              <a:t>: (1.2, -0.6, 3.2,  2)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with</a:t>
            </a:r>
            <a:r>
              <a:t>:  (-3,   4.3, 0.5, -1)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3062143" y="5619772"/>
            <a:ext cx="9353769" cy="3819868"/>
            <a:chOff x="0" y="0"/>
            <a:chExt cx="9353768" cy="3819866"/>
          </a:xfrm>
        </p:grpSpPr>
        <p:pic>
          <p:nvPicPr>
            <p:cNvPr id="146" name="Screen Shot 2019-02-27 at 7.08.52 PM.png" descr="Screen Shot 2019-02-27 at 7.08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99200" cy="312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(PCA, tSNE)"/>
            <p:cNvSpPr txBox="1"/>
            <p:nvPr/>
          </p:nvSpPr>
          <p:spPr>
            <a:xfrm>
              <a:off x="6750471" y="3172166"/>
              <a:ext cx="260329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(PCA, tSNE)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ne-hot word representations: also vectors, but do not capture similarity"/>
          <p:cNvSpPr txBox="1">
            <a:spLocks noGrp="1"/>
          </p:cNvSpPr>
          <p:nvPr>
            <p:ph type="title"/>
          </p:nvPr>
        </p:nvSpPr>
        <p:spPr>
          <a:xfrm>
            <a:off x="1382736" y="915498"/>
            <a:ext cx="10022788" cy="2081805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r>
              <a:t>One-hot word representations: also vectors, but do not capture similarity</a:t>
            </a:r>
          </a:p>
        </p:txBody>
      </p:sp>
      <p:sp>
        <p:nvSpPr>
          <p:cNvPr id="153" name="bad:   (1, 0, 0, 0)…"/>
          <p:cNvSpPr txBox="1"/>
          <p:nvPr/>
        </p:nvSpPr>
        <p:spPr>
          <a:xfrm>
            <a:off x="3786801" y="4419391"/>
            <a:ext cx="696833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bad</a:t>
            </a:r>
            <a:r>
              <a:t>:   (1, 0, 0, 0)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worse</a:t>
            </a:r>
            <a:r>
              <a:t>: (0, 1, 0, 0)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than:  (0, 0, 1, 0)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 i="1"/>
              <a:t>with</a:t>
            </a:r>
            <a:r>
              <a:t>:  (0, 0, 0, 1)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ow do we come up with those vectors?"/>
          <p:cNvSpPr txBox="1">
            <a:spLocks noGrp="1"/>
          </p:cNvSpPr>
          <p:nvPr>
            <p:ph type="title"/>
          </p:nvPr>
        </p:nvSpPr>
        <p:spPr>
          <a:xfrm>
            <a:off x="1382736" y="915498"/>
            <a:ext cx="10022788" cy="208180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t>How do we come up with those vectors?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3452232" y="3728315"/>
            <a:ext cx="6100336" cy="3687549"/>
            <a:chOff x="0" y="0"/>
            <a:chExt cx="6100335" cy="3687548"/>
          </a:xfrm>
        </p:grpSpPr>
        <p:pic>
          <p:nvPicPr>
            <p:cNvPr id="158" name="Screen Shot 2019-02-27 at 7.56.23 PM.png" descr="Screen Shot 2019-02-27 at 7.56.2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00336" cy="26900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(Osgood, 1957)"/>
            <p:cNvSpPr txBox="1"/>
            <p:nvPr/>
          </p:nvSpPr>
          <p:spPr>
            <a:xfrm>
              <a:off x="753659" y="2843926"/>
              <a:ext cx="4351895" cy="843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(Osgood, 1957)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istributional semantics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Distributional semantics</a:t>
            </a:r>
          </a:p>
        </p:txBody>
      </p:sp>
      <p:pic>
        <p:nvPicPr>
          <p:cNvPr id="165" name="daxoople.png" descr="daxoop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50" y="3428488"/>
            <a:ext cx="11442700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airplane.png" descr="airpla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0" y="3250952"/>
            <a:ext cx="11417300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istributional semantics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Distributional semantics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istributional semantics"/>
          <p:cNvSpPr txBox="1">
            <a:spLocks noGrp="1"/>
          </p:cNvSpPr>
          <p:nvPr>
            <p:ph type="title"/>
          </p:nvPr>
        </p:nvSpPr>
        <p:spPr>
          <a:xfrm>
            <a:off x="1520110" y="444500"/>
            <a:ext cx="9484866" cy="2159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Distributional semantics</a:t>
            </a:r>
          </a:p>
        </p:txBody>
      </p:sp>
      <p:sp>
        <p:nvSpPr>
          <p:cNvPr id="175" name="“You shall know a word by the company it keeps.” (J. R. Firth, 1957)"/>
          <p:cNvSpPr txBox="1">
            <a:spLocks noGrp="1"/>
          </p:cNvSpPr>
          <p:nvPr>
            <p:ph type="body" sz="quarter" idx="1"/>
          </p:nvPr>
        </p:nvSpPr>
        <p:spPr>
          <a:xfrm>
            <a:off x="609400" y="2971800"/>
            <a:ext cx="11579871" cy="2060732"/>
          </a:xfrm>
          <a:prstGeom prst="rect">
            <a:avLst/>
          </a:prstGeom>
        </p:spPr>
        <p:txBody>
          <a:bodyPr/>
          <a:lstStyle/>
          <a:p>
            <a:r>
              <a:t>“You shall know a word by the company it keeps.” (J. R. Firth, 1957)</a:t>
            </a:r>
          </a:p>
        </p:txBody>
      </p:sp>
      <p:pic>
        <p:nvPicPr>
          <p:cNvPr id="176" name="Screen Shot 2020-09-28 at 6.17.14 PM.png" descr="Screen Shot 2020-09-28 at 6.17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1532" y="5400831"/>
            <a:ext cx="2515606" cy="3615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Macintosh PowerPoint</Application>
  <PresentationFormat>Custom</PresentationFormat>
  <Paragraphs>53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Cambria Math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(Vector-space) lexical representations</vt:lpstr>
      <vt:lpstr>Lexicon and grammar</vt:lpstr>
      <vt:lpstr>PowerPoint Presentation</vt:lpstr>
      <vt:lpstr>Word vector representations (word embeddings) capture similarity</vt:lpstr>
      <vt:lpstr>One-hot word representations: also vectors, but do not capture similarity</vt:lpstr>
      <vt:lpstr>How do we come up with those vectors?</vt:lpstr>
      <vt:lpstr>Distributional semantics</vt:lpstr>
      <vt:lpstr>Distributional semantics</vt:lpstr>
      <vt:lpstr>Distributional semantics</vt:lpstr>
      <vt:lpstr>Context words as the dimensions of the vector</vt:lpstr>
      <vt:lpstr>Documents as the dimension of the vector</vt:lpstr>
      <vt:lpstr>Cosine similarity</vt:lpstr>
      <vt:lpstr>Cosine similarity</vt:lpstr>
      <vt:lpstr>Dimensionality reduction</vt:lpstr>
      <vt:lpstr>Other contextual features</vt:lpstr>
      <vt:lpstr>Intrinsic evaluation: Similarity</vt:lpstr>
      <vt:lpstr>Intrinsic evaluation: Analogies</vt:lpstr>
      <vt:lpstr>Intrinsic evaluation: Analogies</vt:lpstr>
      <vt:lpstr>Intrinsic evaluation: Analogies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(Vector-space) lexical representations</dc:title>
  <cp:lastModifiedBy>Tal Linzen</cp:lastModifiedBy>
  <cp:revision>1</cp:revision>
  <dcterms:modified xsi:type="dcterms:W3CDTF">2020-09-29T16:32:25Z</dcterms:modified>
</cp:coreProperties>
</file>