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nguage mode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models</a:t>
            </a:r>
          </a:p>
        </p:txBody>
      </p:sp>
      <p:sp>
        <p:nvSpPr>
          <p:cNvPr id="120" name="Natural Language Processing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Natural Language Processing</a:t>
            </a:r>
          </a:p>
          <a:p>
            <a:pPr defTabSz="414781">
              <a:defRPr sz="2272"/>
            </a:pPr>
            <a:r>
              <a:t>Fall 2020</a:t>
            </a:r>
          </a:p>
          <a:p>
            <a:pPr defTabSz="414781">
              <a:defRPr sz="2272"/>
            </a:pPr>
            <a:r>
              <a:t>New York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e Markov assumption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The Markov assumption</a:t>
            </a:r>
          </a:p>
        </p:txBody>
      </p:sp>
      <p:sp>
        <p:nvSpPr>
          <p:cNvPr id="169" name="Assume that P(that | its, water, is, so, transparent) ≈ P(that | transparent): a bigram model…"/>
          <p:cNvSpPr txBox="1"/>
          <p:nvPr>
            <p:ph type="body" idx="1"/>
          </p:nvPr>
        </p:nvSpPr>
        <p:spPr>
          <a:xfrm>
            <a:off x="545355" y="2120900"/>
            <a:ext cx="11914090" cy="5766842"/>
          </a:xfrm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844"/>
            </a:pPr>
            <a:r>
              <a:t>Assume that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its, water, is, so, transparent</a:t>
            </a:r>
            <a:r>
              <a:t>) ≈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transparent</a:t>
            </a:r>
            <a:r>
              <a:t>): a bigram model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Or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its, water, is, so, transparent</a:t>
            </a:r>
            <a:r>
              <a:t>) ≈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so, transparent</a:t>
            </a:r>
            <a:r>
              <a:t>): a trigram model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An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-gram model conditions only on the last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n-</a:t>
            </a:r>
            <a:r>
              <a:t>1 words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Is this in general a reasonable assumption about language?</a:t>
            </a: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No: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t> that I left on the table by the armchairs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351155" indent="-351155" defTabSz="461518">
              <a:spcBef>
                <a:spcPts val="3300"/>
              </a:spcBef>
              <a:defRPr sz="2844"/>
            </a:pPr>
            <a:r>
              <a:t>But it can be effective in many cases!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-gram models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n-gram models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0" y="2476500"/>
            <a:ext cx="4648200" cy="104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9750" y="4241800"/>
            <a:ext cx="6743700" cy="58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Unigram:"/>
          <p:cNvSpPr txBox="1"/>
          <p:nvPr/>
        </p:nvSpPr>
        <p:spPr>
          <a:xfrm>
            <a:off x="412775" y="2495550"/>
            <a:ext cx="1993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Unigram:</a:t>
            </a:r>
          </a:p>
        </p:txBody>
      </p:sp>
      <p:sp>
        <p:nvSpPr>
          <p:cNvPr id="175" name="Bigram:"/>
          <p:cNvSpPr txBox="1"/>
          <p:nvPr/>
        </p:nvSpPr>
        <p:spPr>
          <a:xfrm>
            <a:off x="552449" y="4210050"/>
            <a:ext cx="1714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Bigram:</a:t>
            </a:r>
          </a:p>
        </p:txBody>
      </p:sp>
      <p:sp>
        <p:nvSpPr>
          <p:cNvPr id="176" name="An n-gram model conditions on the last n-1 words!"/>
          <p:cNvSpPr txBox="1"/>
          <p:nvPr/>
        </p:nvSpPr>
        <p:spPr>
          <a:xfrm>
            <a:off x="593380" y="6064246"/>
            <a:ext cx="10497240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-gram model conditions on the last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n-1</a:t>
            </a:r>
            <a:r>
              <a:t> words!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stimating the probabilities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Estimating the probabilities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00" y="3263900"/>
            <a:ext cx="4907758" cy="134509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ximum likelihood estimate:"/>
          <p:cNvSpPr txBox="1"/>
          <p:nvPr/>
        </p:nvSpPr>
        <p:spPr>
          <a:xfrm>
            <a:off x="399516" y="3510994"/>
            <a:ext cx="61351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Maximum likelihood estimate: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700" y="4870450"/>
            <a:ext cx="7628455" cy="223229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If this is our corpus:"/>
          <p:cNvSpPr txBox="1"/>
          <p:nvPr/>
        </p:nvSpPr>
        <p:spPr>
          <a:xfrm>
            <a:off x="-45187" y="5257800"/>
            <a:ext cx="369300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If this is our corpus: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416" y="7364200"/>
            <a:ext cx="11157650" cy="1212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e Berkeley restaurant corpus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The Berkeley restaurant corpus</a:t>
            </a:r>
          </a:p>
        </p:txBody>
      </p:sp>
      <p:pic>
        <p:nvPicPr>
          <p:cNvPr id="186" name="Screen Shot 2019-02-06 at 5.57.15 PM.png" descr="Screen Shot 2019-02-06 at 5.57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2331392"/>
            <a:ext cx="9804400" cy="34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 Shot 2019-02-06 at 5.58.01 PM.png" descr="Screen Shot 2019-02-06 at 5.58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4500" y="6059785"/>
            <a:ext cx="9575800" cy="321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anguage model evaluation: samples"/>
          <p:cNvSpPr txBox="1"/>
          <p:nvPr/>
        </p:nvSpPr>
        <p:spPr>
          <a:xfrm>
            <a:off x="820958" y="533400"/>
            <a:ext cx="1136288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Language model evaluation: samples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1004339" y="3616424"/>
            <a:ext cx="11350247" cy="5025927"/>
            <a:chOff x="0" y="0"/>
            <a:chExt cx="11350245" cy="5025925"/>
          </a:xfrm>
        </p:grpSpPr>
        <p:pic>
          <p:nvPicPr>
            <p:cNvPr id="190" name="Screen Shot 2019-02-06 at 9.42.37 PM.png" descr="Screen Shot 2019-02-06 at 9.42.37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996122" cy="40447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(Trained on the Wall Street Journal corpus)"/>
            <p:cNvSpPr txBox="1"/>
            <p:nvPr/>
          </p:nvSpPr>
          <p:spPr>
            <a:xfrm>
              <a:off x="2554175" y="4378225"/>
              <a:ext cx="879607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(Trained on the Wall Street Journal corpus)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1746250" y="2741662"/>
            <a:ext cx="8648701" cy="711201"/>
            <a:chOff x="0" y="0"/>
            <a:chExt cx="8648699" cy="711199"/>
          </a:xfrm>
        </p:grpSpPr>
        <p:pic>
          <p:nvPicPr>
            <p:cNvPr id="19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04999" y="126999"/>
              <a:ext cx="6743701" cy="584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Bigrams:"/>
            <p:cNvSpPr txBox="1"/>
            <p:nvPr/>
          </p:nvSpPr>
          <p:spPr>
            <a:xfrm>
              <a:off x="0" y="0"/>
              <a:ext cx="1943100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Bigrams: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  <p:bldP build="whole" bldLvl="1" animBg="1" rev="0" advAuto="0" spid="19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anguage model evaluation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Language model evaluation</a:t>
            </a:r>
          </a:p>
        </p:txBody>
      </p:sp>
      <p:sp>
        <p:nvSpPr>
          <p:cNvPr id="198" name="How do we quantitatively evaluate how good our language model is?…"/>
          <p:cNvSpPr txBox="1"/>
          <p:nvPr>
            <p:ph type="body" idx="1"/>
          </p:nvPr>
        </p:nvSpPr>
        <p:spPr>
          <a:xfrm>
            <a:off x="545355" y="2501900"/>
            <a:ext cx="11914090" cy="6906568"/>
          </a:xfrm>
          <a:prstGeom prst="rect">
            <a:avLst/>
          </a:prstGeom>
        </p:spPr>
        <p:txBody>
          <a:bodyPr/>
          <a:lstStyle/>
          <a:p>
            <a:pPr/>
            <a:r>
              <a:t>How do we quantitatively evaluate how good our language model is?</a:t>
            </a:r>
          </a:p>
          <a:p>
            <a:pPr/>
            <a:r>
              <a:t>We want our model to assign high probability to “reasonable”, “frequent”, “well-formed” or “grammatical” sentences</a:t>
            </a:r>
          </a:p>
          <a:p>
            <a:pPr/>
            <a:r>
              <a:t>These adjectives are to some extent in conflict with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anguage model evaluation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Language model evaluation</a:t>
            </a:r>
          </a:p>
        </p:txBody>
      </p:sp>
      <p:sp>
        <p:nvSpPr>
          <p:cNvPr id="201" name="Classic intrinsic LM evaluation:…"/>
          <p:cNvSpPr txBox="1"/>
          <p:nvPr>
            <p:ph type="body" idx="1"/>
          </p:nvPr>
        </p:nvSpPr>
        <p:spPr>
          <a:xfrm>
            <a:off x="545355" y="2501900"/>
            <a:ext cx="11914090" cy="6906568"/>
          </a:xfrm>
          <a:prstGeom prst="rect">
            <a:avLst/>
          </a:prstGeom>
        </p:spPr>
        <p:txBody>
          <a:bodyPr/>
          <a:lstStyle/>
          <a:p>
            <a:pPr/>
            <a:r>
              <a:t>Classic intrinsic LM evaluation:</a:t>
            </a:r>
          </a:p>
          <a:p>
            <a:pPr lvl="1"/>
            <a:r>
              <a:t>Divide the corpus into a training set and a test set</a:t>
            </a:r>
          </a:p>
          <a:p>
            <a:pPr lvl="1"/>
            <a:r>
              <a:t>A good LM is one that assigns a high likelihood to the sentences in the test set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anguage model evaluation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Language model evaluation</a:t>
            </a:r>
          </a:p>
        </p:txBody>
      </p:sp>
      <p:sp>
        <p:nvSpPr>
          <p:cNvPr id="204" name="Q1: Why not just measure the probability assigned by the LM to the training set?…"/>
          <p:cNvSpPr txBox="1"/>
          <p:nvPr>
            <p:ph type="body" idx="1"/>
          </p:nvPr>
        </p:nvSpPr>
        <p:spPr>
          <a:xfrm>
            <a:off x="545355" y="2501900"/>
            <a:ext cx="11914090" cy="6906568"/>
          </a:xfrm>
          <a:prstGeom prst="rect">
            <a:avLst/>
          </a:prstGeom>
        </p:spPr>
        <p:txBody>
          <a:bodyPr/>
          <a:lstStyle/>
          <a:p>
            <a:pPr/>
            <a:r>
              <a:t>Q1: Why not just measure the probability assigned by the LM to the training set?</a:t>
            </a:r>
          </a:p>
          <a:p>
            <a:pPr/>
            <a:r>
              <a:t>Q2: What are potential disadvantages of intrinsic evaluation?</a:t>
            </a:r>
          </a:p>
          <a:p>
            <a:pPr/>
            <a:r>
              <a:t>Extrinsic evaluation: does my new LM reduce word error rate in automatic speech recognition over the old LM?</a:t>
            </a:r>
          </a:p>
          <a:p>
            <a:pPr/>
            <a:r>
              <a:t>Q3: Can we expect an LM to assign a high probability to all grammatical sentences?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erplexity"/>
          <p:cNvSpPr txBox="1"/>
          <p:nvPr/>
        </p:nvSpPr>
        <p:spPr>
          <a:xfrm>
            <a:off x="820958" y="1219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Perplexity</a:t>
            </a:r>
          </a:p>
        </p:txBody>
      </p:sp>
      <p:sp>
        <p:nvSpPr>
          <p:cNvPr id="207" name="Inverse probability assigned to the test set, normalized by the number of words:"/>
          <p:cNvSpPr txBox="1"/>
          <p:nvPr>
            <p:ph type="body" sz="half" idx="1"/>
          </p:nvPr>
        </p:nvSpPr>
        <p:spPr>
          <a:xfrm>
            <a:off x="304055" y="1846262"/>
            <a:ext cx="12142690" cy="3091806"/>
          </a:xfrm>
          <a:prstGeom prst="rect">
            <a:avLst/>
          </a:prstGeom>
        </p:spPr>
        <p:txBody>
          <a:bodyPr/>
          <a:lstStyle/>
          <a:p>
            <a:pPr/>
            <a:r>
              <a:t>Inverse probability assigned to the test set, normalized by the number of words: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3783483"/>
            <a:ext cx="3964200" cy="242256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Equation"/>
          <p:cNvSpPr txBox="1"/>
          <p:nvPr/>
        </p:nvSpPr>
        <p:spPr>
          <a:xfrm>
            <a:off x="3830628" y="6423066"/>
            <a:ext cx="6166525" cy="10046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</m:oMath>
              </m:oMathPara>
            </a14:m>
            <a:endParaRPr sz="3600"/>
          </a:p>
        </p:txBody>
      </p:sp>
      <p:grpSp>
        <p:nvGrpSpPr>
          <p:cNvPr id="212" name="Group"/>
          <p:cNvGrpSpPr/>
          <p:nvPr/>
        </p:nvGrpSpPr>
        <p:grpSpPr>
          <a:xfrm>
            <a:off x="2482291" y="8044783"/>
            <a:ext cx="8425810" cy="1004634"/>
            <a:chOff x="0" y="0"/>
            <a:chExt cx="8425808" cy="1004632"/>
          </a:xfrm>
        </p:grpSpPr>
        <p:pic>
          <p:nvPicPr>
            <p:cNvPr id="210" name="Screen Shot 2019-02-06 at 9.39.39 PM.png" descr="Screen Shot 2019-02-06 at 9.39.3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16608" y="0"/>
              <a:ext cx="5609201" cy="10046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On the WSJ:"/>
            <p:cNvSpPr txBox="1"/>
            <p:nvPr/>
          </p:nvSpPr>
          <p:spPr>
            <a:xfrm>
              <a:off x="0" y="178466"/>
              <a:ext cx="265541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On the WSJ: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2"/>
      <p:bldP build="whole" bldLvl="1" animBg="1" rev="0" advAuto="0" spid="20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chnical comment 1: log probabilities"/>
          <p:cNvSpPr txBox="1"/>
          <p:nvPr/>
        </p:nvSpPr>
        <p:spPr>
          <a:xfrm>
            <a:off x="820958" y="533400"/>
            <a:ext cx="1136288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Technical comment 1: log probabilities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03209" y="6401611"/>
            <a:ext cx="12398383" cy="2426068"/>
            <a:chOff x="0" y="0"/>
            <a:chExt cx="12398381" cy="2426067"/>
          </a:xfrm>
        </p:grpSpPr>
        <p:sp>
          <p:nvSpPr>
            <p:cNvPr id="215" name="The result can get very small and cause underflow! Better:"/>
            <p:cNvSpPr txBox="1"/>
            <p:nvPr/>
          </p:nvSpPr>
          <p:spPr>
            <a:xfrm>
              <a:off x="2475615" y="0"/>
              <a:ext cx="7447152" cy="1193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The result can get very small and cause underflow! Better:</a:t>
              </a:r>
            </a:p>
          </p:txBody>
        </p:sp>
        <p:sp>
          <p:nvSpPr>
            <p:cNvPr id="216" name="Equation"/>
            <p:cNvSpPr txBox="1"/>
            <p:nvPr/>
          </p:nvSpPr>
          <p:spPr>
            <a:xfrm>
              <a:off x="0" y="1991910"/>
              <a:ext cx="12398382" cy="4341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600"/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536061" y="2919821"/>
            <a:ext cx="11932678" cy="3108136"/>
            <a:chOff x="0" y="0"/>
            <a:chExt cx="11932676" cy="3108135"/>
          </a:xfrm>
        </p:grpSpPr>
        <p:sp>
          <p:nvSpPr>
            <p:cNvPr id="218" name="Equation"/>
            <p:cNvSpPr txBox="1"/>
            <p:nvPr/>
          </p:nvSpPr>
          <p:spPr>
            <a:xfrm>
              <a:off x="0" y="0"/>
              <a:ext cx="11932677" cy="43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600"/>
            </a:p>
          </p:txBody>
        </p:sp>
        <p:pic>
          <p:nvPicPr>
            <p:cNvPr id="219" name="Screen Shot 2019-02-06 at 5.21.35 PM.png" descr="Screen Shot 2019-02-06 at 5.21.3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72548" y="809435"/>
              <a:ext cx="7048501" cy="229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"/>
      <p:bldP build="whole" bldLvl="1" animBg="1" rev="0" advAuto="0" spid="2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abilistic language models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Probabilistic language models</a:t>
            </a:r>
          </a:p>
        </p:txBody>
      </p:sp>
      <p:sp>
        <p:nvSpPr>
          <p:cNvPr id="123" name="A language model defines a probability distribution over all possible sequences of words…"/>
          <p:cNvSpPr txBox="1"/>
          <p:nvPr>
            <p:ph type="body" idx="1"/>
          </p:nvPr>
        </p:nvSpPr>
        <p:spPr>
          <a:xfrm>
            <a:off x="545355" y="2091680"/>
            <a:ext cx="11694419" cy="5040462"/>
          </a:xfrm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3612"/>
            </a:pPr>
            <a:r>
              <a:t>A language model defines a probability distribution over all possible sequences of words</a:t>
            </a:r>
          </a:p>
          <a:p>
            <a:pPr marL="382270" indent="-382270" defTabSz="502412">
              <a:spcBef>
                <a:spcPts val="3600"/>
              </a:spcBef>
              <a:defRPr sz="361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sSub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382270" indent="-382270" defTabSz="502412">
              <a:spcBef>
                <a:spcPts val="3600"/>
              </a:spcBef>
              <a:defRPr sz="3612"/>
            </a:pPr>
            <a14:m>
              <m:oMathPara>
                <m:oMathParaPr>
                  <m:jc m:val="left"/>
                </m:oMathParaPr>
                <m:oMath>
                  <m:limLow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lim>
                  </m:limLow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 marL="382270" indent="-382270" defTabSz="502412">
              <a:spcBef>
                <a:spcPts val="3600"/>
              </a:spcBef>
              <a:defRPr sz="3612"/>
            </a:pPr>
            <a:r>
              <a:t>(Not any model used in language technologies)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chnical comment 2: Unknown words"/>
          <p:cNvSpPr txBox="1"/>
          <p:nvPr/>
        </p:nvSpPr>
        <p:spPr>
          <a:xfrm>
            <a:off x="820958" y="850900"/>
            <a:ext cx="1136288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Technical comment 2: Unknown words</a:t>
            </a:r>
          </a:p>
        </p:txBody>
      </p:sp>
      <p:sp>
        <p:nvSpPr>
          <p:cNvPr id="223" name="What happens if the test set has a word the LM did not encounter in training?…"/>
          <p:cNvSpPr txBox="1"/>
          <p:nvPr>
            <p:ph type="body" idx="1"/>
          </p:nvPr>
        </p:nvSpPr>
        <p:spPr>
          <a:xfrm>
            <a:off x="545355" y="2501900"/>
            <a:ext cx="11914090" cy="6906568"/>
          </a:xfrm>
          <a:prstGeom prst="rect">
            <a:avLst/>
          </a:prstGeom>
        </p:spPr>
        <p:txBody>
          <a:bodyPr/>
          <a:lstStyle/>
          <a:p>
            <a:pPr/>
            <a:r>
              <a:t>What happens if the test set has a word the LM did not encounter in training?</a:t>
            </a:r>
          </a:p>
          <a:p>
            <a:pPr/>
            <a:r>
              <a:t>One option: replace all low-frequency words (e.g., all but the top 50000 words in the training sets) with a special &lt;UNK&gt; token</a:t>
            </a:r>
          </a:p>
          <a:p>
            <a:pPr/>
            <a:r>
              <a:t>P(&lt;UNK&gt; | context): what is the probability of seeing a new word in this context?</a:t>
            </a:r>
          </a:p>
          <a:p>
            <a:pPr/>
            <a:r>
              <a:t>Another option: falling back on a character-based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eneralization in language models based on maximum likelihood estimates"/>
          <p:cNvSpPr txBox="1"/>
          <p:nvPr/>
        </p:nvSpPr>
        <p:spPr>
          <a:xfrm>
            <a:off x="820958" y="63500"/>
            <a:ext cx="11362884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Generalization in language models based on maximum likelihood estimates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700" y="2965450"/>
            <a:ext cx="7628455" cy="223229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If this is our corpus:"/>
          <p:cNvSpPr txBox="1"/>
          <p:nvPr/>
        </p:nvSpPr>
        <p:spPr>
          <a:xfrm>
            <a:off x="-45187" y="3352800"/>
            <a:ext cx="369300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If this is our corpus: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416" y="5459200"/>
            <a:ext cx="11157650" cy="121278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What is P(I do not like green eggs &lt;/s&gt;)?…"/>
          <p:cNvSpPr txBox="1"/>
          <p:nvPr>
            <p:ph type="body" sz="half" idx="1"/>
          </p:nvPr>
        </p:nvSpPr>
        <p:spPr>
          <a:xfrm>
            <a:off x="545355" y="6933449"/>
            <a:ext cx="11914090" cy="2475019"/>
          </a:xfrm>
          <a:prstGeom prst="rect">
            <a:avLst/>
          </a:prstGeom>
        </p:spPr>
        <p:txBody>
          <a:bodyPr/>
          <a:lstStyle/>
          <a:p>
            <a:pPr/>
            <a:r>
              <a:t>What is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 do not like green eggs &lt;/s&gt;</a:t>
            </a:r>
            <a:r>
              <a:t>)?</a:t>
            </a:r>
          </a:p>
          <a:p>
            <a:pPr/>
            <a:r>
              <a:t>Bigrams that were not observed in the training set are assumed to be impossible!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mproving generalization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Improving generalization</a:t>
            </a:r>
          </a:p>
        </p:txBody>
      </p:sp>
      <p:sp>
        <p:nvSpPr>
          <p:cNvPr id="232" name="What is the perplexity of the test set if it includes the trigram denied the attack?…"/>
          <p:cNvSpPr txBox="1"/>
          <p:nvPr>
            <p:ph type="body" idx="1"/>
          </p:nvPr>
        </p:nvSpPr>
        <p:spPr>
          <a:xfrm>
            <a:off x="418355" y="2971800"/>
            <a:ext cx="11914090" cy="6906568"/>
          </a:xfrm>
          <a:prstGeom prst="rect">
            <a:avLst/>
          </a:prstGeom>
        </p:spPr>
        <p:txBody>
          <a:bodyPr/>
          <a:lstStyle/>
          <a:p>
            <a:pPr/>
            <a:r>
              <a:t>What is the perplexity of the test set if it includes the trigram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denied the attack</a:t>
            </a:r>
            <a:r>
              <a:t>?</a:t>
            </a:r>
          </a:p>
          <a:p>
            <a:pPr/>
            <a:r>
              <a:t>Maximum likelihood estimates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overfit</a:t>
            </a:r>
            <a:r>
              <a:t> to the training data</a:t>
            </a:r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150" y="2291846"/>
            <a:ext cx="5244656" cy="2299708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P(w | denied the)"/>
          <p:cNvSpPr txBox="1"/>
          <p:nvPr/>
        </p:nvSpPr>
        <p:spPr>
          <a:xfrm>
            <a:off x="1999919" y="3003550"/>
            <a:ext cx="35693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P(w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denied the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moothing: improving generalization"/>
          <p:cNvSpPr txBox="1"/>
          <p:nvPr/>
        </p:nvSpPr>
        <p:spPr>
          <a:xfrm>
            <a:off x="820958" y="533400"/>
            <a:ext cx="1136288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Smoothing: improving generalization</a:t>
            </a:r>
          </a:p>
        </p:txBody>
      </p:sp>
      <p:sp>
        <p:nvSpPr>
          <p:cNvPr id="237" name="Maximum likelihood estimate:"/>
          <p:cNvSpPr txBox="1"/>
          <p:nvPr/>
        </p:nvSpPr>
        <p:spPr>
          <a:xfrm>
            <a:off x="1047216" y="5041344"/>
            <a:ext cx="524465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Maximum likelihood estimate: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0" y="4603246"/>
            <a:ext cx="5244656" cy="2299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0050" y="7219950"/>
            <a:ext cx="5295456" cy="233868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moothed estimate:"/>
          <p:cNvSpPr txBox="1"/>
          <p:nvPr/>
        </p:nvSpPr>
        <p:spPr>
          <a:xfrm>
            <a:off x="1809038" y="7867095"/>
            <a:ext cx="41797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Smoothed estimate:</a:t>
            </a:r>
          </a:p>
        </p:txBody>
      </p:sp>
      <p:sp>
        <p:nvSpPr>
          <p:cNvPr id="241" name="P(w | denied the)"/>
          <p:cNvSpPr txBox="1"/>
          <p:nvPr/>
        </p:nvSpPr>
        <p:spPr>
          <a:xfrm>
            <a:off x="4857419" y="2990850"/>
            <a:ext cx="35693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P(w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denied the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Maximum likelihood estimate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Maximum likelihood estimate</a:t>
            </a:r>
          </a:p>
        </p:txBody>
      </p:sp>
      <p:pic>
        <p:nvPicPr>
          <p:cNvPr id="244" name="Screen Shot 2019-02-06 at 5.57.15 PM.png" descr="Screen Shot 2019-02-06 at 5.57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7895" y="3353458"/>
            <a:ext cx="6929010" cy="2432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9-02-06 at 5.58.01 PM.png" descr="Screen Shot 2019-02-06 at 5.58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7756" y="6640334"/>
            <a:ext cx="7429288" cy="249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dd-1 smoothing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Add-1 smoothing</a:t>
            </a:r>
          </a:p>
        </p:txBody>
      </p:sp>
      <p:pic>
        <p:nvPicPr>
          <p:cNvPr id="248" name="Screen Shot 2019-02-06 at 5.59.39 PM.png" descr="Screen Shot 2019-02-06 at 5.5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92" y="3899449"/>
            <a:ext cx="7397616" cy="2482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19-02-06 at 6.00.03 PM.png" descr="Screen Shot 2019-02-06 at 6.00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514" y="6732584"/>
            <a:ext cx="8721360" cy="2482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 Shot 2019-02-06 at 9.51.01 PM.png" descr="Screen Shot 2019-02-06 at 9.51.0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7861" y="2331056"/>
            <a:ext cx="8889078" cy="1217418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V=1446"/>
          <p:cNvSpPr txBox="1"/>
          <p:nvPr/>
        </p:nvSpPr>
        <p:spPr>
          <a:xfrm>
            <a:off x="513581" y="4552950"/>
            <a:ext cx="17033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V=1446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id we smooth too much?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Did we smooth too much?</a:t>
            </a:r>
          </a:p>
        </p:txBody>
      </p:sp>
      <p:pic>
        <p:nvPicPr>
          <p:cNvPr id="254" name="Screen Shot 2019-02-06 at 5.58.01 PM.png" descr="Screen Shot 2019-02-06 at 5.58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656" y="3922534"/>
            <a:ext cx="7429288" cy="249285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MLE:"/>
          <p:cNvSpPr txBox="1"/>
          <p:nvPr/>
        </p:nvSpPr>
        <p:spPr>
          <a:xfrm>
            <a:off x="717499" y="4946650"/>
            <a:ext cx="11558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MLE:</a:t>
            </a:r>
          </a:p>
        </p:txBody>
      </p:sp>
      <p:pic>
        <p:nvPicPr>
          <p:cNvPr id="256" name="Screen Shot 2019-02-06 at 6.00.03 PM.png" descr="Screen Shot 2019-02-06 at 6.00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5014" y="7150220"/>
            <a:ext cx="8721360" cy="248216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Add-1:"/>
          <p:cNvSpPr txBox="1"/>
          <p:nvPr/>
        </p:nvSpPr>
        <p:spPr>
          <a:xfrm>
            <a:off x="679348" y="7943850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Add-1:</a:t>
            </a:r>
          </a:p>
        </p:txBody>
      </p:sp>
      <p:sp>
        <p:nvSpPr>
          <p:cNvPr id="258" name="V=1446: a lot of rows in each column!"/>
          <p:cNvSpPr txBox="1"/>
          <p:nvPr/>
        </p:nvSpPr>
        <p:spPr>
          <a:xfrm>
            <a:off x="2922948" y="6458949"/>
            <a:ext cx="7819304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V=1446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lot of rows in each column!</a:t>
            </a:r>
          </a:p>
        </p:txBody>
      </p:sp>
      <p:pic>
        <p:nvPicPr>
          <p:cNvPr id="259" name="Screen Shot 2019-02-06 at 9.51.01 PM.png" descr="Screen Shot 2019-02-06 at 9.51.0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7861" y="2331056"/>
            <a:ext cx="8889078" cy="1217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ackoff and interpolation"/>
          <p:cNvSpPr txBox="1"/>
          <p:nvPr/>
        </p:nvSpPr>
        <p:spPr>
          <a:xfrm>
            <a:off x="820958" y="10033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Backoff and interpolation</a:t>
            </a:r>
          </a:p>
        </p:txBody>
      </p:sp>
      <p:sp>
        <p:nvSpPr>
          <p:cNvPr id="262" name="Counts with larger context (e.g., trigrams) are sparser than counts with less context (e.g., bigrams)…"/>
          <p:cNvSpPr txBox="1"/>
          <p:nvPr>
            <p:ph type="body" idx="1"/>
          </p:nvPr>
        </p:nvSpPr>
        <p:spPr>
          <a:xfrm>
            <a:off x="304055" y="1536700"/>
            <a:ext cx="11914090" cy="6906568"/>
          </a:xfrm>
          <a:prstGeom prst="rect">
            <a:avLst/>
          </a:prstGeom>
        </p:spPr>
        <p:txBody>
          <a:bodyPr/>
          <a:lstStyle/>
          <a:p>
            <a:pPr/>
            <a:r>
              <a:t>Counts with larger context (e.g., trigrams) are sparser than counts with less context (e.g., bigrams)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Interpolation</a:t>
            </a:r>
            <a:r>
              <a:t>: always use some mix of trigram, bigram and unigram:</a:t>
            </a:r>
          </a:p>
          <a:p>
            <a:pPr/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Backoff</a:t>
            </a:r>
            <a:r>
              <a:t>: if the trigram count is zero, use the bigram count instead + discount attested n-grams</a:t>
            </a:r>
          </a:p>
        </p:txBody>
      </p:sp>
      <p:pic>
        <p:nvPicPr>
          <p:cNvPr id="263" name="Screen Shot 2019-02-06 at 10.15.49 PM.png" descr="Screen Shot 2019-02-06 at 10.15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4477" y="4494715"/>
            <a:ext cx="6770246" cy="209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 Shot 2019-02-06 at 10.17.19 PM.png" descr="Screen Shot 2019-02-06 at 10.17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8603" y="8037710"/>
            <a:ext cx="9704994" cy="1309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9-09-23 at 6.02.40 PM.png" descr="Screen Shot 2019-09-23 at 6.02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2265" y="3481035"/>
            <a:ext cx="4849722" cy="479813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how to recognize speech or how to wreck a nice beach?…"/>
          <p:cNvSpPr txBox="1"/>
          <p:nvPr/>
        </p:nvSpPr>
        <p:spPr>
          <a:xfrm>
            <a:off x="541172" y="4133850"/>
            <a:ext cx="7136838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how to recognize speech </a:t>
            </a:r>
            <a:r>
              <a:t>or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how to wreck a nice beach?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I saw a van, </a:t>
            </a:r>
            <a:r>
              <a:t>or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eyes awe of an?</a:t>
            </a:r>
          </a:p>
        </p:txBody>
      </p:sp>
      <p:sp>
        <p:nvSpPr>
          <p:cNvPr id="127" name="Why is this useful: speech recognition"/>
          <p:cNvSpPr txBox="1"/>
          <p:nvPr/>
        </p:nvSpPr>
        <p:spPr>
          <a:xfrm>
            <a:off x="986058" y="787400"/>
            <a:ext cx="1136288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Why is this useful: speech recognition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lassic applications of language models: machine translation"/>
          <p:cNvSpPr txBox="1"/>
          <p:nvPr/>
        </p:nvSpPr>
        <p:spPr>
          <a:xfrm>
            <a:off x="719358" y="304800"/>
            <a:ext cx="11362884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Classic applications of language models: machine translation</a:t>
            </a:r>
          </a:p>
        </p:txBody>
      </p:sp>
      <p:sp>
        <p:nvSpPr>
          <p:cNvPr id="130" name="Word-by-word translation of French “grands vents” to English:…"/>
          <p:cNvSpPr txBox="1"/>
          <p:nvPr>
            <p:ph type="body" idx="1"/>
          </p:nvPr>
        </p:nvSpPr>
        <p:spPr>
          <a:xfrm>
            <a:off x="278655" y="3364979"/>
            <a:ext cx="11914090" cy="5766842"/>
          </a:xfrm>
          <a:prstGeom prst="rect">
            <a:avLst/>
          </a:prstGeom>
        </p:spPr>
        <p:txBody>
          <a:bodyPr/>
          <a:lstStyle/>
          <a:p>
            <a:pPr lvl="1"/>
            <a:r>
              <a:t>Word-by-word translation of French “grands vents” to English:</a:t>
            </a:r>
          </a:p>
          <a:p>
            <a:pPr lvl="2"/>
            <a:r>
              <a:t>“high winds” or “large winds”</a:t>
            </a:r>
          </a:p>
          <a:p>
            <a:pPr lvl="1"/>
            <a:r>
              <a:t>P(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high</a:t>
            </a:r>
            <a:r>
              <a:t> winds) &gt; P(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large</a:t>
            </a:r>
            <a:r>
              <a:t> winds)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assic applications of language models: spell checking"/>
          <p:cNvSpPr txBox="1"/>
          <p:nvPr/>
        </p:nvSpPr>
        <p:spPr>
          <a:xfrm>
            <a:off x="820958" y="304800"/>
            <a:ext cx="11362884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Classic applications of language models: spell checking</a:t>
            </a:r>
          </a:p>
        </p:txBody>
      </p:sp>
      <p:sp>
        <p:nvSpPr>
          <p:cNvPr id="133" name="The office is about fifteen minuets from my house…"/>
          <p:cNvSpPr txBox="1"/>
          <p:nvPr>
            <p:ph type="body" idx="1"/>
          </p:nvPr>
        </p:nvSpPr>
        <p:spPr>
          <a:xfrm>
            <a:off x="545355" y="2971800"/>
            <a:ext cx="11914090" cy="5766842"/>
          </a:xfrm>
          <a:prstGeom prst="rect">
            <a:avLst/>
          </a:prstGeom>
        </p:spPr>
        <p:txBody>
          <a:bodyPr/>
          <a:lstStyle/>
          <a:p>
            <a:pPr/>
            <a:r>
              <a:t>The office is about fifteen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minuets</a:t>
            </a:r>
            <a:r>
              <a:t> from my house</a:t>
            </a:r>
          </a:p>
          <a:p>
            <a:pPr lvl="1"/>
            <a:r>
              <a:t>P(about fifteen minutes from)</a:t>
            </a:r>
          </a:p>
          <a:p>
            <a:pPr lvl="1"/>
            <a:r>
              <a:t>P(about fifteen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minuets</a:t>
            </a:r>
            <a:r>
              <a:t> from)</a:t>
            </a:r>
          </a:p>
        </p:txBody>
      </p:sp>
      <p:pic>
        <p:nvPicPr>
          <p:cNvPr id="134" name="Screen Shot 2020-09-12 at 1.58.49 PM.png" descr="Screen Shot 2020-09-12 at 1.58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8676" y="5771257"/>
            <a:ext cx="3517901" cy="276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ayes’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Bayes’ law</a:t>
            </a:r>
          </a:p>
        </p:txBody>
      </p:sp>
      <p:sp>
        <p:nvSpPr>
          <p:cNvPr id="137" name="Equation"/>
          <p:cNvSpPr txBox="1"/>
          <p:nvPr/>
        </p:nvSpPr>
        <p:spPr>
          <a:xfrm>
            <a:off x="3669860" y="4599190"/>
            <a:ext cx="4548278" cy="10632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3600"/>
          </a:p>
        </p:txBody>
      </p:sp>
      <p:grpSp>
        <p:nvGrpSpPr>
          <p:cNvPr id="146" name="Group"/>
          <p:cNvGrpSpPr/>
          <p:nvPr/>
        </p:nvGrpSpPr>
        <p:grpSpPr>
          <a:xfrm>
            <a:off x="3576638" y="3581400"/>
            <a:ext cx="6479959" cy="3775650"/>
            <a:chOff x="789115" y="323849"/>
            <a:chExt cx="6479958" cy="3775649"/>
          </a:xfrm>
        </p:grpSpPr>
        <p:sp>
          <p:nvSpPr>
            <p:cNvPr id="138" name="Likelihood"/>
            <p:cNvSpPr/>
            <p:nvPr/>
          </p:nvSpPr>
          <p:spPr>
            <a:xfrm>
              <a:off x="3524377" y="3238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Likelihood</a:t>
              </a:r>
            </a:p>
          </p:txBody>
        </p:sp>
        <p:sp>
          <p:nvSpPr>
            <p:cNvPr id="139" name="Prior"/>
            <p:cNvSpPr/>
            <p:nvPr/>
          </p:nvSpPr>
          <p:spPr>
            <a:xfrm>
              <a:off x="5999073" y="3619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Prior</a:t>
              </a:r>
            </a:p>
          </p:txBody>
        </p:sp>
        <p:sp>
          <p:nvSpPr>
            <p:cNvPr id="140" name="Line"/>
            <p:cNvSpPr/>
            <p:nvPr/>
          </p:nvSpPr>
          <p:spPr>
            <a:xfrm>
              <a:off x="3075115" y="648178"/>
              <a:ext cx="638721" cy="638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1" name="Line"/>
            <p:cNvSpPr/>
            <p:nvPr/>
          </p:nvSpPr>
          <p:spPr>
            <a:xfrm flipH="1">
              <a:off x="5352135" y="686278"/>
              <a:ext cx="638721" cy="638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" name="Posterior"/>
            <p:cNvSpPr/>
            <p:nvPr/>
          </p:nvSpPr>
          <p:spPr>
            <a:xfrm>
              <a:off x="958977" y="5180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Posterior</a:t>
              </a:r>
            </a:p>
          </p:txBody>
        </p:sp>
        <p:sp>
          <p:nvSpPr>
            <p:cNvPr id="143" name="Line"/>
            <p:cNvSpPr/>
            <p:nvPr/>
          </p:nvSpPr>
          <p:spPr>
            <a:xfrm>
              <a:off x="789115" y="902177"/>
              <a:ext cx="638721" cy="638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4" name="“Evidence” / normalizing factor"/>
            <p:cNvSpPr/>
            <p:nvPr/>
          </p:nvSpPr>
          <p:spPr>
            <a:xfrm>
              <a:off x="2700146" y="4099499"/>
              <a:ext cx="31817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“Evidence” / normalizing factor</a:t>
              </a:r>
            </a:p>
          </p:txBody>
        </p:sp>
        <p:sp>
          <p:nvSpPr>
            <p:cNvPr id="145" name="Line"/>
            <p:cNvSpPr/>
            <p:nvPr/>
          </p:nvSpPr>
          <p:spPr>
            <a:xfrm flipH="1" flipV="1">
              <a:off x="4174452" y="2488834"/>
              <a:ext cx="504279" cy="750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ayes’ law for automatic speech recognition"/>
          <p:cNvSpPr txBox="1"/>
          <p:nvPr>
            <p:ph type="title"/>
          </p:nvPr>
        </p:nvSpPr>
        <p:spPr>
          <a:xfrm>
            <a:off x="952500" y="4572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Bayes’ law for automatic speech recognition</a:t>
            </a:r>
          </a:p>
        </p:txBody>
      </p:sp>
      <p:sp>
        <p:nvSpPr>
          <p:cNvPr id="149" name="Oval"/>
          <p:cNvSpPr/>
          <p:nvPr/>
        </p:nvSpPr>
        <p:spPr>
          <a:xfrm>
            <a:off x="1684866" y="2980266"/>
            <a:ext cx="4246167" cy="1665553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Language model"/>
          <p:cNvSpPr txBox="1"/>
          <p:nvPr/>
        </p:nvSpPr>
        <p:spPr>
          <a:xfrm>
            <a:off x="2010239" y="3274483"/>
            <a:ext cx="35954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Language model</a:t>
            </a:r>
          </a:p>
        </p:txBody>
      </p:sp>
      <p:sp>
        <p:nvSpPr>
          <p:cNvPr id="151" name="Oval"/>
          <p:cNvSpPr/>
          <p:nvPr/>
        </p:nvSpPr>
        <p:spPr>
          <a:xfrm>
            <a:off x="1684866" y="5630333"/>
            <a:ext cx="4246167" cy="1665553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Acoustic model"/>
          <p:cNvSpPr txBox="1"/>
          <p:nvPr/>
        </p:nvSpPr>
        <p:spPr>
          <a:xfrm>
            <a:off x="2162715" y="5941483"/>
            <a:ext cx="329046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Acoustic model</a:t>
            </a:r>
          </a:p>
        </p:txBody>
      </p:sp>
      <p:sp>
        <p:nvSpPr>
          <p:cNvPr id="153" name="Equation"/>
          <p:cNvSpPr txBox="1"/>
          <p:nvPr/>
        </p:nvSpPr>
        <p:spPr>
          <a:xfrm>
            <a:off x="3100711" y="6749965"/>
            <a:ext cx="1293065" cy="4023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  <p:sp>
        <p:nvSpPr>
          <p:cNvPr id="154" name="Equation"/>
          <p:cNvSpPr txBox="1"/>
          <p:nvPr/>
        </p:nvSpPr>
        <p:spPr>
          <a:xfrm>
            <a:off x="3313589" y="4060291"/>
            <a:ext cx="867309" cy="3904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  <p:sp>
        <p:nvSpPr>
          <p:cNvPr id="155" name="Line"/>
          <p:cNvSpPr/>
          <p:nvPr/>
        </p:nvSpPr>
        <p:spPr>
          <a:xfrm>
            <a:off x="5952066" y="3793066"/>
            <a:ext cx="1818218" cy="13157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Line"/>
          <p:cNvSpPr/>
          <p:nvPr/>
        </p:nvSpPr>
        <p:spPr>
          <a:xfrm flipV="1">
            <a:off x="5952066" y="5712288"/>
            <a:ext cx="1816396" cy="8324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Oval"/>
          <p:cNvSpPr/>
          <p:nvPr/>
        </p:nvSpPr>
        <p:spPr>
          <a:xfrm>
            <a:off x="7670800" y="4614333"/>
            <a:ext cx="4246166" cy="1665553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Equation"/>
          <p:cNvSpPr txBox="1"/>
          <p:nvPr/>
        </p:nvSpPr>
        <p:spPr>
          <a:xfrm>
            <a:off x="8469789" y="5302684"/>
            <a:ext cx="2795779" cy="6736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arg</m:t>
                  </m:r>
                  <m:limLow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lim>
                  </m:limLow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  <p:sp>
        <p:nvSpPr>
          <p:cNvPr id="159" name="s : (features of) the acoustic signal…"/>
          <p:cNvSpPr txBox="1"/>
          <p:nvPr/>
        </p:nvSpPr>
        <p:spPr>
          <a:xfrm>
            <a:off x="6601096" y="6754272"/>
            <a:ext cx="5531759" cy="283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s </a:t>
            </a:r>
            <a:r>
              <a:t>: (features of) the acoustic signal</a:t>
            </a:r>
          </a:p>
          <a:p>
            <a:pPr algn="l"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w </a:t>
            </a:r>
            <a:r>
              <a:t>: a word</a:t>
            </a:r>
          </a:p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L </a:t>
            </a:r>
            <a:r>
              <a:t>: the lexicon (set of all words)</a:t>
            </a:r>
          </a:p>
        </p:txBody>
      </p:sp>
      <p:sp>
        <p:nvSpPr>
          <p:cNvPr id="160" name="“recognize speech”"/>
          <p:cNvSpPr txBox="1"/>
          <p:nvPr/>
        </p:nvSpPr>
        <p:spPr>
          <a:xfrm>
            <a:off x="7720709" y="3774582"/>
            <a:ext cx="41463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“recognize speech”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babilistic language models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Probabilistic language models</a:t>
            </a:r>
          </a:p>
        </p:txBody>
      </p:sp>
      <p:sp>
        <p:nvSpPr>
          <p:cNvPr id="163" name="How do we compute the probability of the sequence its water is so transparent that?…"/>
          <p:cNvSpPr txBox="1"/>
          <p:nvPr>
            <p:ph type="body" idx="1"/>
          </p:nvPr>
        </p:nvSpPr>
        <p:spPr>
          <a:xfrm>
            <a:off x="545355" y="1854200"/>
            <a:ext cx="10782698" cy="5766842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3312"/>
            </a:pPr>
            <a:r>
              <a:t>How do we compute the probability of the sequence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 water is so transparent that</a:t>
            </a:r>
            <a:r>
              <a:t>?</a:t>
            </a:r>
          </a:p>
          <a:p>
            <a:pPr lvl="1" marL="817880" indent="-408940" defTabSz="537463">
              <a:spcBef>
                <a:spcPts val="3800"/>
              </a:spcBef>
              <a:defRPr sz="3312"/>
            </a:pPr>
            <a:r>
              <a:t>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water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is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so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transparent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)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Chain rule of probability: </a:t>
            </a:r>
            <a14:m>
              <m:oMath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Applied again: </a:t>
            </a:r>
            <a14:m>
              <m:oMath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t>Decompose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  <a:hlinkClick r:id="" invalidUrl="" action="ppaction://hlinkshowjump?jump=nextslide" tgtFrame="" tooltip="" history="1" highlightClick="0" endSnd="0"/>
              </a:rPr>
              <a:t>water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is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so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transparent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babilistic language models"/>
          <p:cNvSpPr txBox="1"/>
          <p:nvPr/>
        </p:nvSpPr>
        <p:spPr>
          <a:xfrm>
            <a:off x="820958" y="584200"/>
            <a:ext cx="1136288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Probabilistic language models</a:t>
            </a:r>
          </a:p>
        </p:txBody>
      </p:sp>
      <p:sp>
        <p:nvSpPr>
          <p:cNvPr id="166" name="We’re estimating P(its, water, is, so, transparent, that)…"/>
          <p:cNvSpPr txBox="1"/>
          <p:nvPr>
            <p:ph type="body" idx="1"/>
          </p:nvPr>
        </p:nvSpPr>
        <p:spPr>
          <a:xfrm>
            <a:off x="545355" y="1854200"/>
            <a:ext cx="11914090" cy="5766842"/>
          </a:xfrm>
          <a:prstGeom prst="rect">
            <a:avLst/>
          </a:prstGeom>
        </p:spPr>
        <p:txBody>
          <a:bodyPr/>
          <a:lstStyle/>
          <a:p>
            <a:pPr/>
            <a:r>
              <a:t>We’re estimating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  <a:hlinkClick r:id="" invalidUrl="" action="ppaction://hlinkshowjump?jump=nextslide" tgtFrame="" tooltip="" history="1" highlightClick="0" endSnd="0"/>
              </a:rPr>
              <a:t>water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is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so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transparent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)</a:t>
            </a:r>
          </a:p>
          <a:p>
            <a:pPr/>
            <a:r>
              <a:t>How can we estimate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water</a:t>
            </a:r>
            <a:r>
              <a:t>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</a:t>
            </a:r>
            <a:r>
              <a:t>) from a corpus?</a:t>
            </a:r>
          </a:p>
          <a:p>
            <a:pPr/>
            <a:r>
              <a:t>What about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is</a:t>
            </a:r>
            <a:r>
              <a:t>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water</a:t>
            </a:r>
            <a:r>
              <a:t>)?</a:t>
            </a:r>
          </a:p>
          <a:p>
            <a:pPr/>
            <a:r>
              <a:t>And P(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t> |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its, water, is, so, transparent</a:t>
            </a:r>
            <a:r>
              <a:t>)?</a:t>
            </a:r>
          </a:p>
          <a:p>
            <a:pPr/>
            <a:r>
              <a:t>What kind of simplifying assumption can we make?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6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