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aive Bay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Naive Bayes</a:t>
            </a:r>
          </a:p>
        </p:txBody>
      </p:sp>
      <p:sp>
        <p:nvSpPr>
          <p:cNvPr id="120" name="Natural Language Processing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Natural Language Processing</a:t>
            </a:r>
          </a:p>
          <a:p>
            <a:pPr defTabSz="414781">
              <a:defRPr sz="2272"/>
            </a:pPr>
            <a:r>
              <a:t>Fall 2020</a:t>
            </a:r>
          </a:p>
          <a:p>
            <a:pPr defTabSz="414781">
              <a:defRPr sz="2272"/>
            </a:pPr>
            <a:r>
              <a:t>New York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raining the classifier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Training the classifier</a:t>
            </a:r>
          </a:p>
        </p:txBody>
      </p:sp>
      <p:sp>
        <p:nvSpPr>
          <p:cNvPr id="163" name="Do we want to use the maximum likelihood estimate? What if a word happened to occur 0 times in   in training?…"/>
          <p:cNvSpPr txBox="1"/>
          <p:nvPr>
            <p:ph type="body" idx="1"/>
          </p:nvPr>
        </p:nvSpPr>
        <p:spPr>
          <a:xfrm>
            <a:off x="539204" y="2040929"/>
            <a:ext cx="12050813" cy="6576964"/>
          </a:xfrm>
          <a:prstGeom prst="rect">
            <a:avLst/>
          </a:prstGeom>
        </p:spPr>
        <p:txBody>
          <a:bodyPr/>
          <a:lstStyle/>
          <a:p>
            <a:pPr lvl="1" marL="817880" indent="-408940" defTabSz="537463">
              <a:spcBef>
                <a:spcPts val="3800"/>
              </a:spcBef>
              <a:defRPr sz="3312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lim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4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4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4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4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817880" indent="-408940" defTabSz="537463">
              <a:spcBef>
                <a:spcPts val="3800"/>
              </a:spcBef>
              <a:defRPr sz="3312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li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nor/>
                        </m:r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  <a:p>
            <a:pPr lvl="1" marL="817880" indent="-408940" defTabSz="537463">
              <a:spcBef>
                <a:spcPts val="3800"/>
              </a:spcBef>
              <a:defRPr sz="3312"/>
            </a:pPr>
            <a:r>
              <a:t>Do we want to use the maximum likelihood estimate? What if a word happened to occur 0 times in </a:t>
            </a:r>
            <a14:m>
              <m:oMath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in training?</a:t>
            </a:r>
          </a:p>
          <a:p>
            <a:pPr lvl="1" marL="817880" indent="-408940" defTabSz="537463">
              <a:spcBef>
                <a:spcPts val="3800"/>
              </a:spcBef>
              <a:defRPr sz="3312"/>
            </a:pPr>
            <a:r>
              <a:t>Alternative: </a:t>
            </a:r>
            <a14:m>
              <m:oMath>
                <m:limUpp>
                  <m:e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lim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nor/>
                      </m:rP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count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xmlns:a="http://schemas.openxmlformats.org/drawingml/2006/main"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xmlns:a="http://schemas.openxmlformats.org/drawingml/2006/main"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xmlns:a="http://schemas.openxmlformats.org/drawingml/2006/main"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count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valuating the classifier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Evaluating the classifier</a:t>
            </a:r>
          </a:p>
        </p:txBody>
      </p:sp>
      <p:sp>
        <p:nvSpPr>
          <p:cNvPr id="166" name="Use   for training, then evaluate on…"/>
          <p:cNvSpPr txBox="1"/>
          <p:nvPr>
            <p:ph type="body" sz="half" idx="1"/>
          </p:nvPr>
        </p:nvSpPr>
        <p:spPr>
          <a:xfrm>
            <a:off x="592359" y="1888033"/>
            <a:ext cx="11362882" cy="3239841"/>
          </a:xfrm>
          <a:prstGeom prst="rect">
            <a:avLst/>
          </a:prstGeom>
        </p:spPr>
        <p:txBody>
          <a:bodyPr/>
          <a:lstStyle/>
          <a:p>
            <a:pPr lvl="1"/>
            <a:r>
              <a:t>Use </a:t>
            </a:r>
            <a14:m>
              <m:oMath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for training, then evaluate on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lvl="1"/>
            <a:r>
              <a:t>Let’s assume </a:t>
            </a:r>
            <a14:m>
              <m:oMath>
                <m:sSub>
                  <m:e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m:rPr>
                    <m:nor/>
                  </m:rP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positive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m:rPr>
                    <m:nor/>
                  </m:rP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negative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for simplicity (for example, spam / not spam)</a:t>
            </a:r>
          </a:p>
        </p:txBody>
      </p:sp>
      <p:pic>
        <p:nvPicPr>
          <p:cNvPr id="167" name="Screen Shot 2020-09-13 at 5.18.01 PM.png" descr="Screen Shot 2020-09-13 at 5.18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7308" y="5047952"/>
            <a:ext cx="10430184" cy="369126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Rectangle"/>
          <p:cNvSpPr/>
          <p:nvPr/>
        </p:nvSpPr>
        <p:spPr>
          <a:xfrm>
            <a:off x="3721099" y="7632700"/>
            <a:ext cx="8439201" cy="1526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Rectangle"/>
          <p:cNvSpPr/>
          <p:nvPr/>
        </p:nvSpPr>
        <p:spPr>
          <a:xfrm>
            <a:off x="8103889" y="5390306"/>
            <a:ext cx="4056411" cy="2854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  <p:bldP build="whole" bldLvl="1" animBg="1" rev="0" advAuto="0" spid="168" grpId="4"/>
      <p:bldP build="whole" bldLvl="1" animBg="1" rev="0" advAuto="0" spid="167" grpId="2"/>
      <p:bldP build="whole" bldLvl="1" animBg="1" rev="0" advAuto="0" spid="169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valuating the classifier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Evaluating the classifier</a:t>
            </a:r>
          </a:p>
        </p:txBody>
      </p:sp>
      <p:sp>
        <p:nvSpPr>
          <p:cNvPr id="172" name="Accuracy isn’t helpful if there’s massive class imbalance…"/>
          <p:cNvSpPr txBox="1"/>
          <p:nvPr>
            <p:ph type="body" sz="half" idx="1"/>
          </p:nvPr>
        </p:nvSpPr>
        <p:spPr>
          <a:xfrm>
            <a:off x="617759" y="6386413"/>
            <a:ext cx="11362882" cy="2653061"/>
          </a:xfrm>
          <a:prstGeom prst="rect">
            <a:avLst/>
          </a:prstGeom>
        </p:spPr>
        <p:txBody>
          <a:bodyPr/>
          <a:lstStyle/>
          <a:p>
            <a:pPr lvl="1" marL="808990" indent="-404495" defTabSz="531622">
              <a:spcBef>
                <a:spcPts val="3800"/>
              </a:spcBef>
              <a:defRPr sz="3276"/>
            </a:pPr>
            <a:r>
              <a:t>Accuracy isn’t helpful if there’s massive class imbalance</a:t>
            </a:r>
          </a:p>
          <a:p>
            <a:pPr lvl="1" marL="808990" indent="-404495" defTabSz="531622">
              <a:spcBef>
                <a:spcPts val="3800"/>
              </a:spcBef>
              <a:defRPr sz="3276"/>
            </a:pPr>
            <a:r>
              <a:t>What’s the accuracy of the “nothing is pie” classifier? (99.9% of the words aren’t “pie”!)</a:t>
            </a:r>
          </a:p>
        </p:txBody>
      </p:sp>
      <p:pic>
        <p:nvPicPr>
          <p:cNvPr id="173" name="Screen Shot 2020-09-13 at 5.18.01 PM.png" descr="Screen Shot 2020-09-13 at 5.18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7308" y="1949152"/>
            <a:ext cx="10430184" cy="3691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mbined measure: F-score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Combined measure: F-score</a:t>
            </a:r>
          </a:p>
        </p:txBody>
      </p:sp>
      <p:sp>
        <p:nvSpPr>
          <p:cNvPr id="176" name="Equation"/>
          <p:cNvSpPr txBox="1"/>
          <p:nvPr/>
        </p:nvSpPr>
        <p:spPr>
          <a:xfrm>
            <a:off x="4930615" y="2740694"/>
            <a:ext cx="3143570" cy="114801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</m:oMath>
              </m:oMathPara>
            </a14:m>
            <a:endParaRPr sz="3600"/>
          </a:p>
        </p:txBody>
      </p:sp>
      <p:sp>
        <p:nvSpPr>
          <p:cNvPr id="177" name="Equation"/>
          <p:cNvSpPr txBox="1"/>
          <p:nvPr/>
        </p:nvSpPr>
        <p:spPr>
          <a:xfrm>
            <a:off x="5413151" y="4772694"/>
            <a:ext cx="2178498" cy="9934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</m:oMath>
              </m:oMathPara>
            </a14:m>
            <a:endParaRPr sz="3600"/>
          </a:p>
        </p:txBody>
      </p:sp>
      <p:sp>
        <p:nvSpPr>
          <p:cNvPr id="178" name="See textbook for evaluation when there are more than two classes"/>
          <p:cNvSpPr txBox="1"/>
          <p:nvPr>
            <p:ph type="body" sz="quarter" idx="1"/>
          </p:nvPr>
        </p:nvSpPr>
        <p:spPr>
          <a:xfrm>
            <a:off x="375989" y="7207894"/>
            <a:ext cx="11452028" cy="1498899"/>
          </a:xfrm>
          <a:prstGeom prst="rect">
            <a:avLst/>
          </a:prstGeom>
        </p:spPr>
        <p:txBody>
          <a:bodyPr/>
          <a:lstStyle/>
          <a:p>
            <a:pPr lvl="1"/>
            <a:r>
              <a:t>See textbook for evaluation when there are more than two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  <p:bldP build="p" bldLvl="5" animBg="1" rev="0" advAuto="0" spid="17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classification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Text classification</a:t>
            </a:r>
          </a:p>
        </p:txBody>
      </p:sp>
      <p:sp>
        <p:nvSpPr>
          <p:cNvPr id="123" name="Assigning a sentence (or passage) to one of a set of predefined categories…"/>
          <p:cNvSpPr txBox="1"/>
          <p:nvPr>
            <p:ph type="body" sz="half" idx="1"/>
          </p:nvPr>
        </p:nvSpPr>
        <p:spPr>
          <a:xfrm>
            <a:off x="421133" y="2066776"/>
            <a:ext cx="11857734" cy="2383582"/>
          </a:xfrm>
          <a:prstGeom prst="rect">
            <a:avLst/>
          </a:prstGeom>
        </p:spPr>
        <p:txBody>
          <a:bodyPr/>
          <a:lstStyle/>
          <a:p>
            <a:pPr lvl="1"/>
            <a:r>
              <a:t>Assigning a sentence (or passage) to one of a set of predefined categories</a:t>
            </a:r>
          </a:p>
          <a:p>
            <a:pPr lvl="1"/>
            <a:r>
              <a:t>Example: sentiment analysis</a:t>
            </a:r>
          </a:p>
        </p:txBody>
      </p:sp>
      <p:pic>
        <p:nvPicPr>
          <p:cNvPr id="124" name="Screen Shot 2020-09-13 at 4.27.08 PM.png" descr="Screen Shot 2020-09-13 at 4.27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8724" y="4968033"/>
            <a:ext cx="8702552" cy="1570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  <p:bldP build="whole" bldLvl="1" animBg="1" rev="0" advAuto="0" spid="1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pam detection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Spam detection</a:t>
            </a:r>
          </a:p>
        </p:txBody>
      </p:sp>
      <p:pic>
        <p:nvPicPr>
          <p:cNvPr id="127" name="Screen Shot 2020-09-13 at 4.07.51 PM.png" descr="Screen Shot 2020-09-13 at 4.07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0508" y="2017811"/>
            <a:ext cx="10198101" cy="298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 Shot 2020-09-13 at 4.08.24 PM.png" descr="Screen Shot 2020-09-13 at 4.08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1989" y="5661178"/>
            <a:ext cx="9896443" cy="3715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ther text classification tasks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Other text classification tasks</a:t>
            </a:r>
          </a:p>
        </p:txBody>
      </p:sp>
      <p:sp>
        <p:nvSpPr>
          <p:cNvPr id="131" name="Authorship attribution…"/>
          <p:cNvSpPr txBox="1"/>
          <p:nvPr>
            <p:ph type="body" idx="1"/>
          </p:nvPr>
        </p:nvSpPr>
        <p:spPr>
          <a:xfrm>
            <a:off x="459233" y="2028676"/>
            <a:ext cx="11501141" cy="6400404"/>
          </a:xfrm>
          <a:prstGeom prst="rect">
            <a:avLst/>
          </a:prstGeom>
        </p:spPr>
        <p:txBody>
          <a:bodyPr/>
          <a:lstStyle/>
          <a:p>
            <a:pPr lvl="1"/>
            <a:r>
              <a:t>Authorship attribution</a:t>
            </a:r>
          </a:p>
          <a:p>
            <a:pPr lvl="1"/>
            <a:r>
              <a:t>Topic classification: healthcare, sports, or political news?</a:t>
            </a:r>
          </a:p>
          <a:p>
            <a:pPr lvl="1"/>
            <a:r>
              <a:t>Language identification</a:t>
            </a:r>
          </a:p>
          <a:p>
            <a:pPr lvl="1"/>
            <a:r>
              <a:t>Toxicity detection (rude or disrespectful comments in a discussion forum)</a:t>
            </a:r>
          </a:p>
          <a:p>
            <a:pPr lvl="1"/>
            <a:r>
              <a:t>Grammaticality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classification as supervised learning"/>
          <p:cNvSpPr txBox="1"/>
          <p:nvPr/>
        </p:nvSpPr>
        <p:spPr>
          <a:xfrm>
            <a:off x="820958" y="114300"/>
            <a:ext cx="1136288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Text classification as supervised learning</a:t>
            </a:r>
          </a:p>
        </p:txBody>
      </p:sp>
      <p:sp>
        <p:nvSpPr>
          <p:cNvPr id="134" name="Expert-created rules can sometimes work…"/>
          <p:cNvSpPr txBox="1"/>
          <p:nvPr>
            <p:ph type="body" idx="1"/>
          </p:nvPr>
        </p:nvSpPr>
        <p:spPr>
          <a:xfrm>
            <a:off x="421133" y="2408733"/>
            <a:ext cx="11539638" cy="6554789"/>
          </a:xfrm>
          <a:prstGeom prst="rect">
            <a:avLst/>
          </a:prstGeom>
        </p:spPr>
        <p:txBody>
          <a:bodyPr/>
          <a:lstStyle/>
          <a:p>
            <a:pPr lvl="1" marL="826769" indent="-413384" defTabSz="543305">
              <a:spcBef>
                <a:spcPts val="3900"/>
              </a:spcBef>
              <a:defRPr sz="3348"/>
            </a:pPr>
            <a:r>
              <a:t>Expert-created rules can sometimes work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Alternative: pay people to label a large set of examples (or find existing labels), then use machine learning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Set of (document, label) pairs: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Fixed set of classes: </a:t>
            </a:r>
            <a14:m>
              <m:oMath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Use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for training, then evaluate on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ayesian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Bayesian classification</a:t>
            </a:r>
          </a:p>
        </p:txBody>
      </p:sp>
      <p:sp>
        <p:nvSpPr>
          <p:cNvPr id="137" name="Equation"/>
          <p:cNvSpPr txBox="1"/>
          <p:nvPr/>
        </p:nvSpPr>
        <p:spPr>
          <a:xfrm>
            <a:off x="4304860" y="5253059"/>
            <a:ext cx="4018288" cy="10632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3600"/>
          </a:p>
        </p:txBody>
      </p:sp>
      <p:grpSp>
        <p:nvGrpSpPr>
          <p:cNvPr id="144" name="Group"/>
          <p:cNvGrpSpPr/>
          <p:nvPr/>
        </p:nvGrpSpPr>
        <p:grpSpPr>
          <a:xfrm>
            <a:off x="3840121" y="4222569"/>
            <a:ext cx="6479959" cy="1464251"/>
            <a:chOff x="789115" y="323849"/>
            <a:chExt cx="6479958" cy="1464249"/>
          </a:xfrm>
        </p:grpSpPr>
        <p:sp>
          <p:nvSpPr>
            <p:cNvPr id="138" name="Likelihood"/>
            <p:cNvSpPr/>
            <p:nvPr/>
          </p:nvSpPr>
          <p:spPr>
            <a:xfrm>
              <a:off x="3524377" y="3238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Likelihood</a:t>
              </a:r>
            </a:p>
          </p:txBody>
        </p:sp>
        <p:sp>
          <p:nvSpPr>
            <p:cNvPr id="139" name="Prior"/>
            <p:cNvSpPr/>
            <p:nvPr/>
          </p:nvSpPr>
          <p:spPr>
            <a:xfrm>
              <a:off x="5999073" y="3619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Prior</a:t>
              </a:r>
            </a:p>
          </p:txBody>
        </p:sp>
        <p:sp>
          <p:nvSpPr>
            <p:cNvPr id="140" name="Line"/>
            <p:cNvSpPr/>
            <p:nvPr/>
          </p:nvSpPr>
          <p:spPr>
            <a:xfrm>
              <a:off x="3075115" y="648178"/>
              <a:ext cx="638721" cy="638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1" name="Line"/>
            <p:cNvSpPr/>
            <p:nvPr/>
          </p:nvSpPr>
          <p:spPr>
            <a:xfrm flipH="1">
              <a:off x="5352135" y="686278"/>
              <a:ext cx="638721" cy="638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2" name="Posterior"/>
            <p:cNvSpPr/>
            <p:nvPr/>
          </p:nvSpPr>
          <p:spPr>
            <a:xfrm>
              <a:off x="958977" y="5180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Posterior</a:t>
              </a:r>
            </a:p>
          </p:txBody>
        </p:sp>
        <p:sp>
          <p:nvSpPr>
            <p:cNvPr id="143" name="Line"/>
            <p:cNvSpPr/>
            <p:nvPr/>
          </p:nvSpPr>
          <p:spPr>
            <a:xfrm>
              <a:off x="789115" y="902177"/>
              <a:ext cx="638721" cy="638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45" name=": class…"/>
          <p:cNvSpPr txBox="1"/>
          <p:nvPr/>
        </p:nvSpPr>
        <p:spPr>
          <a:xfrm>
            <a:off x="5364953" y="2452914"/>
            <a:ext cx="2706694" cy="124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: class</a:t>
            </a:r>
          </a:p>
          <a:p>
            <a:pPr/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: document</a:t>
            </a:r>
          </a:p>
        </p:txBody>
      </p:sp>
      <p:sp>
        <p:nvSpPr>
          <p:cNvPr id="146" name="Equation"/>
          <p:cNvSpPr txBox="1"/>
          <p:nvPr/>
        </p:nvSpPr>
        <p:spPr>
          <a:xfrm>
            <a:off x="3703519" y="6862197"/>
            <a:ext cx="5775562" cy="673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m:rPr>
                          <m:nor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map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arg</m:t>
                  </m:r>
                  <m:limLow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lim>
                  </m:limLow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/>
          </a:p>
        </p:txBody>
      </p:sp>
      <p:sp>
        <p:nvSpPr>
          <p:cNvPr id="147" name="How do we compute the likelihood   ?"/>
          <p:cNvSpPr txBox="1"/>
          <p:nvPr>
            <p:ph type="body" sz="quarter" idx="1"/>
          </p:nvPr>
        </p:nvSpPr>
        <p:spPr>
          <a:xfrm>
            <a:off x="626343" y="7875452"/>
            <a:ext cx="11929914" cy="1381473"/>
          </a:xfrm>
          <a:prstGeom prst="rect">
            <a:avLst/>
          </a:prstGeom>
        </p:spPr>
        <p:txBody>
          <a:bodyPr/>
          <a:lstStyle/>
          <a:p>
            <a:pPr/>
            <a:r>
              <a:t>How do we compute the likelihood  </a:t>
            </a:r>
            <a14:m>
              <m:oMath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p" bldLvl="5" animBg="1" rev="0" advAuto="0" spid="14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presenting documents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Representing documents</a:t>
            </a:r>
          </a:p>
        </p:txBody>
      </p:sp>
      <p:sp>
        <p:nvSpPr>
          <p:cNvPr id="150" name="Each document needs to be represented as a vector of features…"/>
          <p:cNvSpPr txBox="1"/>
          <p:nvPr>
            <p:ph type="body" sz="half" idx="1"/>
          </p:nvPr>
        </p:nvSpPr>
        <p:spPr>
          <a:xfrm>
            <a:off x="611633" y="1819175"/>
            <a:ext cx="11539638" cy="2894609"/>
          </a:xfrm>
          <a:prstGeom prst="rect">
            <a:avLst/>
          </a:prstGeom>
        </p:spPr>
        <p:txBody>
          <a:bodyPr/>
          <a:lstStyle/>
          <a:p>
            <a:pPr lvl="1"/>
            <a:r>
              <a:t>Each document needs to be represented as a vector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features</a:t>
            </a:r>
          </a:p>
          <a:p>
            <a:pPr lvl="1"/>
            <a:r>
              <a:t>Very simple representation: bag of words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2148914" y="4450159"/>
            <a:ext cx="9808137" cy="4890692"/>
            <a:chOff x="0" y="0"/>
            <a:chExt cx="9808135" cy="4890690"/>
          </a:xfrm>
        </p:grpSpPr>
        <p:pic>
          <p:nvPicPr>
            <p:cNvPr id="151" name="Screen Shot 2020-09-13 at 4.39.14 PM.png" descr="Screen Shot 2020-09-13 at 4.39.14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85388" cy="4724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(SLP3)"/>
            <p:cNvSpPr txBox="1"/>
            <p:nvPr/>
          </p:nvSpPr>
          <p:spPr>
            <a:xfrm>
              <a:off x="8322235" y="4242990"/>
              <a:ext cx="14859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(SLP3)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  <p:bldP build="whole" bldLvl="1" animBg="1" rev="0" advAuto="0" spid="15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presenting documents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Representing documents</a:t>
            </a:r>
          </a:p>
        </p:txBody>
      </p:sp>
      <p:sp>
        <p:nvSpPr>
          <p:cNvPr id="156" name="Now instead of   , we need to compute  . Our sparsity problem hasn’t gone away!…"/>
          <p:cNvSpPr txBox="1"/>
          <p:nvPr>
            <p:ph type="body" idx="1"/>
          </p:nvPr>
        </p:nvSpPr>
        <p:spPr>
          <a:xfrm>
            <a:off x="539204" y="2040929"/>
            <a:ext cx="12050813" cy="6576964"/>
          </a:xfrm>
          <a:prstGeom prst="rect">
            <a:avLst/>
          </a:prstGeom>
        </p:spPr>
        <p:txBody>
          <a:bodyPr/>
          <a:lstStyle/>
          <a:p>
            <a:pPr lvl="1" marL="648970" indent="-324485" defTabSz="426466">
              <a:spcBef>
                <a:spcPts val="3000"/>
              </a:spcBef>
              <a:defRPr sz="2628"/>
            </a:pPr>
            <a:r>
              <a:t>Now instead of  </a:t>
            </a:r>
            <a14:m>
              <m:oMath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we need to compute </a:t>
            </a:r>
            <a14:m>
              <m:oMath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b>
                </m:sSub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 Our sparsity problem hasn’t gone away!</a:t>
            </a:r>
          </a:p>
          <a:p>
            <a:pPr lvl="1" marL="648970" indent="-324485" defTabSz="426466">
              <a:spcBef>
                <a:spcPts val="3000"/>
              </a:spcBef>
              <a:defRPr sz="2628"/>
            </a:pPr>
            <a:r>
              <a:t>We make a conditional independence assumption:</a:t>
            </a:r>
            <a14:m>
              <m:oMath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b>
                </m:sSub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b>
                </m:sSub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648970" indent="-324485" defTabSz="426466">
              <a:spcBef>
                <a:spcPts val="3000"/>
              </a:spcBef>
              <a:defRPr sz="2628"/>
            </a:pPr>
            <a:r>
              <a:t>The probability of generating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seen </a:t>
            </a:r>
            <a:r>
              <a:t>twice is the square of the probability of generating it once</a:t>
            </a:r>
          </a:p>
          <a:p>
            <a:pPr lvl="1" marL="648970" indent="-324485" defTabSz="426466">
              <a:spcBef>
                <a:spcPts val="3000"/>
              </a:spcBef>
              <a:defRPr sz="2628"/>
            </a:pPr>
            <a:r>
              <a:t>Neither the bag-of-words nor the conditional independence assumption is generally plausible</a:t>
            </a:r>
          </a:p>
          <a:p>
            <a:pPr lvl="1" marL="648970" indent="-324485" defTabSz="426466">
              <a:spcBef>
                <a:spcPts val="3000"/>
              </a:spcBef>
              <a:defRPr sz="2628"/>
            </a:pPr>
            <a:r>
              <a:t>If the word “basketball” occurs in the text, the probability of “court” goes up…</a:t>
            </a:r>
          </a:p>
          <a:p>
            <a:pPr lvl="1" marL="648970" indent="-324485" defTabSz="426466">
              <a:spcBef>
                <a:spcPts val="3000"/>
              </a:spcBef>
              <a:defRPr sz="2628"/>
            </a:pPr>
            <a:r>
              <a:t>But it could be a good start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aive Bayes classifier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Naive Bayes classifier</a:t>
            </a:r>
          </a:p>
        </p:txBody>
      </p:sp>
      <p:sp>
        <p:nvSpPr>
          <p:cNvPr id="159" name="Equation"/>
          <p:cNvSpPr txBox="1"/>
          <p:nvPr/>
        </p:nvSpPr>
        <p:spPr>
          <a:xfrm>
            <a:off x="3690819" y="4223701"/>
            <a:ext cx="6342449" cy="13536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m:rPr>
                          <m:nor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NB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arg</m:t>
                  </m:r>
                  <m:limLow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lim>
                  </m:limLow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lim>
                  </m:limUp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/>
          </a:p>
        </p:txBody>
      </p:sp>
      <p:sp>
        <p:nvSpPr>
          <p:cNvPr id="160" name=": the length of the document"/>
          <p:cNvSpPr txBox="1"/>
          <p:nvPr/>
        </p:nvSpPr>
        <p:spPr>
          <a:xfrm>
            <a:off x="3621921" y="2729376"/>
            <a:ext cx="6192759" cy="688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14:m>
              <m:oMath>
                <m:sSub>
                  <m:e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b>
                </m:sSub>
              </m:oMath>
            </a14:m>
            <a:r>
              <a:t>: the length of the 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