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ramm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Grammar</a:t>
            </a:r>
          </a:p>
        </p:txBody>
      </p:sp>
      <p:sp>
        <p:nvSpPr>
          <p:cNvPr id="129" name="The lexicon is a (finite) list of units (e.g., words or morphemes) that can be combined to create an infinite number of sente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lexicon is a (finite) list of units (e.g., words or morphemes) that can be combined to create an infinite number of sentences</a:t>
            </a:r>
          </a:p>
          <a:p>
            <a:pPr/>
            <a:r>
              <a:t>The grammar defines how these units are</a:t>
            </a:r>
            <a:br/>
            <a:r>
              <a:t>combined</a:t>
            </a:r>
          </a:p>
          <a:p>
            <a:pPr/>
            <a:r>
              <a:t>One simple grammar: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combine any words in any order</a:t>
            </a:r>
            <a:r>
              <a:t>. Why doesn’t this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inite state machines for morph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Finite state machines for morphology</a:t>
            </a:r>
          </a:p>
        </p:txBody>
      </p:sp>
      <p:sp>
        <p:nvSpPr>
          <p:cNvPr id="172" name="(Credit: Jordan Boyd-Graber)"/>
          <p:cNvSpPr txBox="1"/>
          <p:nvPr/>
        </p:nvSpPr>
        <p:spPr>
          <a:xfrm>
            <a:off x="6770674" y="8902700"/>
            <a:ext cx="6118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(Credit: Jordan Boyd-Graber)</a:t>
            </a:r>
          </a:p>
        </p:txBody>
      </p:sp>
      <p:pic>
        <p:nvPicPr>
          <p:cNvPr id="173" name="Screen Shot 2018-10-02 at 11.36.57 AM.png" descr="Screen Shot 2018-10-02 at 11.36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3158480"/>
            <a:ext cx="11811000" cy="472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gular languages for syntax?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Regular languages for syntax?</a:t>
            </a:r>
          </a:p>
        </p:txBody>
      </p:sp>
      <p:sp>
        <p:nvSpPr>
          <p:cNvPr id="176" name="The key that I left on the table by the armchairs is"/>
          <p:cNvSpPr txBox="1"/>
          <p:nvPr/>
        </p:nvSpPr>
        <p:spPr>
          <a:xfrm>
            <a:off x="355996" y="3359848"/>
            <a:ext cx="11984435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that I left on the table by the armchairs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</a:t>
            </a:r>
          </a:p>
        </p:txBody>
      </p:sp>
      <p:pic>
        <p:nvPicPr>
          <p:cNvPr id="177" name="Screen Shot 2020-09-20 at 8.51.25 PM.png" descr="Screen Shot 2020-09-20 at 8.51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484" y="4273474"/>
            <a:ext cx="8959832" cy="4605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…"/>
          <p:cNvSpPr txBox="1"/>
          <p:nvPr/>
        </p:nvSpPr>
        <p:spPr>
          <a:xfrm>
            <a:off x="7080250" y="511175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9" name="…"/>
          <p:cNvSpPr txBox="1"/>
          <p:nvPr/>
        </p:nvSpPr>
        <p:spPr>
          <a:xfrm>
            <a:off x="7080250" y="710565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80" name="key"/>
          <p:cNvSpPr txBox="1"/>
          <p:nvPr/>
        </p:nvSpPr>
        <p:spPr>
          <a:xfrm>
            <a:off x="2914548" y="532270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key</a:t>
            </a:r>
          </a:p>
        </p:txBody>
      </p:sp>
      <p:sp>
        <p:nvSpPr>
          <p:cNvPr id="181" name="keys"/>
          <p:cNvSpPr txBox="1"/>
          <p:nvPr/>
        </p:nvSpPr>
        <p:spPr>
          <a:xfrm>
            <a:off x="2800248" y="7105650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keys</a:t>
            </a:r>
          </a:p>
        </p:txBody>
      </p:sp>
      <p:sp>
        <p:nvSpPr>
          <p:cNvPr id="182" name="is"/>
          <p:cNvSpPr txBox="1"/>
          <p:nvPr/>
        </p:nvSpPr>
        <p:spPr>
          <a:xfrm>
            <a:off x="9302800" y="51117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</a:t>
            </a:r>
          </a:p>
        </p:txBody>
      </p:sp>
      <p:sp>
        <p:nvSpPr>
          <p:cNvPr id="183" name="are"/>
          <p:cNvSpPr txBox="1"/>
          <p:nvPr/>
        </p:nvSpPr>
        <p:spPr>
          <a:xfrm>
            <a:off x="9141637" y="6965950"/>
            <a:ext cx="7667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unting in finite state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Counting in finite state languages</a:t>
            </a:r>
          </a:p>
        </p:txBody>
      </p:sp>
      <p:sp>
        <p:nvSpPr>
          <p:cNvPr id="186" name="anbn = {ε, ab, aabb, aaabbb, aaaabbbb, …}"/>
          <p:cNvSpPr txBox="1"/>
          <p:nvPr>
            <p:ph type="body" sz="quarter" idx="1"/>
          </p:nvPr>
        </p:nvSpPr>
        <p:spPr>
          <a:xfrm>
            <a:off x="622100" y="2273300"/>
            <a:ext cx="11099801" cy="1222028"/>
          </a:xfrm>
          <a:prstGeom prst="rect">
            <a:avLst/>
          </a:prstGeom>
        </p:spPr>
        <p:txBody>
          <a:bodyPr/>
          <a:lstStyle/>
          <a:p>
            <a:pPr/>
            <a:r>
              <a:t>a</a:t>
            </a:r>
            <a:r>
              <a:rPr baseline="31999"/>
              <a:t>n</a:t>
            </a:r>
            <a:r>
              <a:t>b</a:t>
            </a:r>
            <a:r>
              <a:rPr baseline="31999"/>
              <a:t>n</a:t>
            </a:r>
            <a:r>
              <a:t> = {ε, ab, aabb, aaabbb, aaaabbbb, …}</a:t>
            </a:r>
          </a:p>
        </p:txBody>
      </p:sp>
      <p:pic>
        <p:nvPicPr>
          <p:cNvPr id="187" name="Screen Shot 2018-10-10 at 3.08.10 PM.png" descr="Screen Shot 2018-10-10 at 3.08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785" y="4197350"/>
            <a:ext cx="4038601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 Shot 2018-10-10 at 3.10.17 PM.png" descr="Screen Shot 2018-10-10 at 3.10.1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6292" y="3435350"/>
            <a:ext cx="4851401" cy="288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18-10-10 at 3.14.04 PM.png" descr="Screen Shot 2018-10-10 at 3.14.0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585" y="6780361"/>
            <a:ext cx="4953001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18-10-10 at 3.17.22 PM.png" descr="Screen Shot 2018-10-10 at 3.17.2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0173" y="6304111"/>
            <a:ext cx="5156201" cy="369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90" grpId="3"/>
      <p:bldP build="whole" bldLvl="1" animBg="1" rev="0" advAuto="0" spid="1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ext-free gramm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Context-free grammars</a:t>
            </a:r>
          </a:p>
        </p:txBody>
      </p:sp>
      <p:sp>
        <p:nvSpPr>
          <p:cNvPr id="193" name="S → aSb…"/>
          <p:cNvSpPr txBox="1"/>
          <p:nvPr>
            <p:ph type="body" sz="quarter" idx="1"/>
          </p:nvPr>
        </p:nvSpPr>
        <p:spPr>
          <a:xfrm>
            <a:off x="5359200" y="3962400"/>
            <a:ext cx="2978399" cy="20630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 → aSb</a:t>
            </a:r>
          </a:p>
          <a:p>
            <a:pPr marL="0" indent="0">
              <a:buSzTx/>
              <a:buNone/>
            </a:pPr>
            <a:r>
              <a:t>S → ε</a:t>
            </a:r>
          </a:p>
        </p:txBody>
      </p:sp>
      <p:sp>
        <p:nvSpPr>
          <p:cNvPr id="194" name="The following context-free grammar generates anbn:"/>
          <p:cNvSpPr txBox="1"/>
          <p:nvPr/>
        </p:nvSpPr>
        <p:spPr>
          <a:xfrm>
            <a:off x="637641" y="2959100"/>
            <a:ext cx="11534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The following context-free grammar generates a</a:t>
            </a:r>
            <a:r>
              <a:rPr baseline="31999"/>
              <a:t>n</a:t>
            </a:r>
            <a:r>
              <a:t>b</a:t>
            </a:r>
            <a:r>
              <a:rPr baseline="31999"/>
              <a:t>n</a:t>
            </a:r>
            <a:r>
              <a:t>:</a:t>
            </a:r>
          </a:p>
        </p:txBody>
      </p:sp>
      <p:sp>
        <p:nvSpPr>
          <p:cNvPr id="195" name="(a, b: terminals; S: nonterminal)"/>
          <p:cNvSpPr txBox="1"/>
          <p:nvPr/>
        </p:nvSpPr>
        <p:spPr>
          <a:xfrm>
            <a:off x="8430107" y="4397002"/>
            <a:ext cx="343959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(a, b: terminals; S: nonterminal)</a:t>
            </a:r>
          </a:p>
        </p:txBody>
      </p:sp>
      <p:sp>
        <p:nvSpPr>
          <p:cNvPr id="196" name="When there are multiple production rules with the same left-hand side, either one can be applied"/>
          <p:cNvSpPr txBox="1"/>
          <p:nvPr/>
        </p:nvSpPr>
        <p:spPr>
          <a:xfrm>
            <a:off x="637641" y="6673105"/>
            <a:ext cx="11534801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When there are multiple production rules with the same left-hand side, either one can be applied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ext-free gramm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Context-free grammars</a:t>
            </a:r>
          </a:p>
        </p:txBody>
      </p:sp>
      <p:pic>
        <p:nvPicPr>
          <p:cNvPr id="199" name="Screen Shot 2018-10-10 at 9.28.39 PM.png" descr="Screen Shot 2018-10-10 at 9.28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5234" y="3101602"/>
            <a:ext cx="457201" cy="1701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 → aSb…"/>
          <p:cNvSpPr txBox="1"/>
          <p:nvPr>
            <p:ph type="body" sz="quarter" idx="1"/>
          </p:nvPr>
        </p:nvSpPr>
        <p:spPr>
          <a:xfrm>
            <a:off x="1066600" y="2921000"/>
            <a:ext cx="2978399" cy="206300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 → aSb</a:t>
            </a:r>
          </a:p>
          <a:p>
            <a:pPr marL="0" indent="0">
              <a:buSzTx/>
              <a:buNone/>
            </a:pPr>
            <a:r>
              <a:t>S → ε</a:t>
            </a:r>
          </a:p>
        </p:txBody>
      </p:sp>
      <p:pic>
        <p:nvPicPr>
          <p:cNvPr id="201" name="Screen Shot 2018-10-10 at 9.30.03 PM.png" descr="Screen Shot 2018-10-10 at 9.30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6625" y="3077319"/>
            <a:ext cx="1181101" cy="278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18-10-10 at 9.30.44 PM.png" descr="Screen Shot 2018-10-10 at 9.30.4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1916" y="2927350"/>
            <a:ext cx="1917701" cy="389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ε"/>
          <p:cNvSpPr txBox="1"/>
          <p:nvPr/>
        </p:nvSpPr>
        <p:spPr>
          <a:xfrm>
            <a:off x="4770505" y="7244605"/>
            <a:ext cx="344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ε</a:t>
            </a:r>
          </a:p>
        </p:txBody>
      </p:sp>
      <p:sp>
        <p:nvSpPr>
          <p:cNvPr id="204" name="ab"/>
          <p:cNvSpPr txBox="1"/>
          <p:nvPr/>
        </p:nvSpPr>
        <p:spPr>
          <a:xfrm>
            <a:off x="6683249" y="7244605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ab</a:t>
            </a:r>
          </a:p>
        </p:txBody>
      </p:sp>
      <p:sp>
        <p:nvSpPr>
          <p:cNvPr id="205" name="aabb"/>
          <p:cNvSpPr txBox="1"/>
          <p:nvPr/>
        </p:nvSpPr>
        <p:spPr>
          <a:xfrm>
            <a:off x="9110063" y="7244605"/>
            <a:ext cx="1181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aabb</a:t>
            </a:r>
          </a:p>
        </p:txBody>
      </p:sp>
      <p:sp>
        <p:nvSpPr>
          <p:cNvPr id="206" name="Empty string"/>
          <p:cNvSpPr txBox="1"/>
          <p:nvPr/>
        </p:nvSpPr>
        <p:spPr>
          <a:xfrm>
            <a:off x="3888083" y="8020050"/>
            <a:ext cx="2109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Empty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hy are context free languages relevant to natural langua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Why are context free languages relevant to natural language?</a:t>
            </a:r>
          </a:p>
        </p:txBody>
      </p:sp>
      <p:sp>
        <p:nvSpPr>
          <p:cNvPr id="209" name="The authors who the banker sees are tall.…"/>
          <p:cNvSpPr txBox="1"/>
          <p:nvPr>
            <p:ph type="body" sz="quarter" idx="1"/>
          </p:nvPr>
        </p:nvSpPr>
        <p:spPr>
          <a:xfrm>
            <a:off x="2409798" y="2597679"/>
            <a:ext cx="8680186" cy="2159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</a:t>
            </a:r>
            <a:r>
              <a:rPr b="1">
                <a:solidFill>
                  <a:srgbClr val="0076BA"/>
                </a:solidFill>
              </a:rPr>
              <a:t>authors</a:t>
            </a:r>
            <a:r>
              <a:t> who the </a:t>
            </a:r>
            <a:r>
              <a:rPr b="1">
                <a:solidFill>
                  <a:srgbClr val="B51700"/>
                </a:solidFill>
              </a:rPr>
              <a:t>banker</a:t>
            </a:r>
            <a:r>
              <a:t> </a:t>
            </a:r>
            <a:r>
              <a:t>sees</a:t>
            </a:r>
            <a:r>
              <a:t> </a:t>
            </a:r>
            <a:r>
              <a:rPr b="1">
                <a:solidFill>
                  <a:srgbClr val="0076BA"/>
                </a:solidFill>
              </a:rPr>
              <a:t>are</a:t>
            </a:r>
            <a:r>
              <a:rPr b="1"/>
              <a:t> </a:t>
            </a:r>
            <a:r>
              <a:t>tall</a:t>
            </a:r>
            <a:r>
              <a:t>.</a:t>
            </a:r>
          </a:p>
          <a:p>
            <a:pPr marL="0" indent="0">
              <a:buSz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*The </a:t>
            </a:r>
            <a:r>
              <a:rPr b="1">
                <a:solidFill>
                  <a:srgbClr val="0076BA"/>
                </a:solidFill>
              </a:rPr>
              <a:t>authors</a:t>
            </a:r>
            <a:r>
              <a:t> who the </a:t>
            </a:r>
            <a:r>
              <a:rPr b="1">
                <a:solidFill>
                  <a:srgbClr val="B51700"/>
                </a:solidFill>
              </a:rPr>
              <a:t>banker</a:t>
            </a:r>
            <a:r>
              <a:t> sees </a:t>
            </a:r>
            <a:r>
              <a:rPr b="1">
                <a:solidFill>
                  <a:srgbClr val="B51700"/>
                </a:solidFill>
              </a:rPr>
              <a:t>is</a:t>
            </a:r>
            <a:r>
              <a:rPr b="1"/>
              <a:t> </a:t>
            </a:r>
            <a:r>
              <a:t>tall</a:t>
            </a:r>
            <a:r>
              <a:t>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976" y="4922061"/>
            <a:ext cx="6561830" cy="3885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grammar with nested agreement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 grammar with nested agreement dependencies</a:t>
            </a:r>
          </a:p>
        </p:txBody>
      </p:sp>
      <p:sp>
        <p:nvSpPr>
          <p:cNvPr id="213" name="S → SingularNoun  S  SingularVerb…"/>
          <p:cNvSpPr txBox="1"/>
          <p:nvPr>
            <p:ph type="body" sz="quarter" idx="1"/>
          </p:nvPr>
        </p:nvSpPr>
        <p:spPr>
          <a:xfrm>
            <a:off x="2365796" y="2788195"/>
            <a:ext cx="7188995" cy="3523160"/>
          </a:xfrm>
          <a:prstGeom prst="rect">
            <a:avLst/>
          </a:prstGeom>
        </p:spPr>
        <p:txBody>
          <a:bodyPr/>
          <a:lstStyle/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SingularNoun  S  SingularVerb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PluralNoun  S  PluralVerb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ε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PluralNoun → keys | books | students …</a:t>
            </a:r>
          </a:p>
        </p:txBody>
      </p:sp>
      <p:sp>
        <p:nvSpPr>
          <p:cNvPr id="214" name="The keys fell.…"/>
          <p:cNvSpPr txBox="1"/>
          <p:nvPr/>
        </p:nvSpPr>
        <p:spPr>
          <a:xfrm>
            <a:off x="2303373" y="6800849"/>
            <a:ext cx="659465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keys fell.</a:t>
            </a:r>
          </a:p>
          <a:p>
            <a:pPr/>
            <a:r>
              <a:t>The keys the student needs fell.</a:t>
            </a:r>
          </a:p>
          <a:p>
            <a:pPr/>
            <a:r>
              <a:t>*The keys the student need fell.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y “context-free”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“context-free”?</a:t>
            </a:r>
          </a:p>
        </p:txBody>
      </p:sp>
      <p:sp>
        <p:nvSpPr>
          <p:cNvPr id="217" name="S → aSb…"/>
          <p:cNvSpPr txBox="1"/>
          <p:nvPr>
            <p:ph type="body" sz="quarter" idx="1"/>
          </p:nvPr>
        </p:nvSpPr>
        <p:spPr>
          <a:xfrm>
            <a:off x="1193600" y="3958195"/>
            <a:ext cx="2978399" cy="20630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 → aSb</a:t>
            </a:r>
          </a:p>
          <a:p>
            <a:pPr marL="0" indent="0">
              <a:buSzTx/>
              <a:buNone/>
            </a:pPr>
            <a:r>
              <a:t>S → ε</a:t>
            </a:r>
          </a:p>
        </p:txBody>
      </p:sp>
      <p:sp>
        <p:nvSpPr>
          <p:cNvPr id="218" name="xSy → axSyb…"/>
          <p:cNvSpPr txBox="1"/>
          <p:nvPr/>
        </p:nvSpPr>
        <p:spPr>
          <a:xfrm>
            <a:off x="5524300" y="4087998"/>
            <a:ext cx="2978399" cy="206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</a:pPr>
            <a:r>
              <a:t>xSy → axSyb</a:t>
            </a:r>
          </a:p>
          <a:p>
            <a:pPr algn="l">
              <a:spcBef>
                <a:spcPts val="4200"/>
              </a:spcBef>
            </a:pPr>
            <a:r>
              <a:t>zSw → ε</a:t>
            </a:r>
          </a:p>
        </p:txBody>
      </p:sp>
      <p:sp>
        <p:nvSpPr>
          <p:cNvPr id="219" name="context-free"/>
          <p:cNvSpPr txBox="1"/>
          <p:nvPr/>
        </p:nvSpPr>
        <p:spPr>
          <a:xfrm>
            <a:off x="1177526" y="3117850"/>
            <a:ext cx="27311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context-free</a:t>
            </a:r>
          </a:p>
        </p:txBody>
      </p:sp>
      <p:sp>
        <p:nvSpPr>
          <p:cNvPr id="220" name="context-sensitive"/>
          <p:cNvSpPr txBox="1"/>
          <p:nvPr/>
        </p:nvSpPr>
        <p:spPr>
          <a:xfrm>
            <a:off x="5533316" y="3117850"/>
            <a:ext cx="38493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context-sensitive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he Chomsky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Chomsky hierarchy</a:t>
            </a:r>
          </a:p>
        </p:txBody>
      </p:sp>
      <p:pic>
        <p:nvPicPr>
          <p:cNvPr id="223" name="Chomsky-hierarchy.png" descr="Chomsky-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3259" y="2595322"/>
            <a:ext cx="3307078" cy="331771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ome simple formal languages are context-sensitive (and not context free)…"/>
          <p:cNvSpPr txBox="1"/>
          <p:nvPr>
            <p:ph type="body" sz="half" idx="1"/>
          </p:nvPr>
        </p:nvSpPr>
        <p:spPr>
          <a:xfrm>
            <a:off x="698300" y="2007294"/>
            <a:ext cx="8755609" cy="4696967"/>
          </a:xfrm>
          <a:prstGeom prst="rect">
            <a:avLst/>
          </a:prstGeom>
        </p:spPr>
        <p:txBody>
          <a:bodyPr/>
          <a:lstStyle/>
          <a:p>
            <a:pPr/>
            <a:r>
              <a:t>Some simple formal languages are context-sensitive (and not context free)</a:t>
            </a:r>
          </a:p>
          <a:p>
            <a:pPr/>
            <a:r>
              <a:t>Copy language: {abab, bb, baabaa, …}</a:t>
            </a:r>
          </a:p>
          <a:p>
            <a:pPr/>
            <a:r>
              <a:t>There are phenomena in natural language that require this power (Shieber 1985):</a:t>
            </a:r>
          </a:p>
        </p:txBody>
      </p:sp>
      <p:pic>
        <p:nvPicPr>
          <p:cNvPr id="225" name="Screen Shot 2018-10-10 at 9.45.16 PM.png" descr="Screen Shot 2018-10-10 at 9.45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375" y="6729057"/>
            <a:ext cx="10912050" cy="2626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 grammar with nested agreement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 grammar with nested agreement dependencies</a:t>
            </a:r>
          </a:p>
        </p:txBody>
      </p:sp>
      <p:sp>
        <p:nvSpPr>
          <p:cNvPr id="228" name="S → SingularNoun  S  SingularVerb…"/>
          <p:cNvSpPr txBox="1"/>
          <p:nvPr>
            <p:ph type="body" sz="quarter" idx="1"/>
          </p:nvPr>
        </p:nvSpPr>
        <p:spPr>
          <a:xfrm>
            <a:off x="2365796" y="2788195"/>
            <a:ext cx="7188995" cy="3523160"/>
          </a:xfrm>
          <a:prstGeom prst="rect">
            <a:avLst/>
          </a:prstGeom>
        </p:spPr>
        <p:txBody>
          <a:bodyPr/>
          <a:lstStyle/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SingularNoun  S  SingularVerb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PluralNoun  S  PluralVerb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S → ε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3096"/>
            </a:pPr>
            <a:r>
              <a:t>PluralNoun → keys | books | students …</a:t>
            </a:r>
          </a:p>
        </p:txBody>
      </p:sp>
      <p:sp>
        <p:nvSpPr>
          <p:cNvPr id="229" name="The keys fell.…"/>
          <p:cNvSpPr txBox="1"/>
          <p:nvPr/>
        </p:nvSpPr>
        <p:spPr>
          <a:xfrm>
            <a:off x="2303373" y="6800849"/>
            <a:ext cx="659465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keys fell.</a:t>
            </a:r>
          </a:p>
          <a:p>
            <a:pPr/>
            <a:r>
              <a:t>The keys the student needs fell.</a:t>
            </a:r>
          </a:p>
          <a:p>
            <a:pPr/>
            <a:r>
              <a:t>*The keys the student need fell.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ramm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Grammar</a:t>
            </a:r>
          </a:p>
        </p:txBody>
      </p:sp>
      <p:sp>
        <p:nvSpPr>
          <p:cNvPr id="132" name="Not every string of words is a possible English sentence:"/>
          <p:cNvSpPr txBox="1"/>
          <p:nvPr>
            <p:ph type="body" sz="quarter" idx="1"/>
          </p:nvPr>
        </p:nvSpPr>
        <p:spPr>
          <a:xfrm>
            <a:off x="910315" y="2622329"/>
            <a:ext cx="11641271" cy="12970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Not every string of words is a possible English sentence:</a:t>
            </a:r>
          </a:p>
        </p:txBody>
      </p:sp>
      <p:pic>
        <p:nvPicPr>
          <p:cNvPr id="133" name="ungrammatical.png" descr="ungrammatic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944" y="3658778"/>
            <a:ext cx="8482112" cy="3248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p" bldLvl="1" animBg="1" rev="0" advAuto="0" spid="13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he dog bar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dog barked.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The cat the dog bit meowed.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The mouse the cat the dog bit chased squeaked.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/>
            <a:r>
              <a:t>Is this sentence ungrammatical?</a:t>
            </a:r>
          </a:p>
        </p:txBody>
      </p:sp>
      <p:sp>
        <p:nvSpPr>
          <p:cNvPr id="232" name="Center embe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Center embedding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mpetence and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Competence and performance</a:t>
            </a:r>
          </a:p>
        </p:txBody>
      </p:sp>
      <p:sp>
        <p:nvSpPr>
          <p:cNvPr id="235" name="A methodological distinction proposed by Noam Chomsk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 methodological distinction proposed by Noam Chomsky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Competence</a:t>
            </a:r>
            <a:r>
              <a:t> refers to our knowledge of grammar</a:t>
            </a:r>
          </a:p>
          <a:p>
            <a:pPr marL="391159" indent="-391159" defTabSz="514095">
              <a:spcBef>
                <a:spcPts val="3600"/>
              </a:spcBef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Performance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refers to the way in which we use grammar in practice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391159" indent="-391159" defTabSz="514095">
              <a:spcBef>
                <a:spcPts val="3600"/>
              </a:spcBef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/>
              <a:t>I know that you know that I know that you know that I like pizza</a:t>
            </a:r>
            <a:endParaRPr b="0" i="1"/>
          </a:p>
          <a:p>
            <a:pPr marL="391159" indent="-391159" defTabSz="514095">
              <a:spcBef>
                <a:spcPts val="3600"/>
              </a:spcBef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Hard to understand, but grammatical: difficult to think of a reason to say this sentence is not a part of the English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mpetence and performance: center embe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Competence and performance: center embedding</a:t>
            </a:r>
          </a:p>
        </p:txBody>
      </p:sp>
      <p:pic>
        <p:nvPicPr>
          <p:cNvPr id="238" name="syntree.pdf" descr="syntre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3198862"/>
            <a:ext cx="2654300" cy="421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mpetence and performance: center embe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Competence and performance: center embedding</a:t>
            </a:r>
          </a:p>
        </p:txBody>
      </p:sp>
      <p:sp>
        <p:nvSpPr>
          <p:cNvPr id="241" name="NP → Det  N  S"/>
          <p:cNvSpPr txBox="1"/>
          <p:nvPr/>
        </p:nvSpPr>
        <p:spPr>
          <a:xfrm>
            <a:off x="736295" y="3240493"/>
            <a:ext cx="3391510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NP → Det  N  S </a:t>
            </a:r>
          </a:p>
        </p:txBody>
      </p:sp>
      <p:pic>
        <p:nvPicPr>
          <p:cNvPr id="242" name="Screen Shot 2018-10-11 at 2.28.14 PM.png" descr="Screen Shot 2018-10-11 at 2.28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2536" y="2812057"/>
            <a:ext cx="4330701" cy="622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mpetence and performance: center embe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Competence and performance: center embedding</a:t>
            </a:r>
          </a:p>
        </p:txBody>
      </p:sp>
      <p:sp>
        <p:nvSpPr>
          <p:cNvPr id="245" name="NP → Det  N  S"/>
          <p:cNvSpPr txBox="1"/>
          <p:nvPr/>
        </p:nvSpPr>
        <p:spPr>
          <a:xfrm>
            <a:off x="736295" y="3240493"/>
            <a:ext cx="3391510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NP → Det  N  S </a:t>
            </a:r>
          </a:p>
        </p:txBody>
      </p:sp>
      <p:pic>
        <p:nvPicPr>
          <p:cNvPr id="246" name="Screen Shot 2018-10-11 at 2.26.38 PM.png" descr="Screen Shot 2018-10-11 at 2.26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3387" y="2559566"/>
            <a:ext cx="5915135" cy="689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s there a grammatical restriction on embedding dep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Is there a grammatical restriction on embedding depth?</a:t>
            </a:r>
          </a:p>
        </p:txBody>
      </p:sp>
      <p:sp>
        <p:nvSpPr>
          <p:cNvPr id="249" name="Why would that be critical for what we think about the expressive capacity of syntax?"/>
          <p:cNvSpPr txBox="1"/>
          <p:nvPr/>
        </p:nvSpPr>
        <p:spPr>
          <a:xfrm>
            <a:off x="2707897" y="3016249"/>
            <a:ext cx="758900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Why would that be critical for what we think about the expressive capacity of syntax?</a:t>
            </a:r>
          </a:p>
        </p:txBody>
      </p:sp>
      <p:sp>
        <p:nvSpPr>
          <p:cNvPr id="250" name="He likes pizza.…"/>
          <p:cNvSpPr txBox="1"/>
          <p:nvPr>
            <p:ph type="body" sz="half" idx="1"/>
          </p:nvPr>
        </p:nvSpPr>
        <p:spPr>
          <a:xfrm>
            <a:off x="800100" y="5168900"/>
            <a:ext cx="11099800" cy="3351858"/>
          </a:xfrm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He likes pizza.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He said he likes pizza.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She thinks he said he likes pizza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s there a grammatical restriction on embedding dep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Is there a grammatical restriction on embedding depth?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8729" y="3019367"/>
            <a:ext cx="2447342" cy="5467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Is there a grammatical restriction on embedding dep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Is there a grammatical restriction on embedding depth?</a:t>
            </a:r>
          </a:p>
        </p:txBody>
      </p:sp>
      <p:sp>
        <p:nvSpPr>
          <p:cNvPr id="256" name="VP → V  S"/>
          <p:cNvSpPr txBox="1"/>
          <p:nvPr/>
        </p:nvSpPr>
        <p:spPr>
          <a:xfrm>
            <a:off x="1219047" y="3596093"/>
            <a:ext cx="2324406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VP → V  S </a:t>
            </a:r>
          </a:p>
        </p:txBody>
      </p:sp>
      <p:sp>
        <p:nvSpPr>
          <p:cNvPr id="257" name="(For some verbs)"/>
          <p:cNvSpPr txBox="1"/>
          <p:nvPr/>
        </p:nvSpPr>
        <p:spPr>
          <a:xfrm>
            <a:off x="583996" y="4552950"/>
            <a:ext cx="35945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(For some verbs)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0519" y="2668597"/>
            <a:ext cx="3333130" cy="6897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Is there a grammatical restriction on embedding dep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Is there a grammatical restriction on embedding depth?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6240" y="2611446"/>
            <a:ext cx="3723184" cy="6980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mpetence and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Competence and performance</a:t>
            </a:r>
          </a:p>
        </p:txBody>
      </p:sp>
      <p:sp>
        <p:nvSpPr>
          <p:cNvPr id="264" name="Competence refers to our knowledge of gramm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Competence</a:t>
            </a:r>
            <a:r>
              <a:t> refers to our knowledge of grammar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Performance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refers to the way in which we use grammar in practice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/>
              <a:t>I know that you know that I know that you know that I like pizza</a:t>
            </a:r>
            <a:endParaRPr b="0" i="1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Hard to understand, but grammatical: difficult to think of a reason to say this sentence is not a part of the English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ramm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Grammar</a:t>
            </a:r>
          </a:p>
        </p:txBody>
      </p:sp>
      <p:sp>
        <p:nvSpPr>
          <p:cNvPr id="136" name="(Chomsky:) The role of grammar is to describe the grammar of a natural language in the most restrictive way possib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(Chomsky:) The role of grammar is to describe the grammar of a natural language in the most restrictive way possible:</a:t>
            </a:r>
          </a:p>
          <a:p>
            <a:pPr lvl="1"/>
            <a:r>
              <a:t>Keep in all of the grammatical strings</a:t>
            </a:r>
          </a:p>
          <a:p>
            <a:pPr lvl="1"/>
            <a:r>
              <a:t>Keep out the ungrammatical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9-02-06 at 9.42.37 PM.png" descr="Screen Shot 2019-02-06 at 9.4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96" y="2184815"/>
            <a:ext cx="9494392" cy="3492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creen Shot 2019-02-13 at 8.08.59 AM.png" descr="Screen Shot 2019-02-13 at 8.08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7232" y="2184815"/>
            <a:ext cx="2625541" cy="404475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ndrey Markov"/>
          <p:cNvSpPr txBox="1"/>
          <p:nvPr/>
        </p:nvSpPr>
        <p:spPr>
          <a:xfrm>
            <a:off x="10160306" y="6261100"/>
            <a:ext cx="28035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Andrey Markov</a:t>
            </a:r>
          </a:p>
        </p:txBody>
      </p:sp>
      <p:sp>
        <p:nvSpPr>
          <p:cNvPr id="141" name="Is a Markov model enough?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Is a Markov model enough?</a:t>
            </a:r>
          </a:p>
        </p:txBody>
      </p:sp>
      <p:sp>
        <p:nvSpPr>
          <p:cNvPr id="142" name="No fixed n can capture long-distance dependencies:…"/>
          <p:cNvSpPr txBox="1"/>
          <p:nvPr/>
        </p:nvSpPr>
        <p:spPr>
          <a:xfrm>
            <a:off x="279796" y="6782498"/>
            <a:ext cx="10276037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No fixed n can capture long-distance dependencies:</a:t>
            </a:r>
          </a:p>
          <a:p>
            <a:pPr algn="l"/>
          </a:p>
          <a:p>
            <a:pPr algn="l"/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that I left on the table by the armchairs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about regular languag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What about regular languages?</a:t>
            </a:r>
          </a:p>
        </p:txBody>
      </p:sp>
      <p:sp>
        <p:nvSpPr>
          <p:cNvPr id="145" name="Alphabet (simplified lexicon): {a, b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Alphabet (simplified lexicon): {a, b}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Concatenation: {a, ab, abab}   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(a finite language)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a*b = {b, ab, aab, aaab, aaaab, …} 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But not: aaa, aaaabb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a?b = {b, ab}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But not: {aab}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(ab)* = {ε, ab, abab, ababab, ….}    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(ε = the empty string)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(ab)+ = ab(ab)* = {ab, abab, ababab, …}      (but not ε)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inite state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Finite state machine</a:t>
            </a:r>
          </a:p>
        </p:txBody>
      </p:sp>
      <p:pic>
        <p:nvPicPr>
          <p:cNvPr id="148" name="Screen Shot 2018-10-02 at 11.26.03 AM.png" descr="Screen Shot 2018-10-02 at 11.26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4260716"/>
            <a:ext cx="10426700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ccepting state"/>
          <p:cNvSpPr txBox="1"/>
          <p:nvPr/>
        </p:nvSpPr>
        <p:spPr>
          <a:xfrm>
            <a:off x="8997162" y="7308850"/>
            <a:ext cx="33416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pPr/>
            <a:r>
              <a:t>Accepting state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10414000" y="6524392"/>
            <a:ext cx="194023" cy="727308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ab*cd+e"/>
          <p:cNvSpPr txBox="1"/>
          <p:nvPr/>
        </p:nvSpPr>
        <p:spPr>
          <a:xfrm>
            <a:off x="5623318" y="7854682"/>
            <a:ext cx="221536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ab*cd+e</a:t>
            </a:r>
          </a:p>
        </p:txBody>
      </p:sp>
      <p:sp>
        <p:nvSpPr>
          <p:cNvPr id="152" name="Start state"/>
          <p:cNvSpPr txBox="1"/>
          <p:nvPr/>
        </p:nvSpPr>
        <p:spPr>
          <a:xfrm>
            <a:off x="1068577" y="7258050"/>
            <a:ext cx="21808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pPr/>
            <a:r>
              <a:t>Start state</a:t>
            </a:r>
          </a:p>
        </p:txBody>
      </p:sp>
      <p:sp>
        <p:nvSpPr>
          <p:cNvPr id="153" name="Line"/>
          <p:cNvSpPr/>
          <p:nvPr/>
        </p:nvSpPr>
        <p:spPr>
          <a:xfrm flipV="1">
            <a:off x="2032000" y="6464299"/>
            <a:ext cx="1" cy="736601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Transitions"/>
          <p:cNvSpPr txBox="1"/>
          <p:nvPr/>
        </p:nvSpPr>
        <p:spPr>
          <a:xfrm>
            <a:off x="4319600" y="3108258"/>
            <a:ext cx="2282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pPr/>
            <a:r>
              <a:t>Transitions</a:t>
            </a:r>
          </a:p>
        </p:txBody>
      </p:sp>
      <p:sp>
        <p:nvSpPr>
          <p:cNvPr id="155" name="Line"/>
          <p:cNvSpPr/>
          <p:nvPr/>
        </p:nvSpPr>
        <p:spPr>
          <a:xfrm flipH="1">
            <a:off x="4593680" y="3911065"/>
            <a:ext cx="727621" cy="727620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Line"/>
          <p:cNvSpPr/>
          <p:nvPr/>
        </p:nvSpPr>
        <p:spPr>
          <a:xfrm>
            <a:off x="5333707" y="3898365"/>
            <a:ext cx="174082" cy="1164529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inite state machines for morph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Finite state machines for morphology</a:t>
            </a:r>
          </a:p>
        </p:txBody>
      </p:sp>
      <p:pic>
        <p:nvPicPr>
          <p:cNvPr id="159" name="Screen Shot 2018-10-02 at 11.34.20 AM.png" descr="Screen Shot 2018-10-02 at 11.34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2527300"/>
            <a:ext cx="9918700" cy="393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(Credit: Jordan Boyd-Graber)"/>
          <p:cNvSpPr txBox="1"/>
          <p:nvPr/>
        </p:nvSpPr>
        <p:spPr>
          <a:xfrm>
            <a:off x="8482533" y="8686799"/>
            <a:ext cx="41169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(Credit: Jordan Boyd-Graber)</a:t>
            </a:r>
          </a:p>
        </p:txBody>
      </p:sp>
      <p:sp>
        <p:nvSpPr>
          <p:cNvPr id="161" name="Finite state machines can be used for both recognition and generation"/>
          <p:cNvSpPr txBox="1"/>
          <p:nvPr>
            <p:ph type="body" sz="quarter" idx="1"/>
          </p:nvPr>
        </p:nvSpPr>
        <p:spPr>
          <a:xfrm>
            <a:off x="507800" y="7124700"/>
            <a:ext cx="11099801" cy="1730921"/>
          </a:xfrm>
          <a:prstGeom prst="rect">
            <a:avLst/>
          </a:prstGeom>
        </p:spPr>
        <p:txBody>
          <a:bodyPr/>
          <a:lstStyle/>
          <a:p>
            <a:pPr/>
            <a:r>
              <a:t>Finite state machines can be used for both recognition and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inite state machines for morph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Finite state machines for morphology</a:t>
            </a:r>
          </a:p>
        </p:txBody>
      </p:sp>
      <p:pic>
        <p:nvPicPr>
          <p:cNvPr id="164" name="Screen Shot 2018-10-02 at 11.30.04 AM.png" descr="Screen Shot 2018-10-02 at 11.30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1910" y="6202362"/>
            <a:ext cx="7886701" cy="195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ome words derived from the Arabic root drs:…"/>
          <p:cNvSpPr txBox="1"/>
          <p:nvPr>
            <p:ph type="body" sz="half" idx="1"/>
          </p:nvPr>
        </p:nvSpPr>
        <p:spPr>
          <a:xfrm>
            <a:off x="952500" y="2725737"/>
            <a:ext cx="11099800" cy="3148013"/>
          </a:xfrm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844"/>
            </a:pPr>
            <a:r>
              <a:t>Some words derived from the Arabic root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drs:</a:t>
            </a:r>
          </a:p>
          <a:p>
            <a:pPr lvl="2" marL="1053465" indent="-351155" defTabSz="461518">
              <a:spcBef>
                <a:spcPts val="3300"/>
              </a:spcBef>
              <a:defRPr i="1" sz="2844">
                <a:latin typeface="Helvetica"/>
                <a:ea typeface="Helvetica"/>
                <a:cs typeface="Helvetica"/>
                <a:sym typeface="Helvetica"/>
              </a:defRPr>
            </a:pPr>
            <a:r>
              <a:t>dars ‘</a:t>
            </a:r>
            <a:r>
              <a:rPr i="0">
                <a:latin typeface="+mn-lt"/>
                <a:ea typeface="+mn-ea"/>
                <a:cs typeface="+mn-cs"/>
                <a:sym typeface="Helvetica Light"/>
              </a:rPr>
              <a:t>lesson’</a:t>
            </a:r>
            <a:endParaRPr i="0">
              <a:latin typeface="+mn-lt"/>
              <a:ea typeface="+mn-ea"/>
              <a:cs typeface="+mn-cs"/>
              <a:sym typeface="Helvetica Light"/>
            </a:endParaRPr>
          </a:p>
          <a:p>
            <a:pPr lvl="2" marL="1053465" indent="-351155" defTabSz="461518">
              <a:spcBef>
                <a:spcPts val="3300"/>
              </a:spcBef>
              <a:defRPr i="1" sz="2844">
                <a:latin typeface="Helvetica"/>
                <a:ea typeface="Helvetica"/>
                <a:cs typeface="Helvetica"/>
                <a:sym typeface="Helvetica"/>
              </a:defRPr>
            </a:pPr>
            <a:r>
              <a:t>darasu ‘</a:t>
            </a:r>
            <a:r>
              <a:rPr i="0">
                <a:latin typeface="+mn-lt"/>
                <a:ea typeface="+mn-ea"/>
                <a:cs typeface="+mn-cs"/>
                <a:sym typeface="Helvetica Light"/>
              </a:rPr>
              <a:t>they learned’</a:t>
            </a:r>
            <a:endParaRPr i="0">
              <a:latin typeface="+mn-lt"/>
              <a:ea typeface="+mn-ea"/>
              <a:cs typeface="+mn-cs"/>
              <a:sym typeface="Helvetica Light"/>
            </a:endParaRPr>
          </a:p>
          <a:p>
            <a:pPr lvl="2" marL="1053465" indent="-351155" defTabSz="461518">
              <a:spcBef>
                <a:spcPts val="3300"/>
              </a:spcBef>
              <a:defRPr i="1" sz="2844">
                <a:latin typeface="Helvetica"/>
                <a:ea typeface="Helvetica"/>
                <a:cs typeface="Helvetica"/>
                <a:sym typeface="Helvetica"/>
              </a:defRPr>
            </a:pPr>
            <a:r>
              <a:t>durisa ‘</a:t>
            </a:r>
            <a:r>
              <a:rPr i="0">
                <a:latin typeface="+mn-lt"/>
                <a:ea typeface="+mn-ea"/>
                <a:cs typeface="+mn-cs"/>
                <a:sym typeface="Helvetica Light"/>
              </a:rPr>
              <a:t>it was learned’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  <p:bldP build="whole" bldLvl="1" animBg="1" rev="0" advAuto="0" spid="16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inite state machines for morph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Finite state machines for morphology</a:t>
            </a:r>
          </a:p>
        </p:txBody>
      </p:sp>
      <p:sp>
        <p:nvSpPr>
          <p:cNvPr id="168" name="(Credit: Jordan Boyd-Graber)"/>
          <p:cNvSpPr txBox="1"/>
          <p:nvPr/>
        </p:nvSpPr>
        <p:spPr>
          <a:xfrm>
            <a:off x="6770674" y="8902700"/>
            <a:ext cx="6118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(Credit: Jordan Boyd-Graber)</a:t>
            </a:r>
          </a:p>
        </p:txBody>
      </p:sp>
      <p:pic>
        <p:nvPicPr>
          <p:cNvPr id="169" name="Screen Shot 2018-10-02 at 11.36.37 AM.png" descr="Screen Shot 2018-10-02 at 11.36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984" y="3442816"/>
            <a:ext cx="12594111" cy="4620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