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>
            <a:lvl1pPr>
              <a:buSzPct val="145000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>
              <a:buSzPct val="145000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>
              <a:buSzPct val="145000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>
              <a:buSzPct val="145000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>
              <a:buSzPct val="145000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ars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Parsing</a:t>
            </a:r>
          </a:p>
        </p:txBody>
      </p:sp>
      <p:sp>
        <p:nvSpPr>
          <p:cNvPr id="129" name="Assign a structural description to a string of words (in accordance with a grammar)"/>
          <p:cNvSpPr txBox="1"/>
          <p:nvPr>
            <p:ph type="body" sz="quarter" idx="1"/>
          </p:nvPr>
        </p:nvSpPr>
        <p:spPr>
          <a:xfrm>
            <a:off x="419100" y="2438400"/>
            <a:ext cx="5596831" cy="2159000"/>
          </a:xfrm>
          <a:prstGeom prst="rect">
            <a:avLst/>
          </a:prstGeom>
        </p:spPr>
        <p:txBody>
          <a:bodyPr/>
          <a:lstStyle>
            <a:lvl1pPr marL="404495" indent="-404495" defTabSz="531622">
              <a:spcBef>
                <a:spcPts val="3800"/>
              </a:spcBef>
              <a:defRPr sz="3276"/>
            </a:lvl1pPr>
          </a:lstStyle>
          <a:p>
            <a:pPr/>
            <a:r>
              <a:t>Assign a structural description to a string of words (in accordance with a grammar) </a:t>
            </a:r>
          </a:p>
        </p:txBody>
      </p:sp>
      <p:sp>
        <p:nvSpPr>
          <p:cNvPr id="130" name="Text"/>
          <p:cNvSpPr txBox="1"/>
          <p:nvPr/>
        </p:nvSpPr>
        <p:spPr>
          <a:xfrm>
            <a:off x="6749770" y="-1530350"/>
            <a:ext cx="927660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pic>
        <p:nvPicPr>
          <p:cNvPr id="131" name="Screen Shot 2019-02-11 at 3.24.16 PM.png" descr="Screen Shot 2019-02-11 at 3.24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6722" y="5124995"/>
            <a:ext cx="7087671" cy="4275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Screen Shot 2019-02-11 at 3.24.50 PM.png" descr="Screen Shot 2019-02-11 at 3.24.5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9368" y="2387600"/>
            <a:ext cx="6819901" cy="7264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KY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CKY algorithm</a:t>
            </a:r>
          </a:p>
        </p:txBody>
      </p:sp>
      <p:pic>
        <p:nvPicPr>
          <p:cNvPr id="176" name="Screen Shot 2019-02-18 at 4.39.00 PM.png" descr="Screen Shot 2019-02-18 at 4.39.0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6245" y="2671464"/>
            <a:ext cx="10133040" cy="5640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hich pairs of cells do we conside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Which pairs of cells do we consider? </a:t>
            </a:r>
          </a:p>
        </p:txBody>
      </p:sp>
      <p:pic>
        <p:nvPicPr>
          <p:cNvPr id="179" name="Screen Shot 2019-02-18 at 4.49.56 PM.png" descr="Screen Shot 2019-02-18 at 4.49.5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5594" y="2699940"/>
            <a:ext cx="6972301" cy="692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illing cel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Filling cells</a:t>
            </a:r>
          </a:p>
        </p:txBody>
      </p:sp>
      <p:pic>
        <p:nvPicPr>
          <p:cNvPr id="182" name="Screen Shot 2019-02-18 at 4.51.09 PM.png" descr="Screen Shot 2019-02-18 at 4.51.0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0790" y="3364656"/>
            <a:ext cx="5499101" cy="5016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Screen Shot 2019-02-18 at 4.51.40 PM.png" descr="Screen Shot 2019-02-18 at 4.51.4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49653" y="2750343"/>
            <a:ext cx="4572001" cy="684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illing cel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Filling cells</a:t>
            </a:r>
          </a:p>
        </p:txBody>
      </p:sp>
      <p:pic>
        <p:nvPicPr>
          <p:cNvPr id="186" name="Screen Shot 2019-02-18 at 4.51.40 PM.png" descr="Screen Shot 2019-02-18 at 4.51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9653" y="2750343"/>
            <a:ext cx="4572001" cy="684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Screen Shot 2019-02-18 at 4.52.19 PM.png" descr="Screen Shot 2019-02-18 at 4.52.1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007" y="3709193"/>
            <a:ext cx="5562601" cy="4953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illing cel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Filling cells</a:t>
            </a:r>
          </a:p>
        </p:txBody>
      </p:sp>
      <p:pic>
        <p:nvPicPr>
          <p:cNvPr id="190" name="Screen Shot 2019-02-18 at 4.51.40 PM.png" descr="Screen Shot 2019-02-18 at 4.51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9653" y="2750343"/>
            <a:ext cx="4572001" cy="684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Screen Shot 2019-02-18 at 4.54.16 PM.png" descr="Screen Shot 2019-02-18 at 4.54.1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2785" y="3626643"/>
            <a:ext cx="5575301" cy="509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illing cel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Filling cells</a:t>
            </a:r>
          </a:p>
        </p:txBody>
      </p:sp>
      <p:pic>
        <p:nvPicPr>
          <p:cNvPr id="194" name="Screen Shot 2019-02-18 at 4.51.40 PM.png" descr="Screen Shot 2019-02-18 at 4.51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9653" y="2750343"/>
            <a:ext cx="4572001" cy="684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Screen Shot 2019-02-18 at 4.54.38 PM.png" descr="Screen Shot 2019-02-18 at 4.54.3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2171" y="3607593"/>
            <a:ext cx="5588001" cy="5130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illing cel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Filling cells</a:t>
            </a:r>
          </a:p>
        </p:txBody>
      </p:sp>
      <p:pic>
        <p:nvPicPr>
          <p:cNvPr id="198" name="Screen Shot 2019-02-18 at 4.51.40 PM.png" descr="Screen Shot 2019-02-18 at 4.51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9653" y="2750343"/>
            <a:ext cx="4572001" cy="684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Screen Shot 2019-02-18 at 4.55.43 PM.png" descr="Screen Shot 2019-02-18 at 4.55.4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6633" y="3626643"/>
            <a:ext cx="5575301" cy="509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If start symbol spans the whole sentence, track back how we arrive at this symbol (keep pointers to make this possibl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/>
            <a:r>
              <a:t>If start symbol spans the whole sentence, track back how we arrive at this symbol (keep pointers to make this possible)</a:t>
            </a:r>
          </a:p>
        </p:txBody>
      </p:sp>
      <p:pic>
        <p:nvPicPr>
          <p:cNvPr id="202" name="Screen Shot 2019-02-18 at 4.55.43 PM.png" descr="Screen Shot 2019-02-18 at 4.55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4750" y="3406510"/>
            <a:ext cx="5575301" cy="509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Ambigu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Ambiguity</a:t>
            </a:r>
          </a:p>
        </p:txBody>
      </p:sp>
      <p:sp>
        <p:nvSpPr>
          <p:cNvPr id="135" name="Text"/>
          <p:cNvSpPr txBox="1"/>
          <p:nvPr/>
        </p:nvSpPr>
        <p:spPr>
          <a:xfrm>
            <a:off x="6749770" y="-1530350"/>
            <a:ext cx="927660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pic>
        <p:nvPicPr>
          <p:cNvPr id="136" name="Screen Shot 2020-09-22 at 10.15.17 AM.png" descr="Screen Shot 2020-09-22 at 10.15.1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9812" y="2783416"/>
            <a:ext cx="10585176" cy="55062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homsky Normal Form: only binary branch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Chomsky Normal Form: only binary branching</a:t>
            </a:r>
          </a:p>
        </p:txBody>
      </p:sp>
      <p:pic>
        <p:nvPicPr>
          <p:cNvPr id="139" name="Screen Shot 2019-02-18 at 3.02.03 PM.png" descr="Screen Shot 2019-02-18 at 3.02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5850" y="3187700"/>
            <a:ext cx="10833100" cy="3911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(Roark and Sproat, 2007)"/>
          <p:cNvSpPr txBox="1"/>
          <p:nvPr/>
        </p:nvSpPr>
        <p:spPr>
          <a:xfrm>
            <a:off x="7413599" y="8705850"/>
            <a:ext cx="52642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(Roark and Sproat, 2007)</a:t>
            </a:r>
          </a:p>
        </p:txBody>
      </p:sp>
      <p:sp>
        <p:nvSpPr>
          <p:cNvPr id="141" name="Same weak generative capacity (the strings are the same, but not the trees)"/>
          <p:cNvSpPr txBox="1"/>
          <p:nvPr/>
        </p:nvSpPr>
        <p:spPr>
          <a:xfrm>
            <a:off x="632772" y="7635875"/>
            <a:ext cx="120527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800">
                <a:solidFill>
                  <a:srgbClr val="2F2A2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Same weak generative capacity (the strings are the same, but not the trees)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Eliminating ternary produ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Eliminating ternary productions</a:t>
            </a:r>
          </a:p>
        </p:txBody>
      </p:sp>
      <p:pic>
        <p:nvPicPr>
          <p:cNvPr id="144" name="Screen Shot 2019-02-18 at 4.29.08 PM.png" descr="Screen Shot 2019-02-18 at 4.29.0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9467" y="2686099"/>
            <a:ext cx="8318501" cy="48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VP → Verb NP PP"/>
          <p:cNvSpPr txBox="1"/>
          <p:nvPr/>
        </p:nvSpPr>
        <p:spPr>
          <a:xfrm>
            <a:off x="2190369" y="8396693"/>
            <a:ext cx="3746755" cy="65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VP → Verb NP PP</a:t>
            </a:r>
          </a:p>
        </p:txBody>
      </p:sp>
      <p:sp>
        <p:nvSpPr>
          <p:cNvPr id="146" name="Line"/>
          <p:cNvSpPr/>
          <p:nvPr/>
        </p:nvSpPr>
        <p:spPr>
          <a:xfrm>
            <a:off x="6098208" y="8724900"/>
            <a:ext cx="12610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7" name="VP → X2 PP…"/>
          <p:cNvSpPr txBox="1"/>
          <p:nvPr/>
        </p:nvSpPr>
        <p:spPr>
          <a:xfrm>
            <a:off x="7888105" y="8119286"/>
            <a:ext cx="3035809" cy="1211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VP → X2 PP</a:t>
            </a:r>
          </a:p>
          <a:p>
            <a:pPr algn="l"/>
            <a:r>
              <a:t>X2 → Verb NP</a:t>
            </a:r>
          </a:p>
        </p:txBody>
      </p:sp>
      <p:sp>
        <p:nvSpPr>
          <p:cNvPr id="148" name="Rectangle"/>
          <p:cNvSpPr/>
          <p:nvPr/>
        </p:nvSpPr>
        <p:spPr>
          <a:xfrm>
            <a:off x="2582333" y="6242923"/>
            <a:ext cx="2242742" cy="316178"/>
          </a:xfrm>
          <a:prstGeom prst="rect">
            <a:avLst/>
          </a:prstGeom>
          <a:ln w="50800">
            <a:solidFill>
              <a:schemeClr val="accent5">
                <a:hueOff val="-522602"/>
                <a:satOff val="-6700"/>
                <a:lumOff val="-22320"/>
              </a:schemeClr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Eliminating ternary produ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Eliminating ternary productions</a:t>
            </a:r>
          </a:p>
        </p:txBody>
      </p:sp>
      <p:pic>
        <p:nvPicPr>
          <p:cNvPr id="151" name="Screen Shot 2019-02-18 at 3.02.03 PM.png" descr="Screen Shot 2019-02-18 at 3.02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5850" y="3187700"/>
            <a:ext cx="10833100" cy="3911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(Roark and Sproat, 2007)"/>
          <p:cNvSpPr txBox="1"/>
          <p:nvPr/>
        </p:nvSpPr>
        <p:spPr>
          <a:xfrm>
            <a:off x="7413599" y="8705850"/>
            <a:ext cx="52642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(Roark and Sproat, 2007)</a:t>
            </a:r>
          </a:p>
        </p:txBody>
      </p:sp>
      <p:sp>
        <p:nvSpPr>
          <p:cNvPr id="153" name="Same weak generative capacity (the strings are the same, but not the trees)"/>
          <p:cNvSpPr txBox="1"/>
          <p:nvPr/>
        </p:nvSpPr>
        <p:spPr>
          <a:xfrm>
            <a:off x="632772" y="7635875"/>
            <a:ext cx="120527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800">
                <a:solidFill>
                  <a:srgbClr val="2F2A2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Same weak generative capacity (the strings are the same, but not the trees)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Eliminating unary produ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Eliminating unary productions</a:t>
            </a:r>
          </a:p>
        </p:txBody>
      </p:sp>
      <p:pic>
        <p:nvPicPr>
          <p:cNvPr id="156" name="Screen Shot 2019-02-18 at 4.29.08 PM.png" descr="Screen Shot 2019-02-18 at 4.29.0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9467" y="2686099"/>
            <a:ext cx="8318501" cy="48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Rectangle"/>
          <p:cNvSpPr/>
          <p:nvPr/>
        </p:nvSpPr>
        <p:spPr>
          <a:xfrm>
            <a:off x="2497666" y="3598333"/>
            <a:ext cx="1260410" cy="382456"/>
          </a:xfrm>
          <a:prstGeom prst="rect">
            <a:avLst/>
          </a:prstGeom>
          <a:ln w="50800">
            <a:solidFill>
              <a:schemeClr val="accent5">
                <a:hueOff val="-522602"/>
                <a:satOff val="-6700"/>
                <a:lumOff val="-22320"/>
              </a:schemeClr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8" name="S → VP…"/>
          <p:cNvSpPr txBox="1"/>
          <p:nvPr/>
        </p:nvSpPr>
        <p:spPr>
          <a:xfrm>
            <a:off x="3003169" y="7778379"/>
            <a:ext cx="2782063" cy="176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S → VP</a:t>
            </a:r>
          </a:p>
          <a:p>
            <a:pPr algn="l"/>
            <a:r>
              <a:t>VP → Verb</a:t>
            </a:r>
          </a:p>
          <a:p>
            <a:pPr algn="l"/>
            <a:r>
              <a:t>Verb → book</a:t>
            </a:r>
          </a:p>
        </p:txBody>
      </p:sp>
      <p:sp>
        <p:nvSpPr>
          <p:cNvPr id="159" name="Line"/>
          <p:cNvSpPr/>
          <p:nvPr/>
        </p:nvSpPr>
        <p:spPr>
          <a:xfrm>
            <a:off x="6098208" y="8724900"/>
            <a:ext cx="12610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0" name="S → book"/>
          <p:cNvSpPr txBox="1"/>
          <p:nvPr/>
        </p:nvSpPr>
        <p:spPr>
          <a:xfrm>
            <a:off x="7888105" y="8396693"/>
            <a:ext cx="2121409" cy="65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 → book</a:t>
            </a:r>
          </a:p>
        </p:txBody>
      </p:sp>
      <p:sp>
        <p:nvSpPr>
          <p:cNvPr id="161" name="Rectangle"/>
          <p:cNvSpPr/>
          <p:nvPr/>
        </p:nvSpPr>
        <p:spPr>
          <a:xfrm>
            <a:off x="2497666" y="5701056"/>
            <a:ext cx="1607742" cy="293556"/>
          </a:xfrm>
          <a:prstGeom prst="rect">
            <a:avLst/>
          </a:prstGeom>
          <a:ln w="50800">
            <a:solidFill>
              <a:schemeClr val="accent5">
                <a:hueOff val="-522602"/>
                <a:satOff val="-6700"/>
                <a:lumOff val="-22320"/>
              </a:schemeClr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KY intuition: spa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CKY intuition: spans</a:t>
            </a:r>
          </a:p>
        </p:txBody>
      </p:sp>
      <p:sp>
        <p:nvSpPr>
          <p:cNvPr id="164" name="[ Book ] [ the flight through Houston ] ]    [0:1, 1:5]…"/>
          <p:cNvSpPr txBox="1"/>
          <p:nvPr/>
        </p:nvSpPr>
        <p:spPr>
          <a:xfrm>
            <a:off x="1435015" y="4783666"/>
            <a:ext cx="10575037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[ Book ] [ the flight through Houston ] ]    [0:1, 1:5]</a:t>
            </a:r>
          </a:p>
          <a:p>
            <a:pPr/>
          </a:p>
          <a:p>
            <a:pPr/>
            <a:r>
              <a:t>[ [ Book the ] [ flight through Houston ] ]    [0:2, 2:5]</a:t>
            </a:r>
          </a:p>
          <a:p>
            <a:pPr/>
          </a:p>
          <a:p>
            <a:pPr/>
            <a:r>
              <a:t>[ [ Book the flight ] [ through Houston ] ]    [0:3, 3:5]</a:t>
            </a:r>
          </a:p>
          <a:p>
            <a:pPr/>
          </a:p>
          <a:p>
            <a:pPr/>
            <a:r>
              <a:t>[ [ Book the flight through ] [ Houston ] ]    [0:4, 4:5]</a:t>
            </a:r>
          </a:p>
        </p:txBody>
      </p:sp>
      <p:sp>
        <p:nvSpPr>
          <p:cNvPr id="165" name="Only binary productions in Chomsky Normal Form!…"/>
          <p:cNvSpPr txBox="1"/>
          <p:nvPr/>
        </p:nvSpPr>
        <p:spPr>
          <a:xfrm>
            <a:off x="949731" y="3096683"/>
            <a:ext cx="1110533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35000" indent="-635000" algn="l">
              <a:buSzPct val="100000"/>
              <a:buAutoNum type="arabicPeriod" startAt="1"/>
            </a:pPr>
            <a:r>
              <a:t>Only binary productions in Chomsky Normal Form!</a:t>
            </a:r>
          </a:p>
          <a:p>
            <a:pPr marL="635000" indent="-635000" algn="l">
              <a:buSzPct val="100000"/>
              <a:buAutoNum type="arabicPeriod" startAt="1"/>
            </a:pPr>
            <a:r>
              <a:t>CFG constituents are contiguous spans of words</a:t>
            </a:r>
          </a:p>
        </p:txBody>
      </p:sp>
      <p:sp>
        <p:nvSpPr>
          <p:cNvPr id="166" name="Book the flight through Houston"/>
          <p:cNvSpPr txBox="1"/>
          <p:nvPr/>
        </p:nvSpPr>
        <p:spPr>
          <a:xfrm>
            <a:off x="2928069" y="2292350"/>
            <a:ext cx="714866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Book the flight through Houston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4" grpId="2"/>
      <p:bldP build="whole" bldLvl="1" animBg="1" rev="0" advAuto="0" spid="16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KY intuition: spa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CKY intuition: spans</a:t>
            </a:r>
          </a:p>
        </p:txBody>
      </p:sp>
      <p:sp>
        <p:nvSpPr>
          <p:cNvPr id="169" name="Only two possible ways to further segment the…"/>
          <p:cNvSpPr txBox="1"/>
          <p:nvPr/>
        </p:nvSpPr>
        <p:spPr>
          <a:xfrm>
            <a:off x="1727860" y="5418666"/>
            <a:ext cx="9549080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Only two possible ways to further segment the</a:t>
            </a:r>
          </a:p>
          <a:p>
            <a:pPr algn="l"/>
            <a:r>
              <a:t>second span:</a:t>
            </a:r>
          </a:p>
          <a:p>
            <a:pPr/>
          </a:p>
          <a:p>
            <a:pPr/>
            <a:r>
              <a:t>[ [ flight ] [ through Houston ] ]</a:t>
            </a:r>
          </a:p>
          <a:p>
            <a:pPr/>
          </a:p>
          <a:p>
            <a:pPr/>
            <a:r>
              <a:t>[ [ flight through ] [ Houston ] ]</a:t>
            </a:r>
          </a:p>
        </p:txBody>
      </p:sp>
      <p:sp>
        <p:nvSpPr>
          <p:cNvPr id="170" name="Suppose the correct segmentation is:…"/>
          <p:cNvSpPr txBox="1"/>
          <p:nvPr/>
        </p:nvSpPr>
        <p:spPr>
          <a:xfrm>
            <a:off x="2383942" y="2652183"/>
            <a:ext cx="8236916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Suppose the correct segmentation is:</a:t>
            </a:r>
          </a:p>
          <a:p>
            <a:pPr algn="l"/>
          </a:p>
          <a:p>
            <a:pPr algn="l"/>
            <a:r>
              <a:t>[ [ Book the ] [ flight through Houston ] ]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2"/>
      <p:bldP build="whole" bldLvl="1" animBg="1" rev="0" advAuto="0" spid="17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KY intuition: spa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CKY intuition: spans</a:t>
            </a:r>
          </a:p>
        </p:txBody>
      </p:sp>
      <p:sp>
        <p:nvSpPr>
          <p:cNvPr id="173" name="In addition to identifying the constituents, we want to know what their labels (nonterminals) are:…"/>
          <p:cNvSpPr txBox="1"/>
          <p:nvPr/>
        </p:nvSpPr>
        <p:spPr>
          <a:xfrm>
            <a:off x="559460" y="3733800"/>
            <a:ext cx="12134089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In addition to identifying the constituents, we want to know what their labels (nonterminals) are:</a:t>
            </a:r>
          </a:p>
          <a:p>
            <a:pPr/>
          </a:p>
          <a:p>
            <a:pPr/>
            <a:r>
              <a:t>[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NP</a:t>
            </a:r>
            <a:r>
              <a:t>  [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Noun</a:t>
            </a:r>
            <a:r>
              <a:t>  flight ] [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PP</a:t>
            </a:r>
            <a:r>
              <a:t>  through Houston ] 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