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4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4" r:id="rId4"/>
    <p:sldId id="279" r:id="rId5"/>
    <p:sldId id="258" r:id="rId7"/>
    <p:sldId id="292" r:id="rId8"/>
    <p:sldId id="266" r:id="rId9"/>
    <p:sldId id="293" r:id="rId10"/>
    <p:sldId id="275" r:id="rId11"/>
    <p:sldId id="276" r:id="rId12"/>
    <p:sldId id="277" r:id="rId13"/>
    <p:sldId id="271" r:id="rId14"/>
    <p:sldId id="278" r:id="rId15"/>
    <p:sldId id="274" r:id="rId16"/>
    <p:sldId id="260" r:id="rId17"/>
    <p:sldId id="265" r:id="rId18"/>
    <p:sldId id="295"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03d88da-8355-4517-80c4-f32575d0393f}">
          <p14:sldIdLst>
            <p14:sldId id="256"/>
            <p14:sldId id="264"/>
            <p14:sldId id="279"/>
            <p14:sldId id="258"/>
            <p14:sldId id="292"/>
            <p14:sldId id="266"/>
            <p14:sldId id="293"/>
            <p14:sldId id="275"/>
            <p14:sldId id="276"/>
            <p14:sldId id="277"/>
            <p14:sldId id="271"/>
            <p14:sldId id="278"/>
            <p14:sldId id="274"/>
            <p14:sldId id="260"/>
            <p14:sldId id="265"/>
          </p14:sldIdLst>
        </p14:section>
        <p14:section name="Appendix" id="{755bc809-9e60-4a3e-b555-06ef868d53f1}">
          <p14:sldIdLst>
            <p14:sldId id="2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TONG"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049" autoAdjust="0"/>
  </p:normalViewPr>
  <p:slideViewPr>
    <p:cSldViewPr snapToGrid="0">
      <p:cViewPr varScale="1">
        <p:scale>
          <a:sx n="70" d="100"/>
          <a:sy n="70" d="100"/>
        </p:scale>
        <p:origin x="1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66.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03T10:22:31.143"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C29C4-DD13-43D1-B824-778C92C39C3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B9570-82BA-4D25-82ED-A2F96548980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custDataLst>
              <p:tags r:id="rId3"/>
            </p:custDataLst>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custDataLst>
              <p:tags r:id="rId3"/>
            </p:custDataLst>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custDataLst>
              <p:tags r:id="rId3"/>
            </p:custDataLst>
          </p:nvPr>
        </p:nvSpPr>
        <p:spPr/>
        <p:txBody>
          <a:bodyPr/>
          <a:lstStyle/>
          <a:p>
            <a:r>
              <a:rPr lang="zh-CN" altLang="en-US" dirty="0" smtClean="0"/>
              <a:t>数据集理解：</a:t>
            </a:r>
            <a:r>
              <a:rPr lang="en-US" altLang="zh-CN" dirty="0" smtClean="0"/>
              <a:t>OS</a:t>
            </a:r>
            <a:r>
              <a:rPr lang="zh-CN" altLang="en-US" dirty="0" smtClean="0"/>
              <a:t>里的值为</a:t>
            </a:r>
            <a:r>
              <a:rPr lang="en-US" altLang="zh-CN" dirty="0" smtClean="0"/>
              <a:t>PLV</a:t>
            </a:r>
            <a:r>
              <a:rPr lang="zh-CN" altLang="en-US" dirty="0" smtClean="0"/>
              <a:t>，用来表征两个</a:t>
            </a:r>
            <a:r>
              <a:rPr lang="en-US" altLang="zh-CN" dirty="0" smtClean="0"/>
              <a:t>EEG</a:t>
            </a:r>
            <a:r>
              <a:rPr lang="zh-CN" altLang="en-US" dirty="0" smtClean="0"/>
              <a:t>信号之间相位差的稳定程度</a:t>
            </a:r>
            <a:endParaRPr lang="en-US" altLang="zh-CN" dirty="0" smtClean="0"/>
          </a:p>
          <a:p>
            <a:r>
              <a:rPr lang="zh-CN" altLang="en-US" dirty="0" smtClean="0"/>
              <a:t>值越大越不稳定；</a:t>
            </a:r>
            <a:endParaRPr lang="en-US" altLang="zh-CN" dirty="0" smtClean="0"/>
          </a:p>
          <a:p>
            <a:r>
              <a:rPr lang="zh-CN" altLang="en-US" dirty="0" smtClean="0"/>
              <a:t>有采集时间、频率段、实验次数和感兴趣通道对共同决定；</a:t>
            </a:r>
            <a:endParaRPr lang="en-US" altLang="zh-CN" dirty="0" smtClean="0"/>
          </a:p>
          <a:p>
            <a:r>
              <a:rPr lang="zh-CN" altLang="en-US" dirty="0" smtClean="0"/>
              <a:t>由于实验次数与识别与未识别之间有直接的对应关系，于是将四维向量向实验次数上进行投影，进行数据可视化；可以发现此时</a:t>
            </a:r>
            <a:r>
              <a:rPr lang="en-US" altLang="zh-CN" dirty="0" smtClean="0"/>
              <a:t>PLV</a:t>
            </a:r>
            <a:r>
              <a:rPr lang="zh-CN" altLang="en-US" dirty="0" smtClean="0"/>
              <a:t>值随各</a:t>
            </a:r>
            <a:r>
              <a:rPr lang="en-US" altLang="zh-CN" dirty="0" smtClean="0"/>
              <a:t>track</a:t>
            </a:r>
            <a:r>
              <a:rPr lang="zh-CN" altLang="en-US" dirty="0" smtClean="0"/>
              <a:t>变化分布相对均匀；在对坐标进行</a:t>
            </a:r>
            <a:r>
              <a:rPr lang="en-US" altLang="zh-CN" dirty="0" smtClean="0"/>
              <a:t>2000</a:t>
            </a:r>
            <a:r>
              <a:rPr lang="zh-CN" altLang="en-US" dirty="0" smtClean="0"/>
              <a:t>倍的放大后，才可以分辨数据分布的疏密变化。</a:t>
            </a:r>
            <a:endParaRPr lang="zh-CN" altLang="en-US" dirty="0" smtClean="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12B9570-82BA-4D25-82ED-A2F96548980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模式识别类问题进行机器学习是为了能够在新样本上提高识别能力，也就是泛化能力</a:t>
            </a:r>
            <a:endParaRPr lang="en-US" altLang="zh-CN" dirty="0" smtClean="0"/>
          </a:p>
          <a:p>
            <a:r>
              <a:rPr lang="zh-CN" altLang="en-US" dirty="0" smtClean="0"/>
              <a:t>为了提高泛化能力，我们分别采用了两种划分数据集的方法。留出法划分遵循训练集与测试集元素互斥的原则，避免数据对新问题形成记忆能力。</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对于单人我们采用</a:t>
            </a:r>
            <a:r>
              <a:rPr lang="zh-CN" altLang="en-US" dirty="0" smtClean="0">
                <a:latin typeface="微软"/>
              </a:rPr>
              <a:t>随机采样</a:t>
            </a:r>
            <a:r>
              <a:rPr lang="en-US" altLang="zh-CN" dirty="0" smtClean="0">
                <a:latin typeface="微软"/>
              </a:rPr>
              <a:t>+</a:t>
            </a:r>
            <a:r>
              <a:rPr lang="zh-CN" altLang="en-US" dirty="0" smtClean="0">
                <a:latin typeface="微软"/>
              </a:rPr>
              <a:t>分层采样，保留类别比例，将单人的数据分别在训练集与测试集中形成均等的四份。</a:t>
            </a:r>
            <a:endParaRPr lang="en-US" altLang="zh-CN" dirty="0" smtClean="0">
              <a:latin typeface="微软"/>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
              </a:rPr>
              <a:t>在模型优化中产生比较大的方差，可能产生过拟合问题。</a:t>
            </a:r>
            <a:endParaRPr lang="en-US" altLang="zh-CN" dirty="0" smtClean="0">
              <a:latin typeface="微软"/>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
              </a:rPr>
              <a:t>于是进行了改进。</a:t>
            </a:r>
            <a:endParaRPr lang="en-US" altLang="zh-CN" dirty="0" smtClean="0">
              <a:latin typeface="微软"/>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
              </a:rPr>
              <a:t>方法二是交叉验证，采用了</a:t>
            </a:r>
            <a:r>
              <a:rPr lang="en-US" altLang="zh-CN" dirty="0" smtClean="0">
                <a:latin typeface="微软"/>
              </a:rPr>
              <a:t>10</a:t>
            </a:r>
            <a:r>
              <a:rPr lang="zh-CN" altLang="en-US" dirty="0" smtClean="0">
                <a:latin typeface="微软"/>
              </a:rPr>
              <a:t>次</a:t>
            </a:r>
            <a:r>
              <a:rPr lang="en-US" altLang="zh-CN" dirty="0" smtClean="0">
                <a:latin typeface="微软"/>
              </a:rPr>
              <a:t>10</a:t>
            </a:r>
            <a:r>
              <a:rPr lang="zh-CN" altLang="en-US" dirty="0" smtClean="0">
                <a:latin typeface="微软"/>
              </a:rPr>
              <a:t>折交叉验证，将数据集均匀分成</a:t>
            </a:r>
            <a:r>
              <a:rPr lang="en-US" altLang="zh-CN" dirty="0" smtClean="0">
                <a:latin typeface="微软"/>
              </a:rPr>
              <a:t>10</a:t>
            </a:r>
            <a:r>
              <a:rPr lang="zh-CN" altLang="en-US" dirty="0" smtClean="0">
                <a:latin typeface="微软"/>
              </a:rPr>
              <a:t>份后，分别作为验证集，评估结果取平均值。</a:t>
            </a:r>
            <a:endParaRPr lang="en-US" altLang="zh-CN" dirty="0" smtClean="0">
              <a:latin typeface="微软"/>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相较于留出法，稳定性强，准确率提高</a:t>
            </a:r>
            <a:endParaRPr lang="en-US" altLang="zh-CN" dirty="0" smtClean="0">
              <a:latin typeface="微软"/>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
              </a:rPr>
              <a:t>由于计算开销比较大，一般对小样本模型适配。</a:t>
            </a:r>
            <a:endParaRPr lang="en-US" altLang="zh-CN" dirty="0" smtClean="0">
              <a:latin typeface="微软"/>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latin typeface="微软"/>
            </a:endParaRPr>
          </a:p>
          <a:p>
            <a:endParaRPr lang="zh-CN" altLang="en-US" dirty="0"/>
          </a:p>
        </p:txBody>
      </p:sp>
      <p:sp>
        <p:nvSpPr>
          <p:cNvPr id="4" name="灯片编号占位符 3"/>
          <p:cNvSpPr>
            <a:spLocks noGrp="1"/>
          </p:cNvSpPr>
          <p:nvPr>
            <p:ph type="sldNum" sz="quarter" idx="10"/>
          </p:nvPr>
        </p:nvSpPr>
        <p:spPr/>
        <p:txBody>
          <a:bodyPr/>
          <a:lstStyle/>
          <a:p>
            <a:fld id="{612B9570-82BA-4D25-82ED-A2F96548980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这里考虑了背景，对高斯核方法取不同频率段是希望探究人脑频率段不同活动状态对于该识别认知的准确率是否有影响，以及哪些特殊位点区域的电相位差对识别认知的影响最大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在留出法划分基础上，采用支持向量机，高斯核、线性核，在全频率、全部</a:t>
            </a:r>
            <a:r>
              <a:rPr lang="en-US" altLang="zh-CN" dirty="0" smtClean="0"/>
              <a:t>pair</a:t>
            </a:r>
            <a:r>
              <a:rPr lang="zh-CN" altLang="en-US" dirty="0" smtClean="0"/>
              <a:t>基础上，每队</a:t>
            </a:r>
            <a:r>
              <a:rPr lang="en-US" altLang="zh-CN" dirty="0" smtClean="0"/>
              <a:t>pair</a:t>
            </a:r>
            <a:r>
              <a:rPr lang="zh-CN" altLang="en-US" dirty="0" smtClean="0"/>
              <a:t>计算</a:t>
            </a:r>
            <a:r>
              <a:rPr lang="en-US" altLang="zh-CN" dirty="0" smtClean="0"/>
              <a:t>100</a:t>
            </a:r>
            <a:r>
              <a:rPr lang="zh-CN" altLang="en-US" dirty="0" smtClean="0"/>
              <a:t>次取平均，计算</a:t>
            </a:r>
            <a:r>
              <a:rPr lang="en-US" altLang="zh-CN" dirty="0" smtClean="0"/>
              <a:t>5</a:t>
            </a:r>
            <a:r>
              <a:rPr lang="zh-CN" altLang="en-US" dirty="0" smtClean="0"/>
              <a:t>次，平均准确率，从而</a:t>
            </a:r>
            <a:r>
              <a:rPr lang="zh-CN" altLang="en-US" dirty="0" smtClean="0">
                <a:latin typeface="微软雅黑" panose="020B0503020204020204" pitchFamily="34" charset="-122"/>
                <a:ea typeface="微软雅黑" panose="020B0503020204020204" pitchFamily="34" charset="-122"/>
              </a:rPr>
              <a:t>找到准确率最好固定的五对</a:t>
            </a:r>
            <a:r>
              <a:rPr lang="en-US" altLang="zh-CN" dirty="0" smtClean="0">
                <a:latin typeface="微软雅黑" panose="020B0503020204020204" pitchFamily="34" charset="-122"/>
                <a:ea typeface="微软雅黑" panose="020B0503020204020204" pitchFamily="34" charset="-122"/>
              </a:rPr>
              <a:t>pair</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对五对</a:t>
            </a:r>
            <a:r>
              <a:rPr lang="en-US" altLang="zh-CN" dirty="0" smtClean="0">
                <a:latin typeface="微软雅黑" panose="020B0503020204020204" pitchFamily="34" charset="-122"/>
                <a:ea typeface="微软雅黑" panose="020B0503020204020204" pitchFamily="34" charset="-122"/>
              </a:rPr>
              <a:t>pair</a:t>
            </a:r>
            <a:r>
              <a:rPr lang="zh-CN" altLang="en-US" dirty="0" smtClean="0">
                <a:latin typeface="微软雅黑" panose="020B0503020204020204" pitchFamily="34" charset="-122"/>
                <a:ea typeface="微软雅黑" panose="020B0503020204020204" pitchFamily="34" charset="-122"/>
              </a:rPr>
              <a:t>单独计算后，平均准确率提升</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，并且准确率相差不大</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计算所有</a:t>
            </a:r>
            <a:r>
              <a:rPr lang="en-US" altLang="zh-CN" dirty="0" smtClean="0">
                <a:latin typeface="微软雅黑" panose="020B0503020204020204" pitchFamily="34" charset="-122"/>
                <a:ea typeface="微软雅黑" panose="020B0503020204020204" pitchFamily="34" charset="-122"/>
              </a:rPr>
              <a:t>pair</a:t>
            </a:r>
            <a:r>
              <a:rPr lang="zh-CN" altLang="en-US" dirty="0" smtClean="0">
                <a:latin typeface="微软雅黑" panose="020B0503020204020204" pitchFamily="34" charset="-122"/>
                <a:ea typeface="微软雅黑" panose="020B0503020204020204" pitchFamily="34" charset="-122"/>
              </a:rPr>
              <a:t>基础上，分频率段计算准确率，相比全频率段都有提升，</a:t>
            </a:r>
            <a:r>
              <a:rPr lang="en-US" altLang="zh-CN" dirty="0" smtClean="0">
                <a:latin typeface="微软雅黑" panose="020B0503020204020204" pitchFamily="34" charset="-122"/>
                <a:ea typeface="微软雅黑" panose="020B0503020204020204" pitchFamily="34" charset="-122"/>
              </a:rPr>
              <a:t>gamma</a:t>
            </a:r>
            <a:r>
              <a:rPr lang="zh-CN" altLang="en-US" dirty="0" smtClean="0">
                <a:latin typeface="微软雅黑" panose="020B0503020204020204" pitchFamily="34" charset="-122"/>
                <a:ea typeface="微软雅黑" panose="020B0503020204020204" pitchFamily="34" charset="-122"/>
              </a:rPr>
              <a:t>波段与全频率段较大值的</a:t>
            </a:r>
            <a:r>
              <a:rPr lang="en-US" altLang="zh-CN" dirty="0" smtClean="0">
                <a:latin typeface="微软雅黑" panose="020B0503020204020204" pitchFamily="34" charset="-122"/>
                <a:ea typeface="微软雅黑" panose="020B0503020204020204" pitchFamily="34" charset="-122"/>
              </a:rPr>
              <a:t>pair</a:t>
            </a:r>
            <a:r>
              <a:rPr lang="zh-CN" altLang="en-US" dirty="0" smtClean="0">
                <a:latin typeface="微软雅黑" panose="020B0503020204020204" pitchFamily="34" charset="-122"/>
                <a:ea typeface="微软雅黑" panose="020B0503020204020204" pitchFamily="34" charset="-122"/>
              </a:rPr>
              <a:t>基本相同</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线性核准确率提升</a:t>
            </a:r>
            <a:r>
              <a:rPr lang="en-US" altLang="zh-CN" dirty="0" smtClean="0">
                <a:latin typeface="微软雅黑" panose="020B0503020204020204" pitchFamily="34" charset="-122"/>
                <a:ea typeface="微软雅黑" panose="020B0503020204020204" pitchFamily="34" charset="-122"/>
              </a:rPr>
              <a:t>3%</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将时间点作为样本特征，提升样本维度和数量，容错率提升，高斯核准确率提高</a:t>
            </a:r>
            <a:r>
              <a:rPr lang="en-US" altLang="zh-CN" dirty="0" smtClean="0">
                <a:latin typeface="微软雅黑" panose="020B0503020204020204" pitchFamily="34" charset="-122"/>
                <a:ea typeface="微软雅黑" panose="020B0503020204020204" pitchFamily="34" charset="-122"/>
              </a:rPr>
              <a:t>7%</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12B9570-82BA-4D25-82ED-A2F96548980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custDataLst>
              <p:tags r:id="rId3"/>
            </p:custDataLst>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custDataLst>
              <p:tags r:id="rId3"/>
            </p:custDataLst>
          </p:nvPr>
        </p:nvSpPr>
        <p:spPr/>
        <p:txBody>
          <a:bodyPr/>
          <a:p>
            <a:r>
              <a:rPr lang="zh-CN" altLang="en-US">
                <a:sym typeface="+mn-ea"/>
              </a:rPr>
              <a:t>白化：一种线性变换，对源信号去相关</a:t>
            </a:r>
            <a:endParaRPr lang="zh-CN" altLang="en-US"/>
          </a:p>
          <a:p>
            <a:endParaRPr lang="zh-CN" altLang="en-US"/>
          </a:p>
          <a:p>
            <a:r>
              <a:rPr lang="en-US" altLang="zh-CN">
                <a:sym typeface="+mn-ea"/>
              </a:rPr>
              <a:t>ZCA</a:t>
            </a:r>
            <a:r>
              <a:rPr lang="zh-CN" altLang="en-US">
                <a:sym typeface="+mn-ea"/>
              </a:rPr>
              <a:t>变换后更接近原始数据</a:t>
            </a:r>
            <a:endParaRPr lang="zh-CN" altLang="en-US"/>
          </a:p>
          <a:p>
            <a:r>
              <a:rPr lang="zh-CN" altLang="en-US">
                <a:sym typeface="+mn-ea"/>
              </a:rPr>
              <a:t>让数据的分布更接近白噪音，尽量减少不同通道数据相关的成分，并且让各个通道所贡献的幅度也尽量均匀一致</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custDataLst>
              <p:tags r:id="rId3"/>
            </p:custDataLst>
          </p:nvPr>
        </p:nvSpPr>
        <p:spPr/>
        <p:txBody>
          <a:bodyPr/>
          <a:p>
            <a:r>
              <a:rPr lang="zh-CN" altLang="en-US"/>
              <a:t>选择能够使得不纯度下降最大的特征和分裂点</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2B9570-82BA-4D25-82ED-A2F96548980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2B9570-82BA-4D25-82ED-A2F96548980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EC0E869-5EDF-438D-9BF9-766E713C64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8CAB48-BE84-4635-9372-923B2AD879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0E869-5EDF-438D-9BF9-766E713C642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CAB48-BE84-4635-9372-923B2AD879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media/image17.png"/><Relationship Id="rId6" Type="http://schemas.openxmlformats.org/officeDocument/2006/relationships/tags" Target="../tags/tag20.xml"/><Relationship Id="rId5" Type="http://schemas.openxmlformats.org/officeDocument/2006/relationships/image" Target="../media/image16.png"/><Relationship Id="rId4" Type="http://schemas.openxmlformats.org/officeDocument/2006/relationships/tags" Target="../tags/tag19.xml"/><Relationship Id="rId3" Type="http://schemas.openxmlformats.org/officeDocument/2006/relationships/tags" Target="../tags/tag18.xml"/><Relationship Id="rId27" Type="http://schemas.openxmlformats.org/officeDocument/2006/relationships/notesSlide" Target="../notesSlides/notesSlide6.xml"/><Relationship Id="rId26" Type="http://schemas.openxmlformats.org/officeDocument/2006/relationships/slideLayout" Target="../slideLayouts/slideLayout2.xml"/><Relationship Id="rId25" Type="http://schemas.openxmlformats.org/officeDocument/2006/relationships/image" Target="../media/image24.png"/><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image" Target="../media/image23.png"/><Relationship Id="rId21" Type="http://schemas.openxmlformats.org/officeDocument/2006/relationships/tags" Target="../tags/tag29.xml"/><Relationship Id="rId20" Type="http://schemas.openxmlformats.org/officeDocument/2006/relationships/image" Target="../media/image22.png"/><Relationship Id="rId2" Type="http://schemas.openxmlformats.org/officeDocument/2006/relationships/tags" Target="../tags/tag17.xml"/><Relationship Id="rId19" Type="http://schemas.openxmlformats.org/officeDocument/2006/relationships/tags" Target="../tags/tag28.xml"/><Relationship Id="rId18" Type="http://schemas.openxmlformats.org/officeDocument/2006/relationships/image" Target="../media/image21.png"/><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image" Target="../media/image20.png"/><Relationship Id="rId14" Type="http://schemas.openxmlformats.org/officeDocument/2006/relationships/tags" Target="../tags/tag25.xml"/><Relationship Id="rId13" Type="http://schemas.openxmlformats.org/officeDocument/2006/relationships/image" Target="../media/image19.png"/><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image" Target="../media/image18.png"/><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image" Target="../media/image27.png"/><Relationship Id="rId7" Type="http://schemas.openxmlformats.org/officeDocument/2006/relationships/tags" Target="../tags/tag37.xml"/><Relationship Id="rId6" Type="http://schemas.openxmlformats.org/officeDocument/2006/relationships/image" Target="../media/image26.png"/><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25.png"/><Relationship Id="rId10"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media/image29.png"/><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28.png"/><Relationship Id="rId3" Type="http://schemas.openxmlformats.org/officeDocument/2006/relationships/tags" Target="../tags/tag41.xml"/><Relationship Id="rId29" Type="http://schemas.openxmlformats.org/officeDocument/2006/relationships/comments" Target="../comments/comment1.xml"/><Relationship Id="rId28" Type="http://schemas.openxmlformats.org/officeDocument/2006/relationships/notesSlide" Target="../notesSlides/notesSlide7.xml"/><Relationship Id="rId27" Type="http://schemas.openxmlformats.org/officeDocument/2006/relationships/slideLayout" Target="../slideLayouts/slideLayout2.xml"/><Relationship Id="rId26" Type="http://schemas.openxmlformats.org/officeDocument/2006/relationships/tags" Target="../tags/tag55.xml"/><Relationship Id="rId25" Type="http://schemas.openxmlformats.org/officeDocument/2006/relationships/image" Target="../media/image36.png"/><Relationship Id="rId24" Type="http://schemas.openxmlformats.org/officeDocument/2006/relationships/tags" Target="../tags/tag54.xml"/><Relationship Id="rId23" Type="http://schemas.openxmlformats.org/officeDocument/2006/relationships/tags" Target="../tags/tag53.xml"/><Relationship Id="rId22" Type="http://schemas.openxmlformats.org/officeDocument/2006/relationships/image" Target="../media/image35.png"/><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40.xml"/><Relationship Id="rId19" Type="http://schemas.openxmlformats.org/officeDocument/2006/relationships/image" Target="../media/image34.png"/><Relationship Id="rId18" Type="http://schemas.openxmlformats.org/officeDocument/2006/relationships/tags" Target="../tags/tag50.xml"/><Relationship Id="rId17" Type="http://schemas.openxmlformats.org/officeDocument/2006/relationships/image" Target="../media/image33.png"/><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image" Target="../media/image32.png"/><Relationship Id="rId13" Type="http://schemas.openxmlformats.org/officeDocument/2006/relationships/tags" Target="../tags/tag47.xml"/><Relationship Id="rId12" Type="http://schemas.openxmlformats.org/officeDocument/2006/relationships/image" Target="../media/image31.png"/><Relationship Id="rId11" Type="http://schemas.openxmlformats.org/officeDocument/2006/relationships/tags" Target="../tags/tag46.xml"/><Relationship Id="rId10" Type="http://schemas.openxmlformats.org/officeDocument/2006/relationships/image" Target="../media/image30.png"/><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tags" Target="../tags/tag61.xml"/><Relationship Id="rId7" Type="http://schemas.openxmlformats.org/officeDocument/2006/relationships/image" Target="../media/image44.png"/><Relationship Id="rId6" Type="http://schemas.openxmlformats.org/officeDocument/2006/relationships/tags" Target="../tags/tag60.xml"/><Relationship Id="rId5" Type="http://schemas.openxmlformats.org/officeDocument/2006/relationships/image" Target="../media/image43.jpeg"/><Relationship Id="rId4" Type="http://schemas.openxmlformats.org/officeDocument/2006/relationships/tags" Target="../tags/tag59.xml"/><Relationship Id="rId3" Type="http://schemas.openxmlformats.org/officeDocument/2006/relationships/image" Target="../media/image42.webp"/><Relationship Id="rId2" Type="http://schemas.openxmlformats.org/officeDocument/2006/relationships/tags" Target="../tags/tag58.xml"/><Relationship Id="rId17" Type="http://schemas.openxmlformats.org/officeDocument/2006/relationships/notesSlide" Target="../notesSlides/notesSlide10.xml"/><Relationship Id="rId16" Type="http://schemas.openxmlformats.org/officeDocument/2006/relationships/slideLayout" Target="../slideLayouts/slideLayout2.xml"/><Relationship Id="rId15" Type="http://schemas.openxmlformats.org/officeDocument/2006/relationships/image" Target="../media/image48.png"/><Relationship Id="rId14" Type="http://schemas.openxmlformats.org/officeDocument/2006/relationships/tags" Target="../tags/tag64.xml"/><Relationship Id="rId13" Type="http://schemas.openxmlformats.org/officeDocument/2006/relationships/image" Target="../media/image47.png"/><Relationship Id="rId12" Type="http://schemas.openxmlformats.org/officeDocument/2006/relationships/tags" Target="../tags/tag63.xml"/><Relationship Id="rId11" Type="http://schemas.openxmlformats.org/officeDocument/2006/relationships/image" Target="../media/image46.png"/><Relationship Id="rId10" Type="http://schemas.openxmlformats.org/officeDocument/2006/relationships/tags" Target="../tags/tag62.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ags" Target="../tags/tag4.xml"/><Relationship Id="rId4" Type="http://schemas.openxmlformats.org/officeDocument/2006/relationships/image" Target="../media/image1.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脑电项目汇报</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zh-CN" altLang="en-US" dirty="0" smtClean="0">
                <a:latin typeface="微软雅黑" panose="020B0503020204020204" pitchFamily="34" charset="-122"/>
                <a:ea typeface="微软雅黑" panose="020B0503020204020204" pitchFamily="34" charset="-122"/>
              </a:rPr>
              <a:t>陈姜联  吴桐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a:t>全体</a:t>
            </a:r>
            <a:endParaRPr lang="zh-CN" altLang="en-US"/>
          </a:p>
        </p:txBody>
      </p:sp>
      <p:sp>
        <p:nvSpPr>
          <p:cNvPr id="3" name="内容占位符 2"/>
          <p:cNvSpPr>
            <a:spLocks noGrp="1"/>
          </p:cNvSpPr>
          <p:nvPr>
            <p:ph idx="1"/>
            <p:custDataLst>
              <p:tags r:id="rId2"/>
            </p:custDataLst>
          </p:nvPr>
        </p:nvSpPr>
        <p:spPr/>
        <p:txBody>
          <a:bodyPr/>
          <a:p>
            <a:pPr marL="285750" indent="-285750">
              <a:lnSpc>
                <a:spcPts val="2260"/>
              </a:lnSpc>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sym typeface="+mn-ea"/>
              </a:rPr>
              <a:t>特征1：</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smtClean="0">
                <a:latin typeface="微软雅黑" panose="020B0503020204020204" pitchFamily="34" charset="-122"/>
                <a:ea typeface="微软雅黑" panose="020B0503020204020204" pitchFamily="34" charset="-122"/>
                <a:sym typeface="+mn-ea"/>
              </a:rPr>
              <a:t>样本数：100 ， 4个人trial合并</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smtClean="0">
                <a:latin typeface="微软雅黑" panose="020B0503020204020204" pitchFamily="34" charset="-122"/>
                <a:ea typeface="微软雅黑" panose="020B0503020204020204" pitchFamily="34" charset="-122"/>
                <a:sym typeface="+mn-ea"/>
              </a:rPr>
              <a:t>时频点上的plv值经过pca（k=1）作为特征</a:t>
            </a:r>
            <a:endParaRPr lang="en-US" altLang="zh-CN" sz="2800" dirty="0" smtClean="0">
              <a:latin typeface="微软雅黑" panose="020B0503020204020204" pitchFamily="34" charset="-122"/>
              <a:ea typeface="微软雅黑" panose="020B0503020204020204" pitchFamily="34" charset="-122"/>
            </a:endParaRPr>
          </a:p>
          <a:p>
            <a:pPr lvl="0"/>
            <a:r>
              <a:rPr lang="en-US" altLang="zh-CN" sz="2800" dirty="0" smtClean="0">
                <a:latin typeface="微软雅黑" panose="020B0503020204020204" pitchFamily="34" charset="-122"/>
                <a:ea typeface="微软雅黑" panose="020B0503020204020204" pitchFamily="34" charset="-122"/>
                <a:sym typeface="+mn-ea"/>
              </a:rPr>
              <a:t>特征2：</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smtClean="0">
                <a:latin typeface="微软雅黑" panose="020B0503020204020204" pitchFamily="34" charset="-122"/>
                <a:ea typeface="微软雅黑" panose="020B0503020204020204" pitchFamily="34" charset="-122"/>
                <a:sym typeface="+mn-ea"/>
              </a:rPr>
              <a:t>样本数：100*时间点，4个人trial合并*每个trial包括的时间点</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smtClean="0">
                <a:latin typeface="微软雅黑" panose="020B0503020204020204" pitchFamily="34" charset="-122"/>
                <a:ea typeface="微软雅黑" panose="020B0503020204020204" pitchFamily="34" charset="-122"/>
                <a:sym typeface="+mn-ea"/>
              </a:rPr>
              <a:t>时频点上的plv值经过pca（k=1）作为特征</a:t>
            </a:r>
            <a:endParaRPr lang="en-US" altLang="zh-CN" sz="2800" dirty="0" smtClean="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9055" y="-78105"/>
            <a:ext cx="6133465" cy="1325880"/>
          </a:xfrm>
        </p:spPr>
        <p:txBody>
          <a:bodyPr/>
          <a:p>
            <a:r>
              <a:rPr lang="zh-CN" altLang="en-US"/>
              <a:t>特征</a:t>
            </a:r>
            <a:r>
              <a:rPr lang="en-US" altLang="zh-CN"/>
              <a:t>1</a:t>
            </a:r>
            <a:r>
              <a:rPr lang="zh-CN" altLang="en-US"/>
              <a:t>：</a:t>
            </a:r>
            <a:r>
              <a:rPr lang="en-US" altLang="zh-CN"/>
              <a:t>SVM rbf</a:t>
            </a:r>
            <a:r>
              <a:rPr lang="zh-CN" altLang="en-US"/>
              <a:t>核</a:t>
            </a:r>
            <a:endParaRPr lang="zh-CN" altLang="en-US"/>
          </a:p>
        </p:txBody>
      </p:sp>
      <p:sp>
        <p:nvSpPr>
          <p:cNvPr id="3" name="内容占位符 2"/>
          <p:cNvSpPr>
            <a:spLocks noGrp="1"/>
          </p:cNvSpPr>
          <p:nvPr>
            <p:ph idx="1"/>
            <p:custDataLst>
              <p:tags r:id="rId2"/>
            </p:custDataLst>
          </p:nvPr>
        </p:nvSpPr>
        <p:spPr>
          <a:xfrm>
            <a:off x="0" y="4068445"/>
            <a:ext cx="6644640" cy="2789555"/>
          </a:xfrm>
          <a:ln>
            <a:solidFill>
              <a:schemeClr val="tx1"/>
            </a:solidFill>
          </a:ln>
        </p:spPr>
        <p:txBody>
          <a:bodyPr>
            <a:normAutofit fontScale="90000" lnSpcReduction="10000"/>
          </a:bodyPr>
          <a:p>
            <a:r>
              <a:rPr lang="en-US" altLang="zh-CN" sz="1800"/>
              <a:t>for connect </a:t>
            </a:r>
            <a:endParaRPr lang="en-US" altLang="zh-CN" sz="1800"/>
          </a:p>
          <a:p>
            <a:pPr lvl="1"/>
            <a:r>
              <a:rPr lang="en-US" altLang="zh-CN" sz="1600"/>
              <a:t>for i = 1:100</a:t>
            </a:r>
            <a:endParaRPr lang="en-US" altLang="zh-CN" sz="1600"/>
          </a:p>
          <a:p>
            <a:pPr lvl="2"/>
            <a:r>
              <a:rPr lang="en-US" altLang="zh-CN" sz="1200"/>
              <a:t>for fold = 1:10</a:t>
            </a:r>
            <a:endParaRPr lang="en-US" altLang="zh-CN" sz="1200"/>
          </a:p>
          <a:p>
            <a:pPr lvl="3"/>
            <a:r>
              <a:rPr lang="en-US" altLang="zh-CN" sz="1200"/>
              <a:t>......</a:t>
            </a:r>
            <a:endParaRPr lang="en-US" altLang="zh-CN" sz="1200"/>
          </a:p>
          <a:p>
            <a:pPr lvl="3"/>
            <a:r>
              <a:rPr lang="zh-CN" altLang="en-US" sz="1200"/>
              <a:t> % 计算分类准确率</a:t>
            </a:r>
            <a:endParaRPr lang="zh-CN" altLang="en-US" sz="1200"/>
          </a:p>
          <a:p>
            <a:pPr lvl="3"/>
            <a:r>
              <a:rPr lang="zh-CN" altLang="en-US" sz="1200"/>
              <a:t>accuracy = sum(predicted_labels == test_labels) / numel(test_labels);</a:t>
            </a:r>
            <a:endParaRPr lang="zh-CN" altLang="en-US" sz="1200"/>
          </a:p>
          <a:p>
            <a:pPr lvl="3"/>
            <a:r>
              <a:rPr lang="zh-CN" altLang="en-US" sz="1200"/>
              <a:t>accuracies(fold) = accuracy;</a:t>
            </a:r>
            <a:endParaRPr lang="zh-CN" altLang="en-US" sz="1200"/>
          </a:p>
          <a:p>
            <a:pPr lvl="2"/>
            <a:r>
              <a:rPr lang="en-US" altLang="zh-CN" sz="1200"/>
              <a:t>end</a:t>
            </a:r>
            <a:endParaRPr lang="zh-CN" altLang="en-US" sz="1200"/>
          </a:p>
          <a:p>
            <a:pPr lvl="1"/>
            <a:r>
              <a:rPr lang="en-US" altLang="zh-CN" sz="1600"/>
              <a:t>end</a:t>
            </a:r>
            <a:endParaRPr lang="en-US" altLang="zh-CN" sz="1600"/>
          </a:p>
          <a:p>
            <a:pPr lvl="1"/>
            <a:r>
              <a:rPr lang="zh-CN" altLang="en-US" sz="1600"/>
              <a:t>average_accuracy(i) = mean(accuracies);</a:t>
            </a:r>
            <a:endParaRPr lang="zh-CN" altLang="en-US" sz="1600"/>
          </a:p>
          <a:p>
            <a:pPr lvl="0"/>
            <a:r>
              <a:rPr lang="en-US" altLang="zh-CN" sz="1800"/>
              <a:t>end</a:t>
            </a:r>
            <a:endParaRPr lang="zh-CN" altLang="en-US" sz="1800"/>
          </a:p>
          <a:p>
            <a:pPr marL="0" lvl="1"/>
            <a:r>
              <a:rPr lang="zh-CN" altLang="en-US" sz="1600"/>
              <a:t>average(connect) = mean(average_accuracy);</a:t>
            </a:r>
            <a:endParaRPr lang="zh-CN" altLang="en-US" sz="1600"/>
          </a:p>
          <a:p>
            <a:endParaRPr lang="zh-CN" altLang="en-US" sz="1600"/>
          </a:p>
        </p:txBody>
      </p:sp>
      <p:sp>
        <p:nvSpPr>
          <p:cNvPr id="4" name="文本框 3"/>
          <p:cNvSpPr txBox="1"/>
          <p:nvPr>
            <p:custDataLst>
              <p:tags r:id="rId3"/>
            </p:custDataLst>
          </p:nvPr>
        </p:nvSpPr>
        <p:spPr>
          <a:xfrm>
            <a:off x="59055" y="1085850"/>
            <a:ext cx="1633855" cy="645160"/>
          </a:xfrm>
          <a:prstGeom prst="rect">
            <a:avLst/>
          </a:prstGeom>
          <a:noFill/>
        </p:spPr>
        <p:txBody>
          <a:bodyPr wrap="square" rtlCol="0">
            <a:spAutoFit/>
          </a:bodyPr>
          <a:p>
            <a:r>
              <a:rPr lang="zh-CN" altLang="en-US"/>
              <a:t>单组</a:t>
            </a:r>
            <a:r>
              <a:rPr lang="en-US" altLang="zh-CN"/>
              <a:t>Pair(PCA)</a:t>
            </a:r>
            <a:r>
              <a:rPr lang="zh-CN" altLang="en-US"/>
              <a:t>：</a:t>
            </a:r>
            <a:endParaRPr lang="zh-CN" altLang="en-US"/>
          </a:p>
          <a:p>
            <a:endParaRPr lang="zh-CN" altLang="en-US"/>
          </a:p>
        </p:txBody>
      </p:sp>
      <p:pic>
        <p:nvPicPr>
          <p:cNvPr id="5" name="图片 4"/>
          <p:cNvPicPr>
            <a:picLocks noChangeAspect="1"/>
          </p:cNvPicPr>
          <p:nvPr>
            <p:custDataLst>
              <p:tags r:id="rId4"/>
            </p:custDataLst>
          </p:nvPr>
        </p:nvPicPr>
        <p:blipFill>
          <a:blip r:embed="rId5"/>
          <a:stretch>
            <a:fillRect/>
          </a:stretch>
        </p:blipFill>
        <p:spPr>
          <a:xfrm>
            <a:off x="160655" y="1558290"/>
            <a:ext cx="1152525" cy="109537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1752600" y="1273810"/>
            <a:ext cx="1403985" cy="1594485"/>
          </a:xfrm>
          <a:prstGeom prst="rect">
            <a:avLst/>
          </a:prstGeom>
        </p:spPr>
      </p:pic>
      <p:sp>
        <p:nvSpPr>
          <p:cNvPr id="7" name="文本框 6"/>
          <p:cNvSpPr txBox="1"/>
          <p:nvPr>
            <p:custDataLst>
              <p:tags r:id="rId8"/>
            </p:custDataLst>
          </p:nvPr>
        </p:nvSpPr>
        <p:spPr>
          <a:xfrm>
            <a:off x="1844040" y="1085850"/>
            <a:ext cx="1824355" cy="645160"/>
          </a:xfrm>
          <a:prstGeom prst="rect">
            <a:avLst/>
          </a:prstGeom>
          <a:noFill/>
        </p:spPr>
        <p:txBody>
          <a:bodyPr wrap="square" rtlCol="0">
            <a:spAutoFit/>
          </a:bodyPr>
          <a:p>
            <a:r>
              <a:rPr lang="zh-CN" altLang="en-US"/>
              <a:t>单组</a:t>
            </a:r>
            <a:r>
              <a:rPr lang="en-US" altLang="zh-CN"/>
              <a:t>Pair(ZCA)</a:t>
            </a:r>
            <a:r>
              <a:rPr lang="zh-CN" altLang="en-US"/>
              <a:t>：</a:t>
            </a:r>
            <a:endParaRPr lang="zh-CN" altLang="en-US"/>
          </a:p>
          <a:p>
            <a:endParaRPr lang="zh-CN" altLang="en-US"/>
          </a:p>
        </p:txBody>
      </p:sp>
      <p:pic>
        <p:nvPicPr>
          <p:cNvPr id="8" name="图片 7"/>
          <p:cNvPicPr>
            <a:picLocks noChangeAspect="1"/>
          </p:cNvPicPr>
          <p:nvPr>
            <p:custDataLst>
              <p:tags r:id="rId9"/>
            </p:custDataLst>
          </p:nvPr>
        </p:nvPicPr>
        <p:blipFill>
          <a:blip r:embed="rId10"/>
          <a:srcRect r="59010"/>
          <a:stretch>
            <a:fillRect/>
          </a:stretch>
        </p:blipFill>
        <p:spPr>
          <a:xfrm>
            <a:off x="3494405" y="1475105"/>
            <a:ext cx="1555750" cy="1178560"/>
          </a:xfrm>
          <a:prstGeom prst="rect">
            <a:avLst/>
          </a:prstGeom>
        </p:spPr>
      </p:pic>
      <p:sp>
        <p:nvSpPr>
          <p:cNvPr id="9" name="文本框 8"/>
          <p:cNvSpPr txBox="1"/>
          <p:nvPr>
            <p:custDataLst>
              <p:tags r:id="rId11"/>
            </p:custDataLst>
          </p:nvPr>
        </p:nvSpPr>
        <p:spPr>
          <a:xfrm>
            <a:off x="3543300" y="1085850"/>
            <a:ext cx="1753235" cy="368300"/>
          </a:xfrm>
          <a:prstGeom prst="rect">
            <a:avLst/>
          </a:prstGeom>
          <a:noFill/>
        </p:spPr>
        <p:txBody>
          <a:bodyPr wrap="square" rtlCol="0" anchor="t">
            <a:spAutoFit/>
          </a:bodyPr>
          <a:p>
            <a:r>
              <a:rPr lang="zh-CN" altLang="en-US">
                <a:sym typeface="+mn-ea"/>
              </a:rPr>
              <a:t>两组</a:t>
            </a:r>
            <a:r>
              <a:rPr lang="en-US" altLang="zh-CN">
                <a:sym typeface="+mn-ea"/>
              </a:rPr>
              <a:t>Pair(PCA)</a:t>
            </a:r>
            <a:r>
              <a:rPr lang="zh-CN" altLang="en-US">
                <a:sym typeface="+mn-ea"/>
              </a:rPr>
              <a:t>：</a:t>
            </a:r>
            <a:endParaRPr lang="zh-CN" altLang="en-US">
              <a:sym typeface="+mn-ea"/>
            </a:endParaRPr>
          </a:p>
        </p:txBody>
      </p:sp>
      <p:pic>
        <p:nvPicPr>
          <p:cNvPr id="10" name="图片 9"/>
          <p:cNvPicPr>
            <a:picLocks noChangeAspect="1"/>
          </p:cNvPicPr>
          <p:nvPr>
            <p:custDataLst>
              <p:tags r:id="rId12"/>
            </p:custDataLst>
          </p:nvPr>
        </p:nvPicPr>
        <p:blipFill>
          <a:blip r:embed="rId13"/>
          <a:srcRect l="-184" r="3641" b="32632"/>
          <a:stretch>
            <a:fillRect/>
          </a:stretch>
        </p:blipFill>
        <p:spPr>
          <a:xfrm>
            <a:off x="3555365" y="2868295"/>
            <a:ext cx="2003425" cy="812165"/>
          </a:xfrm>
          <a:prstGeom prst="rect">
            <a:avLst/>
          </a:prstGeom>
        </p:spPr>
      </p:pic>
      <p:pic>
        <p:nvPicPr>
          <p:cNvPr id="11" name="图片 10"/>
          <p:cNvPicPr>
            <a:picLocks noChangeAspect="1"/>
          </p:cNvPicPr>
          <p:nvPr>
            <p:custDataLst>
              <p:tags r:id="rId14"/>
            </p:custDataLst>
          </p:nvPr>
        </p:nvPicPr>
        <p:blipFill>
          <a:blip r:embed="rId15"/>
          <a:stretch>
            <a:fillRect/>
          </a:stretch>
        </p:blipFill>
        <p:spPr>
          <a:xfrm>
            <a:off x="7656195" y="114935"/>
            <a:ext cx="3856990" cy="3401060"/>
          </a:xfrm>
          <a:prstGeom prst="rect">
            <a:avLst/>
          </a:prstGeom>
        </p:spPr>
      </p:pic>
      <p:sp>
        <p:nvSpPr>
          <p:cNvPr id="14" name="文本框 13"/>
          <p:cNvSpPr txBox="1"/>
          <p:nvPr>
            <p:custDataLst>
              <p:tags r:id="rId16"/>
            </p:custDataLst>
          </p:nvPr>
        </p:nvSpPr>
        <p:spPr>
          <a:xfrm>
            <a:off x="5476875" y="1085850"/>
            <a:ext cx="1753235" cy="368300"/>
          </a:xfrm>
          <a:prstGeom prst="rect">
            <a:avLst/>
          </a:prstGeom>
          <a:noFill/>
        </p:spPr>
        <p:txBody>
          <a:bodyPr wrap="square" rtlCol="0" anchor="t">
            <a:spAutoFit/>
          </a:bodyPr>
          <a:p>
            <a:r>
              <a:rPr lang="zh-CN" altLang="en-US">
                <a:sym typeface="+mn-ea"/>
              </a:rPr>
              <a:t>三组</a:t>
            </a:r>
            <a:r>
              <a:rPr lang="en-US" altLang="zh-CN">
                <a:sym typeface="+mn-ea"/>
              </a:rPr>
              <a:t>Pair(PCA)</a:t>
            </a:r>
            <a:r>
              <a:rPr lang="zh-CN" altLang="en-US">
                <a:sym typeface="+mn-ea"/>
              </a:rPr>
              <a:t>：</a:t>
            </a:r>
            <a:endParaRPr lang="zh-CN" altLang="en-US">
              <a:sym typeface="+mn-ea"/>
            </a:endParaRPr>
          </a:p>
        </p:txBody>
      </p:sp>
      <p:pic>
        <p:nvPicPr>
          <p:cNvPr id="15" name="图片 14"/>
          <p:cNvPicPr>
            <a:picLocks noChangeAspect="1"/>
          </p:cNvPicPr>
          <p:nvPr>
            <p:custDataLst>
              <p:tags r:id="rId17"/>
            </p:custDataLst>
          </p:nvPr>
        </p:nvPicPr>
        <p:blipFill>
          <a:blip r:embed="rId18"/>
          <a:srcRect l="14688" t="8281"/>
          <a:stretch>
            <a:fillRect/>
          </a:stretch>
        </p:blipFill>
        <p:spPr>
          <a:xfrm>
            <a:off x="5690870" y="1468755"/>
            <a:ext cx="1085215" cy="1347470"/>
          </a:xfrm>
          <a:prstGeom prst="rect">
            <a:avLst/>
          </a:prstGeom>
        </p:spPr>
      </p:pic>
      <p:pic>
        <p:nvPicPr>
          <p:cNvPr id="16" name="图片 15"/>
          <p:cNvPicPr>
            <a:picLocks noChangeAspect="1"/>
          </p:cNvPicPr>
          <p:nvPr>
            <p:custDataLst>
              <p:tags r:id="rId19"/>
            </p:custDataLst>
          </p:nvPr>
        </p:nvPicPr>
        <p:blipFill>
          <a:blip r:embed="rId20"/>
          <a:stretch>
            <a:fillRect/>
          </a:stretch>
        </p:blipFill>
        <p:spPr>
          <a:xfrm>
            <a:off x="5558790" y="2921000"/>
            <a:ext cx="1743075" cy="817245"/>
          </a:xfrm>
          <a:prstGeom prst="rect">
            <a:avLst/>
          </a:prstGeom>
        </p:spPr>
      </p:pic>
      <p:pic>
        <p:nvPicPr>
          <p:cNvPr id="17" name="图片 16"/>
          <p:cNvPicPr>
            <a:picLocks noChangeAspect="1"/>
          </p:cNvPicPr>
          <p:nvPr>
            <p:custDataLst>
              <p:tags r:id="rId21"/>
            </p:custDataLst>
          </p:nvPr>
        </p:nvPicPr>
        <p:blipFill>
          <a:blip r:embed="rId22"/>
          <a:stretch>
            <a:fillRect/>
          </a:stretch>
        </p:blipFill>
        <p:spPr>
          <a:xfrm>
            <a:off x="7656195" y="3516630"/>
            <a:ext cx="3961765" cy="3341370"/>
          </a:xfrm>
          <a:prstGeom prst="rect">
            <a:avLst/>
          </a:prstGeom>
        </p:spPr>
      </p:pic>
      <p:sp>
        <p:nvSpPr>
          <p:cNvPr id="18" name="文本框 17"/>
          <p:cNvSpPr txBox="1"/>
          <p:nvPr/>
        </p:nvSpPr>
        <p:spPr>
          <a:xfrm>
            <a:off x="10434955" y="170180"/>
            <a:ext cx="1059180" cy="368300"/>
          </a:xfrm>
          <a:prstGeom prst="rect">
            <a:avLst/>
          </a:prstGeom>
          <a:noFill/>
        </p:spPr>
        <p:txBody>
          <a:bodyPr wrap="square" rtlCol="0" anchor="t">
            <a:spAutoFit/>
          </a:bodyPr>
          <a:p>
            <a:r>
              <a:rPr lang="zh-CN" altLang="en-US">
                <a:sym typeface="+mn-ea"/>
              </a:rPr>
              <a:t>两组</a:t>
            </a:r>
            <a:r>
              <a:rPr lang="en-US" altLang="zh-CN">
                <a:sym typeface="+mn-ea"/>
              </a:rPr>
              <a:t>Pair</a:t>
            </a:r>
            <a:endParaRPr lang="en-US" altLang="zh-CN">
              <a:sym typeface="+mn-ea"/>
            </a:endParaRPr>
          </a:p>
        </p:txBody>
      </p:sp>
      <p:sp>
        <p:nvSpPr>
          <p:cNvPr id="19" name="文本框 18"/>
          <p:cNvSpPr txBox="1"/>
          <p:nvPr>
            <p:custDataLst>
              <p:tags r:id="rId23"/>
            </p:custDataLst>
          </p:nvPr>
        </p:nvSpPr>
        <p:spPr>
          <a:xfrm>
            <a:off x="10480675" y="3369945"/>
            <a:ext cx="1013460" cy="368300"/>
          </a:xfrm>
          <a:prstGeom prst="rect">
            <a:avLst/>
          </a:prstGeom>
          <a:noFill/>
        </p:spPr>
        <p:txBody>
          <a:bodyPr wrap="square" rtlCol="0" anchor="t">
            <a:spAutoFit/>
          </a:bodyPr>
          <a:p>
            <a:r>
              <a:rPr lang="zh-CN" altLang="en-US">
                <a:sym typeface="+mn-ea"/>
              </a:rPr>
              <a:t>三组</a:t>
            </a:r>
            <a:r>
              <a:rPr lang="en-US" altLang="zh-CN">
                <a:sym typeface="+mn-ea"/>
              </a:rPr>
              <a:t>Pair</a:t>
            </a:r>
            <a:endParaRPr lang="en-US" altLang="zh-CN">
              <a:sym typeface="+mn-ea"/>
            </a:endParaRPr>
          </a:p>
        </p:txBody>
      </p:sp>
      <p:sp>
        <p:nvSpPr>
          <p:cNvPr id="20" name="文本框 19"/>
          <p:cNvSpPr txBox="1"/>
          <p:nvPr/>
        </p:nvSpPr>
        <p:spPr>
          <a:xfrm>
            <a:off x="-7620" y="2816225"/>
            <a:ext cx="3422015" cy="922020"/>
          </a:xfrm>
          <a:prstGeom prst="rect">
            <a:avLst/>
          </a:prstGeom>
          <a:noFill/>
          <a:ln>
            <a:solidFill>
              <a:schemeClr val="accent1">
                <a:lumMod val="50000"/>
              </a:schemeClr>
            </a:solidFill>
          </a:ln>
        </p:spPr>
        <p:txBody>
          <a:bodyPr wrap="square" rtlCol="0">
            <a:spAutoFit/>
          </a:bodyPr>
          <a:p>
            <a:r>
              <a:rPr lang="en-US" altLang="zh-CN"/>
              <a:t>maxValues</a:t>
            </a:r>
            <a:r>
              <a:rPr lang="zh-CN" altLang="en-US"/>
              <a:t>：</a:t>
            </a:r>
            <a:r>
              <a:rPr lang="en-US" altLang="zh-CN"/>
              <a:t>100</a:t>
            </a:r>
            <a:r>
              <a:rPr lang="zh-CN" altLang="en-US"/>
              <a:t>次</a:t>
            </a:r>
            <a:r>
              <a:rPr lang="en-US" altLang="zh-CN"/>
              <a:t>10</a:t>
            </a:r>
            <a:r>
              <a:rPr lang="zh-CN" altLang="en-US"/>
              <a:t>折交叉验证取平均后的分类准确率</a:t>
            </a:r>
            <a:endParaRPr lang="zh-CN" altLang="en-US"/>
          </a:p>
          <a:p>
            <a:endParaRPr lang="zh-CN" altLang="en-US"/>
          </a:p>
        </p:txBody>
      </p:sp>
      <p:pic>
        <p:nvPicPr>
          <p:cNvPr id="100" name="图片 99"/>
          <p:cNvPicPr/>
          <p:nvPr>
            <p:custDataLst>
              <p:tags r:id="rId24"/>
            </p:custDataLst>
          </p:nvPr>
        </p:nvPicPr>
        <p:blipFill>
          <a:blip r:embed="rId25"/>
          <a:stretch>
            <a:fillRect/>
          </a:stretch>
        </p:blipFill>
        <p:spPr>
          <a:xfrm>
            <a:off x="4870450" y="314960"/>
            <a:ext cx="2451100" cy="4064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特征</a:t>
            </a:r>
            <a:r>
              <a:rPr lang="en-US" altLang="zh-CN"/>
              <a:t>2</a:t>
            </a:r>
            <a:r>
              <a:rPr lang="zh-CN" altLang="en-US"/>
              <a:t>：</a:t>
            </a:r>
            <a:r>
              <a:rPr lang="en-US" altLang="zh-CN"/>
              <a:t>SVM rbf</a:t>
            </a:r>
            <a:r>
              <a:rPr lang="zh-CN" altLang="en-US"/>
              <a:t>核</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439660" y="1769745"/>
            <a:ext cx="3385185" cy="2781935"/>
          </a:xfrm>
          <a:prstGeom prst="rect">
            <a:avLst/>
          </a:prstGeom>
        </p:spPr>
      </p:pic>
      <p:sp>
        <p:nvSpPr>
          <p:cNvPr id="5" name="文本框 4"/>
          <p:cNvSpPr txBox="1"/>
          <p:nvPr>
            <p:custDataLst>
              <p:tags r:id="rId3"/>
            </p:custDataLst>
          </p:nvPr>
        </p:nvSpPr>
        <p:spPr>
          <a:xfrm>
            <a:off x="9336405" y="1691005"/>
            <a:ext cx="1488440" cy="442595"/>
          </a:xfrm>
          <a:prstGeom prst="rect">
            <a:avLst/>
          </a:prstGeom>
          <a:noFill/>
        </p:spPr>
        <p:txBody>
          <a:bodyPr wrap="square" rtlCol="0">
            <a:noAutofit/>
          </a:bodyPr>
          <a:p>
            <a:r>
              <a:rPr lang="en-US" altLang="zh-CN"/>
              <a:t>all pair</a:t>
            </a:r>
            <a:endParaRPr lang="en-US" altLang="zh-CN"/>
          </a:p>
        </p:txBody>
      </p:sp>
      <p:sp>
        <p:nvSpPr>
          <p:cNvPr id="6" name="文本框 5"/>
          <p:cNvSpPr txBox="1"/>
          <p:nvPr>
            <p:custDataLst>
              <p:tags r:id="rId4"/>
            </p:custDataLst>
          </p:nvPr>
        </p:nvSpPr>
        <p:spPr>
          <a:xfrm>
            <a:off x="1110615" y="2259965"/>
            <a:ext cx="1935480" cy="952500"/>
          </a:xfrm>
          <a:prstGeom prst="rect">
            <a:avLst/>
          </a:prstGeom>
          <a:noFill/>
        </p:spPr>
        <p:txBody>
          <a:bodyPr wrap="square" rtlCol="0">
            <a:noAutofit/>
          </a:bodyPr>
          <a:p>
            <a:r>
              <a:rPr lang="zh-CN" altLang="en-US"/>
              <a:t>单组</a:t>
            </a:r>
            <a:r>
              <a:rPr lang="en-US" altLang="zh-CN"/>
              <a:t>Pair(PCA)</a:t>
            </a:r>
            <a:r>
              <a:rPr lang="zh-CN" altLang="en-US"/>
              <a:t>：</a:t>
            </a:r>
            <a:endParaRPr lang="zh-CN" altLang="en-US"/>
          </a:p>
          <a:p>
            <a:endParaRPr lang="zh-CN" altLang="en-US"/>
          </a:p>
        </p:txBody>
      </p:sp>
      <p:pic>
        <p:nvPicPr>
          <p:cNvPr id="7" name="图片 6"/>
          <p:cNvPicPr>
            <a:picLocks noChangeAspect="1"/>
          </p:cNvPicPr>
          <p:nvPr>
            <p:custDataLst>
              <p:tags r:id="rId5"/>
            </p:custDataLst>
          </p:nvPr>
        </p:nvPicPr>
        <p:blipFill>
          <a:blip r:embed="rId6"/>
          <a:stretch>
            <a:fillRect/>
          </a:stretch>
        </p:blipFill>
        <p:spPr>
          <a:xfrm>
            <a:off x="1181100" y="2732405"/>
            <a:ext cx="1922780" cy="1587500"/>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3406140" y="2800985"/>
            <a:ext cx="3329305" cy="1384300"/>
          </a:xfrm>
          <a:prstGeom prst="rect">
            <a:avLst/>
          </a:prstGeom>
        </p:spPr>
      </p:pic>
      <p:sp>
        <p:nvSpPr>
          <p:cNvPr id="9" name="文本框 8"/>
          <p:cNvSpPr txBox="1"/>
          <p:nvPr>
            <p:custDataLst>
              <p:tags r:id="rId9"/>
            </p:custDataLst>
          </p:nvPr>
        </p:nvSpPr>
        <p:spPr>
          <a:xfrm>
            <a:off x="3493135" y="2259965"/>
            <a:ext cx="1935480" cy="952500"/>
          </a:xfrm>
          <a:prstGeom prst="rect">
            <a:avLst/>
          </a:prstGeom>
          <a:noFill/>
        </p:spPr>
        <p:txBody>
          <a:bodyPr wrap="square" rtlCol="0">
            <a:noAutofit/>
          </a:bodyPr>
          <a:p>
            <a:r>
              <a:rPr lang="zh-CN" altLang="en-US"/>
              <a:t>两组</a:t>
            </a:r>
            <a:r>
              <a:rPr lang="en-US" altLang="zh-CN"/>
              <a:t>Pair(PCA)</a:t>
            </a:r>
            <a:r>
              <a:rPr lang="zh-CN" altLang="en-US"/>
              <a:t>：</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0" y="0"/>
            <a:ext cx="10515600" cy="1325563"/>
          </a:xfrm>
        </p:spPr>
        <p:txBody>
          <a:bodyPr/>
          <a:p>
            <a:r>
              <a:rPr lang="zh-CN" altLang="en-US">
                <a:sym typeface="+mn-ea"/>
              </a:rPr>
              <a:t>特征</a:t>
            </a:r>
            <a:r>
              <a:rPr lang="en-US" altLang="zh-CN">
                <a:sym typeface="+mn-ea"/>
              </a:rPr>
              <a:t>1</a:t>
            </a:r>
            <a:r>
              <a:rPr lang="zh-CN" altLang="en-US">
                <a:sym typeface="+mn-ea"/>
              </a:rPr>
              <a:t>：</a:t>
            </a:r>
            <a:r>
              <a:rPr lang="zh-CN" altLang="en-US">
                <a:sym typeface="+mn-ea"/>
              </a:rPr>
              <a:t>决策树</a:t>
            </a:r>
            <a:endParaRPr lang="zh-CN" altLang="en-US">
              <a:sym typeface="+mn-ea"/>
            </a:endParaRPr>
          </a:p>
        </p:txBody>
      </p:sp>
      <p:sp>
        <p:nvSpPr>
          <p:cNvPr id="4" name="文本框 3"/>
          <p:cNvSpPr txBox="1"/>
          <p:nvPr>
            <p:custDataLst>
              <p:tags r:id="rId2"/>
            </p:custDataLst>
          </p:nvPr>
        </p:nvSpPr>
        <p:spPr>
          <a:xfrm>
            <a:off x="249555" y="1104900"/>
            <a:ext cx="4269740" cy="520065"/>
          </a:xfrm>
          <a:prstGeom prst="rect">
            <a:avLst/>
          </a:prstGeom>
          <a:noFill/>
        </p:spPr>
        <p:txBody>
          <a:bodyPr wrap="square" rtlCol="0">
            <a:noAutofit/>
          </a:bodyPr>
          <a:p>
            <a:r>
              <a:rPr lang="zh-CN" altLang="en-US"/>
              <a:t>单组</a:t>
            </a:r>
            <a:r>
              <a:rPr lang="en-US" altLang="zh-CN"/>
              <a:t>Pair(PCA)</a:t>
            </a:r>
            <a:r>
              <a:rPr lang="zh-CN" altLang="en-US"/>
              <a:t>：</a:t>
            </a:r>
            <a:endParaRPr lang="zh-CN" altLang="en-US"/>
          </a:p>
          <a:p>
            <a:endParaRPr lang="zh-CN" altLang="en-US"/>
          </a:p>
        </p:txBody>
      </p:sp>
      <p:pic>
        <p:nvPicPr>
          <p:cNvPr id="5" name="图片 4"/>
          <p:cNvPicPr>
            <a:picLocks noChangeAspect="1"/>
          </p:cNvPicPr>
          <p:nvPr>
            <p:custDataLst>
              <p:tags r:id="rId3"/>
            </p:custDataLst>
          </p:nvPr>
        </p:nvPicPr>
        <p:blipFill>
          <a:blip r:embed="rId4"/>
          <a:srcRect l="7010"/>
          <a:stretch>
            <a:fillRect/>
          </a:stretch>
        </p:blipFill>
        <p:spPr>
          <a:xfrm>
            <a:off x="411480" y="1624965"/>
            <a:ext cx="1373505" cy="1388110"/>
          </a:xfrm>
          <a:prstGeom prst="rect">
            <a:avLst/>
          </a:prstGeom>
        </p:spPr>
      </p:pic>
      <p:sp>
        <p:nvSpPr>
          <p:cNvPr id="3" name="文本框 2"/>
          <p:cNvSpPr txBox="1"/>
          <p:nvPr>
            <p:custDataLst>
              <p:tags r:id="rId5"/>
            </p:custDataLst>
          </p:nvPr>
        </p:nvSpPr>
        <p:spPr>
          <a:xfrm>
            <a:off x="2487295" y="1104900"/>
            <a:ext cx="4269740" cy="797560"/>
          </a:xfrm>
          <a:prstGeom prst="rect">
            <a:avLst/>
          </a:prstGeom>
          <a:noFill/>
        </p:spPr>
        <p:txBody>
          <a:bodyPr wrap="square" rtlCol="0">
            <a:noAutofit/>
          </a:bodyPr>
          <a:p>
            <a:r>
              <a:rPr lang="zh-CN" altLang="en-US"/>
              <a:t>两组</a:t>
            </a:r>
            <a:r>
              <a:rPr lang="en-US" altLang="zh-CN"/>
              <a:t>Pair(PCA)</a:t>
            </a:r>
            <a:r>
              <a:rPr lang="zh-CN" altLang="en-US"/>
              <a:t>：</a:t>
            </a:r>
            <a:endParaRPr lang="zh-CN" altLang="en-US"/>
          </a:p>
          <a:p>
            <a:endParaRPr lang="zh-CN" altLang="en-US"/>
          </a:p>
        </p:txBody>
      </p:sp>
      <p:sp>
        <p:nvSpPr>
          <p:cNvPr id="8" name="文本框 7"/>
          <p:cNvSpPr txBox="1"/>
          <p:nvPr>
            <p:custDataLst>
              <p:tags r:id="rId6"/>
            </p:custDataLst>
          </p:nvPr>
        </p:nvSpPr>
        <p:spPr>
          <a:xfrm>
            <a:off x="5095875" y="1104900"/>
            <a:ext cx="1938020" cy="797560"/>
          </a:xfrm>
          <a:prstGeom prst="rect">
            <a:avLst/>
          </a:prstGeom>
          <a:noFill/>
        </p:spPr>
        <p:txBody>
          <a:bodyPr wrap="square" rtlCol="0">
            <a:noAutofit/>
          </a:bodyPr>
          <a:p>
            <a:r>
              <a:rPr lang="zh-CN" altLang="en-US"/>
              <a:t>三组</a:t>
            </a:r>
            <a:r>
              <a:rPr lang="en-US" altLang="zh-CN"/>
              <a:t>Pair(PCA)</a:t>
            </a:r>
            <a:r>
              <a:rPr lang="zh-CN" altLang="en-US"/>
              <a:t>：</a:t>
            </a:r>
            <a:endParaRPr lang="zh-CN" altLang="en-US"/>
          </a:p>
          <a:p>
            <a:endParaRPr lang="zh-CN" altLang="en-US"/>
          </a:p>
        </p:txBody>
      </p:sp>
      <p:pic>
        <p:nvPicPr>
          <p:cNvPr id="9" name="图片 8"/>
          <p:cNvPicPr>
            <a:picLocks noChangeAspect="1"/>
          </p:cNvPicPr>
          <p:nvPr>
            <p:custDataLst>
              <p:tags r:id="rId7"/>
            </p:custDataLst>
          </p:nvPr>
        </p:nvPicPr>
        <p:blipFill>
          <a:blip r:embed="rId8"/>
          <a:stretch>
            <a:fillRect/>
          </a:stretch>
        </p:blipFill>
        <p:spPr>
          <a:xfrm>
            <a:off x="1395730" y="3011170"/>
            <a:ext cx="3001645" cy="2601595"/>
          </a:xfrm>
          <a:prstGeom prst="rect">
            <a:avLst/>
          </a:prstGeom>
        </p:spPr>
      </p:pic>
      <p:pic>
        <p:nvPicPr>
          <p:cNvPr id="11" name="图片 10"/>
          <p:cNvPicPr>
            <a:picLocks noChangeAspect="1"/>
          </p:cNvPicPr>
          <p:nvPr>
            <p:custDataLst>
              <p:tags r:id="rId9"/>
            </p:custDataLst>
          </p:nvPr>
        </p:nvPicPr>
        <p:blipFill>
          <a:blip r:embed="rId10"/>
          <a:srcRect t="7440"/>
          <a:stretch>
            <a:fillRect/>
          </a:stretch>
        </p:blipFill>
        <p:spPr>
          <a:xfrm>
            <a:off x="2487295" y="1701165"/>
            <a:ext cx="1548130" cy="1129665"/>
          </a:xfrm>
          <a:prstGeom prst="rect">
            <a:avLst/>
          </a:prstGeom>
        </p:spPr>
      </p:pic>
      <p:pic>
        <p:nvPicPr>
          <p:cNvPr id="13" name="图片 12"/>
          <p:cNvPicPr>
            <a:picLocks noChangeAspect="1"/>
          </p:cNvPicPr>
          <p:nvPr>
            <p:custDataLst>
              <p:tags r:id="rId11"/>
            </p:custDataLst>
          </p:nvPr>
        </p:nvPicPr>
        <p:blipFill>
          <a:blip r:embed="rId12"/>
          <a:stretch>
            <a:fillRect/>
          </a:stretch>
        </p:blipFill>
        <p:spPr>
          <a:xfrm>
            <a:off x="4626610" y="3070860"/>
            <a:ext cx="2938780" cy="2541905"/>
          </a:xfrm>
          <a:prstGeom prst="rect">
            <a:avLst/>
          </a:prstGeom>
        </p:spPr>
      </p:pic>
      <p:pic>
        <p:nvPicPr>
          <p:cNvPr id="15" name="图片 14"/>
          <p:cNvPicPr>
            <a:picLocks noChangeAspect="1"/>
          </p:cNvPicPr>
          <p:nvPr>
            <p:custDataLst>
              <p:tags r:id="rId13"/>
            </p:custDataLst>
          </p:nvPr>
        </p:nvPicPr>
        <p:blipFill>
          <a:blip r:embed="rId14"/>
          <a:stretch>
            <a:fillRect/>
          </a:stretch>
        </p:blipFill>
        <p:spPr>
          <a:xfrm>
            <a:off x="5371465" y="1517015"/>
            <a:ext cx="1278890" cy="1494155"/>
          </a:xfrm>
          <a:prstGeom prst="rect">
            <a:avLst/>
          </a:prstGeom>
        </p:spPr>
      </p:pic>
      <p:sp>
        <p:nvSpPr>
          <p:cNvPr id="16" name="文本框 15"/>
          <p:cNvSpPr txBox="1"/>
          <p:nvPr>
            <p:custDataLst>
              <p:tags r:id="rId15"/>
            </p:custDataLst>
          </p:nvPr>
        </p:nvSpPr>
        <p:spPr>
          <a:xfrm>
            <a:off x="9273540" y="1212850"/>
            <a:ext cx="1938020" cy="412750"/>
          </a:xfrm>
          <a:prstGeom prst="rect">
            <a:avLst/>
          </a:prstGeom>
          <a:noFill/>
        </p:spPr>
        <p:txBody>
          <a:bodyPr wrap="square" rtlCol="0">
            <a:noAutofit/>
          </a:bodyPr>
          <a:p>
            <a:r>
              <a:rPr lang="en-US" altLang="zh-CN"/>
              <a:t>all  Pair(PCA)</a:t>
            </a:r>
            <a:r>
              <a:rPr lang="zh-CN" altLang="en-US"/>
              <a:t>：</a:t>
            </a:r>
            <a:endParaRPr lang="zh-CN" altLang="en-US"/>
          </a:p>
          <a:p>
            <a:endParaRPr lang="zh-CN" altLang="en-US"/>
          </a:p>
        </p:txBody>
      </p:sp>
      <p:pic>
        <p:nvPicPr>
          <p:cNvPr id="18" name="图片 17"/>
          <p:cNvPicPr>
            <a:picLocks noChangeAspect="1"/>
          </p:cNvPicPr>
          <p:nvPr>
            <p:custDataLst>
              <p:tags r:id="rId16"/>
            </p:custDataLst>
          </p:nvPr>
        </p:nvPicPr>
        <p:blipFill>
          <a:blip r:embed="rId17"/>
          <a:stretch>
            <a:fillRect/>
          </a:stretch>
        </p:blipFill>
        <p:spPr>
          <a:xfrm>
            <a:off x="8831580" y="1624965"/>
            <a:ext cx="2461260" cy="2125980"/>
          </a:xfrm>
          <a:prstGeom prst="rect">
            <a:avLst/>
          </a:prstGeom>
        </p:spPr>
      </p:pic>
      <p:pic>
        <p:nvPicPr>
          <p:cNvPr id="20" name="图片 19"/>
          <p:cNvPicPr>
            <a:picLocks noChangeAspect="1"/>
          </p:cNvPicPr>
          <p:nvPr>
            <p:custDataLst>
              <p:tags r:id="rId18"/>
            </p:custDataLst>
          </p:nvPr>
        </p:nvPicPr>
        <p:blipFill>
          <a:blip r:embed="rId19"/>
          <a:stretch>
            <a:fillRect/>
          </a:stretch>
        </p:blipFill>
        <p:spPr>
          <a:xfrm>
            <a:off x="8317230" y="4195445"/>
            <a:ext cx="3604895" cy="2400935"/>
          </a:xfrm>
          <a:prstGeom prst="rect">
            <a:avLst/>
          </a:prstGeom>
        </p:spPr>
      </p:pic>
      <p:sp>
        <p:nvSpPr>
          <p:cNvPr id="21" name="文本框 20"/>
          <p:cNvSpPr txBox="1"/>
          <p:nvPr>
            <p:custDataLst>
              <p:tags r:id="rId20"/>
            </p:custDataLst>
          </p:nvPr>
        </p:nvSpPr>
        <p:spPr>
          <a:xfrm>
            <a:off x="4947285" y="5672455"/>
            <a:ext cx="2547620" cy="368300"/>
          </a:xfrm>
          <a:prstGeom prst="rect">
            <a:avLst/>
          </a:prstGeom>
          <a:noFill/>
        </p:spPr>
        <p:txBody>
          <a:bodyPr wrap="square" rtlCol="0">
            <a:spAutoFit/>
          </a:bodyPr>
          <a:p>
            <a:r>
              <a:rPr lang="zh-CN" altLang="en-US"/>
              <a:t>训练集准确率：</a:t>
            </a:r>
            <a:r>
              <a:rPr lang="en-US" altLang="zh-CN"/>
              <a:t>86.64%</a:t>
            </a:r>
            <a:endParaRPr lang="en-US" altLang="zh-CN"/>
          </a:p>
        </p:txBody>
      </p:sp>
      <p:pic>
        <p:nvPicPr>
          <p:cNvPr id="6" name="图片 5"/>
          <p:cNvPicPr>
            <a:picLocks noChangeAspect="1"/>
          </p:cNvPicPr>
          <p:nvPr>
            <p:custDataLst>
              <p:tags r:id="rId21"/>
            </p:custDataLst>
          </p:nvPr>
        </p:nvPicPr>
        <p:blipFill>
          <a:blip r:embed="rId22"/>
          <a:stretch>
            <a:fillRect/>
          </a:stretch>
        </p:blipFill>
        <p:spPr>
          <a:xfrm>
            <a:off x="4626610" y="229870"/>
            <a:ext cx="1935480" cy="708660"/>
          </a:xfrm>
          <a:prstGeom prst="rect">
            <a:avLst/>
          </a:prstGeom>
        </p:spPr>
      </p:pic>
      <p:sp>
        <p:nvSpPr>
          <p:cNvPr id="7" name="文本框 6"/>
          <p:cNvSpPr txBox="1"/>
          <p:nvPr>
            <p:custDataLst>
              <p:tags r:id="rId23"/>
            </p:custDataLst>
          </p:nvPr>
        </p:nvSpPr>
        <p:spPr>
          <a:xfrm>
            <a:off x="3872230" y="0"/>
            <a:ext cx="6096000" cy="337185"/>
          </a:xfrm>
          <a:prstGeom prst="rect">
            <a:avLst/>
          </a:prstGeom>
          <a:noFill/>
        </p:spPr>
        <p:txBody>
          <a:bodyPr wrap="square" rtlCol="0" anchor="t">
            <a:spAutoFit/>
          </a:bodyPr>
          <a:p>
            <a:r>
              <a:rPr lang="zh-CN" altLang="en-US" sz="1600"/>
              <a:t>基尼指数衡量分类问题中的不确定性，通过以下公式计算：</a:t>
            </a:r>
            <a:endParaRPr lang="zh-CN" altLang="en-US" sz="1600"/>
          </a:p>
        </p:txBody>
      </p:sp>
      <p:pic>
        <p:nvPicPr>
          <p:cNvPr id="12" name="图片 11"/>
          <p:cNvPicPr>
            <a:picLocks noChangeAspect="1"/>
          </p:cNvPicPr>
          <p:nvPr>
            <p:custDataLst>
              <p:tags r:id="rId24"/>
            </p:custDataLst>
          </p:nvPr>
        </p:nvPicPr>
        <p:blipFill>
          <a:blip r:embed="rId25"/>
          <a:stretch>
            <a:fillRect/>
          </a:stretch>
        </p:blipFill>
        <p:spPr>
          <a:xfrm>
            <a:off x="6945630" y="422275"/>
            <a:ext cx="4472940" cy="304800"/>
          </a:xfrm>
          <a:prstGeom prst="rect">
            <a:avLst/>
          </a:prstGeom>
        </p:spPr>
      </p:pic>
      <p:sp>
        <p:nvSpPr>
          <p:cNvPr id="14" name="文本框 13"/>
          <p:cNvSpPr txBox="1"/>
          <p:nvPr>
            <p:custDataLst>
              <p:tags r:id="rId26"/>
            </p:custDataLst>
          </p:nvPr>
        </p:nvSpPr>
        <p:spPr>
          <a:xfrm>
            <a:off x="7299960" y="736600"/>
            <a:ext cx="3507740" cy="368300"/>
          </a:xfrm>
          <a:prstGeom prst="rect">
            <a:avLst/>
          </a:prstGeom>
          <a:noFill/>
        </p:spPr>
        <p:txBody>
          <a:bodyPr wrap="square" rtlCol="0" anchor="t">
            <a:spAutoFit/>
          </a:bodyPr>
          <a:p>
            <a:r>
              <a:rPr lang="zh-CN" altLang="en-US"/>
              <a:t>fitctree(X, Y, 'splitcrit', 'gdi');</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前馈神经网络（</a:t>
            </a:r>
            <a:r>
              <a:rPr lang="en-US" altLang="zh-CN" dirty="0" err="1" smtClean="0">
                <a:latin typeface="微软雅黑" panose="020B0503020204020204" pitchFamily="34" charset="-122"/>
                <a:ea typeface="微软雅黑" panose="020B0503020204020204" pitchFamily="34" charset="-122"/>
                <a:cs typeface="Arial" panose="020B0604020202020204" pitchFamily="34" charset="0"/>
              </a:rPr>
              <a:t>trainscg</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051" name="Picture 3" descr="神经网络 - 前馈神经网络概要简述 - 知乎"/>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83407" y="2480802"/>
            <a:ext cx="4552619" cy="271157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0" y="6528225"/>
            <a:ext cx="9048466" cy="369332"/>
          </a:xfrm>
          <a:prstGeom prst="rect">
            <a:avLst/>
          </a:prstGeom>
          <a:noFill/>
        </p:spPr>
        <p:txBody>
          <a:bodyPr wrap="square" rtlCol="0">
            <a:spAutoFit/>
          </a:bodyPr>
          <a:lstStyle/>
          <a:p>
            <a:r>
              <a:rPr lang="zh-CN" altLang="en-US" dirty="0"/>
              <a:t>来源</a:t>
            </a:r>
            <a:r>
              <a:rPr lang="zh-CN" altLang="en-US" dirty="0" smtClean="0"/>
              <a:t>：周志华</a:t>
            </a:r>
            <a:r>
              <a:rPr lang="en-US" altLang="zh-CN" dirty="0" smtClean="0"/>
              <a:t>《</a:t>
            </a:r>
            <a:r>
              <a:rPr lang="zh-CN" altLang="en-US" dirty="0" smtClean="0"/>
              <a:t>机器学习</a:t>
            </a:r>
            <a:r>
              <a:rPr lang="en-US" altLang="zh-CN" dirty="0" smtClean="0"/>
              <a:t>》</a:t>
            </a:r>
            <a:r>
              <a:rPr lang="zh-CN" altLang="en-US" dirty="0" smtClean="0"/>
              <a:t>、神经网络 </a:t>
            </a:r>
            <a:r>
              <a:rPr lang="en-US" altLang="zh-CN" dirty="0" smtClean="0"/>
              <a:t>- </a:t>
            </a:r>
            <a:r>
              <a:rPr lang="zh-CN" altLang="en-US" dirty="0" smtClean="0"/>
              <a:t>前馈神经网络概要简述 </a:t>
            </a:r>
            <a:r>
              <a:rPr lang="en-US" altLang="zh-CN" dirty="0" smtClean="0"/>
              <a:t>- </a:t>
            </a:r>
            <a:r>
              <a:rPr lang="zh-CN" altLang="en-US" dirty="0" smtClean="0"/>
              <a:t>知乎 </a:t>
            </a:r>
            <a:r>
              <a:rPr lang="en-US" altLang="zh-CN" dirty="0" smtClean="0"/>
              <a:t>(zhihu.com)</a:t>
            </a:r>
            <a:endParaRPr lang="zh-CN" altLang="en-US" dirty="0"/>
          </a:p>
        </p:txBody>
      </p:sp>
      <p:pic>
        <p:nvPicPr>
          <p:cNvPr id="11" name="内容占位符 10"/>
          <p:cNvPicPr>
            <a:picLocks noGrp="1" noChangeAspect="1"/>
          </p:cNvPicPr>
          <p:nvPr>
            <p:ph idx="1"/>
          </p:nvPr>
        </p:nvPicPr>
        <p:blipFill>
          <a:blip r:embed="rId2"/>
          <a:stretch>
            <a:fillRect/>
          </a:stretch>
        </p:blipFill>
        <p:spPr>
          <a:xfrm>
            <a:off x="736979" y="2480802"/>
            <a:ext cx="4596785" cy="2648705"/>
          </a:xfrm>
          <a:prstGeom prst="rect">
            <a:avLst/>
          </a:prstGeom>
        </p:spPr>
      </p:pic>
      <p:sp>
        <p:nvSpPr>
          <p:cNvPr id="12" name="文本框 11"/>
          <p:cNvSpPr txBox="1"/>
          <p:nvPr/>
        </p:nvSpPr>
        <p:spPr>
          <a:xfrm>
            <a:off x="852985" y="1921976"/>
            <a:ext cx="367124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神经元模型</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305266" y="1921976"/>
            <a:ext cx="223823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感知机与多层网络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前馈神经网络（</a:t>
            </a:r>
            <a:r>
              <a:rPr lang="en-US" altLang="zh-CN" dirty="0" err="1" smtClean="0">
                <a:latin typeface="微软雅黑" panose="020B0503020204020204" pitchFamily="34" charset="-122"/>
                <a:ea typeface="微软雅黑" panose="020B0503020204020204" pitchFamily="34" charset="-122"/>
                <a:cs typeface="Arial" panose="020B0604020202020204" pitchFamily="34" charset="0"/>
              </a:rPr>
              <a:t>trainscg</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049" name="Picture 1" descr="C:\Users\WUTONG\AppData\Local\Temp\ConnectorClipboard4562709002930210629\image1688400568967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314617"/>
            <a:ext cx="3956343" cy="296725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38200" y="1544860"/>
            <a:ext cx="8359161" cy="1754326"/>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准确率：</a:t>
            </a:r>
            <a:r>
              <a:rPr lang="en-US" altLang="zh-CN" dirty="0" smtClean="0">
                <a:latin typeface="微软雅黑" panose="020B0503020204020204" pitchFamily="34" charset="-122"/>
                <a:ea typeface="微软雅黑" panose="020B0503020204020204" pitchFamily="34" charset="-122"/>
              </a:rPr>
              <a:t>67 %</a:t>
            </a:r>
            <a:r>
              <a:rPr lang="zh-CN" altLang="en-US" dirty="0" smtClean="0">
                <a:latin typeface="微软雅黑" panose="020B0503020204020204" pitchFamily="34" charset="-122"/>
                <a:ea typeface="微软雅黑" panose="020B0503020204020204" pitchFamily="34" charset="-122"/>
              </a:rPr>
              <a:t>提升到</a:t>
            </a:r>
            <a:r>
              <a:rPr lang="en-US" altLang="zh-CN" dirty="0" smtClean="0">
                <a:latin typeface="微软雅黑" panose="020B0503020204020204" pitchFamily="34" charset="-122"/>
                <a:ea typeface="微软雅黑" panose="020B0503020204020204" pitchFamily="34" charset="-122"/>
              </a:rPr>
              <a:t>73 %</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设计：</a:t>
            </a:r>
            <a:r>
              <a:rPr lang="en-US" altLang="zh-CN" dirty="0" smtClean="0">
                <a:latin typeface="微软雅黑" panose="020B0503020204020204" pitchFamily="34" charset="-122"/>
                <a:ea typeface="微软雅黑" panose="020B0503020204020204" pitchFamily="34" charset="-122"/>
              </a:rPr>
              <a:t>3s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4-8 Hz</a:t>
            </a:r>
            <a:r>
              <a:rPr lang="zh-CN" altLang="en-US" dirty="0" smtClean="0">
                <a:latin typeface="微软雅黑" panose="020B0503020204020204" pitchFamily="34" charset="-122"/>
                <a:ea typeface="微软雅黑" panose="020B0503020204020204" pitchFamily="34" charset="-122"/>
              </a:rPr>
              <a:t>、全</a:t>
            </a:r>
            <a:r>
              <a:rPr lang="en-US" altLang="zh-CN" dirty="0" smtClean="0">
                <a:latin typeface="微软雅黑" panose="020B0503020204020204" pitchFamily="34" charset="-122"/>
                <a:ea typeface="微软雅黑" panose="020B0503020204020204" pitchFamily="34" charset="-122"/>
              </a:rPr>
              <a:t>pair</a:t>
            </a:r>
            <a:r>
              <a:rPr lang="zh-CN" altLang="en-US" dirty="0" smtClean="0">
                <a:latin typeface="微软雅黑" panose="020B0503020204020204" pitchFamily="34" charset="-122"/>
                <a:ea typeface="微软雅黑" panose="020B0503020204020204" pitchFamily="34" charset="-122"/>
              </a:rPr>
              <a:t>，时频点</a:t>
            </a:r>
            <a:r>
              <a:rPr lang="en-US" altLang="zh-CN" dirty="0" smtClean="0">
                <a:latin typeface="微软雅黑" panose="020B0503020204020204" pitchFamily="34" charset="-122"/>
                <a:ea typeface="微软雅黑" panose="020B0503020204020204" pitchFamily="34" charset="-122"/>
              </a:rPr>
              <a:t>PCA</a:t>
            </a:r>
            <a:r>
              <a:rPr lang="zh-CN" altLang="en-US" dirty="0" smtClean="0">
                <a:latin typeface="微软雅黑" panose="020B0503020204020204" pitchFamily="34" charset="-122"/>
                <a:ea typeface="微软雅黑" panose="020B0503020204020204" pitchFamily="34" charset="-122"/>
              </a:rPr>
              <a:t>分析，</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次交叉验证，</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次迭代</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优化：增大特征空间（</a:t>
            </a:r>
            <a:r>
              <a:rPr lang="zh-CN" altLang="en-US" dirty="0" smtClean="0">
                <a:latin typeface="微软雅黑" panose="020B0503020204020204" pitchFamily="34" charset="-122"/>
                <a:ea typeface="微软雅黑" panose="020B0503020204020204" pitchFamily="34" charset="-122"/>
              </a:rPr>
              <a:t>全频域，时间与</a:t>
            </a:r>
            <a:r>
              <a:rPr lang="en-US" altLang="zh-CN" dirty="0" smtClean="0">
                <a:latin typeface="微软雅黑" panose="020B0503020204020204" pitchFamily="34" charset="-122"/>
                <a:ea typeface="微软雅黑" panose="020B0503020204020204" pitchFamily="34" charset="-122"/>
              </a:rPr>
              <a:t>trial</a:t>
            </a:r>
            <a:r>
              <a:rPr lang="zh-CN" altLang="en-US" dirty="0" smtClean="0">
                <a:latin typeface="微软雅黑" panose="020B0503020204020204" pitchFamily="34" charset="-122"/>
                <a:ea typeface="微软雅黑" panose="020B0503020204020204" pitchFamily="34" charset="-122"/>
              </a:rPr>
              <a:t>共同构成样本空间</a:t>
            </a:r>
            <a:r>
              <a:rPr lang="zh-CN" altLang="en-US" dirty="0" smtClean="0">
                <a:latin typeface="微软雅黑" panose="020B0503020204020204" pitchFamily="34" charset="-122"/>
                <a:ea typeface="微软雅黑" panose="020B0503020204020204" pitchFamily="34" charset="-122"/>
              </a:rPr>
              <a:t>），隐藏层为</a:t>
            </a:r>
            <a:r>
              <a:rPr lang="en-US" altLang="zh-CN" dirty="0" smtClean="0">
                <a:latin typeface="微软雅黑" panose="020B0503020204020204" pitchFamily="34" charset="-122"/>
                <a:ea typeface="微软雅黑" panose="020B0503020204020204" pitchFamily="34" charset="-122"/>
              </a:rPr>
              <a:t>3</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问题：验证集和测试集均方误差还有上下波动，需要对网络层数优化</a:t>
            </a:r>
            <a:endParaRPr lang="zh-CN" altLang="en-US" dirty="0">
              <a:latin typeface="微软雅黑" panose="020B0503020204020204" pitchFamily="34" charset="-122"/>
              <a:ea typeface="微软雅黑" panose="020B0503020204020204" pitchFamily="34" charset="-122"/>
            </a:endParaRPr>
          </a:p>
        </p:txBody>
      </p:sp>
      <p:pic>
        <p:nvPicPr>
          <p:cNvPr id="7" name="内容占位符 3"/>
          <p:cNvPicPr>
            <a:picLocks noChangeAspect="1"/>
          </p:cNvPicPr>
          <p:nvPr/>
        </p:nvPicPr>
        <p:blipFill>
          <a:blip r:embed="rId2"/>
          <a:stretch>
            <a:fillRect/>
          </a:stretch>
        </p:blipFill>
        <p:spPr>
          <a:xfrm>
            <a:off x="5457172" y="3519411"/>
            <a:ext cx="2962494" cy="2285669"/>
          </a:xfrm>
          <a:prstGeom prst="rect">
            <a:avLst/>
          </a:prstGeom>
        </p:spPr>
      </p:pic>
      <p:pic>
        <p:nvPicPr>
          <p:cNvPr id="4" name="内容占位符 3"/>
          <p:cNvPicPr>
            <a:picLocks noGrp="1" noChangeAspect="1"/>
          </p:cNvPicPr>
          <p:nvPr>
            <p:ph idx="1"/>
          </p:nvPr>
        </p:nvPicPr>
        <p:blipFill rotWithShape="1">
          <a:blip r:embed="rId3"/>
          <a:srcRect l="16502"/>
          <a:stretch>
            <a:fillRect/>
          </a:stretch>
        </p:blipFill>
        <p:spPr>
          <a:xfrm>
            <a:off x="9836331" y="637412"/>
            <a:ext cx="2090692" cy="5763998"/>
          </a:xfrm>
          <a:prstGeom prst="rect">
            <a:avLst/>
          </a:prstGeom>
        </p:spPr>
      </p:pic>
      <p:sp>
        <p:nvSpPr>
          <p:cNvPr id="8" name="文本框 7"/>
          <p:cNvSpPr txBox="1"/>
          <p:nvPr/>
        </p:nvSpPr>
        <p:spPr>
          <a:xfrm>
            <a:off x="0" y="6528225"/>
            <a:ext cx="6635931" cy="369332"/>
          </a:xfrm>
          <a:prstGeom prst="rect">
            <a:avLst/>
          </a:prstGeom>
          <a:noFill/>
        </p:spPr>
        <p:txBody>
          <a:bodyPr wrap="square" rtlCol="0">
            <a:spAutoFit/>
          </a:bodyPr>
          <a:lstStyle/>
          <a:p>
            <a:r>
              <a:rPr lang="zh-CN" altLang="en-US" dirty="0" smtClean="0"/>
              <a:t>图片：神经网络 </a:t>
            </a:r>
            <a:r>
              <a:rPr lang="en-US" altLang="zh-CN" dirty="0" smtClean="0"/>
              <a:t>- </a:t>
            </a:r>
            <a:r>
              <a:rPr lang="zh-CN" altLang="en-US" dirty="0" smtClean="0"/>
              <a:t>前馈神经网络概要简述 </a:t>
            </a:r>
            <a:r>
              <a:rPr lang="en-US" altLang="zh-CN" dirty="0" smtClean="0"/>
              <a:t>- </a:t>
            </a:r>
            <a:r>
              <a:rPr lang="zh-CN" altLang="en-US" dirty="0" smtClean="0"/>
              <a:t>知乎 </a:t>
            </a:r>
            <a:r>
              <a:rPr lang="en-US" altLang="zh-CN" dirty="0" smtClean="0"/>
              <a:t>(zhihu.com)</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10515600" cy="1325563"/>
          </a:xfrm>
        </p:spPr>
        <p:txBody>
          <a:bodyPr/>
          <a:p>
            <a:r>
              <a:rPr lang="zh-CN" altLang="en-US"/>
              <a:t>ZCA白化</a:t>
            </a:r>
            <a:endParaRPr lang="zh-CN" altLang="en-US"/>
          </a:p>
        </p:txBody>
      </p:sp>
      <p:sp>
        <p:nvSpPr>
          <p:cNvPr id="3" name="内容占位符 2"/>
          <p:cNvSpPr>
            <a:spLocks noGrp="1"/>
          </p:cNvSpPr>
          <p:nvPr>
            <p:ph idx="1"/>
            <p:custDataLst>
              <p:tags r:id="rId1"/>
            </p:custDataLst>
          </p:nvPr>
        </p:nvSpPr>
        <p:spPr>
          <a:xfrm>
            <a:off x="90805" y="1050290"/>
            <a:ext cx="4753610" cy="4351655"/>
          </a:xfrm>
        </p:spPr>
        <p:txBody>
          <a:bodyPr/>
          <a:p>
            <a:r>
              <a:rPr lang="zh-CN" altLang="en-US" sz="1800"/>
              <a:t>白化：一种线性变换，对源信号</a:t>
            </a:r>
            <a:r>
              <a:rPr lang="zh-CN" altLang="en-US" sz="1800"/>
              <a:t>去相关</a:t>
            </a:r>
            <a:endParaRPr lang="zh-CN" altLang="en-US" sz="1800"/>
          </a:p>
          <a:p>
            <a:endParaRPr lang="zh-CN" altLang="en-US" sz="1800"/>
          </a:p>
          <a:p>
            <a:r>
              <a:rPr lang="en-US" altLang="zh-CN" sz="1800"/>
              <a:t>ZCA</a:t>
            </a:r>
            <a:r>
              <a:rPr lang="zh-CN" altLang="en-US" sz="1800"/>
              <a:t>变换后更接近原始</a:t>
            </a:r>
            <a:r>
              <a:rPr lang="zh-CN" altLang="en-US" sz="1800"/>
              <a:t>数据</a:t>
            </a:r>
            <a:endParaRPr lang="zh-CN" altLang="en-US" sz="1800"/>
          </a:p>
          <a:p>
            <a:r>
              <a:rPr lang="zh-CN" altLang="en-US" sz="1800"/>
              <a:t>让数据的分布更接近白噪音，尽量减少不同通道数据相关的成分，并且让各个通道所贡献的幅度也尽量均匀一致</a:t>
            </a:r>
            <a:endParaRPr lang="zh-CN" altLang="en-US" sz="1800"/>
          </a:p>
        </p:txBody>
      </p:sp>
      <p:pic>
        <p:nvPicPr>
          <p:cNvPr id="101" name="图片 100"/>
          <p:cNvPicPr/>
          <p:nvPr>
            <p:custDataLst>
              <p:tags r:id="rId2"/>
            </p:custDataLst>
          </p:nvPr>
        </p:nvPicPr>
        <p:blipFill>
          <a:blip r:embed="rId3"/>
          <a:stretch>
            <a:fillRect/>
          </a:stretch>
        </p:blipFill>
        <p:spPr>
          <a:xfrm>
            <a:off x="536575" y="4104958"/>
            <a:ext cx="6858000" cy="2676525"/>
          </a:xfrm>
          <a:prstGeom prst="rect">
            <a:avLst/>
          </a:prstGeom>
          <a:noFill/>
          <a:ln w="9525">
            <a:noFill/>
          </a:ln>
        </p:spPr>
      </p:pic>
      <p:pic>
        <p:nvPicPr>
          <p:cNvPr id="102" name="图片 101"/>
          <p:cNvPicPr/>
          <p:nvPr>
            <p:custDataLst>
              <p:tags r:id="rId4"/>
            </p:custDataLst>
          </p:nvPr>
        </p:nvPicPr>
        <p:blipFill>
          <a:blip r:embed="rId5"/>
          <a:stretch>
            <a:fillRect/>
          </a:stretch>
        </p:blipFill>
        <p:spPr>
          <a:xfrm>
            <a:off x="7900670" y="3802380"/>
            <a:ext cx="3696970" cy="2863850"/>
          </a:xfrm>
          <a:prstGeom prst="rect">
            <a:avLst/>
          </a:prstGeom>
          <a:noFill/>
          <a:ln w="9525">
            <a:noFill/>
          </a:ln>
        </p:spPr>
      </p:pic>
      <p:sp>
        <p:nvSpPr>
          <p:cNvPr id="4" name="文本框 3"/>
          <p:cNvSpPr txBox="1"/>
          <p:nvPr/>
        </p:nvSpPr>
        <p:spPr>
          <a:xfrm>
            <a:off x="444500" y="3190875"/>
            <a:ext cx="8935720" cy="798830"/>
          </a:xfrm>
          <a:prstGeom prst="rect">
            <a:avLst/>
          </a:prstGeom>
          <a:noFill/>
        </p:spPr>
        <p:txBody>
          <a:bodyPr wrap="square" rtlCol="0" anchor="t">
            <a:spAutoFit/>
          </a:bodyPr>
          <a:p>
            <a:r>
              <a:rPr lang="zh-CN" altLang="en-US" sz="1400"/>
              <a:t>对原始信号求一个协方差 </a:t>
            </a:r>
            <a:endParaRPr lang="zh-CN" altLang="en-US" sz="1400"/>
          </a:p>
          <a:p>
            <a:r>
              <a:rPr lang="zh-CN" altLang="en-US" sz="1400"/>
              <a:t> 进一步的对</a:t>
            </a:r>
            <a:r>
              <a:rPr lang="zh-CN" altLang="en-US" sz="1400">
                <a:sym typeface="+mn-ea"/>
              </a:rPr>
              <a:t>分解协</a:t>
            </a:r>
            <a:r>
              <a:rPr lang="zh-CN" altLang="en-US" sz="1400"/>
              <a:t>方差： </a:t>
            </a:r>
            <a:endParaRPr lang="zh-CN" altLang="en-US" sz="1400"/>
          </a:p>
          <a:p>
            <a:r>
              <a:rPr lang="zh-CN" altLang="en-US" sz="1400"/>
              <a:t> 然后我们可以利用这分解对原始信号x做一个旋转缩放的操作:</a:t>
            </a:r>
            <a:r>
              <a:rPr lang="zh-CN" altLang="en-US"/>
              <a:t> </a:t>
            </a:r>
            <a:endParaRPr lang="zh-CN" altLang="en-US"/>
          </a:p>
        </p:txBody>
      </p:sp>
      <p:pic>
        <p:nvPicPr>
          <p:cNvPr id="5" name="图片 4"/>
          <p:cNvPicPr>
            <a:picLocks noChangeAspect="1"/>
          </p:cNvPicPr>
          <p:nvPr>
            <p:custDataLst>
              <p:tags r:id="rId6"/>
            </p:custDataLst>
          </p:nvPr>
        </p:nvPicPr>
        <p:blipFill>
          <a:blip r:embed="rId7"/>
          <a:srcRect l="2712" t="18704"/>
          <a:stretch>
            <a:fillRect/>
          </a:stretch>
        </p:blipFill>
        <p:spPr>
          <a:xfrm>
            <a:off x="2449830" y="3385185"/>
            <a:ext cx="1252855" cy="29781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5403850" y="3611880"/>
            <a:ext cx="2375535" cy="377825"/>
          </a:xfrm>
          <a:prstGeom prst="rect">
            <a:avLst/>
          </a:prstGeom>
        </p:spPr>
      </p:pic>
      <p:pic>
        <p:nvPicPr>
          <p:cNvPr id="7" name="图片 6"/>
          <p:cNvPicPr>
            <a:picLocks noChangeAspect="1"/>
          </p:cNvPicPr>
          <p:nvPr>
            <p:custDataLst>
              <p:tags r:id="rId10"/>
            </p:custDataLst>
          </p:nvPr>
        </p:nvPicPr>
        <p:blipFill>
          <a:blip r:embed="rId11"/>
          <a:stretch>
            <a:fillRect/>
          </a:stretch>
        </p:blipFill>
        <p:spPr>
          <a:xfrm>
            <a:off x="8337550" y="6492240"/>
            <a:ext cx="3543300" cy="365760"/>
          </a:xfrm>
          <a:prstGeom prst="rect">
            <a:avLst/>
          </a:prstGeom>
        </p:spPr>
      </p:pic>
      <p:sp>
        <p:nvSpPr>
          <p:cNvPr id="8" name="文本框 7"/>
          <p:cNvSpPr txBox="1"/>
          <p:nvPr/>
        </p:nvSpPr>
        <p:spPr>
          <a:xfrm>
            <a:off x="7900670" y="3683000"/>
            <a:ext cx="5242560" cy="306705"/>
          </a:xfrm>
          <a:prstGeom prst="rect">
            <a:avLst/>
          </a:prstGeom>
          <a:noFill/>
        </p:spPr>
        <p:txBody>
          <a:bodyPr wrap="square" rtlCol="0" anchor="t">
            <a:spAutoFit/>
          </a:bodyPr>
          <a:p>
            <a:r>
              <a:rPr lang="zh-CN" altLang="en-US" sz="1400"/>
              <a:t>再用一个U相乘把他旋转回到原来的角度，保留缩放：</a:t>
            </a:r>
            <a:endParaRPr lang="zh-CN" altLang="en-US" sz="1400"/>
          </a:p>
        </p:txBody>
      </p:sp>
      <p:pic>
        <p:nvPicPr>
          <p:cNvPr id="9" name="图片 8"/>
          <p:cNvPicPr>
            <a:picLocks noChangeAspect="1"/>
          </p:cNvPicPr>
          <p:nvPr>
            <p:custDataLst>
              <p:tags r:id="rId12"/>
            </p:custDataLst>
          </p:nvPr>
        </p:nvPicPr>
        <p:blipFill>
          <a:blip r:embed="rId13"/>
          <a:stretch>
            <a:fillRect/>
          </a:stretch>
        </p:blipFill>
        <p:spPr>
          <a:xfrm>
            <a:off x="4735830" y="1187450"/>
            <a:ext cx="7287260" cy="2003425"/>
          </a:xfrm>
          <a:prstGeom prst="rect">
            <a:avLst/>
          </a:prstGeom>
        </p:spPr>
      </p:pic>
      <p:pic>
        <p:nvPicPr>
          <p:cNvPr id="10" name="图片 9"/>
          <p:cNvPicPr>
            <a:picLocks noChangeAspect="1"/>
          </p:cNvPicPr>
          <p:nvPr>
            <p:custDataLst>
              <p:tags r:id="rId14"/>
            </p:custDataLst>
          </p:nvPr>
        </p:nvPicPr>
        <p:blipFill>
          <a:blip r:embed="rId15"/>
          <a:stretch>
            <a:fillRect/>
          </a:stretch>
        </p:blipFill>
        <p:spPr>
          <a:xfrm>
            <a:off x="350520" y="1420495"/>
            <a:ext cx="4112260" cy="314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数据分析</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数据预处理</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训练过程及模型评估</a:t>
            </a:r>
            <a:endParaRPr lang="en-US" altLang="zh-CN"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支持向量机</a:t>
            </a:r>
            <a:endParaRPr lang="en-US" altLang="zh-CN"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神经网络</a:t>
            </a:r>
            <a:endParaRPr lang="en-US" altLang="zh-CN"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决策树</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总结</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838200" y="193040"/>
            <a:ext cx="10515600" cy="1325563"/>
          </a:xfrm>
        </p:spPr>
        <p:txBody>
          <a:bodyPr/>
          <a:p>
            <a:r>
              <a:rPr lang="zh-CN" altLang="en-US" dirty="0" smtClean="0">
                <a:latin typeface="微软雅黑" panose="020B0503020204020204" pitchFamily="34" charset="-122"/>
                <a:ea typeface="微软雅黑" panose="020B0503020204020204" pitchFamily="34" charset="-122"/>
                <a:cs typeface="Arial" panose="020B0604020202020204" pitchFamily="34" charset="0"/>
                <a:sym typeface="+mn-ea"/>
              </a:rPr>
              <a:t>数据分析</a:t>
            </a:r>
            <a:endParaRPr lang="zh-CN" altLang="en-US"/>
          </a:p>
        </p:txBody>
      </p:sp>
      <p:sp>
        <p:nvSpPr>
          <p:cNvPr id="3" name="内容占位符 2"/>
          <p:cNvSpPr>
            <a:spLocks noGrp="1"/>
          </p:cNvSpPr>
          <p:nvPr>
            <p:ph idx="1"/>
            <p:custDataLst>
              <p:tags r:id="rId2"/>
            </p:custDataLst>
          </p:nvPr>
        </p:nvSpPr>
        <p:spPr>
          <a:xfrm>
            <a:off x="838200" y="1252855"/>
            <a:ext cx="10515600" cy="4351338"/>
          </a:xfrm>
        </p:spPr>
        <p:txBody>
          <a:bodyPr/>
          <a:p>
            <a:r>
              <a:rPr lang="zh-CN" altLang="en-US"/>
              <a:t>所选频带：</a:t>
            </a:r>
            <a:r>
              <a:rPr lang="en-US" altLang="zh-CN" sz="2400"/>
              <a:t>theta</a:t>
            </a:r>
            <a:r>
              <a:rPr lang="zh-CN" altLang="en-US" sz="2400"/>
              <a:t>波段（</a:t>
            </a:r>
            <a:r>
              <a:rPr lang="en-US" altLang="zh-CN" sz="2400"/>
              <a:t>4-8Hz</a:t>
            </a:r>
            <a:r>
              <a:rPr lang="zh-CN" altLang="en-US" sz="2400"/>
              <a:t>）</a:t>
            </a:r>
            <a:r>
              <a:rPr lang="en-US" altLang="zh-CN" sz="2400"/>
              <a:t>,  </a:t>
            </a:r>
            <a:r>
              <a:rPr lang="zh-CN" altLang="en-US" sz="2400"/>
              <a:t>后扩大到</a:t>
            </a:r>
            <a:r>
              <a:rPr lang="en-US" altLang="zh-CN" sz="2400"/>
              <a:t>4-15Hz</a:t>
            </a:r>
            <a:endParaRPr lang="zh-CN" altLang="en-US" sz="2400"/>
          </a:p>
          <a:p>
            <a:r>
              <a:rPr lang="zh-CN" altLang="en-US" sz="2400"/>
              <a:t>Theta频带活动通常与短时记忆和工作记忆有关</a:t>
            </a:r>
            <a:endParaRPr lang="zh-CN" altLang="en-US" sz="2400"/>
          </a:p>
          <a:p>
            <a:r>
              <a:rPr lang="zh-CN" altLang="en-US" sz="2400"/>
              <a:t>在记忆图片的任务中，Theta频带的PLV值可以反映不同脑区之间在记忆过程中的相位同步情况。</a:t>
            </a:r>
            <a:endParaRPr lang="zh-CN" altLang="en-US" sz="2400"/>
          </a:p>
        </p:txBody>
      </p:sp>
      <p:pic>
        <p:nvPicPr>
          <p:cNvPr id="5" name="内容占位符 4"/>
          <p:cNvPicPr>
            <a:picLocks noChangeAspect="1"/>
          </p:cNvPicPr>
          <p:nvPr>
            <p:custDataLst>
              <p:tags r:id="rId3"/>
            </p:custDataLst>
          </p:nvPr>
        </p:nvPicPr>
        <p:blipFill>
          <a:blip r:embed="rId4"/>
          <a:stretch>
            <a:fillRect/>
          </a:stretch>
        </p:blipFill>
        <p:spPr>
          <a:xfrm>
            <a:off x="1196975" y="3031490"/>
            <a:ext cx="4553585" cy="364236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096000" y="3022600"/>
            <a:ext cx="4588510" cy="36074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190500"/>
            <a:ext cx="10515600" cy="1325563"/>
          </a:xfrm>
        </p:spPr>
        <p:txBody>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数据分析</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内容占位符 3"/>
          <p:cNvPicPr>
            <a:picLocks noGrp="1" noChangeAspect="1"/>
          </p:cNvPicPr>
          <p:nvPr>
            <p:ph idx="1"/>
          </p:nvPr>
        </p:nvPicPr>
        <p:blipFill>
          <a:blip r:embed="rId2"/>
          <a:stretch>
            <a:fillRect/>
          </a:stretch>
        </p:blipFill>
        <p:spPr>
          <a:xfrm>
            <a:off x="682887" y="2865123"/>
            <a:ext cx="6377495" cy="3400927"/>
          </a:xfrm>
          <a:prstGeom prst="rect">
            <a:avLst/>
          </a:prstGeom>
        </p:spPr>
      </p:pic>
      <p:pic>
        <p:nvPicPr>
          <p:cNvPr id="5" name="图片 4"/>
          <p:cNvPicPr>
            <a:picLocks noChangeAspect="1"/>
          </p:cNvPicPr>
          <p:nvPr/>
        </p:nvPicPr>
        <p:blipFill>
          <a:blip r:embed="rId3"/>
          <a:stretch>
            <a:fillRect/>
          </a:stretch>
        </p:blipFill>
        <p:spPr>
          <a:xfrm>
            <a:off x="8094298" y="1690687"/>
            <a:ext cx="3600426" cy="4575363"/>
          </a:xfrm>
          <a:prstGeom prst="rect">
            <a:avLst/>
          </a:prstGeom>
        </p:spPr>
      </p:pic>
      <p:cxnSp>
        <p:nvCxnSpPr>
          <p:cNvPr id="7" name="直接箭头连接符 6"/>
          <p:cNvCxnSpPr/>
          <p:nvPr/>
        </p:nvCxnSpPr>
        <p:spPr>
          <a:xfrm flipV="1">
            <a:off x="7261964" y="4137129"/>
            <a:ext cx="630752" cy="17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838200" y="1516116"/>
            <a:ext cx="5554287" cy="369332"/>
          </a:xfrm>
          <a:prstGeom prst="rect">
            <a:avLst/>
          </a:prstGeom>
          <a:noFill/>
        </p:spPr>
        <p:txBody>
          <a:bodyPr wrap="square" rtlCol="0">
            <a:spAutoFit/>
          </a:bodyPr>
          <a:lstStyle/>
          <a:p>
            <a:r>
              <a:rPr lang="en-US" altLang="zh-CN" dirty="0" smtClean="0"/>
              <a:t>OS: time(</a:t>
            </a:r>
            <a:r>
              <a:rPr lang="en-US" altLang="zh-CN" dirty="0" smtClean="0"/>
              <a:t>36</a:t>
            </a:r>
            <a:r>
              <a:rPr lang="en-US" altLang="zh-CN" dirty="0" smtClean="0"/>
              <a:t>)</a:t>
            </a:r>
            <a:r>
              <a:rPr lang="en-US" altLang="zh-CN" dirty="0" err="1" smtClean="0"/>
              <a:t>xfrequency</a:t>
            </a:r>
            <a:r>
              <a:rPr lang="en-US" altLang="zh-CN" dirty="0" smtClean="0"/>
              <a:t>(</a:t>
            </a:r>
            <a:r>
              <a:rPr lang="en-US" altLang="zh-CN" dirty="0" smtClean="0"/>
              <a:t>52</a:t>
            </a:r>
            <a:r>
              <a:rPr lang="en-US" altLang="zh-CN" dirty="0" smtClean="0"/>
              <a:t>)</a:t>
            </a:r>
            <a:r>
              <a:rPr lang="en-US" altLang="zh-CN" dirty="0" err="1" smtClean="0"/>
              <a:t>xt</a:t>
            </a:r>
            <a:r>
              <a:rPr lang="en-US" altLang="zh-CN" dirty="0" err="1" smtClean="0"/>
              <a:t>rial</a:t>
            </a:r>
            <a:r>
              <a:rPr lang="en-US" altLang="zh-CN" dirty="0" smtClean="0"/>
              <a:t>(40)</a:t>
            </a:r>
            <a:r>
              <a:rPr lang="en-US" altLang="zh-CN" dirty="0" err="1" smtClean="0"/>
              <a:t>x</a:t>
            </a:r>
            <a:r>
              <a:rPr lang="en-US" altLang="zh-CN" dirty="0" err="1" smtClean="0"/>
              <a:t>pair</a:t>
            </a:r>
            <a:r>
              <a:rPr lang="en-US" altLang="zh-CN" dirty="0" smtClean="0"/>
              <a:t>(</a:t>
            </a:r>
            <a:r>
              <a:rPr lang="en-US" altLang="zh-CN" dirty="0" smtClean="0"/>
              <a:t>54)</a:t>
            </a:r>
            <a:endParaRPr lang="zh-CN" altLang="en-US" dirty="0" smtClean="0"/>
          </a:p>
        </p:txBody>
      </p:sp>
      <p:cxnSp>
        <p:nvCxnSpPr>
          <p:cNvPr id="12" name="直接箭头连接符 11"/>
          <p:cNvCxnSpPr/>
          <p:nvPr/>
        </p:nvCxnSpPr>
        <p:spPr>
          <a:xfrm>
            <a:off x="3466408" y="1989331"/>
            <a:ext cx="8313"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12"/>
          <p:cNvSpPr/>
          <p:nvPr/>
        </p:nvSpPr>
        <p:spPr>
          <a:xfrm>
            <a:off x="838200" y="2263651"/>
            <a:ext cx="5221301" cy="369332"/>
          </a:xfrm>
          <a:prstGeom prst="rect">
            <a:avLst/>
          </a:prstGeom>
        </p:spPr>
        <p:txBody>
          <a:bodyPr wrap="none">
            <a:spAutoFit/>
          </a:bodyPr>
          <a:lstStyle/>
          <a:p>
            <a:r>
              <a:rPr lang="en-US" altLang="zh-CN" dirty="0" err="1" smtClean="0"/>
              <a:t>thetaOS</a:t>
            </a:r>
            <a:r>
              <a:rPr lang="en-US" altLang="zh-CN" dirty="0" smtClean="0"/>
              <a:t>: time(36)</a:t>
            </a:r>
            <a:r>
              <a:rPr lang="en-US" altLang="zh-CN" dirty="0" err="1" smtClean="0"/>
              <a:t>xfrequency</a:t>
            </a:r>
            <a:r>
              <a:rPr lang="en-US" altLang="zh-CN" dirty="0" smtClean="0"/>
              <a:t>(52)</a:t>
            </a:r>
            <a:r>
              <a:rPr lang="en-US" altLang="zh-CN" dirty="0" err="1" smtClean="0"/>
              <a:t>xpair</a:t>
            </a:r>
            <a:r>
              <a:rPr lang="en-US" altLang="zh-CN" dirty="0" smtClean="0"/>
              <a:t>(54) : trial(40)</a:t>
            </a:r>
            <a:endParaRPr lang="zh-CN" altLang="en-US" dirty="0"/>
          </a:p>
        </p:txBody>
      </p:sp>
      <p:sp>
        <p:nvSpPr>
          <p:cNvPr id="14" name="文本框 13"/>
          <p:cNvSpPr txBox="1"/>
          <p:nvPr/>
        </p:nvSpPr>
        <p:spPr>
          <a:xfrm>
            <a:off x="8315093" y="843240"/>
            <a:ext cx="3158836" cy="369332"/>
          </a:xfrm>
          <a:prstGeom prst="rect">
            <a:avLst/>
          </a:prstGeom>
          <a:noFill/>
        </p:spPr>
        <p:txBody>
          <a:bodyPr wrap="square" rtlCol="0">
            <a:spAutoFit/>
          </a:bodyPr>
          <a:lstStyle/>
          <a:p>
            <a:r>
              <a:rPr lang="zh-CN" altLang="en-US" dirty="0" smtClean="0"/>
              <a:t>在各</a:t>
            </a:r>
            <a:r>
              <a:rPr lang="en-US" altLang="zh-CN" dirty="0" smtClean="0"/>
              <a:t>trail</a:t>
            </a:r>
            <a:r>
              <a:rPr lang="zh-CN" altLang="en-US" dirty="0" smtClean="0"/>
              <a:t>内分布相对均匀！</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数据预处理</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内容占位符 5"/>
          <p:cNvPicPr>
            <a:picLocks noGrp="1" noChangeAspect="1"/>
          </p:cNvPicPr>
          <p:nvPr>
            <p:ph idx="1"/>
          </p:nvPr>
        </p:nvPicPr>
        <p:blipFill>
          <a:blip r:embed="rId1"/>
          <a:stretch>
            <a:fillRect/>
          </a:stretch>
        </p:blipFill>
        <p:spPr>
          <a:xfrm>
            <a:off x="838200" y="1980365"/>
            <a:ext cx="5953956" cy="3153215"/>
          </a:xfrm>
          <a:prstGeom prst="rect">
            <a:avLst/>
          </a:prstGeom>
        </p:spPr>
      </p:pic>
      <p:sp>
        <p:nvSpPr>
          <p:cNvPr id="7" name="文本框 6"/>
          <p:cNvSpPr txBox="1"/>
          <p:nvPr/>
        </p:nvSpPr>
        <p:spPr>
          <a:xfrm>
            <a:off x="838200" y="1506022"/>
            <a:ext cx="325997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方法一：留出法</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489767" y="1506022"/>
            <a:ext cx="251044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方法二：交叉验证法</a:t>
            </a: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489767" y="1948356"/>
            <a:ext cx="3991532" cy="1228896"/>
          </a:xfrm>
          <a:prstGeom prst="rect">
            <a:avLst/>
          </a:prstGeom>
        </p:spPr>
      </p:pic>
      <p:sp>
        <p:nvSpPr>
          <p:cNvPr id="10" name="文本框 9"/>
          <p:cNvSpPr txBox="1"/>
          <p:nvPr/>
        </p:nvSpPr>
        <p:spPr>
          <a:xfrm>
            <a:off x="838200" y="5406631"/>
            <a:ext cx="6393873" cy="1253356"/>
          </a:xfrm>
          <a:prstGeom prst="rect">
            <a:avLst/>
          </a:prstGeom>
          <a:noFill/>
        </p:spPr>
        <p:txBody>
          <a:bodyPr wrap="square" rtlCol="0">
            <a:spAutoFit/>
          </a:bodyPr>
          <a:lstStyle/>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随机采样</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分层采样</a:t>
            </a:r>
            <a:endParaRPr lang="en-US" altLang="zh-CN" dirty="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每</a:t>
            </a:r>
            <a:r>
              <a:rPr lang="zh-CN" altLang="en-US" dirty="0" smtClean="0">
                <a:latin typeface="微软雅黑" panose="020B0503020204020204" pitchFamily="34" charset="-122"/>
                <a:ea typeface="微软雅黑" panose="020B0503020204020204" pitchFamily="34" charset="-122"/>
              </a:rPr>
              <a:t>组人分成固定比例的训练集和测试集</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增强泛化性</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832x40/10</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custDataLst>
              <p:tags r:id="rId3"/>
            </p:custDataLst>
          </p:nvPr>
        </p:nvSpPr>
        <p:spPr>
          <a:xfrm>
            <a:off x="7489767" y="3556097"/>
            <a:ext cx="4139738" cy="1527175"/>
          </a:xfrm>
          <a:prstGeom prst="rect">
            <a:avLst/>
          </a:prstGeom>
          <a:noFill/>
        </p:spPr>
        <p:txBody>
          <a:bodyPr wrap="square" rtlCol="0">
            <a:spAutoFit/>
          </a:bodyPr>
          <a:lstStyle/>
          <a:p>
            <a:pPr marL="285750" indent="-285750">
              <a:lnSpc>
                <a:spcPts val="2260"/>
              </a:lnSpc>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10/30/100</a:t>
            </a:r>
            <a:r>
              <a:rPr lang="zh-CN" altLang="en-US" dirty="0" smtClean="0">
                <a:latin typeface="微软雅黑" panose="020B0503020204020204" pitchFamily="34" charset="-122"/>
                <a:ea typeface="微软雅黑" panose="020B0503020204020204" pitchFamily="34" charset="-122"/>
              </a:rPr>
              <a:t>次</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折交叉验证，均匀分成</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份，分别作为验证集</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适合小样本模型</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相较</a:t>
            </a:r>
            <a:r>
              <a:rPr lang="zh-CN" altLang="en-US" dirty="0" smtClean="0">
                <a:latin typeface="微软雅黑" panose="020B0503020204020204" pitchFamily="34" charset="-122"/>
                <a:ea typeface="微软雅黑" panose="020B0503020204020204" pitchFamily="34" charset="-122"/>
              </a:rPr>
              <a:t>于留出法稳定性强，准确率提高</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支持向量机</a:t>
            </a:r>
            <a:endParaRPr lang="zh-CN" altLang="en-US" dirty="0"/>
          </a:p>
        </p:txBody>
      </p:sp>
      <p:pic>
        <p:nvPicPr>
          <p:cNvPr id="4" name="内容占位符 3"/>
          <p:cNvPicPr>
            <a:picLocks noGrp="1" noChangeAspect="1"/>
          </p:cNvPicPr>
          <p:nvPr>
            <p:ph idx="1"/>
          </p:nvPr>
        </p:nvPicPr>
        <p:blipFill>
          <a:blip r:embed="rId1"/>
          <a:stretch>
            <a:fillRect/>
          </a:stretch>
        </p:blipFill>
        <p:spPr>
          <a:xfrm>
            <a:off x="576603" y="1621734"/>
            <a:ext cx="5995177" cy="4351338"/>
          </a:xfrm>
          <a:prstGeom prst="rect">
            <a:avLst/>
          </a:prstGeom>
        </p:spPr>
      </p:pic>
      <p:pic>
        <p:nvPicPr>
          <p:cNvPr id="5" name="图片 4"/>
          <p:cNvPicPr>
            <a:picLocks noChangeAspect="1"/>
          </p:cNvPicPr>
          <p:nvPr/>
        </p:nvPicPr>
        <p:blipFill>
          <a:blip r:embed="rId2"/>
          <a:stretch>
            <a:fillRect/>
          </a:stretch>
        </p:blipFill>
        <p:spPr>
          <a:xfrm>
            <a:off x="6833377" y="2023875"/>
            <a:ext cx="4670975" cy="923422"/>
          </a:xfrm>
          <a:prstGeom prst="rect">
            <a:avLst/>
          </a:prstGeom>
        </p:spPr>
      </p:pic>
      <p:sp>
        <p:nvSpPr>
          <p:cNvPr id="6" name="文本框 5"/>
          <p:cNvSpPr txBox="1"/>
          <p:nvPr/>
        </p:nvSpPr>
        <p:spPr>
          <a:xfrm>
            <a:off x="7001300" y="1734215"/>
            <a:ext cx="2470245" cy="369332"/>
          </a:xfrm>
          <a:prstGeom prst="rect">
            <a:avLst/>
          </a:prstGeom>
          <a:noFill/>
        </p:spPr>
        <p:txBody>
          <a:bodyPr wrap="square" rtlCol="0">
            <a:spAutoFit/>
          </a:bodyPr>
          <a:lstStyle/>
          <a:p>
            <a:r>
              <a:rPr lang="zh-CN" altLang="en-US" dirty="0" smtClean="0"/>
              <a:t>对偶问题</a:t>
            </a:r>
            <a:endParaRPr lang="zh-CN" altLang="en-US" dirty="0"/>
          </a:p>
        </p:txBody>
      </p:sp>
      <p:pic>
        <p:nvPicPr>
          <p:cNvPr id="7" name="图片 6"/>
          <p:cNvPicPr>
            <a:picLocks noChangeAspect="1"/>
          </p:cNvPicPr>
          <p:nvPr/>
        </p:nvPicPr>
        <p:blipFill>
          <a:blip r:embed="rId3"/>
          <a:stretch>
            <a:fillRect/>
          </a:stretch>
        </p:blipFill>
        <p:spPr>
          <a:xfrm>
            <a:off x="6833377" y="3228523"/>
            <a:ext cx="4746053" cy="530335"/>
          </a:xfrm>
          <a:prstGeom prst="rect">
            <a:avLst/>
          </a:prstGeom>
        </p:spPr>
      </p:pic>
      <p:pic>
        <p:nvPicPr>
          <p:cNvPr id="8" name="图片 7"/>
          <p:cNvPicPr>
            <a:picLocks noChangeAspect="1"/>
          </p:cNvPicPr>
          <p:nvPr/>
        </p:nvPicPr>
        <p:blipFill>
          <a:blip r:embed="rId4"/>
          <a:stretch>
            <a:fillRect/>
          </a:stretch>
        </p:blipFill>
        <p:spPr>
          <a:xfrm>
            <a:off x="6571780" y="4414155"/>
            <a:ext cx="5488445" cy="1072246"/>
          </a:xfrm>
          <a:prstGeom prst="rect">
            <a:avLst/>
          </a:prstGeom>
        </p:spPr>
      </p:pic>
      <p:sp>
        <p:nvSpPr>
          <p:cNvPr id="9" name="文本框 8"/>
          <p:cNvSpPr txBox="1"/>
          <p:nvPr/>
        </p:nvSpPr>
        <p:spPr>
          <a:xfrm>
            <a:off x="150125" y="6523630"/>
            <a:ext cx="4435523" cy="369332"/>
          </a:xfrm>
          <a:prstGeom prst="rect">
            <a:avLst/>
          </a:prstGeom>
          <a:noFill/>
        </p:spPr>
        <p:txBody>
          <a:bodyPr wrap="square" rtlCol="0">
            <a:spAutoFit/>
          </a:bodyPr>
          <a:lstStyle/>
          <a:p>
            <a:r>
              <a:rPr lang="zh-CN" altLang="en-US" dirty="0" smtClean="0"/>
              <a:t>来源：周志华</a:t>
            </a:r>
            <a:r>
              <a:rPr lang="en-US" altLang="zh-CN" dirty="0" smtClean="0"/>
              <a:t>《</a:t>
            </a:r>
            <a:r>
              <a:rPr lang="zh-CN" altLang="en-US" dirty="0" smtClean="0"/>
              <a:t>机器学习</a:t>
            </a:r>
            <a:r>
              <a:rPr lang="en-US" altLang="zh-CN" dirty="0" smtClean="0"/>
              <a:t>》</a:t>
            </a:r>
            <a:endParaRPr lang="zh-CN" altLang="en-US" dirty="0"/>
          </a:p>
        </p:txBody>
      </p:sp>
      <p:sp>
        <p:nvSpPr>
          <p:cNvPr id="10" name="文本框 9"/>
          <p:cNvSpPr txBox="1"/>
          <p:nvPr/>
        </p:nvSpPr>
        <p:spPr>
          <a:xfrm>
            <a:off x="6833377" y="2946678"/>
            <a:ext cx="1665027" cy="369332"/>
          </a:xfrm>
          <a:prstGeom prst="rect">
            <a:avLst/>
          </a:prstGeom>
          <a:noFill/>
        </p:spPr>
        <p:txBody>
          <a:bodyPr wrap="square" rtlCol="0">
            <a:spAutoFit/>
          </a:bodyPr>
          <a:lstStyle/>
          <a:p>
            <a:r>
              <a:rPr lang="zh-CN" altLang="en-US" dirty="0" smtClean="0"/>
              <a:t>高维空间</a:t>
            </a:r>
            <a:endParaRPr lang="zh-CN" altLang="en-US" dirty="0"/>
          </a:p>
        </p:txBody>
      </p:sp>
      <p:sp>
        <p:nvSpPr>
          <p:cNvPr id="11" name="文本框 10"/>
          <p:cNvSpPr txBox="1"/>
          <p:nvPr/>
        </p:nvSpPr>
        <p:spPr>
          <a:xfrm>
            <a:off x="8498404" y="2943515"/>
            <a:ext cx="1665027" cy="369332"/>
          </a:xfrm>
          <a:prstGeom prst="rect">
            <a:avLst/>
          </a:prstGeom>
          <a:noFill/>
        </p:spPr>
        <p:txBody>
          <a:bodyPr wrap="square" rtlCol="0">
            <a:spAutoFit/>
          </a:bodyPr>
          <a:lstStyle/>
          <a:p>
            <a:r>
              <a:rPr lang="zh-CN" altLang="en-US" dirty="0" smtClean="0"/>
              <a:t>函数映射</a:t>
            </a:r>
            <a:endParaRPr lang="zh-CN" altLang="en-US" dirty="0"/>
          </a:p>
        </p:txBody>
      </p:sp>
      <p:cxnSp>
        <p:nvCxnSpPr>
          <p:cNvPr id="13" name="直接箭头连接符 12"/>
          <p:cNvCxnSpPr>
            <a:endCxn id="10" idx="3"/>
          </p:cNvCxnSpPr>
          <p:nvPr/>
        </p:nvCxnSpPr>
        <p:spPr>
          <a:xfrm>
            <a:off x="7997588" y="3128181"/>
            <a:ext cx="500816" cy="3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6571780" y="4021423"/>
            <a:ext cx="1778360" cy="369332"/>
          </a:xfrm>
          <a:prstGeom prst="rect">
            <a:avLst/>
          </a:prstGeom>
          <a:noFill/>
        </p:spPr>
        <p:txBody>
          <a:bodyPr wrap="square" rtlCol="0">
            <a:spAutoFit/>
          </a:bodyPr>
          <a:lstStyle/>
          <a:p>
            <a:r>
              <a:rPr lang="zh-CN" altLang="en-US" dirty="0"/>
              <a:t>核函数</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支持向量机</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1"/>
          <a:stretch>
            <a:fillRect/>
          </a:stretch>
        </p:blipFill>
        <p:spPr>
          <a:xfrm>
            <a:off x="5260571" y="887213"/>
            <a:ext cx="3212308" cy="2590571"/>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008" y="140313"/>
            <a:ext cx="2741482" cy="2014897"/>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8830" y="2295525"/>
            <a:ext cx="2554190" cy="2059831"/>
          </a:xfrm>
          <a:prstGeom prst="rect">
            <a:avLst/>
          </a:prstGeom>
        </p:spPr>
      </p:pic>
      <p:pic>
        <p:nvPicPr>
          <p:cNvPr id="9" name="内容占位符 8"/>
          <p:cNvPicPr>
            <a:picLocks noGrp="1" noChangeAspect="1"/>
          </p:cNvPicPr>
          <p:nvPr>
            <p:ph idx="1"/>
          </p:nvPr>
        </p:nvPicPr>
        <p:blipFill>
          <a:blip r:embed="rId4"/>
          <a:stretch>
            <a:fillRect/>
          </a:stretch>
        </p:blipFill>
        <p:spPr>
          <a:xfrm>
            <a:off x="613868" y="3848793"/>
            <a:ext cx="7720389" cy="2548718"/>
          </a:xfrm>
          <a:prstGeom prst="rect">
            <a:avLst/>
          </a:prstGeom>
        </p:spPr>
      </p:pic>
      <p:cxnSp>
        <p:nvCxnSpPr>
          <p:cNvPr id="14" name="直接箭头连接符 13"/>
          <p:cNvCxnSpPr>
            <a:endCxn id="10" idx="1"/>
          </p:cNvCxnSpPr>
          <p:nvPr/>
        </p:nvCxnSpPr>
        <p:spPr>
          <a:xfrm flipV="1">
            <a:off x="8720051" y="1147762"/>
            <a:ext cx="543957" cy="5429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a:off x="8720051" y="2053244"/>
            <a:ext cx="543957" cy="482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838200" y="1447297"/>
            <a:ext cx="4064923" cy="2139047"/>
          </a:xfrm>
          <a:prstGeom prst="rect">
            <a:avLst/>
          </a:prstGeom>
          <a:noFill/>
        </p:spPr>
        <p:txBody>
          <a:bodyPr wrap="square" rtlCol="0">
            <a:spAutoFit/>
          </a:bodyPr>
          <a:lstStyle/>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高斯核、线性核</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找到准确率最好的五对</a:t>
            </a:r>
            <a:r>
              <a:rPr lang="en-US" altLang="zh-CN" dirty="0" smtClean="0">
                <a:latin typeface="微软雅黑" panose="020B0503020204020204" pitchFamily="34" charset="-122"/>
                <a:ea typeface="微软雅黑" panose="020B0503020204020204" pitchFamily="34" charset="-122"/>
              </a:rPr>
              <a:t>pair</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五对</a:t>
            </a:r>
            <a:r>
              <a:rPr lang="en-US" altLang="zh-CN" dirty="0" smtClean="0">
                <a:latin typeface="微软雅黑" panose="020B0503020204020204" pitchFamily="34" charset="-122"/>
                <a:ea typeface="微软雅黑" panose="020B0503020204020204" pitchFamily="34" charset="-122"/>
              </a:rPr>
              <a:t>pair</a:t>
            </a:r>
            <a:r>
              <a:rPr lang="zh-CN" altLang="en-US" dirty="0" smtClean="0">
                <a:latin typeface="微软雅黑" panose="020B0503020204020204" pitchFamily="34" charset="-122"/>
                <a:ea typeface="微软雅黑" panose="020B0503020204020204" pitchFamily="34" charset="-122"/>
              </a:rPr>
              <a:t>准确率提高</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分频率段测平均准确率</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Gamma</a:t>
            </a:r>
            <a:r>
              <a:rPr lang="zh-CN" altLang="en-US" dirty="0" smtClean="0">
                <a:latin typeface="微软雅黑" panose="020B0503020204020204" pitchFamily="34" charset="-122"/>
                <a:ea typeface="微软雅黑" panose="020B0503020204020204" pitchFamily="34" charset="-122"/>
              </a:rPr>
              <a:t>段与整体频率最为接近</a:t>
            </a:r>
            <a:endParaRPr lang="en-US" altLang="zh-CN" dirty="0" smtClean="0">
              <a:latin typeface="微软雅黑" panose="020B0503020204020204" pitchFamily="34" charset="-122"/>
              <a:ea typeface="微软雅黑" panose="020B0503020204020204" pitchFamily="34" charset="-122"/>
            </a:endParaRPr>
          </a:p>
          <a:p>
            <a:pPr marL="285750" indent="-285750">
              <a:lnSpc>
                <a:spcPts val="226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增大样本空间提高准确率</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24840" y="365125"/>
            <a:ext cx="10515600" cy="1325563"/>
          </a:xfrm>
        </p:spPr>
        <p:txBody>
          <a:bodyPr/>
          <a:p>
            <a:r>
              <a:rPr lang="zh-CN" altLang="en-US"/>
              <a:t>单人</a:t>
            </a:r>
            <a:endParaRPr lang="zh-CN" altLang="en-US"/>
          </a:p>
        </p:txBody>
      </p:sp>
      <p:sp>
        <p:nvSpPr>
          <p:cNvPr id="3" name="内容占位符 2"/>
          <p:cNvSpPr>
            <a:spLocks noGrp="1"/>
          </p:cNvSpPr>
          <p:nvPr>
            <p:ph idx="1"/>
            <p:custDataLst>
              <p:tags r:id="rId2"/>
            </p:custDataLst>
          </p:nvPr>
        </p:nvSpPr>
        <p:spPr>
          <a:xfrm>
            <a:off x="556260" y="1871345"/>
            <a:ext cx="10515600" cy="3826510"/>
          </a:xfrm>
        </p:spPr>
        <p:txBody>
          <a:bodyPr>
            <a:normAutofit/>
          </a:bodyPr>
          <a:p>
            <a:r>
              <a:rPr lang="en-US" altLang="zh-CN">
                <a:sym typeface="+mn-ea"/>
              </a:rPr>
              <a:t>PLV</a:t>
            </a:r>
            <a:r>
              <a:rPr lang="zh-CN" altLang="en-US">
                <a:sym typeface="+mn-ea"/>
              </a:rPr>
              <a:t>值特征提取</a:t>
            </a:r>
            <a:r>
              <a:rPr lang="en-US" altLang="zh-CN">
                <a:sym typeface="+mn-ea"/>
              </a:rPr>
              <a:t>1</a:t>
            </a:r>
            <a:r>
              <a:rPr lang="zh-CN" altLang="en-US">
                <a:sym typeface="+mn-ea"/>
              </a:rPr>
              <a:t>：常见统计量</a:t>
            </a:r>
            <a:endParaRPr lang="zh-CN" altLang="en-US"/>
          </a:p>
          <a:p>
            <a:pPr lvl="1"/>
            <a:r>
              <a:rPr lang="zh-CN" altLang="en-US"/>
              <a:t>平均值：计算所有 PLV 值的平均值，反映整体相位同步程度。</a:t>
            </a:r>
            <a:endParaRPr lang="zh-CN" altLang="en-US"/>
          </a:p>
          <a:p>
            <a:pPr lvl="1"/>
            <a:r>
              <a:rPr lang="zh-CN" altLang="en-US"/>
              <a:t>方差：计算所有 PLV 值的方差，反映相位同步的变化程度。</a:t>
            </a:r>
            <a:endParaRPr lang="zh-CN" altLang="en-US"/>
          </a:p>
          <a:p>
            <a:pPr lvl="1"/>
            <a:r>
              <a:rPr lang="zh-CN" altLang="en-US"/>
              <a:t>最大值：选择具有最大 PLV 值的样本作为特征，表示相位同步的最强情况。</a:t>
            </a:r>
            <a:endParaRPr lang="zh-CN" altLang="en-US"/>
          </a:p>
          <a:p>
            <a:pPr lvl="1"/>
            <a:r>
              <a:rPr lang="zh-CN" altLang="en-US"/>
              <a:t>中值：计算所有 PLV 值的中值，反映相位同步的中间水平。</a:t>
            </a:r>
            <a:endParaRPr lang="zh-CN" altLang="en-US"/>
          </a:p>
          <a:p>
            <a:r>
              <a:rPr lang="en-US" altLang="zh-CN">
                <a:sym typeface="+mn-ea"/>
              </a:rPr>
              <a:t>PLV</a:t>
            </a:r>
            <a:r>
              <a:rPr lang="zh-CN" altLang="en-US">
                <a:sym typeface="+mn-ea"/>
              </a:rPr>
              <a:t>值特征提取</a:t>
            </a:r>
            <a:r>
              <a:rPr lang="en-US" altLang="zh-CN">
                <a:sym typeface="+mn-ea"/>
              </a:rPr>
              <a:t>2</a:t>
            </a:r>
            <a:r>
              <a:rPr lang="zh-CN" altLang="en-US">
                <a:sym typeface="+mn-ea"/>
              </a:rPr>
              <a:t>：</a:t>
            </a:r>
            <a:r>
              <a:rPr lang="en-US" altLang="zh-CN">
                <a:sym typeface="+mn-ea"/>
              </a:rPr>
              <a:t>SVD   k=1 </a:t>
            </a:r>
            <a:r>
              <a:rPr lang="zh-CN" altLang="en-US">
                <a:sym typeface="+mn-ea"/>
              </a:rPr>
              <a:t>（第一个奇异值显著大于其他）</a:t>
            </a:r>
            <a:endParaRPr lang="en-US" altLang="zh-CN">
              <a:sym typeface="+mn-ea"/>
            </a:endParaRPr>
          </a:p>
          <a:p>
            <a:r>
              <a:rPr lang="en-US" altLang="zh-CN">
                <a:sym typeface="+mn-ea"/>
              </a:rPr>
              <a:t>PLV</a:t>
            </a:r>
            <a:r>
              <a:rPr lang="zh-CN" altLang="en-US">
                <a:sym typeface="+mn-ea"/>
              </a:rPr>
              <a:t>值特征提取</a:t>
            </a:r>
            <a:r>
              <a:rPr lang="en-US" altLang="zh-CN">
                <a:sym typeface="+mn-ea"/>
              </a:rPr>
              <a:t>3</a:t>
            </a:r>
            <a:r>
              <a:rPr lang="zh-CN" altLang="en-US">
                <a:sym typeface="+mn-ea"/>
              </a:rPr>
              <a:t>：</a:t>
            </a:r>
            <a:r>
              <a:rPr lang="en-US" altLang="zh-CN">
                <a:sym typeface="+mn-ea"/>
              </a:rPr>
              <a:t>PCA   k=1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a:t>
            </a:r>
            <a:endParaRPr lang="en-US" altLang="zh-CN">
              <a:sym typeface="+mn-ea"/>
            </a:endParaRP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quan</a:t>
            </a:r>
            <a:endParaRPr lang="en-US" altLang="zh-CN"/>
          </a:p>
        </p:txBody>
      </p:sp>
      <p:pic>
        <p:nvPicPr>
          <p:cNvPr id="4" name="内容占位符 3"/>
          <p:cNvPicPr>
            <a:picLocks noChangeAspect="1"/>
          </p:cNvPicPr>
          <p:nvPr>
            <p:ph idx="1"/>
            <p:custDataLst>
              <p:tags r:id="rId2"/>
            </p:custDataLst>
          </p:nvPr>
        </p:nvPicPr>
        <p:blipFill>
          <a:blip r:embed="rId3"/>
          <a:stretch>
            <a:fillRect/>
          </a:stretch>
        </p:blipFill>
        <p:spPr>
          <a:xfrm>
            <a:off x="687705" y="521335"/>
            <a:ext cx="10781665" cy="5931535"/>
          </a:xfrm>
          <a:prstGeom prst="rect">
            <a:avLst/>
          </a:prstGeom>
        </p:spPr>
      </p:pic>
    </p:spTree>
  </p:cSld>
  <p:clrMapOvr>
    <a:masterClrMapping/>
  </p:clrMapOvr>
</p:sld>
</file>

<file path=ppt/tags/tag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2.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1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0.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1.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2.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6.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7.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8.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9.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3.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8.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4.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44.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7.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50.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2.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4.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5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66.xml><?xml version="1.0" encoding="utf-8"?>
<p:tagLst xmlns:p="http://schemas.openxmlformats.org/presentationml/2006/main">
  <p:tag name="KSO_WPP_MARK_KEY" val="aab1e957-96e9-419c-8396-5213e969f98a"/>
  <p:tag name="COMMONDATA" val="eyJoZGlkIjoiMTc0MWU5ZWFhMzc4YjhlMjY0ZTdiZjdkMjkwOWJmZjQifQ=="/>
</p:tagLst>
</file>

<file path=ppt/tags/tag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1750</Words>
  <Application>WPS 演示</Application>
  <PresentationFormat>宽屏</PresentationFormat>
  <Paragraphs>183</Paragraphs>
  <Slides>16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vt:lpstr>
      <vt:lpstr>微软</vt:lpstr>
      <vt:lpstr>Segoe Print</vt:lpstr>
      <vt:lpstr>Arial Unicode MS</vt:lpstr>
      <vt:lpstr>等线 Light</vt:lpstr>
      <vt:lpstr>等线</vt:lpstr>
      <vt:lpstr>Office 主题​​</vt:lpstr>
      <vt:lpstr>脑电项目汇报</vt:lpstr>
      <vt:lpstr>目录</vt:lpstr>
      <vt:lpstr>数据分析</vt:lpstr>
      <vt:lpstr>数据分析</vt:lpstr>
      <vt:lpstr>数据预处理</vt:lpstr>
      <vt:lpstr>支持向量机</vt:lpstr>
      <vt:lpstr>支持向量机</vt:lpstr>
      <vt:lpstr>单人</vt:lpstr>
      <vt:lpstr>quan</vt:lpstr>
      <vt:lpstr>全体</vt:lpstr>
      <vt:lpstr>特征1：SVM rbf核</vt:lpstr>
      <vt:lpstr>特征2：SVM rbf核</vt:lpstr>
      <vt:lpstr>特征1：决策树</vt:lpstr>
      <vt:lpstr>前馈神经网络（trainscg）</vt:lpstr>
      <vt:lpstr>前馈神经网络（trainscg）</vt:lpstr>
      <vt:lpstr>ZCA白化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dc:creator>
  <cp:lastModifiedBy>l</cp:lastModifiedBy>
  <cp:revision>48</cp:revision>
  <dcterms:created xsi:type="dcterms:W3CDTF">2023-07-02T12:53:00Z</dcterms:created>
  <dcterms:modified xsi:type="dcterms:W3CDTF">2023-07-04T04:10:50Z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90446E9F1AE14000A4477EEDE2FEA152_13</vt:lpwstr>
  </property>
  <property fmtid="{D5CDD505-2E9C-101B-9397-08002B2CF9AE}" pid="3" name="KSOProductBuildVer">
    <vt:lpwstr>2052-11.1.0.14309</vt:lpwstr>
  </property>
</Properties>
</file>