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00" r:id="rId4"/>
    <p:sldId id="266" r:id="rId5"/>
    <p:sldId id="299" r:id="rId6"/>
    <p:sldId id="260" r:id="rId7"/>
    <p:sldId id="302" r:id="rId8"/>
    <p:sldId id="306" r:id="rId9"/>
    <p:sldId id="307" r:id="rId10"/>
    <p:sldId id="305" r:id="rId11"/>
    <p:sldId id="301" r:id="rId12"/>
    <p:sldId id="261" r:id="rId13"/>
    <p:sldId id="298" r:id="rId14"/>
    <p:sldId id="303" r:id="rId15"/>
    <p:sldId id="304" r:id="rId16"/>
    <p:sldId id="262" r:id="rId17"/>
    <p:sldId id="267" r:id="rId18"/>
    <p:sldId id="263" r:id="rId19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7015" autoAdjust="0"/>
  </p:normalViewPr>
  <p:slideViewPr>
    <p:cSldViewPr snapToGrid="0">
      <p:cViewPr varScale="1">
        <p:scale>
          <a:sx n="87" d="100"/>
          <a:sy n="87" d="100"/>
        </p:scale>
        <p:origin x="1310" y="92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0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第一章：轻松，大部分是以前接触过，回顾经典力学内容，介绍量子力学的建立过程。</a:t>
            </a:r>
            <a:endParaRPr lang="en-US" altLang="zh-CN" dirty="0" smtClean="0"/>
          </a:p>
          <a:p>
            <a:r>
              <a:rPr lang="zh-CN" altLang="en-US" dirty="0" smtClean="0"/>
              <a:t>第二章：进入最基础的量子力学内容，也是最重要的内容，包括微观粒子运动的描述，从波函数的建立、物理解释</a:t>
            </a:r>
            <a:endParaRPr lang="en-US" altLang="zh-CN" dirty="0" smtClean="0"/>
          </a:p>
          <a:p>
            <a:r>
              <a:rPr lang="zh-CN" altLang="en-US" dirty="0" smtClean="0"/>
              <a:t>到薛定谔方程的建立，以及方程求解。</a:t>
            </a:r>
            <a:endParaRPr lang="en-US" altLang="zh-CN" dirty="0" smtClean="0"/>
          </a:p>
          <a:p>
            <a:r>
              <a:rPr lang="zh-CN" altLang="en-US" baseline="0" dirty="0" smtClean="0"/>
              <a:t>第三章：力学量算符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第四章：对应课本第五章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第五章对应第七章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70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62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21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latin typeface="+mn-ea"/>
              </a:rPr>
              <a:t>普</a:t>
            </a:r>
            <a:r>
              <a:rPr lang="zh-CN" altLang="en-US" sz="1200" b="1" dirty="0" smtClean="0">
                <a:latin typeface="+mn-ea"/>
              </a:rPr>
              <a:t>朗克谦虚地回复</a:t>
            </a:r>
            <a:r>
              <a:rPr lang="en-US" altLang="zh-CN" sz="1200" b="1" dirty="0" smtClean="0">
                <a:latin typeface="+mn-ea"/>
              </a:rPr>
              <a:t> “</a:t>
            </a:r>
            <a:r>
              <a:rPr lang="zh-CN" altLang="en-US" sz="1200" b="1" dirty="0" smtClean="0">
                <a:latin typeface="+mn-ea"/>
              </a:rPr>
              <a:t>我并不期望发现新大陆，只希望理解已经存在的物理学基础，或许能将其加深。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 smtClean="0">
                <a:latin typeface="+mn-ea"/>
              </a:rPr>
              <a:t>     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87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6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2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zh-CN" altLang="zh-CN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0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4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6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57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https://www.nature.com/articles/d41586-024-04217-0</a:t>
            </a:r>
          </a:p>
          <a:p>
            <a:r>
              <a:rPr lang="zh-CN" altLang="en-US" dirty="0" smtClean="0"/>
              <a:t>思政：科学家如何从一团迷雾到建立系统的量子力学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9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2025/2/19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000" y="690856"/>
            <a:ext cx="9180000" cy="136477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8000" y="690856"/>
            <a:ext cx="9180000" cy="136477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687" y="1162378"/>
            <a:ext cx="6162677" cy="1372155"/>
          </a:xfrm>
        </p:spPr>
        <p:txBody>
          <a:bodyPr>
            <a:noAutofit/>
          </a:bodyPr>
          <a:lstStyle/>
          <a:p>
            <a:r>
              <a:rPr lang="zh-CN" altLang="en-US" sz="8000" b="1" dirty="0" smtClean="0">
                <a:solidFill>
                  <a:srgbClr val="0000FF"/>
                </a:solidFill>
              </a:rPr>
              <a:t>量子力学</a:t>
            </a:r>
            <a:endParaRPr lang="zh-CN" altLang="en-US" sz="80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3776" y="3549128"/>
            <a:ext cx="5720498" cy="271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授课教师：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苏金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宝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sujinbao@bjut.edu.cn</a:t>
            </a:r>
          </a:p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电子科学与技术系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7" y="96991"/>
            <a:ext cx="4795432" cy="54817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量子力学诞辰</a:t>
            </a:r>
            <a:r>
              <a:rPr lang="en-US" altLang="zh-CN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endParaRPr lang="zh-CN" altLang="en-US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0" y="916262"/>
            <a:ext cx="8964880" cy="59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8441" y="1098273"/>
            <a:ext cx="3419699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0340" y="2179628"/>
            <a:ext cx="6677696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第二章 波函数和薛定谔方程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7722" y="3270991"/>
            <a:ext cx="6771791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第三章 量子力学中的力学量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7722" y="4437277"/>
            <a:ext cx="5830854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第四章 微扰理论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7721" y="5577935"/>
            <a:ext cx="5830854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第五章 自旋与全同粒子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950" y="91699"/>
            <a:ext cx="4235939" cy="54817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目录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961" y="86942"/>
            <a:ext cx="3410659" cy="54817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第一章 绪论</a:t>
            </a:r>
            <a:endParaRPr lang="zh-CN" altLang="en-US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4411" y="1477171"/>
            <a:ext cx="82583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</a:rPr>
              <a:t>经典物理学的局限性  </a:t>
            </a:r>
          </a:p>
          <a:p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  <a:r>
              <a:rPr lang="zh-CN" altLang="en-US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光的波粒二象性  </a:t>
            </a:r>
            <a:endParaRPr lang="en-US" altLang="zh-CN" sz="3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800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en-US" altLang="zh-CN" sz="3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</a:rPr>
              <a:t>氢原子光谱（玻尔理论</a:t>
            </a:r>
            <a:r>
              <a:rPr lang="zh-CN" altLang="en-US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1.4</a:t>
            </a:r>
            <a:r>
              <a:rPr lang="en-US" altLang="zh-CN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800" b="1" dirty="0">
                <a:latin typeface="黑体" panose="02010609060101010101" pitchFamily="49" charset="-122"/>
                <a:ea typeface="黑体" panose="02010609060101010101" pitchFamily="49" charset="-122"/>
              </a:rPr>
              <a:t>粒子波粒二象性（德布罗意假设</a:t>
            </a:r>
            <a:r>
              <a:rPr lang="zh-CN" altLang="en-US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6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23116" y="64678"/>
            <a:ext cx="587763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经典物理学的局限性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123" y="762804"/>
            <a:ext cx="9020884" cy="112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720000">
              <a:lnSpc>
                <a:spcPct val="140000"/>
              </a:lnSpc>
              <a:buNone/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十九世纪末叶，物理学理论在当时看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来已发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展到相当完善的阶段，其各个分支已经建立起系统的理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论：</a:t>
            </a:r>
          </a:p>
        </p:txBody>
      </p:sp>
      <p:sp>
        <p:nvSpPr>
          <p:cNvPr id="5" name="Rectangle 4"/>
          <p:cNvSpPr/>
          <p:nvPr/>
        </p:nvSpPr>
        <p:spPr>
          <a:xfrm>
            <a:off x="-99391" y="1891639"/>
            <a:ext cx="902088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720000">
              <a:lnSpc>
                <a:spcPct val="140000"/>
              </a:lnSpc>
              <a:spcBef>
                <a:spcPct val="20000"/>
              </a:spcBef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典力学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从牛顿三大定律发展为</a:t>
            </a: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分析力</a:t>
            </a: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学；</a:t>
            </a:r>
            <a:endParaRPr lang="zh-CN" altLang="en-US" sz="2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720000">
              <a:lnSpc>
                <a:spcPct val="140000"/>
              </a:lnSpc>
              <a:spcBef>
                <a:spcPct val="2000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电磁学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光学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发展成为</a:t>
            </a: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麦克斯韦理</a:t>
            </a: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论；</a:t>
            </a:r>
            <a:endParaRPr lang="zh-CN" altLang="en-US" sz="2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6000" indent="720000">
              <a:lnSpc>
                <a:spcPct val="140000"/>
              </a:lnSpc>
              <a:spcBef>
                <a:spcPct val="2000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热学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在建立了以</a:t>
            </a: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热力学定律为基础的宏观理论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的同时，玻尔兹曼和吉布斯建立了称之为</a:t>
            </a: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统计物理学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的微观理论</a:t>
            </a:r>
            <a:r>
              <a:rPr lang="zh-CN" altLang="en-US" sz="2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384629"/>
            <a:ext cx="9020884" cy="22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720000">
              <a:lnSpc>
                <a:spcPct val="140000"/>
              </a:lnSpc>
              <a:buNone/>
            </a:pP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经典物理学的辉煌成就面前，有的科学家认为物理学已大功告成。绝对温标的创始人开尔文在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1889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年新年贺词中说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世纪已将物理大厦全部建成，今后物理学家的任务就是修饰、完美这所大厦了”。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3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23116" y="64678"/>
            <a:ext cx="587763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经典物理学的局限性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2264" y="972374"/>
            <a:ext cx="858356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1874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年，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岁的</a:t>
            </a: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普朗克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进入慕尼黑大学攻读物理学和数学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，物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理老师约里（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1809-1884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）曾劝他不要学纯理论，因为物理学“</a:t>
            </a: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是一门高度发展的、几乎是臻善臻美的科</a:t>
            </a: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”，“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这门科学中的一切都已经被研究了，只有一些不重要的空白需要被填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补。”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264" y="4152896"/>
            <a:ext cx="8633258" cy="1799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普朗克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的另一位名师，柏林大学的基尔霍夫（</a:t>
            </a:r>
            <a:r>
              <a:rPr lang="en-US" altLang="zh-CN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1824-1887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）也说过类似的话，他说“</a:t>
            </a:r>
            <a:r>
              <a:rPr lang="zh-CN" altLang="en-US" sz="2600" b="1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物理学已经无所作为，往后无非在已知规律的小数点后面加上几个数字而已。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 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42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23116" y="64678"/>
            <a:ext cx="587763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经典物理学的局限性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0278" y="916172"/>
            <a:ext cx="886372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当时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经典物理学对于宏观世界中物理现象的基本认识：</a:t>
            </a:r>
            <a:b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）物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理现象的基本规律是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决定论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  <a:b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）能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量动量等物理量的变化是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连续变化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的。例如，热力学的能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量传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递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电磁场的能量吸收等。</a:t>
            </a:r>
            <a:b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）由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原子、分子构成的物质在本质上以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粒子的形式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存在，其运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动本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质上是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轨道运动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b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）电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磁场本质上是以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波动的形式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存在和演化。 </a:t>
            </a:r>
          </a:p>
        </p:txBody>
      </p:sp>
    </p:spTree>
    <p:extLst>
      <p:ext uri="{BB962C8B-B14F-4D97-AF65-F5344CB8AC3E}">
        <p14:creationId xmlns:p14="http://schemas.microsoft.com/office/powerpoint/2010/main" val="21445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23116" y="64678"/>
            <a:ext cx="587763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经典物理学的局限性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116" y="1086632"/>
            <a:ext cx="8853843" cy="10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但是这些信念，在进入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世纪以后，受到了冲击。经典理论在解释一些新的试验结果上遇到了严重的困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难。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133" y="5326006"/>
            <a:ext cx="8801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/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面具体介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绍经典物理学遇到的困难，以及如何解决这些困难并导致量子力学的诞生。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081" y="2224031"/>
            <a:ext cx="8255571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）黑体辐射问题 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）光电效应 </a:t>
            </a:r>
          </a:p>
          <a:p>
            <a:pPr algn="just"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）原子光谱的线状结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720000"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些现象是经典物理学无法回答的问题，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突出了经典物理学与微观世界规律性的矛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盾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187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23116" y="64678"/>
            <a:ext cx="587763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1.2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光的波粒二象性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5831" y="1249753"/>
            <a:ext cx="7863526" cy="206210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）光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的波动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17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世纪）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720000">
              <a:spcBef>
                <a:spcPct val="0"/>
              </a:spcBef>
              <a:buNone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光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的干涉和衍射（实验方面）</a:t>
            </a:r>
          </a:p>
          <a:p>
            <a:pPr indent="720000">
              <a:spcBef>
                <a:spcPct val="0"/>
              </a:spcBef>
              <a:buNone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光的电磁理论（理论方面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344" y="3565570"/>
            <a:ext cx="8231274" cy="280076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）光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的粒子性</a:t>
            </a:r>
          </a:p>
          <a:p>
            <a:pPr>
              <a:spcBef>
                <a:spcPct val="0"/>
              </a:spcBef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光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的波动性有大量实验事实和光的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电磁理论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支持，前面所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述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世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纪初所发现的黑体辐射、光电效应等现象，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揭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光看作波动性的局限性。</a:t>
            </a:r>
          </a:p>
        </p:txBody>
      </p:sp>
    </p:spTree>
    <p:extLst>
      <p:ext uri="{BB962C8B-B14F-4D97-AF65-F5344CB8AC3E}">
        <p14:creationId xmlns:p14="http://schemas.microsoft.com/office/powerpoint/2010/main" val="32736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880" y="1330419"/>
            <a:ext cx="79643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经典物理学的局限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）经典物理学回顾：牛顿力学、电磁学与光学（麦克斯韦方程）、热学（热力学统计物理）；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）新的实验现象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光的波粒二象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性、粒子性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23116" y="64678"/>
            <a:ext cx="1600909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074" y="919157"/>
            <a:ext cx="8812325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zh-CN" altLang="en-US" sz="2400" dirty="0"/>
          </a:p>
          <a:p>
            <a:endParaRPr lang="en-US" altLang="zh-CN" sz="2400" dirty="0"/>
          </a:p>
        </p:txBody>
      </p:sp>
      <p:sp>
        <p:nvSpPr>
          <p:cNvPr id="1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952" y="96319"/>
            <a:ext cx="4235939" cy="54817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课程介绍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462" y="892531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3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、课程地位</a:t>
            </a:r>
            <a:endParaRPr lang="en-US" altLang="zh-CN" sz="32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858" y="1554198"/>
            <a:ext cx="89261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子力学是电子科学与技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术专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业本科生的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专业基础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，为后续课程提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供必要的现代量子力学的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基本原理和基本概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念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。量子力学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理论物理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的一部</a:t>
            </a:r>
            <a:r>
              <a:rPr lang="zh-CN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Oval 5"/>
          <p:cNvSpPr/>
          <p:nvPr/>
        </p:nvSpPr>
        <p:spPr>
          <a:xfrm>
            <a:off x="5655277" y="4153083"/>
            <a:ext cx="2152086" cy="12380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专业</a:t>
            </a:r>
            <a:endParaRPr lang="en-US" altLang="zh-CN" sz="3200" dirty="0" smtClean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基础课</a:t>
            </a:r>
            <a:endParaRPr lang="zh-CN" altLang="en-US" sz="32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4368" y="4417554"/>
            <a:ext cx="2400300" cy="663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量子力学</a:t>
            </a:r>
            <a:endParaRPr lang="zh-CN" altLang="en-US" sz="3600" b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2342" y="5791379"/>
            <a:ext cx="1924051" cy="69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大学物理</a:t>
            </a:r>
            <a:endParaRPr lang="zh-CN" altLang="en-US" sz="32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2081" y="5792505"/>
            <a:ext cx="1924051" cy="69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高等数学</a:t>
            </a:r>
            <a:endParaRPr lang="zh-CN" altLang="en-US" sz="32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054022" y="5253981"/>
            <a:ext cx="495017" cy="417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Up Arrow 11"/>
          <p:cNvSpPr/>
          <p:nvPr/>
        </p:nvSpPr>
        <p:spPr>
          <a:xfrm>
            <a:off x="4805739" y="5253981"/>
            <a:ext cx="495017" cy="417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Rectangle 12"/>
          <p:cNvSpPr/>
          <p:nvPr/>
        </p:nvSpPr>
        <p:spPr>
          <a:xfrm>
            <a:off x="1898220" y="3112504"/>
            <a:ext cx="1924051" cy="695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固体物理</a:t>
            </a:r>
            <a:endParaRPr lang="zh-CN" altLang="en-US" sz="32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9921" y="3121972"/>
            <a:ext cx="2420642" cy="700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半导体物理</a:t>
            </a:r>
            <a:endParaRPr lang="zh-CN" altLang="en-US" sz="32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3141876" y="3896789"/>
            <a:ext cx="495017" cy="417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Up Arrow 16"/>
          <p:cNvSpPr/>
          <p:nvPr/>
        </p:nvSpPr>
        <p:spPr>
          <a:xfrm>
            <a:off x="4731486" y="3896790"/>
            <a:ext cx="495017" cy="4179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200" y="870099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32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、课程目标</a:t>
            </a:r>
            <a:endParaRPr lang="en-US" altLang="zh-CN" sz="3200" b="1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405" y="2150577"/>
            <a:ext cx="128597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教学目标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4758" y="1568355"/>
            <a:ext cx="6921856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掌握量子力学的基本概念和基本原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14757" y="2324093"/>
            <a:ext cx="692185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掌握量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子力学基本的解题技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巧。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4758" y="3119659"/>
            <a:ext cx="6921856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能够应用量子力学的基本原理解决一些初等的量子力学问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860" y="4980487"/>
            <a:ext cx="12525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育人目标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8751" y="5288265"/>
            <a:ext cx="595227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培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养勇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于探索科学知识的信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念。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5304" y="4538726"/>
            <a:ext cx="595226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培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养求解复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杂工程问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题的能力。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8751" y="6048425"/>
            <a:ext cx="591882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培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养克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服困难的学习精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647192" y="1843845"/>
            <a:ext cx="320758" cy="30673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1675969" y="4685397"/>
            <a:ext cx="320758" cy="30673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1659390" y="5416524"/>
            <a:ext cx="320758" cy="30673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1675969" y="6147651"/>
            <a:ext cx="320758" cy="30673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630613" y="2531300"/>
            <a:ext cx="320758" cy="30673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630760" y="3326837"/>
            <a:ext cx="320758" cy="306732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893" y="99146"/>
            <a:ext cx="4235939" cy="54817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课程介绍</a:t>
            </a:r>
          </a:p>
        </p:txBody>
      </p:sp>
    </p:spTree>
    <p:extLst>
      <p:ext uri="{BB962C8B-B14F-4D97-AF65-F5344CB8AC3E}">
        <p14:creationId xmlns:p14="http://schemas.microsoft.com/office/powerpoint/2010/main" val="18331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627" y="1129488"/>
            <a:ext cx="32619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次：第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1-8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学分：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648" y="1539498"/>
            <a:ext cx="3424093" cy="46100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7552" y="5058823"/>
            <a:ext cx="4602608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绩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时成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绩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×30% </a:t>
            </a:r>
          </a:p>
          <a:p>
            <a:pPr algn="ctr"/>
            <a:r>
              <a:rPr lang="en-US" altLang="zh-CN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r>
              <a:rPr lang="zh-CN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试成</a:t>
            </a:r>
            <a:r>
              <a:rPr lang="zh-CN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绩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×70%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627" y="4273978"/>
            <a:ext cx="2930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成绩组成</a:t>
            </a: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893" y="99146"/>
            <a:ext cx="4235939" cy="54817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课程介绍</a:t>
            </a:r>
          </a:p>
        </p:txBody>
      </p:sp>
      <p:sp>
        <p:nvSpPr>
          <p:cNvPr id="9" name="Rectangle 8"/>
          <p:cNvSpPr/>
          <p:nvPr/>
        </p:nvSpPr>
        <p:spPr>
          <a:xfrm>
            <a:off x="517627" y="2701733"/>
            <a:ext cx="45165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材：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周世勋，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量子力学教程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（第二版），高教版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0014" y="953253"/>
            <a:ext cx="8524875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曾谨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言，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量子力学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卷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Ⅰ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（第五版），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科学出版社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苏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汝铿，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量子力学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（第二版），高教出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版社 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张永德，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量子力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（第五版），科学出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版社 </a:t>
            </a:r>
            <a:endParaRPr lang="en-US" altLang="zh-CN" sz="2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格里菲斯，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量子力学概论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，机械工业出版社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6353" y="0"/>
            <a:ext cx="3786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量子力学参考书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36" y="3368179"/>
            <a:ext cx="1947611" cy="2666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13" y="3396508"/>
            <a:ext cx="1950776" cy="26023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0014" y="3189734"/>
            <a:ext cx="45320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P. A. M. Dirac, The Principles of Quantum Mechanics, Clarendon Press, (1958).  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Claude Cohen-Tannoudji, Quantum Mechanics, Volume 1 &amp;Volume 2</a:t>
            </a:r>
          </a:p>
        </p:txBody>
      </p:sp>
    </p:spTree>
    <p:extLst>
      <p:ext uri="{BB962C8B-B14F-4D97-AF65-F5344CB8AC3E}">
        <p14:creationId xmlns:p14="http://schemas.microsoft.com/office/powerpoint/2010/main" val="40245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40" y="75347"/>
            <a:ext cx="7735010" cy="548174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量子力学：处理微观世界的工具</a:t>
            </a:r>
            <a:endParaRPr lang="zh-CN" altLang="en-US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4" y="1088625"/>
            <a:ext cx="8211050" cy="52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40" y="75347"/>
            <a:ext cx="7735010" cy="548174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量子力学：处理微观世界的工具</a:t>
            </a:r>
            <a:endParaRPr lang="zh-CN" altLang="en-US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3" y="4007337"/>
            <a:ext cx="3127992" cy="234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5" y="1142459"/>
            <a:ext cx="3127992" cy="23459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49" y="1104720"/>
            <a:ext cx="2800350" cy="23837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60614" y="4050782"/>
            <a:ext cx="1155869" cy="695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电子</a:t>
            </a:r>
            <a:endParaRPr lang="zh-CN" altLang="en-US" sz="32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60613" y="5423279"/>
            <a:ext cx="1155869" cy="695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空穴</a:t>
            </a:r>
            <a:endParaRPr lang="zh-CN" altLang="en-US" sz="32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81" y="4050782"/>
            <a:ext cx="3592151" cy="22997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58100" y="4050782"/>
            <a:ext cx="1155869" cy="695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电子</a:t>
            </a:r>
            <a:endParaRPr lang="zh-CN" altLang="en-US" sz="32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8099" y="4863410"/>
            <a:ext cx="1155869" cy="695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空穴</a:t>
            </a:r>
            <a:endParaRPr lang="zh-CN" altLang="en-US" sz="3200" dirty="0">
              <a:solidFill>
                <a:srgbClr val="0000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72577" y="5770942"/>
            <a:ext cx="1155869" cy="695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光子</a:t>
            </a:r>
          </a:p>
        </p:txBody>
      </p:sp>
    </p:spTree>
    <p:extLst>
      <p:ext uri="{BB962C8B-B14F-4D97-AF65-F5344CB8AC3E}">
        <p14:creationId xmlns:p14="http://schemas.microsoft.com/office/powerpoint/2010/main" val="36095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3743" y="1405835"/>
            <a:ext cx="4208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1925</a:t>
            </a:r>
            <a:r>
              <a:rPr lang="zh-CN" altLang="en-US" sz="24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2400" dirty="0" smtClean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，奥</a:t>
            </a:r>
            <a:r>
              <a:rPr lang="zh-CN" altLang="en-US" sz="24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地利物理学</a:t>
            </a:r>
            <a:r>
              <a:rPr lang="zh-CN" altLang="en-US" sz="2400" dirty="0" smtClean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家薛</a:t>
            </a:r>
            <a:r>
              <a:rPr lang="zh-CN" altLang="en-US" sz="24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zh-CN" altLang="en-US" sz="2400" dirty="0" smtClean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谔写出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薛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定谔方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7" y="96991"/>
            <a:ext cx="4795432" cy="54817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量子力学诞辰</a:t>
            </a:r>
            <a:r>
              <a:rPr lang="en-US" altLang="zh-CN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endParaRPr lang="zh-CN" altLang="en-US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3743" y="3189378"/>
            <a:ext cx="4372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1925</a:t>
            </a:r>
            <a:r>
              <a:rPr lang="zh-CN" altLang="en-US" sz="24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2400" dirty="0" smtClean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，海森堡创</a:t>
            </a:r>
            <a:r>
              <a:rPr lang="zh-CN" altLang="en-US" sz="24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立起了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矩阵力学</a:t>
            </a:r>
            <a:r>
              <a:rPr lang="zh-CN" altLang="en-US" sz="2400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，并提出不确定性原理及矩阵理</a:t>
            </a:r>
            <a:r>
              <a:rPr lang="zh-CN" altLang="en-US" sz="2400" dirty="0" smtClean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9038" y="5601827"/>
            <a:ext cx="7221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1928</a:t>
            </a:r>
            <a:r>
              <a:rPr lang="zh-CN" altLang="en-US" sz="2400" dirty="0" smtClean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年，狄拉克提出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狄拉克方程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01" y="939838"/>
            <a:ext cx="1618724" cy="1668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01" y="2766706"/>
            <a:ext cx="1586934" cy="1623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57" y="4720207"/>
            <a:ext cx="1346444" cy="19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6862" y="1074327"/>
            <a:ext cx="78929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为纪念量子力学诞生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周年，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联合国宣布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2025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年是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“国际量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子科学和技术国际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年（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IYQ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既肯定了量子理论对建设现代科技社会的积极作用，也表达了对量子技术革新的殷切期许</a:t>
            </a:r>
            <a:r>
              <a:rPr lang="zh-CN" altLang="en-US" sz="2400" dirty="0" smtClean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/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37" y="96991"/>
            <a:ext cx="4795432" cy="548174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量子力学诞辰</a:t>
            </a:r>
            <a:r>
              <a:rPr lang="en-US" altLang="zh-CN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endParaRPr lang="zh-CN" altLang="en-US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7" y="4434397"/>
            <a:ext cx="4047632" cy="17189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7439" y="2883761"/>
            <a:ext cx="7923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2025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2025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国际量子科学与技术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年开</a:t>
            </a:r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幕式在法国巴黎联合国教科文组织总部召</a:t>
            </a:r>
            <a:r>
              <a:rPr lang="zh-CN" altLang="en-US" sz="2400" dirty="0" smtClean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0193" y="3833953"/>
            <a:ext cx="79003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r>
              <a:rPr lang="zh-CN" altLang="en-US" sz="20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潘建伟</a:t>
            </a:r>
            <a:r>
              <a:rPr lang="zh-CN" altLang="en-US" sz="20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教授作为唯一受邀的中国学者以视频的方式致</a:t>
            </a:r>
            <a:r>
              <a:rPr lang="zh-CN" altLang="en-US" sz="20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辞。</a:t>
            </a:r>
            <a:endParaRPr lang="zh-CN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95" y="4434397"/>
            <a:ext cx="3880027" cy="18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3830</TotalTime>
  <Words>1823</Words>
  <Application>Microsoft Office PowerPoint</Application>
  <PresentationFormat>On-screen Show (4:3)</PresentationFormat>
  <Paragraphs>128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Microsoft YaHei UI</vt:lpstr>
      <vt:lpstr>黑体</vt:lpstr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Theme</vt:lpstr>
      <vt:lpstr>量子力学</vt:lpstr>
      <vt:lpstr>课程介绍</vt:lpstr>
      <vt:lpstr>课程介绍</vt:lpstr>
      <vt:lpstr>课程介绍</vt:lpstr>
      <vt:lpstr>PowerPoint Presentation</vt:lpstr>
      <vt:lpstr>量子力学：处理微观世界的工具</vt:lpstr>
      <vt:lpstr>量子力学：处理微观世界的工具</vt:lpstr>
      <vt:lpstr>量子力学诞辰100年</vt:lpstr>
      <vt:lpstr>量子力学诞辰100年</vt:lpstr>
      <vt:lpstr>量子力学诞辰100年</vt:lpstr>
      <vt:lpstr>目录</vt:lpstr>
      <vt:lpstr>第一章 绪论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855</cp:revision>
  <cp:lastPrinted>2023-09-27T02:57:00Z</cp:lastPrinted>
  <dcterms:created xsi:type="dcterms:W3CDTF">2023-05-07T08:38:35Z</dcterms:created>
  <dcterms:modified xsi:type="dcterms:W3CDTF">2025-02-19T04:00:07Z</dcterms:modified>
</cp:coreProperties>
</file>