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6" r:id="rId3"/>
    <p:sldId id="299" r:id="rId4"/>
    <p:sldId id="257" r:id="rId5"/>
    <p:sldId id="300" r:id="rId6"/>
    <p:sldId id="260" r:id="rId7"/>
    <p:sldId id="261" r:id="rId8"/>
    <p:sldId id="298" r:id="rId9"/>
    <p:sldId id="262" r:id="rId10"/>
    <p:sldId id="267" r:id="rId11"/>
    <p:sldId id="263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6C2"/>
    <a:srgbClr val="0D7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3" autoAdjust="0"/>
    <p:restoredTop sz="92961" autoAdjust="0"/>
  </p:normalViewPr>
  <p:slideViewPr>
    <p:cSldViewPr snapToGrid="0">
      <p:cViewPr varScale="1">
        <p:scale>
          <a:sx n="93" d="100"/>
          <a:sy n="93" d="100"/>
        </p:scale>
        <p:origin x="1147" y="109"/>
      </p:cViewPr>
      <p:guideLst/>
    </p:cSldViewPr>
  </p:slideViewPr>
  <p:outlineViewPr>
    <p:cViewPr>
      <p:scale>
        <a:sx n="33" d="100"/>
        <a:sy n="33" d="100"/>
      </p:scale>
      <p:origin x="0" y="-337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7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AAE27-943E-40CE-8CAC-FFC9F379C4A0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24C4A-430C-44A3-BB61-D87BD873C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8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78C77-8D1C-45C4-B03D-BC15710A2C38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81F4-23C5-4A7C-BD2B-E5E6B6ED8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B4%B9%E7%B1%B3%E8%83%BD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nowpia.cn/pages/%E8%B7%AF%E5%BE%B7%E7%BB%B4%E5%B8%8C%C2%B7%E7%8E%BB%E5%B0%94%E5%85%B9%E6%9B%BC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knowpia.cn/pages/%E7%BB%9F%E8%AE%A1%E5%8A%9B%E5%AD%A6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05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CN" dirty="0" smtClean="0"/>
              <a:t>λ</a:t>
            </a:r>
            <a:r>
              <a:rPr lang="zh-CN" altLang="en-US" dirty="0" smtClean="0"/>
              <a:t>趋近于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，第一项无穷大，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可以忽略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x</a:t>
            </a:r>
            <a:r>
              <a:rPr lang="zh-CN" altLang="en-US" dirty="0" smtClean="0"/>
              <a:t>趋近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e</a:t>
            </a:r>
            <a:r>
              <a:rPr lang="en-US" altLang="zh-CN" baseline="30000" dirty="0" smtClean="0"/>
              <a:t>x</a:t>
            </a:r>
            <a:r>
              <a:rPr lang="en-US" altLang="zh-CN" dirty="0" smtClean="0"/>
              <a:t>-1</a:t>
            </a:r>
            <a:r>
              <a:rPr lang="zh-CN" altLang="en-US" dirty="0" smtClean="0"/>
              <a:t>≈</a:t>
            </a:r>
            <a:r>
              <a:rPr lang="en-US" altLang="zh-CN" dirty="0" smtClean="0"/>
              <a:t>x</a:t>
            </a:r>
          </a:p>
          <a:p>
            <a:r>
              <a:rPr lang="zh-CN" altLang="en-US" dirty="0" smtClean="0"/>
              <a:t>黑体辐射问题的本质问题是什么，辐射能量密度与波长的曲线，只与温度有关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普朗克发现的惊人之处在于，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看起来能量是以波的形式发射出来，实际上是以他称之为“量子”的东西中发射出来的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功函数</a:t>
            </a:r>
            <a:r>
              <a:rPr lang="en-US" altLang="zh-CN" dirty="0" smtClean="0"/>
              <a:t>(work function)</a:t>
            </a:r>
            <a:r>
              <a:rPr lang="zh-CN" altLang="en-US" dirty="0" smtClean="0"/>
              <a:t>又称功函、逸出功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。金属的功函数表示为一个起始能量等于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费米能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级的电子，由金属内部逸出到真空中所需要的最小能量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25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光量子之前，一直把光看作波，用电磁波理论解释；</a:t>
            </a:r>
            <a:r>
              <a:rPr lang="en-US" altLang="zh-CN" dirty="0" smtClean="0"/>
              <a:t>Einstein </a:t>
            </a:r>
            <a:r>
              <a:rPr lang="zh-CN" altLang="en-US" dirty="0" smtClean="0"/>
              <a:t>敏锐地意识到对于光电效应的正确理解必须突破经典物理 学的理论框架</a:t>
            </a:r>
            <a:endParaRPr lang="en-US" altLang="zh-CN" dirty="0" smtClean="0"/>
          </a:p>
          <a:p>
            <a:r>
              <a:rPr lang="zh-CN" altLang="en-US" dirty="0" smtClean="0"/>
              <a:t>光子的动能由入射光频率决定，光子与电子作用；光的粒子性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035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相对论中，一速度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运动的粒子的能量：</a:t>
                </a:r>
                <a:r>
                  <a:rPr lang="en-US" altLang="zh-CN" dirty="0" smtClean="0"/>
                  <a:t>E=u</a:t>
                </a:r>
                <a:r>
                  <a:rPr lang="en-US" altLang="zh-CN" baseline="-25000" dirty="0" smtClean="0"/>
                  <a:t>0</a:t>
                </a:r>
                <a:r>
                  <a:rPr lang="en-US" altLang="zh-CN" dirty="0" smtClean="0"/>
                  <a:t>c</a:t>
                </a:r>
                <a:r>
                  <a:rPr lang="en-US" altLang="zh-CN" baseline="30000" dirty="0" smtClean="0"/>
                  <a:t>2</a:t>
                </a:r>
                <a:r>
                  <a:rPr lang="en-US" altLang="zh-CN" dirty="0" smtClean="0"/>
                  <a:t>/</a:t>
                </a:r>
                <a:r>
                  <a:rPr lang="en-US" altLang="zh-CN" dirty="0" err="1" smtClean="0"/>
                  <a:t>sqrt</a:t>
                </a:r>
                <a:r>
                  <a:rPr lang="en-US" altLang="zh-CN" dirty="0" smtClean="0"/>
                  <a:t>(1-v</a:t>
                </a:r>
                <a:r>
                  <a:rPr lang="en-US" altLang="zh-CN" baseline="30000" dirty="0" smtClean="0"/>
                  <a:t>2</a:t>
                </a:r>
                <a:r>
                  <a:rPr lang="en-US" altLang="zh-CN" dirty="0" smtClean="0"/>
                  <a:t>/c</a:t>
                </a:r>
                <a:r>
                  <a:rPr lang="en-US" altLang="zh-CN" baseline="30000" dirty="0" smtClean="0"/>
                  <a:t>2</a:t>
                </a:r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，对于光子，</a:t>
                </a:r>
                <a:r>
                  <a:rPr lang="en-US" altLang="zh-CN" dirty="0" smtClean="0"/>
                  <a:t>v=c</a:t>
                </a:r>
                <a:r>
                  <a:rPr lang="zh-CN" altLang="en-US" dirty="0" smtClean="0"/>
                  <a:t>，光子的静止质量</a:t>
                </a:r>
                <a:r>
                  <a:rPr lang="en-US" altLang="zh-CN" dirty="0" smtClean="0"/>
                  <a:t>u</a:t>
                </a:r>
                <a:r>
                  <a:rPr lang="en-US" altLang="zh-CN" baseline="-25000" dirty="0" smtClean="0"/>
                  <a:t>0</a:t>
                </a:r>
                <a:r>
                  <a:rPr lang="zh-CN" altLang="en-US" baseline="0" dirty="0" smtClean="0"/>
                  <a:t>为</a:t>
                </a:r>
                <a:r>
                  <a:rPr lang="en-US" altLang="zh-CN" baseline="0" dirty="0" smtClean="0"/>
                  <a:t>0</a:t>
                </a:r>
                <a:r>
                  <a:rPr lang="zh-CN" altLang="en-US" baseline="0" dirty="0" smtClean="0"/>
                  <a:t>；</a:t>
                </a:r>
                <a:r>
                  <a:rPr lang="el-GR" altLang="zh-CN" sz="12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ω</a:t>
                </a:r>
                <a:r>
                  <a:rPr lang="en-US" altLang="zh-CN" sz="12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=2</a:t>
                </a:r>
                <a:r>
                  <a:rPr lang="el-GR" altLang="zh-CN" sz="12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π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altLang="zh-CN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光子的静质量为零，动质量不为零，等式左边是粒子的性质 右边是波的性质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光速公式 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𝜈𝜆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相对论中，一速度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运动的粒子的能量：</a:t>
                </a:r>
                <a:r>
                  <a:rPr lang="en-US" altLang="zh-CN" dirty="0" smtClean="0"/>
                  <a:t>E=u</a:t>
                </a:r>
                <a:r>
                  <a:rPr lang="en-US" altLang="zh-CN" baseline="-25000" dirty="0" smtClean="0"/>
                  <a:t>0</a:t>
                </a:r>
                <a:r>
                  <a:rPr lang="en-US" altLang="zh-CN" dirty="0" smtClean="0"/>
                  <a:t>c</a:t>
                </a:r>
                <a:r>
                  <a:rPr lang="en-US" altLang="zh-CN" baseline="30000" dirty="0" smtClean="0"/>
                  <a:t>2</a:t>
                </a:r>
                <a:r>
                  <a:rPr lang="en-US" altLang="zh-CN" dirty="0" smtClean="0"/>
                  <a:t>/</a:t>
                </a:r>
                <a:r>
                  <a:rPr lang="en-US" altLang="zh-CN" dirty="0" err="1" smtClean="0"/>
                  <a:t>sqrt</a:t>
                </a:r>
                <a:r>
                  <a:rPr lang="en-US" altLang="zh-CN" dirty="0" smtClean="0"/>
                  <a:t>(1-v</a:t>
                </a:r>
                <a:r>
                  <a:rPr lang="en-US" altLang="zh-CN" baseline="30000" dirty="0" smtClean="0"/>
                  <a:t>2</a:t>
                </a:r>
                <a:r>
                  <a:rPr lang="en-US" altLang="zh-CN" dirty="0" smtClean="0"/>
                  <a:t>/c</a:t>
                </a:r>
                <a:r>
                  <a:rPr lang="en-US" altLang="zh-CN" baseline="30000" dirty="0" smtClean="0"/>
                  <a:t>2</a:t>
                </a:r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，对于光子，</a:t>
                </a:r>
                <a:r>
                  <a:rPr lang="en-US" altLang="zh-CN" dirty="0" smtClean="0"/>
                  <a:t>v=c</a:t>
                </a:r>
                <a:r>
                  <a:rPr lang="zh-CN" altLang="en-US" dirty="0" smtClean="0"/>
                  <a:t>，光子的静止质量</a:t>
                </a:r>
                <a:r>
                  <a:rPr lang="en-US" altLang="zh-CN" dirty="0" smtClean="0"/>
                  <a:t>u</a:t>
                </a:r>
                <a:r>
                  <a:rPr lang="en-US" altLang="zh-CN" baseline="-25000" dirty="0" smtClean="0"/>
                  <a:t>0</a:t>
                </a:r>
                <a:r>
                  <a:rPr lang="zh-CN" altLang="en-US" baseline="0" dirty="0" smtClean="0"/>
                  <a:t>为</a:t>
                </a:r>
                <a:r>
                  <a:rPr lang="en-US" altLang="zh-CN" baseline="0" dirty="0" smtClean="0"/>
                  <a:t>0</a:t>
                </a:r>
                <a:r>
                  <a:rPr lang="zh-CN" altLang="en-US" baseline="0" dirty="0" smtClean="0"/>
                  <a:t>；</a:t>
                </a:r>
                <a:r>
                  <a:rPr lang="el-GR" altLang="zh-CN" sz="12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ω</a:t>
                </a:r>
                <a:r>
                  <a:rPr lang="en-US" altLang="zh-CN" sz="12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=2</a:t>
                </a:r>
                <a:r>
                  <a:rPr lang="el-GR" altLang="zh-CN" sz="12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π</a:t>
                </a:r>
                <a:r>
                  <a:rPr lang="en-US" altLang="zh-CN" sz="1200" b="0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𝜈</a:t>
                </a:r>
                <a:endParaRPr lang="en-US" altLang="zh-CN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光</a:t>
                </a:r>
                <a:r>
                  <a:rPr lang="zh-CN" altLang="en-US" dirty="0" smtClean="0"/>
                  <a:t>子的静质量为零，动质量不为零，等式左边是粒子的性质 右边是波的性质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48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X</a:t>
            </a:r>
            <a:r>
              <a:rPr lang="zh-CN" altLang="en-US" dirty="0" smtClean="0"/>
              <a:t>射线：波长介于紫外线和</a:t>
            </a:r>
            <a:r>
              <a:rPr lang="en-US" altLang="zh-CN" dirty="0" err="1" smtClean="0"/>
              <a:t>gama</a:t>
            </a:r>
            <a:r>
              <a:rPr lang="zh-CN" altLang="en-US" dirty="0" smtClean="0"/>
              <a:t>射线的电磁波，能量很高，穿透能力很强，波长</a:t>
            </a:r>
            <a:r>
              <a:rPr lang="en-US" altLang="zh-CN" dirty="0" smtClean="0"/>
              <a:t>0.01nm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10nm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轻元素 基本解释</a:t>
            </a:r>
            <a:r>
              <a:rPr lang="en-US" altLang="zh-CN" dirty="0" smtClean="0"/>
              <a:t>: 1.</a:t>
            </a:r>
            <a:r>
              <a:rPr lang="zh-CN" altLang="en-US" dirty="0" smtClean="0"/>
              <a:t>原子量较小的元素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如氢</a:t>
            </a:r>
            <a:r>
              <a:rPr lang="en-US" altLang="zh-CN" dirty="0" smtClean="0"/>
              <a:t>﹑</a:t>
            </a:r>
            <a:r>
              <a:rPr lang="zh-CN" altLang="en-US" dirty="0" smtClean="0"/>
              <a:t>氦等。此类元素核外电子可视为自由而静止的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3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碰撞，是粒子相互碰撞，所以光子的粒子性就很明显了，由于波动性的理论不能解释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895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碰撞前：光子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动能</m:t>
                    </m:r>
                    <m:r>
                      <a:rPr lang="zh-CN" altLang="en-US" sz="1200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 smtClean="0"/>
                  <a:t>，电子动能为</a:t>
                </a:r>
                <a:r>
                  <a:rPr lang="en-US" altLang="zh-CN" dirty="0" smtClean="0"/>
                  <a:t>0</a:t>
                </a:r>
              </a:p>
              <a:p>
                <a:r>
                  <a:rPr lang="zh-CN" altLang="en-US" dirty="0" smtClean="0"/>
                  <a:t>碰撞后：光子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动能</m:t>
                    </m:r>
                    <m:r>
                      <a:rPr lang="zh-CN" altLang="en-US" sz="1200" smtClean="0">
                        <a:latin typeface="Cambria Math" panose="02040503050406030204" pitchFamily="18" charset="0"/>
                      </a:rPr>
                      <m:t>ℏ</m:t>
                    </m:r>
                    <m:sSup>
                      <m:sSupPr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zh-CN" altLang="en-US" sz="12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，电子动能根据相对论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碰撞前：光</a:t>
                </a:r>
                <a:r>
                  <a:rPr lang="zh-CN" altLang="en-US" dirty="0" smtClean="0"/>
                  <a:t>子</a:t>
                </a:r>
                <a:r>
                  <a:rPr lang="zh-CN" altLang="en-US" sz="1200" i="0" smtClean="0">
                    <a:latin typeface="Cambria Math" panose="02040503050406030204" pitchFamily="18" charset="0"/>
                  </a:rPr>
                  <a:t>动能ℏ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𝜔</a:t>
                </a:r>
                <a:r>
                  <a:rPr lang="zh-CN" altLang="en-US" dirty="0" smtClean="0"/>
                  <a:t>，电子动能为</a:t>
                </a:r>
                <a:r>
                  <a:rPr lang="en-US" altLang="zh-CN" dirty="0" smtClean="0"/>
                  <a:t>0</a:t>
                </a:r>
              </a:p>
              <a:p>
                <a:r>
                  <a:rPr lang="zh-CN" altLang="en-US" dirty="0" smtClean="0"/>
                  <a:t>碰撞后：光子</a:t>
                </a:r>
                <a:r>
                  <a:rPr lang="zh-CN" altLang="en-US" sz="1200" i="0" smtClean="0">
                    <a:latin typeface="Cambria Math" panose="02040503050406030204" pitchFamily="18" charset="0"/>
                  </a:rPr>
                  <a:t>动能ℏ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𝜔^′</a:t>
                </a:r>
                <a:r>
                  <a:rPr lang="zh-CN" altLang="en-US" dirty="0" smtClean="0"/>
                  <a:t>，电子动能根据相对论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53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为什么选取</a:t>
            </a:r>
            <a:r>
              <a:rPr lang="en-US" altLang="zh-CN" dirty="0" smtClean="0"/>
              <a:t>X</a:t>
            </a:r>
            <a:r>
              <a:rPr lang="zh-CN" altLang="en-US" dirty="0" smtClean="0"/>
              <a:t>射线 </a:t>
            </a:r>
            <a:r>
              <a:rPr lang="en-US" altLang="zh-CN" dirty="0" smtClean="0"/>
              <a:t>X</a:t>
            </a:r>
            <a:r>
              <a:rPr lang="zh-CN" altLang="en-US" dirty="0" smtClean="0"/>
              <a:t>射线波长短，所以其变化可以明显显现出来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26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为什么选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射线：波长短， 波长的变化能够凸显出来</a:t>
                </a:r>
              </a:p>
              <a:p>
                <a:r>
                  <a:rPr lang="zh-CN" altLang="en-US" dirty="0" smtClean="0"/>
                  <a:t>两边除以</a:t>
                </a:r>
                <a14:m>
                  <m:oMath xmlns:m="http://schemas.openxmlformats.org/officeDocument/2006/math">
                    <m:r>
                      <a:rPr lang="zh-CN" altLang="en-US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l-GR" altLang="zh-CN" dirty="0" smtClean="0"/>
                  <a:t>ωω</a:t>
                </a:r>
                <a:r>
                  <a:rPr lang="zh-CN" altLang="en-US" dirty="0" smtClean="0"/>
                  <a:t>‘</a:t>
                </a:r>
                <a:endParaRPr lang="en-US" altLang="zh-CN" dirty="0" smtClean="0"/>
              </a:p>
              <a:p>
                <a:r>
                  <a:rPr lang="en-US" altLang="zh-CN" dirty="0" smtClean="0"/>
                  <a:t>c=</a:t>
                </a:r>
                <a:r>
                  <a:rPr lang="el-GR" altLang="zh-CN" dirty="0" smtClean="0"/>
                  <a:t>νλ</a:t>
                </a:r>
                <a:endParaRPr lang="en-US" altLang="zh-CN" dirty="0" smtClean="0"/>
              </a:p>
              <a:p>
                <a:r>
                  <a:rPr lang="el-GR" altLang="zh-CN" dirty="0" smtClean="0"/>
                  <a:t>ω</a:t>
                </a:r>
                <a:r>
                  <a:rPr lang="en-US" altLang="zh-CN" dirty="0" smtClean="0"/>
                  <a:t>=2</a:t>
                </a:r>
                <a:r>
                  <a:rPr lang="el-GR" altLang="zh-CN" dirty="0" smtClean="0"/>
                  <a:t>πν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为什么选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射线：波长</a:t>
                </a:r>
                <a:r>
                  <a:rPr lang="zh-CN" altLang="en-US" dirty="0" smtClean="0"/>
                  <a:t>短， </a:t>
                </a:r>
                <a:r>
                  <a:rPr lang="zh-CN" altLang="en-US" dirty="0" smtClean="0"/>
                  <a:t>波长的变化能够凸显出来</a:t>
                </a:r>
              </a:p>
              <a:p>
                <a:r>
                  <a:rPr lang="zh-CN" altLang="en-US" dirty="0" smtClean="0"/>
                  <a:t>两边除以</a:t>
                </a:r>
                <a:r>
                  <a:rPr lang="zh-CN" altLang="en-US" i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ℏ</a:t>
                </a:r>
                <a:r>
                  <a:rPr lang="el-GR" altLang="zh-CN" dirty="0" smtClean="0"/>
                  <a:t>ωω</a:t>
                </a:r>
                <a:r>
                  <a:rPr lang="zh-CN" altLang="en-US" dirty="0" smtClean="0"/>
                  <a:t>‘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12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6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2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热平衡：内能不再交换；此时为维持平衡，需要具有相同的温度，此时交换的话熵就减小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3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看出本质区别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64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斯特藩</a:t>
            </a:r>
            <a:r>
              <a:rPr lang="en-US" altLang="zh-CN" dirty="0" smtClean="0"/>
              <a:t>-</a:t>
            </a:r>
            <a:r>
              <a:rPr lang="zh-CN" altLang="en-US" dirty="0" smtClean="0"/>
              <a:t>玻尔兹曼定律，比例系数</a:t>
            </a:r>
            <a:r>
              <a:rPr lang="el-GR" altLang="zh-CN" dirty="0" smtClean="0"/>
              <a:t>σ</a:t>
            </a:r>
            <a:r>
              <a:rPr lang="zh-CN" altLang="en-US" dirty="0" smtClean="0"/>
              <a:t>称为斯特藩常量</a:t>
            </a:r>
            <a:endParaRPr lang="en-US" altLang="zh-CN" dirty="0" smtClean="0"/>
          </a:p>
          <a:p>
            <a:r>
              <a:rPr lang="zh-CN" altLang="en-US" dirty="0" smtClean="0"/>
              <a:t>黑体表面单位面积在单位时间内辐射出的总能量</a:t>
            </a:r>
            <a:r>
              <a:rPr lang="en-US" altLang="zh-CN" dirty="0" smtClean="0"/>
              <a:t>j=</a:t>
            </a:r>
            <a:r>
              <a:rPr lang="el-GR" altLang="zh-CN" dirty="0" smtClean="0"/>
              <a:t>σ</a:t>
            </a:r>
            <a:r>
              <a:rPr lang="en-US" altLang="zh-CN" dirty="0" smtClean="0"/>
              <a:t>T</a:t>
            </a:r>
            <a:r>
              <a:rPr lang="en-US" altLang="zh-CN" baseline="30000" dirty="0" smtClean="0"/>
              <a:t>4</a:t>
            </a:r>
            <a:endParaRPr lang="zh-CN" alt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08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周期边界条件，一维，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个能量对应两个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，大于零，小于零；驻波边界条件，一维，一个能量对应一个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，即大于零。同样三维空间，相同能量周期性边界条件对应一个球体，而驻波边界条件对应，</a:t>
            </a:r>
            <a:r>
              <a:rPr lang="en-US" altLang="zh-CN" dirty="0" smtClean="0"/>
              <a:t>1/8</a:t>
            </a:r>
            <a:r>
              <a:rPr lang="zh-CN" altLang="en-US" dirty="0" smtClean="0"/>
              <a:t>个球体。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年玻色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爱因斯坦分布提出；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 费米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狄拉克统计提出。玻尔兹曼分布取自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路德维希·玻尔兹曼"/>
              </a:rPr>
              <a:t>路德维希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路德维希·玻尔兹曼"/>
              </a:rPr>
              <a:t>·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路德维希·玻尔兹曼"/>
              </a:rPr>
              <a:t>玻尔兹曼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，他在</a:t>
            </a:r>
            <a:r>
              <a:rPr lang="en-US" altLang="zh-CN" sz="1200" b="0" i="0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1868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年研究热平衡气体的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统计力学"/>
              </a:rPr>
              <a:t>统计力学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时初次构想了此一分布。</a:t>
            </a:r>
            <a:r>
              <a:rPr lang="zh-CN" altLang="en-US" dirty="0" smtClean="0"/>
              <a:t>最终是</a:t>
            </a:r>
            <a:r>
              <a:rPr lang="en-US" altLang="zh-CN" dirty="0" smtClean="0"/>
              <a:t>Planck</a:t>
            </a:r>
            <a:r>
              <a:rPr lang="zh-CN" altLang="en-US" dirty="0" smtClean="0"/>
              <a:t>解决的黑体辐射问题，他做了两个假设：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、普朗克将黑体看作大量谐振子，每个谐振子会放出和吸收电磁波，原子的性质和谐振子一样，以给定的频率 震荡。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、黑体每个谐振子具有的能量是不连续的，且只能放出和吸收的能量是不连续的（某一能量值的整数倍）。</a:t>
            </a:r>
            <a:endParaRPr lang="en-US" altLang="zh-CN" dirty="0" smtClean="0"/>
          </a:p>
          <a:p>
            <a:r>
              <a:rPr lang="zh-CN" altLang="en-US" dirty="0" smtClean="0"/>
              <a:t>但这个量子跟后来爱因斯坦以及量子力学中说的量子不是一个概念。普朗克这个人据说比较保守，不太敢提出跟经典物理完全不同，太有创新性的假说。所以普朗克给的能量量子化的解释只停留在：黑体中经典粒子的振动能量只能取某些特定的值。</a:t>
            </a:r>
          </a:p>
          <a:p>
            <a:r>
              <a:rPr lang="zh-CN" altLang="en-US" dirty="0" smtClean="0"/>
              <a:t>至于普朗克这个量子化想法是怎么来的，实际学过电动力学的话就会知道，封闭谐振腔内的振动频率必然是量子化的，普朗克把黑体看作是谐振腔的话，把能量想成某一基本能量的整数倍也是很正常的想法。</a:t>
            </a:r>
            <a:endParaRPr lang="en-US" altLang="zh-CN" dirty="0" smtClean="0"/>
          </a:p>
          <a:p>
            <a:r>
              <a:rPr lang="zh-CN" altLang="en-US" dirty="0" smtClean="0">
                <a:highlight>
                  <a:srgbClr val="FFFF00"/>
                </a:highlight>
              </a:rPr>
              <a:t>普朗克认为腔模的震动和原子震动有种对应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2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牛顿三大定律内容及应用；电磁学与光学的统一，麦克斯韦方程组；</a:t>
            </a:r>
            <a:endParaRPr lang="en-US" altLang="zh-CN" dirty="0" smtClean="0"/>
          </a:p>
          <a:p>
            <a:r>
              <a:rPr lang="zh-CN" altLang="en-US" dirty="0" smtClean="0"/>
              <a:t>热学：热力学定律（宏观）、统计物理（微观）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21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BC4C-14E0-41E1-A077-758458D8B38D}" type="datetime1">
              <a:rPr lang="zh-CN" altLang="en-US" smtClean="0"/>
              <a:t>2025/2/19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82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C449-B8F0-4B17-AFC9-CC9E3696DB5E}" type="datetime1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1AAF-0EBB-4C75-B181-3E12A4A813F3}" type="datetime1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B566-D327-45CD-9CCC-FEAE75412189}" type="datetime1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8000" y="614656"/>
            <a:ext cx="9180000" cy="136477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1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22762" y="546923"/>
            <a:ext cx="9180000" cy="136477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88-40F1-4FAE-B795-40420C0F0F11}" type="datetime1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5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548C-43FA-49DA-AD91-2C392E4A4C3C}" type="datetime1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8EE6-8CC4-4234-A249-FBF8921479E6}" type="datetime1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CC8-494F-4466-929D-E995EB19C934}" type="datetime1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45DE-0722-421B-9DA3-34C2D092F28E}" type="datetime1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C6A-AAC7-48EA-96C1-BF75AF9B44FF}" type="datetime1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5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3900-DA90-47D0-AC95-17F9C4F92E20}" type="datetime1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7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411.png"/><Relationship Id="rId3" Type="http://schemas.openxmlformats.org/officeDocument/2006/relationships/notesSlide" Target="../notesSlides/notesSlide16.xml"/><Relationship Id="rId12" Type="http://schemas.openxmlformats.org/officeDocument/2006/relationships/image" Target="NULL"/><Relationship Id="rId17" Type="http://schemas.openxmlformats.org/officeDocument/2006/relationships/image" Target="../media/image39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380.bin"/><Relationship Id="rId23" Type="http://schemas.openxmlformats.org/officeDocument/2006/relationships/image" Target="../media/image49.png"/><Relationship Id="rId19" Type="http://schemas.openxmlformats.org/officeDocument/2006/relationships/image" Target="../media/image421.png"/><Relationship Id="rId4" Type="http://schemas.openxmlformats.org/officeDocument/2006/relationships/image" Target="../media/image44.png"/><Relationship Id="rId14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4.wmf"/><Relationship Id="rId10" Type="http://schemas.openxmlformats.org/officeDocument/2006/relationships/image" Target="../media/image6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png"/><Relationship Id="rId5" Type="http://schemas.openxmlformats.org/officeDocument/2006/relationships/image" Target="../media/image13.w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3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31278" y="2106490"/>
            <a:ext cx="6191250" cy="328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§1.2 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的波粒二象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1.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黑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体辐射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2.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光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电效应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3.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康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普顿效应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42355" y="675090"/>
            <a:ext cx="49690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第一章 绪论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448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xmlns="" id="{62D6EBDA-0370-477E-862D-FC21231B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52488"/>
            <a:ext cx="1143000" cy="519112"/>
          </a:xfrm>
          <a:prstGeom prst="rect">
            <a:avLst/>
          </a:prstGeom>
          <a:solidFill>
            <a:srgbClr val="E8E7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71505" y="43349"/>
            <a:ext cx="4039310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黑体辐射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xmlns="" id="{6B254957-073D-4F0C-9BF0-BA6FDF5EC48C}"/>
              </a:ext>
            </a:extLst>
          </p:cNvPr>
          <p:cNvGrpSpPr>
            <a:grpSpLocks/>
          </p:cNvGrpSpPr>
          <p:nvPr/>
        </p:nvGrpSpPr>
        <p:grpSpPr bwMode="auto">
          <a:xfrm>
            <a:off x="363894" y="1489075"/>
            <a:ext cx="3352444" cy="2037880"/>
            <a:chOff x="347" y="938"/>
            <a:chExt cx="1994" cy="1179"/>
          </a:xfrm>
        </p:grpSpPr>
        <p:graphicFrame>
          <p:nvGraphicFramePr>
            <p:cNvPr id="8" name="Object 6">
              <a:extLst>
                <a:ext uri="{FF2B5EF4-FFF2-40B4-BE49-F238E27FC236}">
                  <a16:creationId xmlns:a16="http://schemas.microsoft.com/office/drawing/2014/main" xmlns="" id="{5A5EFD11-9891-4C1A-9B0B-FBF9B60BD94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4744733"/>
                </p:ext>
              </p:extLst>
            </p:nvPr>
          </p:nvGraphicFramePr>
          <p:xfrm>
            <a:off x="347" y="938"/>
            <a:ext cx="1994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9" name="Equation" r:id="rId4" imgW="1193760" imgH="520560" progId="Equation.DSMT4">
                    <p:embed/>
                  </p:oleObj>
                </mc:Choice>
                <mc:Fallback>
                  <p:oleObj name="Equation" r:id="rId4" imgW="1193760" imgH="52056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" y="938"/>
                          <a:ext cx="1994" cy="795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9525">
                          <a:solidFill>
                            <a:srgbClr val="FFFFCC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7">
              <a:extLst>
                <a:ext uri="{FF2B5EF4-FFF2-40B4-BE49-F238E27FC236}">
                  <a16:creationId xmlns:a16="http://schemas.microsoft.com/office/drawing/2014/main" xmlns="" id="{43C3799B-1987-4324-BC03-66E306D4E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" y="1814"/>
              <a:ext cx="1344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普朗克公</a:t>
              </a:r>
              <a:r>
                <a:rPr lang="zh-CN" altLang="en-US" sz="28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式</a:t>
              </a:r>
            </a:p>
          </p:txBody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xmlns="" id="{EC9D4133-D51B-4268-83F6-E769D2D10BED}"/>
              </a:ext>
            </a:extLst>
          </p:cNvPr>
          <p:cNvGrpSpPr>
            <a:grpSpLocks/>
          </p:cNvGrpSpPr>
          <p:nvPr/>
        </p:nvGrpSpPr>
        <p:grpSpPr bwMode="auto">
          <a:xfrm>
            <a:off x="3747293" y="797718"/>
            <a:ext cx="1925637" cy="1098552"/>
            <a:chOff x="2085" y="672"/>
            <a:chExt cx="1213" cy="692"/>
          </a:xfrm>
        </p:grpSpPr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xmlns="" id="{C45B5A1B-B713-4CE2-BA3D-1E3BB38F9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2" y="672"/>
              <a:ext cx="1196" cy="550"/>
              <a:chOff x="2102" y="672"/>
              <a:chExt cx="1196" cy="550"/>
            </a:xfrm>
          </p:grpSpPr>
          <p:graphicFrame>
            <p:nvGraphicFramePr>
              <p:cNvPr id="15" name="Object 11">
                <a:extLst>
                  <a:ext uri="{FF2B5EF4-FFF2-40B4-BE49-F238E27FC236}">
                    <a16:creationId xmlns:a16="http://schemas.microsoft.com/office/drawing/2014/main" xmlns="" id="{2334DE58-21DF-4D60-A0D6-99656C31954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9135751"/>
                  </p:ext>
                </p:extLst>
              </p:nvPr>
            </p:nvGraphicFramePr>
            <p:xfrm>
              <a:off x="2283" y="672"/>
              <a:ext cx="688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20" r:id="rId6" imgW="431052" imgH="177492" progId="Equation.DSMT4">
                      <p:embed/>
                    </p:oleObj>
                  </mc:Choice>
                  <mc:Fallback>
                    <p:oleObj r:id="rId6" imgW="431052" imgH="177492" progId="Equation.DSMT4">
                      <p:embed/>
                      <p:pic>
                        <p:nvPicPr>
                          <p:cNvPr id="0" name="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3" y="672"/>
                            <a:ext cx="688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Text Box 12">
                <a:extLst>
                  <a:ext uri="{FF2B5EF4-FFF2-40B4-BE49-F238E27FC236}">
                    <a16:creationId xmlns:a16="http://schemas.microsoft.com/office/drawing/2014/main" xmlns="" id="{B335BC77-3058-4661-B903-FD3077EADC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2" y="892"/>
                <a:ext cx="11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维恩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公式</a:t>
                </a:r>
              </a:p>
            </p:txBody>
          </p:sp>
        </p:grpSp>
        <p:sp>
          <p:nvSpPr>
            <p:cNvPr id="14" name="Line 13">
              <a:extLst>
                <a:ext uri="{FF2B5EF4-FFF2-40B4-BE49-F238E27FC236}">
                  <a16:creationId xmlns:a16="http://schemas.microsoft.com/office/drawing/2014/main" xmlns="" id="{9F40B34E-9749-4745-B576-BDDE6CF56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5" y="1200"/>
              <a:ext cx="1152" cy="1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4">
            <a:extLst>
              <a:ext uri="{FF2B5EF4-FFF2-40B4-BE49-F238E27FC236}">
                <a16:creationId xmlns:a16="http://schemas.microsoft.com/office/drawing/2014/main" xmlns="" id="{79512D77-0AB5-4B29-A10E-08C6B7FC0E8C}"/>
              </a:ext>
            </a:extLst>
          </p:cNvPr>
          <p:cNvGrpSpPr>
            <a:grpSpLocks/>
          </p:cNvGrpSpPr>
          <p:nvPr/>
        </p:nvGrpSpPr>
        <p:grpSpPr bwMode="auto">
          <a:xfrm>
            <a:off x="3352799" y="2483644"/>
            <a:ext cx="2655888" cy="1223963"/>
            <a:chOff x="1843" y="1339"/>
            <a:chExt cx="1673" cy="771"/>
          </a:xfrm>
        </p:grpSpPr>
        <p:graphicFrame>
          <p:nvGraphicFramePr>
            <p:cNvPr id="18" name="Object 15">
              <a:extLst>
                <a:ext uri="{FF2B5EF4-FFF2-40B4-BE49-F238E27FC236}">
                  <a16:creationId xmlns:a16="http://schemas.microsoft.com/office/drawing/2014/main" xmlns="" id="{9449F2EF-F0D2-422F-BBD4-6584FE931BF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55423205"/>
                </p:ext>
              </p:extLst>
            </p:nvPr>
          </p:nvGraphicFramePr>
          <p:xfrm>
            <a:off x="2227" y="1516"/>
            <a:ext cx="66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1" r:id="rId8" imgW="469086" imgH="177492" progId="Equation.DSMT4">
                    <p:embed/>
                  </p:oleObj>
                </mc:Choice>
                <mc:Fallback>
                  <p:oleObj r:id="rId8" imgW="469086" imgH="177492" progId="Equation.DSMT4">
                    <p:embed/>
                    <p:pic>
                      <p:nvPicPr>
                        <p:cNvPr id="0" name="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7" y="1516"/>
                          <a:ext cx="664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xmlns="" id="{581945CB-8797-4404-8A20-1E77B473F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" y="1780"/>
              <a:ext cx="16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瑞利</a:t>
              </a:r>
              <a:r>
                <a:rPr lang="en-US" altLang="zh-CN" sz="28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-</a:t>
              </a:r>
              <a:r>
                <a:rPr lang="zh-CN" altLang="en-US" sz="28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金斯</a:t>
              </a:r>
              <a:r>
                <a:rPr lang="zh-CN" altLang="en-US" sz="28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公式</a:t>
              </a: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xmlns="" id="{65345FFF-3762-4C5F-B282-4014DA765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2" y="1339"/>
              <a:ext cx="1175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1" name="Object 3">
            <a:extLst>
              <a:ext uri="{FF2B5EF4-FFF2-40B4-BE49-F238E27FC236}">
                <a16:creationId xmlns:a16="http://schemas.microsoft.com/office/drawing/2014/main" xmlns="" id="{37A69EEB-7635-469B-A9EC-B4CABA773B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363975"/>
              </p:ext>
            </p:extLst>
          </p:nvPr>
        </p:nvGraphicFramePr>
        <p:xfrm>
          <a:off x="5787231" y="2387277"/>
          <a:ext cx="2861469" cy="631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" name="Equation" r:id="rId10" imgW="1193760" imgH="228600" progId="Equation.DSMT4">
                  <p:embed/>
                </p:oleObj>
              </mc:Choice>
              <mc:Fallback>
                <p:oleObj name="Equation" r:id="rId10" imgW="1193760" imgH="228600" progId="Equation.DSMT4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7231" y="2387277"/>
                        <a:ext cx="2861469" cy="631874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>
            <a:extLst>
              <a:ext uri="{FF2B5EF4-FFF2-40B4-BE49-F238E27FC236}">
                <a16:creationId xmlns:a16="http://schemas.microsoft.com/office/drawing/2014/main" xmlns="" id="{92B151AD-CEC4-46A1-807F-A1F2DE7C1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412854"/>
              </p:ext>
            </p:extLst>
          </p:nvPr>
        </p:nvGraphicFramePr>
        <p:xfrm>
          <a:off x="5603079" y="1008270"/>
          <a:ext cx="3342674" cy="84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" name="Equation" r:id="rId12" imgW="1460160" imgH="330120" progId="Equation.DSMT4">
                  <p:embed/>
                </p:oleObj>
              </mc:Choice>
              <mc:Fallback>
                <p:oleObj name="Equation" r:id="rId12" imgW="1460160" imgH="330120" progId="Equation.DSMT4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079" y="1008270"/>
                        <a:ext cx="3342674" cy="84324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">
            <a:extLst>
              <a:ext uri="{FF2B5EF4-FFF2-40B4-BE49-F238E27FC236}">
                <a16:creationId xmlns:a16="http://schemas.microsoft.com/office/drawing/2014/main" xmlns="" id="{FFD0520A-EA07-4DCE-BD77-126F83573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48" y="3846043"/>
            <a:ext cx="8761605" cy="2031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：普朗克的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能量子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”假说与经典物理中振子的能量是连续的相抵触。可见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，普朗克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论突破了经典物理学在微观领域的束缚，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打开了认识光的粒子性的大门。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xmlns="" id="{BEE90D0F-003B-4257-B1CD-097D31545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80" y="5984471"/>
            <a:ext cx="8203537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1918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年普朗克（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Planck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）由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此获得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诺贝尔物理学奖</a:t>
            </a:r>
          </a:p>
        </p:txBody>
      </p:sp>
    </p:spTree>
    <p:extLst>
      <p:ext uri="{BB962C8B-B14F-4D97-AF65-F5344CB8AC3E}">
        <p14:creationId xmlns:p14="http://schemas.microsoft.com/office/powerpoint/2010/main" val="327361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59475" y="1863541"/>
            <a:ext cx="8272699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zh-CN" altLang="en-US" sz="2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</a:t>
            </a:r>
            <a:r>
              <a:rPr lang="zh-CN" altLang="en-US" sz="2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验表明：</a:t>
            </a:r>
            <a:endParaRPr lang="en-US" altLang="zh-CN" sz="2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4000"/>
              </a:lnSpc>
              <a:spcBef>
                <a:spcPct val="0"/>
              </a:spcBef>
              <a:buNone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）对一定的金属，只有当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照射光的频</a:t>
            </a: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率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达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到或超过一定的值   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才会有光电子从金属表面射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出；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4000"/>
              </a:lnSpc>
              <a:spcBef>
                <a:spcPct val="0"/>
              </a:spcBef>
              <a:buNone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）光电流强度（光电子密度）是由入射光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的强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度决定的，但是光电子的速度（动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能）却是由入射光频率决定的；</a:t>
            </a:r>
          </a:p>
          <a:p>
            <a:pPr algn="just">
              <a:lnSpc>
                <a:spcPts val="4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）光电子的释放是瞬时的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71505" y="43349"/>
            <a:ext cx="4039310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光电效应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2093" y="795080"/>
            <a:ext cx="8272699" cy="1050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金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属受到光的照射，从表面逸出电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子的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现象叫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光电效应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。逸出的电子叫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光电子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xmlns="" id="{5FD71C75-B1D1-4BAA-9C30-5F44B3E0C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030822"/>
              </p:ext>
            </p:extLst>
          </p:nvPr>
        </p:nvGraphicFramePr>
        <p:xfrm>
          <a:off x="7065226" y="2531994"/>
          <a:ext cx="3143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0" name="Equation" r:id="rId4" imgW="126720" imgH="139680" progId="Equation.3">
                  <p:embed/>
                </p:oleObj>
              </mc:Choice>
              <mc:Fallback>
                <p:oleObj name="Equation" r:id="rId4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226" y="2531994"/>
                        <a:ext cx="3143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xmlns="" id="{90B568EA-EE1A-4BBD-B50A-B8F09BBC2F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442724"/>
              </p:ext>
            </p:extLst>
          </p:nvPr>
        </p:nvGraphicFramePr>
        <p:xfrm>
          <a:off x="2362222" y="2895532"/>
          <a:ext cx="4286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1" name="Equation" r:id="rId6" imgW="164880" imgH="228600" progId="Equation.3">
                  <p:embed/>
                </p:oleObj>
              </mc:Choice>
              <mc:Fallback>
                <p:oleObj name="Equation" r:id="rId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22" y="2895532"/>
                        <a:ext cx="4286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600074" y="5460876"/>
            <a:ext cx="8191500" cy="1050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4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经典物理解释不了上述问题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。按照光的电磁理论，光的能量只决定于光的强度而与频率无关。</a:t>
            </a:r>
          </a:p>
        </p:txBody>
      </p:sp>
    </p:spTree>
    <p:extLst>
      <p:ext uri="{BB962C8B-B14F-4D97-AF65-F5344CB8AC3E}">
        <p14:creationId xmlns:p14="http://schemas.microsoft.com/office/powerpoint/2010/main" val="286655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71505" y="43349"/>
            <a:ext cx="4039310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光电效应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2556" y="802436"/>
                <a:ext cx="8556171" cy="2254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500"/>
                  </a:lnSpc>
                </a:pP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1905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年，爱因斯坦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光量子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假设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indent="720000">
                  <a:lnSpc>
                    <a:spcPts val="4500"/>
                  </a:lnSpc>
                </a:pPr>
                <a:r>
                  <a:rPr lang="zh-CN" altLang="en-US" sz="28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光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束是一束光子流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，对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于频率为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的光子，每个光子的能量为 </a:t>
                </a:r>
                <a:endParaRPr lang="en-US" altLang="zh-CN" sz="2800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𝝂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56" y="802436"/>
                <a:ext cx="8556171" cy="2254463"/>
              </a:xfrm>
              <a:prstGeom prst="rect">
                <a:avLst/>
              </a:prstGeom>
              <a:blipFill rotWithShape="0">
                <a:blip r:embed="rId3"/>
                <a:stretch>
                  <a:fillRect l="-1497" t="-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8731" y="2955086"/>
                <a:ext cx="8556171" cy="3554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720000">
                  <a:lnSpc>
                    <a:spcPts val="45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果金属中的电子吸收了光子的能量大于电子摆脱金属束缚所需的功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（逸出功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），则电子可以从金属逸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出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逸出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功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ts val="4500"/>
                  </a:lnSpc>
                </a:pPr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45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则光电子动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能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ts val="4500"/>
                  </a:lnSpc>
                </a:pPr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31" y="2955086"/>
                <a:ext cx="8556171" cy="3554819"/>
              </a:xfrm>
              <a:prstGeom prst="rect">
                <a:avLst/>
              </a:prstGeom>
              <a:blipFill rotWithShape="0">
                <a:blip r:embed="rId4"/>
                <a:stretch>
                  <a:fillRect l="-1425" t="-172" r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81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71505" y="43349"/>
            <a:ext cx="4039310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光电效应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76" y="851747"/>
                <a:ext cx="9060024" cy="2624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电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磁波是由一个个的光子组成，光波有“粒子性”。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）对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光子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由相对论能量动量关系式</a:t>
                </a:r>
                <a:endParaRPr lang="en-US" altLang="zh-CN" sz="28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b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sz="2800" b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取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静质量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零，得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𝒑𝒄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6" y="851747"/>
                <a:ext cx="9060024" cy="2624565"/>
              </a:xfrm>
              <a:prstGeom prst="rect">
                <a:avLst/>
              </a:prstGeom>
              <a:blipFill rotWithShape="0">
                <a:blip r:embed="rId3"/>
                <a:stretch>
                  <a:fillRect l="-1413" r="-3499" b="-1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348534" y="399519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爱因斯坦关系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32884" y="3564037"/>
                <a:ext cx="4253541" cy="1457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光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子能量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en-US" altLang="zh-CN" sz="2800" b="1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l-GR" altLang="zh-CN" sz="2800" b="1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ω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光子动量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den>
                    </m:f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altLang="zh-CN" sz="3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884" y="3564037"/>
                <a:ext cx="4253541" cy="1457515"/>
              </a:xfrm>
              <a:prstGeom prst="rect">
                <a:avLst/>
              </a:prstGeom>
              <a:blipFill rotWithShape="0">
                <a:blip r:embed="rId4"/>
                <a:stretch>
                  <a:fillRect l="-2865" b="-3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1709" y="5109277"/>
                <a:ext cx="8872291" cy="1368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其中约化普朗克常数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ℏ=</m:t>
                    </m:r>
                    <m:f>
                      <m:fPr>
                        <m:ctrlPr>
                          <a:rPr lang="en-US" altLang="zh-CN" sz="2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𝝅</m:t>
                        </m:r>
                      </m:den>
                    </m:f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波矢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𝝀</m:t>
                        </m:r>
                      </m:den>
                    </m:f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600" b="1" dirty="0">
                  <a:latin typeface="黑体" panose="02010609060101010101" pitchFamily="49" charset="-122"/>
                </a:endParaRPr>
              </a:p>
              <a:p>
                <a:r>
                  <a:rPr lang="en-US" altLang="zh-CN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1926 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年化学家 </a:t>
                </a:r>
                <a:r>
                  <a:rPr lang="en-US" altLang="zh-CN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Lewis 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建议光量子定名为光子 </a:t>
                </a:r>
                <a:r>
                  <a:rPr lang="en-US" altLang="zh-CN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(photon)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09" y="5109277"/>
                <a:ext cx="8872291" cy="1368388"/>
              </a:xfrm>
              <a:prstGeom prst="rect">
                <a:avLst/>
              </a:prstGeom>
              <a:blipFill rotWithShape="0">
                <a:blip r:embed="rId5"/>
                <a:stretch>
                  <a:fillRect l="-1237"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16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71505" y="43349"/>
            <a:ext cx="3019564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康普顿效应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574" y="925678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光的粒子性的进一步证实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015" y="1557804"/>
            <a:ext cx="80133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>
              <a:lnSpc>
                <a:spcPts val="6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X-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被轻元素如白蜡、石墨中的电子散射后出现的效应。该效应有如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下两个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特点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51643" y="3186891"/>
                <a:ext cx="8165786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6000"/>
                  </a:lnSpc>
                </a:pP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）散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射光中，除了原来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光的波长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𝜆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外，增加了一个新的波长为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𝜆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′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光，且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𝜆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′ &gt;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楷体_GB2312" pitchFamily="49" charset="-122"/>
                      </a:rPr>
                      <m:t>𝜆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6000"/>
                  </a:lnSpc>
                </a:pP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波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长增量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Δ</m:t>
                    </m:r>
                    <m:r>
                      <a:rPr lang="en-US" altLang="zh-CN" sz="28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𝜆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𝜆</m:t>
                    </m:r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’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–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𝜆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随散射角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增大而增大。这一现象称为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康普顿效应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43" y="3186891"/>
                <a:ext cx="8165786" cy="3170099"/>
              </a:xfrm>
              <a:prstGeom prst="rect">
                <a:avLst/>
              </a:prstGeom>
              <a:blipFill rotWithShape="0">
                <a:blip r:embed="rId3"/>
                <a:stretch>
                  <a:fillRect l="-1568" b="-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8625" y="829933"/>
                <a:ext cx="8458701" cy="2963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波长增量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𝛥𝜆</m:t>
                      </m:r>
                      <m:r>
                        <a:rPr lang="zh-CN" altLang="en-US" sz="28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zh-CN" alt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zh-CN" alt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康</a:t>
                </a:r>
                <a:r>
                  <a:rPr lang="zh-CN" altLang="en-US" sz="32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普顿波长</a:t>
                </a:r>
                <a:endParaRPr lang="en-US" altLang="zh-CN" sz="3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=2.4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263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cm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0.024263</m:t>
                      </m:r>
                      <m:limUpp>
                        <m:limUp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nor/>
                            </m:rPr>
                            <a:rPr lang="zh-CN" altLang="en-US" sz="280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m:t>A</m:t>
                          </m:r>
                        </m:e>
                        <m:lim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∘</m:t>
                          </m:r>
                        </m:lim>
                      </m:limUpp>
                    </m:oMath>
                  </m:oMathPara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" y="829933"/>
                <a:ext cx="8458701" cy="2963440"/>
              </a:xfrm>
              <a:prstGeom prst="rect">
                <a:avLst/>
              </a:prstGeom>
              <a:blipFill rotWithShape="0">
                <a:blip r:embed="rId3"/>
                <a:stretch>
                  <a:fillRect t="-2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71505" y="43349"/>
            <a:ext cx="4839034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康普顿效应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9857" y="3793373"/>
            <a:ext cx="819623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典电动力学不能解释这种新波长的出现，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经典力学认为电磁波被散射后，波长不应该发生改变。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但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是如果把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X-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线被电子散射的过程看成是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光子与电子的碰撞过程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，则该效应很容易得到理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69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291" y="1279126"/>
            <a:ext cx="6951306" cy="5343963"/>
            <a:chOff x="65291" y="1279126"/>
            <a:chExt cx="6951306" cy="5343963"/>
          </a:xfrm>
        </p:grpSpPr>
        <p:sp>
          <p:nvSpPr>
            <p:cNvPr id="3" name="Rectangle 2"/>
            <p:cNvSpPr/>
            <p:nvPr/>
          </p:nvSpPr>
          <p:spPr>
            <a:xfrm>
              <a:off x="2267339" y="1779072"/>
              <a:ext cx="2743200" cy="11600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65291" y="1279126"/>
                  <a:ext cx="6951306" cy="53439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3000" dirty="0" smtClean="0">
                      <a:solidFill>
                        <a:srgbClr val="0000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能量守恒</a:t>
                  </a:r>
                  <a:endParaRPr lang="en-US" altLang="zh-CN" sz="3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3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3000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zh-CN" altLang="en-US" sz="30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en-US" sz="3000">
                            <a:latin typeface="Cambria Math" panose="02040503050406030204" pitchFamily="18" charset="0"/>
                          </a:rPr>
                          <m:t>=ℏ</m:t>
                        </m:r>
                        <m:sSup>
                          <m:sSupPr>
                            <m:ctrlPr>
                              <a:rPr lang="zh-CN" alt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zh-CN" altLang="en-US" sz="30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3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sz="3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zh-CN" altLang="en-US" sz="3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300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zh-CN" alt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zh-CN" altLang="en-US" sz="3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sz="3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zh-CN" altLang="en-US" sz="3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zh-CN" sz="3000" dirty="0">
                    <a:solidFill>
                      <a:srgbClr val="0000FF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3000" i="1" dirty="0">
                            <a:latin typeface="Cambria Math" panose="02040503050406030204" pitchFamily="18" charset="0"/>
                          </a:rPr>
                          <m:t>其中，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altLang="zh-CN" sz="3000" dirty="0" smtClean="0">
                    <a:solidFill>
                      <a:srgbClr val="0000FF"/>
                    </a:solidFill>
                  </a:endParaRPr>
                </a:p>
                <a:p>
                  <a:endParaRPr lang="en-US" altLang="zh-CN" sz="2800" dirty="0" smtClean="0">
                    <a:solidFill>
                      <a:srgbClr val="0000FF"/>
                    </a:solidFill>
                  </a:endParaRPr>
                </a:p>
                <a:p>
                  <a:r>
                    <a:rPr lang="zh-CN" altLang="en-US" sz="3000" dirty="0" smtClean="0">
                      <a:solidFill>
                        <a:srgbClr val="0000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动</a:t>
                  </a:r>
                  <a:r>
                    <a:rPr lang="zh-CN" altLang="en-US" sz="3000" dirty="0">
                      <a:solidFill>
                        <a:srgbClr val="0000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量</a:t>
                  </a:r>
                  <a14:m>
                    <m:oMath xmlns:m="http://schemas.openxmlformats.org/officeDocument/2006/math">
                      <m:r>
                        <a:rPr lang="zh-CN" altLang="en-US" sz="3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守恒</m:t>
                      </m:r>
                      <m:r>
                        <a:rPr lang="en-US" altLang="zh-CN" sz="3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sz="30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000">
                                <a:latin typeface="Cambria Math" panose="02040503050406030204" pitchFamily="18" charset="0"/>
                              </a:rPr>
                              <m:t>ℏ</m:t>
                            </m:r>
                            <m:r>
                              <a:rPr lang="zh-CN" altLang="en-US" sz="3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zh-CN" altLang="en-US" sz="3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zh-CN" altLang="en-US" sz="300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000">
                                <a:latin typeface="Cambria Math" panose="02040503050406030204" pitchFamily="18" charset="0"/>
                              </a:rPr>
                              <m:t>ℏ</m:t>
                            </m:r>
                            <m:sSup>
                              <m:sSupPr>
                                <m:ctrlPr>
                                  <a:rPr lang="zh-CN" alt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0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zh-CN" altLang="en-US" sz="30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3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zh-CN" altLang="en-US" sz="30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zh-CN" altLang="en-US" sz="3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zh-CN" altLang="en-US" sz="3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sz="3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sz="3000" i="1">
                                <a:latin typeface="Cambria Math" panose="02040503050406030204" pitchFamily="18" charset="0"/>
                              </a:rPr>
                              <m:t>𝜐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300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zh-CN" alt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zh-CN" altLang="en-US" sz="3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m:rPr>
                            <m:sty m:val="p"/>
                          </m:rPr>
                          <a:rPr lang="zh-CN" altLang="en-US" sz="3000">
                            <a:latin typeface="Cambria Math" panose="02040503050406030204" pitchFamily="18" charset="0"/>
                          </a:rPr>
                          <m:t>cos</m:t>
                        </m:r>
                        <m:sSup>
                          <m:sSupPr>
                            <m:ctrlPr>
                              <a:rPr lang="zh-CN" alt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zh-CN" altLang="en-US" sz="30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altLang="zh-CN" sz="3000" dirty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zh-CN" altLang="en-US" sz="3000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zh-CN" alt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000">
                              <a:latin typeface="Cambria Math" panose="02040503050406030204" pitchFamily="18" charset="0"/>
                            </a:rPr>
                            <m:t>ℏ</m:t>
                          </m:r>
                          <m:sSup>
                            <m:sSupPr>
                              <m:ctrlPr>
                                <a:rPr lang="zh-CN" alt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CN" altLang="en-US" sz="30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30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sz="30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zh-CN" altLang="en-US" sz="3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30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3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3000" i="1">
                              <a:latin typeface="Cambria Math" panose="02040503050406030204" pitchFamily="18" charset="0"/>
                            </a:rPr>
                            <m:t>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3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3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zh-CN" alt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zh-CN" altLang="en-US" sz="3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zh-CN" altLang="en-US" sz="3000">
                          <a:latin typeface="Cambria Math" panose="02040503050406030204" pitchFamily="18" charset="0"/>
                        </a:rPr>
                        <m:t>sin</m:t>
                      </m:r>
                      <m:sSup>
                        <m:sSupPr>
                          <m:ctrlPr>
                            <a:rPr lang="zh-CN" alt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zh-CN" altLang="en-US" sz="30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zh-CN" altLang="en-US" sz="2800" dirty="0"/>
                    <a:t>    </a:t>
                  </a: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1" y="1279126"/>
                  <a:ext cx="6951306" cy="534396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05" t="-14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71505" y="43349"/>
            <a:ext cx="4839034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康普顿效应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39D07FA9-3390-42E3-800C-646199C267FF}"/>
              </a:ext>
            </a:extLst>
          </p:cNvPr>
          <p:cNvGrpSpPr/>
          <p:nvPr/>
        </p:nvGrpSpPr>
        <p:grpSpPr>
          <a:xfrm>
            <a:off x="5122710" y="655056"/>
            <a:ext cx="4078836" cy="3769302"/>
            <a:chOff x="5464515" y="2501910"/>
            <a:chExt cx="4078836" cy="3769302"/>
          </a:xfrm>
        </p:grpSpPr>
        <p:grpSp>
          <p:nvGrpSpPr>
            <p:cNvPr id="7" name="Group 40">
              <a:extLst>
                <a:ext uri="{FF2B5EF4-FFF2-40B4-BE49-F238E27FC236}">
                  <a16:creationId xmlns:a16="http://schemas.microsoft.com/office/drawing/2014/main" xmlns="" id="{C64DC39B-8D47-423E-B0DD-0AD7079AC8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4515" y="2636914"/>
              <a:ext cx="3965575" cy="3613150"/>
              <a:chOff x="3152" y="1706"/>
              <a:chExt cx="2498" cy="2276"/>
            </a:xfrm>
          </p:grpSpPr>
          <p:grpSp>
            <p:nvGrpSpPr>
              <p:cNvPr id="11" name="Group 39">
                <a:extLst>
                  <a:ext uri="{FF2B5EF4-FFF2-40B4-BE49-F238E27FC236}">
                    <a16:creationId xmlns:a16="http://schemas.microsoft.com/office/drawing/2014/main" xmlns="" id="{9137463C-2008-4E86-ACA4-935DD2307A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2" y="1706"/>
                <a:ext cx="2498" cy="2276"/>
                <a:chOff x="3152" y="1706"/>
                <a:chExt cx="2498" cy="2276"/>
              </a:xfrm>
            </p:grpSpPr>
            <p:sp>
              <p:nvSpPr>
                <p:cNvPr id="13" name="Rectangle 22">
                  <a:extLst>
                    <a:ext uri="{FF2B5EF4-FFF2-40B4-BE49-F238E27FC236}">
                      <a16:creationId xmlns:a16="http://schemas.microsoft.com/office/drawing/2014/main" xmlns="" id="{35FABABC-D4AD-4425-9947-0677F152D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2" y="1706"/>
                  <a:ext cx="2498" cy="2276"/>
                </a:xfrm>
                <a:prstGeom prst="rect">
                  <a:avLst/>
                </a:prstGeom>
                <a:solidFill>
                  <a:srgbClr val="CCFFCC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rIns="0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14" name="Line 23">
                  <a:extLst>
                    <a:ext uri="{FF2B5EF4-FFF2-40B4-BE49-F238E27FC236}">
                      <a16:creationId xmlns:a16="http://schemas.microsoft.com/office/drawing/2014/main" xmlns="" id="{81700EBE-54DD-4A81-BED9-8F537F1911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9" y="2625"/>
                  <a:ext cx="503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24">
                  <a:extLst>
                    <a:ext uri="{FF2B5EF4-FFF2-40B4-BE49-F238E27FC236}">
                      <a16:creationId xmlns:a16="http://schemas.microsoft.com/office/drawing/2014/main" xmlns="" id="{30124BD6-825A-41B4-8C66-D9FD0CC4F4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76" y="2619"/>
                  <a:ext cx="503" cy="528"/>
                </a:xfrm>
                <a:prstGeom prst="line">
                  <a:avLst/>
                </a:prstGeom>
                <a:noFill/>
                <a:ln w="38100">
                  <a:solidFill>
                    <a:srgbClr val="66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6" name="Object 25">
                      <a:extLst>
                        <a:ext uri="{FF2B5EF4-FFF2-40B4-BE49-F238E27FC236}">
                          <a16:creationId xmlns:a16="http://schemas.microsoft.com/office/drawing/2014/main" xmlns="" id="{B5F602DA-AFD0-4FDE-A825-0F74B6102DF4}"/>
                        </a:ext>
                      </a:extLst>
                    </p:cNvPr>
                    <p:cNvGraphicFramePr>
                      <a:graphicFrameLocks/>
                    </p:cNvGraphicFramePr>
                    <p:nvPr/>
                  </p:nvGraphicFramePr>
                  <p:xfrm>
                    <a:off x="4700" y="1936"/>
                    <a:ext cx="147" cy="215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506" name="Equation" r:id="rId5" imgW="114120" imgH="177480" progId="Equation.DSMT4">
                            <p:embed/>
                          </p:oleObj>
                        </mc:Choice>
                        <mc:Fallback>
                          <p:oleObj name="Equation" r:id="rId5" imgW="114120" imgH="177480" progId="Equation.DSMT4">
                            <p:embed/>
                            <p:pic>
                              <p:nvPicPr>
                                <p:cNvPr id="0" name=""/>
                                <p:cNvPicPr preferRelativeResize="0"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6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700" y="1936"/>
                                  <a:ext cx="147" cy="21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3810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6" name="Object 25">
                      <a:extLst>
                        <a:ext uri="{FF2B5EF4-FFF2-40B4-BE49-F238E27FC236}">
                          <a16:creationId xmlns:a16="http://schemas.microsoft.com/office/drawing/2014/main" id="{B5F602DA-AFD0-4FDE-A825-0F74B6102DF4}"/>
                        </a:ext>
                      </a:extLst>
                    </p:cNvPr>
                    <p:cNvGraphicFramePr>
                      <a:graphicFrameLocks/>
                    </p:cNvGraphicFramePr>
                    <p:nvPr/>
                  </p:nvGraphicFramePr>
                  <p:xfrm>
                    <a:off x="4700" y="1936"/>
                    <a:ext cx="147" cy="215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78865" name="Equation" r:id="rId11" imgW="114120" imgH="177480" progId="Equation.DSMT4">
                            <p:embed/>
                          </p:oleObj>
                        </mc:Choice>
                        <mc:Fallback>
                          <p:oleObj name="Equation" r:id="rId11" imgW="114120" imgH="177480" progId="Equation.DSMT4">
                            <p:embed/>
                            <p:pic>
                              <p:nvPicPr>
                                <p:cNvPr id="16" name="Object 25">
                                  <a:extLst>
                                    <a:ext uri="{FF2B5EF4-FFF2-40B4-BE49-F238E27FC236}">
                                      <a16:creationId xmlns:a16="http://schemas.microsoft.com/office/drawing/2014/main" id="{B5F602DA-AFD0-4FDE-A825-0F74B6102DF4}"/>
                                    </a:ext>
                                  </a:extLst>
                                </p:cNvPr>
                                <p:cNvPicPr preferRelativeResize="0"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12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700" y="1936"/>
                                  <a:ext cx="147" cy="21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p:sp>
              <p:nvSpPr>
                <p:cNvPr id="17" name="Line 27">
                  <a:extLst>
                    <a:ext uri="{FF2B5EF4-FFF2-40B4-BE49-F238E27FC236}">
                      <a16:creationId xmlns:a16="http://schemas.microsoft.com/office/drawing/2014/main" xmlns="" id="{AE499158-E2D9-4FA9-892A-70CC60ADA4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74" y="2474"/>
                  <a:ext cx="4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28">
                  <a:extLst>
                    <a:ext uri="{FF2B5EF4-FFF2-40B4-BE49-F238E27FC236}">
                      <a16:creationId xmlns:a16="http://schemas.microsoft.com/office/drawing/2014/main" xmlns="" id="{E30C9672-7793-4D10-9999-1CA2E35A3E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4" y="2632"/>
                  <a:ext cx="93" cy="1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Oval 29">
                  <a:extLst>
                    <a:ext uri="{FF2B5EF4-FFF2-40B4-BE49-F238E27FC236}">
                      <a16:creationId xmlns:a16="http://schemas.microsoft.com/office/drawing/2014/main" xmlns="" id="{7DE4C7A1-04DB-4526-86F7-DCCC57483A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2563"/>
                  <a:ext cx="105" cy="110"/>
                </a:xfrm>
                <a:prstGeom prst="ellipse">
                  <a:avLst/>
                </a:prstGeom>
                <a:solidFill>
                  <a:srgbClr val="CCFF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Object 30">
                      <a:extLst>
                        <a:ext uri="{FF2B5EF4-FFF2-40B4-BE49-F238E27FC236}">
                          <a16:creationId xmlns:a16="http://schemas.microsoft.com/office/drawing/2014/main" xmlns="" id="{0F67F78F-9894-407E-BB43-E6587EDC2A2A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4038" y="2329"/>
                      <a:ext cx="220" cy="2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/>
                  </p:spPr>
                  <p:txBody>
                    <a:bodyPr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0" name="Object 30">
                      <a:extLst>
                        <a:ext uri="{FF2B5EF4-FFF2-40B4-BE49-F238E27FC236}">
                          <a16:creationId xmlns:a16="http://schemas.microsoft.com/office/drawing/2014/main" xmlns:a14="http://schemas.microsoft.com/office/drawing/2010/main" xmlns="" id="{0F67F78F-9894-407E-BB43-E6587EDC2A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038" y="2329"/>
                      <a:ext cx="220" cy="296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  <a:ex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21" name="Object 31">
                      <a:extLst>
                        <a:ext uri="{FF2B5EF4-FFF2-40B4-BE49-F238E27FC236}">
                          <a16:creationId xmlns:a16="http://schemas.microsoft.com/office/drawing/2014/main" xmlns="" id="{F98A4196-6D5E-455A-B8DE-AB1B3F3EF742}"/>
                        </a:ext>
                      </a:extLst>
                    </p:cNvPr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62177184"/>
                        </p:ext>
                      </p:extLst>
                    </p:nvPr>
                  </p:nvGraphicFramePr>
                  <p:xfrm>
                    <a:off x="4093" y="2663"/>
                    <a:ext cx="278" cy="296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507" r:id="rId14" imgW="164814" imgH="177492" progId="Equation.DSMT4">
                            <p:embed/>
                          </p:oleObj>
                        </mc:Choice>
                        <mc:Fallback>
                          <p:oleObj r:id="rId14" imgW="164814" imgH="177492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093" y="2663"/>
                                  <a:ext cx="278" cy="29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3810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21" name="Object 31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F98A4196-6D5E-455A-B8DE-AB1B3F3EF742}"/>
                        </a:ext>
                      </a:extLst>
                    </p:cNvPr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62177184"/>
                        </p:ext>
                      </p:extLst>
                    </p:nvPr>
                  </p:nvGraphicFramePr>
                  <p:xfrm>
                    <a:off x="4093" y="2663"/>
                    <a:ext cx="278" cy="296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419" r:id="rId15" imgW="164814" imgH="177492" progId="Equation.DSMT4">
                            <p:embed/>
                          </p:oleObj>
                        </mc:Choice>
                        <mc:Fallback>
                          <p:oleObj r:id="rId15" imgW="164814" imgH="177492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1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093" y="2663"/>
                                  <a:ext cx="278" cy="29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p:sp>
              <p:nvSpPr>
                <p:cNvPr id="22" name="Line 32">
                  <a:extLst>
                    <a:ext uri="{FF2B5EF4-FFF2-40B4-BE49-F238E27FC236}">
                      <a16:creationId xmlns:a16="http://schemas.microsoft.com/office/drawing/2014/main" xmlns="" id="{06D9AC81-7D3E-4E69-88AE-7C1C9BA8FC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8" y="2619"/>
                  <a:ext cx="1187" cy="0"/>
                </a:xfrm>
                <a:prstGeom prst="line">
                  <a:avLst/>
                </a:prstGeom>
                <a:noFill/>
                <a:ln w="28575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33">
                  <a:extLst>
                    <a:ext uri="{FF2B5EF4-FFF2-40B4-BE49-F238E27FC236}">
                      <a16:creationId xmlns:a16="http://schemas.microsoft.com/office/drawing/2014/main" xmlns="" id="{47D2CF3A-617D-4BC8-BE5C-5C243990A7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98" y="2091"/>
                  <a:ext cx="731" cy="528"/>
                </a:xfrm>
                <a:prstGeom prst="line">
                  <a:avLst/>
                </a:prstGeom>
                <a:noFill/>
                <a:ln w="38100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34">
                  <a:extLst>
                    <a:ext uri="{FF2B5EF4-FFF2-40B4-BE49-F238E27FC236}">
                      <a16:creationId xmlns:a16="http://schemas.microsoft.com/office/drawing/2014/main" xmlns="" id="{3827EF50-9ED2-4F3F-A8D9-B2DBA3D05F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91" y="2640"/>
                  <a:ext cx="675" cy="509"/>
                </a:xfrm>
                <a:prstGeom prst="line">
                  <a:avLst/>
                </a:prstGeom>
                <a:noFill/>
                <a:ln w="38100">
                  <a:solidFill>
                    <a:srgbClr val="993366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35">
                  <a:extLst>
                    <a:ext uri="{FF2B5EF4-FFF2-40B4-BE49-F238E27FC236}">
                      <a16:creationId xmlns:a16="http://schemas.microsoft.com/office/drawing/2014/main" xmlns="" id="{035BFE49-3389-4660-A792-6C6AC7380B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2091"/>
                  <a:ext cx="502" cy="528"/>
                </a:xfrm>
                <a:prstGeom prst="line">
                  <a:avLst/>
                </a:prstGeom>
                <a:noFill/>
                <a:ln w="38100">
                  <a:solidFill>
                    <a:srgbClr val="993366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Text Box 37">
                <a:extLst>
                  <a:ext uri="{FF2B5EF4-FFF2-40B4-BE49-F238E27FC236}">
                    <a16:creationId xmlns:a16="http://schemas.microsoft.com/office/drawing/2014/main" xmlns="" id="{9BEF738C-5B4F-4A21-B683-BEFFB771E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4" y="3467"/>
                <a:ext cx="92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/>
              <a:p>
                <a:pPr algn="r"/>
                <a:r>
                  <a:rPr lang="zh-CN" altLang="en-US" sz="2800" b="1" dirty="0">
                    <a:latin typeface="楷体_GB2312" pitchFamily="49" charset="-122"/>
                    <a:ea typeface="楷体_GB2312" pitchFamily="49" charset="-122"/>
                  </a:rPr>
                  <a:t>反冲电子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1">
                  <a:extLst>
                    <a:ext uri="{FF2B5EF4-FFF2-40B4-BE49-F238E27FC236}">
                      <a16:creationId xmlns:a16="http://schemas.microsoft.com/office/drawing/2014/main" xmlns="" id="{B1F3C0D0-5FFA-4E7F-BEF3-C5AAA410A670}"/>
                    </a:ext>
                  </a:extLst>
                </p:cNvPr>
                <p:cNvSpPr/>
                <p:nvPr/>
              </p:nvSpPr>
              <p:spPr>
                <a:xfrm>
                  <a:off x="7161801" y="4898913"/>
                  <a:ext cx="1216530" cy="13722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𝝂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矩形 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B1F3C0D0-5FFA-4E7F-BEF3-C5AAA410A6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801" y="4898913"/>
                  <a:ext cx="1216530" cy="13722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55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2">
                  <a:extLst>
                    <a:ext uri="{FF2B5EF4-FFF2-40B4-BE49-F238E27FC236}">
                      <a16:creationId xmlns:a16="http://schemas.microsoft.com/office/drawing/2014/main" xmlns="" id="{33F91C3D-A484-4067-B2E4-6243AE92802E}"/>
                    </a:ext>
                  </a:extLst>
                </p:cNvPr>
                <p:cNvSpPr/>
                <p:nvPr/>
              </p:nvSpPr>
              <p:spPr>
                <a:xfrm>
                  <a:off x="7635380" y="2501910"/>
                  <a:ext cx="1052513" cy="9347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9" name="矩形 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3F91C3D-A484-4067-B2E4-6243AE9280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380" y="2501910"/>
                  <a:ext cx="1052513" cy="93474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4">
                  <a:extLst>
                    <a:ext uri="{FF2B5EF4-FFF2-40B4-BE49-F238E27FC236}">
                      <a16:creationId xmlns:a16="http://schemas.microsoft.com/office/drawing/2014/main" xmlns="" id="{971D9B2D-82F0-4DF6-B0DE-33C0CBD8D382}"/>
                    </a:ext>
                  </a:extLst>
                </p:cNvPr>
                <p:cNvSpPr/>
                <p:nvPr/>
              </p:nvSpPr>
              <p:spPr>
                <a:xfrm>
                  <a:off x="8331929" y="4077185"/>
                  <a:ext cx="1211422" cy="9105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" name="矩形 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71D9B2D-82F0-4DF6-B0DE-33C0CBD8D3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929" y="4077185"/>
                  <a:ext cx="1211422" cy="91050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16">
                <a:extLst>
                  <a:ext uri="{FF2B5EF4-FFF2-40B4-BE49-F238E27FC236}">
                    <a16:creationId xmlns:a16="http://schemas.microsoft.com/office/drawing/2014/main" xmlns="" id="{632D4ECE-B917-4D55-B9C2-481F76302026}"/>
                  </a:ext>
                </a:extLst>
              </p:cNvPr>
              <p:cNvSpPr txBox="1"/>
              <p:nvPr/>
            </p:nvSpPr>
            <p:spPr bwMode="auto">
              <a:xfrm>
                <a:off x="5596755" y="4659290"/>
                <a:ext cx="3444876" cy="2021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三个方程</a:t>
                </a:r>
                <a:endParaRPr lang="en-US" altLang="zh-CN" sz="2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三个未知数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</m:oMath>
                </a14:m>
                <a:endParaRPr lang="en-US" altLang="zh-CN" sz="2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已知数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𝜔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sz="2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文本框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32D4ECE-B917-4D55-B9C2-481F76302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6755" y="4659290"/>
                <a:ext cx="3444876" cy="2021515"/>
              </a:xfrm>
              <a:prstGeom prst="rect">
                <a:avLst/>
              </a:prstGeom>
              <a:blipFill rotWithShape="0">
                <a:blip r:embed="rId23"/>
                <a:stretch>
                  <a:fillRect l="-3540" t="-2108" b="-66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37">
            <a:extLst>
              <a:ext uri="{FF2B5EF4-FFF2-40B4-BE49-F238E27FC236}">
                <a16:creationId xmlns:a16="http://schemas.microsoft.com/office/drawing/2014/main" xmlns="" id="{9BEF738C-5B4F-4A21-B683-BEFFB771E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498" y="1796218"/>
            <a:ext cx="6981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/>
          <a:p>
            <a:pPr algn="r"/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光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9987" y="101848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74348" y="2882025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33471" y="2260085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02436" y="166087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72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71505" y="43349"/>
            <a:ext cx="4839034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康普顿效应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" y="854170"/>
                <a:ext cx="4716016" cy="29705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动</a:t>
                </a: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量守恒，移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</a:t>
                </a:r>
                <a:endParaRPr lang="en-US" altLang="zh-CN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sz="26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ℏ</m:t>
                          </m:r>
                          <m:sSup>
                            <m:sSup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sz="26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zh-CN" altLang="en-US" sz="2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zh-CN" altLang="en-US" sz="2600">
                          <a:latin typeface="Cambria Math" panose="02040503050406030204" pitchFamily="18" charset="0"/>
                        </a:rPr>
                        <m:t>cos</m:t>
                      </m:r>
                      <m:sSup>
                        <m:sSup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ℏ</m:t>
                        </m:r>
                        <m:sSup>
                          <m:sSupPr>
                            <m:ctrlPr>
                              <a:rPr lang="zh-CN" alt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m:rPr>
                        <m:sty m:val="p"/>
                      </m:rPr>
                      <a:rPr lang="zh-CN" altLang="en-US" sz="2600">
                        <a:latin typeface="Cambria Math" panose="02040503050406030204" pitchFamily="18" charset="0"/>
                      </a:rPr>
                      <m:t>sin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en-US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zh-CN" altLang="en-US" sz="2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zh-CN" altLang="en-US" sz="2600">
                        <a:latin typeface="Cambria Math" panose="02040503050406030204" pitchFamily="18" charset="0"/>
                      </a:rPr>
                      <m:t>sin</m:t>
                    </m:r>
                    <m:sSup>
                      <m:sSup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854170"/>
                <a:ext cx="4716016" cy="2970557"/>
              </a:xfrm>
              <a:prstGeom prst="rect">
                <a:avLst/>
              </a:prstGeom>
              <a:blipFill rotWithShape="0">
                <a:blip r:embed="rId3"/>
                <a:stretch>
                  <a:fillRect l="-2191" t="-143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26">
                <a:extLst>
                  <a:ext uri="{FF2B5EF4-FFF2-40B4-BE49-F238E27FC236}">
                    <a16:creationId xmlns:a16="http://schemas.microsoft.com/office/drawing/2014/main" xmlns="" id="{ABB7DCC0-B4C9-41C4-AA06-D519D4DCB843}"/>
                  </a:ext>
                </a:extLst>
              </p:cNvPr>
              <p:cNvSpPr txBox="1"/>
              <p:nvPr/>
            </p:nvSpPr>
            <p:spPr bwMode="auto">
              <a:xfrm>
                <a:off x="4716017" y="931947"/>
                <a:ext cx="4427983" cy="28927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能</a:t>
                </a: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量守恒，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移项</a:t>
                </a:r>
                <a:endParaRPr lang="en-US" altLang="zh-CN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600" i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 sz="2600" i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sz="26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6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altLang="zh-CN" sz="26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6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zh-CN" altLang="en-US" sz="2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6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平方得</a:t>
                </a:r>
                <a:r>
                  <a:rPr lang="en-US" altLang="zh-CN" sz="26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zh-CN" alt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2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BB7DCC0-B4C9-41C4-AA06-D519D4DCB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7" y="931947"/>
                <a:ext cx="4427983" cy="2892780"/>
              </a:xfrm>
              <a:prstGeom prst="rect">
                <a:avLst/>
              </a:prstGeom>
              <a:blipFill rotWithShape="0">
                <a:blip r:embed="rId4"/>
                <a:stretch>
                  <a:fillRect l="-2335" t="-1471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3707907"/>
                <a:ext cx="7063273" cy="3150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两</a:t>
                </a: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式平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方相加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6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zh-CN" alt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6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zh-CN" altLang="en-US" sz="26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600">
                        <a:latin typeface="Cambria Math" panose="02040503050406030204" pitchFamily="18" charset="0"/>
                      </a:rPr>
                      <m:t>cos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p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sz="2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zh-CN" altLang="en-US" sz="2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zh-CN" alt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zh-CN" altLang="en-US" sz="2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zh-CN" altLang="en-US" sz="2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zh-CN" alt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sz="2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红色两式相减，整理得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07907"/>
                <a:ext cx="7063273" cy="3150093"/>
              </a:xfrm>
              <a:prstGeom prst="rect">
                <a:avLst/>
              </a:prstGeom>
              <a:blipFill rotWithShape="0">
                <a:blip r:embed="rId5"/>
                <a:stretch>
                  <a:fillRect l="-1553"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7">
                <a:extLst>
                  <a:ext uri="{FF2B5EF4-FFF2-40B4-BE49-F238E27FC236}">
                    <a16:creationId xmlns:a16="http://schemas.microsoft.com/office/drawing/2014/main" xmlns="" id="{EAF103B1-6E64-4069-8944-1656A6BE3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483920"/>
                <a:ext cx="9227976" cy="51458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zh-CN" alt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zh-CN" alt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，可推</a:t>
                </a:r>
                <a:r>
                  <a:rPr lang="zh-CN" altLang="en-US" dirty="0" smtClean="0"/>
                  <a:t>出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lang="en-US" altLang="zh-CN" sz="26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CN" altLang="en-US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CN" altLang="en-US" sz="2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lang="en-US" altLang="zh-CN" sz="26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lang="zh-CN" altLang="en-US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26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CN" altLang="en-US" sz="26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zh-CN" altLang="en-US" sz="2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6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zh-CN" altLang="en-US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CN" altLang="en-US" sz="26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6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zh-CN" altLang="en-US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6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zh-CN" altLang="en-US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6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zh-CN" altLang="en-US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zh-CN" altLang="en-US" sz="2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600" dirty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由</a:t>
                </a:r>
                <a:r>
                  <a:rPr lang="zh-CN" altLang="en-US" i="0" dirty="0">
                    <a:solidFill>
                      <a:schemeClr val="tx1"/>
                    </a:solidFill>
                    <a:latin typeface="+mj-lt"/>
                  </a:rPr>
                  <a:t>前面</a:t>
                </a:r>
                <a:r>
                  <a:rPr lang="zh-CN" altLang="en-US" i="0" dirty="0">
                    <a:latin typeface="+mj-lt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zh-CN" altLang="en-US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zh-CN" altLang="en-US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zh-CN" altLang="en-US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=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蓝色两式相减得：</a:t>
                </a:r>
                <a:endParaRPr lang="en-US" altLang="zh-CN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zh-CN" altLang="en-US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sSup>
                      <m:sSupPr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zh-CN" altLang="en-US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2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zh-CN" altLang="en-US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m:rPr>
                        <m:sty m:val="p"/>
                      </m:rPr>
                      <a:rPr lang="zh-CN" altLang="en-US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即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zh-CN" altLang="en-US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altLang="zh-CN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ℏ</m:t>
                    </m:r>
                    <m:r>
                      <m:rPr>
                        <m:sty m:val="p"/>
                      </m:rPr>
                      <a:rPr lang="zh-CN" altLang="en-US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4ℏ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" name="内容占位符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F103B1-6E64-4069-8944-1656A6BE3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83920"/>
                <a:ext cx="9227976" cy="5145800"/>
              </a:xfrm>
              <a:blipFill rotWithShape="0">
                <a:blip r:embed="rId3"/>
                <a:stretch>
                  <a:fillRect l="-1321" b="-17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71505" y="43349"/>
            <a:ext cx="4839034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康普顿效应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27">
                <a:extLst>
                  <a:ext uri="{FF2B5EF4-FFF2-40B4-BE49-F238E27FC236}">
                    <a16:creationId xmlns:a16="http://schemas.microsoft.com/office/drawing/2014/main" xmlns="" id="{32CFDC48-FE73-48FF-8D1F-81EB86D80D7B}"/>
                  </a:ext>
                </a:extLst>
              </p:cNvPr>
              <p:cNvSpPr/>
              <p:nvPr/>
            </p:nvSpPr>
            <p:spPr>
              <a:xfrm>
                <a:off x="3744914" y="5862017"/>
                <a:ext cx="5483062" cy="72878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</a:rPr>
                      <m:t>𝛥𝜆</m:t>
                    </m:r>
                    <m:r>
                      <a:rPr lang="zh-CN" altLang="en-US" sz="260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zh-CN" altLang="en-US" sz="2600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600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6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600" i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zh-CN" altLang="en-US" sz="2600" i="0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sSup>
                      <m:sSup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2600" i="0">
                            <a:latin typeface="Cambria Math" panose="02040503050406030204" pitchFamily="18" charset="0"/>
                          </a:rPr>
                          <m:t>sin</m:t>
                        </m:r>
                      </m:e>
                      <m:sup>
                        <m:r>
                          <a:rPr lang="zh-CN" altLang="en-US" sz="26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zh-CN" altLang="en-US" sz="2600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6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sz="2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zh-CN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zh-CN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e>
                      <m:sup>
                        <m:r>
                          <a:rPr lang="zh-CN" alt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zh-CN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zh-CN" altLang="en-US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7" name="矩形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2CFDC48-FE73-48FF-8D1F-81EB86D80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14" y="5862017"/>
                <a:ext cx="5483062" cy="728789"/>
              </a:xfrm>
              <a:prstGeom prst="rect">
                <a:avLst/>
              </a:prstGeom>
              <a:blipFill rotWithShape="0">
                <a:blip r:embed="rId4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右 23">
            <a:extLst>
              <a:ext uri="{FF2B5EF4-FFF2-40B4-BE49-F238E27FC236}">
                <a16:creationId xmlns:a16="http://schemas.microsoft.com/office/drawing/2014/main" xmlns="" id="{3F6415A7-47B1-4A8F-A4EF-D1EF76DEF239}"/>
              </a:ext>
            </a:extLst>
          </p:cNvPr>
          <p:cNvSpPr/>
          <p:nvPr/>
        </p:nvSpPr>
        <p:spPr>
          <a:xfrm>
            <a:off x="1797729" y="5981062"/>
            <a:ext cx="1666242" cy="2208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7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71505" y="43349"/>
            <a:ext cx="1647964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小结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9384" y="926655"/>
            <a:ext cx="792662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US" altLang="zh-CN" sz="3200" b="1" dirty="0"/>
              <a:t>1.2.1 </a:t>
            </a:r>
            <a:r>
              <a:rPr lang="zh-CN" altLang="en-US" sz="3200" b="1" dirty="0"/>
              <a:t>黑体辐</a:t>
            </a:r>
            <a:r>
              <a:rPr lang="zh-CN" altLang="en-US" sz="3200" b="1" dirty="0" smtClean="0"/>
              <a:t>射</a:t>
            </a:r>
            <a:endParaRPr lang="en-US" altLang="zh-CN" sz="3200" b="1" dirty="0" smtClean="0"/>
          </a:p>
          <a:p>
            <a:pPr>
              <a:lnSpc>
                <a:spcPts val="6000"/>
              </a:lnSpc>
            </a:pPr>
            <a:r>
              <a:rPr lang="zh-CN" altLang="en-US" sz="2800" dirty="0" smtClean="0"/>
              <a:t>电磁波</a:t>
            </a:r>
            <a:r>
              <a:rPr lang="zh-CN" altLang="en-US" sz="2800" dirty="0"/>
              <a:t>辐射</a:t>
            </a:r>
            <a:r>
              <a:rPr lang="zh-CN" altLang="en-US" sz="2800" dirty="0" smtClean="0"/>
              <a:t>：维恩、瑞利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金斯、普朗克（能量子）</a:t>
            </a:r>
            <a:endParaRPr lang="en-US" altLang="zh-CN" sz="2800" dirty="0"/>
          </a:p>
          <a:p>
            <a:pPr>
              <a:lnSpc>
                <a:spcPts val="6000"/>
              </a:lnSpc>
            </a:pPr>
            <a:r>
              <a:rPr lang="en-US" altLang="zh-CN" sz="3200" b="1" dirty="0" smtClean="0"/>
              <a:t>1.2.2 </a:t>
            </a:r>
            <a:r>
              <a:rPr lang="zh-CN" altLang="en-US" sz="3200" b="1" dirty="0"/>
              <a:t>光电效应</a:t>
            </a:r>
            <a:endParaRPr lang="en-US" altLang="zh-CN" sz="3200" b="1" dirty="0"/>
          </a:p>
          <a:p>
            <a:pPr>
              <a:lnSpc>
                <a:spcPts val="6000"/>
              </a:lnSpc>
            </a:pPr>
            <a:r>
              <a:rPr lang="zh-CN" altLang="en-US" sz="2800" dirty="0" smtClean="0"/>
              <a:t>光：实验现象、爱因斯坦（光量子）</a:t>
            </a:r>
            <a:endParaRPr lang="en-US" altLang="zh-CN" sz="2800" dirty="0" smtClean="0"/>
          </a:p>
          <a:p>
            <a:pPr>
              <a:lnSpc>
                <a:spcPts val="6000"/>
              </a:lnSpc>
            </a:pPr>
            <a:r>
              <a:rPr lang="en-US" altLang="zh-CN" sz="3200" b="1" dirty="0" smtClean="0"/>
              <a:t>1.2.3 </a:t>
            </a:r>
            <a:r>
              <a:rPr lang="zh-CN" altLang="en-US" sz="3200" b="1" dirty="0"/>
              <a:t>康普顿效</a:t>
            </a:r>
            <a:r>
              <a:rPr lang="zh-CN" altLang="en-US" sz="3200" b="1" dirty="0" smtClean="0"/>
              <a:t>应</a:t>
            </a:r>
            <a:endParaRPr lang="en-US" altLang="zh-CN" sz="3200" b="1" dirty="0" smtClean="0"/>
          </a:p>
          <a:p>
            <a:pPr>
              <a:lnSpc>
                <a:spcPts val="6000"/>
              </a:lnSpc>
            </a:pPr>
            <a:r>
              <a:rPr lang="en-US" altLang="zh-CN" sz="2800" dirty="0" smtClean="0"/>
              <a:t>X</a:t>
            </a:r>
            <a:r>
              <a:rPr lang="zh-CN" altLang="en-US" sz="2800" dirty="0" smtClean="0"/>
              <a:t>射线被电子散射、康普顿（电子与光子碰撞）、波长增量随散射角变化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68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71505" y="43349"/>
            <a:ext cx="2888936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黑体辐射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505" y="913188"/>
            <a:ext cx="878271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黑体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物体对于外来的辐射有反射和吸收作用。如果一个物体能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全部吸收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投射在它上面的辐射而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无反射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这种物体称为黑体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7" name="Text Box 25">
            <a:extLst>
              <a:ext uri="{FF2B5EF4-FFF2-40B4-BE49-F238E27FC236}">
                <a16:creationId xmlns:a16="http://schemas.microsoft.com/office/drawing/2014/main" xmlns="" id="{F1D401F7-FA96-4DD7-8A5E-E5FE620D9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39" y="3019311"/>
            <a:ext cx="5497427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一个开有小孔的封闭空腔可看作是黑体：多次反射被吸收掉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63FBFCE3-4C2E-4AED-B4BF-E567AC05E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16" y="4436736"/>
            <a:ext cx="5697778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黑体辐射问题所研究的是辐射（电磁波）与周围物体处于平衡状态时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能量按波长（频率）的分布。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xmlns="" id="{7187E843-38C5-4A43-80A1-844B507F2E7A}"/>
              </a:ext>
            </a:extLst>
          </p:cNvPr>
          <p:cNvGrpSpPr>
            <a:grpSpLocks/>
          </p:cNvGrpSpPr>
          <p:nvPr/>
        </p:nvGrpSpPr>
        <p:grpSpPr bwMode="auto">
          <a:xfrm>
            <a:off x="6015604" y="3161719"/>
            <a:ext cx="3039642" cy="2550035"/>
            <a:chOff x="3667" y="2651"/>
            <a:chExt cx="1720" cy="1321"/>
          </a:xfrm>
        </p:grpSpPr>
        <p:sp>
          <p:nvSpPr>
            <p:cNvPr id="10" name="Line 5">
              <a:extLst>
                <a:ext uri="{FF2B5EF4-FFF2-40B4-BE49-F238E27FC236}">
                  <a16:creationId xmlns:a16="http://schemas.microsoft.com/office/drawing/2014/main" xmlns="" id="{8B8D4270-5FBF-43EF-AC30-14DF62466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5" y="3567"/>
              <a:ext cx="874" cy="301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6">
              <a:extLst>
                <a:ext uri="{FF2B5EF4-FFF2-40B4-BE49-F238E27FC236}">
                  <a16:creationId xmlns:a16="http://schemas.microsoft.com/office/drawing/2014/main" xmlns="" id="{0FB35DD3-4D31-4D70-BD6A-0A2054D713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7" y="2651"/>
              <a:ext cx="1720" cy="1321"/>
              <a:chOff x="3667" y="2651"/>
              <a:chExt cx="1720" cy="1321"/>
            </a:xfrm>
          </p:grpSpPr>
          <p:sp>
            <p:nvSpPr>
              <p:cNvPr id="12" name="Line 7">
                <a:extLst>
                  <a:ext uri="{FF2B5EF4-FFF2-40B4-BE49-F238E27FC236}">
                    <a16:creationId xmlns:a16="http://schemas.microsoft.com/office/drawing/2014/main" xmlns="" id="{30FE70C9-8FE5-4A08-8242-23773B10D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5" y="3019"/>
                <a:ext cx="1265" cy="643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" name="Group 8">
                <a:extLst>
                  <a:ext uri="{FF2B5EF4-FFF2-40B4-BE49-F238E27FC236}">
                    <a16:creationId xmlns:a16="http://schemas.microsoft.com/office/drawing/2014/main" xmlns="" id="{F3227DC8-4A0B-47D5-911A-D67FDCD46F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7" y="2651"/>
                <a:ext cx="1497" cy="1321"/>
                <a:chOff x="3504" y="192"/>
                <a:chExt cx="1008" cy="912"/>
              </a:xfrm>
            </p:grpSpPr>
            <p:sp>
              <p:nvSpPr>
                <p:cNvPr id="19" name="Line 9">
                  <a:extLst>
                    <a:ext uri="{FF2B5EF4-FFF2-40B4-BE49-F238E27FC236}">
                      <a16:creationId xmlns:a16="http://schemas.microsoft.com/office/drawing/2014/main" xmlns="" id="{81ADB8CB-CF92-47AC-922A-66663BBA30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240"/>
                  <a:ext cx="0" cy="816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10">
                  <a:extLst>
                    <a:ext uri="{FF2B5EF4-FFF2-40B4-BE49-F238E27FC236}">
                      <a16:creationId xmlns:a16="http://schemas.microsoft.com/office/drawing/2014/main" xmlns="" id="{B59A4F6F-7AA5-4328-AB14-AC8EB4B004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240"/>
                  <a:ext cx="927" cy="0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11">
                  <a:extLst>
                    <a:ext uri="{FF2B5EF4-FFF2-40B4-BE49-F238E27FC236}">
                      <a16:creationId xmlns:a16="http://schemas.microsoft.com/office/drawing/2014/main" xmlns="" id="{EBE0CA9A-3635-4561-8E73-F9307D9042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4" y="624"/>
                  <a:ext cx="0" cy="442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12">
                  <a:extLst>
                    <a:ext uri="{FF2B5EF4-FFF2-40B4-BE49-F238E27FC236}">
                      <a16:creationId xmlns:a16="http://schemas.microsoft.com/office/drawing/2014/main" xmlns="" id="{08956B38-1308-4DE9-BBD0-20B1117709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192"/>
                  <a:ext cx="0" cy="912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13">
                  <a:extLst>
                    <a:ext uri="{FF2B5EF4-FFF2-40B4-BE49-F238E27FC236}">
                      <a16:creationId xmlns:a16="http://schemas.microsoft.com/office/drawing/2014/main" xmlns="" id="{DD8332EA-DBD2-4E2E-8C4A-11B6009D92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192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14">
                  <a:extLst>
                    <a:ext uri="{FF2B5EF4-FFF2-40B4-BE49-F238E27FC236}">
                      <a16:creationId xmlns:a16="http://schemas.microsoft.com/office/drawing/2014/main" xmlns="" id="{745AA5F4-A3A3-45DA-81C7-7B39A0A09C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1104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15">
                  <a:extLst>
                    <a:ext uri="{FF2B5EF4-FFF2-40B4-BE49-F238E27FC236}">
                      <a16:creationId xmlns:a16="http://schemas.microsoft.com/office/drawing/2014/main" xmlns="" id="{F7B8FF71-F600-4E07-9D7D-89AEA3BF48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92"/>
                  <a:ext cx="0" cy="404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16">
                  <a:extLst>
                    <a:ext uri="{FF2B5EF4-FFF2-40B4-BE49-F238E27FC236}">
                      <a16:creationId xmlns:a16="http://schemas.microsoft.com/office/drawing/2014/main" xmlns="" id="{D013381C-3C57-42C0-A728-FFD00FCAF8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12" y="625"/>
                  <a:ext cx="0" cy="476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17">
                  <a:extLst>
                    <a:ext uri="{FF2B5EF4-FFF2-40B4-BE49-F238E27FC236}">
                      <a16:creationId xmlns:a16="http://schemas.microsoft.com/office/drawing/2014/main" xmlns="" id="{5FBDA15B-A921-4453-9FA5-C9D345AF82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1056"/>
                  <a:ext cx="927" cy="0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18">
                  <a:extLst>
                    <a:ext uri="{FF2B5EF4-FFF2-40B4-BE49-F238E27FC236}">
                      <a16:creationId xmlns:a16="http://schemas.microsoft.com/office/drawing/2014/main" xmlns="" id="{4E99ACE8-7CB7-49B6-8044-A751B5DD44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4" y="232"/>
                  <a:ext cx="0" cy="358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" name="Line 19">
                <a:extLst>
                  <a:ext uri="{FF2B5EF4-FFF2-40B4-BE49-F238E27FC236}">
                    <a16:creationId xmlns:a16="http://schemas.microsoft.com/office/drawing/2014/main" xmlns="" id="{001BAB08-AEA9-47B1-99E9-52F42E1FA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85320" flipH="1" flipV="1">
                <a:off x="3717" y="3328"/>
                <a:ext cx="922" cy="5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20">
                <a:extLst>
                  <a:ext uri="{FF2B5EF4-FFF2-40B4-BE49-F238E27FC236}">
                    <a16:creationId xmlns:a16="http://schemas.microsoft.com/office/drawing/2014/main" xmlns="" id="{617F0E35-0C86-48C4-BB09-738A25C54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1129605" flipH="1" flipV="1">
                <a:off x="4175" y="3270"/>
                <a:ext cx="1212" cy="3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21">
                <a:extLst>
                  <a:ext uri="{FF2B5EF4-FFF2-40B4-BE49-F238E27FC236}">
                    <a16:creationId xmlns:a16="http://schemas.microsoft.com/office/drawing/2014/main" xmlns="" id="{FB882EDC-A4BE-44CA-B243-51926BFCE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7" y="3414"/>
                <a:ext cx="1348" cy="139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22">
                <a:extLst>
                  <a:ext uri="{FF2B5EF4-FFF2-40B4-BE49-F238E27FC236}">
                    <a16:creationId xmlns:a16="http://schemas.microsoft.com/office/drawing/2014/main" xmlns="" id="{C22CC775-5CA1-44FB-BA91-D38817950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13" y="2730"/>
                <a:ext cx="749" cy="278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3">
                <a:extLst>
                  <a:ext uri="{FF2B5EF4-FFF2-40B4-BE49-F238E27FC236}">
                    <a16:creationId xmlns:a16="http://schemas.microsoft.com/office/drawing/2014/main" xmlns="" id="{716C3CDC-7F0C-4FFD-A082-18D23AF47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19" y="3673"/>
                <a:ext cx="499" cy="191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71505" y="43349"/>
            <a:ext cx="4039310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黑体辐射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xmlns="" id="{8B6DCDEC-CA6A-44E2-B69C-9FA7F6A18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4079688"/>
            <a:ext cx="3841750" cy="584775"/>
          </a:xfrm>
          <a:prstGeom prst="rect">
            <a:avLst/>
          </a:prstGeom>
          <a:noFill/>
          <a:ln w="9525">
            <a:solidFill>
              <a:srgbClr val="33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黑体辐射实验事实：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xmlns="" id="{77FD281A-4BF8-4A5A-B77B-CF05C8BD0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6" y="4753176"/>
            <a:ext cx="8609110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20000">
              <a:lnSpc>
                <a:spcPts val="5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热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平衡时，空腔辐射的能量密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度</a:t>
            </a:r>
            <a:r>
              <a:rPr lang="el-GR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ρ</a:t>
            </a:r>
            <a:r>
              <a:rPr lang="el-GR" altLang="zh-CN" sz="2800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辐射的波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长</a:t>
            </a:r>
            <a:r>
              <a:rPr lang="el-GR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分布曲线，其形状和位置只与黑体的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绝对温度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有关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而与黑体的</a:t>
            </a: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形状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材料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xmlns="" id="{61591B37-D7EA-4ED1-89C7-9F6671113F69}"/>
              </a:ext>
            </a:extLst>
          </p:cNvPr>
          <p:cNvGrpSpPr>
            <a:grpSpLocks/>
          </p:cNvGrpSpPr>
          <p:nvPr/>
        </p:nvGrpSpPr>
        <p:grpSpPr bwMode="auto">
          <a:xfrm>
            <a:off x="5002212" y="793054"/>
            <a:ext cx="4141788" cy="3411538"/>
            <a:chOff x="2852" y="428"/>
            <a:chExt cx="2609" cy="2149"/>
          </a:xfrm>
        </p:grpSpPr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xmlns="" id="{6F74E880-22B0-4391-9D69-E170D9F16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2" y="428"/>
              <a:ext cx="2609" cy="2020"/>
              <a:chOff x="1760" y="2012"/>
              <a:chExt cx="2994" cy="2116"/>
            </a:xfrm>
          </p:grpSpPr>
          <p:grpSp>
            <p:nvGrpSpPr>
              <p:cNvPr id="11" name="Group 7">
                <a:extLst>
                  <a:ext uri="{FF2B5EF4-FFF2-40B4-BE49-F238E27FC236}">
                    <a16:creationId xmlns:a16="http://schemas.microsoft.com/office/drawing/2014/main" xmlns="" id="{8E387930-D08F-4137-9818-E6CA6C992E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0" y="2012"/>
                <a:ext cx="2903" cy="2116"/>
                <a:chOff x="1687" y="1968"/>
                <a:chExt cx="2903" cy="2116"/>
              </a:xfrm>
            </p:grpSpPr>
            <p:graphicFrame>
              <p:nvGraphicFramePr>
                <p:cNvPr id="13" name="Object 8">
                  <a:extLst>
                    <a:ext uri="{FF2B5EF4-FFF2-40B4-BE49-F238E27FC236}">
                      <a16:creationId xmlns:a16="http://schemas.microsoft.com/office/drawing/2014/main" xmlns="" id="{4AB6F9A7-91F7-450E-AA1E-F7F65D3E467E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75614016"/>
                    </p:ext>
                  </p:extLst>
                </p:nvPr>
              </p:nvGraphicFramePr>
              <p:xfrm>
                <a:off x="1687" y="2160"/>
                <a:ext cx="2903" cy="19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06" r:id="rId4" imgW="1905000" imgH="2009775" progId="Word.Document.8">
                        <p:embed/>
                      </p:oleObj>
                    </mc:Choice>
                    <mc:Fallback>
                      <p:oleObj r:id="rId4" imgW="1905000" imgH="2009775" progId="Word.Document.8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87" y="2160"/>
                              <a:ext cx="2903" cy="192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" name="Object 9">
                  <a:extLst>
                    <a:ext uri="{FF2B5EF4-FFF2-40B4-BE49-F238E27FC236}">
                      <a16:creationId xmlns:a16="http://schemas.microsoft.com/office/drawing/2014/main" xmlns="" id="{96F78891-74E9-4F4D-B3FC-E433D48988D8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42454335"/>
                    </p:ext>
                  </p:extLst>
                </p:nvPr>
              </p:nvGraphicFramePr>
              <p:xfrm>
                <a:off x="2070" y="1968"/>
                <a:ext cx="341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07" r:id="rId6" imgW="203024" imgH="228402" progId="Equation.DSMT4">
                        <p:embed/>
                      </p:oleObj>
                    </mc:Choice>
                    <mc:Fallback>
                      <p:oleObj r:id="rId6" imgW="203024" imgH="228402" progId="Equation.DSMT4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70" y="1968"/>
                              <a:ext cx="341" cy="38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2" name="Object 10">
                <a:extLst>
                  <a:ext uri="{FF2B5EF4-FFF2-40B4-BE49-F238E27FC236}">
                    <a16:creationId xmlns:a16="http://schemas.microsoft.com/office/drawing/2014/main" xmlns="" id="{16A2440E-6ED2-48AD-8FBE-527314AA8E4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95787027"/>
                  </p:ext>
                </p:extLst>
              </p:nvPr>
            </p:nvGraphicFramePr>
            <p:xfrm>
              <a:off x="4490" y="3642"/>
              <a:ext cx="264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8" r:id="rId8" imgW="139458" imgH="177492" progId="Equation.DSMT4">
                      <p:embed/>
                    </p:oleObj>
                  </mc:Choice>
                  <mc:Fallback>
                    <p:oleObj r:id="rId8" imgW="139458" imgH="177492" progId="Equation.DSMT4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0" y="3642"/>
                            <a:ext cx="264" cy="33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xmlns="" id="{EAC81C21-C2D9-4EAC-B86D-F169428D4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304"/>
              <a:ext cx="1296" cy="2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dist">
                <a:lnSpc>
                  <a:spcPct val="80000"/>
                </a:lnSpc>
              </a:pPr>
              <a:r>
                <a:rPr lang="zh-CN" altLang="en-US" sz="2800" dirty="0">
                  <a:solidFill>
                    <a:srgbClr val="3366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实验曲线</a:t>
              </a:r>
              <a:endParaRPr lang="zh-CN" altLang="en-US" sz="2800" b="1" dirty="0">
                <a:solidFill>
                  <a:srgbClr val="3366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939FEBEF-2901-4E52-819E-CF8DC9E57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04" y="820876"/>
            <a:ext cx="523465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800"/>
              </a:lnSpc>
              <a:spcBef>
                <a:spcPts val="18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辐射热平衡状态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indent="720000">
              <a:lnSpc>
                <a:spcPts val="48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于某一温度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下的腔壁，单位面积所发射出的辐射能量和它所吸收的辐射能量相等时，辐射达到热平衡状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态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2456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074" y="919157"/>
            <a:ext cx="8812325" cy="8679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endParaRPr lang="zh-CN" altLang="en-US" sz="2400" dirty="0"/>
          </a:p>
          <a:p>
            <a:endParaRPr lang="en-US" altLang="zh-CN" sz="2400" dirty="0"/>
          </a:p>
        </p:txBody>
      </p:sp>
      <p:sp>
        <p:nvSpPr>
          <p:cNvPr id="18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71505" y="43349"/>
            <a:ext cx="4039310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黑体辐射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xmlns="" id="{BA8941F2-2D48-45F4-BE19-23709F821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05" y="919157"/>
            <a:ext cx="70866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）维恩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Wien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德国物理学家）的解释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80FFD571-74AA-4098-9C8B-B7889C93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66" y="1535389"/>
            <a:ext cx="56261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1896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年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维恩根据经典热力学得出：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xmlns="" id="{250AEC9C-9A03-487B-B76A-8008DAE075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618177"/>
              </p:ext>
            </p:extLst>
          </p:nvPr>
        </p:nvGraphicFramePr>
        <p:xfrm>
          <a:off x="156765" y="2317623"/>
          <a:ext cx="4407016" cy="1076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" name="Equation" r:id="rId4" imgW="1612800" imgH="419040" progId="Equation.DSMT4">
                  <p:embed/>
                </p:oleObj>
              </mc:Choice>
              <mc:Fallback>
                <p:oleObj name="Equation" r:id="rId4" imgW="1612800" imgH="419040" progId="Equation.DSMT4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65" y="2317623"/>
                        <a:ext cx="4407016" cy="1076374"/>
                      </a:xfrm>
                      <a:prstGeom prst="rect">
                        <a:avLst/>
                      </a:prstGeom>
                      <a:solidFill>
                        <a:schemeClr val="bg1">
                          <a:alpha val="50000"/>
                        </a:schemeClr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xmlns="" id="{31FC38C1-0C4E-4219-BE13-044CB79B2058}"/>
                  </a:ext>
                </a:extLst>
              </p:cNvPr>
              <p:cNvSpPr txBox="1"/>
              <p:nvPr/>
            </p:nvSpPr>
            <p:spPr bwMode="auto">
              <a:xfrm>
                <a:off x="156600" y="3599085"/>
                <a:ext cx="4537125" cy="1017597"/>
              </a:xfrm>
              <a:prstGeom prst="rect">
                <a:avLst/>
              </a:prstGeom>
              <a:solidFill>
                <a:schemeClr val="bg1">
                  <a:alpha val="39999"/>
                </a:schemeClr>
              </a:solidFill>
              <a:ln w="9525">
                <a:solidFill>
                  <a:schemeClr val="tx1"/>
                </a:solidFill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p>
                          <m: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8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8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FC38C1-0C4E-4219-BE13-044CB79B2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600" y="3599085"/>
                <a:ext cx="4537125" cy="10175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7">
            <a:extLst>
              <a:ext uri="{FF2B5EF4-FFF2-40B4-BE49-F238E27FC236}">
                <a16:creationId xmlns:a16="http://schemas.microsoft.com/office/drawing/2014/main" xmlns="" id="{699C51A2-DC89-4F92-9BAB-6BDD28DE2756}"/>
              </a:ext>
            </a:extLst>
          </p:cNvPr>
          <p:cNvGrpSpPr>
            <a:grpSpLocks/>
          </p:cNvGrpSpPr>
          <p:nvPr/>
        </p:nvGrpSpPr>
        <p:grpSpPr bwMode="auto">
          <a:xfrm>
            <a:off x="4692948" y="1912657"/>
            <a:ext cx="4018352" cy="3313877"/>
            <a:chOff x="2830" y="1644"/>
            <a:chExt cx="2590" cy="2397"/>
          </a:xfrm>
        </p:grpSpPr>
        <p:sp>
          <p:nvSpPr>
            <p:cNvPr id="24" name="Line 8">
              <a:extLst>
                <a:ext uri="{FF2B5EF4-FFF2-40B4-BE49-F238E27FC236}">
                  <a16:creationId xmlns:a16="http://schemas.microsoft.com/office/drawing/2014/main" xmlns="" id="{6BD7C9A1-9289-4F26-8218-36EBF4F40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3792"/>
              <a:ext cx="17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" name="Object 9">
              <a:extLst>
                <a:ext uri="{FF2B5EF4-FFF2-40B4-BE49-F238E27FC236}">
                  <a16:creationId xmlns:a16="http://schemas.microsoft.com/office/drawing/2014/main" xmlns="" id="{1482115C-F403-4EA6-832B-25275098A1F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29008488"/>
                </p:ext>
              </p:extLst>
            </p:nvPr>
          </p:nvGraphicFramePr>
          <p:xfrm>
            <a:off x="4859" y="3682"/>
            <a:ext cx="32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0" r:id="rId7" imgW="139458" imgH="177492" progId="Equation.DSMT4">
                    <p:embed/>
                  </p:oleObj>
                </mc:Choice>
                <mc:Fallback>
                  <p:oleObj r:id="rId7" imgW="139458" imgH="177492" progId="Equation.DSMT4">
                    <p:embed/>
                    <p:pic>
                      <p:nvPicPr>
                        <p:cNvPr id="0" name="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9" y="3682"/>
                          <a:ext cx="32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" name="Group 10">
              <a:extLst>
                <a:ext uri="{FF2B5EF4-FFF2-40B4-BE49-F238E27FC236}">
                  <a16:creationId xmlns:a16="http://schemas.microsoft.com/office/drawing/2014/main" xmlns="" id="{07388D81-EF2F-46EE-9532-94A13B3CDC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0" y="1644"/>
              <a:ext cx="2590" cy="2166"/>
              <a:chOff x="2830" y="1644"/>
              <a:chExt cx="2590" cy="2166"/>
            </a:xfrm>
          </p:grpSpPr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xmlns="" id="{8597A722-1C78-4B57-A0E1-02126A61F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2304"/>
                <a:ext cx="6" cy="1506"/>
              </a:xfrm>
              <a:custGeom>
                <a:avLst/>
                <a:gdLst>
                  <a:gd name="T0" fmla="*/ 6 w 6"/>
                  <a:gd name="T1" fmla="*/ 0 h 1506"/>
                  <a:gd name="T2" fmla="*/ 0 w 6"/>
                  <a:gd name="T3" fmla="*/ 1506 h 1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" h="1506">
                    <a:moveTo>
                      <a:pt x="6" y="0"/>
                    </a:moveTo>
                    <a:lnTo>
                      <a:pt x="0" y="150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9" name="Group 12">
                <a:extLst>
                  <a:ext uri="{FF2B5EF4-FFF2-40B4-BE49-F238E27FC236}">
                    <a16:creationId xmlns:a16="http://schemas.microsoft.com/office/drawing/2014/main" xmlns="" id="{859EA25D-7F52-4ACE-A20E-6D9A754EDD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0" y="1644"/>
                <a:ext cx="2590" cy="2148"/>
                <a:chOff x="2838" y="1644"/>
                <a:chExt cx="2590" cy="2148"/>
              </a:xfrm>
            </p:grpSpPr>
            <p:sp>
              <p:nvSpPr>
                <p:cNvPr id="30" name="Line 13">
                  <a:extLst>
                    <a:ext uri="{FF2B5EF4-FFF2-40B4-BE49-F238E27FC236}">
                      <a16:creationId xmlns:a16="http://schemas.microsoft.com/office/drawing/2014/main" xmlns="" id="{75D775D4-1042-4E96-BB22-08544C517A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9" y="2208"/>
                  <a:ext cx="0" cy="15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xmlns="" id="{B719C3F6-DDCC-4672-ADF0-E264D34F3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3" y="2304"/>
                  <a:ext cx="1995" cy="1381"/>
                </a:xfrm>
                <a:custGeom>
                  <a:avLst/>
                  <a:gdLst>
                    <a:gd name="T0" fmla="*/ 0 w 1954"/>
                    <a:gd name="T1" fmla="*/ 1297 h 1381"/>
                    <a:gd name="T2" fmla="*/ 405 w 1954"/>
                    <a:gd name="T3" fmla="*/ 14 h 1381"/>
                    <a:gd name="T4" fmla="*/ 1954 w 1954"/>
                    <a:gd name="T5" fmla="*/ 1381 h 1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54" h="1381">
                      <a:moveTo>
                        <a:pt x="0" y="1297"/>
                      </a:moveTo>
                      <a:cubicBezTo>
                        <a:pt x="205" y="776"/>
                        <a:pt x="79" y="0"/>
                        <a:pt x="405" y="14"/>
                      </a:cubicBezTo>
                      <a:cubicBezTo>
                        <a:pt x="731" y="28"/>
                        <a:pt x="1089" y="1367"/>
                        <a:pt x="1954" y="1381"/>
                      </a:cubicBezTo>
                    </a:path>
                  </a:pathLst>
                </a:custGeom>
                <a:noFill/>
                <a:ln w="412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2" name="Object 15">
                  <a:extLst>
                    <a:ext uri="{FF2B5EF4-FFF2-40B4-BE49-F238E27FC236}">
                      <a16:creationId xmlns:a16="http://schemas.microsoft.com/office/drawing/2014/main" xmlns="" id="{D51D475A-46BB-4B1D-B291-3D181C33F43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568333327"/>
                    </p:ext>
                  </p:extLst>
                </p:nvPr>
              </p:nvGraphicFramePr>
              <p:xfrm>
                <a:off x="2838" y="1909"/>
                <a:ext cx="726" cy="3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11" r:id="rId9" imgW="507559" imgH="203024" progId="Equation.DSMT4">
                        <p:embed/>
                      </p:oleObj>
                    </mc:Choice>
                    <mc:Fallback>
                      <p:oleObj r:id="rId9" imgW="507559" imgH="203024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38" y="1909"/>
                              <a:ext cx="726" cy="3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4" name="Freeform 17">
                  <a:extLst>
                    <a:ext uri="{FF2B5EF4-FFF2-40B4-BE49-F238E27FC236}">
                      <a16:creationId xmlns:a16="http://schemas.microsoft.com/office/drawing/2014/main" xmlns="" id="{2CF37BD3-04FF-4019-9D66-CDF44092DD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4" y="2296"/>
                  <a:ext cx="1645" cy="1447"/>
                </a:xfrm>
                <a:custGeom>
                  <a:avLst/>
                  <a:gdLst>
                    <a:gd name="T0" fmla="*/ 0 w 1611"/>
                    <a:gd name="T1" fmla="*/ 1353 h 1447"/>
                    <a:gd name="T2" fmla="*/ 405 w 1611"/>
                    <a:gd name="T3" fmla="*/ 70 h 1447"/>
                    <a:gd name="T4" fmla="*/ 955 w 1611"/>
                    <a:gd name="T5" fmla="*/ 931 h 1447"/>
                    <a:gd name="T6" fmla="*/ 1611 w 1611"/>
                    <a:gd name="T7" fmla="*/ 1447 h 14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11" h="1447">
                      <a:moveTo>
                        <a:pt x="0" y="1353"/>
                      </a:moveTo>
                      <a:cubicBezTo>
                        <a:pt x="205" y="832"/>
                        <a:pt x="79" y="56"/>
                        <a:pt x="405" y="70"/>
                      </a:cubicBezTo>
                      <a:cubicBezTo>
                        <a:pt x="564" y="0"/>
                        <a:pt x="754" y="701"/>
                        <a:pt x="955" y="931"/>
                      </a:cubicBezTo>
                      <a:cubicBezTo>
                        <a:pt x="1156" y="1161"/>
                        <a:pt x="1454" y="1334"/>
                        <a:pt x="1611" y="1447"/>
                      </a:cubicBezTo>
                    </a:path>
                  </a:pathLst>
                </a:custGeom>
                <a:noFill/>
                <a:ln w="41275">
                  <a:solidFill>
                    <a:srgbClr val="3366FF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AutoShape 18">
                  <a:extLst>
                    <a:ext uri="{FF2B5EF4-FFF2-40B4-BE49-F238E27FC236}">
                      <a16:creationId xmlns:a16="http://schemas.microsoft.com/office/drawing/2014/main" xmlns="" id="{43B85E6E-1A50-4CE4-912C-A6F5E11815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8" y="1644"/>
                  <a:ext cx="717" cy="396"/>
                </a:xfrm>
                <a:prstGeom prst="cloudCallout">
                  <a:avLst>
                    <a:gd name="adj1" fmla="val -21875"/>
                    <a:gd name="adj2" fmla="val 160940"/>
                  </a:avLst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zh-CN" altLang="en-US" sz="24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实验</a:t>
                  </a:r>
                </a:p>
              </p:txBody>
            </p:sp>
            <p:sp>
              <p:nvSpPr>
                <p:cNvPr id="37" name="AutoShape 20">
                  <a:extLst>
                    <a:ext uri="{FF2B5EF4-FFF2-40B4-BE49-F238E27FC236}">
                      <a16:creationId xmlns:a16="http://schemas.microsoft.com/office/drawing/2014/main" xmlns="" id="{F9960D77-8A1F-4D9C-A1E2-0FD9B9BD3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1" y="2832"/>
                  <a:ext cx="637" cy="384"/>
                </a:xfrm>
                <a:prstGeom prst="wedgeEllipseCallout">
                  <a:avLst>
                    <a:gd name="adj1" fmla="val -151602"/>
                    <a:gd name="adj2" fmla="val 55208"/>
                  </a:avLst>
                </a:prstGeom>
                <a:noFill/>
                <a:ln w="9525">
                  <a:solidFill>
                    <a:srgbClr val="3366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zh-CN" altLang="en-US" sz="24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维恩</a:t>
                  </a:r>
                </a:p>
              </p:txBody>
            </p:sp>
          </p:grpSp>
        </p:grp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xmlns="" id="{303FDF6D-2B0A-468D-83A8-CCA2D46CC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" y="3494"/>
              <a:ext cx="697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en-US" sz="2400" b="1" i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T=1646K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103074" y="4789947"/>
            <a:ext cx="481715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+mn-ea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结论</a:t>
            </a:r>
            <a:r>
              <a:rPr lang="en-US" altLang="zh-CN" sz="2800" b="1" dirty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zh-CN" altLang="en-US" sz="2800" b="1" dirty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在短波（高频）部分与实验符合得很好，但长波（低频）部分与实验则明显不一致。  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097887" y="5317690"/>
            <a:ext cx="39359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短波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符，长波不符   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2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2">
            <a:extLst>
              <a:ext uri="{FF2B5EF4-FFF2-40B4-BE49-F238E27FC236}">
                <a16:creationId xmlns:a16="http://schemas.microsoft.com/office/drawing/2014/main" xmlns="" id="{213DF9FF-374C-45C2-9196-F15E95830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049" y="768697"/>
            <a:ext cx="9089194" cy="523220"/>
          </a:xfrm>
          <a:prstGeom prst="rect">
            <a:avLst/>
          </a:prstGeom>
          <a:solidFill>
            <a:srgbClr val="EDF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瑞利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金斯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Raileigh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-Jeans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英国物理学家）的解释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xmlns="" id="{4D0EE935-40D0-47C5-A544-69E8F1EB8E0A}"/>
                  </a:ext>
                </a:extLst>
              </p:cNvPr>
              <p:cNvSpPr txBox="1"/>
              <p:nvPr/>
            </p:nvSpPr>
            <p:spPr bwMode="auto">
              <a:xfrm>
                <a:off x="293192" y="3024195"/>
                <a:ext cx="3457575" cy="858838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solidFill>
                  <a:schemeClr val="tx1"/>
                </a:solidFill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𝝂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𝝂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𝒌𝑻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𝝂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Object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D0EE935-40D0-47C5-A544-69E8F1EB8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192" y="3024195"/>
                <a:ext cx="3457575" cy="8588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Object 6">
            <a:extLst>
              <a:ext uri="{FF2B5EF4-FFF2-40B4-BE49-F238E27FC236}">
                <a16:creationId xmlns:a16="http://schemas.microsoft.com/office/drawing/2014/main" xmlns="" id="{74DD2391-9359-474D-AC02-4E7B8BE0D3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967979"/>
              </p:ext>
            </p:extLst>
          </p:nvPr>
        </p:nvGraphicFramePr>
        <p:xfrm>
          <a:off x="288338" y="1953783"/>
          <a:ext cx="421921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4" name="Equation" r:id="rId5" imgW="1955520" imgH="393480" progId="Equation.DSMT4">
                  <p:embed/>
                </p:oleObj>
              </mc:Choice>
              <mc:Fallback>
                <p:oleObj name="Equation" r:id="rId5" imgW="1955520" imgH="393480" progId="Equation.DSMT4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38" y="1953783"/>
                        <a:ext cx="4219210" cy="906462"/>
                      </a:xfrm>
                      <a:prstGeom prst="rect">
                        <a:avLst/>
                      </a:prstGeom>
                      <a:solidFill>
                        <a:schemeClr val="bg1">
                          <a:alpha val="5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4">
            <a:extLst>
              <a:ext uri="{FF2B5EF4-FFF2-40B4-BE49-F238E27FC236}">
                <a16:creationId xmlns:a16="http://schemas.microsoft.com/office/drawing/2014/main" xmlns="" id="{4F5A2A3E-0997-4EA8-B952-C87E90F60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99" y="3951576"/>
            <a:ext cx="3751262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结论</a:t>
            </a:r>
            <a:r>
              <a:rPr lang="en-US" altLang="zh-CN" sz="2800" b="1" dirty="0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zh-CN" altLang="en-US" sz="2800" b="1" dirty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在长波（低频）部分与实验符合，短波部分不符合。</a:t>
            </a:r>
          </a:p>
        </p:txBody>
      </p:sp>
      <p:grpSp>
        <p:nvGrpSpPr>
          <p:cNvPr id="40" name="Group 24">
            <a:extLst>
              <a:ext uri="{FF2B5EF4-FFF2-40B4-BE49-F238E27FC236}">
                <a16:creationId xmlns:a16="http://schemas.microsoft.com/office/drawing/2014/main" xmlns="" id="{A6954A3E-2DD6-430E-B5D7-8D152212579A}"/>
              </a:ext>
            </a:extLst>
          </p:cNvPr>
          <p:cNvGrpSpPr>
            <a:grpSpLocks/>
          </p:cNvGrpSpPr>
          <p:nvPr/>
        </p:nvGrpSpPr>
        <p:grpSpPr bwMode="auto">
          <a:xfrm>
            <a:off x="171210" y="5036300"/>
            <a:ext cx="8232775" cy="914400"/>
            <a:chOff x="240" y="3475"/>
            <a:chExt cx="5186" cy="576"/>
          </a:xfrm>
        </p:grpSpPr>
        <p:graphicFrame>
          <p:nvGraphicFramePr>
            <p:cNvPr id="41" name="Object 25">
              <a:extLst>
                <a:ext uri="{FF2B5EF4-FFF2-40B4-BE49-F238E27FC236}">
                  <a16:creationId xmlns:a16="http://schemas.microsoft.com/office/drawing/2014/main" xmlns="" id="{0AF750B2-CA41-46DD-A960-B45F1E15124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4444852"/>
                </p:ext>
              </p:extLst>
            </p:nvPr>
          </p:nvGraphicFramePr>
          <p:xfrm>
            <a:off x="2946" y="3475"/>
            <a:ext cx="248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5" r:id="rId7" imgW="2057400" imgH="393700" progId="Equation.DSMT4">
                    <p:embed/>
                  </p:oleObj>
                </mc:Choice>
                <mc:Fallback>
                  <p:oleObj r:id="rId7" imgW="2057400" imgH="3937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6" y="3475"/>
                          <a:ext cx="2480" cy="57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Text Box 26">
              <a:extLst>
                <a:ext uri="{FF2B5EF4-FFF2-40B4-BE49-F238E27FC236}">
                  <a16:creationId xmlns:a16="http://schemas.microsoft.com/office/drawing/2014/main" xmlns="" id="{63A0A5F0-5E56-419E-81C8-758081C47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619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3CC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此外存在</a:t>
              </a:r>
              <a:r>
                <a:rPr lang="zh-CN" altLang="en-US" sz="2800" b="1" dirty="0">
                  <a:solidFill>
                    <a:srgbClr val="0033CC"/>
                  </a:solidFill>
                  <a:ea typeface="隶书" panose="02010509060101010101" pitchFamily="49" charset="-122"/>
                </a:rPr>
                <a:t>“</a:t>
              </a:r>
              <a:r>
                <a:rPr lang="zh-CN" altLang="en-US" sz="2800" b="1" dirty="0">
                  <a:solidFill>
                    <a:srgbClr val="0033CC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紫外光的灾难</a:t>
              </a:r>
              <a:r>
                <a:rPr lang="zh-CN" altLang="en-US" sz="2800" b="1" dirty="0">
                  <a:solidFill>
                    <a:srgbClr val="0033CC"/>
                  </a:solidFill>
                  <a:ea typeface="隶书" panose="02010509060101010101" pitchFamily="49" charset="-122"/>
                </a:rPr>
                <a:t>”</a:t>
              </a:r>
              <a:endParaRPr lang="zh-CN" altLang="en-US" sz="2800" b="1" dirty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12">
                <a:extLst>
                  <a:ext uri="{FF2B5EF4-FFF2-40B4-BE49-F238E27FC236}">
                    <a16:creationId xmlns:a16="http://schemas.microsoft.com/office/drawing/2014/main" xmlns="" id="{3553CDA0-2A85-427A-96A1-55370B836044}"/>
                  </a:ext>
                </a:extLst>
              </p:cNvPr>
              <p:cNvSpPr txBox="1"/>
              <p:nvPr/>
            </p:nvSpPr>
            <p:spPr bwMode="auto">
              <a:xfrm>
                <a:off x="857215" y="6009439"/>
                <a:ext cx="6707200" cy="61972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热力学的结论：内能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𝑼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𝝈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𝑻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𝟒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𝑽</m:t>
                    </m:r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为有限值</a:t>
                </a:r>
              </a:p>
            </p:txBody>
          </p:sp>
        </mc:Choice>
        <mc:Fallback xmlns="">
          <p:sp>
            <p:nvSpPr>
              <p:cNvPr id="43" name="文本框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553CDA0-2A85-427A-96A1-55370B836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215" y="6009439"/>
                <a:ext cx="6707200" cy="619721"/>
              </a:xfrm>
              <a:prstGeom prst="rect">
                <a:avLst/>
              </a:prstGeom>
              <a:blipFill rotWithShape="0">
                <a:blip r:embed="rId9"/>
                <a:stretch>
                  <a:fillRect l="-1813" t="-5769" b="-13462"/>
                </a:stretch>
              </a:blip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71505" y="43349"/>
            <a:ext cx="4039310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黑体辐射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xmlns="" id="{E38DF4A2-9824-460F-A398-B17074A1D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10" y="1361877"/>
            <a:ext cx="794217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1900</a:t>
            </a: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年</a:t>
            </a:r>
            <a:r>
              <a:rPr lang="en-US" altLang="zh-CN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瑞利和金斯：能量均分定理和电磁理论</a:t>
            </a:r>
          </a:p>
        </p:txBody>
      </p:sp>
      <p:grpSp>
        <p:nvGrpSpPr>
          <p:cNvPr id="46" name="Group 7">
            <a:extLst>
              <a:ext uri="{FF2B5EF4-FFF2-40B4-BE49-F238E27FC236}">
                <a16:creationId xmlns:a16="http://schemas.microsoft.com/office/drawing/2014/main" xmlns="" id="{699C51A2-DC89-4F92-9BAB-6BDD28DE2756}"/>
              </a:ext>
            </a:extLst>
          </p:cNvPr>
          <p:cNvGrpSpPr>
            <a:grpSpLocks/>
          </p:cNvGrpSpPr>
          <p:nvPr/>
        </p:nvGrpSpPr>
        <p:grpSpPr bwMode="auto">
          <a:xfrm>
            <a:off x="4729701" y="1862401"/>
            <a:ext cx="4322444" cy="3200511"/>
            <a:chOff x="2830" y="1644"/>
            <a:chExt cx="2786" cy="2315"/>
          </a:xfrm>
        </p:grpSpPr>
        <p:sp>
          <p:nvSpPr>
            <p:cNvPr id="47" name="Line 8">
              <a:extLst>
                <a:ext uri="{FF2B5EF4-FFF2-40B4-BE49-F238E27FC236}">
                  <a16:creationId xmlns:a16="http://schemas.microsoft.com/office/drawing/2014/main" xmlns="" id="{6BD7C9A1-9289-4F26-8218-36EBF4F40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3792"/>
              <a:ext cx="17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" name="Object 9">
              <a:extLst>
                <a:ext uri="{FF2B5EF4-FFF2-40B4-BE49-F238E27FC236}">
                  <a16:creationId xmlns:a16="http://schemas.microsoft.com/office/drawing/2014/main" xmlns="" id="{1482115C-F403-4EA6-832B-25275098A1F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0906327"/>
                </p:ext>
              </p:extLst>
            </p:nvPr>
          </p:nvGraphicFramePr>
          <p:xfrm>
            <a:off x="4775" y="3600"/>
            <a:ext cx="32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6" r:id="rId10" imgW="139458" imgH="177492" progId="Equation.DSMT4">
                    <p:embed/>
                  </p:oleObj>
                </mc:Choice>
                <mc:Fallback>
                  <p:oleObj r:id="rId10" imgW="139458" imgH="177492" progId="Equation.DSMT4">
                    <p:embed/>
                    <p:pic>
                      <p:nvPicPr>
                        <p:cNvPr id="0" name="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5" y="3600"/>
                          <a:ext cx="32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xmlns="" id="{07388D81-EF2F-46EE-9532-94A13B3CDC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0" y="1644"/>
              <a:ext cx="2786" cy="2166"/>
              <a:chOff x="2830" y="1644"/>
              <a:chExt cx="2786" cy="2166"/>
            </a:xfrm>
          </p:grpSpPr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xmlns="" id="{8597A722-1C78-4B57-A0E1-02126A61F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2304"/>
                <a:ext cx="6" cy="1506"/>
              </a:xfrm>
              <a:custGeom>
                <a:avLst/>
                <a:gdLst>
                  <a:gd name="T0" fmla="*/ 6 w 6"/>
                  <a:gd name="T1" fmla="*/ 0 h 1506"/>
                  <a:gd name="T2" fmla="*/ 0 w 6"/>
                  <a:gd name="T3" fmla="*/ 1506 h 1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" h="1506">
                    <a:moveTo>
                      <a:pt x="6" y="0"/>
                    </a:moveTo>
                    <a:lnTo>
                      <a:pt x="0" y="150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" name="Group 12">
                <a:extLst>
                  <a:ext uri="{FF2B5EF4-FFF2-40B4-BE49-F238E27FC236}">
                    <a16:creationId xmlns:a16="http://schemas.microsoft.com/office/drawing/2014/main" xmlns="" id="{859EA25D-7F52-4ACE-A20E-6D9A754EDD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0" y="1644"/>
                <a:ext cx="2786" cy="2148"/>
                <a:chOff x="2838" y="1644"/>
                <a:chExt cx="2786" cy="2148"/>
              </a:xfrm>
            </p:grpSpPr>
            <p:sp>
              <p:nvSpPr>
                <p:cNvPr id="53" name="Line 13">
                  <a:extLst>
                    <a:ext uri="{FF2B5EF4-FFF2-40B4-BE49-F238E27FC236}">
                      <a16:creationId xmlns:a16="http://schemas.microsoft.com/office/drawing/2014/main" xmlns="" id="{75D775D4-1042-4E96-BB22-08544C517A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9" y="2208"/>
                  <a:ext cx="0" cy="15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4">
                  <a:extLst>
                    <a:ext uri="{FF2B5EF4-FFF2-40B4-BE49-F238E27FC236}">
                      <a16:creationId xmlns:a16="http://schemas.microsoft.com/office/drawing/2014/main" xmlns="" id="{B719C3F6-DDCC-4672-ADF0-E264D34F3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3" y="2304"/>
                  <a:ext cx="1995" cy="1381"/>
                </a:xfrm>
                <a:custGeom>
                  <a:avLst/>
                  <a:gdLst>
                    <a:gd name="T0" fmla="*/ 0 w 1954"/>
                    <a:gd name="T1" fmla="*/ 1297 h 1381"/>
                    <a:gd name="T2" fmla="*/ 405 w 1954"/>
                    <a:gd name="T3" fmla="*/ 14 h 1381"/>
                    <a:gd name="T4" fmla="*/ 1954 w 1954"/>
                    <a:gd name="T5" fmla="*/ 1381 h 1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54" h="1381">
                      <a:moveTo>
                        <a:pt x="0" y="1297"/>
                      </a:moveTo>
                      <a:cubicBezTo>
                        <a:pt x="205" y="776"/>
                        <a:pt x="79" y="0"/>
                        <a:pt x="405" y="14"/>
                      </a:cubicBezTo>
                      <a:cubicBezTo>
                        <a:pt x="731" y="28"/>
                        <a:pt x="1089" y="1367"/>
                        <a:pt x="1954" y="1381"/>
                      </a:cubicBezTo>
                    </a:path>
                  </a:pathLst>
                </a:custGeom>
                <a:noFill/>
                <a:ln w="412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5" name="Object 15">
                  <a:extLst>
                    <a:ext uri="{FF2B5EF4-FFF2-40B4-BE49-F238E27FC236}">
                      <a16:creationId xmlns:a16="http://schemas.microsoft.com/office/drawing/2014/main" xmlns="" id="{D51D475A-46BB-4B1D-B291-3D181C33F43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44359399"/>
                    </p:ext>
                  </p:extLst>
                </p:nvPr>
              </p:nvGraphicFramePr>
              <p:xfrm>
                <a:off x="2838" y="1909"/>
                <a:ext cx="726" cy="3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77" r:id="rId12" imgW="507559" imgH="203024" progId="Equation.DSMT4">
                        <p:embed/>
                      </p:oleObj>
                    </mc:Choice>
                    <mc:Fallback>
                      <p:oleObj r:id="rId12" imgW="507559" imgH="203024" progId="Equation.DSMT4">
                        <p:embed/>
                        <p:pic>
                          <p:nvPicPr>
                            <p:cNvPr id="0" name="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38" y="1909"/>
                              <a:ext cx="726" cy="3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6" name="Freeform 16">
                  <a:extLst>
                    <a:ext uri="{FF2B5EF4-FFF2-40B4-BE49-F238E27FC236}">
                      <a16:creationId xmlns:a16="http://schemas.microsoft.com/office/drawing/2014/main" xmlns="" id="{87CD1775-7541-4084-836D-F4472D62F4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3" y="2181"/>
                  <a:ext cx="940" cy="1465"/>
                </a:xfrm>
                <a:custGeom>
                  <a:avLst/>
                  <a:gdLst>
                    <a:gd name="T0" fmla="*/ 0 w 921"/>
                    <a:gd name="T1" fmla="*/ 0 h 1465"/>
                    <a:gd name="T2" fmla="*/ 335 w 921"/>
                    <a:gd name="T3" fmla="*/ 949 h 1465"/>
                    <a:gd name="T4" fmla="*/ 921 w 921"/>
                    <a:gd name="T5" fmla="*/ 1465 h 1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21" h="1465">
                      <a:moveTo>
                        <a:pt x="0" y="0"/>
                      </a:moveTo>
                      <a:cubicBezTo>
                        <a:pt x="58" y="158"/>
                        <a:pt x="181" y="705"/>
                        <a:pt x="335" y="949"/>
                      </a:cubicBezTo>
                      <a:cubicBezTo>
                        <a:pt x="488" y="1186"/>
                        <a:pt x="516" y="1297"/>
                        <a:pt x="921" y="1465"/>
                      </a:cubicBezTo>
                    </a:path>
                  </a:pathLst>
                </a:custGeom>
                <a:noFill/>
                <a:ln w="41275">
                  <a:solidFill>
                    <a:srgbClr val="9933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7">
                  <a:extLst>
                    <a:ext uri="{FF2B5EF4-FFF2-40B4-BE49-F238E27FC236}">
                      <a16:creationId xmlns:a16="http://schemas.microsoft.com/office/drawing/2014/main" xmlns="" id="{2CF37BD3-04FF-4019-9D66-CDF44092DD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4" y="2296"/>
                  <a:ext cx="1645" cy="1447"/>
                </a:xfrm>
                <a:custGeom>
                  <a:avLst/>
                  <a:gdLst>
                    <a:gd name="T0" fmla="*/ 0 w 1611"/>
                    <a:gd name="T1" fmla="*/ 1353 h 1447"/>
                    <a:gd name="T2" fmla="*/ 405 w 1611"/>
                    <a:gd name="T3" fmla="*/ 70 h 1447"/>
                    <a:gd name="T4" fmla="*/ 955 w 1611"/>
                    <a:gd name="T5" fmla="*/ 931 h 1447"/>
                    <a:gd name="T6" fmla="*/ 1611 w 1611"/>
                    <a:gd name="T7" fmla="*/ 1447 h 14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11" h="1447">
                      <a:moveTo>
                        <a:pt x="0" y="1353"/>
                      </a:moveTo>
                      <a:cubicBezTo>
                        <a:pt x="205" y="832"/>
                        <a:pt x="79" y="56"/>
                        <a:pt x="405" y="70"/>
                      </a:cubicBezTo>
                      <a:cubicBezTo>
                        <a:pt x="564" y="0"/>
                        <a:pt x="754" y="701"/>
                        <a:pt x="955" y="931"/>
                      </a:cubicBezTo>
                      <a:cubicBezTo>
                        <a:pt x="1156" y="1161"/>
                        <a:pt x="1454" y="1334"/>
                        <a:pt x="1611" y="1447"/>
                      </a:cubicBezTo>
                    </a:path>
                  </a:pathLst>
                </a:custGeom>
                <a:noFill/>
                <a:ln w="41275">
                  <a:solidFill>
                    <a:srgbClr val="3366FF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AutoShape 18">
                  <a:extLst>
                    <a:ext uri="{FF2B5EF4-FFF2-40B4-BE49-F238E27FC236}">
                      <a16:creationId xmlns:a16="http://schemas.microsoft.com/office/drawing/2014/main" xmlns="" id="{43B85E6E-1A50-4CE4-912C-A6F5E11815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8" y="1644"/>
                  <a:ext cx="717" cy="396"/>
                </a:xfrm>
                <a:prstGeom prst="cloudCallout">
                  <a:avLst>
                    <a:gd name="adj1" fmla="val -21875"/>
                    <a:gd name="adj2" fmla="val 160940"/>
                  </a:avLst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zh-CN" altLang="en-US" sz="24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实验</a:t>
                  </a:r>
                </a:p>
              </p:txBody>
            </p:sp>
            <p:sp>
              <p:nvSpPr>
                <p:cNvPr id="59" name="AutoShape 19">
                  <a:extLst>
                    <a:ext uri="{FF2B5EF4-FFF2-40B4-BE49-F238E27FC236}">
                      <a16:creationId xmlns:a16="http://schemas.microsoft.com/office/drawing/2014/main" xmlns="" id="{FB0A96A6-E2D3-48C9-9172-A1A5B9283D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46" y="2064"/>
                  <a:ext cx="1078" cy="384"/>
                </a:xfrm>
                <a:prstGeom prst="wedgeEllipseCallout">
                  <a:avLst>
                    <a:gd name="adj1" fmla="val -71685"/>
                    <a:gd name="adj2" fmla="val 106250"/>
                  </a:avLst>
                </a:prstGeom>
                <a:noFill/>
                <a:ln w="9525">
                  <a:solidFill>
                    <a:srgbClr val="9933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zh-CN" altLang="en-US" sz="24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瑞利</a:t>
                  </a:r>
                  <a:r>
                    <a:rPr lang="en-US" altLang="zh-CN" sz="24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-</a:t>
                  </a:r>
                  <a:r>
                    <a:rPr lang="zh-CN" altLang="en-US" sz="24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金斯</a:t>
                  </a:r>
                </a:p>
              </p:txBody>
            </p:sp>
            <p:sp>
              <p:nvSpPr>
                <p:cNvPr id="60" name="AutoShape 20">
                  <a:extLst>
                    <a:ext uri="{FF2B5EF4-FFF2-40B4-BE49-F238E27FC236}">
                      <a16:creationId xmlns:a16="http://schemas.microsoft.com/office/drawing/2014/main" xmlns="" id="{F9960D77-8A1F-4D9C-A1E2-0FD9B9BD3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1" y="2832"/>
                  <a:ext cx="637" cy="384"/>
                </a:xfrm>
                <a:prstGeom prst="wedgeEllipseCallout">
                  <a:avLst>
                    <a:gd name="adj1" fmla="val -151602"/>
                    <a:gd name="adj2" fmla="val 55208"/>
                  </a:avLst>
                </a:prstGeom>
                <a:noFill/>
                <a:ln w="9525">
                  <a:solidFill>
                    <a:srgbClr val="3366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zh-CN" altLang="en-US" sz="24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维恩</a:t>
                  </a:r>
                </a:p>
              </p:txBody>
            </p:sp>
          </p:grpSp>
        </p:grpSp>
        <p:sp>
          <p:nvSpPr>
            <p:cNvPr id="50" name="Text Box 21">
              <a:extLst>
                <a:ext uri="{FF2B5EF4-FFF2-40B4-BE49-F238E27FC236}">
                  <a16:creationId xmlns:a16="http://schemas.microsoft.com/office/drawing/2014/main" xmlns="" id="{303FDF6D-2B0A-468D-83A8-CCA2D46CC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" y="3494"/>
              <a:ext cx="697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en-US" sz="2400" b="1" i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T=1646K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15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9" grpId="0"/>
      <p:bldP spid="43" grpId="0" animBg="1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213DF9FF-374C-45C2-9196-F15E95830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1925" y="771525"/>
            <a:ext cx="9305926" cy="523220"/>
          </a:xfrm>
          <a:prstGeom prst="rect">
            <a:avLst/>
          </a:prstGeom>
          <a:solidFill>
            <a:srgbClr val="EDF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瑞利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金斯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Raileigh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-Jeans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英国物理学家）的解释</a:t>
            </a:r>
          </a:p>
        </p:txBody>
      </p:sp>
      <p:sp>
        <p:nvSpPr>
          <p:cNvPr id="7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71505" y="43349"/>
            <a:ext cx="4039310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黑体辐射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339041BF-FBFB-43F8-946A-7F83ED74B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45" y="1690022"/>
            <a:ext cx="7341881" cy="44361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黑体内电磁场看成若干个谐振子：</a:t>
            </a:r>
            <a:r>
              <a:rPr lang="zh-CN" altLang="en-US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b="1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位体积内频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率             之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间，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谐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振子个数为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量均分定理：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每个谐振子的平均能量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可以得到 </a:t>
            </a:r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xmlns="" id="{013F438A-9F24-415F-A0AA-F232FCE8B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55931"/>
              </p:ext>
            </p:extLst>
          </p:nvPr>
        </p:nvGraphicFramePr>
        <p:xfrm>
          <a:off x="3037807" y="2125802"/>
          <a:ext cx="2112376" cy="565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" name="Equation" r:id="rId4" imgW="672516" imgH="177646" progId="Equation.DSMT4">
                  <p:embed/>
                </p:oleObj>
              </mc:Choice>
              <mc:Fallback>
                <p:oleObj name="Equation" r:id="rId4" imgW="672516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7807" y="2125802"/>
                        <a:ext cx="2112376" cy="565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xmlns="" id="{06312CE5-B525-4E4F-8B26-DB6CA891E7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78469"/>
              </p:ext>
            </p:extLst>
          </p:nvPr>
        </p:nvGraphicFramePr>
        <p:xfrm>
          <a:off x="2783652" y="2803838"/>
          <a:ext cx="1756263" cy="1295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9" name="Equation" r:id="rId6" imgW="571320" imgH="419040" progId="Equation.DSMT4">
                  <p:embed/>
                </p:oleObj>
              </mc:Choice>
              <mc:Fallback>
                <p:oleObj name="Equation" r:id="rId6" imgW="571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52" y="2803838"/>
                        <a:ext cx="1756263" cy="1295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xmlns="" id="{48986C33-F4B9-4BA2-89C5-10F601F163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703827"/>
              </p:ext>
            </p:extLst>
          </p:nvPr>
        </p:nvGraphicFramePr>
        <p:xfrm>
          <a:off x="2545097" y="4928927"/>
          <a:ext cx="3891881" cy="13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" name="Equation" r:id="rId8" imgW="1244520" imgH="419040" progId="Equation.DSMT4">
                  <p:embed/>
                </p:oleObj>
              </mc:Choice>
              <mc:Fallback>
                <p:oleObj name="Equation" r:id="rId8" imgW="124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097" y="4928927"/>
                        <a:ext cx="3891881" cy="13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5">
            <a:extLst>
              <a:ext uri="{FF2B5EF4-FFF2-40B4-BE49-F238E27FC236}">
                <a16:creationId xmlns:a16="http://schemas.microsoft.com/office/drawing/2014/main" xmlns="" id="{DC0CF284-F12C-4F86-94F5-0D414E495936}"/>
              </a:ext>
            </a:extLst>
          </p:cNvPr>
          <p:cNvSpPr/>
          <p:nvPr/>
        </p:nvSpPr>
        <p:spPr>
          <a:xfrm>
            <a:off x="3908425" y="6466751"/>
            <a:ext cx="5235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参见 汪志诚 </a:t>
            </a:r>
            <a:r>
              <a:rPr lang="en-US" altLang="zh-CN" dirty="0">
                <a:solidFill>
                  <a:srgbClr val="A50021"/>
                </a:solidFill>
              </a:rPr>
              <a:t>《</a:t>
            </a:r>
            <a:r>
              <a:rPr lang="zh-CN" altLang="en-US" dirty="0">
                <a:solidFill>
                  <a:srgbClr val="A50021"/>
                </a:solidFill>
              </a:rPr>
              <a:t>热力学与统计物理</a:t>
            </a:r>
            <a:r>
              <a:rPr lang="en-US" altLang="zh-CN" dirty="0">
                <a:solidFill>
                  <a:srgbClr val="A50021"/>
                </a:solidFill>
              </a:rPr>
              <a:t>》</a:t>
            </a:r>
            <a:r>
              <a:rPr lang="zh-CN" altLang="en-US" dirty="0">
                <a:solidFill>
                  <a:srgbClr val="A50021"/>
                </a:solidFill>
              </a:rPr>
              <a:t>，</a:t>
            </a:r>
            <a:r>
              <a:rPr lang="en-US" altLang="zh-CN" dirty="0">
                <a:solidFill>
                  <a:srgbClr val="A50021"/>
                </a:solidFill>
              </a:rPr>
              <a:t>8.4 </a:t>
            </a:r>
            <a:r>
              <a:rPr lang="zh-CN" altLang="en-US" dirty="0">
                <a:solidFill>
                  <a:srgbClr val="A50021"/>
                </a:solidFill>
              </a:rPr>
              <a:t>光子气体</a:t>
            </a:r>
            <a:endParaRPr lang="zh-CN" altLang="en-US" dirty="0"/>
          </a:p>
        </p:txBody>
      </p:sp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xmlns="" id="{BB60E3AD-445A-4484-8647-952D06476F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853854"/>
              </p:ext>
            </p:extLst>
          </p:nvPr>
        </p:nvGraphicFramePr>
        <p:xfrm>
          <a:off x="6594645" y="4242537"/>
          <a:ext cx="598834" cy="496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" name="Equation" r:id="rId10" imgW="215640" imgH="177480" progId="Equation.DSMT4">
                  <p:embed/>
                </p:oleObj>
              </mc:Choice>
              <mc:Fallback>
                <p:oleObj name="Equation" r:id="rId10" imgW="215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645" y="4242537"/>
                        <a:ext cx="598834" cy="496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43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xmlns="" id="{213DF9FF-374C-45C2-9196-F15E95830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745540"/>
            <a:ext cx="8458200" cy="523220"/>
          </a:xfrm>
          <a:prstGeom prst="rect">
            <a:avLst/>
          </a:prstGeom>
          <a:solidFill>
            <a:srgbClr val="EDF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1900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普朗克的解释</a:t>
            </a:r>
          </a:p>
        </p:txBody>
      </p:sp>
      <p:sp>
        <p:nvSpPr>
          <p:cNvPr id="2" name="Rectangle 1"/>
          <p:cNvSpPr/>
          <p:nvPr/>
        </p:nvSpPr>
        <p:spPr>
          <a:xfrm>
            <a:off x="212279" y="1348668"/>
            <a:ext cx="9036496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>
              <a:lnSpc>
                <a:spcPts val="4000"/>
              </a:lnSpc>
              <a:spcBef>
                <a:spcPct val="0"/>
              </a:spcBef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空腔壁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的原子像线性谐振子那样向空腔内电磁场发射电磁波，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电磁波的频率和振子的振动频率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相同，单位体积内振子能量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endParaRPr lang="en-US" altLang="zh-CN" sz="26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endParaRPr lang="en-US" altLang="zh-CN" sz="2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xmlns="" id="{D615C428-0E70-4823-85F9-BC44CBF76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159679"/>
              </p:ext>
            </p:extLst>
          </p:nvPr>
        </p:nvGraphicFramePr>
        <p:xfrm>
          <a:off x="3531742" y="2555226"/>
          <a:ext cx="1435958" cy="878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" name="Equation" r:id="rId4" imgW="685800" imgH="419040" progId="Equation.DSMT4">
                  <p:embed/>
                </p:oleObj>
              </mc:Choice>
              <mc:Fallback>
                <p:oleObj name="Equation" r:id="rId4" imgW="685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742" y="2555226"/>
                        <a:ext cx="1435958" cy="87800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64704" y="3471666"/>
            <a:ext cx="9036496" cy="1129911"/>
            <a:chOff x="132674" y="3756414"/>
            <a:chExt cx="9036496" cy="1118255"/>
          </a:xfrm>
        </p:grpSpPr>
        <p:sp>
          <p:nvSpPr>
            <p:cNvPr id="14" name="Rectangle 13"/>
            <p:cNvSpPr/>
            <p:nvPr/>
          </p:nvSpPr>
          <p:spPr>
            <a:xfrm>
              <a:off x="132674" y="3756414"/>
              <a:ext cx="9036496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其中    为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振子的平均能量，</a:t>
              </a:r>
              <a:endPara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ts val="4000"/>
                </a:lnSpc>
              </a:pP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如果按能量均分定理令       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：瑞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利－金斯公式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7" name="Object 5">
              <a:extLst>
                <a:ext uri="{FF2B5EF4-FFF2-40B4-BE49-F238E27FC236}">
                  <a16:creationId xmlns:a16="http://schemas.microsoft.com/office/drawing/2014/main" xmlns="" id="{3FE2F17F-8324-46AA-AABA-8FAAFF1E42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5715691"/>
                </p:ext>
              </p:extLst>
            </p:nvPr>
          </p:nvGraphicFramePr>
          <p:xfrm>
            <a:off x="1132114" y="3824168"/>
            <a:ext cx="359906" cy="408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5" name="Equation" r:id="rId6" imgW="139680" imgH="164880" progId="Equation.DSMT4">
                    <p:embed/>
                  </p:oleObj>
                </mc:Choice>
                <mc:Fallback>
                  <p:oleObj name="Equation" r:id="rId6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114" y="3824168"/>
                          <a:ext cx="359906" cy="408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4">
              <a:extLst>
                <a:ext uri="{FF2B5EF4-FFF2-40B4-BE49-F238E27FC236}">
                  <a16:creationId xmlns:a16="http://schemas.microsoft.com/office/drawing/2014/main" xmlns="" id="{7AFE4A01-9A81-4DFA-9A8D-137A655185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2079792"/>
                </p:ext>
              </p:extLst>
            </p:nvPr>
          </p:nvGraphicFramePr>
          <p:xfrm>
            <a:off x="3427476" y="4352868"/>
            <a:ext cx="1026820" cy="397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6" name="Equation" r:id="rId8" imgW="469696" imgH="177723" progId="Equation.DSMT4">
                    <p:embed/>
                  </p:oleObj>
                </mc:Choice>
                <mc:Fallback>
                  <p:oleObj name="Equation" r:id="rId8" imgW="469696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7476" y="4352868"/>
                          <a:ext cx="1026820" cy="397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8">
                <a:extLst>
                  <a:ext uri="{FF2B5EF4-FFF2-40B4-BE49-F238E27FC236}">
                    <a16:creationId xmlns:a16="http://schemas.microsoft.com/office/drawing/2014/main" xmlns="" id="{C21BABB4-BE66-406B-90E4-94C645818A06}"/>
                  </a:ext>
                </a:extLst>
              </p:cNvPr>
              <p:cNvSpPr/>
              <p:nvPr/>
            </p:nvSpPr>
            <p:spPr>
              <a:xfrm>
                <a:off x="921988" y="5424326"/>
                <a:ext cx="682923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zh-CN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32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zh-CN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32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zh-CN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zh-CN" altLang="en-US" sz="3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𝑛h</m:t>
                      </m:r>
                      <m:r>
                        <a:rPr lang="zh-CN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zh-CN" alt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32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...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矩形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21BABB4-BE66-406B-90E4-94C645818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88" y="5424326"/>
                <a:ext cx="6829231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9">
                <a:extLst>
                  <a:ext uri="{FF2B5EF4-FFF2-40B4-BE49-F238E27FC236}">
                    <a16:creationId xmlns:a16="http://schemas.microsoft.com/office/drawing/2014/main" xmlns="" id="{4DC1C629-E46E-43F6-A05D-02AB283B304C}"/>
                  </a:ext>
                </a:extLst>
              </p:cNvPr>
              <p:cNvSpPr txBox="1"/>
              <p:nvPr/>
            </p:nvSpPr>
            <p:spPr bwMode="auto">
              <a:xfrm>
                <a:off x="324476" y="6009101"/>
                <a:ext cx="8519541" cy="61118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=6.625×1</m:t>
                    </m:r>
                    <m:sSup>
                      <m:sSupPr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−34</m:t>
                        </m:r>
                      </m:sup>
                    </m:sSup>
                  </m:oMath>
                </a14:m>
                <a:r>
                  <a:rPr lang="zh-CN" altLang="en-US" sz="3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焦耳</a:t>
                </a:r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32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秒，称为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普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朗克常数</a:t>
                </a:r>
              </a:p>
            </p:txBody>
          </p:sp>
        </mc:Choice>
        <mc:Fallback xmlns="">
          <p:sp>
            <p:nvSpPr>
              <p:cNvPr id="12" name="Object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DC1C629-E46E-43F6-A05D-02AB283B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476" y="6009101"/>
                <a:ext cx="8519541" cy="611188"/>
              </a:xfrm>
              <a:prstGeom prst="rect">
                <a:avLst/>
              </a:prstGeom>
              <a:blipFill rotWithShape="0">
                <a:blip r:embed="rId11"/>
                <a:stretch>
                  <a:fillRect t="-16000" b="-2500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71505" y="43349"/>
            <a:ext cx="4039310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黑体辐射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6167" y="4699403"/>
            <a:ext cx="7587108" cy="605294"/>
            <a:chOff x="355154" y="4959055"/>
            <a:chExt cx="7587108" cy="605294"/>
          </a:xfrm>
          <a:solidFill>
            <a:schemeClr val="accent2">
              <a:lumMod val="40000"/>
              <a:lumOff val="60000"/>
            </a:schemeClr>
          </a:solidFill>
        </p:grpSpPr>
        <p:graphicFrame>
          <p:nvGraphicFramePr>
            <p:cNvPr id="10" name="Object 4">
              <a:extLst>
                <a:ext uri="{FF2B5EF4-FFF2-40B4-BE49-F238E27FC236}">
                  <a16:creationId xmlns:a16="http://schemas.microsoft.com/office/drawing/2014/main" xmlns="" id="{88BDFA3F-149D-46E2-8113-3BAC3BC799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8912967"/>
                </p:ext>
              </p:extLst>
            </p:nvPr>
          </p:nvGraphicFramePr>
          <p:xfrm>
            <a:off x="6286500" y="4975240"/>
            <a:ext cx="1655762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7" name="公式" r:id="rId12" imgW="545626" imgH="177646" progId="Equation.3">
                    <p:embed/>
                  </p:oleObj>
                </mc:Choice>
                <mc:Fallback>
                  <p:oleObj name="公式" r:id="rId12" imgW="545626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6500" y="4975240"/>
                          <a:ext cx="1655762" cy="55245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rgbClr val="FF0000"/>
                          </a:solidFill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4"/>
            <p:cNvSpPr/>
            <p:nvPr/>
          </p:nvSpPr>
          <p:spPr>
            <a:xfrm>
              <a:off x="355154" y="4959055"/>
              <a:ext cx="5931346" cy="605294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普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朗克认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为，振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子的</a:t>
              </a:r>
              <a:r>
                <a: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能量是量子化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的：</a:t>
              </a:r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62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71505" y="43349"/>
            <a:ext cx="4039310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黑体辐射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xmlns="" id="{213DF9FF-374C-45C2-9196-F15E95830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745540"/>
            <a:ext cx="8458200" cy="523220"/>
          </a:xfrm>
          <a:prstGeom prst="rect">
            <a:avLst/>
          </a:prstGeom>
          <a:solidFill>
            <a:srgbClr val="EDFF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由统计物理中求平均值公式（玻尔兹曼分布）</a:t>
            </a:r>
            <a:endParaRPr lang="zh-CN" altLang="en-US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="" id="{158BA3D7-2799-4BEA-B3BF-06E871983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0767"/>
                <a:ext cx="9144000" cy="5156257"/>
              </a:xfrm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𝑛h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</a:pP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58BA3D7-2799-4BEA-B3BF-06E871983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0767"/>
                <a:ext cx="9144000" cy="5156257"/>
              </a:xfrm>
              <a:blipFill rotWithShape="0">
                <a:blip r:embed="rId4"/>
                <a:stretch>
                  <a:fillRect l="-1200" t="-2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xmlns="" id="{8C025B9D-882C-40C1-A1B0-C29DB0B17E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575041"/>
              </p:ext>
            </p:extLst>
          </p:nvPr>
        </p:nvGraphicFramePr>
        <p:xfrm>
          <a:off x="146347" y="2066925"/>
          <a:ext cx="5865813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" name="Equation" r:id="rId5" imgW="2361960" imgH="838080" progId="Equation.DSMT4">
                  <p:embed/>
                </p:oleObj>
              </mc:Choice>
              <mc:Fallback>
                <p:oleObj name="Equation" r:id="rId5" imgW="23619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47" y="2066925"/>
                        <a:ext cx="5865813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xmlns="" id="{CBEC7151-9288-47F3-80F7-3B3A10267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491452"/>
              </p:ext>
            </p:extLst>
          </p:nvPr>
        </p:nvGraphicFramePr>
        <p:xfrm>
          <a:off x="7524328" y="2601466"/>
          <a:ext cx="12557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" name="Equation" r:id="rId7" imgW="507780" imgH="393529" progId="Equation.DSMT4">
                  <p:embed/>
                </p:oleObj>
              </mc:Choice>
              <mc:Fallback>
                <p:oleObj name="Equation" r:id="rId7" imgW="507780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2601466"/>
                        <a:ext cx="125571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>
            <a:extLst>
              <a:ext uri="{FF2B5EF4-FFF2-40B4-BE49-F238E27FC236}">
                <a16:creationId xmlns:a16="http://schemas.microsoft.com/office/drawing/2014/main" xmlns="" id="{D4930CAE-2F7A-4DE1-84F5-B2C22DDB1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4909" y="2780928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</a:t>
            </a:r>
            <a:endParaRPr lang="zh-CN" altLang="en-US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xmlns="" id="{4758F1EE-0A42-400B-8648-144BB165ED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718897"/>
              </p:ext>
            </p:extLst>
          </p:nvPr>
        </p:nvGraphicFramePr>
        <p:xfrm>
          <a:off x="5362602" y="4223724"/>
          <a:ext cx="3601886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" name="公式" r:id="rId9" imgW="1854200" imgH="393700" progId="Equation.3">
                  <p:embed/>
                </p:oleObj>
              </mc:Choice>
              <mc:Fallback>
                <p:oleObj name="公式" r:id="rId9" imgW="1854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602" y="4223724"/>
                        <a:ext cx="3601886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>
            <a:extLst>
              <a:ext uri="{FF2B5EF4-FFF2-40B4-BE49-F238E27FC236}">
                <a16:creationId xmlns:a16="http://schemas.microsoft.com/office/drawing/2014/main" xmlns="" id="{39F6E1C3-982A-48AA-97EB-7EE2B8C82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4428401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由于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xmlns="" id="{DB188891-5B2A-48B3-B319-0EC387F43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491458"/>
              </p:ext>
            </p:extLst>
          </p:nvPr>
        </p:nvGraphicFramePr>
        <p:xfrm>
          <a:off x="1763030" y="4058698"/>
          <a:ext cx="2447707" cy="130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" name="Equation" r:id="rId11" imgW="812520" imgH="431640" progId="Equation.DSMT4">
                  <p:embed/>
                </p:oleObj>
              </mc:Choice>
              <mc:Fallback>
                <p:oleObj name="Equation" r:id="rId11" imgW="812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030" y="4058698"/>
                        <a:ext cx="2447707" cy="1301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>
            <a:extLst>
              <a:ext uri="{FF2B5EF4-FFF2-40B4-BE49-F238E27FC236}">
                <a16:creationId xmlns:a16="http://schemas.microsoft.com/office/drawing/2014/main" xmlns="" id="{BD83DFE4-A951-4515-ADA4-7C9DBC304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4368980"/>
            <a:ext cx="1825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配分函数</a:t>
            </a:r>
            <a:endParaRPr lang="zh-CN" altLang="en-US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xmlns="" id="{CB94911C-40C8-416C-B720-23688463C9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936674"/>
              </p:ext>
            </p:extLst>
          </p:nvPr>
        </p:nvGraphicFramePr>
        <p:xfrm>
          <a:off x="691653" y="5440896"/>
          <a:ext cx="47752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" name="Equation" r:id="rId13" imgW="1866600" imgH="419040" progId="Equation.DSMT4">
                  <p:embed/>
                </p:oleObj>
              </mc:Choice>
              <mc:Fallback>
                <p:oleObj name="Equation" r:id="rId13" imgW="1866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53" y="5440896"/>
                        <a:ext cx="477520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30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397E06FC-F719-432C-95AB-095BE38C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3" y="1044829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即振子的平均能量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1D11FBB5-9A06-4E9F-980D-8630EBBA9E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640011"/>
              </p:ext>
            </p:extLst>
          </p:nvPr>
        </p:nvGraphicFramePr>
        <p:xfrm>
          <a:off x="3706258" y="769002"/>
          <a:ext cx="2454165" cy="1168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" name="Equation" r:id="rId4" imgW="825480" imgH="393480" progId="Equation.DSMT4">
                  <p:embed/>
                </p:oleObj>
              </mc:Choice>
              <mc:Fallback>
                <p:oleObj name="Equation" r:id="rId4" imgW="825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258" y="769002"/>
                        <a:ext cx="2454165" cy="1168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>
            <a:extLst>
              <a:ext uri="{FF2B5EF4-FFF2-40B4-BE49-F238E27FC236}">
                <a16:creationId xmlns:a16="http://schemas.microsoft.com/office/drawing/2014/main" xmlns="" id="{C8C71BC2-6ACA-4238-9C3C-0B0125636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661" y="2021847"/>
            <a:ext cx="68762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代入能量密度公式，得到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普朗克公式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xmlns="" id="{1FF9D8FA-EAEE-41C6-B8E9-0DD3F62DA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34666"/>
              </p:ext>
            </p:extLst>
          </p:nvPr>
        </p:nvGraphicFramePr>
        <p:xfrm>
          <a:off x="257862" y="2722054"/>
          <a:ext cx="4174179" cy="2246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" name="Equation" r:id="rId6" imgW="1295280" imgH="838080" progId="Equation.DSMT4">
                  <p:embed/>
                </p:oleObj>
              </mc:Choice>
              <mc:Fallback>
                <p:oleObj name="Equation" r:id="rId6" imgW="1295280" imgH="8380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62" y="2722054"/>
                        <a:ext cx="4174179" cy="224612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xmlns="" id="{FF44E352-9AEF-4889-953F-953589193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026388"/>
              </p:ext>
            </p:extLst>
          </p:nvPr>
        </p:nvGraphicFramePr>
        <p:xfrm>
          <a:off x="171505" y="5269053"/>
          <a:ext cx="4790003" cy="1407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" name="Equation" r:id="rId8" imgW="1587240" imgH="520560" progId="Equation.DSMT4">
                  <p:embed/>
                </p:oleObj>
              </mc:Choice>
              <mc:Fallback>
                <p:oleObj name="Equation" r:id="rId8" imgW="1587240" imgH="520560" progId="Equation.DSMT4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05" y="5269053"/>
                        <a:ext cx="4790003" cy="140777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4">
            <a:extLst>
              <a:ext uri="{FF2B5EF4-FFF2-40B4-BE49-F238E27FC236}">
                <a16:creationId xmlns:a16="http://schemas.microsoft.com/office/drawing/2014/main" xmlns="" id="{749E004F-D7BF-4BF3-B028-ABD5BF906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0423" y="2015094"/>
            <a:ext cx="2592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 smtClean="0">
                <a:ea typeface="黑体" panose="02010609060101010101" pitchFamily="49" charset="-122"/>
              </a:rPr>
              <a:t>与实</a:t>
            </a:r>
            <a:r>
              <a:rPr lang="zh-CN" altLang="en-US" sz="2800" dirty="0">
                <a:ea typeface="黑体" panose="02010609060101010101" pitchFamily="49" charset="-122"/>
              </a:rPr>
              <a:t>验相符。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730724" y="3199520"/>
            <a:ext cx="4413276" cy="3148040"/>
            <a:chOff x="4656080" y="3259013"/>
            <a:chExt cx="4413276" cy="3148040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xmlns="" id="{F6BBD775-CCF8-48DF-8A89-06F980DDF94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06846687"/>
                </p:ext>
              </p:extLst>
            </p:nvPr>
          </p:nvGraphicFramePr>
          <p:xfrm>
            <a:off x="4858697" y="3297776"/>
            <a:ext cx="4210659" cy="3109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8" r:id="rId10" imgW="4355592" imgH="2514600" progId="Word.Document.8">
                    <p:embed/>
                  </p:oleObj>
                </mc:Choice>
                <mc:Fallback>
                  <p:oleObj r:id="rId10" imgW="4355592" imgH="2514600" progId="Word.Document.8">
                    <p:embed/>
                    <p:pic>
                      <p:nvPicPr>
                        <p:cNvPr id="0" name="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697" y="3297776"/>
                          <a:ext cx="4210659" cy="3109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xmlns="" id="{56C0712D-D4E9-4E86-9F33-80CB21281CC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13155770"/>
                </p:ext>
              </p:extLst>
            </p:nvPr>
          </p:nvGraphicFramePr>
          <p:xfrm>
            <a:off x="4656080" y="3259013"/>
            <a:ext cx="550507" cy="503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9" r:id="rId12" imgW="203024" imgH="228402" progId="Equation.DSMT4">
                    <p:embed/>
                  </p:oleObj>
                </mc:Choice>
                <mc:Fallback>
                  <p:oleObj r:id="rId12" imgW="203024" imgH="228402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080" y="3259013"/>
                          <a:ext cx="550507" cy="503311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71505" y="43349"/>
            <a:ext cx="4039310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黑体辐射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7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3424</TotalTime>
  <Words>2901</Words>
  <Application>Microsoft Office PowerPoint</Application>
  <PresentationFormat>On-screen Show (4:3)</PresentationFormat>
  <Paragraphs>209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黑体</vt:lpstr>
      <vt:lpstr>楷体_GB2312</vt:lpstr>
      <vt:lpstr>隶书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Microsoft Word 97 - 2003 Document</vt:lpstr>
      <vt:lpstr>Equation.DSMT4</vt:lpstr>
      <vt:lpstr>Equation</vt:lpstr>
      <vt:lpstr>公式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Local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851</cp:revision>
  <cp:lastPrinted>2023-09-27T02:57:00Z</cp:lastPrinted>
  <dcterms:created xsi:type="dcterms:W3CDTF">2023-05-07T08:38:35Z</dcterms:created>
  <dcterms:modified xsi:type="dcterms:W3CDTF">2025-02-19T04:02:41Z</dcterms:modified>
</cp:coreProperties>
</file>