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83" r:id="rId13"/>
    <p:sldId id="278" r:id="rId14"/>
    <p:sldId id="280" r:id="rId15"/>
    <p:sldId id="281" r:id="rId16"/>
    <p:sldId id="282" r:id="rId17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6C2"/>
    <a:srgbClr val="0D7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3" autoAdjust="0"/>
    <p:restoredTop sz="90049" autoAdjust="0"/>
  </p:normalViewPr>
  <p:slideViewPr>
    <p:cSldViewPr snapToGrid="0">
      <p:cViewPr varScale="1">
        <p:scale>
          <a:sx n="90" d="100"/>
          <a:sy n="90" d="100"/>
        </p:scale>
        <p:origin x="1228" y="103"/>
      </p:cViewPr>
      <p:guideLst/>
    </p:cSldViewPr>
  </p:slideViewPr>
  <p:outlineViewPr>
    <p:cViewPr>
      <p:scale>
        <a:sx n="33" d="100"/>
        <a:sy n="33" d="100"/>
      </p:scale>
      <p:origin x="0" y="-337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7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e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AAE27-943E-40CE-8CAC-FFC9F379C4A0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24C4A-430C-44A3-BB61-D87BD873C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88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78C77-8D1C-45C4-B03D-BC15710A2C38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81F4-23C5-4A7C-BD2B-E5E6B6ED8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1200" dirty="0" smtClean="0"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zh-CN" altLang="en-US" dirty="0" smtClean="0"/>
                  <a:t>为哈密顿算子（梯度算符），读作</a:t>
                </a:r>
                <a:r>
                  <a:rPr lang="en-US" altLang="zh-CN" dirty="0" err="1" smtClean="0"/>
                  <a:t>Nabla</a:t>
                </a:r>
                <a:r>
                  <a:rPr lang="zh-CN" altLang="en-US" dirty="0" smtClean="0"/>
                  <a:t>，拉普拉斯算符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dirty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，为二阶偏导，对梯度求散度，也可以表示为</a:t>
                </a:r>
                <a:r>
                  <a:rPr lang="el-GR" altLang="zh-CN" dirty="0" smtClean="0"/>
                  <a:t>Δ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delta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拉普拉斯算符</a:t>
                </a:r>
                <a:r>
                  <a:rPr lang="en-US" altLang="zh-CN" sz="1200" i="0" dirty="0">
                    <a:latin typeface="Cambria Math" panose="02040503050406030204" pitchFamily="18" charset="0"/>
                  </a:rPr>
                  <a:t>𝛻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^</a:t>
                </a:r>
                <a:r>
                  <a:rPr lang="en-US" altLang="zh-CN" sz="1200" i="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dirty="0" smtClean="0"/>
                  <a:t>，</a:t>
                </a:r>
                <a:r>
                  <a:rPr lang="en-US" altLang="zh-CN" sz="1200" i="0" dirty="0" smtClean="0">
                    <a:latin typeface="Cambria Math" panose="02040503050406030204" pitchFamily="18" charset="0"/>
                  </a:rPr>
                  <a:t>𝛻</a:t>
                </a:r>
                <a:r>
                  <a:rPr lang="zh-CN" altLang="en-US" dirty="0" smtClean="0"/>
                  <a:t>为哈密顿算子，读作</a:t>
                </a:r>
                <a:r>
                  <a:rPr lang="en-US" altLang="zh-CN" dirty="0" err="1" smtClean="0"/>
                  <a:t>Nabla</a:t>
                </a:r>
                <a:r>
                  <a:rPr lang="zh-CN" altLang="en-US" dirty="0" smtClean="0"/>
                  <a:t>，为二阶偏导，对梯度求散度，也可以表示为</a:t>
                </a:r>
                <a:r>
                  <a:rPr lang="el-GR" altLang="zh-CN" dirty="0" smtClean="0"/>
                  <a:t>Δ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delta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6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第一式加上</a:t>
            </a:r>
            <a:r>
              <a:rPr lang="en-US" altLang="zh-CN" dirty="0" smtClean="0"/>
              <a:t>hbar^2</a:t>
            </a:r>
            <a:r>
              <a:rPr lang="zh-CN" altLang="en-US" dirty="0" smtClean="0"/>
              <a:t>即为角动量平方算符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，利用上节课的结果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29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907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199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径向函数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）或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（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径向函数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）或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（</a:t>
                </a:r>
                <a:r>
                  <a:rPr lang="en-US" altLang="zh-CN" sz="1200" i="0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𝜌</a:t>
                </a:r>
                <a:r>
                  <a:rPr lang="zh-CN" altLang="en-US" dirty="0" smtClean="0"/>
                  <a:t>）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40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BC4C-14E0-41E1-A077-758458D8B38D}" type="datetime1">
              <a:rPr lang="zh-CN" altLang="en-US" smtClean="0"/>
              <a:t>2025/3/21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82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C449-B8F0-4B17-AFC9-CC9E3696DB5E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1AAF-0EBB-4C75-B181-3E12A4A813F3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B566-D327-45CD-9CCC-FEAE75412189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8000" y="517021"/>
            <a:ext cx="9180000" cy="64094"/>
          </a:xfrm>
          <a:prstGeom prst="rect">
            <a:avLst/>
          </a:prstGeom>
          <a:solidFill>
            <a:srgbClr val="0096C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1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60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88-40F1-4FAE-B795-40420C0F0F11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5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548C-43FA-49DA-AD91-2C392E4A4C3C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8EE6-8CC4-4234-A249-FBF8921479E6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8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CC8-494F-4466-929D-E995EB19C934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6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45DE-0722-421B-9DA3-34C2D092F28E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3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C6A-AAC7-48EA-96C1-BF75AF9B44FF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5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3900-DA90-47D0-AC95-17F9C4F92E20}" type="datetime1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75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0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1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0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76510" y="2594015"/>
            <a:ext cx="53930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一、定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态薛定谔方程的导出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二、定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态薛定谔方程的求解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三、结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论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842208" y="1556211"/>
            <a:ext cx="6925478" cy="6590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§3.3 </a:t>
            </a:r>
            <a:r>
              <a:rPr lang="zh-CN" altLang="en-US" sz="40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电子在库仑场中的运动</a:t>
            </a:r>
            <a:endParaRPr lang="en-US" altLang="zh-CN" sz="40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36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8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507936" y="24982"/>
            <a:ext cx="515481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二、定态薛定谔方程的求解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27916" y="1446834"/>
                <a:ext cx="6144887" cy="765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（径向方程）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916" y="1446834"/>
                <a:ext cx="6144887" cy="765081"/>
              </a:xfrm>
              <a:prstGeom prst="rect">
                <a:avLst/>
              </a:prstGeom>
              <a:blipFill rotWithShape="0">
                <a:blip r:embed="rId2"/>
                <a:stretch>
                  <a:fillRect r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1778" y="669758"/>
                <a:ext cx="6266306" cy="621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altLang="zh-C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代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入下面径向方程</a:t>
                </a:r>
                <a:endParaRPr lang="zh-CN" altLang="en-US" sz="2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78" y="669758"/>
                <a:ext cx="6266306" cy="621580"/>
              </a:xfrm>
              <a:prstGeom prst="rect">
                <a:avLst/>
              </a:prstGeom>
              <a:blipFill rotWithShape="0">
                <a:blip r:embed="rId3"/>
                <a:stretch>
                  <a:fillRect l="-175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1778" y="2405740"/>
                <a:ext cx="317843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得到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满足的方程</a:t>
                </a:r>
                <a:endParaRPr lang="zh-CN" altLang="en-US" sz="2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78" y="2405740"/>
                <a:ext cx="3178434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3455" t="-15000" r="-2495" b="-2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93955" y="3203617"/>
                <a:ext cx="6437210" cy="9629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+2−</m:t>
                          </m:r>
                          <m:r>
                            <a:rPr lang="zh-CN" altLang="en-US" sz="2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+1−</m:t>
                          </m:r>
                          <m:r>
                            <a:rPr lang="zh-CN" altLang="en-US" sz="2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55" y="3203617"/>
                <a:ext cx="6437210" cy="9629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52319" y="4472008"/>
            <a:ext cx="685315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这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2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合流超几何方程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，方程的一般解可以写为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19879" y="5269886"/>
                <a:ext cx="55180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+1−</m:t>
                      </m:r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2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+2,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879" y="5269886"/>
                <a:ext cx="5518037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97419" y="5903446"/>
                <a:ext cx="32909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为合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流超几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何级数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419" y="5903446"/>
                <a:ext cx="3290901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6279" r="-2778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834766" y="65795"/>
            <a:ext cx="2031325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径向方程求解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05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3346" y="2347879"/>
                <a:ext cx="5504140" cy="1232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+1+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sSubSup>
                          <m:sSubSupPr>
                            <m:ctrlPr>
                              <a:rPr lang="en-US" altLang="zh-CN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den>
                        </m:f>
                      </m:e>
                    </m:rad>
                  </m:oMath>
                </a14:m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endParaRPr lang="en-US" altLang="zh-CN" sz="28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6" y="2347879"/>
                <a:ext cx="5504140" cy="1232260"/>
              </a:xfrm>
              <a:prstGeom prst="rect">
                <a:avLst/>
              </a:prstGeom>
              <a:blipFill rotWithShape="0">
                <a:blip r:embed="rId2"/>
                <a:stretch>
                  <a:fillRect r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62668" y="4128"/>
            <a:ext cx="515481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二、定态薛定谔方程的求解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2668" y="1798488"/>
            <a:ext cx="859754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使合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流超几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何级数截断为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合流超几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何多项式，才满足波函数有界条件，即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97348" y="2745108"/>
                <a:ext cx="3502754" cy="692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r>
                      <a:rPr lang="en-US" altLang="zh-CN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2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0,1,</a:t>
                </a:r>
                <a:r>
                  <a:rPr lang="en-US" altLang="zh-CN" sz="2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···</a:t>
                </a:r>
                <a:r>
                  <a:rPr lang="zh-CN" altLang="en-US" sz="2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2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=1</a:t>
                </a:r>
                <a:r>
                  <a:rPr lang="en-US" altLang="zh-CN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sz="2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en-US" altLang="zh-CN" sz="2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···</a:t>
                </a:r>
                <a:r>
                  <a:rPr lang="zh-CN" altLang="en-US" sz="2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6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348" y="2745108"/>
                <a:ext cx="3502754" cy="692497"/>
              </a:xfrm>
              <a:prstGeom prst="rect">
                <a:avLst/>
              </a:prstGeom>
              <a:blipFill rotWithShape="0">
                <a:blip r:embed="rId3"/>
                <a:stretch>
                  <a:fillRect r="-2435" b="-11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62668" y="714491"/>
                <a:ext cx="7914906" cy="1092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为了防止方程的解在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sz="2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时发散，必须要求</a:t>
                </a:r>
                <a:endParaRPr lang="en-US" altLang="zh-CN" sz="2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+1−</m:t>
                    </m:r>
                    <m:r>
                      <a:rPr lang="zh-CN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sz="2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1,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···</m:t>
                    </m:r>
                  </m:oMath>
                </a14:m>
                <a:endParaRPr lang="en-US" altLang="zh-CN" sz="26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68" y="714491"/>
                <a:ext cx="7914906" cy="1092607"/>
              </a:xfrm>
              <a:prstGeom prst="rect">
                <a:avLst/>
              </a:prstGeom>
              <a:blipFill rotWithShape="0">
                <a:blip r:embed="rId4"/>
                <a:stretch>
                  <a:fillRect l="-1387" t="-6145" b="-5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62668" y="3632229"/>
                <a:ext cx="6897302" cy="553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：径量子数；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：主量子数或总量子数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68" y="3632229"/>
                <a:ext cx="6897302" cy="553357"/>
              </a:xfrm>
              <a:prstGeom prst="rect">
                <a:avLst/>
              </a:prstGeom>
              <a:blipFill rotWithShape="0">
                <a:blip r:embed="rId5"/>
                <a:stretch>
                  <a:fillRect t="-1099" b="-24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197866" y="4588785"/>
                <a:ext cx="4791409" cy="1136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altLang="zh-CN" sz="2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6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=1, 2, 3,⋯</m:t>
                      </m:r>
                    </m:oMath>
                  </m:oMathPara>
                </a14:m>
                <a:endParaRPr lang="en-US" altLang="zh-CN" sz="2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866" y="4588785"/>
                <a:ext cx="4791409" cy="113601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62668" y="5811473"/>
                <a:ext cx="8443434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可见，在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sz="2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（束缚态）下，粒子能量取离散值时，波函数才有满足边界条件的解。</a:t>
                </a:r>
                <a:endParaRPr lang="zh-CN" altLang="en-US" sz="2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68" y="5811473"/>
                <a:ext cx="8443434" cy="892552"/>
              </a:xfrm>
              <a:prstGeom prst="rect">
                <a:avLst/>
              </a:prstGeom>
              <a:blipFill rotWithShape="0">
                <a:blip r:embed="rId7"/>
                <a:stretch>
                  <a:fillRect l="-1300" t="-7483" b="-17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62668" y="4289766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上式给出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本征能量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34766" y="65795"/>
            <a:ext cx="2031325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径向方程求解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3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2" grpId="0"/>
      <p:bldP spid="13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10670" y="933036"/>
                <a:ext cx="3995225" cy="1232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  <m:sSubSup>
                            <m:sSub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altLang="zh-CN" sz="28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670" y="933036"/>
                <a:ext cx="3995225" cy="123226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390241" y="0"/>
            <a:ext cx="515481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二、定态薛定谔方程的求解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88724" y="2352370"/>
                <a:ext cx="4639115" cy="1311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  <m:sSubSup>
                            <m:sSub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𝑛𝑎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800" i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724" y="2352370"/>
                <a:ext cx="4639115" cy="13114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6332" y="4008339"/>
                <a:ext cx="8738855" cy="1101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是氢原子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第一玻尔轨道半径、或玻尔半径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32" y="4008339"/>
                <a:ext cx="8738855" cy="1101135"/>
              </a:xfrm>
              <a:prstGeom prst="rect">
                <a:avLst/>
              </a:prstGeom>
              <a:blipFill rotWithShape="0">
                <a:blip r:embed="rId4"/>
                <a:stretch>
                  <a:fillRect r="-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834766" y="65795"/>
            <a:ext cx="2031325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径向方程求解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242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220" y="631247"/>
            <a:ext cx="321303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径向函数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以表示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7">
            <a:extLst>
              <a:ext uri="{FF2B5EF4-FFF2-40B4-BE49-F238E27FC236}">
                <a16:creationId xmlns="" xmlns:a16="http://schemas.microsoft.com/office/drawing/2014/main" id="{0E0DB0D2-D985-4106-B7CD-C7FDD1CBD4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573671"/>
              </p:ext>
            </p:extLst>
          </p:nvPr>
        </p:nvGraphicFramePr>
        <p:xfrm>
          <a:off x="2010891" y="3415821"/>
          <a:ext cx="2129893" cy="975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" name="Equation" r:id="rId4" imgW="1054080" imgH="482400" progId="Equation.DSMT4">
                  <p:embed/>
                </p:oleObj>
              </mc:Choice>
              <mc:Fallback>
                <p:oleObj name="Equation" r:id="rId4" imgW="1054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0891" y="3415821"/>
                        <a:ext cx="2129893" cy="9751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98429" y="7391"/>
            <a:ext cx="515481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二、定态薛定谔方程的求解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6332" y="1316220"/>
                <a:ext cx="8817240" cy="1002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3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3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𝑛𝑙</m:t>
                          </m:r>
                        </m:sub>
                      </m:sSub>
                      <m:d>
                        <m:dPr>
                          <m:ctrlPr>
                            <a:rPr lang="en-US" altLang="zh-CN" sz="23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zh-CN" sz="23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3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30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3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3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nl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3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3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altLang="zh-CN" sz="23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sSup>
                        <m:sSupPr>
                          <m:ctrlPr>
                            <a:rPr lang="en-US" altLang="zh-CN" sz="23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3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3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3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3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𝑛𝑙</m:t>
                              </m:r>
                            </m:sub>
                          </m:sSub>
                          <m:r>
                            <a:rPr lang="en-US" altLang="zh-CN" sz="23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3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3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num>
                            <m:den>
                              <m:r>
                                <a:rPr lang="en-US" altLang="zh-CN" sz="23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altLang="zh-CN" sz="23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3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3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3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altLang="zh-CN" sz="23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3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30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3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3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num>
                                <m:den>
                                  <m:r>
                                    <a:rPr lang="en-US" altLang="zh-CN" sz="23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US" altLang="zh-CN" sz="23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3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3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3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altLang="zh-CN" sz="23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altLang="zh-CN" sz="23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3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zh-CN" sz="23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3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3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3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+1, 2</m:t>
                      </m:r>
                      <m:r>
                        <a:rPr lang="en-US" altLang="zh-CN" sz="23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3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+2,</m:t>
                      </m:r>
                      <m:f>
                        <m:fPr>
                          <m:ctrlPr>
                            <a:rPr lang="en-US" altLang="zh-CN" sz="23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3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num>
                        <m:den>
                          <m:r>
                            <a:rPr lang="en-US" altLang="zh-CN" sz="23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altLang="zh-CN" sz="23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3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3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3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3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300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32" y="1316220"/>
                <a:ext cx="8817240" cy="1002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72181" y="263158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归一化：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34980" y="5254646"/>
                <a:ext cx="6141298" cy="1313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式中利用了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sSub>
                              <m:sSub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 dirty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altLang="zh-CN" sz="26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0" y="5254646"/>
                <a:ext cx="6141298" cy="1313629"/>
              </a:xfrm>
              <a:prstGeom prst="rect">
                <a:avLst/>
              </a:prstGeom>
              <a:blipFill rotWithShape="0">
                <a:blip r:embed="rId7"/>
                <a:stretch>
                  <a:fillRect l="-1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9964" y="2459321"/>
                <a:ext cx="7319507" cy="894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l-GR" sz="2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p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  <m:d>
                        <m:d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zh-CN" altLang="en-US" sz="220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20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𝑑𝑟𝑑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964" y="2459321"/>
                <a:ext cx="7319507" cy="8946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498429" y="3636127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可知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11648" y="4279515"/>
                <a:ext cx="4589270" cy="1138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3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3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3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𝑛𝑙</m:t>
                          </m:r>
                        </m:sub>
                      </m:sSub>
                      <m:r>
                        <a:rPr lang="en-US" altLang="zh-CN" sz="23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3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3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sz="23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3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3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3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sz="2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sSup>
                                <m:sSupPr>
                                  <m:ctrlPr>
                                    <a:rPr lang="en-US" altLang="zh-CN" sz="23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3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altLang="zh-CN" sz="23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US" altLang="zh-CN" sz="23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3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3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3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23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3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sSubSup>
                                <m:sSubSupPr>
                                  <m:ctrlPr>
                                    <a:rPr lang="en-US" altLang="zh-CN" sz="23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3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3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23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 sz="2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648" y="4279515"/>
                <a:ext cx="4589270" cy="113806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34980" y="4645968"/>
            <a:ext cx="218521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归一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化因子：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4766" y="65795"/>
            <a:ext cx="1415772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径向函数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13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7" grpId="0"/>
      <p:bldP spid="2" grpId="0"/>
      <p:bldP spid="18" grpId="0"/>
      <p:bldP spid="6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5824" y="849521"/>
            <a:ext cx="27627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几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个径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向函数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对象 8">
            <a:extLst>
              <a:ext uri="{FF2B5EF4-FFF2-40B4-BE49-F238E27FC236}">
                <a16:creationId xmlns="" xmlns:a16="http://schemas.microsoft.com/office/drawing/2014/main" id="{2C53176F-AAAF-46A3-B638-A70B08E02A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982189"/>
              </p:ext>
            </p:extLst>
          </p:nvPr>
        </p:nvGraphicFramePr>
        <p:xfrm>
          <a:off x="1213400" y="1709952"/>
          <a:ext cx="6255709" cy="4407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3" imgW="6758905" imgH="5470987" progId="Equation.DSMT4">
                  <p:embed/>
                </p:oleObj>
              </mc:Choice>
              <mc:Fallback>
                <p:oleObj name="Equation" r:id="rId3" imgW="6758905" imgH="547098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3400" y="1709952"/>
                        <a:ext cx="6255709" cy="44075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399294" y="17548"/>
            <a:ext cx="515481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二、定态薛定谔方程的求解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79621" y="50645"/>
            <a:ext cx="1415772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径向函数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26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4536" y="666450"/>
            <a:ext cx="3853933" cy="538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库仑场中电子的波函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01" y="0"/>
            <a:ext cx="1853725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三、结论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89481" y="4028110"/>
                <a:ext cx="8404116" cy="2594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）简并度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对应的所有态的个数，即给定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600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sz="2600" b="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的组合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数：</a:t>
                </a:r>
                <a:endParaRPr lang="en-US" altLang="zh-CN" sz="26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nary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81" y="4028110"/>
                <a:ext cx="8404116" cy="2594300"/>
              </a:xfrm>
              <a:prstGeom prst="rect">
                <a:avLst/>
              </a:prstGeom>
              <a:blipFill rotWithShape="0">
                <a:blip r:embed="rId2"/>
                <a:stretch>
                  <a:fillRect l="-1305" t="-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67491" y="1418502"/>
                <a:ext cx="4748544" cy="612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𝑛𝑙𝑚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𝑛𝑙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d>
                      <m:d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491" y="1418502"/>
                <a:ext cx="4748544" cy="612475"/>
              </a:xfrm>
              <a:prstGeom prst="rect">
                <a:avLst/>
              </a:prstGeom>
              <a:blipFill rotWithShape="0">
                <a:blip r:embed="rId3"/>
                <a:stretch>
                  <a:fillRect t="-2000" b="-1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9884" y="2217993"/>
                <a:ext cx="4749698" cy="612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主量子数：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=1, 2, 3,⋯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84" y="2217993"/>
                <a:ext cx="4749698" cy="612475"/>
              </a:xfrm>
              <a:prstGeom prst="rect">
                <a:avLst/>
              </a:prstGeom>
              <a:blipFill rotWithShape="0">
                <a:blip r:embed="rId4"/>
                <a:stretch>
                  <a:fillRect l="-2308" t="-1000" b="-1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39884" y="2794937"/>
                <a:ext cx="4904804" cy="612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角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量子数：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=0, 1, 2,⋯,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84" y="2794937"/>
                <a:ext cx="4904804" cy="612475"/>
              </a:xfrm>
              <a:prstGeom prst="rect">
                <a:avLst/>
              </a:prstGeom>
              <a:blipFill rotWithShape="0">
                <a:blip r:embed="rId5"/>
                <a:stretch>
                  <a:fillRect l="-2236" t="-990" r="-1242" b="-12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39884" y="3371881"/>
                <a:ext cx="5157309" cy="612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磁量子数：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=0,±1,±2,⋯,±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84" y="3371881"/>
                <a:ext cx="5157309" cy="612475"/>
              </a:xfrm>
              <a:prstGeom prst="rect">
                <a:avLst/>
              </a:prstGeom>
              <a:blipFill rotWithShape="0">
                <a:blip r:embed="rId6"/>
                <a:stretch>
                  <a:fillRect l="-2128" t="-990" r="-1182" b="-12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76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2850" y="1118278"/>
            <a:ext cx="8722108" cy="4832092"/>
            <a:chOff x="1133475" y="1583889"/>
            <a:chExt cx="5848350" cy="4832092"/>
          </a:xfrm>
        </p:grpSpPr>
        <p:graphicFrame>
          <p:nvGraphicFramePr>
            <p:cNvPr id="5" name="Object 11">
              <a:extLst>
                <a:ext uri="{FF2B5EF4-FFF2-40B4-BE49-F238E27FC236}">
                  <a16:creationId xmlns="" xmlns:a16="http://schemas.microsoft.com/office/drawing/2014/main" id="{AFBC6801-30F1-4951-8671-668F23F6FBC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26669688"/>
                </p:ext>
              </p:extLst>
            </p:nvPr>
          </p:nvGraphicFramePr>
          <p:xfrm>
            <a:off x="1635046" y="1583889"/>
            <a:ext cx="633571" cy="555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3" name="Equation" r:id="rId3" imgW="419040" imgH="279360" progId="Equation.DSMT4">
                    <p:embed/>
                  </p:oleObj>
                </mc:Choice>
                <mc:Fallback>
                  <p:oleObj name="Equation" r:id="rId3" imgW="419040" imgH="27936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5046" y="1583889"/>
                          <a:ext cx="633571" cy="555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extLst>
                <a:ext uri="{FF2B5EF4-FFF2-40B4-BE49-F238E27FC236}">
                  <a16:creationId xmlns="" xmlns:a16="http://schemas.microsoft.com/office/drawing/2014/main" id="{91BBADA6-EF64-46F8-97D6-440D8B8555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8753445"/>
                </p:ext>
              </p:extLst>
            </p:nvPr>
          </p:nvGraphicFramePr>
          <p:xfrm>
            <a:off x="2770187" y="1649279"/>
            <a:ext cx="1287463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4" name="Equation" r:id="rId5" imgW="1287815" imgH="517956" progId="Equation.DSMT4">
                    <p:embed/>
                  </p:oleObj>
                </mc:Choice>
                <mc:Fallback>
                  <p:oleObj name="Equation" r:id="rId5" imgW="1287815" imgH="517956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70187" y="1649279"/>
                          <a:ext cx="1287463" cy="5175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">
              <a:extLst>
                <a:ext uri="{FF2B5EF4-FFF2-40B4-BE49-F238E27FC236}">
                  <a16:creationId xmlns="" xmlns:a16="http://schemas.microsoft.com/office/drawing/2014/main" id="{315A109F-0F7B-4FB0-9B5A-C1195257B74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89150838"/>
                </p:ext>
              </p:extLst>
            </p:nvPr>
          </p:nvGraphicFramePr>
          <p:xfrm>
            <a:off x="2431354" y="2318205"/>
            <a:ext cx="2111375" cy="617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5" name="Equation" r:id="rId7" imgW="1015920" imgH="266400" progId="Equation.DSMT4">
                    <p:embed/>
                  </p:oleObj>
                </mc:Choice>
                <mc:Fallback>
                  <p:oleObj name="Equation" r:id="rId7" imgW="1015920" imgH="2664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1354" y="2318205"/>
                          <a:ext cx="2111375" cy="617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4">
              <a:extLst>
                <a:ext uri="{FF2B5EF4-FFF2-40B4-BE49-F238E27FC236}">
                  <a16:creationId xmlns="" xmlns:a16="http://schemas.microsoft.com/office/drawing/2014/main" id="{4418BB02-C757-42B1-86D6-C0E33580E95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68038062"/>
                </p:ext>
              </p:extLst>
            </p:nvPr>
          </p:nvGraphicFramePr>
          <p:xfrm>
            <a:off x="2431354" y="3032016"/>
            <a:ext cx="2327275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6" name="Equation" r:id="rId9" imgW="1143000" imgH="266400" progId="Equation.DSMT4">
                    <p:embed/>
                  </p:oleObj>
                </mc:Choice>
                <mc:Fallback>
                  <p:oleObj name="Equation" r:id="rId9" imgW="1143000" imgH="2664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1354" y="3032016"/>
                          <a:ext cx="2327275" cy="660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6">
              <a:extLst>
                <a:ext uri="{FF2B5EF4-FFF2-40B4-BE49-F238E27FC236}">
                  <a16:creationId xmlns="" xmlns:a16="http://schemas.microsoft.com/office/drawing/2014/main" id="{8A1A1E25-0359-4852-8ECE-76904DA826C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58057116"/>
                </p:ext>
              </p:extLst>
            </p:nvPr>
          </p:nvGraphicFramePr>
          <p:xfrm>
            <a:off x="2351979" y="3741212"/>
            <a:ext cx="2486025" cy="693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7" name="Equation" r:id="rId11" imgW="1079280" imgH="266400" progId="Equation.DSMT4">
                    <p:embed/>
                  </p:oleObj>
                </mc:Choice>
                <mc:Fallback>
                  <p:oleObj name="Equation" r:id="rId11" imgW="1079280" imgH="2664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979" y="3741212"/>
                          <a:ext cx="2486025" cy="693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8">
              <a:extLst>
                <a:ext uri="{FF2B5EF4-FFF2-40B4-BE49-F238E27FC236}">
                  <a16:creationId xmlns="" xmlns:a16="http://schemas.microsoft.com/office/drawing/2014/main" id="{91526AF2-1F06-42A9-A10A-38A64089041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47380579"/>
                </p:ext>
              </p:extLst>
            </p:nvPr>
          </p:nvGraphicFramePr>
          <p:xfrm>
            <a:off x="2268617" y="4751688"/>
            <a:ext cx="865463" cy="535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8" r:id="rId13" imgW="507559" imgH="253780" progId="Equation.DSMT4">
                    <p:embed/>
                  </p:oleObj>
                </mc:Choice>
                <mc:Fallback>
                  <p:oleObj r:id="rId13" imgW="507559" imgH="25378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617" y="4751688"/>
                          <a:ext cx="865463" cy="535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4">
              <a:extLst>
                <a:ext uri="{FF2B5EF4-FFF2-40B4-BE49-F238E27FC236}">
                  <a16:creationId xmlns="" xmlns:a16="http://schemas.microsoft.com/office/drawing/2014/main" id="{A9B63E66-D3C0-4462-ACD7-55E466A4232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61486048"/>
                </p:ext>
              </p:extLst>
            </p:nvPr>
          </p:nvGraphicFramePr>
          <p:xfrm>
            <a:off x="1170879" y="5410883"/>
            <a:ext cx="126047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9" name="Equation" r:id="rId15" imgW="596880" imgH="241200" progId="Equation.DSMT4">
                    <p:embed/>
                  </p:oleObj>
                </mc:Choice>
                <mc:Fallback>
                  <p:oleObj name="Equation" r:id="rId15" imgW="596880" imgH="241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0879" y="5410883"/>
                          <a:ext cx="1260475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"/>
            <p:cNvSpPr/>
            <p:nvPr/>
          </p:nvSpPr>
          <p:spPr>
            <a:xfrm>
              <a:off x="1133475" y="1583889"/>
              <a:ext cx="5848350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(2) </a:t>
              </a:r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是            的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共同本征函数系</a:t>
              </a:r>
            </a:p>
            <a:p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当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量子数      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给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定时，就确定了一个状态，力学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量</a:t>
              </a:r>
              <a:endPara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          </a:t>
              </a:r>
              <a:r>
                <a:rPr lang="zh-CN" alt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可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同时测定。</a:t>
              </a:r>
              <a:endParaRPr lang="zh-CN" altLang="en-US" sz="280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32" y="0"/>
            <a:ext cx="5154818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三、结论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461773" y="2636735"/>
                <a:ext cx="9480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𝑛𝑙𝑚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773" y="2636735"/>
                <a:ext cx="948081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01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7" y="102085"/>
            <a:ext cx="5154818" cy="386249"/>
          </a:xfrm>
        </p:spPr>
        <p:txBody>
          <a:bodyPr>
            <a:noAutofit/>
          </a:bodyPr>
          <a:lstStyle/>
          <a:p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一、定态薛定谔方程的导出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687" y="800623"/>
            <a:ext cx="7529812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考虑电子在一带正电的点电荷所产生的电场中运动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06168" y="3081984"/>
                <a:ext cx="3946849" cy="14116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  <m:sSubSup>
                            <m:sSub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endParaRPr lang="zh-CN" altLang="en-US" sz="2400" b="1" baseline="-25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168" y="3081984"/>
                <a:ext cx="3946849" cy="14116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14687" y="4272788"/>
                <a:ext cx="3518912" cy="722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这里，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rad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7" y="4272788"/>
                <a:ext cx="3518912" cy="722249"/>
              </a:xfrm>
              <a:prstGeom prst="rect">
                <a:avLst/>
              </a:prstGeom>
              <a:blipFill rotWithShape="0">
                <a:blip r:embed="rId4"/>
                <a:stretch>
                  <a:fillRect l="-3120" r="-2253" b="-7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4687" y="5066636"/>
                <a:ext cx="6500049" cy="9678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定态薛定谔方程：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dirty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𝑍</m:t>
                        </m:r>
                        <m:sSubSup>
                          <m:sSub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7" y="5066636"/>
                <a:ext cx="6500049" cy="967894"/>
              </a:xfrm>
              <a:prstGeom prst="rect">
                <a:avLst/>
              </a:prstGeom>
              <a:blipFill rotWithShape="0">
                <a:blip r:embed="rId5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4687" y="1371900"/>
                <a:ext cx="7986105" cy="6124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电子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：质量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，电荷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点电荷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：电荷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𝑍𝑒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；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7" y="1371900"/>
                <a:ext cx="7986105" cy="612475"/>
              </a:xfrm>
              <a:prstGeom prst="rect">
                <a:avLst/>
              </a:prstGeom>
              <a:blipFill rotWithShape="0">
                <a:blip r:embed="rId6"/>
                <a:stretch>
                  <a:fillRect l="-1374" t="-990" b="-12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4687" y="1944883"/>
                <a:ext cx="6280630" cy="6124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代表氢原子，</a:t>
                </a:r>
                <a:r>
                  <a:rPr lang="en-US" altLang="zh-CN" sz="2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代表类氢原子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7" y="1944883"/>
                <a:ext cx="6280630" cy="612475"/>
              </a:xfrm>
              <a:prstGeom prst="rect">
                <a:avLst/>
              </a:prstGeom>
              <a:blipFill rotWithShape="0">
                <a:blip r:embed="rId7"/>
                <a:stretch>
                  <a:fillRect l="-388" t="-990" r="-7087" b="-12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14687" y="2674224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哈密顿算符可以表示为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5612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5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7179" y="1312117"/>
                <a:ext cx="8055506" cy="7610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拉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普拉斯算符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dirty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6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6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6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6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在球坐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标中的表达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式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79" y="1312117"/>
                <a:ext cx="8055506" cy="761042"/>
              </a:xfrm>
              <a:prstGeom prst="rect">
                <a:avLst/>
              </a:prstGeom>
              <a:blipFill rotWithShape="0">
                <a:blip r:embed="rId2"/>
                <a:stretch>
                  <a:fillRect l="-1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5676440"/>
                <a:ext cx="9171782" cy="82496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1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100" i="1" dirty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1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2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1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1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2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1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CN" altLang="en-US" sz="21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  <m:r>
                            <a:rPr lang="zh-CN" altLang="en-US" sz="21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2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zh-CN" altLang="en-US" sz="21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f>
                            <m:fPr>
                              <m:ctrlP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1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1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1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f>
                                <m:fPr>
                                  <m:ctrlP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1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CN" altLang="en-US" sz="21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  <m:r>
                            <a:rPr lang="zh-CN" altLang="en-US" sz="21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2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1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zh-CN" altLang="en-US" sz="2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f>
                            <m:fPr>
                              <m:ctrlP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1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zh-CN" altLang="en-US" sz="2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1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zh-CN" altLang="en-US" sz="2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100" i="1" dirty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1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1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  <m:sSubSup>
                            <m:sSubSupPr>
                              <m:ctrlPr>
                                <a:rPr lang="en-US" altLang="zh-CN" sz="21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1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1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1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1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2100" i="1" dirty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1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100" i="1" dirty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76440"/>
                <a:ext cx="9171782" cy="8249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79" y="14077"/>
            <a:ext cx="5154818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一、定态薛定谔方程的导出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332" y="4942807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定态薛定谔方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球坐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标形式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70612" y="2010212"/>
                <a:ext cx="6760861" cy="999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12" y="2010212"/>
                <a:ext cx="6760861" cy="9993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6332" y="3911593"/>
                <a:ext cx="8429423" cy="790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d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den>
                          </m:f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0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sSubSup>
                            <m:sSubSupPr>
                              <m:ctrlPr>
                                <a:rPr lang="en-US" altLang="zh-CN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32" y="3911593"/>
                <a:ext cx="8429423" cy="7900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81188" y="3262985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球坐标系下哈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密顿算符</a:t>
            </a:r>
            <a:endParaRPr lang="zh-CN" altLang="en-US" sz="2600" dirty="0"/>
          </a:p>
        </p:txBody>
      </p:sp>
      <p:sp>
        <p:nvSpPr>
          <p:cNvPr id="2" name="Rectangle 1"/>
          <p:cNvSpPr/>
          <p:nvPr/>
        </p:nvSpPr>
        <p:spPr>
          <a:xfrm>
            <a:off x="596802" y="741444"/>
            <a:ext cx="48526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球</a:t>
            </a:r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坐标下系统的定态薛定谔方程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4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1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1190" y="520220"/>
                <a:ext cx="5579365" cy="787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方程两边乘以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并移项得</a:t>
                </a:r>
                <a:endParaRPr lang="en-US" altLang="zh-CN" sz="26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90" y="520220"/>
                <a:ext cx="5579365" cy="787716"/>
              </a:xfrm>
              <a:prstGeom prst="rect">
                <a:avLst/>
              </a:prstGeom>
              <a:blipFill rotWithShape="0">
                <a:blip r:embed="rId2"/>
                <a:stretch>
                  <a:fillRect l="-1965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359708" y="0"/>
            <a:ext cx="515481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二、定态薛定谔方程的求解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9708" y="2210322"/>
            <a:ext cx="1514359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分离变</a:t>
            </a:r>
            <a:r>
              <a:rPr lang="zh-CN" altLang="en-US" sz="2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量，</a:t>
            </a:r>
            <a:endParaRPr lang="en-US" altLang="zh-CN" sz="2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-257263" y="2830697"/>
                <a:ext cx="9643857" cy="1257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9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zh-CN" altLang="en-US" sz="19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zh-CN" altLang="en-US" sz="19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zh-CN" alt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9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CN" altLang="en-US" sz="19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19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zh-CN" alt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19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zh-CN" altLang="en-US" sz="19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f>
                                    <m:fPr>
                                      <m:ctrlPr>
                                        <a:rPr lang="zh-CN" alt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19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zh-CN" altLang="en-US" sz="19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CN" altLang="en-US" sz="19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zh-CN" altLang="en-US" sz="19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9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9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zh-CN" altLang="en-US" sz="19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sz="19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zh-CN" alt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9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zh-CN" altLang="en-US" sz="19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19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zh-CN" alt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9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p>
                                      <m:r>
                                        <a:rPr lang="zh-CN" altLang="en-US" sz="19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9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CN" altLang="en-US" sz="19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19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zh-CN" alt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9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zh-CN" altLang="en-US" sz="19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>
                                    <m:fPr>
                                      <m:ctrlPr>
                                        <a:rPr lang="zh-CN" alt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19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zh-CN" altLang="en-US" sz="190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CN" altLang="en-US" sz="19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9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19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19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900" i="1" dirty="0"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</m:e>
                                    <m:sup>
                                      <m:r>
                                        <a:rPr lang="en-US" altLang="zh-CN" sz="19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1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19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19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9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altLang="zh-CN" sz="19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19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900" i="1" dirty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9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900" i="1" dirty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900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9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zh-CN" sz="1900" i="1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19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263" y="2830697"/>
                <a:ext cx="9643857" cy="125797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88609" y="1168549"/>
                <a:ext cx="8752115" cy="1033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f>
                                <m:f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sSubSup>
                                <m:sSub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09" y="1168549"/>
                <a:ext cx="8752115" cy="10338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59708" y="4163588"/>
                <a:ext cx="4864730" cy="612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令两边同时等于常数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，整理得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08" y="4163588"/>
                <a:ext cx="4864730" cy="612475"/>
              </a:xfrm>
              <a:prstGeom prst="rect">
                <a:avLst/>
              </a:prstGeom>
              <a:blipFill rotWithShape="0">
                <a:blip r:embed="rId5"/>
                <a:stretch>
                  <a:fillRect l="-2256" t="-1000"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64974" y="4672530"/>
                <a:ext cx="7266273" cy="2185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f>
                                <m:f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74" y="4672530"/>
                <a:ext cx="7266273" cy="21854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7277249" y="6043374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径向方程</a:t>
            </a:r>
            <a:endParaRPr lang="zh-CN" altLang="en-US" sz="2600" dirty="0"/>
          </a:p>
        </p:txBody>
      </p:sp>
      <p:sp>
        <p:nvSpPr>
          <p:cNvPr id="12" name="Rectangle 11"/>
          <p:cNvSpPr/>
          <p:nvPr/>
        </p:nvSpPr>
        <p:spPr>
          <a:xfrm>
            <a:off x="7277249" y="506602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角向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方程</a:t>
            </a:r>
            <a:endParaRPr lang="zh-CN" altLang="en-US" sz="2600" dirty="0"/>
          </a:p>
        </p:txBody>
      </p:sp>
      <p:sp>
        <p:nvSpPr>
          <p:cNvPr id="13" name="Rectangle 12"/>
          <p:cNvSpPr/>
          <p:nvPr/>
        </p:nvSpPr>
        <p:spPr>
          <a:xfrm>
            <a:off x="7123361" y="58555"/>
            <a:ext cx="1415772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分离变量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101714" y="2173807"/>
                <a:ext cx="4043294" cy="6124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并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同时除以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zh-CN" altLang="en-US" sz="260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14" y="2173807"/>
                <a:ext cx="4043294" cy="612475"/>
              </a:xfrm>
              <a:prstGeom prst="rect">
                <a:avLst/>
              </a:prstGeom>
              <a:blipFill rotWithShape="0">
                <a:blip r:embed="rId7"/>
                <a:stretch>
                  <a:fillRect l="-2715" t="-2000" b="-1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49300" y="2270338"/>
                <a:ext cx="339676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zh-CN" altLang="en-US" sz="2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300" y="2270338"/>
                <a:ext cx="3396764" cy="492443"/>
              </a:xfrm>
              <a:prstGeom prst="rect">
                <a:avLst/>
              </a:prstGeom>
              <a:blipFill rotWithShape="0">
                <a:blip r:embed="rId8"/>
                <a:stretch>
                  <a:fillRect l="-3232" t="-14815" r="-2154" b="-27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63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2" grpId="0"/>
      <p:bldP spid="12" grpId="0"/>
      <p:bldP spid="14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06076" y="3559792"/>
                <a:ext cx="8073931" cy="1292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上节内容可知，第一个方程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有解的条件为</a:t>
                </a:r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zh-CN" altLang="en-US" sz="2600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6" y="3559792"/>
                <a:ext cx="8073931" cy="1292662"/>
              </a:xfrm>
              <a:prstGeom prst="rect">
                <a:avLst/>
              </a:prstGeom>
              <a:blipFill rotWithShape="0">
                <a:blip r:embed="rId3"/>
                <a:stretch>
                  <a:fillRect l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17401" y="22541"/>
            <a:ext cx="515481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二、定态薛定谔方程的求解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45015" y="1396572"/>
                <a:ext cx="6793106" cy="1243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d>
                            <m:d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f>
                                <m:f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  <m:f>
                            <m:fPr>
                              <m:ctrlPr>
                                <a:rPr lang="zh-CN" alt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2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p>
                                  <m:r>
                                    <a:rPr lang="zh-CN" alt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15" y="1396572"/>
                <a:ext cx="6793106" cy="12436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96952" y="5579611"/>
                <a:ext cx="6922921" cy="738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dirty="0" err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zh-CN" altLang="en-US" sz="2800" i="1" dirty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=0, ±1, ±2,⋯,±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52" y="5579611"/>
                <a:ext cx="6922921" cy="7386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45015" y="2803381"/>
                <a:ext cx="5798748" cy="5032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电子角动量平方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altLang="zh-CN" sz="2600" i="1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的本征值方程</a:t>
                </a:r>
                <a:endParaRPr lang="zh-CN" altLang="en-US" sz="2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15" y="2803381"/>
                <a:ext cx="5798748" cy="503279"/>
              </a:xfrm>
              <a:prstGeom prst="rect">
                <a:avLst/>
              </a:prstGeom>
              <a:blipFill rotWithShape="0">
                <a:blip r:embed="rId6"/>
                <a:stretch>
                  <a:fillRect l="-1893" t="-10976" b="-280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06076" y="867460"/>
            <a:ext cx="418576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第一个方程（角向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</a:t>
            </a:r>
            <a:r>
              <a:rPr lang="zh-CN" altLang="en-US" sz="2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程）：</a:t>
            </a:r>
            <a:endParaRPr lang="zh-CN" altLang="en-US" sz="260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6076" y="4925516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方程的解为球谐函数：</a:t>
            </a:r>
            <a:endParaRPr lang="zh-CN" altLang="en-US" sz="2600" dirty="0"/>
          </a:p>
        </p:txBody>
      </p:sp>
      <p:sp>
        <p:nvSpPr>
          <p:cNvPr id="10" name="Rectangle 9"/>
          <p:cNvSpPr/>
          <p:nvPr/>
        </p:nvSpPr>
        <p:spPr>
          <a:xfrm>
            <a:off x="7160691" y="5173945"/>
            <a:ext cx="1518364" cy="4924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</a:t>
            </a:r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4766" y="65795"/>
            <a:ext cx="2031325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角向方程求解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41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8" grpId="0"/>
      <p:bldP spid="9" grpId="0"/>
      <p:bldP spid="5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20633" y="1122142"/>
                <a:ext cx="6561971" cy="1138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33" y="1122142"/>
                <a:ext cx="6561971" cy="11389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71722" y="8661"/>
            <a:ext cx="515481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二、定态薛定谔方程的求解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51768" y="4450127"/>
                <a:ext cx="7699699" cy="2156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令</a:t>
                </a:r>
                <a:r>
                  <a:rPr lang="zh-CN" altLang="en-US" sz="240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得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  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sSubSup>
                                    <m:sSubSupPr>
                                      <m:ctrlP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zh-CN" sz="24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68" y="4450127"/>
                <a:ext cx="7699699" cy="2156488"/>
              </a:xfrm>
              <a:prstGeom prst="rect">
                <a:avLst/>
              </a:prstGeom>
              <a:blipFill rotWithShape="0">
                <a:blip r:embed="rId3"/>
                <a:stretch>
                  <a:fillRect l="-12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51771" y="2261044"/>
                <a:ext cx="7922274" cy="8970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注意</a:t>
                </a:r>
                <a:r>
                  <a:rPr lang="zh-CN" altLang="en-US" sz="2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zh-CN" altLang="en-US" sz="2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𝑑𝑅</m:t>
                            </m:r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zh-CN" altLang="en-US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f>
                          <m:fPr>
                            <m:ctrlPr>
                              <a:rPr lang="zh-CN" alt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𝑑𝑅</m:t>
                            </m:r>
                          </m:num>
                          <m:den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zh-CN" alt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2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zh-CN" altLang="en-US" sz="2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ctrlPr>
                              <a:rPr lang="zh-CN" alt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sz="22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zh-CN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2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𝑟𝑅</m:t>
                    </m:r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则方程变为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71" y="2261044"/>
                <a:ext cx="7922274" cy="897040"/>
              </a:xfrm>
              <a:prstGeom prst="rect">
                <a:avLst/>
              </a:prstGeom>
              <a:blipFill rotWithShape="0">
                <a:blip r:embed="rId4"/>
                <a:stretch>
                  <a:fillRect l="-1232" r="-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9219" y="3219441"/>
                <a:ext cx="6988628" cy="1295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300" i="1" dirty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zh-CN" altLang="en-US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3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3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3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300" i="1" dirty="0">
                          <a:latin typeface="Cambria Math" panose="02040503050406030204" pitchFamily="18" charset="0"/>
                        </a:rPr>
                        <m:t>𝑟𝑅</m:t>
                      </m:r>
                      <m:r>
                        <a:rPr lang="en-US" altLang="zh-CN" sz="2300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sSubSup>
                                <m:sSubSupPr>
                                  <m:ctrlPr>
                                    <a:rPr lang="en-US" altLang="zh-CN" sz="23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3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3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altLang="zh-CN" sz="23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en-US" altLang="zh-CN" sz="23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300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3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300" i="1" dirty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300" i="1" dirty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US" altLang="zh-CN" sz="23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3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19" y="3219441"/>
                <a:ext cx="6988628" cy="12959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51770" y="618192"/>
            <a:ext cx="4185761" cy="598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第二个方程</a:t>
            </a:r>
            <a:r>
              <a:rPr lang="zh-CN" altLang="en-US" sz="2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径向方程</a:t>
            </a:r>
            <a:r>
              <a:rPr lang="zh-CN" altLang="en-US" sz="2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）：</a:t>
            </a:r>
            <a:endParaRPr lang="en-US" altLang="zh-CN" sz="26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12184" y="40395"/>
            <a:ext cx="2031325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径向方程求解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2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35508" y="0"/>
            <a:ext cx="515481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二、定态薛定谔方程的求解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13199" y="3555031"/>
                <a:ext cx="6794630" cy="583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下面讨论</a:t>
                </a:r>
                <a:r>
                  <a:rPr lang="en-US" altLang="zh-CN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的情</a:t>
                </a: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况，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径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向方程化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99" y="3555031"/>
                <a:ext cx="6794630" cy="583365"/>
              </a:xfrm>
              <a:prstGeom prst="rect">
                <a:avLst/>
              </a:prstGeom>
              <a:blipFill rotWithShape="0">
                <a:blip r:embed="rId3"/>
                <a:stretch>
                  <a:fillRect l="-1614" b="-23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5458" y="1623039"/>
                <a:ext cx="8069486" cy="17727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：对于任何</a:t>
                </a:r>
                <a14:m>
                  <m:oMath xmlns:m="http://schemas.openxmlformats.org/officeDocument/2006/math">
                    <m:r>
                      <a:rPr lang="en-US" altLang="zh-CN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值方程都有满足波函数的解，非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束缚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态，连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续谱；</a:t>
                </a:r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束缚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态，离散谱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58" y="1623039"/>
                <a:ext cx="8069486" cy="1772793"/>
              </a:xfrm>
              <a:prstGeom prst="rect">
                <a:avLst/>
              </a:prstGeom>
              <a:blipFill rotWithShape="0">
                <a:blip r:embed="rId4"/>
                <a:stretch>
                  <a:fillRect l="-1360" b="-3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13199" y="4250606"/>
                <a:ext cx="8154004" cy="11298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  <m:sSubSup>
                            <m:sSub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99" y="4250606"/>
                <a:ext cx="8154004" cy="11298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77364" y="509327"/>
                <a:ext cx="4704365" cy="1138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364" y="509327"/>
                <a:ext cx="4704365" cy="113890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4467" y="5383176"/>
                <a:ext cx="4067973" cy="1144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，代入上式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67" y="5383176"/>
                <a:ext cx="4067973" cy="1144480"/>
              </a:xfrm>
              <a:prstGeom prst="rect">
                <a:avLst/>
              </a:prstGeom>
              <a:blipFill rotWithShape="0">
                <a:blip r:embed="rId7"/>
                <a:stretch>
                  <a:fillRect l="-2399" r="-1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834766" y="65795"/>
            <a:ext cx="2031325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径向方程求解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27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6668" y="627022"/>
                <a:ext cx="7348365" cy="10557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  <m:sSubSup>
                            <m:sSub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8" y="627022"/>
                <a:ext cx="7348365" cy="10557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46668" y="0"/>
            <a:ext cx="515481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二、定态薛定谔方程的求解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19095" y="1595788"/>
                <a:ext cx="8364460" cy="2025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两边同时除以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，定义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𝑍</m:t>
                        </m:r>
                        <m:sSubSup>
                          <m:sSub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𝑍</m:t>
                        </m:r>
                        <m:sSubSup>
                          <m:sSub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（径向方程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95" y="1595788"/>
                <a:ext cx="8364460" cy="2025363"/>
              </a:xfrm>
              <a:prstGeom prst="rect">
                <a:avLst/>
              </a:prstGeom>
              <a:blipFill rotWithShape="0">
                <a:blip r:embed="rId4"/>
                <a:stretch>
                  <a:fillRect l="-1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54331" y="3743056"/>
                <a:ext cx="7403254" cy="2907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先研究渐近行为，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zh-CN" altLang="en-US" sz="2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=0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2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所以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  <m:f>
                          <m:fPr>
                            <m:ctrlP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</m:oMath>
                </a14:m>
                <a:r>
                  <a:rPr lang="zh-CN" altLang="en-US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，由于在无穷远波函数为零，故只取负</a:t>
                </a:r>
                <a:r>
                  <a:rPr lang="zh-CN" altLang="en-US" sz="2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号，即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</m:oMath>
                </a14:m>
                <a:r>
                  <a:rPr lang="zh-CN" altLang="en-US" sz="2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31" y="3743056"/>
                <a:ext cx="7403254" cy="2907976"/>
              </a:xfrm>
              <a:prstGeom prst="rect">
                <a:avLst/>
              </a:prstGeom>
              <a:blipFill rotWithShape="0">
                <a:blip r:embed="rId5"/>
                <a:stretch>
                  <a:fillRect l="-1481" t="-210" r="-1070" b="-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834766" y="65795"/>
            <a:ext cx="2031325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径向方程求解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2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17401" y="15212"/>
            <a:ext cx="515481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二、定态薛定谔方程的求解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65180" y="644473"/>
                <a:ext cx="7486831" cy="17442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，方程变为</a:t>
                </a:r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80" y="644473"/>
                <a:ext cx="7486831" cy="1744260"/>
              </a:xfrm>
              <a:prstGeom prst="rect">
                <a:avLst/>
              </a:prstGeom>
              <a:blipFill rotWithShape="0">
                <a:blip r:embed="rId2"/>
                <a:stretch>
                  <a:fillRect t="-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86002" y="3123804"/>
                <a:ext cx="1845185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002" y="3123804"/>
                <a:ext cx="1845185" cy="5309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7401" y="3781520"/>
                <a:ext cx="8493479" cy="1073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把解代入上面方程，得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+1, −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但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，当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时，解不趋于零，故不取，方程的解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01" y="3781520"/>
                <a:ext cx="8493479" cy="1073499"/>
              </a:xfrm>
              <a:prstGeom prst="rect">
                <a:avLst/>
              </a:prstGeom>
              <a:blipFill rotWithShape="0">
                <a:blip r:embed="rId4"/>
                <a:stretch>
                  <a:fillRect l="-1291" t="-568" r="-215" b="-13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13741" y="5116721"/>
                <a:ext cx="3826432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→0 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）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741" y="5116721"/>
                <a:ext cx="3826432" cy="530915"/>
              </a:xfrm>
              <a:prstGeom prst="rect">
                <a:avLst/>
              </a:prstGeom>
              <a:blipFill rotWithShape="0">
                <a:blip r:embed="rId5"/>
                <a:stretch>
                  <a:fillRect t="-14943" r="-2392" b="-26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6330" y="5697289"/>
                <a:ext cx="8344528" cy="662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总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之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径向方程的一般解可以写为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30" y="5697289"/>
                <a:ext cx="8344528" cy="662169"/>
              </a:xfrm>
              <a:prstGeom prst="rect">
                <a:avLst/>
              </a:prstGeom>
              <a:blipFill rotWithShape="0">
                <a:blip r:embed="rId6"/>
                <a:stretch>
                  <a:fillRect l="-1534" b="-23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68505" y="2492923"/>
            <a:ext cx="4852610" cy="612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此方程为欧拉方程，解可以写为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34766" y="65795"/>
            <a:ext cx="2031325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径向方程求解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75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4617</TotalTime>
  <Words>1077</Words>
  <Application>Microsoft Office PowerPoint</Application>
  <PresentationFormat>On-screen Show (4:3)</PresentationFormat>
  <Paragraphs>142</Paragraphs>
  <Slides>16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Equation.DSMT4</vt:lpstr>
      <vt:lpstr>PowerPoint Presentation</vt:lpstr>
      <vt:lpstr>一、定态薛定谔方程的导出</vt:lpstr>
      <vt:lpstr>一、定态薛定谔方程的导出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三、结论</vt:lpstr>
      <vt:lpstr>三、结论</vt:lpstr>
    </vt:vector>
  </TitlesOfParts>
  <Company>Local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968</cp:revision>
  <cp:lastPrinted>2023-09-27T02:57:00Z</cp:lastPrinted>
  <dcterms:created xsi:type="dcterms:W3CDTF">2023-05-07T08:38:35Z</dcterms:created>
  <dcterms:modified xsi:type="dcterms:W3CDTF">2025-03-21T02:10:09Z</dcterms:modified>
</cp:coreProperties>
</file>