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87" r:id="rId13"/>
    <p:sldId id="276" r:id="rId14"/>
    <p:sldId id="279" r:id="rId15"/>
    <p:sldId id="280" r:id="rId16"/>
    <p:sldId id="285" r:id="rId17"/>
    <p:sldId id="281" r:id="rId18"/>
    <p:sldId id="286" r:id="rId19"/>
    <p:sldId id="282" r:id="rId20"/>
    <p:sldId id="283" r:id="rId2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6C2"/>
    <a:srgbClr val="0D7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3" autoAdjust="0"/>
    <p:restoredTop sz="87621" autoAdjust="0"/>
  </p:normalViewPr>
  <p:slideViewPr>
    <p:cSldViewPr snapToGrid="0">
      <p:cViewPr varScale="1">
        <p:scale>
          <a:sx n="88" d="100"/>
          <a:sy n="88" d="100"/>
        </p:scale>
        <p:origin x="1282" y="71"/>
      </p:cViewPr>
      <p:guideLst/>
    </p:cSldViewPr>
  </p:slideViewPr>
  <p:outlineViewPr>
    <p:cViewPr>
      <p:scale>
        <a:sx n="33" d="100"/>
        <a:sy n="33" d="100"/>
      </p:scale>
      <p:origin x="0" y="-337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7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AAE27-943E-40CE-8CAC-FFC9F379C4A0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24C4A-430C-44A3-BB61-D87BD873C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88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78C77-8D1C-45C4-B03D-BC15710A2C38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81F4-23C5-4A7C-BD2B-E5E6B6ED8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拉普拉斯算符</a:t>
                </a:r>
                <a:r>
                  <a:rPr lang="en-US" altLang="zh-CN" sz="1200" i="0" dirty="0">
                    <a:latin typeface="Cambria Math" panose="02040503050406030204" pitchFamily="18" charset="0"/>
                  </a:rPr>
                  <a:t>𝛻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^</a:t>
                </a:r>
                <a:r>
                  <a:rPr lang="en-US" altLang="zh-CN" sz="1200" i="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dirty="0" smtClean="0"/>
                  <a:t>，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𝛻</a:t>
                </a:r>
                <a:r>
                  <a:rPr lang="zh-CN" altLang="en-US" dirty="0" smtClean="0"/>
                  <a:t>为哈密顿算子，读作</a:t>
                </a:r>
                <a:r>
                  <a:rPr lang="en-US" altLang="zh-CN" dirty="0" err="1" smtClean="0"/>
                  <a:t>Nabla</a:t>
                </a:r>
                <a:r>
                  <a:rPr lang="zh-CN" altLang="en-US" dirty="0" smtClean="0"/>
                  <a:t>，为二阶偏导，对梯度求散度，也可以表示为</a:t>
                </a:r>
                <a:r>
                  <a:rPr lang="el-GR" altLang="zh-CN" dirty="0" smtClean="0"/>
                  <a:t>Δ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delta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6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1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297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07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199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开始讨论氢原子内</a:t>
            </a:r>
            <a:r>
              <a:rPr lang="zh-CN" altLang="en-US" dirty="0" smtClean="0"/>
              <a:t>电子</a:t>
            </a:r>
            <a:r>
              <a:rPr lang="zh-CN" altLang="en-US" dirty="0" smtClean="0"/>
              <a:t>在空间各点的概率分布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38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目的是啥，走了这么多过程得到了啥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3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BC4C-14E0-41E1-A077-758458D8B38D}" type="datetime1">
              <a:rPr lang="zh-CN" altLang="en-US" smtClean="0"/>
              <a:t>2025/3/21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82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C449-B8F0-4B17-AFC9-CC9E3696DB5E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1AAF-0EBB-4C75-B181-3E12A4A813F3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B566-D327-45CD-9CCC-FEAE75412189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8000" y="555945"/>
            <a:ext cx="9180000" cy="67897"/>
          </a:xfrm>
          <a:prstGeom prst="rect">
            <a:avLst/>
          </a:prstGeom>
          <a:solidFill>
            <a:srgbClr val="0096C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1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8000" y="690856"/>
            <a:ext cx="9180000" cy="136477"/>
          </a:xfrm>
          <a:prstGeom prst="rect">
            <a:avLst/>
          </a:prstGeom>
          <a:solidFill>
            <a:srgbClr val="0096C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382" y="6265420"/>
            <a:ext cx="1637951" cy="50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0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88-40F1-4FAE-B795-40420C0F0F11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5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548C-43FA-49DA-AD91-2C392E4A4C3C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8EE6-8CC4-4234-A249-FBF8921479E6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8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CC8-494F-4466-929D-E995EB19C934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6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45DE-0722-421B-9DA3-34C2D092F28E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3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C6A-AAC7-48EA-96C1-BF75AF9B44FF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5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3900-DA90-47D0-AC95-17F9C4F92E20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75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png"/><Relationship Id="rId5" Type="http://schemas.openxmlformats.org/officeDocument/2006/relationships/image" Target="../media/image20.wmf"/><Relationship Id="rId10" Type="http://schemas.openxmlformats.org/officeDocument/2006/relationships/image" Target="../media/image47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6.bin"/><Relationship Id="rId7" Type="http://schemas.openxmlformats.org/officeDocument/2006/relationships/image" Target="../media/image51.png"/><Relationship Id="rId12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11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00.bin"/><Relationship Id="rId4" Type="http://schemas.openxmlformats.org/officeDocument/2006/relationships/image" Target="../media/image23.wmf"/><Relationship Id="rId9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58.png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62.png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oleObject" Target="../embeddings/oleObject25.bin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11" Type="http://schemas.openxmlformats.org/officeDocument/2006/relationships/image" Target="../media/image70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6.jpg"/><Relationship Id="rId4" Type="http://schemas.openxmlformats.org/officeDocument/2006/relationships/image" Target="../media/image33.wmf"/><Relationship Id="rId9" Type="http://schemas.openxmlformats.org/officeDocument/2006/relationships/image" Target="../media/image4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7.jpg"/><Relationship Id="rId7" Type="http://schemas.openxmlformats.org/officeDocument/2006/relationships/image" Target="../media/image59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38.jpg"/><Relationship Id="rId7" Type="http://schemas.openxmlformats.org/officeDocument/2006/relationships/image" Target="../media/image67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0.png"/><Relationship Id="rId5" Type="http://schemas.openxmlformats.org/officeDocument/2006/relationships/image" Target="../media/image65.png"/><Relationship Id="rId10" Type="http://schemas.openxmlformats.org/officeDocument/2006/relationships/image" Target="../media/image700.png"/><Relationship Id="rId4" Type="http://schemas.openxmlformats.org/officeDocument/2006/relationships/image" Target="../media/image640.png"/><Relationship Id="rId9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1.emf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29.png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0.bin"/><Relationship Id="rId23" Type="http://schemas.openxmlformats.org/officeDocument/2006/relationships/image" Target="../media/image27.png"/><Relationship Id="rId10" Type="http://schemas.openxmlformats.org/officeDocument/2006/relationships/image" Target="../media/image28.png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3.png"/><Relationship Id="rId14" Type="http://schemas.openxmlformats.org/officeDocument/2006/relationships/image" Target="../media/image10.emf"/><Relationship Id="rId22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50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png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31379" y="2717238"/>
            <a:ext cx="40799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氢原子模型求解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能级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波函数</a:t>
            </a:r>
          </a:p>
        </p:txBody>
      </p:sp>
      <p:sp>
        <p:nvSpPr>
          <p:cNvPr id="9" name="Rectangle 8"/>
          <p:cNvSpPr/>
          <p:nvPr/>
        </p:nvSpPr>
        <p:spPr>
          <a:xfrm>
            <a:off x="2001651" y="1181171"/>
            <a:ext cx="39036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§3.4 </a:t>
            </a:r>
            <a:r>
              <a:rPr lang="zh-CN" altLang="en-US" sz="4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氢原子</a:t>
            </a:r>
            <a:endParaRPr lang="en-US" altLang="zh-CN" sz="4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8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06" y="34504"/>
            <a:ext cx="1944893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、能级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906" y="3619562"/>
            <a:ext cx="5953748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就是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巴尔末公式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其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里德堡常数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对象 7">
                <a:extLst>
                  <a:ext uri="{FF2B5EF4-FFF2-40B4-BE49-F238E27FC236}">
                    <a16:creationId xmlns="" xmlns:a16="http://schemas.microsoft.com/office/drawing/2014/main" id="{D84F02E3-3E25-4B44-B1C6-753C0D738D81}"/>
                  </a:ext>
                </a:extLst>
              </p:cNvPr>
              <p:cNvSpPr txBox="1"/>
              <p:nvPr/>
            </p:nvSpPr>
            <p:spPr>
              <a:xfrm>
                <a:off x="2043203" y="4733323"/>
                <a:ext cx="5134825" cy="779463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sSubSup>
                            <m:sSub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=10973731.1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米</m:t>
                          </m:r>
                        </m:e>
                        <m:sup>
                          <m:r>
                            <a:rPr lang="zh-CN" altLang="en-US" sz="2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对象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84F02E3-3E25-4B44-B1C6-753C0D738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203" y="4733323"/>
                <a:ext cx="5134825" cy="7794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5">
                <a:extLst>
                  <a:ext uri="{FF2B5EF4-FFF2-40B4-BE49-F238E27FC236}">
                    <a16:creationId xmlns="" xmlns:a16="http://schemas.microsoft.com/office/drawing/2014/main" id="{1171FA45-5199-4289-8CA3-AA2F3E1B868E}"/>
                  </a:ext>
                </a:extLst>
              </p:cNvPr>
              <p:cNvSpPr txBox="1"/>
              <p:nvPr/>
            </p:nvSpPr>
            <p:spPr>
              <a:xfrm>
                <a:off x="1657352" y="2449678"/>
                <a:ext cx="5087803" cy="112349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zh-CN" alt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𝑅𝑐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对象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171FA45-5199-4289-8CA3-AA2F3E1B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2" y="2449678"/>
                <a:ext cx="5087803" cy="11234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84906" y="737751"/>
            <a:ext cx="2018501" cy="568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氢原子谱线 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1667" y="1572495"/>
                <a:ext cx="8412937" cy="497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系统由高能级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低能级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时，辐射一个光子，其频率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67" y="1572495"/>
                <a:ext cx="8412937" cy="497187"/>
              </a:xfrm>
              <a:prstGeom prst="rect">
                <a:avLst/>
              </a:prstGeom>
              <a:blipFill rotWithShape="0">
                <a:blip r:embed="rId4"/>
                <a:stretch>
                  <a:fillRect l="-1304" t="-14634" b="-24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0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50620" y="5129469"/>
            <a:ext cx="8391455" cy="763751"/>
            <a:chOff x="450620" y="5129469"/>
            <a:chExt cx="8391455" cy="763751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7" name="对象 8">
                  <a:extLst>
                    <a:ext uri="{FF2B5EF4-FFF2-40B4-BE49-F238E27FC236}">
                      <a16:creationId xmlns="" xmlns:a16="http://schemas.microsoft.com/office/drawing/2014/main" id="{DD028578-8475-48E3-B948-4496882119E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34498928"/>
                    </p:ext>
                  </p:extLst>
                </p:nvPr>
              </p:nvGraphicFramePr>
              <p:xfrm>
                <a:off x="450620" y="5129469"/>
                <a:ext cx="8391455" cy="76375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3475" name="Equation" r:id="rId4" imgW="3441600" imgH="355320" progId="Equation.DSMT4">
                        <p:embed/>
                      </p:oleObj>
                    </mc:Choice>
                    <mc:Fallback>
                      <p:oleObj name="Equation" r:id="rId4" imgW="3441600" imgH="35532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0620" y="5129469"/>
                              <a:ext cx="8391455" cy="76375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7" name="对象 8">
                  <a:extLst>
                    <a:ext uri="{FF2B5EF4-FFF2-40B4-BE49-F238E27FC236}">
                      <a16:creationId xmlns="" xmlns:a16="http://schemas.microsoft.com/office/drawing/2014/main" id="{DD028578-8475-48E3-B948-4496882119E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34498928"/>
                    </p:ext>
                  </p:extLst>
                </p:nvPr>
              </p:nvGraphicFramePr>
              <p:xfrm>
                <a:off x="450620" y="5129469"/>
                <a:ext cx="8391455" cy="76375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3475" name="Equation" r:id="rId4" imgW="3441600" imgH="355320" progId="Equation.DSMT4">
                        <p:embed/>
                      </p:oleObj>
                    </mc:Choice>
                    <mc:Fallback>
                      <p:oleObj name="Equation" r:id="rId4" imgW="3441600" imgH="35532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0620" y="5129469"/>
                              <a:ext cx="8391455" cy="76375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83178" y="5161819"/>
                  <a:ext cx="605614" cy="6670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/>
                        </m:nary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178" y="5161819"/>
                  <a:ext cx="605614" cy="66704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59" y="52125"/>
            <a:ext cx="234494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三、波函数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82422" y="3353423"/>
                <a:ext cx="6028597" cy="692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𝑛𝑙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6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𝑑𝑟𝑑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22" y="3353423"/>
                <a:ext cx="6028597" cy="6924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50620" y="681709"/>
            <a:ext cx="295552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核外电子概率分</a:t>
            </a:r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</a:t>
            </a:r>
            <a:endParaRPr lang="en-US" altLang="zh-CN" sz="2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0620" y="4200022"/>
                <a:ext cx="7848061" cy="692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在半径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到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𝑑𝑟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的球壳内找到电子的概率为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20" y="4200022"/>
                <a:ext cx="7848061" cy="692497"/>
              </a:xfrm>
              <a:prstGeom prst="rect">
                <a:avLst/>
              </a:prstGeom>
              <a:blipFill rotWithShape="0">
                <a:blip r:embed="rId8"/>
                <a:stretch>
                  <a:fillRect l="-1399"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5641" y="2546835"/>
                <a:ext cx="5591274" cy="652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40000"/>
                  </a:lnSpc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𝑛𝑙𝑚</m:t>
                          </m:r>
                        </m:sub>
                      </m:sSub>
                      <m:d>
                        <m:d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𝑛𝑙𝑚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sz="2600" dirty="0">
                  <a:highlight>
                    <a:srgbClr val="FFFF00"/>
                  </a:highligh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41" y="2546835"/>
                <a:ext cx="5591274" cy="65248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0620" y="1287289"/>
                <a:ext cx="8179699" cy="1212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  <a:spcBef>
                    <a:spcPct val="0"/>
                  </a:spcBef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电子处在点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附近的体积元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60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𝑑𝑟𝑑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中的概率：</a:t>
                </a:r>
                <a:endParaRPr lang="en-US" altLang="zh-CN" sz="26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20" y="1287289"/>
                <a:ext cx="8179699" cy="1212640"/>
              </a:xfrm>
              <a:prstGeom prst="rect">
                <a:avLst/>
              </a:prstGeom>
              <a:blipFill rotWithShape="0">
                <a:blip r:embed="rId10"/>
                <a:stretch>
                  <a:fillRect l="-1341" r="-1192" b="-5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16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2159" y="721347"/>
            <a:ext cx="5519460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</a:t>
            </a:r>
            <a:r>
              <a:rPr lang="zh-CN" altLang="en-US" sz="2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向概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率密度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（单位长度的概率）为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10">
            <a:extLst>
              <a:ext uri="{FF2B5EF4-FFF2-40B4-BE49-F238E27FC236}">
                <a16:creationId xmlns="" xmlns:a16="http://schemas.microsoft.com/office/drawing/2014/main" id="{5FDE66E5-B008-4388-A0CE-E72815C636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844245"/>
              </p:ext>
            </p:extLst>
          </p:nvPr>
        </p:nvGraphicFramePr>
        <p:xfrm>
          <a:off x="926736" y="1592663"/>
          <a:ext cx="7320408" cy="1762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3" imgW="3073320" imgH="787320" progId="Equation.DSMT4">
                  <p:embed/>
                </p:oleObj>
              </mc:Choice>
              <mc:Fallback>
                <p:oleObj name="Equation" r:id="rId3" imgW="307332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6736" y="1592663"/>
                        <a:ext cx="7320408" cy="1762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59" y="60751"/>
            <a:ext cx="234494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三、波函数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9">
            <a:extLst>
              <a:ext uri="{FF2B5EF4-FFF2-40B4-BE49-F238E27FC236}">
                <a16:creationId xmlns="" xmlns:a16="http://schemas.microsoft.com/office/drawing/2014/main" id="{328A2E29-5A87-43E0-AA89-4B9AB34963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852167"/>
              </p:ext>
            </p:extLst>
          </p:nvPr>
        </p:nvGraphicFramePr>
        <p:xfrm>
          <a:off x="1850054" y="5412690"/>
          <a:ext cx="5473771" cy="1156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5" imgW="2184120" imgH="507960" progId="Equation.DSMT4">
                  <p:embed/>
                </p:oleObj>
              </mc:Choice>
              <mc:Fallback>
                <p:oleObj name="Equation" r:id="rId5" imgW="21841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0054" y="5412690"/>
                        <a:ext cx="5473771" cy="1156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811107" y="3709260"/>
            <a:ext cx="7436037" cy="495711"/>
            <a:chOff x="593508" y="3669138"/>
            <a:chExt cx="7436037" cy="4957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593508" y="3669138"/>
                  <a:ext cx="7308288" cy="4924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a14:m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即</a:t>
                  </a:r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径向量</a:t>
                  </a: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子</a:t>
                  </a:r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数（</a:t>
                  </a:r>
                  <a:endPara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508" y="3669138"/>
                  <a:ext cx="7308288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01" t="-13580" b="-28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对象 13">
                  <a:extLst>
                    <a:ext uri="{FF2B5EF4-FFF2-40B4-BE49-F238E27FC236}">
                      <a16:creationId xmlns="" xmlns:a16="http://schemas.microsoft.com/office/drawing/2014/main" id="{ADDB3B8B-2E54-4CFF-80D9-53FBCE50033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48884772"/>
                    </p:ext>
                  </p:extLst>
                </p:nvPr>
              </p:nvGraphicFramePr>
              <p:xfrm>
                <a:off x="5108772" y="3732790"/>
                <a:ext cx="735559" cy="42032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436" name="Equation" r:id="rId8" imgW="444240" imgH="253800" progId="Equation.DSMT4">
                        <p:embed/>
                      </p:oleObj>
                    </mc:Choice>
                    <mc:Fallback>
                      <p:oleObj name="Equation" r:id="rId8" imgW="44424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08772" y="3732790"/>
                              <a:ext cx="735559" cy="42032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1" name="对象 13">
                  <a:extLst>
                    <a:ext uri="{FF2B5EF4-FFF2-40B4-BE49-F238E27FC236}">
                      <a16:creationId xmlns="" xmlns:a16="http://schemas.microsoft.com/office/drawing/2014/main" id="{ADDB3B8B-2E54-4CFF-80D9-53FBCE50033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48884772"/>
                    </p:ext>
                  </p:extLst>
                </p:nvPr>
              </p:nvGraphicFramePr>
              <p:xfrm>
                <a:off x="5108772" y="3732790"/>
                <a:ext cx="735559" cy="42032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406" name="Equation" r:id="rId10" imgW="444240" imgH="253800" progId="Equation.DSMT4">
                        <p:embed/>
                      </p:oleObj>
                    </mc:Choice>
                    <mc:Fallback>
                      <p:oleObj name="Equation" r:id="rId10" imgW="444240" imgH="2538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08772" y="3732790"/>
                              <a:ext cx="735559" cy="42032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2" name="Rectangle 11"/>
            <p:cNvSpPr/>
            <p:nvPr/>
          </p:nvSpPr>
          <p:spPr>
            <a:xfrm>
              <a:off x="5844331" y="3672406"/>
              <a:ext cx="218521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的节点个</a:t>
              </a:r>
              <a:r>
                <a:rPr lang="zh-CN" altLang="en-US" sz="2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数）</a:t>
              </a:r>
              <a:endPara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956985" y="4433213"/>
                <a:ext cx="301653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−1=0 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985" y="4433213"/>
                <a:ext cx="3016531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926736" y="4920247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00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53878" y="1484698"/>
            <a:ext cx="5684523" cy="813002"/>
            <a:chOff x="570280" y="2764193"/>
            <a:chExt cx="5684523" cy="813002"/>
          </a:xfrm>
        </p:grpSpPr>
        <p:graphicFrame>
          <p:nvGraphicFramePr>
            <p:cNvPr id="7" name="对象 2">
              <a:extLst>
                <a:ext uri="{FF2B5EF4-FFF2-40B4-BE49-F238E27FC236}">
                  <a16:creationId xmlns="" xmlns:a16="http://schemas.microsoft.com/office/drawing/2014/main" id="{58AC12B8-18C2-4EC5-B53B-F0CBE4D701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934636"/>
                </p:ext>
              </p:extLst>
            </p:nvPr>
          </p:nvGraphicFramePr>
          <p:xfrm>
            <a:off x="3148949" y="2764193"/>
            <a:ext cx="1527459" cy="8130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0" name="Equation" r:id="rId3" imgW="787320" imgH="419040" progId="Equation.DSMT4">
                    <p:embed/>
                  </p:oleObj>
                </mc:Choice>
                <mc:Fallback>
                  <p:oleObj name="Equation" r:id="rId3" imgW="78732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48949" y="2764193"/>
                          <a:ext cx="1527459" cy="8130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/>
            <p:cNvSpPr/>
            <p:nvPr/>
          </p:nvSpPr>
          <p:spPr>
            <a:xfrm>
              <a:off x="570280" y="2900209"/>
              <a:ext cx="251863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最大概率出现在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6439" y="2900208"/>
              <a:ext cx="151836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处，求得</a:t>
              </a:r>
            </a:p>
          </p:txBody>
        </p:sp>
      </p:grpSp>
      <p:graphicFrame>
        <p:nvGraphicFramePr>
          <p:cNvPr id="10" name="对象 6">
            <a:extLst>
              <a:ext uri="{FF2B5EF4-FFF2-40B4-BE49-F238E27FC236}">
                <a16:creationId xmlns="" xmlns:a16="http://schemas.microsoft.com/office/drawing/2014/main" id="{7F1B7B84-8A69-43C1-8B7D-25CDE1EBA6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465093"/>
              </p:ext>
            </p:extLst>
          </p:nvPr>
        </p:nvGraphicFramePr>
        <p:xfrm>
          <a:off x="2954782" y="2526886"/>
          <a:ext cx="2456238" cy="691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1" name="Equation" r:id="rId5" imgW="787320" imgH="241200" progId="Equation.DSMT4">
                  <p:embed/>
                </p:oleObj>
              </mc:Choice>
              <mc:Fallback>
                <p:oleObj name="Equation" r:id="rId5" imgW="787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4782" y="2526886"/>
                        <a:ext cx="2456238" cy="691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853878" y="3342704"/>
            <a:ext cx="371229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上式即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玻尔轨道半径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38" y="53508"/>
            <a:ext cx="234494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三、波函数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14678" y="5064694"/>
                <a:ext cx="4681025" cy="825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=0.529×10</m:t>
                    </m:r>
                    <m:r>
                      <a:rPr lang="en-US" altLang="zh-CN" sz="2800" b="0" i="1" baseline="30000" smtClean="0">
                        <a:latin typeface="Cambria Math" panose="02040503050406030204" pitchFamily="18" charset="0"/>
                      </a:rPr>
                      <m:t>−10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米</a:t>
                </a: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78" y="5064694"/>
                <a:ext cx="4681025" cy="825995"/>
              </a:xfrm>
              <a:prstGeom prst="rect">
                <a:avLst/>
              </a:prstGeom>
              <a:blipFill rotWithShape="0">
                <a:blip r:embed="rId7"/>
                <a:stretch>
                  <a:fillRect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61901" y="820071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</a:t>
            </a:r>
            <a:r>
              <a:rPr lang="zh-CN" altLang="en-US" sz="2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向概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率密度</a:t>
            </a:r>
            <a:endParaRPr lang="zh-CN" altLang="en-US" sz="2600" dirty="0"/>
          </a:p>
        </p:txBody>
      </p:sp>
      <p:sp>
        <p:nvSpPr>
          <p:cNvPr id="17" name="Rectangle 16"/>
          <p:cNvSpPr/>
          <p:nvPr/>
        </p:nvSpPr>
        <p:spPr>
          <a:xfrm>
            <a:off x="861901" y="4203699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氢原子第一玻尔轨道半径为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3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9328" y="1388575"/>
                <a:ext cx="8276867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电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子在方向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附近立体角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n-US" altLang="zh-CN" sz="26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60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内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的概率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8" y="1388575"/>
                <a:ext cx="8276867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1325" t="-13580" r="-1178" b="-27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2">
            <a:extLst>
              <a:ext uri="{FF2B5EF4-FFF2-40B4-BE49-F238E27FC236}">
                <a16:creationId xmlns="" xmlns:a16="http://schemas.microsoft.com/office/drawing/2014/main" id="{2B50D59E-C4A0-42E8-8BB7-B0DD94D21E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239870"/>
              </p:ext>
            </p:extLst>
          </p:nvPr>
        </p:nvGraphicFramePr>
        <p:xfrm>
          <a:off x="756835" y="2184642"/>
          <a:ext cx="7929965" cy="2106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Equation" r:id="rId4" imgW="2971800" imgH="914400" progId="Equation.DSMT4">
                  <p:embed/>
                </p:oleObj>
              </mc:Choice>
              <mc:Fallback>
                <p:oleObj name="Equation" r:id="rId4" imgW="2971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6835" y="2184642"/>
                        <a:ext cx="7929965" cy="2106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36399" y="4478819"/>
                <a:ext cx="47523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可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见概率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密度与角度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无关，即</a:t>
                </a:r>
                <a:endParaRPr lang="en-US" altLang="zh-CN" sz="2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99" y="4478819"/>
                <a:ext cx="4752391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2308" t="-15000" r="-1282" b="-2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1">
            <a:extLst>
              <a:ext uri="{FF2B5EF4-FFF2-40B4-BE49-F238E27FC236}">
                <a16:creationId xmlns="" xmlns:a16="http://schemas.microsoft.com/office/drawing/2014/main" id="{88620C37-AF10-4247-BDF8-9287B7895B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973759"/>
              </p:ext>
            </p:extLst>
          </p:nvPr>
        </p:nvGraphicFramePr>
        <p:xfrm>
          <a:off x="1655550" y="5426635"/>
          <a:ext cx="6044421" cy="682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Equation" r:id="rId7" imgW="2450880" imgH="304560" progId="Equation.DSMT4">
                  <p:embed/>
                </p:oleObj>
              </mc:Choice>
              <mc:Fallback>
                <p:oleObj name="Equation" r:id="rId7" imgW="24508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5550" y="5426635"/>
                        <a:ext cx="6044421" cy="682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52" y="40640"/>
            <a:ext cx="234494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三、波函数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7652" y="68490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角度方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向概率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74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1004" y="836758"/>
                <a:ext cx="40968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态电子 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04" y="836758"/>
                <a:ext cx="4096827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3953" r="-1932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17">
            <a:extLst>
              <a:ext uri="{FF2B5EF4-FFF2-40B4-BE49-F238E27FC236}">
                <a16:creationId xmlns="" xmlns:a16="http://schemas.microsoft.com/office/drawing/2014/main" id="{9AC08A19-83E5-4AD3-83DA-3FA18A1407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103916"/>
              </p:ext>
            </p:extLst>
          </p:nvPr>
        </p:nvGraphicFramePr>
        <p:xfrm>
          <a:off x="3174273" y="1352021"/>
          <a:ext cx="1795796" cy="843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Equation" r:id="rId4" imgW="838080" imgH="393480" progId="Equation.DSMT4">
                  <p:embed/>
                </p:oleObj>
              </mc:Choice>
              <mc:Fallback>
                <p:oleObj name="Equation" r:id="rId4" imgW="838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4273" y="1352021"/>
                        <a:ext cx="1795796" cy="843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25140" y="2315676"/>
            <a:ext cx="7725192" cy="557118"/>
            <a:chOff x="183856" y="2494785"/>
            <a:chExt cx="7725192" cy="557118"/>
          </a:xfrm>
        </p:grpSpPr>
        <p:sp>
          <p:nvSpPr>
            <p:cNvPr id="10" name="Rectangle 9"/>
            <p:cNvSpPr/>
            <p:nvPr/>
          </p:nvSpPr>
          <p:spPr>
            <a:xfrm>
              <a:off x="183856" y="2494785"/>
              <a:ext cx="7725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概率分布与      也无关，是一个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球对称分布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1" name="对象 6">
              <a:extLst>
                <a:ext uri="{FF2B5EF4-FFF2-40B4-BE49-F238E27FC236}">
                  <a16:creationId xmlns="" xmlns:a16="http://schemas.microsoft.com/office/drawing/2014/main" id="{637F0BA3-E149-4ED5-98D3-86C4688654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8680655"/>
                </p:ext>
              </p:extLst>
            </p:nvPr>
          </p:nvGraphicFramePr>
          <p:xfrm>
            <a:off x="2151248" y="2518503"/>
            <a:ext cx="941183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" name="Equation" r:id="rId6" imgW="830615" imgH="533227" progId="Equation.DSMT4">
                    <p:embed/>
                  </p:oleObj>
                </mc:Choice>
                <mc:Fallback>
                  <p:oleObj name="Equation" r:id="rId6" imgW="830615" imgH="533227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151248" y="2518503"/>
                          <a:ext cx="941183" cy="533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004" y="33468"/>
            <a:ext cx="234494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三、波函数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80" y="2958930"/>
            <a:ext cx="3004981" cy="36777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17131" y="3151340"/>
                <a:ext cx="421790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态电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子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8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zh-CN" sz="28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131" y="3151340"/>
                <a:ext cx="4217909" cy="954107"/>
              </a:xfrm>
              <a:prstGeom prst="rect">
                <a:avLst/>
              </a:prstGeom>
              <a:blipFill rotWithShape="0">
                <a:blip r:embed="rId9"/>
                <a:stretch>
                  <a:fillRect t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2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9">
            <a:extLst>
              <a:ext uri="{FF2B5EF4-FFF2-40B4-BE49-F238E27FC236}">
                <a16:creationId xmlns="" xmlns:a16="http://schemas.microsoft.com/office/drawing/2014/main" id="{D7B8CF72-6ACC-4334-BA1F-327683A1A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832154"/>
              </p:ext>
            </p:extLst>
          </p:nvPr>
        </p:nvGraphicFramePr>
        <p:xfrm>
          <a:off x="633792" y="1564145"/>
          <a:ext cx="2849923" cy="8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Equation" r:id="rId3" imgW="1193760" imgH="393480" progId="Equation.DSMT4">
                  <p:embed/>
                </p:oleObj>
              </mc:Choice>
              <mc:Fallback>
                <p:oleObj name="Equation" r:id="rId3" imgW="1193760" imgH="393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92" y="1564145"/>
                        <a:ext cx="2849923" cy="877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>
            <a:extLst>
              <a:ext uri="{FF2B5EF4-FFF2-40B4-BE49-F238E27FC236}">
                <a16:creationId xmlns="" xmlns:a16="http://schemas.microsoft.com/office/drawing/2014/main" id="{C6F7F68A-0C0A-4C11-A185-BE94349988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697895"/>
              </p:ext>
            </p:extLst>
          </p:nvPr>
        </p:nvGraphicFramePr>
        <p:xfrm>
          <a:off x="5460522" y="1603070"/>
          <a:ext cx="2967486" cy="89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Equation" r:id="rId5" imgW="1218960" imgH="393480" progId="Equation.DSMT4">
                  <p:embed/>
                </p:oleObj>
              </mc:Choice>
              <mc:Fallback>
                <p:oleObj name="Equation" r:id="rId5" imgW="1218960" imgH="393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522" y="1603070"/>
                        <a:ext cx="2967486" cy="895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33792" y="739530"/>
                <a:ext cx="51141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态电子 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92" y="739530"/>
                <a:ext cx="5114157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3953" r="-1311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92" y="41514"/>
            <a:ext cx="234494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三、波函数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55" y="2947824"/>
            <a:ext cx="1004420" cy="3052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1913665" y="2646429"/>
                <a:ext cx="40940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态电子 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1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65" y="2646429"/>
                <a:ext cx="4094028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446" t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951" y="3123482"/>
            <a:ext cx="2439143" cy="3067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216839" y="2646428"/>
                <a:ext cx="424281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态电子 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1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=±1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839" y="2646428"/>
                <a:ext cx="4242810" cy="830997"/>
              </a:xfrm>
              <a:prstGeom prst="rect">
                <a:avLst/>
              </a:prstGeom>
              <a:blipFill rotWithShape="0">
                <a:blip r:embed="rId11"/>
                <a:stretch>
                  <a:fillRect l="-431" t="-8088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0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0618" y="805065"/>
                <a:ext cx="57032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态电子 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zh-CN" alt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=0,±1,±2</m:t>
                    </m:r>
                  </m:oMath>
                </a14:m>
                <a:r>
                  <a:rPr lang="en-US" altLang="zh-CN" sz="28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 </a:t>
                </a:r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18" y="805065"/>
                <a:ext cx="5703293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2" y="71560"/>
            <a:ext cx="234494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三、波函数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08" y="2641040"/>
            <a:ext cx="8153400" cy="38576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83308" y="1698948"/>
            <a:ext cx="1162626" cy="863106"/>
            <a:chOff x="1035493" y="2178646"/>
            <a:chExt cx="1162626" cy="863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094741" y="2178646"/>
                  <a:ext cx="994375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zh-CN" altLang="en-US" sz="2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741" y="2178646"/>
                  <a:ext cx="994375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035493" y="2549309"/>
                  <a:ext cx="1162626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493" y="2549309"/>
                  <a:ext cx="1162626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3622468" y="1619961"/>
            <a:ext cx="1411092" cy="863106"/>
            <a:chOff x="1035493" y="2178646"/>
            <a:chExt cx="1411092" cy="863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94741" y="2178646"/>
                  <a:ext cx="994375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zh-CN" altLang="en-US" sz="2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741" y="2178646"/>
                  <a:ext cx="994375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035493" y="2549309"/>
                  <a:ext cx="1411092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=±1</m:t>
                        </m:r>
                      </m:oMath>
                    </m:oMathPara>
                  </a14:m>
                  <a:endParaRPr lang="zh-CN" altLang="en-US" sz="2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493" y="2549309"/>
                  <a:ext cx="1411092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6639179" y="1604880"/>
            <a:ext cx="1411092" cy="863106"/>
            <a:chOff x="1035493" y="2178646"/>
            <a:chExt cx="1411092" cy="863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094741" y="2178646"/>
                  <a:ext cx="994375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zh-CN" altLang="en-US" sz="2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741" y="2178646"/>
                  <a:ext cx="994375" cy="4924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035493" y="2549309"/>
                  <a:ext cx="1411092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=±2</m:t>
                        </m:r>
                      </m:oMath>
                    </m:oMathPara>
                  </a14:m>
                  <a:endParaRPr lang="zh-CN" altLang="en-US" sz="2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493" y="2549309"/>
                  <a:ext cx="1411092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67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3683" y="800197"/>
                <a:ext cx="60106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态电子 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zh-CN" alt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=0,±1,±2, ±3</m:t>
                    </m:r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3" y="800197"/>
                <a:ext cx="6010684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3953" r="-1014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26" y="66692"/>
            <a:ext cx="234494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三、波函数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0" y="2809209"/>
            <a:ext cx="8400517" cy="302302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6332" y="1946103"/>
            <a:ext cx="1162626" cy="863106"/>
            <a:chOff x="1035493" y="2178646"/>
            <a:chExt cx="1162626" cy="863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094741" y="2178646"/>
                  <a:ext cx="994375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zh-CN" altLang="en-US" sz="2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741" y="2178646"/>
                  <a:ext cx="994375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035493" y="2549309"/>
                  <a:ext cx="1162626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493" y="2549309"/>
                  <a:ext cx="1162626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508089" y="1946103"/>
            <a:ext cx="1411092" cy="863106"/>
            <a:chOff x="1035493" y="2178646"/>
            <a:chExt cx="1411092" cy="863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094741" y="2178646"/>
                  <a:ext cx="994375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zh-CN" altLang="en-US" sz="2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741" y="2178646"/>
                  <a:ext cx="994375" cy="4924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5493" y="2549309"/>
                  <a:ext cx="1411092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=±1</m:t>
                        </m:r>
                      </m:oMath>
                    </m:oMathPara>
                  </a14:m>
                  <a:endParaRPr lang="zh-CN" altLang="en-US" sz="2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493" y="2549309"/>
                  <a:ext cx="1411092" cy="49244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4730091" y="1946103"/>
            <a:ext cx="1411092" cy="863106"/>
            <a:chOff x="1035493" y="2178646"/>
            <a:chExt cx="1411092" cy="863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094741" y="2178646"/>
                  <a:ext cx="994375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zh-CN" altLang="en-US" sz="2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741" y="2178646"/>
                  <a:ext cx="994375" cy="49244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035493" y="2549309"/>
                  <a:ext cx="1411092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=±2</m:t>
                        </m:r>
                      </m:oMath>
                    </m:oMathPara>
                  </a14:m>
                  <a:endParaRPr lang="zh-CN" altLang="en-US" sz="2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493" y="2549309"/>
                  <a:ext cx="1411092" cy="4924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7054312" y="1946103"/>
            <a:ext cx="1411092" cy="863106"/>
            <a:chOff x="1035493" y="2178646"/>
            <a:chExt cx="1411092" cy="863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094741" y="2178646"/>
                  <a:ext cx="994375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zh-CN" altLang="en-US" sz="2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741" y="2178646"/>
                  <a:ext cx="994375" cy="49244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1035493" y="2549309"/>
                  <a:ext cx="1411092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=±3</m:t>
                        </m:r>
                      </m:oMath>
                    </m:oMathPara>
                  </a14:m>
                  <a:endParaRPr lang="zh-CN" altLang="en-US" sz="2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493" y="2549309"/>
                  <a:ext cx="1411092" cy="49244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495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9245" y="709542"/>
            <a:ext cx="8147533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endParaRPr lang="en-US" altLang="zh-CN" sz="2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ct val="130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原子中的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电子并不是沿着一定轨道运动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，而是按一定的概率分布在原子核周围，人们形象地将这个概率分布叫做“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概率云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”。有时还将电子电荷在原子内的概率分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布称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为“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电子云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”。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" name="Group 7">
            <a:extLst>
              <a:ext uri="{FF2B5EF4-FFF2-40B4-BE49-F238E27FC236}">
                <a16:creationId xmlns="" xmlns:a16="http://schemas.microsoft.com/office/drawing/2014/main" id="{D8EC4D81-7DFE-4198-98C0-429AD7CEDD40}"/>
              </a:ext>
            </a:extLst>
          </p:cNvPr>
          <p:cNvGrpSpPr>
            <a:grpSpLocks/>
          </p:cNvGrpSpPr>
          <p:nvPr/>
        </p:nvGrpSpPr>
        <p:grpSpPr bwMode="auto">
          <a:xfrm>
            <a:off x="698421" y="3803515"/>
            <a:ext cx="8167690" cy="725487"/>
            <a:chOff x="863" y="2660"/>
            <a:chExt cx="5145" cy="413"/>
          </a:xfrm>
        </p:grpSpPr>
        <p:graphicFrame>
          <p:nvGraphicFramePr>
            <p:cNvPr id="14" name="Object 8">
              <a:extLst>
                <a:ext uri="{FF2B5EF4-FFF2-40B4-BE49-F238E27FC236}">
                  <a16:creationId xmlns="" xmlns:a16="http://schemas.microsoft.com/office/drawing/2014/main" id="{CF732A14-7C43-4BB7-9F5F-2CDC6AD34F7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53420064"/>
                </p:ext>
              </p:extLst>
            </p:nvPr>
          </p:nvGraphicFramePr>
          <p:xfrm>
            <a:off x="863" y="2660"/>
            <a:ext cx="3282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2" name="Equation" r:id="rId4" imgW="1763769" imgH="253780" progId="Equation.DSMT4">
                    <p:embed/>
                  </p:oleObj>
                </mc:Choice>
                <mc:Fallback>
                  <p:oleObj name="Equation" r:id="rId4" imgW="1763769" imgH="2537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" y="2660"/>
                          <a:ext cx="3282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9">
              <a:extLst>
                <a:ext uri="{FF2B5EF4-FFF2-40B4-BE49-F238E27FC236}">
                  <a16:creationId xmlns="" xmlns:a16="http://schemas.microsoft.com/office/drawing/2014/main" id="{617E2C8B-590F-4DD9-B503-A61AE26C0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0" y="2717"/>
              <a:ext cx="158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概率云密度</a:t>
              </a: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="" xmlns:a16="http://schemas.microsoft.com/office/drawing/2014/main" id="{85529F6F-C6A8-455E-9FF1-3D5610F23CAC}"/>
              </a:ext>
            </a:extLst>
          </p:cNvPr>
          <p:cNvGrpSpPr>
            <a:grpSpLocks/>
          </p:cNvGrpSpPr>
          <p:nvPr/>
        </p:nvGrpSpPr>
        <p:grpSpPr bwMode="auto">
          <a:xfrm>
            <a:off x="655558" y="4975349"/>
            <a:ext cx="8488364" cy="762000"/>
            <a:chOff x="741" y="3167"/>
            <a:chExt cx="5347" cy="480"/>
          </a:xfrm>
        </p:grpSpPr>
        <p:graphicFrame>
          <p:nvGraphicFramePr>
            <p:cNvPr id="17" name="Object 11">
              <a:extLst>
                <a:ext uri="{FF2B5EF4-FFF2-40B4-BE49-F238E27FC236}">
                  <a16:creationId xmlns="" xmlns:a16="http://schemas.microsoft.com/office/drawing/2014/main" id="{030D53DA-3859-46C2-8095-0512DFFE74F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4536553"/>
                </p:ext>
              </p:extLst>
            </p:nvPr>
          </p:nvGraphicFramePr>
          <p:xfrm>
            <a:off x="741" y="3167"/>
            <a:ext cx="3309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3" name="Equation" r:id="rId6" imgW="1905000" imgH="279400" progId="Equation.DSMT4">
                    <p:embed/>
                  </p:oleObj>
                </mc:Choice>
                <mc:Fallback>
                  <p:oleObj name="Equation" r:id="rId6" imgW="1905000" imgH="2794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" y="3167"/>
                          <a:ext cx="3309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12">
              <a:extLst>
                <a:ext uri="{FF2B5EF4-FFF2-40B4-BE49-F238E27FC236}">
                  <a16:creationId xmlns="" xmlns:a16="http://schemas.microsoft.com/office/drawing/2014/main" id="{58410989-37AB-4817-B633-E521D7589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" y="3243"/>
              <a:ext cx="17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电子云密度</a:t>
              </a:r>
            </a:p>
          </p:txBody>
        </p:sp>
      </p:grpSp>
      <p:sp>
        <p:nvSpPr>
          <p:cNvPr id="19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45" y="24843"/>
            <a:ext cx="234494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三、波函数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28" y="53240"/>
            <a:ext cx="398324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一、氢原子模型求解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1628" y="759332"/>
            <a:ext cx="8193580" cy="165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系统模型：氢原子是由一个电子和核所组成的体系，若不考虑核的运动，则情况与前节完全一样；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当考虑核的运动时，就是一个两体问题。</a:t>
            </a:r>
            <a:endParaRPr lang="en-US" altLang="zh-CN" sz="2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6796" y="4097052"/>
                <a:ext cx="8710525" cy="767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altLang="zh-C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96" y="4097052"/>
                <a:ext cx="8710525" cy="7675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10738" y="5167002"/>
            <a:ext cx="8328412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理方法：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通过选用质心坐标系，二体问题可化成单体问题来研究。</a:t>
            </a:r>
            <a:endParaRPr lang="zh-CN" altLang="en-US" sz="2600" b="1" baseline="-25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0738" y="2504325"/>
            <a:ext cx="3894694" cy="495420"/>
            <a:chOff x="327292" y="3900339"/>
            <a:chExt cx="3894694" cy="495420"/>
          </a:xfrm>
        </p:grpSpPr>
        <p:sp>
          <p:nvSpPr>
            <p:cNvPr id="9" name="Rectangle 8"/>
            <p:cNvSpPr/>
            <p:nvPr/>
          </p:nvSpPr>
          <p:spPr>
            <a:xfrm>
              <a:off x="327292" y="3903316"/>
              <a:ext cx="1351652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电子：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331515" y="3900339"/>
                  <a:ext cx="2890471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，（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）</a:t>
                  </a:r>
                  <a:endPara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515" y="3900339"/>
                  <a:ext cx="2890471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3580" r="-2743" b="-271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4482124" y="2504325"/>
            <a:ext cx="4362956" cy="492443"/>
            <a:chOff x="15348" y="3923596"/>
            <a:chExt cx="4362956" cy="492443"/>
          </a:xfrm>
        </p:grpSpPr>
        <p:sp>
          <p:nvSpPr>
            <p:cNvPr id="16" name="Rectangle 15"/>
            <p:cNvSpPr/>
            <p:nvPr/>
          </p:nvSpPr>
          <p:spPr>
            <a:xfrm>
              <a:off x="15348" y="3923596"/>
              <a:ext cx="151836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原子核：</a:t>
              </a:r>
              <a:endPara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57055" y="3923596"/>
                  <a:ext cx="2921249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，（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）</a:t>
                  </a:r>
                  <a:endPara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055" y="3923596"/>
                  <a:ext cx="2921249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3580" r="-2923" b="-271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434085" y="3302177"/>
            <a:ext cx="28520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系统的薛定谔方程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2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30767" y="1542244"/>
                <a:ext cx="7221196" cy="3471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5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氢原子模型求解：质心运动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相对运动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4500"/>
                  </a:lnSpc>
                </a:pP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利用上节结果：库仑场中电子的运动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4500"/>
                  </a:lnSpc>
                </a:pP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45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二、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能级：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=1, 2, 3,</m:t>
                    </m:r>
                  </m:oMath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4500"/>
                  </a:lnSpc>
                </a:pP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45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三、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波函数：径向分布，角向分布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67" y="1542244"/>
                <a:ext cx="7221196" cy="3471143"/>
              </a:xfrm>
              <a:prstGeom prst="rect">
                <a:avLst/>
              </a:prstGeom>
              <a:blipFill rotWithShape="0">
                <a:blip r:embed="rId2"/>
                <a:stretch>
                  <a:fillRect l="-1774" t="-176" b="-4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137" y="69011"/>
            <a:ext cx="1066256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7508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7">
            <a:extLst>
              <a:ext uri="{FF2B5EF4-FFF2-40B4-BE49-F238E27FC236}">
                <a16:creationId xmlns:a16="http://schemas.microsoft.com/office/drawing/2014/main" xmlns="" id="{3D2B6BCE-3FEE-40D8-BCC2-6C63DE5BD7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678547"/>
              </p:ext>
            </p:extLst>
          </p:nvPr>
        </p:nvGraphicFramePr>
        <p:xfrm>
          <a:off x="1264038" y="2426055"/>
          <a:ext cx="7310385" cy="611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3" name="Equation" r:id="rId3" imgW="6019729" imgH="503109" progId="Equation.DSMT4">
                  <p:embed/>
                </p:oleObj>
              </mc:Choice>
              <mc:Fallback>
                <p:oleObj name="Equation" r:id="rId3" imgW="6019729" imgH="50310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4038" y="2426055"/>
                        <a:ext cx="7310385" cy="611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44645" y="3272617"/>
            <a:ext cx="6808630" cy="538674"/>
            <a:chOff x="258920" y="3604233"/>
            <a:chExt cx="8840993" cy="671503"/>
          </a:xfrm>
        </p:grpSpPr>
        <p:sp>
          <p:nvSpPr>
            <p:cNvPr id="3" name="Rectangle 2"/>
            <p:cNvSpPr/>
            <p:nvPr/>
          </p:nvSpPr>
          <p:spPr>
            <a:xfrm>
              <a:off x="258920" y="3604233"/>
              <a:ext cx="8840993" cy="6715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2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以  </a:t>
              </a:r>
              <a:r>
                <a: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		</a:t>
              </a:r>
              <a:r>
                <a: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表</a:t>
              </a: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示体系的质心坐</a:t>
              </a:r>
              <a:r>
                <a:rPr lang="zh-CN" altLang="en-US" sz="2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标：</a:t>
              </a:r>
              <a:endPara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" name="对象 8">
              <a:extLst>
                <a:ext uri="{FF2B5EF4-FFF2-40B4-BE49-F238E27FC236}">
                  <a16:creationId xmlns:a16="http://schemas.microsoft.com/office/drawing/2014/main" xmlns="" id="{6D5E893E-CD66-449B-B558-F557DF3549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1453100"/>
                </p:ext>
              </p:extLst>
            </p:nvPr>
          </p:nvGraphicFramePr>
          <p:xfrm>
            <a:off x="1061385" y="3736730"/>
            <a:ext cx="1621845" cy="5390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4" name="Equation" r:id="rId5" imgW="1386911" imgH="457294" progId="Equation.DSMT4">
                    <p:embed/>
                  </p:oleObj>
                </mc:Choice>
                <mc:Fallback>
                  <p:oleObj name="Equation" r:id="rId5" imgW="1386911" imgH="457294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61385" y="3736730"/>
                          <a:ext cx="1621845" cy="5390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24" y="40537"/>
            <a:ext cx="398324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一、氢原子模型求解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7278" y="668807"/>
            <a:ext cx="8561108" cy="165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把方程的变量从两个粒子的坐标变换为两粒子的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相对坐标和质心坐标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，可以分离为两个独立的方程。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6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x, y, z</a:t>
            </a:r>
            <a:r>
              <a:rPr lang="en-US" altLang="zh-CN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示电子相对于核的坐标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4645" y="5839689"/>
                <a:ext cx="4574586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为体系的总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质量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45" y="5839689"/>
                <a:ext cx="4574586" cy="553357"/>
              </a:xfrm>
              <a:prstGeom prst="rect">
                <a:avLst/>
              </a:prstGeom>
              <a:blipFill rotWithShape="0">
                <a:blip r:embed="rId7"/>
                <a:stretch>
                  <a:fillRect t="-1099" r="-1467" b="-24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31938" y="3939093"/>
                <a:ext cx="3199850" cy="17727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938" y="3939093"/>
                <a:ext cx="3199850" cy="17727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24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3719" y="570021"/>
            <a:ext cx="8156556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把对两个粒子坐标的微商变换成对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相对坐标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质心坐标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的微商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9" y="67429"/>
            <a:ext cx="398324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一、氢原子模型求解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3719" y="1848094"/>
                <a:ext cx="4973895" cy="699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zh-CN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zh-CN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19" y="1848094"/>
                <a:ext cx="4973895" cy="6991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3877" y="2858763"/>
                <a:ext cx="8155246" cy="77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zh-CN" sz="2200" dirty="0"/>
                            <m:t>+</m:t>
                          </m:r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zh-CN" sz="2200" dirty="0"/>
                            <m:t>+</m:t>
                          </m:r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77" y="2858763"/>
                <a:ext cx="8155246" cy="7725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5352" y="4378842"/>
                <a:ext cx="4630627" cy="699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zh-CN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altLang="zh-CN" sz="2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52" y="4378842"/>
                <a:ext cx="4630627" cy="6991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3877" y="5439084"/>
                <a:ext cx="8375563" cy="772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den>
                          </m:f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den>
                          </m:f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77" y="5439084"/>
                <a:ext cx="8375563" cy="7728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83719" y="3766367"/>
            <a:ext cx="879894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同理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63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7471" y="702357"/>
                <a:ext cx="4805632" cy="780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同理可得，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1" y="702357"/>
                <a:ext cx="4805632" cy="780791"/>
              </a:xfrm>
              <a:prstGeom prst="rect">
                <a:avLst/>
              </a:prstGeom>
              <a:blipFill rotWithShape="0">
                <a:blip r:embed="rId4"/>
                <a:stretch>
                  <a:fillRect l="-2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9">
            <a:extLst>
              <a:ext uri="{FF2B5EF4-FFF2-40B4-BE49-F238E27FC236}">
                <a16:creationId xmlns="" xmlns:a16="http://schemas.microsoft.com/office/drawing/2014/main" id="{65ED3AEF-4D50-495E-BA26-83175A29C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471" y="1678172"/>
            <a:ext cx="752300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这样得到以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相对坐标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质心坐标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表示的薛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定谔方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程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2342" y="4274452"/>
            <a:ext cx="7771609" cy="1825751"/>
            <a:chOff x="293509" y="4327525"/>
            <a:chExt cx="7664426" cy="1825751"/>
          </a:xfrm>
        </p:grpSpPr>
        <p:graphicFrame>
          <p:nvGraphicFramePr>
            <p:cNvPr id="13" name="Object 6">
              <a:extLst>
                <a:ext uri="{FF2B5EF4-FFF2-40B4-BE49-F238E27FC236}">
                  <a16:creationId xmlns="" xmlns:a16="http://schemas.microsoft.com/office/drawing/2014/main" id="{E17FF3D8-5FD5-4607-ABA5-5EE5AB67366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9837730"/>
                </p:ext>
              </p:extLst>
            </p:nvPr>
          </p:nvGraphicFramePr>
          <p:xfrm>
            <a:off x="1079247" y="4984836"/>
            <a:ext cx="6878688" cy="454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6" name="Equation" r:id="rId5" imgW="2857320" imgH="203040" progId="Equation.DSMT4">
                    <p:embed/>
                  </p:oleObj>
                </mc:Choice>
                <mc:Fallback>
                  <p:oleObj name="Equation" r:id="rId5" imgW="2857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9247" y="4984836"/>
                          <a:ext cx="6878688" cy="454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2">
              <a:extLst>
                <a:ext uri="{FF2B5EF4-FFF2-40B4-BE49-F238E27FC236}">
                  <a16:creationId xmlns="" xmlns:a16="http://schemas.microsoft.com/office/drawing/2014/main" id="{43A79A29-CD67-4D1D-B6AA-80378CAA3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509" y="4327525"/>
              <a:ext cx="2382299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分离变量，设</a:t>
              </a:r>
            </a:p>
          </p:txBody>
        </p:sp>
        <p:graphicFrame>
          <p:nvGraphicFramePr>
            <p:cNvPr id="15" name="Object 5">
              <a:extLst>
                <a:ext uri="{FF2B5EF4-FFF2-40B4-BE49-F238E27FC236}">
                  <a16:creationId xmlns="" xmlns:a16="http://schemas.microsoft.com/office/drawing/2014/main" id="{45DE7991-B436-4EA8-A87F-DC8D6B9689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9573506"/>
                </p:ext>
              </p:extLst>
            </p:nvPr>
          </p:nvGraphicFramePr>
          <p:xfrm>
            <a:off x="3552478" y="5746413"/>
            <a:ext cx="3933260" cy="40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7" name="公式" r:id="rId7" imgW="1524000" imgH="203200" progId="Equation.3">
                    <p:embed/>
                  </p:oleObj>
                </mc:Choice>
                <mc:Fallback>
                  <p:oleObj name="公式" r:id="rId7" imgW="15240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478" y="5746413"/>
                          <a:ext cx="3933260" cy="406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10">
              <a:extLst>
                <a:ext uri="{FF2B5EF4-FFF2-40B4-BE49-F238E27FC236}">
                  <a16:creationId xmlns="" xmlns:a16="http://schemas.microsoft.com/office/drawing/2014/main" id="{5BDC6623-6F54-48A6-ACB6-8FF1ADF34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09" y="5660833"/>
              <a:ext cx="3141554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代入方程，两边除以</a:t>
              </a:r>
            </a:p>
          </p:txBody>
        </p:sp>
      </p:grpSp>
      <p:sp>
        <p:nvSpPr>
          <p:cNvPr id="17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3" y="31913"/>
            <a:ext cx="398324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一、氢原子模型求解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1261" y="2364623"/>
                <a:ext cx="8603574" cy="697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61" y="2364623"/>
                <a:ext cx="8603574" cy="69769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07553" y="3306971"/>
            <a:ext cx="7493254" cy="785280"/>
            <a:chOff x="575438" y="3778309"/>
            <a:chExt cx="7493254" cy="785280"/>
          </a:xfrm>
        </p:grpSpPr>
        <p:sp>
          <p:nvSpPr>
            <p:cNvPr id="11" name="Rectangle 8">
              <a:extLst>
                <a:ext uri="{FF2B5EF4-FFF2-40B4-BE49-F238E27FC236}">
                  <a16:creationId xmlns="" xmlns:a16="http://schemas.microsoft.com/office/drawing/2014/main" id="{528CCEA1-6985-4653-A627-4E6783D9E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38" y="3893500"/>
              <a:ext cx="85151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式中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="" xmlns:a16="http://schemas.microsoft.com/office/drawing/2014/main" id="{6E57C1F1-0856-4B47-AEC1-933E63543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682" y="3878394"/>
              <a:ext cx="465101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，称为</a:t>
              </a:r>
              <a:r>
                <a:rPr lang="zh-CN" altLang="en-US" sz="2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约化质量</a:t>
              </a: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（折合质量）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478249" y="3778309"/>
                  <a:ext cx="2162387" cy="7852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8249" y="3778309"/>
                  <a:ext cx="2162387" cy="78528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341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10">
            <a:extLst>
              <a:ext uri="{FF2B5EF4-FFF2-40B4-BE49-F238E27FC236}">
                <a16:creationId xmlns="" xmlns:a16="http://schemas.microsoft.com/office/drawing/2014/main" id="{DCBBE70A-B120-4520-AFB9-64970758E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107776"/>
              </p:ext>
            </p:extLst>
          </p:nvPr>
        </p:nvGraphicFramePr>
        <p:xfrm>
          <a:off x="3334150" y="2175353"/>
          <a:ext cx="2100492" cy="85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" name="Equation" r:id="rId3" imgW="2514813" imgH="1021064" progId="Equation.DSMT4">
                  <p:embed/>
                </p:oleObj>
              </mc:Choice>
              <mc:Fallback>
                <p:oleObj name="Equation" r:id="rId3" imgW="2514813" imgH="102106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4150" y="2175353"/>
                        <a:ext cx="2100492" cy="852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0"/>
            <a:ext cx="398324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一、氢原子模型求解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45619" y="603086"/>
                <a:ext cx="8465467" cy="1652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则左边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仅与时间有关，与坐标无关，右边仅与坐标有关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而与时间无关，所以两边应等于一个常数，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表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示这个常数，方程左边有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19" y="603086"/>
                <a:ext cx="8465467" cy="1652760"/>
              </a:xfrm>
              <a:prstGeom prst="rect">
                <a:avLst/>
              </a:prstGeom>
              <a:blipFill rotWithShape="0">
                <a:blip r:embed="rId5"/>
                <a:stretch>
                  <a:fillRect l="-1296" t="-369" r="-1008" b="-4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219575" y="3375719"/>
            <a:ext cx="2348650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程右边有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3988" y="3904741"/>
                <a:ext cx="8465467" cy="2339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f>
                        <m:fPr>
                          <m:ctrlPr>
                            <a:rPr lang="en-US" altLang="zh-CN" sz="23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3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zh-CN" altLang="en-US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CN" sz="23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3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zh-CN" altLang="en-US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zh-CN" altLang="en-US" sz="23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8" y="3904741"/>
                <a:ext cx="8465467" cy="233910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523988" y="3197829"/>
            <a:ext cx="3801281" cy="793483"/>
            <a:chOff x="350680" y="3266161"/>
            <a:chExt cx="3801281" cy="793483"/>
          </a:xfrm>
        </p:grpSpPr>
        <p:graphicFrame>
          <p:nvGraphicFramePr>
            <p:cNvPr id="11" name="Object 8">
              <a:extLst>
                <a:ext uri="{FF2B5EF4-FFF2-40B4-BE49-F238E27FC236}">
                  <a16:creationId xmlns="" xmlns:a16="http://schemas.microsoft.com/office/drawing/2014/main" id="{8B036FE3-4E6F-4081-B184-3280FA905A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926852"/>
                </p:ext>
              </p:extLst>
            </p:nvPr>
          </p:nvGraphicFramePr>
          <p:xfrm>
            <a:off x="1612564" y="3266161"/>
            <a:ext cx="2086124" cy="7869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8" name="Equation" r:id="rId7" imgW="876240" imgH="330120" progId="Equation.DSMT4">
                    <p:embed/>
                  </p:oleObj>
                </mc:Choice>
                <mc:Fallback>
                  <p:oleObj name="Equation" r:id="rId7" imgW="87624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2564" y="3266161"/>
                          <a:ext cx="2086124" cy="7869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/>
            <p:nvPr/>
          </p:nvSpPr>
          <p:spPr>
            <a:xfrm>
              <a:off x="350680" y="3489507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积分得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08222" y="3536424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/>
                <a:t>，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62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3CDEBF0A-265E-4AC1-8595-83FC1DABD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" y="3832731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="" xmlns:a16="http://schemas.microsoft.com/office/drawing/2014/main" id="{985D9AB0-B9BA-47C8-B245-6F35B7CB5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294" y="3756483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7291" y="4355951"/>
            <a:ext cx="8533468" cy="2172903"/>
            <a:chOff x="0" y="4279703"/>
            <a:chExt cx="9083555" cy="22700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0" y="4279703"/>
                  <a:ext cx="9083555" cy="22700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ct val="0"/>
                    </a:spcBef>
                  </a:pPr>
                  <a:r>
                    <a:rPr lang="zh-CN" altLang="en-US" sz="2600" dirty="0" smtClean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第一个式子描述质心的运动状态的波函数</a:t>
                  </a:r>
                  <a14:m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a14:m>
                  <a:r>
                    <a:rPr lang="zh-CN" altLang="en-US" sz="2600" dirty="0" smtClean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所</a:t>
                  </a:r>
                  <a:r>
                    <a:rPr lang="zh-CN" altLang="en-US" sz="2600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满足的方程</a:t>
                  </a: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，容易看出这是能量为       </a:t>
                  </a:r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</a:t>
                  </a:r>
                  <a:r>
                    <a:rPr lang="zh-CN" altLang="en-US" sz="2600" dirty="0">
                      <a:solidFill>
                        <a:srgbClr val="0000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自由粒子</a:t>
                  </a: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的定态薛</a:t>
                  </a:r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定谔方</a:t>
                  </a: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程，由此可见，质心</a:t>
                  </a: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按能量为        </a:t>
                  </a:r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</a:t>
                  </a: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自由粒子的方式运动。</a:t>
                  </a:r>
                  <a:endPara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279703"/>
                  <a:ext cx="9083555" cy="22700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86" t="-562" r="-1071" b="-30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9" name="对象 14">
                  <a:extLst>
                    <a:ext uri="{FF2B5EF4-FFF2-40B4-BE49-F238E27FC236}">
                      <a16:creationId xmlns="" xmlns:a16="http://schemas.microsoft.com/office/drawing/2014/main" id="{47F36F63-079F-4282-990E-2DFB548798B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77144562"/>
                    </p:ext>
                  </p:extLst>
                </p:nvPr>
              </p:nvGraphicFramePr>
              <p:xfrm>
                <a:off x="5853398" y="5489004"/>
                <a:ext cx="1233266" cy="46393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918" name="Equation" r:id="rId5" imgW="1173409" imgH="442023" progId="Equation.DSMT4">
                        <p:embed/>
                      </p:oleObj>
                    </mc:Choice>
                    <mc:Fallback>
                      <p:oleObj name="Equation" r:id="rId5" imgW="1173409" imgH="442023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53398" y="5489004"/>
                              <a:ext cx="1233266" cy="46393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9" name="对象 14">
                  <a:extLst>
                    <a:ext uri="{FF2B5EF4-FFF2-40B4-BE49-F238E27FC236}">
                      <a16:creationId xmlns="" xmlns:a16="http://schemas.microsoft.com/office/drawing/2014/main" id="{47F36F63-079F-4282-990E-2DFB548798B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77144562"/>
                    </p:ext>
                  </p:extLst>
                </p:nvPr>
              </p:nvGraphicFramePr>
              <p:xfrm>
                <a:off x="5853398" y="5489004"/>
                <a:ext cx="1233266" cy="46393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918" name="Equation" r:id="rId5" imgW="1173409" imgH="442023" progId="Equation.DSMT4">
                        <p:embed/>
                      </p:oleObj>
                    </mc:Choice>
                    <mc:Fallback>
                      <p:oleObj name="Equation" r:id="rId5" imgW="1173409" imgH="442023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53398" y="5489004"/>
                              <a:ext cx="1233266" cy="46393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0" name="对象 15">
                  <a:extLst>
                    <a:ext uri="{FF2B5EF4-FFF2-40B4-BE49-F238E27FC236}">
                      <a16:creationId xmlns="" xmlns:a16="http://schemas.microsoft.com/office/drawing/2014/main" id="{A48E6965-B95D-414B-B19C-BBE38901174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03487023"/>
                    </p:ext>
                  </p:extLst>
                </p:nvPr>
              </p:nvGraphicFramePr>
              <p:xfrm>
                <a:off x="4362914" y="4967885"/>
                <a:ext cx="1074120" cy="40682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919" name="Equation" r:id="rId7" imgW="1165754" imgH="442023" progId="Equation.DSMT4">
                        <p:embed/>
                      </p:oleObj>
                    </mc:Choice>
                    <mc:Fallback>
                      <p:oleObj name="Equation" r:id="rId7" imgW="1165754" imgH="442023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62914" y="4967885"/>
                              <a:ext cx="1074120" cy="40682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0" name="对象 15">
                  <a:extLst>
                    <a:ext uri="{FF2B5EF4-FFF2-40B4-BE49-F238E27FC236}">
                      <a16:creationId xmlns="" xmlns:a16="http://schemas.microsoft.com/office/drawing/2014/main" id="{A48E6965-B95D-414B-B19C-BBE38901174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03487023"/>
                    </p:ext>
                  </p:extLst>
                </p:nvPr>
              </p:nvGraphicFramePr>
              <p:xfrm>
                <a:off x="4362914" y="4967885"/>
                <a:ext cx="1074120" cy="40682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919" name="Equation" r:id="rId7" imgW="1165754" imgH="442023" progId="Equation.DSMT4">
                        <p:embed/>
                      </p:oleObj>
                    </mc:Choice>
                    <mc:Fallback>
                      <p:oleObj name="Equation" r:id="rId7" imgW="1165754" imgH="442023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62914" y="4967885"/>
                              <a:ext cx="1074120" cy="40682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16" y="53960"/>
            <a:ext cx="398324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一、氢原子模型求解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0128" y="615973"/>
            <a:ext cx="8557344" cy="1652760"/>
            <a:chOff x="60445" y="617985"/>
            <a:chExt cx="9098772" cy="16527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0445" y="617985"/>
                  <a:ext cx="9098772" cy="16527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30000"/>
                    </a:lnSpc>
                    <a:spcBef>
                      <a:spcPct val="0"/>
                    </a:spcBef>
                  </a:pPr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这个方程左边第一项仅与      有</a:t>
                  </a: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关，第二、</a:t>
                  </a: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三项仅与</a:t>
                  </a:r>
                </a:p>
                <a:p>
                  <a:pPr>
                    <a:lnSpc>
                      <a:spcPct val="130000"/>
                    </a:lnSpc>
                    <a:spcBef>
                      <a:spcPct val="0"/>
                    </a:spcBef>
                  </a:pPr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     有</a:t>
                  </a: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关，所以它们分别应等于常数，</a:t>
                  </a: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两常数之和</a:t>
                  </a:r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  ，</a:t>
                  </a:r>
                  <a:endPara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>
                    <a:lnSpc>
                      <a:spcPct val="130000"/>
                    </a:lnSpc>
                    <a:spcBef>
                      <a:spcPct val="0"/>
                    </a:spcBef>
                  </a:pPr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以 </a:t>
                  </a:r>
                  <a14:m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a14:m>
                  <a:r>
                    <a:rPr lang="zh-CN" altLang="en-US" sz="26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表示左边第二、三项之和，</a:t>
                  </a:r>
                  <a:r>
                    <a:rPr lang="zh-CN" altLang="en-US" sz="2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有</a:t>
                  </a:r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45" y="617985"/>
                  <a:ext cx="9098772" cy="165276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83" t="-369" r="-3778" b="-44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" name="对象 5">
                  <a:extLst>
                    <a:ext uri="{FF2B5EF4-FFF2-40B4-BE49-F238E27FC236}">
                      <a16:creationId xmlns="" xmlns:a16="http://schemas.microsoft.com/office/drawing/2014/main" id="{6A8AFD6B-FE23-4B7D-82C3-A73E068EA3E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45012220"/>
                    </p:ext>
                  </p:extLst>
                </p:nvPr>
              </p:nvGraphicFramePr>
              <p:xfrm>
                <a:off x="4071803" y="762118"/>
                <a:ext cx="912012" cy="40575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920" name="Equation" r:id="rId11" imgW="975218" imgH="396209" progId="Equation.DSMT4">
                        <p:embed/>
                      </p:oleObj>
                    </mc:Choice>
                    <mc:Fallback>
                      <p:oleObj name="Equation" r:id="rId11" imgW="975218" imgH="396209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71803" y="762118"/>
                              <a:ext cx="912012" cy="40575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3" name="对象 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A8AFD6B-FE23-4B7D-82C3-A73E068EA3E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45012220"/>
                    </p:ext>
                  </p:extLst>
                </p:nvPr>
              </p:nvGraphicFramePr>
              <p:xfrm>
                <a:off x="4071803" y="762118"/>
                <a:ext cx="912012" cy="40575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867" name="Equation" r:id="rId13" imgW="975218" imgH="396209" progId="Equation.DSMT4">
                        <p:embed/>
                      </p:oleObj>
                    </mc:Choice>
                    <mc:Fallback>
                      <p:oleObj name="Equation" r:id="rId13" imgW="975218" imgH="396209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71803" y="762118"/>
                              <a:ext cx="912012" cy="40575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4" name="对象 6">
                  <a:extLst>
                    <a:ext uri="{FF2B5EF4-FFF2-40B4-BE49-F238E27FC236}">
                      <a16:creationId xmlns="" xmlns:a16="http://schemas.microsoft.com/office/drawing/2014/main" id="{C19BAE6C-1243-46D1-895A-CDE5A4D51B3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50867317"/>
                    </p:ext>
                  </p:extLst>
                </p:nvPr>
              </p:nvGraphicFramePr>
              <p:xfrm>
                <a:off x="137593" y="1278327"/>
                <a:ext cx="975926" cy="4367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921" name="Equation" r:id="rId15" imgW="929711" imgH="380937" progId="Equation.DSMT4">
                        <p:embed/>
                      </p:oleObj>
                    </mc:Choice>
                    <mc:Fallback>
                      <p:oleObj name="Equation" r:id="rId15" imgW="929711" imgH="380937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7593" y="1278327"/>
                              <a:ext cx="975926" cy="4367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4" name="对象 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C19BAE6C-1243-46D1-895A-CDE5A4D51B3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50867317"/>
                    </p:ext>
                  </p:extLst>
                </p:nvPr>
              </p:nvGraphicFramePr>
              <p:xfrm>
                <a:off x="137593" y="1278327"/>
                <a:ext cx="975926" cy="43673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868" name="Equation" r:id="rId17" imgW="929711" imgH="380937" progId="Equation.DSMT4">
                        <p:embed/>
                      </p:oleObj>
                    </mc:Choice>
                    <mc:Fallback>
                      <p:oleObj name="Equation" r:id="rId17" imgW="929711" imgH="380937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7593" y="1278327"/>
                              <a:ext cx="975926" cy="4367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对象 8">
                  <a:extLst>
                    <a:ext uri="{FF2B5EF4-FFF2-40B4-BE49-F238E27FC236}">
                      <a16:creationId xmlns="" xmlns:a16="http://schemas.microsoft.com/office/drawing/2014/main" id="{A54A01C5-0B8E-454D-AFCA-F25CEE1B651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33616138"/>
                    </p:ext>
                  </p:extLst>
                </p:nvPr>
              </p:nvGraphicFramePr>
              <p:xfrm>
                <a:off x="8613516" y="1231167"/>
                <a:ext cx="370480" cy="4413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922" name="Equation" r:id="rId19" imgW="404037" imgH="442023" progId="Equation.DSMT4">
                        <p:embed/>
                      </p:oleObj>
                    </mc:Choice>
                    <mc:Fallback>
                      <p:oleObj name="Equation" r:id="rId19" imgW="404037" imgH="442023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613516" y="1231167"/>
                              <a:ext cx="370480" cy="4413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5" name="对象 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A54A01C5-0B8E-454D-AFCA-F25CEE1B651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33616138"/>
                    </p:ext>
                  </p:extLst>
                </p:nvPr>
              </p:nvGraphicFramePr>
              <p:xfrm>
                <a:off x="8613516" y="1231167"/>
                <a:ext cx="370480" cy="4413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869" name="Equation" r:id="rId21" imgW="404037" imgH="442023" progId="Equation.DSMT4">
                        <p:embed/>
                      </p:oleObj>
                    </mc:Choice>
                    <mc:Fallback>
                      <p:oleObj name="Equation" r:id="rId21" imgW="404037" imgH="442023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613516" y="1231167"/>
                              <a:ext cx="370480" cy="4413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0128" y="2390778"/>
                <a:ext cx="8218332" cy="929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3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3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altLang="zh-CN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zh-CN" altLang="en-US" sz="23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CN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3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zh-CN" altLang="en-US" sz="23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zh-CN" altLang="en-US" sz="23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28" y="2390778"/>
                <a:ext cx="8218332" cy="929678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396619" y="3426273"/>
                <a:ext cx="10148885" cy="929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3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zh-CN" altLang="en-US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3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3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zh-CN" altLang="en-US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sz="23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619" y="3426273"/>
                <a:ext cx="10148885" cy="929678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27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62598" y="1186568"/>
                <a:ext cx="8479766" cy="1679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在氢原子问题中，我们要研究的是原子内部状态，即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电子相对于核的运动状态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第二个式子是描写电子相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对于核运动的波函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所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满足的方程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98" y="1186568"/>
                <a:ext cx="8479766" cy="1679883"/>
              </a:xfrm>
              <a:prstGeom prst="rect">
                <a:avLst/>
              </a:prstGeom>
              <a:blipFill rotWithShape="0">
                <a:blip r:embed="rId4"/>
                <a:stretch>
                  <a:fillRect l="-1294" t="-727" r="-791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34740" y="3365368"/>
            <a:ext cx="8625690" cy="2298065"/>
            <a:chOff x="237590" y="2307292"/>
            <a:chExt cx="8625690" cy="2298065"/>
          </a:xfrm>
        </p:grpSpPr>
        <p:grpSp>
          <p:nvGrpSpPr>
            <p:cNvPr id="10" name="Group 9"/>
            <p:cNvGrpSpPr/>
            <p:nvPr/>
          </p:nvGrpSpPr>
          <p:grpSpPr>
            <a:xfrm>
              <a:off x="237590" y="2307292"/>
              <a:ext cx="8625690" cy="2298065"/>
              <a:chOff x="310552" y="2311431"/>
              <a:chExt cx="8625690" cy="22980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310552" y="2311431"/>
                    <a:ext cx="8625690" cy="22980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ts val="4300"/>
                      </a:lnSpc>
                      <a:spcBef>
                        <a:spcPct val="0"/>
                      </a:spcBef>
                    </a:pPr>
                    <a:r>
                      <a:rPr lang="zh-CN" altLang="en-US" sz="26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相对运动的能量</a:t>
                    </a:r>
                    <a14:m>
                      <m:oMath xmlns:m="http://schemas.openxmlformats.org/officeDocument/2006/math">
                        <m:r>
                          <a:rPr lang="zh-CN" altLang="en-US" sz="2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zh-CN" altLang="en-US" sz="26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就是电子的能级，对应的模型是电子库伦势              </a:t>
                    </a:r>
                    <a:r>
                      <a:rPr lang="zh-CN" altLang="en-US" sz="26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中</a:t>
                    </a:r>
                    <a:r>
                      <a:rPr lang="zh-CN" altLang="en-US" sz="26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的运动，这里             。由于质子质量远大于电子质量，所以约化质量</a:t>
                    </a:r>
                    <a14:m>
                      <m:oMath xmlns:m="http://schemas.openxmlformats.org/officeDocument/2006/math"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a14:m>
                    <a:r>
                      <a:rPr lang="zh-CN" altLang="en-US" sz="26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 与电子质量差别很小</a:t>
                    </a:r>
                    <a:r>
                      <a:rPr lang="zh-CN" altLang="en-US" sz="26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。</a:t>
                    </a:r>
                    <a:endParaRPr lang="en-US" altLang="zh-CN" sz="2600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552" y="2311431"/>
                    <a:ext cx="8625690" cy="229806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272" r="-989" b="-26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" name="对象 12">
                    <a:extLst>
                      <a:ext uri="{FF2B5EF4-FFF2-40B4-BE49-F238E27FC236}">
                        <a16:creationId xmlns="" xmlns:a16="http://schemas.microsoft.com/office/drawing/2014/main" id="{C3D8F888-4D65-4B7B-BEF1-9F5F36D56A9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34918701"/>
                      </p:ext>
                    </p:extLst>
                  </p:nvPr>
                </p:nvGraphicFramePr>
                <p:xfrm>
                  <a:off x="5681553" y="2912110"/>
                  <a:ext cx="2168486" cy="54835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561" name="Equation" r:id="rId7" imgW="1104840" imgH="279360" progId="Equation.DSMT4">
                          <p:embed/>
                        </p:oleObj>
                      </mc:Choice>
                      <mc:Fallback>
                        <p:oleObj name="Equation" r:id="rId7" imgW="1104840" imgH="27936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681553" y="2912110"/>
                                <a:ext cx="2168486" cy="54835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" name="对象 12">
                    <a:extLst>
                      <a:ext uri="{FF2B5EF4-FFF2-40B4-BE49-F238E27FC236}">
                        <a16:creationId xmlns="" xmlns:a16="http://schemas.microsoft.com/office/drawing/2014/main" id="{C3D8F888-4D65-4B7B-BEF1-9F5F36D56A91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34918701"/>
                      </p:ext>
                    </p:extLst>
                  </p:nvPr>
                </p:nvGraphicFramePr>
                <p:xfrm>
                  <a:off x="5681553" y="2912110"/>
                  <a:ext cx="2168486" cy="54835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537" name="Equation" r:id="rId9" imgW="1104840" imgH="279360" progId="Equation.DSMT4">
                          <p:embed/>
                        </p:oleObj>
                      </mc:Choice>
                      <mc:Fallback>
                        <p:oleObj name="Equation" r:id="rId9" imgW="1104840" imgH="27936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681553" y="2912110"/>
                                <a:ext cx="2168486" cy="54835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对象 9">
                  <a:extLst>
                    <a:ext uri="{FF2B5EF4-FFF2-40B4-BE49-F238E27FC236}">
                      <a16:creationId xmlns="" xmlns:a16="http://schemas.microsoft.com/office/drawing/2014/main" id="{B99A701D-4743-48C6-916D-CF36DFE7CD5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17950929"/>
                    </p:ext>
                  </p:extLst>
                </p:nvPr>
              </p:nvGraphicFramePr>
              <p:xfrm>
                <a:off x="1172002" y="2801498"/>
                <a:ext cx="2006158" cy="80735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562" name="Equation" r:id="rId11" imgW="1041120" imgH="419040" progId="Equation.DSMT4">
                        <p:embed/>
                      </p:oleObj>
                    </mc:Choice>
                    <mc:Fallback>
                      <p:oleObj name="Equation" r:id="rId11" imgW="1041120" imgH="419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72002" y="2801498"/>
                              <a:ext cx="2006158" cy="80735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" name="对象 9">
                  <a:extLst>
                    <a:ext uri="{FF2B5EF4-FFF2-40B4-BE49-F238E27FC236}">
                      <a16:creationId xmlns="" xmlns:a16="http://schemas.microsoft.com/office/drawing/2014/main" id="{B99A701D-4743-48C6-916D-CF36DFE7CD5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17950929"/>
                    </p:ext>
                  </p:extLst>
                </p:nvPr>
              </p:nvGraphicFramePr>
              <p:xfrm>
                <a:off x="1172002" y="2801498"/>
                <a:ext cx="2006158" cy="80735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538" name="Equation" r:id="rId13" imgW="1041120" imgH="419040" progId="Equation.DSMT4">
                        <p:embed/>
                      </p:oleObj>
                    </mc:Choice>
                    <mc:Fallback>
                      <p:oleObj name="Equation" r:id="rId13" imgW="1041120" imgH="4190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72002" y="2801498"/>
                              <a:ext cx="2006158" cy="80735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40" y="37795"/>
            <a:ext cx="398324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一、氢原子模型求解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64" y="32467"/>
            <a:ext cx="1944893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、能级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2981" y="2208157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能级间距</a:t>
            </a:r>
            <a:endParaRPr lang="zh-CN" altLang="en-US" sz="2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42633" y="3409043"/>
                <a:ext cx="8045027" cy="1212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4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600" b="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增大时，</a:t>
                </a:r>
                <a14:m>
                  <m:oMath xmlns:m="http://schemas.openxmlformats.org/officeDocument/2006/math">
                    <m:r>
                      <a:rPr lang="en-US" altLang="zh-CN" sz="2600" b="0" i="1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𝛥</m:t>
                    </m:r>
                    <m:r>
                      <a:rPr lang="en-US" altLang="zh-CN" sz="2600" b="0" i="1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𝐸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减小，即随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的增大能级越来越密。当 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b="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0" i="1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𝛥</m:t>
                    </m:r>
                    <m:r>
                      <a:rPr lang="en-US" altLang="zh-CN" sz="2600" b="0" i="1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𝐸</m:t>
                    </m:r>
                    <m:r>
                      <a:rPr lang="en-US" altLang="zh-CN" sz="2600" b="0" i="1" dirty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→0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成为非束缚态。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33" y="3409043"/>
                <a:ext cx="8045027" cy="1212640"/>
              </a:xfrm>
              <a:prstGeom prst="rect">
                <a:avLst/>
              </a:prstGeom>
              <a:blipFill rotWithShape="0">
                <a:blip r:embed="rId3"/>
                <a:stretch>
                  <a:fillRect l="-1364" r="-1364" b="-5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06549" y="4685327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基态能</a:t>
            </a:r>
            <a:endParaRPr lang="zh-CN" altLang="en-US" sz="2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" name="对象 7">
            <a:extLst>
              <a:ext uri="{FF2B5EF4-FFF2-40B4-BE49-F238E27FC236}">
                <a16:creationId xmlns="" xmlns:a16="http://schemas.microsoft.com/office/drawing/2014/main" id="{F1D53557-9581-496B-BF13-AA84D97CC6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153900"/>
              </p:ext>
            </p:extLst>
          </p:nvPr>
        </p:nvGraphicFramePr>
        <p:xfrm>
          <a:off x="1821836" y="5914477"/>
          <a:ext cx="2577636" cy="515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7" name="Equation" r:id="rId4" imgW="1143000" imgH="228600" progId="Equation.DSMT4">
                  <p:embed/>
                </p:oleObj>
              </mc:Choice>
              <mc:Fallback>
                <p:oleObj name="Equation" r:id="rId4" imgW="1143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1836" y="5914477"/>
                        <a:ext cx="2577636" cy="515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83932" y="5889368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电离</a:t>
            </a:r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</a:t>
            </a:r>
            <a:endParaRPr lang="zh-CN" altLang="en-US" sz="2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99472" y="5889367"/>
                <a:ext cx="437171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，基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态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无穷远的最小能量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472" y="5889367"/>
                <a:ext cx="4371710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2510" t="-13580" r="-1534" b="-28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2633" y="2493810"/>
                <a:ext cx="8489225" cy="924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33" y="2493810"/>
                <a:ext cx="8489225" cy="9241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56734" y="4844558"/>
                <a:ext cx="3800912" cy="893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=−13.6 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734" y="4844558"/>
                <a:ext cx="3800912" cy="8935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73657" y="776331"/>
                <a:ext cx="7651629" cy="1363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利用前面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3.3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节的结论，直接令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可以得到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=1, 2, 3,⋯</m:t>
                      </m:r>
                    </m:oMath>
                  </m:oMathPara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57" y="776331"/>
                <a:ext cx="7651629" cy="1363258"/>
              </a:xfrm>
              <a:prstGeom prst="rect">
                <a:avLst/>
              </a:prstGeom>
              <a:blipFill rotWithShape="0">
                <a:blip r:embed="rId9"/>
                <a:stretch>
                  <a:fillRect l="-1434" t="-4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75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2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4562</TotalTime>
  <Words>1296</Words>
  <Application>Microsoft Office PowerPoint</Application>
  <PresentationFormat>On-screen Show (4:3)</PresentationFormat>
  <Paragraphs>142</Paragraphs>
  <Slides>20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黑体</vt:lpstr>
      <vt:lpstr>隶书</vt:lpstr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公式</vt:lpstr>
      <vt:lpstr>PowerPoint Presentation</vt:lpstr>
      <vt:lpstr>一、氢原子模型求解</vt:lpstr>
      <vt:lpstr>一、氢原子模型求解</vt:lpstr>
      <vt:lpstr>一、氢原子模型求解</vt:lpstr>
      <vt:lpstr>一、氢原子模型求解</vt:lpstr>
      <vt:lpstr>一、氢原子模型求解</vt:lpstr>
      <vt:lpstr>一、氢原子模型求解</vt:lpstr>
      <vt:lpstr>一、氢原子模型求解</vt:lpstr>
      <vt:lpstr>二、能级</vt:lpstr>
      <vt:lpstr>二、能级</vt:lpstr>
      <vt:lpstr>三、波函数</vt:lpstr>
      <vt:lpstr>三、波函数</vt:lpstr>
      <vt:lpstr>三、波函数</vt:lpstr>
      <vt:lpstr>三、波函数</vt:lpstr>
      <vt:lpstr>三、波函数</vt:lpstr>
      <vt:lpstr>三、波函数</vt:lpstr>
      <vt:lpstr>三、波函数</vt:lpstr>
      <vt:lpstr>三、波函数</vt:lpstr>
      <vt:lpstr>三、波函数</vt:lpstr>
      <vt:lpstr>小结</vt:lpstr>
    </vt:vector>
  </TitlesOfParts>
  <Company>Local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987</cp:revision>
  <cp:lastPrinted>2023-09-27T02:57:00Z</cp:lastPrinted>
  <dcterms:created xsi:type="dcterms:W3CDTF">2023-05-07T08:38:35Z</dcterms:created>
  <dcterms:modified xsi:type="dcterms:W3CDTF">2025-03-21T02:09:01Z</dcterms:modified>
</cp:coreProperties>
</file>