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303" r:id="rId5"/>
    <p:sldId id="269" r:id="rId6"/>
    <p:sldId id="273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5" r:id="rId27"/>
    <p:sldId id="304" r:id="rId28"/>
    <p:sldId id="300" r:id="rId29"/>
    <p:sldId id="301" r:id="rId30"/>
    <p:sldId id="302" r:id="rId3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9927" autoAdjust="0"/>
  </p:normalViewPr>
  <p:slideViewPr>
    <p:cSldViewPr snapToGrid="0">
      <p:cViewPr varScale="1">
        <p:scale>
          <a:sx n="89" d="100"/>
          <a:sy n="89" d="100"/>
        </p:scale>
        <p:origin x="1255" y="92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e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6.wmf"/><Relationship Id="rId4" Type="http://schemas.openxmlformats.org/officeDocument/2006/relationships/image" Target="../media/image8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w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emf"/><Relationship Id="rId2" Type="http://schemas.openxmlformats.org/officeDocument/2006/relationships/image" Target="../media/image43.wmf"/><Relationship Id="rId1" Type="http://schemas.openxmlformats.org/officeDocument/2006/relationships/image" Target="../media/image38.emf"/><Relationship Id="rId6" Type="http://schemas.openxmlformats.org/officeDocument/2006/relationships/image" Target="../media/image47.e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厄米算符的本征函数，这些本征函数是属于不同本征值的，相互正交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俩波函数的内积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拉普拉斯算符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𝛻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𝛻</a:t>
                </a:r>
                <a:r>
                  <a:rPr lang="zh-CN" altLang="en-US" dirty="0" smtClean="0"/>
                  <a:t>为哈密顿算子，读作</a:t>
                </a:r>
                <a:r>
                  <a:rPr lang="en-US" altLang="zh-CN" dirty="0" err="1" smtClean="0"/>
                  <a:t>Nabla</a:t>
                </a:r>
                <a:r>
                  <a:rPr lang="zh-CN" altLang="en-US" dirty="0" smtClean="0"/>
                  <a:t>，为二阶偏导，对梯度求散度，也可以表示为</a:t>
                </a:r>
                <a:r>
                  <a:rPr lang="el-GR" altLang="zh-CN" dirty="0" smtClean="0"/>
                  <a:t>Δ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delta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对角项消去了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6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7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+mn-lt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则测不准关系取等号，并且此时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≻−&lt;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≻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除非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，亦即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的共同本征态，否则依然测不准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+mn-lt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𝜙(</a:t>
                </a:r>
                <a:r>
                  <a:rPr lang="en-US" altLang="zh-CN" b="1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𝒓</a:t>
                </a:r>
                <a:r>
                  <a:rPr lang="en-US" altLang="zh-CN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=(𝜉Δ𝐹 ̂−𝑖Δ𝐺 ̂)</a:t>
                </a:r>
                <a:r>
                  <a:rPr lang="en-US" altLang="zh-CN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𝜓</a:t>
                </a:r>
                <a:r>
                  <a:rPr lang="en-US" altLang="zh-CN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𝒓</a:t>
                </a:r>
                <a:r>
                  <a:rPr lang="en-US" altLang="zh-CN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则测不准关系取等号，并且此时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𝑘 ̅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=&lt;Δ𝐹 ̂Δ𝐺 ̂≻−&lt;Δ𝐺 ̂Δ𝐹 ̂≻=2𝜉/𝑖&lt;Δ𝐹 ̂^2≻</a:t>
                </a:r>
                <a:r>
                  <a:rPr lang="zh-CN" altLang="en-US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/>
                  <a:t>除非 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Δ𝐹 ̂𝜓=0</a:t>
                </a:r>
                <a:r>
                  <a:rPr lang="zh-CN" altLang="en-US" dirty="0"/>
                  <a:t>，即 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Δ𝐹 ̂𝜓</a:t>
                </a:r>
                <a:r>
                  <a:rPr lang="en-US" altLang="zh-CN" dirty="0"/>
                  <a:t>=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Δ𝐺 ̂𝜓=0</a:t>
                </a:r>
                <a:r>
                  <a:rPr lang="zh-CN" altLang="en-US" dirty="0"/>
                  <a:t>，亦即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𝜓</a:t>
                </a:r>
                <a:r>
                  <a:rPr lang="zh-CN" altLang="en-US" dirty="0"/>
                  <a:t>是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𝐹 ̂</a:t>
                </a:r>
                <a:r>
                  <a:rPr lang="zh-CN" altLang="en-US" dirty="0"/>
                  <a:t>和</a:t>
                </a:r>
                <a:r>
                  <a:rPr lang="en-US" altLang="zh-CN" b="0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𝐺 ̂</a:t>
                </a:r>
                <a:r>
                  <a:rPr lang="zh-CN" altLang="en-US" dirty="0"/>
                  <a:t>的共同本征态，否则依然测不准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8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实数的共轭是自己本身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角动量平方本征函数前面可以加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的任意函数，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方向角动量前面可以加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的任意函数，然后对三维空间应用正交归一条件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8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厄米算符的定义中的积分是</a:t>
            </a:r>
            <a:r>
              <a:rPr lang="en-US" altLang="zh-CN" dirty="0" err="1" smtClean="0"/>
              <a:t>dtau</a:t>
            </a:r>
            <a:r>
              <a:rPr lang="en-US" altLang="zh-CN" dirty="0" smtClean="0"/>
              <a:t>=r^2 sin theta </a:t>
            </a:r>
            <a:r>
              <a:rPr lang="en-US" altLang="zh-CN" dirty="0" err="1" smtClean="0"/>
              <a:t>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dtheta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dphi</a:t>
            </a:r>
            <a:r>
              <a:rPr lang="zh-CN" altLang="en-US" dirty="0" smtClean="0"/>
              <a:t>；最后一个式子利用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L^2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Lz</a:t>
            </a:r>
            <a:r>
              <a:rPr lang="zh-CN" altLang="en-US" dirty="0" smtClean="0"/>
              <a:t>的共同本征态，对应量子数不同即本征值不一样，所以正交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完备性：是假设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0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假定的正确性，如同薛定谔方程一样，由整个理论与实际结果符合而得到验证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1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1200" b="0" i="1" baseline="3000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𝐹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=∫1</a:t>
                </a:r>
                <a:r>
                  <a:rPr lang="zh-CN" altLang="en-US" sz="1200" b="0" i="0" baseline="30000" smtClean="0">
                    <a:latin typeface="Cambria Math" panose="02040503050406030204" pitchFamily="18" charset="0"/>
                  </a:rPr>
                  <a:t>▒</a:t>
                </a:r>
                <a:r>
                  <a:rPr lang="en-US" altLang="zh-CN" sz="1200" b="0" i="0" baseline="30000" smtClean="0">
                    <a:latin typeface="Cambria Math" panose="02040503050406030204" pitchFamily="18" charset="0"/>
                  </a:rPr>
                  <a:t>〖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𝜓</a:t>
                </a:r>
                <a:r>
                  <a:rPr lang="zh-CN" altLang="en-US" sz="1200" b="0" i="0" baseline="30000" smtClean="0">
                    <a:latin typeface="Cambria Math" panose="02040503050406030204" pitchFamily="18" charset="0"/>
                  </a:rPr>
                  <a:t>∗</a:t>
                </a:r>
                <a:r>
                  <a:rPr lang="en-US" altLang="zh-CN" sz="1200" b="0" i="0" baseline="30000" smtClean="0">
                    <a:latin typeface="Cambria Math" panose="02040503050406030204" pitchFamily="18" charset="0"/>
                  </a:rPr>
                  <a:t>〗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(𝑥) 𝐹 ̂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𝜓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(𝑥)𝑑𝑥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7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比方氢原子散射问题为连续谱；束缚态为离散谱；假设平面波以波包的形式入射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6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8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30309"/>
            <a:ext cx="9180000" cy="59352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5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7.png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0.wmf"/><Relationship Id="rId12" Type="http://schemas.openxmlformats.org/officeDocument/2006/relationships/image" Target="../media/image6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2.jpg"/><Relationship Id="rId5" Type="http://schemas.openxmlformats.org/officeDocument/2006/relationships/image" Target="../media/image59.e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9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5.wmf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7.w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3.png"/><Relationship Id="rId10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90.png"/><Relationship Id="rId4" Type="http://schemas.openxmlformats.org/officeDocument/2006/relationships/image" Target="../media/image73.wmf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90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oleObject" Target="../embeddings/oleObject64.bin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103.png"/><Relationship Id="rId4" Type="http://schemas.openxmlformats.org/officeDocument/2006/relationships/image" Target="../media/image76.wmf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emf"/><Relationship Id="rId11" Type="http://schemas.openxmlformats.org/officeDocument/2006/relationships/image" Target="../media/image80.wmf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100.png"/><Relationship Id="rId9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107.png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pn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4.wmf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83.wmf"/><Relationship Id="rId10" Type="http://schemas.openxmlformats.org/officeDocument/2006/relationships/image" Target="../media/image113.png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9.wmf"/><Relationship Id="rId14" Type="http://schemas.openxmlformats.org/officeDocument/2006/relationships/image" Target="../media/image8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5.png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oleObject" Target="../embeddings/oleObject83.bin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09.png"/><Relationship Id="rId4" Type="http://schemas.openxmlformats.org/officeDocument/2006/relationships/image" Target="../media/image101.wmf"/><Relationship Id="rId9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png"/><Relationship Id="rId4" Type="http://schemas.openxmlformats.org/officeDocument/2006/relationships/image" Target="../media/image18.emf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24" Type="http://schemas.openxmlformats.org/officeDocument/2006/relationships/image" Target="../media/image35.png"/><Relationship Id="rId5" Type="http://schemas.openxmlformats.org/officeDocument/2006/relationships/image" Target="../media/image24.emf"/><Relationship Id="rId15" Type="http://schemas.openxmlformats.org/officeDocument/2006/relationships/image" Target="../media/image29.wmf"/><Relationship Id="rId23" Type="http://schemas.openxmlformats.org/officeDocument/2006/relationships/image" Target="../media/image34.png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wmf"/><Relationship Id="rId5" Type="http://schemas.openxmlformats.org/officeDocument/2006/relationships/image" Target="../media/image38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png"/><Relationship Id="rId11" Type="http://schemas.openxmlformats.org/officeDocument/2006/relationships/image" Target="../media/image49.png"/><Relationship Id="rId5" Type="http://schemas.openxmlformats.org/officeDocument/2006/relationships/image" Target="../media/image49.wmf"/><Relationship Id="rId15" Type="http://schemas.openxmlformats.org/officeDocument/2006/relationships/image" Target="../media/image51.wmf"/><Relationship Id="rId10" Type="http://schemas.openxmlformats.org/officeDocument/2006/relationships/image" Target="../media/image50.e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2209" y="2680177"/>
            <a:ext cx="614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正交性定义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厄米算符本征函数的正交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83118" y="1289888"/>
            <a:ext cx="8331200" cy="787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厄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米算符本征函数的正交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7">
            <a:extLst>
              <a:ext uri="{FF2B5EF4-FFF2-40B4-BE49-F238E27FC236}">
                <a16:creationId xmlns:a16="http://schemas.microsoft.com/office/drawing/2014/main" id="{1AA0C8F4-39F7-4DB9-9B58-9A9A74F46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57172"/>
              </p:ext>
            </p:extLst>
          </p:nvPr>
        </p:nvGraphicFramePr>
        <p:xfrm>
          <a:off x="979864" y="787759"/>
          <a:ext cx="6158054" cy="165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3" imgW="2260440" imgH="711000" progId="Equation.DSMT4">
                  <p:embed/>
                </p:oleObj>
              </mc:Choice>
              <mc:Fallback>
                <p:oleObj name="Equation" r:id="rId3" imgW="2260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864" y="787759"/>
                        <a:ext cx="6158054" cy="165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8">
            <a:extLst>
              <a:ext uri="{FF2B5EF4-FFF2-40B4-BE49-F238E27FC236}">
                <a16:creationId xmlns:a16="http://schemas.microsoft.com/office/drawing/2014/main" id="{39D974F9-C9A7-411F-90B5-D61EF435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29651"/>
              </p:ext>
            </p:extLst>
          </p:nvPr>
        </p:nvGraphicFramePr>
        <p:xfrm>
          <a:off x="2816386" y="2608842"/>
          <a:ext cx="3752366" cy="68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5" imgW="2903114" imgH="655399" progId="Equation.DSMT4">
                  <p:embed/>
                </p:oleObj>
              </mc:Choice>
              <mc:Fallback>
                <p:oleObj name="Equation" r:id="rId5" imgW="2903114" imgH="65539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6386" y="2608842"/>
                        <a:ext cx="3752366" cy="68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37056" y="266237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3922" y="3297952"/>
                <a:ext cx="250767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物理意义：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" y="3297952"/>
                <a:ext cx="2507674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3580" r="-3406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5">
            <a:extLst>
              <a:ext uri="{FF2B5EF4-FFF2-40B4-BE49-F238E27FC236}">
                <a16:creationId xmlns:a16="http://schemas.microsoft.com/office/drawing/2014/main" id="{C46C4C25-1FA6-48F3-AB72-5448ECF94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4939"/>
              </p:ext>
            </p:extLst>
          </p:nvPr>
        </p:nvGraphicFramePr>
        <p:xfrm>
          <a:off x="979864" y="4036393"/>
          <a:ext cx="7473671" cy="16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Equation" r:id="rId8" imgW="2730240" imgH="761760" progId="Equation.DSMT4">
                  <p:embed/>
                </p:oleObj>
              </mc:Choice>
              <mc:Fallback>
                <p:oleObj name="Equation" r:id="rId8" imgW="273024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9864" y="4036393"/>
                        <a:ext cx="7473671" cy="16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83922" y="5897667"/>
                <a:ext cx="61537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表示体系处于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" y="5897667"/>
                <a:ext cx="6153736" cy="523220"/>
              </a:xfrm>
              <a:prstGeom prst="rect">
                <a:avLst/>
              </a:prstGeom>
              <a:blipFill>
                <a:blip r:embed="rId10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34" y="37708"/>
            <a:ext cx="550032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、力学量本征函数的完全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9241" y="671049"/>
                <a:ext cx="8997626" cy="2187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，其他系数为零。由 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3.2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节假设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体系处于本征态时，力学量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有确定值，即本征值。所以此时，测量力学量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，必然得到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表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示在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态中测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量力学量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到的结果是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的本征值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的概率。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1" y="671049"/>
                <a:ext cx="8997626" cy="2187009"/>
              </a:xfrm>
              <a:prstGeom prst="rect">
                <a:avLst/>
              </a:prstGeom>
              <a:blipFill>
                <a:blip r:embed="rId3"/>
                <a:stretch>
                  <a:fillRect l="-1220" t="-279" r="-1152" b="-3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4" y="37708"/>
            <a:ext cx="5576249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、力学量本征函数的完全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3766" y="2843952"/>
                <a:ext cx="8548576" cy="217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量子力学基本假设之一：</a:t>
                </a:r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20000">
                  <a:lnSpc>
                    <a:spcPct val="130000"/>
                  </a:lnSpc>
                </a:pP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量子力学中表示力学量的算符都是厄米算符，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力学量的本征函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组成完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全系。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体系处于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本征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，力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学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量有确定值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本征值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6" y="2843952"/>
                <a:ext cx="8548576" cy="2172903"/>
              </a:xfrm>
              <a:prstGeom prst="rect">
                <a:avLst/>
              </a:prstGeom>
              <a:blipFill rotWithShape="0">
                <a:blip r:embed="rId4"/>
                <a:stretch>
                  <a:fillRect l="-1283" t="-562" r="-5061" b="-3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3766" y="4992522"/>
                <a:ext cx="8548576" cy="1666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当体系处于非本征态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的线性叠加表示，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，此时测量力学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的数值，必定是算符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的本征值之一，测得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。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6" y="4992522"/>
                <a:ext cx="8548576" cy="1666867"/>
              </a:xfrm>
              <a:prstGeom prst="rect">
                <a:avLst/>
              </a:prstGeom>
              <a:blipFill rotWithShape="0">
                <a:blip r:embed="rId5"/>
                <a:stretch>
                  <a:fillRect l="-1283" t="-366" r="-5061" b="-4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4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04" y="49178"/>
            <a:ext cx="389243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力学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量的期望值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id="{D168DDC4-A7E5-4143-8579-346316BC8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36529"/>
              </p:ext>
            </p:extLst>
          </p:nvPr>
        </p:nvGraphicFramePr>
        <p:xfrm>
          <a:off x="2387773" y="1717054"/>
          <a:ext cx="2168772" cy="70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4" imgW="2171594" imgH="876410" progId="Equation.DSMT4">
                  <p:embed/>
                </p:oleObj>
              </mc:Choice>
              <mc:Fallback>
                <p:oleObj name="Equation" r:id="rId4" imgW="2171594" imgH="8764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773" y="1717054"/>
                        <a:ext cx="2168772" cy="704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">
            <a:extLst>
              <a:ext uri="{FF2B5EF4-FFF2-40B4-BE49-F238E27FC236}">
                <a16:creationId xmlns:a16="http://schemas.microsoft.com/office/drawing/2014/main" id="{98988B77-761D-494B-B3FE-45B8035BE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850759"/>
              </p:ext>
            </p:extLst>
          </p:nvPr>
        </p:nvGraphicFramePr>
        <p:xfrm>
          <a:off x="1742726" y="3398430"/>
          <a:ext cx="6386712" cy="242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6" imgW="2654280" imgH="1117440" progId="Equation.DSMT4">
                  <p:embed/>
                </p:oleObj>
              </mc:Choice>
              <mc:Fallback>
                <p:oleObj name="Equation" r:id="rId6" imgW="26542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2726" y="3398430"/>
                        <a:ext cx="6386712" cy="242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8">
            <a:extLst>
              <a:ext uri="{FF2B5EF4-FFF2-40B4-BE49-F238E27FC236}">
                <a16:creationId xmlns:a16="http://schemas.microsoft.com/office/drawing/2014/main" id="{EB6CB067-97D9-4D56-A093-3EC876518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20517"/>
              </p:ext>
            </p:extLst>
          </p:nvPr>
        </p:nvGraphicFramePr>
        <p:xfrm>
          <a:off x="1713718" y="6050090"/>
          <a:ext cx="4873696" cy="71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8" imgW="2057400" imgH="368280" progId="Equation.DSMT4">
                  <p:embed/>
                </p:oleObj>
              </mc:Choice>
              <mc:Fallback>
                <p:oleObj name="Equation" r:id="rId8" imgW="20574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3718" y="6050090"/>
                        <a:ext cx="4873696" cy="71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57786" y="171705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414" y="332404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4499" y="605009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因此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027" y="598301"/>
                <a:ext cx="8337830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力学量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在量子态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中的平均值（为了与统计平均值区别，量子力学中称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期望值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7" y="598301"/>
                <a:ext cx="8337830" cy="1066959"/>
              </a:xfrm>
              <a:prstGeom prst="rect">
                <a:avLst/>
              </a:prstGeom>
              <a:blipFill rotWithShape="0">
                <a:blip r:embed="rId10"/>
                <a:stretch>
                  <a:fillRect l="-1316" t="-2857" r="-533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82414" y="2554672"/>
            <a:ext cx="133369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以写为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48409" y="2445024"/>
            <a:ext cx="3579394" cy="688867"/>
            <a:chOff x="2486257" y="2329458"/>
            <a:chExt cx="4450678" cy="876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257" y="2329458"/>
              <a:ext cx="1381125" cy="876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461" y="2329458"/>
              <a:ext cx="3026474" cy="828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5">
            <a:extLst>
              <a:ext uri="{FF2B5EF4-FFF2-40B4-BE49-F238E27FC236}">
                <a16:creationId xmlns:a16="http://schemas.microsoft.com/office/drawing/2014/main" id="{47578B14-CF08-4A5C-B16B-8CD86511B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46743"/>
              </p:ext>
            </p:extLst>
          </p:nvPr>
        </p:nvGraphicFramePr>
        <p:xfrm>
          <a:off x="2511904" y="1935553"/>
          <a:ext cx="4492140" cy="78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0" name="Equation" r:id="rId4" imgW="3908954" imgH="670670" progId="Equation.DSMT4">
                  <p:embed/>
                </p:oleObj>
              </mc:Choice>
              <mc:Fallback>
                <p:oleObj name="Equation" r:id="rId4" imgW="3908954" imgH="6706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1904" y="1935553"/>
                        <a:ext cx="4492140" cy="780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">
            <a:extLst>
              <a:ext uri="{FF2B5EF4-FFF2-40B4-BE49-F238E27FC236}">
                <a16:creationId xmlns:a16="http://schemas.microsoft.com/office/drawing/2014/main" id="{7B9386E9-573E-4B4C-B7A8-3D254C7FD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29392"/>
              </p:ext>
            </p:extLst>
          </p:nvPr>
        </p:nvGraphicFramePr>
        <p:xfrm>
          <a:off x="1669081" y="2794763"/>
          <a:ext cx="5472919" cy="6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1" name="Equation" r:id="rId6" imgW="2603160" imgH="304560" progId="Equation.DSMT4">
                  <p:embed/>
                </p:oleObj>
              </mc:Choice>
              <mc:Fallback>
                <p:oleObj name="Equation" r:id="rId6" imgW="2603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9081" y="2794763"/>
                        <a:ext cx="5472919" cy="65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">
            <a:extLst>
              <a:ext uri="{FF2B5EF4-FFF2-40B4-BE49-F238E27FC236}">
                <a16:creationId xmlns:a16="http://schemas.microsoft.com/office/drawing/2014/main" id="{B77A0888-7D70-4711-BA10-AC762F5AD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8031"/>
              </p:ext>
            </p:extLst>
          </p:nvPr>
        </p:nvGraphicFramePr>
        <p:xfrm>
          <a:off x="2948144" y="3546249"/>
          <a:ext cx="3116700" cy="80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Equation" r:id="rId8" imgW="2758511" imgH="777146" progId="Equation.DSMT4">
                  <p:embed/>
                </p:oleObj>
              </mc:Choice>
              <mc:Fallback>
                <p:oleObj name="Equation" r:id="rId8" imgW="2758511" imgH="7771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8144" y="3546249"/>
                        <a:ext cx="3116700" cy="800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8">
            <a:extLst>
              <a:ext uri="{FF2B5EF4-FFF2-40B4-BE49-F238E27FC236}">
                <a16:creationId xmlns:a16="http://schemas.microsoft.com/office/drawing/2014/main" id="{7480BD27-17AB-4520-B17E-AC797314E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17623"/>
              </p:ext>
            </p:extLst>
          </p:nvPr>
        </p:nvGraphicFramePr>
        <p:xfrm>
          <a:off x="2082030" y="5802696"/>
          <a:ext cx="5627439" cy="78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3" name="Equation" r:id="rId10" imgW="2806560" imgH="393480" progId="Equation.DSMT4">
                  <p:embed/>
                </p:oleObj>
              </mc:Choice>
              <mc:Fallback>
                <p:oleObj name="Equation" r:id="rId10" imgW="280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82030" y="5802696"/>
                        <a:ext cx="5627439" cy="789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8347" y="608047"/>
                <a:ext cx="837170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本征值部分为分立谱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，部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分为连续谱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全部本征函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组成正交完全系：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7" y="608047"/>
                <a:ext cx="8371702" cy="1212640"/>
              </a:xfrm>
              <a:prstGeom prst="rect">
                <a:avLst/>
              </a:prstGeom>
              <a:blipFill rotWithShape="0">
                <a:blip r:embed="rId12"/>
                <a:stretch>
                  <a:fillRect l="-1310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60115" y="195413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任意波函数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930" y="285639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系数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930" y="3732985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归一化条件：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2930" y="4400761"/>
                <a:ext cx="6379070" cy="1118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：测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测得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的概率。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30" y="4400761"/>
                <a:ext cx="6379070" cy="1118255"/>
              </a:xfrm>
              <a:prstGeom prst="rect">
                <a:avLst/>
              </a:prstGeom>
              <a:blipFill rotWithShape="0">
                <a:blip r:embed="rId13"/>
                <a:stretch>
                  <a:fillRect t="-546" b="-7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62930" y="5802696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期望值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80" y="33328"/>
            <a:ext cx="416421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力学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量的期望值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716446" y="2966675"/>
            <a:ext cx="5787571" cy="23051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、算符的对易关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、两力学量同时有确定值的条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三、不确定关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169" y="1354584"/>
            <a:ext cx="78581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§3.7 </a:t>
            </a:r>
            <a:r>
              <a:rPr lang="zh-CN" altLang="en-US" sz="3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对易关系 力学量同时有确定值的条件 </a:t>
            </a:r>
            <a:r>
              <a:rPr lang="zh-CN" altLang="en-US" sz="3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不确定关</a:t>
            </a:r>
            <a:r>
              <a:rPr lang="zh-CN" altLang="en-US" sz="3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3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53" y="22103"/>
            <a:ext cx="400229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一、算符的对易关系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7">
            <a:extLst>
              <a:ext uri="{FF2B5EF4-FFF2-40B4-BE49-F238E27FC236}">
                <a16:creationId xmlns:a16="http://schemas.microsoft.com/office/drawing/2014/main" id="{919CF136-C80A-47DE-8A15-1BF914CBA82F}"/>
              </a:ext>
            </a:extLst>
          </p:cNvPr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3892" y="631198"/>
                <a:ext cx="8016216" cy="90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为算符，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叫做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的对易算符或对易子。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2" y="631198"/>
                <a:ext cx="8016216" cy="906595"/>
              </a:xfrm>
              <a:prstGeom prst="rect">
                <a:avLst/>
              </a:prstGeom>
              <a:blipFill rotWithShape="0">
                <a:blip r:embed="rId4"/>
                <a:stretch>
                  <a:fillRect l="-1370" t="-6757" r="-1370" b="-16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39362" y="1581014"/>
                <a:ext cx="3754874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62" y="1581014"/>
                <a:ext cx="3754874" cy="5786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1">
            <a:extLst>
              <a:ext uri="{FF2B5EF4-FFF2-40B4-BE49-F238E27FC236}">
                <a16:creationId xmlns:a16="http://schemas.microsoft.com/office/drawing/2014/main" id="{969D7C64-D9EB-4E5E-AEDE-138CEC0FB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38255"/>
              </p:ext>
            </p:extLst>
          </p:nvPr>
        </p:nvGraphicFramePr>
        <p:xfrm>
          <a:off x="2439362" y="2285935"/>
          <a:ext cx="4521275" cy="167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6" imgW="2108160" imgH="812520" progId="Equation.DSMT4">
                  <p:embed/>
                </p:oleObj>
              </mc:Choice>
              <mc:Fallback>
                <p:oleObj name="Equation" r:id="rId6" imgW="2108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9362" y="2285935"/>
                        <a:ext cx="4521275" cy="167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>
            <a:extLst>
              <a:ext uri="{FF2B5EF4-FFF2-40B4-BE49-F238E27FC236}">
                <a16:creationId xmlns:a16="http://schemas.microsoft.com/office/drawing/2014/main" id="{6D484DB3-4ABF-4434-9B04-C975DB107F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55477" y="4144303"/>
          <a:ext cx="2939143" cy="54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477" y="4144303"/>
                        <a:ext cx="2939143" cy="545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20053" y="2367616"/>
            <a:ext cx="10287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1351" y="4707160"/>
                <a:ext cx="6863098" cy="1844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作用在波函数的结果取决于先后顺序：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对易：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；不对易：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1" y="4707160"/>
                <a:ext cx="6863098" cy="1844992"/>
              </a:xfrm>
              <a:prstGeom prst="rect">
                <a:avLst/>
              </a:prstGeom>
              <a:blipFill rotWithShape="0">
                <a:blip r:embed="rId10"/>
                <a:stretch>
                  <a:fillRect l="-1600" r="-6489" b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597" y="638219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常见力学量算符的对易关系：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332" y="1840113"/>
            <a:ext cx="874946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同一方向的坐标和动量不对易；不同方向的坐标和动量，坐标和坐标，动量和动量都是对易的。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332" y="313461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角动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量算符：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61800" y="33179"/>
            <a:ext cx="40022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一、算符的对易关系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13">
                <a:extLst>
                  <a:ext uri="{FF2B5EF4-FFF2-40B4-BE49-F238E27FC236}">
                    <a16:creationId xmlns:a16="http://schemas.microsoft.com/office/drawing/2014/main" id="{27EC3152-ED2B-4B35-A5BB-0443AF0D1597}"/>
                  </a:ext>
                </a:extLst>
              </p:cNvPr>
              <p:cNvSpPr txBox="1"/>
              <p:nvPr/>
            </p:nvSpPr>
            <p:spPr>
              <a:xfrm>
                <a:off x="624625" y="1321213"/>
                <a:ext cx="3289481" cy="642938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]=[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对象 13">
                <a:extLst>
                  <a:ext uri="{FF2B5EF4-FFF2-40B4-BE49-F238E27FC236}">
                    <a16:creationId xmlns:a16="http://schemas.microsoft.com/office/drawing/2014/main" id="{27EC3152-ED2B-4B35-A5BB-0443AF0D1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5" y="1321213"/>
                <a:ext cx="3289481" cy="642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4">
                <a:extLst>
                  <a:ext uri="{FF2B5EF4-FFF2-40B4-BE49-F238E27FC236}">
                    <a16:creationId xmlns:a16="http://schemas.microsoft.com/office/drawing/2014/main" id="{E063BAFF-4AFF-4C45-9266-FE55350E8FC4}"/>
                  </a:ext>
                </a:extLst>
              </p:cNvPr>
              <p:cNvSpPr txBox="1"/>
              <p:nvPr/>
            </p:nvSpPr>
            <p:spPr>
              <a:xfrm>
                <a:off x="4204788" y="1304729"/>
                <a:ext cx="4781006" cy="579438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]=[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]=[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2" name="对象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63BAFF-4AFF-4C45-9266-FE55350E8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88" y="1304729"/>
                <a:ext cx="4781006" cy="57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3">
            <a:extLst>
              <a:ext uri="{FF2B5EF4-FFF2-40B4-BE49-F238E27FC236}">
                <a16:creationId xmlns:a16="http://schemas.microsoft.com/office/drawing/2014/main" id="{A8FDEE7A-7841-65B1-60EA-F78B1F0CD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9" y="3634286"/>
            <a:ext cx="7912206" cy="32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29932" y="0"/>
            <a:ext cx="400229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一、算符的对易关系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5">
                <a:extLst>
                  <a:ext uri="{FF2B5EF4-FFF2-40B4-BE49-F238E27FC236}">
                    <a16:creationId xmlns:a16="http://schemas.microsoft.com/office/drawing/2014/main" id="{D18E551B-E8AD-4626-B294-C47A338E1C05}"/>
                  </a:ext>
                </a:extLst>
              </p:cNvPr>
              <p:cNvSpPr txBox="1"/>
              <p:nvPr/>
            </p:nvSpPr>
            <p:spPr>
              <a:xfrm>
                <a:off x="1976483" y="1507740"/>
                <a:ext cx="5913438" cy="674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对象 5">
                <a:extLst>
                  <a:ext uri="{FF2B5EF4-FFF2-40B4-BE49-F238E27FC236}">
                    <a16:creationId xmlns:a16="http://schemas.microsoft.com/office/drawing/2014/main" id="{D18E551B-E8AD-4626-B294-C47A338E1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83" y="1507740"/>
                <a:ext cx="5913438" cy="674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6">
                <a:extLst>
                  <a:ext uri="{FF2B5EF4-FFF2-40B4-BE49-F238E27FC236}">
                    <a16:creationId xmlns:a16="http://schemas.microsoft.com/office/drawing/2014/main" id="{6EE18367-F78D-4F22-9A00-C29D340D0917}"/>
                  </a:ext>
                </a:extLst>
              </p:cNvPr>
              <p:cNvSpPr txBox="1"/>
              <p:nvPr/>
            </p:nvSpPr>
            <p:spPr>
              <a:xfrm>
                <a:off x="2317750" y="2706688"/>
                <a:ext cx="2928938" cy="6254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对象 6">
                <a:extLst>
                  <a:ext uri="{FF2B5EF4-FFF2-40B4-BE49-F238E27FC236}">
                    <a16:creationId xmlns:a16="http://schemas.microsoft.com/office/drawing/2014/main" id="{6EE18367-F78D-4F22-9A00-C29D340D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750" y="2706688"/>
                <a:ext cx="2928938" cy="625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7">
                <a:extLst>
                  <a:ext uri="{FF2B5EF4-FFF2-40B4-BE49-F238E27FC236}">
                    <a16:creationId xmlns:a16="http://schemas.microsoft.com/office/drawing/2014/main" id="{E9765AF7-41FB-4713-A8C7-4368BC17A903}"/>
                  </a:ext>
                </a:extLst>
              </p:cNvPr>
              <p:cNvSpPr txBox="1"/>
              <p:nvPr/>
            </p:nvSpPr>
            <p:spPr>
              <a:xfrm>
                <a:off x="2041525" y="3895725"/>
                <a:ext cx="5519738" cy="6762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</m:acc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]=[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</m:acc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]=[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</m:acc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对象 7">
                <a:extLst>
                  <a:ext uri="{FF2B5EF4-FFF2-40B4-BE49-F238E27FC236}">
                    <a16:creationId xmlns:a16="http://schemas.microsoft.com/office/drawing/2014/main" id="{E9765AF7-41FB-4713-A8C7-4368BC17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25" y="3895725"/>
                <a:ext cx="5519738" cy="676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9932" y="15077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同理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9932" y="28091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综上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932" y="397246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另外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9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6" y="29079"/>
            <a:ext cx="63835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两力学量同时有确定值的条件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5407" y="2585332"/>
                <a:ext cx="8161219" cy="1332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理：如果两个力学量算符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有一组共同本征函数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而且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组成完全系，则算符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对易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7" y="2585332"/>
                <a:ext cx="8161219" cy="1332929"/>
              </a:xfrm>
              <a:prstGeom prst="rect">
                <a:avLst/>
              </a:prstGeom>
              <a:blipFill rotWithShape="0">
                <a:blip r:embed="rId3"/>
                <a:stretch>
                  <a:fillRect l="-1345" r="-5456" b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8">
            <a:extLst>
              <a:ext uri="{FF2B5EF4-FFF2-40B4-BE49-F238E27FC236}">
                <a16:creationId xmlns:a16="http://schemas.microsoft.com/office/drawing/2014/main" id="{9C60D5E9-801F-432C-88B9-1CB0E40E3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53389"/>
              </p:ext>
            </p:extLst>
          </p:nvPr>
        </p:nvGraphicFramePr>
        <p:xfrm>
          <a:off x="2303514" y="4923063"/>
          <a:ext cx="3817367" cy="58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Equation" r:id="rId4" imgW="1460160" imgH="253800" progId="Equation.DSMT4">
                  <p:embed/>
                </p:oleObj>
              </mc:Choice>
              <mc:Fallback>
                <p:oleObj name="Equation" r:id="rId4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3514" y="4923063"/>
                        <a:ext cx="3817367" cy="588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5407" y="769697"/>
                <a:ext cx="8114075" cy="1791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如果力学量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在某一状态下同时有确定值，这是指描写此状态的波函数就应该是算</a:t>
                </a:r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的共同本征函数。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7" y="769697"/>
                <a:ext cx="8114075" cy="1791581"/>
              </a:xfrm>
              <a:prstGeom prst="rect">
                <a:avLst/>
              </a:prstGeom>
              <a:blipFill rotWithShape="0">
                <a:blip r:embed="rId6"/>
                <a:stretch>
                  <a:fillRect l="-1352" r="-75" b="-3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8542" y="4004054"/>
                <a:ext cx="4577087" cy="613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为共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同本征函数，则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2" y="4004054"/>
                <a:ext cx="4577087" cy="613373"/>
              </a:xfrm>
              <a:prstGeom prst="rect">
                <a:avLst/>
              </a:prstGeom>
              <a:blipFill rotWithShape="0">
                <a:blip r:embed="rId7"/>
                <a:stretch>
                  <a:fillRect l="-2397" r="-1465" b="-2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6">
            <a:extLst>
              <a:ext uri="{FF2B5EF4-FFF2-40B4-BE49-F238E27FC236}">
                <a16:creationId xmlns:a16="http://schemas.microsoft.com/office/drawing/2014/main" id="{3AAEB492-5604-493A-95B4-81144B738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2948"/>
              </p:ext>
            </p:extLst>
          </p:nvPr>
        </p:nvGraphicFramePr>
        <p:xfrm>
          <a:off x="1603009" y="5784272"/>
          <a:ext cx="5310974" cy="5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Equation" r:id="rId8" imgW="2184120" imgH="253800" progId="Equation.DSMT4">
                  <p:embed/>
                </p:oleObj>
              </mc:Choice>
              <mc:Fallback>
                <p:oleObj name="Equation" r:id="rId8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3009" y="5784272"/>
                        <a:ext cx="5310974" cy="590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5">
            <a:extLst>
              <a:ext uri="{FF2B5EF4-FFF2-40B4-BE49-F238E27FC236}">
                <a16:creationId xmlns:a16="http://schemas.microsoft.com/office/drawing/2014/main" id="{C89FFF59-4E54-4F49-A46D-0AB447CE5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18035"/>
              </p:ext>
            </p:extLst>
          </p:nvPr>
        </p:nvGraphicFramePr>
        <p:xfrm>
          <a:off x="3419889" y="1524270"/>
          <a:ext cx="1718609" cy="78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4" name="Equation" r:id="rId3" imgW="749160" imgH="342720" progId="Equation.DSMT4">
                  <p:embed/>
                </p:oleObj>
              </mc:Choice>
              <mc:Fallback>
                <p:oleObj name="Equation" r:id="rId3" imgW="749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89" y="1524270"/>
                        <a:ext cx="1718609" cy="786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">
            <a:extLst>
              <a:ext uri="{FF2B5EF4-FFF2-40B4-BE49-F238E27FC236}">
                <a16:creationId xmlns:a16="http://schemas.microsoft.com/office/drawing/2014/main" id="{AB1D6396-F07F-4C17-816E-1707865A7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81829"/>
              </p:ext>
            </p:extLst>
          </p:nvPr>
        </p:nvGraphicFramePr>
        <p:xfrm>
          <a:off x="2055759" y="2471468"/>
          <a:ext cx="5116000" cy="7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5" name="Equation" r:id="rId5" imgW="2349360" imgH="355320" progId="Equation.DSMT4">
                  <p:embed/>
                </p:oleObj>
              </mc:Choice>
              <mc:Fallback>
                <p:oleObj name="Equation" r:id="rId5" imgW="23493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5759" y="2471468"/>
                        <a:ext cx="5116000" cy="7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8">
            <a:extLst>
              <a:ext uri="{FF2B5EF4-FFF2-40B4-BE49-F238E27FC236}">
                <a16:creationId xmlns:a16="http://schemas.microsoft.com/office/drawing/2014/main" id="{BA822269-AEB4-4736-8B1C-924A87D5F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063886"/>
              </p:ext>
            </p:extLst>
          </p:nvPr>
        </p:nvGraphicFramePr>
        <p:xfrm>
          <a:off x="3313906" y="3367793"/>
          <a:ext cx="1803261" cy="457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" name="Equation" r:id="rId7" imgW="850680" imgH="215640" progId="Equation.DSMT4">
                  <p:embed/>
                </p:oleObj>
              </mc:Choice>
              <mc:Fallback>
                <p:oleObj name="Equation" r:id="rId7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3906" y="3367793"/>
                        <a:ext cx="1803261" cy="457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2689" y="809576"/>
                <a:ext cx="666907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组成完全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系，则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任意波函数可以表示为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9" y="809576"/>
                <a:ext cx="666907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3580" r="-731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63182" y="245487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进一步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3182" y="3367793"/>
                <a:ext cx="275755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是任意函数，得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2" y="3367793"/>
                <a:ext cx="275755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3580" r="-3097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10318" y="4041931"/>
            <a:ext cx="8406882" cy="10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逆定理：如果两个力学量算符对易，则这两个算符有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组成完全系的共同本征函数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26" y="0"/>
            <a:ext cx="63835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两力学量同时有确定值的条件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0318" y="5225411"/>
                <a:ext cx="8667910" cy="114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证明：讨论非简并情况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的本征函数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，本征值为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18" y="5225411"/>
                <a:ext cx="8667910" cy="1146724"/>
              </a:xfrm>
              <a:prstGeom prst="rect">
                <a:avLst/>
              </a:prstGeom>
              <a:blipFill rotWithShape="0">
                <a:blip r:embed="rId11"/>
                <a:stretch>
                  <a:fillRect l="-1266" t="-532" b="-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1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80" y="8882"/>
            <a:ext cx="3290639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一、正交性定义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7818" y="649773"/>
            <a:ext cx="5852884" cy="511189"/>
            <a:chOff x="0" y="657709"/>
            <a:chExt cx="5852884" cy="511189"/>
          </a:xfrm>
        </p:grpSpPr>
        <p:sp>
          <p:nvSpPr>
            <p:cNvPr id="3" name="Rectangle 2"/>
            <p:cNvSpPr/>
            <p:nvPr/>
          </p:nvSpPr>
          <p:spPr>
            <a:xfrm>
              <a:off x="0" y="657709"/>
              <a:ext cx="585288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定义：若两个函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数      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和 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满足</a:t>
              </a:r>
              <a:endPara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5">
              <a:extLst>
                <a:ext uri="{FF2B5EF4-FFF2-40B4-BE49-F238E27FC236}">
                  <a16:creationId xmlns:a16="http://schemas.microsoft.com/office/drawing/2014/main" id="{466C0E00-F294-4326-BBEA-DE1CBEB065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5740021"/>
                </p:ext>
              </p:extLst>
            </p:nvPr>
          </p:nvGraphicFramePr>
          <p:xfrm>
            <a:off x="2889605" y="675632"/>
            <a:ext cx="794706" cy="493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5" name="Equation" r:id="rId4" imgW="368280" imgH="228600" progId="Equation.DSMT4">
                    <p:embed/>
                  </p:oleObj>
                </mc:Choice>
                <mc:Fallback>
                  <p:oleObj name="Equation" r:id="rId4" imgW="368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89605" y="675632"/>
                          <a:ext cx="794706" cy="493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6">
              <a:extLst>
                <a:ext uri="{FF2B5EF4-FFF2-40B4-BE49-F238E27FC236}">
                  <a16:creationId xmlns:a16="http://schemas.microsoft.com/office/drawing/2014/main" id="{010B4D80-B7D6-4A25-867F-180224F973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434223"/>
                </p:ext>
              </p:extLst>
            </p:nvPr>
          </p:nvGraphicFramePr>
          <p:xfrm>
            <a:off x="4156561" y="672805"/>
            <a:ext cx="771817" cy="463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6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56561" y="672805"/>
                          <a:ext cx="771817" cy="463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7">
            <a:extLst>
              <a:ext uri="{FF2B5EF4-FFF2-40B4-BE49-F238E27FC236}">
                <a16:creationId xmlns:a16="http://schemas.microsoft.com/office/drawing/2014/main" id="{EDE316DF-E315-4426-9EDC-27824CED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54298"/>
              </p:ext>
            </p:extLst>
          </p:nvPr>
        </p:nvGraphicFramePr>
        <p:xfrm>
          <a:off x="2750566" y="1145575"/>
          <a:ext cx="3790193" cy="7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8" imgW="1282680" imgH="304560" progId="Equation.DSMT4">
                  <p:embed/>
                </p:oleObj>
              </mc:Choice>
              <mc:Fallback>
                <p:oleObj name="Equation" r:id="rId8" imgW="1282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50566" y="1145575"/>
                        <a:ext cx="3790193" cy="7640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47088" y="2240268"/>
            <a:ext cx="9055131" cy="749218"/>
            <a:chOff x="-13026" y="2631301"/>
            <a:chExt cx="9026397" cy="749218"/>
          </a:xfrm>
        </p:grpSpPr>
        <p:sp>
          <p:nvSpPr>
            <p:cNvPr id="6" name="Rectangle 5"/>
            <p:cNvSpPr/>
            <p:nvPr/>
          </p:nvSpPr>
          <p:spPr>
            <a:xfrm>
              <a:off x="-13026" y="2815720"/>
              <a:ext cx="902639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如自由粒子的平面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波                         满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足</a:t>
              </a:r>
              <a:endPara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8">
              <a:extLst>
                <a:ext uri="{FF2B5EF4-FFF2-40B4-BE49-F238E27FC236}">
                  <a16:creationId xmlns:a16="http://schemas.microsoft.com/office/drawing/2014/main" id="{4562B4EE-F33B-4F36-8F12-84E21A01F6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295225"/>
                </p:ext>
              </p:extLst>
            </p:nvPr>
          </p:nvGraphicFramePr>
          <p:xfrm>
            <a:off x="3054674" y="2631301"/>
            <a:ext cx="3938366" cy="749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8" name="Equation" r:id="rId10" imgW="1625400" imgH="330120" progId="Equation.DSMT4">
                    <p:embed/>
                  </p:oleObj>
                </mc:Choice>
                <mc:Fallback>
                  <p:oleObj name="Equation" r:id="rId10" imgW="16254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54674" y="2631301"/>
                          <a:ext cx="3938366" cy="7492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5">
            <a:extLst>
              <a:ext uri="{FF2B5EF4-FFF2-40B4-BE49-F238E27FC236}">
                <a16:creationId xmlns:a16="http://schemas.microsoft.com/office/drawing/2014/main" id="{69EC0F89-8234-4C2B-A0B7-EB0B70E97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506953"/>
              </p:ext>
            </p:extLst>
          </p:nvPr>
        </p:nvGraphicFramePr>
        <p:xfrm>
          <a:off x="2139291" y="3021843"/>
          <a:ext cx="4870176" cy="72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12" imgW="1815840" imgH="304560" progId="Equation.DSMT4">
                  <p:embed/>
                </p:oleObj>
              </mc:Choice>
              <mc:Fallback>
                <p:oleObj name="Equation" r:id="rId12" imgW="1815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9291" y="3021843"/>
                        <a:ext cx="4870176" cy="729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7">
            <a:extLst>
              <a:ext uri="{FF2B5EF4-FFF2-40B4-BE49-F238E27FC236}">
                <a16:creationId xmlns:a16="http://schemas.microsoft.com/office/drawing/2014/main" id="{919CF136-C80A-47DE-8A15-1BF914CBA82F}"/>
              </a:ext>
            </a:extLst>
          </p:cNvPr>
          <p:cNvSpPr/>
          <p:nvPr/>
        </p:nvSpPr>
        <p:spPr>
          <a:xfrm>
            <a:off x="2463282" y="30139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3726" y="4657991"/>
            <a:ext cx="8439190" cy="1132618"/>
            <a:chOff x="216444" y="4847005"/>
            <a:chExt cx="8439190" cy="1132618"/>
          </a:xfrm>
        </p:grpSpPr>
        <p:sp>
          <p:nvSpPr>
            <p:cNvPr id="21" name="Rectangle 20"/>
            <p:cNvSpPr/>
            <p:nvPr/>
          </p:nvSpPr>
          <p:spPr>
            <a:xfrm>
              <a:off x="216444" y="4847005"/>
              <a:ext cx="8439190" cy="1132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               是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厄米算符  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本征函数，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它们所属的本征值                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都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不相等，我们要证明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7" name="对象 18">
              <a:extLst>
                <a:ext uri="{FF2B5EF4-FFF2-40B4-BE49-F238E27FC236}">
                  <a16:creationId xmlns:a16="http://schemas.microsoft.com/office/drawing/2014/main" id="{A731F23F-CBEA-4716-8F88-97DC5B4FCE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09463"/>
                </p:ext>
              </p:extLst>
            </p:nvPr>
          </p:nvGraphicFramePr>
          <p:xfrm>
            <a:off x="755076" y="4905053"/>
            <a:ext cx="2210094" cy="473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0" name="Equation" r:id="rId14" imgW="1066680" imgH="228600" progId="Equation.DSMT4">
                    <p:embed/>
                  </p:oleObj>
                </mc:Choice>
                <mc:Fallback>
                  <p:oleObj name="Equation" r:id="rId14" imgW="1066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55076" y="4905053"/>
                          <a:ext cx="2210094" cy="4735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9">
              <a:extLst>
                <a:ext uri="{FF2B5EF4-FFF2-40B4-BE49-F238E27FC236}">
                  <a16:creationId xmlns:a16="http://schemas.microsoft.com/office/drawing/2014/main" id="{23673AC5-2230-4B54-B9E5-EBE89B0D5F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413141"/>
                </p:ext>
              </p:extLst>
            </p:nvPr>
          </p:nvGraphicFramePr>
          <p:xfrm>
            <a:off x="4783005" y="4928209"/>
            <a:ext cx="342900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1" name="Equation" r:id="rId16" imgW="342794" imgH="426751" progId="Equation.DSMT4">
                    <p:embed/>
                  </p:oleObj>
                </mc:Choice>
                <mc:Fallback>
                  <p:oleObj name="Equation" r:id="rId16" imgW="342794" imgH="42675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83005" y="4928209"/>
                          <a:ext cx="342900" cy="427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20">
              <a:extLst>
                <a:ext uri="{FF2B5EF4-FFF2-40B4-BE49-F238E27FC236}">
                  <a16:creationId xmlns:a16="http://schemas.microsoft.com/office/drawing/2014/main" id="{9501448D-9A9E-4100-8E19-2BF762315B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407209"/>
                </p:ext>
              </p:extLst>
            </p:nvPr>
          </p:nvGraphicFramePr>
          <p:xfrm>
            <a:off x="1668601" y="5431854"/>
            <a:ext cx="2578406" cy="488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2" name="Equation" r:id="rId18" imgW="2529698" imgH="480201" progId="Equation.DSMT4">
                    <p:embed/>
                  </p:oleObj>
                </mc:Choice>
                <mc:Fallback>
                  <p:oleObj name="Equation" r:id="rId18" imgW="2529698" imgH="48020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668601" y="5431854"/>
                          <a:ext cx="2578406" cy="4885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1924792" y="5924907"/>
            <a:ext cx="5377058" cy="719718"/>
            <a:chOff x="895106" y="6053294"/>
            <a:chExt cx="5377058" cy="719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895106" y="6181640"/>
                  <a:ext cx="278178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 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时，有</a:t>
                  </a:r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106" y="6181640"/>
                  <a:ext cx="2781787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605" t="-15116" r="-3509" b="-290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对象 5">
                  <a:extLst>
                    <a:ext uri="{FF2B5EF4-FFF2-40B4-BE49-F238E27FC236}">
                      <a16:creationId xmlns:a16="http://schemas.microsoft.com/office/drawing/2014/main" id="{73234B2A-BD78-431D-A84C-FDFAE2674E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7657925"/>
                    </p:ext>
                  </p:extLst>
                </p:nvPr>
              </p:nvGraphicFramePr>
              <p:xfrm>
                <a:off x="3676893" y="6053294"/>
                <a:ext cx="2595271" cy="7197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173" name="Equation" r:id="rId21" imgW="749160" imgH="304560" progId="Equation.DSMT4">
                        <p:embed/>
                      </p:oleObj>
                    </mc:Choice>
                    <mc:Fallback>
                      <p:oleObj name="Equation" r:id="rId21" imgW="749160" imgH="3045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76893" y="6053294"/>
                              <a:ext cx="2595271" cy="7197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" name="对象 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3234B2A-BD78-431D-A84C-FDFAE2674E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7657925"/>
                    </p:ext>
                  </p:extLst>
                </p:nvPr>
              </p:nvGraphicFramePr>
              <p:xfrm>
                <a:off x="3676893" y="6053294"/>
                <a:ext cx="2595271" cy="7197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012" name="Equation" r:id="rId23" imgW="749160" imgH="304560" progId="Equation.DSMT4">
                        <p:embed/>
                      </p:oleObj>
                    </mc:Choice>
                    <mc:Fallback>
                      <p:oleObj name="Equation" r:id="rId23" imgW="749160" imgH="3045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76893" y="6053294"/>
                              <a:ext cx="2595271" cy="7197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5" name="Rectangle 4"/>
          <p:cNvSpPr/>
          <p:nvPr/>
        </p:nvSpPr>
        <p:spPr>
          <a:xfrm>
            <a:off x="497717" y="1829643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则称它们是正交的。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40" y="3513676"/>
            <a:ext cx="864628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定理：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厄米算符的属于不同本征值的本征函数是相互正交的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7201" y="653997"/>
                <a:ext cx="7975664" cy="3837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对易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表明，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征函数，由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非简并，所以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等价，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只差一个常数，记为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征函数。简并情况，参见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《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曾谨言，量子力学，卷 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》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1" y="653997"/>
                <a:ext cx="7975664" cy="3837974"/>
              </a:xfrm>
              <a:prstGeom prst="rect">
                <a:avLst/>
              </a:prstGeom>
              <a:blipFill rotWithShape="0">
                <a:blip r:embed="rId2"/>
                <a:stretch>
                  <a:fillRect l="-1376" r="-5581" b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56" y="0"/>
            <a:ext cx="63835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两力学量同时有确定值的条件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567" y="4722412"/>
                <a:ext cx="8208931" cy="1693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结论：当两个算符对易时，它们有共同的本征函数，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这两个算符所对应的力学量在它们共同本征态中可以同时有确定值，如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氢原子：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67" y="4722412"/>
                <a:ext cx="8208931" cy="1693862"/>
              </a:xfrm>
              <a:prstGeom prst="rect">
                <a:avLst/>
              </a:prstGeom>
              <a:blipFill rotWithShape="0">
                <a:blip r:embed="rId3"/>
                <a:stretch>
                  <a:fillRect l="-1337" t="-719" r="-5349" b="-3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04" y="14500"/>
            <a:ext cx="63835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两力学量同时有确定值的条件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632079" y="4653998"/>
          <a:ext cx="5797673" cy="98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4" name="Equation" r:id="rId3" imgW="2705040" imgH="482400" progId="Equation.DSMT4">
                  <p:embed/>
                </p:oleObj>
              </mc:Choice>
              <mc:Fallback>
                <p:oleObj name="Equation" r:id="rId3" imgW="270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2079" y="4653998"/>
                        <a:ext cx="5797673" cy="987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632079" y="5762209"/>
          <a:ext cx="1551027" cy="81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5" name="Equation" r:id="rId5" imgW="1219342" imgH="769510" progId="Equation.DSMT4">
                  <p:embed/>
                </p:oleObj>
              </mc:Choice>
              <mc:Fallback>
                <p:oleObj name="Equation" r:id="rId5" imgW="1219342" imgH="7695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2079" y="5762209"/>
                        <a:ext cx="1551027" cy="819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2191" y="720784"/>
                <a:ext cx="6528903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氢原子算符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26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对易可由下面看出：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91" y="720784"/>
                <a:ext cx="6528903" cy="503279"/>
              </a:xfrm>
              <a:prstGeom prst="rect">
                <a:avLst/>
              </a:prstGeom>
              <a:blipFill rotWithShape="0">
                <a:blip r:embed="rId7"/>
                <a:stretch>
                  <a:fillRect l="-1681" t="-10843" r="-654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428489"/>
                <a:ext cx="9061832" cy="859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8489"/>
                <a:ext cx="9061832" cy="8598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61071" y="2455909"/>
                <a:ext cx="5470023" cy="940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71" y="2455909"/>
                <a:ext cx="5470023" cy="9406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62904" y="3611119"/>
            <a:ext cx="5528894" cy="844462"/>
            <a:chOff x="562904" y="3979891"/>
            <a:chExt cx="5528894" cy="844462"/>
          </a:xfrm>
        </p:grpSpPr>
        <p:sp>
          <p:nvSpPr>
            <p:cNvPr id="5" name="Rectangle 4"/>
            <p:cNvSpPr/>
            <p:nvPr/>
          </p:nvSpPr>
          <p:spPr>
            <a:xfrm>
              <a:off x="562904" y="4155900"/>
              <a:ext cx="51841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561071" y="3979891"/>
                  <a:ext cx="4530727" cy="8444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071" y="3979891"/>
                  <a:ext cx="4530727" cy="8444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85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34748" y="16703"/>
            <a:ext cx="32879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三、不确定关系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7589" y="744580"/>
                <a:ext cx="5272790" cy="505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力学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量算符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的对易关系为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9" y="744580"/>
                <a:ext cx="5272790" cy="505844"/>
              </a:xfrm>
              <a:prstGeom prst="rect">
                <a:avLst/>
              </a:prstGeom>
              <a:blipFill rotWithShape="0">
                <a:blip r:embed="rId4"/>
                <a:stretch>
                  <a:fillRect l="-2081" t="-10843" r="-1040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6710035-7D5E-4229-A48D-C5517666E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81660"/>
              </p:ext>
            </p:extLst>
          </p:nvPr>
        </p:nvGraphicFramePr>
        <p:xfrm>
          <a:off x="2780883" y="1438324"/>
          <a:ext cx="2488840" cy="533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Equation" r:id="rId5" imgW="1867077" imgH="442023" progId="Equation.DSMT4">
                  <p:embed/>
                </p:oleObj>
              </mc:Choice>
              <mc:Fallback>
                <p:oleObj name="Equation" r:id="rId5" imgW="1867077" imgH="4420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883" y="1438324"/>
                        <a:ext cx="2488840" cy="533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7589" y="2147586"/>
                <a:ext cx="4605941" cy="505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之间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不确定关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系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9" y="2147586"/>
                <a:ext cx="4605941" cy="505844"/>
              </a:xfrm>
              <a:prstGeom prst="rect">
                <a:avLst/>
              </a:prstGeom>
              <a:blipFill rotWithShape="0">
                <a:blip r:embed="rId7"/>
                <a:stretch>
                  <a:fillRect l="-2384" t="-10843" r="-1457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9">
            <a:extLst>
              <a:ext uri="{FF2B5EF4-FFF2-40B4-BE49-F238E27FC236}">
                <a16:creationId xmlns:a16="http://schemas.microsoft.com/office/drawing/2014/main" id="{E54DD311-01E4-487B-AA26-01FF84809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593945"/>
              </p:ext>
            </p:extLst>
          </p:nvPr>
        </p:nvGraphicFramePr>
        <p:xfrm>
          <a:off x="2911512" y="2809539"/>
          <a:ext cx="3097403" cy="119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Equation" r:id="rId8" imgW="1180800" imgH="457200" progId="Equation.DSMT4">
                  <p:embed/>
                </p:oleObj>
              </mc:Choice>
              <mc:Fallback>
                <p:oleObj name="Equation" r:id="rId8" imgW="1180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1512" y="2809539"/>
                        <a:ext cx="3097403" cy="119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7589" y="390456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8">
            <a:extLst>
              <a:ext uri="{FF2B5EF4-FFF2-40B4-BE49-F238E27FC236}">
                <a16:creationId xmlns:a16="http://schemas.microsoft.com/office/drawing/2014/main" id="{43C82B12-AE49-4301-9340-08DA25472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20107"/>
              </p:ext>
            </p:extLst>
          </p:nvPr>
        </p:nvGraphicFramePr>
        <p:xfrm>
          <a:off x="634748" y="4846648"/>
          <a:ext cx="8052867" cy="131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" name="Equation" r:id="rId10" imgW="3746160" imgH="609480" progId="Equation.DSMT4">
                  <p:embed/>
                </p:oleObj>
              </mc:Choice>
              <mc:Fallback>
                <p:oleObj name="Equation" r:id="rId10" imgW="37461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748" y="4846648"/>
                        <a:ext cx="8052867" cy="131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3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6456" y="781165"/>
                <a:ext cx="7050547" cy="905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证明：定义新波函数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)=(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积分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满足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56" y="781165"/>
                <a:ext cx="7050547" cy="905954"/>
              </a:xfrm>
              <a:prstGeom prst="rect">
                <a:avLst/>
              </a:prstGeom>
              <a:blipFill rotWithShape="0">
                <a:blip r:embed="rId3"/>
                <a:stretch>
                  <a:fillRect l="-1556" t="-6040" b="-15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id="{A03EAF6D-35B2-4D65-9914-C98312E78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450065"/>
              </p:ext>
            </p:extLst>
          </p:nvPr>
        </p:nvGraphicFramePr>
        <p:xfrm>
          <a:off x="496456" y="1920110"/>
          <a:ext cx="7647706" cy="24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2" name="Equation" r:id="rId4" imgW="3276360" imgH="1218960" progId="Equation.DSMT4">
                  <p:embed/>
                </p:oleObj>
              </mc:Choice>
              <mc:Fallback>
                <p:oleObj name="Equation" r:id="rId4" imgW="32763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456" y="1920110"/>
                        <a:ext cx="7647706" cy="244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3344" y="4694483"/>
                <a:ext cx="5691430" cy="505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为厄米算符，并且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4" y="4694483"/>
                <a:ext cx="5691430" cy="505844"/>
              </a:xfrm>
              <a:prstGeom prst="rect">
                <a:avLst/>
              </a:prstGeom>
              <a:blipFill rotWithShape="0">
                <a:blip r:embed="rId6"/>
                <a:stretch>
                  <a:fillRect l="-1927" t="-10843" r="-857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1BB6340-7952-4409-A2A1-40933A15D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15982"/>
              </p:ext>
            </p:extLst>
          </p:nvPr>
        </p:nvGraphicFramePr>
        <p:xfrm>
          <a:off x="2915711" y="5624045"/>
          <a:ext cx="3244566" cy="54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3" name="Equation" r:id="rId7" imgW="1282680" imgH="215640" progId="Equation.DSMT4">
                  <p:embed/>
                </p:oleObj>
              </mc:Choice>
              <mc:Fallback>
                <p:oleObj name="Equation" r:id="rId7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711" y="5624045"/>
                        <a:ext cx="3244566" cy="54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733812" y="0"/>
            <a:ext cx="32879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三、不确定关系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5">
            <a:extLst>
              <a:ext uri="{FF2B5EF4-FFF2-40B4-BE49-F238E27FC236}">
                <a16:creationId xmlns:a16="http://schemas.microsoft.com/office/drawing/2014/main" id="{C9A5BCC3-01D4-418C-9BD7-EC795BCAF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82168"/>
              </p:ext>
            </p:extLst>
          </p:nvPr>
        </p:nvGraphicFramePr>
        <p:xfrm>
          <a:off x="1222591" y="737431"/>
          <a:ext cx="5911426" cy="116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8" name="Equation" r:id="rId4" imgW="2577960" imgH="609480" progId="Equation.DSMT4">
                  <p:embed/>
                </p:oleObj>
              </mc:Choice>
              <mc:Fallback>
                <p:oleObj name="Equation" r:id="rId4" imgW="25779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2591" y="737431"/>
                        <a:ext cx="5911426" cy="116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39488" y="3430"/>
            <a:ext cx="32879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三、不确定关系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833" y="2104094"/>
            <a:ext cx="5835012" cy="625087"/>
            <a:chOff x="906906" y="2419610"/>
            <a:chExt cx="5835012" cy="625087"/>
          </a:xfrm>
        </p:grpSpPr>
        <p:graphicFrame>
          <p:nvGraphicFramePr>
            <p:cNvPr id="6" name="对象 6">
              <a:extLst>
                <a:ext uri="{FF2B5EF4-FFF2-40B4-BE49-F238E27FC236}">
                  <a16:creationId xmlns:a16="http://schemas.microsoft.com/office/drawing/2014/main" id="{E0B5A202-E925-40E5-ADC7-68F03486D7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884882"/>
                </p:ext>
              </p:extLst>
            </p:nvPr>
          </p:nvGraphicFramePr>
          <p:xfrm>
            <a:off x="1901372" y="2419610"/>
            <a:ext cx="4840546" cy="625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9" name="Equation" r:id="rId6" imgW="2070000" imgH="304560" progId="Equation.DSMT4">
                    <p:embed/>
                  </p:oleObj>
                </mc:Choice>
                <mc:Fallback>
                  <p:oleObj name="Equation" r:id="rId6" imgW="2070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01372" y="2419610"/>
                          <a:ext cx="4840546" cy="625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906906" y="2502528"/>
              <a:ext cx="85151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因此</a:t>
              </a:r>
              <a:endPara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96833" y="2873871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由二次函数的判别式有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9">
            <a:extLst>
              <a:ext uri="{FF2B5EF4-FFF2-40B4-BE49-F238E27FC236}">
                <a16:creationId xmlns:a16="http://schemas.microsoft.com/office/drawing/2014/main" id="{5E1C55D3-B046-4563-BE26-F2BA6C68D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99938"/>
              </p:ext>
            </p:extLst>
          </p:nvPr>
        </p:nvGraphicFramePr>
        <p:xfrm>
          <a:off x="3335336" y="3382584"/>
          <a:ext cx="2468305" cy="95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0" name="Equation" r:id="rId8" imgW="1180800" imgH="457200" progId="Equation.DSMT4">
                  <p:embed/>
                </p:oleObj>
              </mc:Choice>
              <mc:Fallback>
                <p:oleObj name="Equation" r:id="rId8" imgW="1180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5336" y="3382584"/>
                        <a:ext cx="2468305" cy="95577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5094" y="4425519"/>
                <a:ext cx="8561746" cy="107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不能同时为零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。上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式称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不确定关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系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94" y="4425519"/>
                <a:ext cx="8561746" cy="1076320"/>
              </a:xfrm>
              <a:prstGeom prst="rect">
                <a:avLst/>
              </a:prstGeom>
              <a:blipFill rotWithShape="0">
                <a:blip r:embed="rId10"/>
                <a:stretch>
                  <a:fillRect l="-1281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1">
            <a:extLst>
              <a:ext uri="{FF2B5EF4-FFF2-40B4-BE49-F238E27FC236}">
                <a16:creationId xmlns:a16="http://schemas.microsoft.com/office/drawing/2014/main" id="{EEB3CAA3-3F51-4018-9146-E9DD48879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05316"/>
              </p:ext>
            </p:extLst>
          </p:nvPr>
        </p:nvGraphicFramePr>
        <p:xfrm>
          <a:off x="2189804" y="5740680"/>
          <a:ext cx="2291064" cy="56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1" name="Equation" r:id="rId11" imgW="1630609" imgH="403844" progId="Equation.DSMT4">
                  <p:embed/>
                </p:oleObj>
              </mc:Choice>
              <mc:Fallback>
                <p:oleObj name="Equation" r:id="rId11" imgW="1630609" imgH="4038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89804" y="5740680"/>
                        <a:ext cx="2291064" cy="566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2">
            <a:extLst>
              <a:ext uri="{FF2B5EF4-FFF2-40B4-BE49-F238E27FC236}">
                <a16:creationId xmlns:a16="http://schemas.microsoft.com/office/drawing/2014/main" id="{05A1B79C-15A0-4E52-A775-DAB74C1AE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04612"/>
              </p:ext>
            </p:extLst>
          </p:nvPr>
        </p:nvGraphicFramePr>
        <p:xfrm>
          <a:off x="5177749" y="5582073"/>
          <a:ext cx="2249418" cy="90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2" name="Equation" r:id="rId13" imgW="1041120" imgH="419040" progId="Equation.DSMT4">
                  <p:embed/>
                </p:oleObj>
              </mc:Choice>
              <mc:Fallback>
                <p:oleObj name="Equation" r:id="rId13" imgW="1041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77749" y="5582073"/>
                        <a:ext cx="2249418" cy="905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96833" y="576154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43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749516" y="0"/>
            <a:ext cx="110669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9516" y="818015"/>
                <a:ext cx="8488871" cy="3764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一、算符的对易关系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氢原子：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二、两力学量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G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时有确定值的条件：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如果力学量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G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在某一状态下同时有确定值，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这是指描写此状态的波函数就应该是算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共同本征函数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、不确定关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系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6" y="818015"/>
                <a:ext cx="8488871" cy="3764877"/>
              </a:xfrm>
              <a:prstGeom prst="rect">
                <a:avLst/>
              </a:prstGeom>
              <a:blipFill rotWithShape="0">
                <a:blip r:embed="rId3"/>
                <a:stretch>
                  <a:fillRect l="-1293" t="-162" b="-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6710035-7D5E-4229-A48D-C5517666E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64210"/>
              </p:ext>
            </p:extLst>
          </p:nvPr>
        </p:nvGraphicFramePr>
        <p:xfrm>
          <a:off x="3487623" y="4582892"/>
          <a:ext cx="2256748" cy="533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name="Equation" r:id="rId4" imgW="1867077" imgH="442023" progId="Equation.DSMT4">
                  <p:embed/>
                </p:oleObj>
              </mc:Choice>
              <mc:Fallback>
                <p:oleObj name="Equation" r:id="rId4" imgW="1867077" imgH="4420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7623" y="4582892"/>
                        <a:ext cx="2256748" cy="533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9">
            <a:extLst>
              <a:ext uri="{FF2B5EF4-FFF2-40B4-BE49-F238E27FC236}">
                <a16:creationId xmlns:a16="http://schemas.microsoft.com/office/drawing/2014/main" id="{315F3D79-B844-49CA-B8FF-3B338A0D6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872735"/>
              </p:ext>
            </p:extLst>
          </p:nvPr>
        </p:nvGraphicFramePr>
        <p:xfrm>
          <a:off x="3459631" y="5358170"/>
          <a:ext cx="24844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6" imgW="1180800" imgH="457200" progId="Equation.DSMT4">
                  <p:embed/>
                </p:oleObj>
              </mc:Choice>
              <mc:Fallback>
                <p:oleObj name="Equation" r:id="rId6" imgW="1180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9631" y="5358170"/>
                        <a:ext cx="2484437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8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749516" y="0"/>
            <a:ext cx="15220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作业题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2" y="3454817"/>
            <a:ext cx="6505531" cy="320695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942022" y="678581"/>
            <a:ext cx="4813886" cy="264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第三章课后习题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4500"/>
              </a:lnSpc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</a:p>
          <a:p>
            <a:pPr>
              <a:lnSpc>
                <a:spcPts val="45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</a:t>
            </a:r>
          </a:p>
          <a:p>
            <a:pPr>
              <a:lnSpc>
                <a:spcPts val="45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3.7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749516" y="0"/>
            <a:ext cx="15220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作业题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" y="625176"/>
            <a:ext cx="8450981" cy="6143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89" y="2031897"/>
            <a:ext cx="3751187" cy="711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28" y="5387291"/>
            <a:ext cx="2380952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70245" y="47780"/>
            <a:ext cx="207824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14">
            <a:extLst>
              <a:ext uri="{FF2B5EF4-FFF2-40B4-BE49-F238E27FC236}">
                <a16:creationId xmlns:a16="http://schemas.microsoft.com/office/drawing/2014/main" id="{C794E188-ACD9-48B1-BE01-898BA8F09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25566"/>
              </p:ext>
            </p:extLst>
          </p:nvPr>
        </p:nvGraphicFramePr>
        <p:xfrm>
          <a:off x="2266449" y="1822472"/>
          <a:ext cx="3774315" cy="70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0" name="Equation" r:id="rId3" imgW="1638000" imgH="304560" progId="Equation.DSMT4">
                  <p:embed/>
                </p:oleObj>
              </mc:Choice>
              <mc:Fallback>
                <p:oleObj name="Equation" r:id="rId3" imgW="1638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449" y="1822472"/>
                        <a:ext cx="3774315" cy="70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6">
            <a:extLst>
              <a:ext uri="{FF2B5EF4-FFF2-40B4-BE49-F238E27FC236}">
                <a16:creationId xmlns:a16="http://schemas.microsoft.com/office/drawing/2014/main" id="{4C55A03F-16D0-4BA3-93D3-E2D06F8A0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18530"/>
              </p:ext>
            </p:extLst>
          </p:nvPr>
        </p:nvGraphicFramePr>
        <p:xfrm>
          <a:off x="1609366" y="3726696"/>
          <a:ext cx="2106591" cy="70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1" name="Equation" r:id="rId5" imgW="914400" imgH="304560" progId="Equation.DSMT4">
                  <p:embed/>
                </p:oleObj>
              </mc:Choice>
              <mc:Fallback>
                <p:oleObj name="Equation" r:id="rId5" imgW="914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9366" y="3726696"/>
                        <a:ext cx="2106591" cy="70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7">
            <a:extLst>
              <a:ext uri="{FF2B5EF4-FFF2-40B4-BE49-F238E27FC236}">
                <a16:creationId xmlns:a16="http://schemas.microsoft.com/office/drawing/2014/main" id="{9779DD35-07AC-40F3-AB45-1FC0B2C3D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07783"/>
              </p:ext>
            </p:extLst>
          </p:nvPr>
        </p:nvGraphicFramePr>
        <p:xfrm>
          <a:off x="4244222" y="3770372"/>
          <a:ext cx="2689939" cy="61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2" name="Equation" r:id="rId7" imgW="1333440" imgH="304560" progId="Equation.DSMT4">
                  <p:embed/>
                </p:oleObj>
              </mc:Choice>
              <mc:Fallback>
                <p:oleObj name="Equation" r:id="rId7" imgW="1333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4222" y="3770372"/>
                        <a:ext cx="2689939" cy="614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0">
            <a:extLst>
              <a:ext uri="{FF2B5EF4-FFF2-40B4-BE49-F238E27FC236}">
                <a16:creationId xmlns:a16="http://schemas.microsoft.com/office/drawing/2014/main" id="{33494E1B-0315-41CA-9CE5-82C34E98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25905"/>
              </p:ext>
            </p:extLst>
          </p:nvPr>
        </p:nvGraphicFramePr>
        <p:xfrm>
          <a:off x="1986199" y="5046742"/>
          <a:ext cx="4496647" cy="830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3" name="Equation" r:id="rId9" imgW="1993680" imgH="368280" progId="Equation.DSMT4">
                  <p:embed/>
                </p:oleObj>
              </mc:Choice>
              <mc:Fallback>
                <p:oleObj name="Equation" r:id="rId9" imgW="1993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6199" y="5046742"/>
                        <a:ext cx="4496647" cy="830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1">
            <a:extLst>
              <a:ext uri="{FF2B5EF4-FFF2-40B4-BE49-F238E27FC236}">
                <a16:creationId xmlns:a16="http://schemas.microsoft.com/office/drawing/2014/main" id="{F54EF94E-3B44-4A31-8F50-A7F7FB6FA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33168"/>
              </p:ext>
            </p:extLst>
          </p:nvPr>
        </p:nvGraphicFramePr>
        <p:xfrm>
          <a:off x="1677913" y="5798528"/>
          <a:ext cx="54784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4" name="Equation" r:id="rId11" imgW="2489040" imgH="304560" progId="Equation.DSMT4">
                  <p:embed/>
                </p:oleObj>
              </mc:Choice>
              <mc:Fallback>
                <p:oleObj name="Equation" r:id="rId11" imgW="2489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7913" y="5798528"/>
                        <a:ext cx="5478462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33018" y="702661"/>
            <a:ext cx="70160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lnSpc>
                <a:spcPts val="4000"/>
              </a:lnSpc>
              <a:spcBef>
                <a:spcPts val="0"/>
              </a:spcBef>
              <a:buAutoNum type="arabicPeriod"/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力学量和表示力学量的算符</a:t>
            </a:r>
            <a:endParaRPr lang="en-US" altLang="zh-CN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）量子力学中的力学量用厄米算符表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6831" y="2493875"/>
                <a:ext cx="6697411" cy="67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力学量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力学量算符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6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31" y="2493875"/>
                <a:ext cx="6697411" cy="676339"/>
              </a:xfrm>
              <a:prstGeom prst="rect">
                <a:avLst/>
              </a:prstGeom>
              <a:blipFill rotWithShape="0">
                <a:blip r:embed="rId13"/>
                <a:stretch>
                  <a:fillRect l="-1638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33018" y="3204550"/>
            <a:ext cx="76867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）力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学量算符的本征函数可以组成正交归一系。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018" y="4501539"/>
            <a:ext cx="63530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）力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学量算符的本征函数组成完全系。</a:t>
            </a:r>
          </a:p>
        </p:txBody>
      </p:sp>
    </p:spTree>
    <p:extLst>
      <p:ext uri="{BB962C8B-B14F-4D97-AF65-F5344CB8AC3E}">
        <p14:creationId xmlns:p14="http://schemas.microsoft.com/office/powerpoint/2010/main" val="8227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8">
            <a:extLst>
              <a:ext uri="{FF2B5EF4-FFF2-40B4-BE49-F238E27FC236}">
                <a16:creationId xmlns:a16="http://schemas.microsoft.com/office/drawing/2014/main" id="{27A27077-8ECE-4431-A770-70A422746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5634"/>
              </p:ext>
            </p:extLst>
          </p:nvPr>
        </p:nvGraphicFramePr>
        <p:xfrm>
          <a:off x="1400077" y="1335879"/>
          <a:ext cx="6030038" cy="78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2" name="Equation" r:id="rId3" imgW="2920680" imgH="368280" progId="Equation.DSMT4">
                  <p:embed/>
                </p:oleObj>
              </mc:Choice>
              <mc:Fallback>
                <p:oleObj name="Equation" r:id="rId3" imgW="2920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0077" y="1335879"/>
                        <a:ext cx="6030038" cy="783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38150" y="74550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期望值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6823" y="2175465"/>
                <a:ext cx="8359027" cy="1314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两个表示力学量的算符之间的关系 </a:t>
                </a:r>
                <a:b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对易：有组成完全系的共同本征态，力学量可同时确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定。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不对易：若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 dirty="0" err="1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，算符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之间有不确定关系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3" y="2175465"/>
                <a:ext cx="8359027" cy="1314078"/>
              </a:xfrm>
              <a:prstGeom prst="rect">
                <a:avLst/>
              </a:prstGeom>
              <a:blipFill rotWithShape="0">
                <a:blip r:embed="rId5"/>
                <a:stretch>
                  <a:fillRect l="-1313" t="-3721" r="-2188" b="-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id="{86241AEA-D346-4216-AAB7-E878599EA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99835"/>
              </p:ext>
            </p:extLst>
          </p:nvPr>
        </p:nvGraphicFramePr>
        <p:xfrm>
          <a:off x="2651255" y="3444098"/>
          <a:ext cx="27051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3" name="Equation" r:id="rId6" imgW="2704923" imgH="975250" progId="Equation.DSMT4">
                  <p:embed/>
                </p:oleObj>
              </mc:Choice>
              <mc:Fallback>
                <p:oleObj name="Equation" r:id="rId6" imgW="2704923" imgH="9752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1255" y="3444098"/>
                        <a:ext cx="2705100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77494" y="4418823"/>
                <a:ext cx="6852621" cy="972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几个具体的表示力学量的算符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动量算符：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本征值：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94" y="4418823"/>
                <a:ext cx="6852621" cy="972574"/>
              </a:xfrm>
              <a:prstGeom prst="rect">
                <a:avLst/>
              </a:prstGeom>
              <a:blipFill>
                <a:blip r:embed="rId8"/>
                <a:stretch>
                  <a:fillRect l="-1601" t="-6289" b="-10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8150" y="5579788"/>
                <a:ext cx="8267700" cy="707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sz="2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5579788"/>
                <a:ext cx="8267700" cy="707822"/>
              </a:xfrm>
              <a:prstGeom prst="rect">
                <a:avLst/>
              </a:prstGeom>
              <a:blipFill rotWithShape="0">
                <a:blip r:embed="rId9"/>
                <a:stretch>
                  <a:fillRect l="-132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04828" y="12477"/>
            <a:ext cx="207824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698" y="73246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证明：已知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7">
            <a:extLst>
              <a:ext uri="{FF2B5EF4-FFF2-40B4-BE49-F238E27FC236}">
                <a16:creationId xmlns:a16="http://schemas.microsoft.com/office/drawing/2014/main" id="{55BCB5B4-9C66-4D48-A65D-3C51F2038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12088"/>
              </p:ext>
            </p:extLst>
          </p:nvPr>
        </p:nvGraphicFramePr>
        <p:xfrm>
          <a:off x="2804812" y="732461"/>
          <a:ext cx="3580966" cy="55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" name="Equation" r:id="rId4" imgW="1498320" imgH="253800" progId="Equation.DSMT4">
                  <p:embed/>
                </p:oleObj>
              </mc:Choice>
              <mc:Fallback>
                <p:oleObj name="Equation" r:id="rId4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4812" y="732461"/>
                        <a:ext cx="3580966" cy="550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6767719-5A0C-4051-93F5-45BF8697B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9017"/>
              </p:ext>
            </p:extLst>
          </p:nvPr>
        </p:nvGraphicFramePr>
        <p:xfrm>
          <a:off x="2612554" y="1741224"/>
          <a:ext cx="4023375" cy="63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" name="Equation" r:id="rId6" imgW="1536480" imgH="304560" progId="Equation.DSMT4">
                  <p:embed/>
                </p:oleObj>
              </mc:Choice>
              <mc:Fallback>
                <p:oleObj name="Equation" r:id="rId6" imgW="1536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554" y="1741224"/>
                        <a:ext cx="4023375" cy="63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2">
            <a:extLst>
              <a:ext uri="{FF2B5EF4-FFF2-40B4-BE49-F238E27FC236}">
                <a16:creationId xmlns:a16="http://schemas.microsoft.com/office/drawing/2014/main" id="{77C016C9-0940-4324-9480-76814E1FF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15381"/>
              </p:ext>
            </p:extLst>
          </p:nvPr>
        </p:nvGraphicFramePr>
        <p:xfrm>
          <a:off x="2382814" y="2504888"/>
          <a:ext cx="4480557" cy="67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" name="Equation" r:id="rId8" imgW="1434960" imgH="304560" progId="Equation.DSMT4">
                  <p:embed/>
                </p:oleObj>
              </mc:Choice>
              <mc:Fallback>
                <p:oleObj name="Equation" r:id="rId8" imgW="1434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2814" y="2504888"/>
                        <a:ext cx="4480557" cy="674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3">
            <a:extLst>
              <a:ext uri="{FF2B5EF4-FFF2-40B4-BE49-F238E27FC236}">
                <a16:creationId xmlns:a16="http://schemas.microsoft.com/office/drawing/2014/main" id="{6AB280F1-6D45-4712-82C0-2907DB37F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9123"/>
              </p:ext>
            </p:extLst>
          </p:nvPr>
        </p:nvGraphicFramePr>
        <p:xfrm>
          <a:off x="6213607" y="3291476"/>
          <a:ext cx="1142318" cy="54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" name="Equation" r:id="rId10" imgW="1028806" imgH="487837" progId="Equation.DSMT4">
                  <p:embed/>
                </p:oleObj>
              </mc:Choice>
              <mc:Fallback>
                <p:oleObj name="Equation" r:id="rId10" imgW="1028806" imgH="4878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13607" y="3291476"/>
                        <a:ext cx="1142318" cy="54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86366" y="1263128"/>
                <a:ext cx="3402085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厄米算符，有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66" y="1263128"/>
                <a:ext cx="3402085" cy="503279"/>
              </a:xfrm>
              <a:prstGeom prst="rect">
                <a:avLst/>
              </a:prstGeom>
              <a:blipFill>
                <a:blip r:embed="rId12"/>
                <a:stretch>
                  <a:fillRect l="-3226" t="-10843" r="-2151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86366" y="252482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7572" y="3286994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因为厄米算符的本征值是实数，即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46" y="39733"/>
            <a:ext cx="596444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、厄米算符本征函数的正交性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5">
            <a:extLst>
              <a:ext uri="{FF2B5EF4-FFF2-40B4-BE49-F238E27FC236}">
                <a16:creationId xmlns:a16="http://schemas.microsoft.com/office/drawing/2014/main" id="{780431D9-4102-4770-BBFF-E02D3C38A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44006"/>
              </p:ext>
            </p:extLst>
          </p:nvPr>
        </p:nvGraphicFramePr>
        <p:xfrm>
          <a:off x="2382814" y="4026660"/>
          <a:ext cx="4685648" cy="149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" name="Equation" r:id="rId13" imgW="1422360" imgH="634680" progId="Equation.DSMT4">
                  <p:embed/>
                </p:oleObj>
              </mc:Choice>
              <mc:Fallback>
                <p:oleObj name="Equation" r:id="rId13" imgW="1422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2814" y="4026660"/>
                        <a:ext cx="4685648" cy="1492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8">
            <a:extLst>
              <a:ext uri="{FF2B5EF4-FFF2-40B4-BE49-F238E27FC236}">
                <a16:creationId xmlns:a16="http://schemas.microsoft.com/office/drawing/2014/main" id="{739EC539-2955-40D7-81D7-BC0CECD72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367083"/>
              </p:ext>
            </p:extLst>
          </p:nvPr>
        </p:nvGraphicFramePr>
        <p:xfrm>
          <a:off x="3397860" y="6004851"/>
          <a:ext cx="2815747" cy="77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8" name="Equation" r:id="rId15" imgW="749160" imgH="304560" progId="Equation.DSMT4">
                  <p:embed/>
                </p:oleObj>
              </mc:Choice>
              <mc:Fallback>
                <p:oleObj name="Equation" r:id="rId15" imgW="749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7860" y="6004851"/>
                        <a:ext cx="2815747" cy="777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027572" y="400589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我们有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1088" y="5491600"/>
            <a:ext cx="3602008" cy="550156"/>
            <a:chOff x="434634" y="2414611"/>
            <a:chExt cx="3602008" cy="550156"/>
          </a:xfrm>
        </p:grpSpPr>
        <p:graphicFrame>
          <p:nvGraphicFramePr>
            <p:cNvPr id="17" name="对象 7">
              <a:extLst>
                <a:ext uri="{FF2B5EF4-FFF2-40B4-BE49-F238E27FC236}">
                  <a16:creationId xmlns:a16="http://schemas.microsoft.com/office/drawing/2014/main" id="{78899B58-40DD-457C-97E9-221C3B860E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342019"/>
                </p:ext>
              </p:extLst>
            </p:nvPr>
          </p:nvGraphicFramePr>
          <p:xfrm>
            <a:off x="1939849" y="2435419"/>
            <a:ext cx="1140134" cy="529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9" name="Equation" r:id="rId17" imgW="1066658" imgH="495473" progId="Equation.DSMT4">
                    <p:embed/>
                  </p:oleObj>
                </mc:Choice>
                <mc:Fallback>
                  <p:oleObj name="Equation" r:id="rId17" imgW="1066658" imgH="4954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39849" y="2435419"/>
                          <a:ext cx="1140134" cy="5293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7"/>
            <p:cNvSpPr/>
            <p:nvPr/>
          </p:nvSpPr>
          <p:spPr>
            <a:xfrm>
              <a:off x="434634" y="2414611"/>
              <a:ext cx="15183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因为已知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5127" y="2414611"/>
              <a:ext cx="85151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所以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3864" y="1504573"/>
                <a:ext cx="7627118" cy="4069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角动量算符：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ℏ,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=0,±1, ±2,⋯, ±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氢原子哈密顿算符：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能级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𝜇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=1,2,3,⋯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波函数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4" y="1504573"/>
                <a:ext cx="7627118" cy="4069191"/>
              </a:xfrm>
              <a:prstGeom prst="rect">
                <a:avLst/>
              </a:prstGeom>
              <a:blipFill rotWithShape="0">
                <a:blip r:embed="rId2"/>
                <a:stretch>
                  <a:fillRect l="-1439" b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36333" y="0"/>
            <a:ext cx="207824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9">
            <a:extLst>
              <a:ext uri="{FF2B5EF4-FFF2-40B4-BE49-F238E27FC236}">
                <a16:creationId xmlns:a16="http://schemas.microsoft.com/office/drawing/2014/main" id="{78394729-1ADC-4416-8015-89720D40A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52205"/>
              </p:ext>
            </p:extLst>
          </p:nvPr>
        </p:nvGraphicFramePr>
        <p:xfrm>
          <a:off x="3421963" y="1227520"/>
          <a:ext cx="2282248" cy="65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3" imgW="1729705" imgH="601949" progId="Equation.DSMT4">
                  <p:embed/>
                </p:oleObj>
              </mc:Choice>
              <mc:Fallback>
                <p:oleObj name="Equation" r:id="rId3" imgW="1729705" imgH="6019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1963" y="1227520"/>
                        <a:ext cx="2282248" cy="65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2">
            <a:extLst>
              <a:ext uri="{FF2B5EF4-FFF2-40B4-BE49-F238E27FC236}">
                <a16:creationId xmlns:a16="http://schemas.microsoft.com/office/drawing/2014/main" id="{3E5F54D1-640D-4B35-BC3A-605AB0245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82787"/>
              </p:ext>
            </p:extLst>
          </p:nvPr>
        </p:nvGraphicFramePr>
        <p:xfrm>
          <a:off x="3138031" y="2624801"/>
          <a:ext cx="2566180" cy="105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5" imgW="1168200" imgH="482400" progId="Equation.DSMT4">
                  <p:embed/>
                </p:oleObj>
              </mc:Choice>
              <mc:Fallback>
                <p:oleObj name="Equation" r:id="rId5" imgW="1168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8031" y="2624801"/>
                        <a:ext cx="2566180" cy="105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5546" y="720154"/>
                <a:ext cx="79067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组成离散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谱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波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函数是归一化的，有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46" y="720154"/>
                <a:ext cx="7906701" cy="492443"/>
              </a:xfrm>
              <a:prstGeom prst="rect">
                <a:avLst/>
              </a:prstGeom>
              <a:blipFill>
                <a:blip r:embed="rId7"/>
                <a:stretch>
                  <a:fillRect l="-1388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5546" y="2000676"/>
            <a:ext cx="4113871" cy="607752"/>
            <a:chOff x="323203" y="4698313"/>
            <a:chExt cx="4113871" cy="607752"/>
          </a:xfrm>
        </p:grpSpPr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ABBD8E8F-E40B-4784-AB08-CC68B80CB0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329422"/>
                </p:ext>
              </p:extLst>
            </p:nvPr>
          </p:nvGraphicFramePr>
          <p:xfrm>
            <a:off x="1225961" y="4698313"/>
            <a:ext cx="2037354" cy="607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1" name="公式" r:id="rId8" imgW="876300" imgH="279400" progId="Equation.3">
                    <p:embed/>
                  </p:oleObj>
                </mc:Choice>
                <mc:Fallback>
                  <p:oleObj name="公式" r:id="rId8" imgW="8763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961" y="4698313"/>
                          <a:ext cx="2037354" cy="607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323203" y="4715173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综上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4726" y="4738863"/>
              <a:ext cx="10823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其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中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46" y="39733"/>
            <a:ext cx="5961169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二、厄米算符本征函数的正交性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15953" y="3868745"/>
                <a:ext cx="7899715" cy="1320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组成连续谱，则本征函数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以归一化为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 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sSubSup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53" y="3868745"/>
                <a:ext cx="7899715" cy="1320298"/>
              </a:xfrm>
              <a:prstGeom prst="rect">
                <a:avLst/>
              </a:prstGeom>
              <a:blipFill>
                <a:blip r:embed="rId10"/>
                <a:stretch>
                  <a:fillRect l="-1389" t="-5556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85546" y="5234522"/>
            <a:ext cx="7977741" cy="1334148"/>
            <a:chOff x="251086" y="2249323"/>
            <a:chExt cx="7977741" cy="13341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251086" y="2249323"/>
                  <a:ext cx="7977741" cy="13341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             </a:t>
                  </a:r>
                  <a:r>
                    <a:rPr lang="zh-CN" altLang="en-US" sz="2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或</a:t>
                  </a:r>
                  <a14:m>
                    <m:oMath xmlns:m="http://schemas.openxmlformats.org/officeDocument/2006/math"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altLang="zh-CN" sz="26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a14:m>
                  <a:r>
                    <a:rPr lang="zh-CN" altLang="en-US" sz="2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的函数系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或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称为</a:t>
                  </a:r>
                  <a:r>
                    <a:rPr lang="zh-CN" altLang="en-US" sz="26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正交归一系</a:t>
                  </a:r>
                  <a:r>
                    <a:rPr lang="zh-CN" altLang="en-US" sz="2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</a:t>
                  </a:r>
                  <a:endParaRPr lang="en-US" altLang="zh-CN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6" y="2249323"/>
                  <a:ext cx="7977741" cy="1334148"/>
                </a:xfrm>
                <a:prstGeom prst="rect">
                  <a:avLst/>
                </a:prstGeom>
                <a:blipFill>
                  <a:blip r:embed="rId11"/>
                  <a:stretch>
                    <a:fillRect l="-1375" r="-1146" b="-36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5" name="Object 5">
                  <a:extLst>
                    <a:ext uri="{FF2B5EF4-FFF2-40B4-BE49-F238E27FC236}">
                      <a16:creationId xmlns:a16="http://schemas.microsoft.com/office/drawing/2014/main" id="{ABBD8E8F-E40B-4784-AB08-CC68B80CB0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7450053"/>
                    </p:ext>
                  </p:extLst>
                </p:nvPr>
              </p:nvGraphicFramePr>
              <p:xfrm>
                <a:off x="979287" y="2358856"/>
                <a:ext cx="2108216" cy="6155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152" name="公式" r:id="rId12" imgW="876300" imgH="279400" progId="Equation.3">
                        <p:embed/>
                      </p:oleObj>
                    </mc:Choice>
                    <mc:Fallback>
                      <p:oleObj name="公式" r:id="rId12" imgW="8763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9287" y="2358856"/>
                              <a:ext cx="2108216" cy="6155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5" name="Object 5">
                  <a:extLst>
                    <a:ext uri="{FF2B5EF4-FFF2-40B4-BE49-F238E27FC236}">
                      <a16:creationId xmlns:a16="http://schemas.microsoft.com/office/drawing/2014/main" id="{ABBD8E8F-E40B-4784-AB08-CC68B80CB0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7450053"/>
                    </p:ext>
                  </p:extLst>
                </p:nvPr>
              </p:nvGraphicFramePr>
              <p:xfrm>
                <a:off x="979287" y="2358856"/>
                <a:ext cx="2108216" cy="6155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152" name="公式" r:id="rId12" imgW="876300" imgH="279400" progId="Equation.3">
                        <p:embed/>
                      </p:oleObj>
                    </mc:Choice>
                    <mc:Fallback>
                      <p:oleObj name="公式" r:id="rId12" imgW="8763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9287" y="2358856"/>
                              <a:ext cx="2108216" cy="6155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4325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494" y="786773"/>
            <a:ext cx="8379345" cy="588746"/>
            <a:chOff x="333374" y="2653784"/>
            <a:chExt cx="8379345" cy="5887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33374" y="2653784"/>
                  <a:ext cx="837934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若厄米算符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的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本征值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  度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简并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个本征函数</a:t>
                  </a:r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):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" y="2653784"/>
                  <a:ext cx="8379345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309" t="-13580" r="-291" b="-28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" name="对象 6">
                  <a:extLst>
                    <a:ext uri="{FF2B5EF4-FFF2-40B4-BE49-F238E27FC236}">
                      <a16:creationId xmlns:a16="http://schemas.microsoft.com/office/drawing/2014/main" id="{6CFF488F-E1B2-403A-BCD1-436B969748A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973565"/>
                    </p:ext>
                  </p:extLst>
                </p:nvPr>
              </p:nvGraphicFramePr>
              <p:xfrm>
                <a:off x="2123544" y="2655379"/>
                <a:ext cx="365125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48" name="Equation" r:id="rId4" imgW="365760" imgH="457294" progId="Equation.DSMT4">
                        <p:embed/>
                      </p:oleObj>
                    </mc:Choice>
                    <mc:Fallback>
                      <p:oleObj name="Equation" r:id="rId4" imgW="365760" imgH="45729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23544" y="2655379"/>
                              <a:ext cx="365125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6" name="对象 6">
                  <a:extLst>
                    <a:ext uri="{FF2B5EF4-FFF2-40B4-BE49-F238E27FC236}">
                      <a16:creationId xmlns:a16="http://schemas.microsoft.com/office/drawing/2014/main" id="{6CFF488F-E1B2-403A-BCD1-436B969748A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973565"/>
                    </p:ext>
                  </p:extLst>
                </p:nvPr>
              </p:nvGraphicFramePr>
              <p:xfrm>
                <a:off x="2123544" y="2655379"/>
                <a:ext cx="365125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48" name="Equation" r:id="rId4" imgW="365760" imgH="457294" progId="Equation.DSMT4">
                        <p:embed/>
                      </p:oleObj>
                    </mc:Choice>
                    <mc:Fallback>
                      <p:oleObj name="Equation" r:id="rId4" imgW="365760" imgH="45729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23544" y="2655379"/>
                              <a:ext cx="365125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对象 7">
                  <a:extLst>
                    <a:ext uri="{FF2B5EF4-FFF2-40B4-BE49-F238E27FC236}">
                      <a16:creationId xmlns:a16="http://schemas.microsoft.com/office/drawing/2014/main" id="{5955FD84-84BF-4968-89CC-E751EABD093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504088"/>
                    </p:ext>
                  </p:extLst>
                </p:nvPr>
              </p:nvGraphicFramePr>
              <p:xfrm>
                <a:off x="3813702" y="2663093"/>
                <a:ext cx="465137" cy="5794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49" name="Equation" r:id="rId6" imgW="464855" imgH="579041" progId="Equation.DSMT4">
                        <p:embed/>
                      </p:oleObj>
                    </mc:Choice>
                    <mc:Fallback>
                      <p:oleObj name="Equation" r:id="rId6" imgW="464855" imgH="579041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702" y="2663093"/>
                              <a:ext cx="465137" cy="5794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" name="对象 7">
                  <a:extLst>
                    <a:ext uri="{FF2B5EF4-FFF2-40B4-BE49-F238E27FC236}">
                      <a16:creationId xmlns:a16="http://schemas.microsoft.com/office/drawing/2014/main" id="{5955FD84-84BF-4968-89CC-E751EABD093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504088"/>
                    </p:ext>
                  </p:extLst>
                </p:nvPr>
              </p:nvGraphicFramePr>
              <p:xfrm>
                <a:off x="3813702" y="2663093"/>
                <a:ext cx="465137" cy="5794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49" name="Equation" r:id="rId6" imgW="464855" imgH="579041" progId="Equation.DSMT4">
                        <p:embed/>
                      </p:oleObj>
                    </mc:Choice>
                    <mc:Fallback>
                      <p:oleObj name="Equation" r:id="rId6" imgW="464855" imgH="579041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702" y="2663093"/>
                              <a:ext cx="465137" cy="5794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8" name="对象 8">
                  <a:extLst>
                    <a:ext uri="{FF2B5EF4-FFF2-40B4-BE49-F238E27FC236}">
                      <a16:creationId xmlns:a16="http://schemas.microsoft.com/office/drawing/2014/main" id="{97401E7E-B72B-4309-9B74-11786B7EBF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5292131"/>
                    </p:ext>
                  </p:extLst>
                </p:nvPr>
              </p:nvGraphicFramePr>
              <p:xfrm>
                <a:off x="4512315" y="2732148"/>
                <a:ext cx="334963" cy="4413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50" name="Equation" r:id="rId8" imgW="335138" imgH="442023" progId="Equation.DSMT4">
                        <p:embed/>
                      </p:oleObj>
                    </mc:Choice>
                    <mc:Fallback>
                      <p:oleObj name="Equation" r:id="rId8" imgW="335138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2315" y="2732148"/>
                              <a:ext cx="334963" cy="4413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8" name="对象 8">
                  <a:extLst>
                    <a:ext uri="{FF2B5EF4-FFF2-40B4-BE49-F238E27FC236}">
                      <a16:creationId xmlns:a16="http://schemas.microsoft.com/office/drawing/2014/main" id="{97401E7E-B72B-4309-9B74-11786B7EBF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5292131"/>
                    </p:ext>
                  </p:extLst>
                </p:nvPr>
              </p:nvGraphicFramePr>
              <p:xfrm>
                <a:off x="4512315" y="2732148"/>
                <a:ext cx="334963" cy="4413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50" name="Equation" r:id="rId8" imgW="335138" imgH="442023" progId="Equation.DSMT4">
                        <p:embed/>
                      </p:oleObj>
                    </mc:Choice>
                    <mc:Fallback>
                      <p:oleObj name="Equation" r:id="rId8" imgW="335138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2315" y="2732148"/>
                              <a:ext cx="334963" cy="4413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9" name="对象 9">
            <a:extLst>
              <a:ext uri="{FF2B5EF4-FFF2-40B4-BE49-F238E27FC236}">
                <a16:creationId xmlns:a16="http://schemas.microsoft.com/office/drawing/2014/main" id="{38850922-DCA2-4E06-B198-ABE8ADC91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463884"/>
              </p:ext>
            </p:extLst>
          </p:nvPr>
        </p:nvGraphicFramePr>
        <p:xfrm>
          <a:off x="2698499" y="1309632"/>
          <a:ext cx="3029782" cy="54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" name="Equation" r:id="rId10" imgW="1333440" imgH="241200" progId="Equation.DSMT4">
                  <p:embed/>
                </p:oleObj>
              </mc:Choice>
              <mc:Fallback>
                <p:oleObj name="Equation" r:id="rId10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8499" y="1309632"/>
                        <a:ext cx="3029782" cy="54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00494" y="1882356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它们不一定正交，但一定线性无关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对象 11">
            <a:extLst>
              <a:ext uri="{FF2B5EF4-FFF2-40B4-BE49-F238E27FC236}">
                <a16:creationId xmlns:a16="http://schemas.microsoft.com/office/drawing/2014/main" id="{B577EF2D-1EEA-42EC-9378-0B007AD41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46832"/>
              </p:ext>
            </p:extLst>
          </p:nvPr>
        </p:nvGraphicFramePr>
        <p:xfrm>
          <a:off x="2575678" y="2357744"/>
          <a:ext cx="2035937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2" name="Equation" r:id="rId12" imgW="888840" imgH="431640" progId="Equation.DSMT4">
                  <p:embed/>
                </p:oleObj>
              </mc:Choice>
              <mc:Fallback>
                <p:oleObj name="Equation" r:id="rId12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75678" y="2357744"/>
                        <a:ext cx="2035937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4" y="23538"/>
            <a:ext cx="596444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、厄米算符本征函数的正交性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58911876-644C-44EB-9FA1-286D58AB7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192482"/>
              </p:ext>
            </p:extLst>
          </p:nvPr>
        </p:nvGraphicFramePr>
        <p:xfrm>
          <a:off x="1274877" y="3732227"/>
          <a:ext cx="5411926" cy="75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3" name="Equation" r:id="rId14" imgW="2374560" imgH="431640" progId="Equation.DSMT4">
                  <p:embed/>
                </p:oleObj>
              </mc:Choice>
              <mc:Fallback>
                <p:oleObj name="Equation" r:id="rId14" imgW="23745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877" y="3732227"/>
                        <a:ext cx="5411926" cy="755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6">
            <a:extLst>
              <a:ext uri="{FF2B5EF4-FFF2-40B4-BE49-F238E27FC236}">
                <a16:creationId xmlns:a16="http://schemas.microsoft.com/office/drawing/2014/main" id="{A645B729-B08B-4477-8AB1-0AAB3E606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78002"/>
              </p:ext>
            </p:extLst>
          </p:nvPr>
        </p:nvGraphicFramePr>
        <p:xfrm>
          <a:off x="2290664" y="4617713"/>
          <a:ext cx="5843389" cy="87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" name="Equation" r:id="rId16" imgW="2603160" imgH="431640" progId="Equation.DSMT4">
                  <p:embed/>
                </p:oleObj>
              </mc:Choice>
              <mc:Fallback>
                <p:oleObj name="Equation" r:id="rId16" imgW="260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90664" y="4617713"/>
                        <a:ext cx="5843389" cy="87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98482" y="5506035"/>
            <a:ext cx="8961906" cy="1095583"/>
            <a:chOff x="182094" y="3816387"/>
            <a:chExt cx="8961906" cy="10955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182094" y="3816387"/>
                  <a:ext cx="8961906" cy="10865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变量个数</a:t>
                  </a:r>
                  <a14:m>
                    <m:oMath xmlns:m="http://schemas.openxmlformats.org/officeDocument/2006/math"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大于方程个数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，方程组有解。实际上可以直接应用</a:t>
                  </a:r>
                  <a:r>
                    <a:rPr lang="zh-CN" altLang="en-US" sz="2600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施密特正交化方法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将  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正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交归一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化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94" y="3816387"/>
                  <a:ext cx="8961906" cy="1086516"/>
                </a:xfrm>
                <a:prstGeom prst="rect">
                  <a:avLst/>
                </a:prstGeom>
                <a:blipFill>
                  <a:blip r:embed="rId18"/>
                  <a:stretch>
                    <a:fillRect l="-1224" b="-140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0" name="对象 7">
                  <a:extLst>
                    <a:ext uri="{FF2B5EF4-FFF2-40B4-BE49-F238E27FC236}">
                      <a16:creationId xmlns:a16="http://schemas.microsoft.com/office/drawing/2014/main" id="{4763E37A-25F3-4BAC-BB0B-6139AA7245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97709475"/>
                    </p:ext>
                  </p:extLst>
                </p:nvPr>
              </p:nvGraphicFramePr>
              <p:xfrm>
                <a:off x="4910760" y="4421207"/>
                <a:ext cx="619911" cy="490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55" name="Equation" r:id="rId19" imgW="304560" imgH="241200" progId="Equation.DSMT4">
                        <p:embed/>
                      </p:oleObj>
                    </mc:Choice>
                    <mc:Fallback>
                      <p:oleObj name="Equation" r:id="rId19" imgW="30456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0760" y="4421207"/>
                              <a:ext cx="619911" cy="490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0" name="对象 7">
                  <a:extLst>
                    <a:ext uri="{FF2B5EF4-FFF2-40B4-BE49-F238E27FC236}">
                      <a16:creationId xmlns:a16="http://schemas.microsoft.com/office/drawing/2014/main" id="{4763E37A-25F3-4BAC-BB0B-6139AA7245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97709475"/>
                    </p:ext>
                  </p:extLst>
                </p:nvPr>
              </p:nvGraphicFramePr>
              <p:xfrm>
                <a:off x="4910760" y="4421207"/>
                <a:ext cx="619911" cy="4907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055" name="Equation" r:id="rId19" imgW="304560" imgH="241200" progId="Equation.DSMT4">
                        <p:embed/>
                      </p:oleObj>
                    </mc:Choice>
                    <mc:Fallback>
                      <p:oleObj name="Equation" r:id="rId19" imgW="30456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0760" y="4421207"/>
                              <a:ext cx="619911" cy="4907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99668" y="3153566"/>
                <a:ext cx="5187959" cy="524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仍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属于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的本征函数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68" y="3153566"/>
                <a:ext cx="5187959" cy="524567"/>
              </a:xfrm>
              <a:prstGeom prst="rect">
                <a:avLst/>
              </a:prstGeom>
              <a:blipFill rotWithShape="0">
                <a:blip r:embed="rId22"/>
                <a:stretch>
                  <a:fillRect t="-12791" r="-1175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831471" y="2509500"/>
                <a:ext cx="20065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71" y="2509500"/>
                <a:ext cx="2006575" cy="461665"/>
              </a:xfrm>
              <a:prstGeom prst="rect">
                <a:avLst/>
              </a:prstGeom>
              <a:blipFill>
                <a:blip r:embed="rId23"/>
                <a:stretch>
                  <a:fillRect l="-304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4833232" y="2533607"/>
                <a:ext cx="1998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32" y="2533607"/>
                <a:ext cx="1998239" cy="461665"/>
              </a:xfrm>
              <a:prstGeom prst="rect">
                <a:avLst/>
              </a:prstGeom>
              <a:blipFill>
                <a:blip r:embed="rId2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30254" y="481223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正交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归一化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15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3" grpId="0"/>
      <p:bldP spid="2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0">
            <a:extLst>
              <a:ext uri="{FF2B5EF4-FFF2-40B4-BE49-F238E27FC236}">
                <a16:creationId xmlns:a16="http://schemas.microsoft.com/office/drawing/2014/main" id="{16658E8B-066E-48EC-9288-6CD9898E6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567"/>
              </p:ext>
            </p:extLst>
          </p:nvPr>
        </p:nvGraphicFramePr>
        <p:xfrm>
          <a:off x="5186376" y="1016732"/>
          <a:ext cx="3380902" cy="75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8" name="Equation" r:id="rId4" imgW="3436443" imgH="830596" progId="Equation.DSMT4">
                  <p:embed/>
                </p:oleObj>
              </mc:Choice>
              <mc:Fallback>
                <p:oleObj name="Equation" r:id="rId4" imgW="3436443" imgH="8305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6376" y="1016732"/>
                        <a:ext cx="3380902" cy="758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">
            <a:extLst>
              <a:ext uri="{FF2B5EF4-FFF2-40B4-BE49-F238E27FC236}">
                <a16:creationId xmlns:a16="http://schemas.microsoft.com/office/drawing/2014/main" id="{F4440F26-C8C7-480F-B0C6-4D3029BB5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724739"/>
              </p:ext>
            </p:extLst>
          </p:nvPr>
        </p:nvGraphicFramePr>
        <p:xfrm>
          <a:off x="1659777" y="2487655"/>
          <a:ext cx="5735315" cy="70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9" name="Equation" r:id="rId6" imgW="5776031" imgH="792417" progId="Equation.DSMT4">
                  <p:embed/>
                </p:oleObj>
              </mc:Choice>
              <mc:Fallback>
                <p:oleObj name="Equation" r:id="rId6" imgW="5776031" imgH="7924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9777" y="2487655"/>
                        <a:ext cx="5735315" cy="708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51839" y="3398794"/>
            <a:ext cx="5727745" cy="517525"/>
            <a:chOff x="365110" y="3020765"/>
            <a:chExt cx="5727745" cy="517525"/>
          </a:xfrm>
        </p:grpSpPr>
        <p:grpSp>
          <p:nvGrpSpPr>
            <p:cNvPr id="3" name="Group 2"/>
            <p:cNvGrpSpPr/>
            <p:nvPr/>
          </p:nvGrpSpPr>
          <p:grpSpPr>
            <a:xfrm>
              <a:off x="365110" y="3020765"/>
              <a:ext cx="5727745" cy="492443"/>
              <a:chOff x="350596" y="3033995"/>
              <a:chExt cx="5727745" cy="49244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0596" y="3033995"/>
                <a:ext cx="55194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动量算符 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及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角动量平方算符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5" name="对象 10">
                <a:extLst>
                  <a:ext uri="{FF2B5EF4-FFF2-40B4-BE49-F238E27FC236}">
                    <a16:creationId xmlns:a16="http://schemas.microsoft.com/office/drawing/2014/main" id="{65C3A80D-885B-4A3F-82F7-C62DADACE0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4864319"/>
                  </p:ext>
                </p:extLst>
              </p:nvPr>
            </p:nvGraphicFramePr>
            <p:xfrm>
              <a:off x="5661219" y="3047955"/>
              <a:ext cx="417122" cy="443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20" name="Equation" r:id="rId8" imgW="381071" imgH="419116" progId="Equation.DSMT4">
                      <p:embed/>
                    </p:oleObj>
                  </mc:Choice>
                  <mc:Fallback>
                    <p:oleObj name="Equation" r:id="rId8" imgW="381071" imgH="419116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661219" y="3047955"/>
                            <a:ext cx="417122" cy="4439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对象 12">
              <a:extLst>
                <a:ext uri="{FF2B5EF4-FFF2-40B4-BE49-F238E27FC236}">
                  <a16:creationId xmlns:a16="http://schemas.microsoft.com/office/drawing/2014/main" id="{91480766-7307-44CA-AA93-B89C1A857F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25964"/>
                </p:ext>
              </p:extLst>
            </p:nvPr>
          </p:nvGraphicFramePr>
          <p:xfrm>
            <a:off x="2619406" y="3020765"/>
            <a:ext cx="3968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1" name="Equation" r:id="rId10" imgW="396382" imgH="517956" progId="Equation.DSMT4">
                    <p:embed/>
                  </p:oleObj>
                </mc:Choice>
                <mc:Fallback>
                  <p:oleObj name="Equation" r:id="rId10" imgW="396382" imgH="51795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19406" y="3020765"/>
                          <a:ext cx="396875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14">
            <a:extLst>
              <a:ext uri="{FF2B5EF4-FFF2-40B4-BE49-F238E27FC236}">
                <a16:creationId xmlns:a16="http://schemas.microsoft.com/office/drawing/2014/main" id="{C8CE3588-D715-42B6-A1D0-2C3A1F225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508263"/>
              </p:ext>
            </p:extLst>
          </p:nvPr>
        </p:nvGraphicFramePr>
        <p:xfrm>
          <a:off x="1560430" y="4792994"/>
          <a:ext cx="5472668" cy="87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" name="Equation" r:id="rId12" imgW="5379649" imgH="929436" progId="Equation.DSMT4">
                  <p:embed/>
                </p:oleObj>
              </mc:Choice>
              <mc:Fallback>
                <p:oleObj name="Equation" r:id="rId12" imgW="5379649" imgH="9294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60430" y="4792994"/>
                        <a:ext cx="5472668" cy="87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8">
            <a:extLst>
              <a:ext uri="{FF2B5EF4-FFF2-40B4-BE49-F238E27FC236}">
                <a16:creationId xmlns:a16="http://schemas.microsoft.com/office/drawing/2014/main" id="{CF9F6EE8-0A0D-4077-9E94-F271C1F91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06622"/>
              </p:ext>
            </p:extLst>
          </p:nvPr>
        </p:nvGraphicFramePr>
        <p:xfrm>
          <a:off x="1814948" y="5800517"/>
          <a:ext cx="4777971" cy="74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" name="Equation" r:id="rId14" imgW="3718418" imgH="731331" progId="Equation.DSMT4">
                  <p:embed/>
                </p:oleObj>
              </mc:Choice>
              <mc:Fallback>
                <p:oleObj name="Equation" r:id="rId14" imgW="3718418" imgH="7313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14948" y="5800517"/>
                        <a:ext cx="4777971" cy="74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28868" y="665491"/>
            <a:ext cx="2705309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正交归一的例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59793" y="4172561"/>
            <a:ext cx="4014319" cy="538140"/>
            <a:chOff x="512438" y="3722462"/>
            <a:chExt cx="4014319" cy="538140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430EC9FB-21A3-475B-8F8A-33680FAAB5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151342"/>
                </p:ext>
              </p:extLst>
            </p:nvPr>
          </p:nvGraphicFramePr>
          <p:xfrm>
            <a:off x="2364227" y="3753755"/>
            <a:ext cx="385809" cy="506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4" name="公式" r:id="rId16" imgW="177646" imgH="241091" progId="Equation.3">
                    <p:embed/>
                  </p:oleObj>
                </mc:Choice>
                <mc:Fallback>
                  <p:oleObj name="公式" r:id="rId16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227" y="3753755"/>
                          <a:ext cx="385809" cy="506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632F27-CE7B-468E-8564-0B7BA2F5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38" y="3753755"/>
              <a:ext cx="185178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角动量算符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7DBEE2-D4D9-4FEB-829C-6DB39682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68" y="3722462"/>
              <a:ext cx="185178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的本征函数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6" y="31902"/>
            <a:ext cx="596444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、厄米算符本征函数的正交性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478" y="1222356"/>
            <a:ext cx="4685898" cy="538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线性谐振子的能量本征函数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899665" y="1876095"/>
            <a:ext cx="2705309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组成正交归一系，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7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5990" y="662538"/>
            <a:ext cx="8232577" cy="523220"/>
            <a:chOff x="466724" y="876985"/>
            <a:chExt cx="9678762" cy="523220"/>
          </a:xfrm>
        </p:grpSpPr>
        <p:sp>
          <p:nvSpPr>
            <p:cNvPr id="4" name="Rectangle 3"/>
            <p:cNvSpPr/>
            <p:nvPr/>
          </p:nvSpPr>
          <p:spPr>
            <a:xfrm>
              <a:off x="466724" y="876985"/>
              <a:ext cx="967876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角动量平方算符   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属于本征值 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  的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本征函数</a:t>
              </a:r>
            </a:p>
          </p:txBody>
        </p:sp>
        <p:graphicFrame>
          <p:nvGraphicFramePr>
            <p:cNvPr id="5" name="对象 10">
              <a:extLst>
                <a:ext uri="{FF2B5EF4-FFF2-40B4-BE49-F238E27FC236}">
                  <a16:creationId xmlns:a16="http://schemas.microsoft.com/office/drawing/2014/main" id="{65C3A80D-885B-4A3F-82F7-C62DADACE0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174950"/>
                </p:ext>
              </p:extLst>
            </p:nvPr>
          </p:nvGraphicFramePr>
          <p:xfrm>
            <a:off x="3347440" y="925796"/>
            <a:ext cx="38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7" name="Equation" r:id="rId4" imgW="381071" imgH="419116" progId="Equation.DSMT4">
                    <p:embed/>
                  </p:oleObj>
                </mc:Choice>
                <mc:Fallback>
                  <p:oleObj name="Equation" r:id="rId4" imgW="381071" imgH="41911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47440" y="925796"/>
                          <a:ext cx="381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11">
              <a:extLst>
                <a:ext uri="{FF2B5EF4-FFF2-40B4-BE49-F238E27FC236}">
                  <a16:creationId xmlns:a16="http://schemas.microsoft.com/office/drawing/2014/main" id="{B1D7018E-896B-4071-9C42-E41F2D3D6D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776205"/>
                </p:ext>
              </p:extLst>
            </p:nvPr>
          </p:nvGraphicFramePr>
          <p:xfrm>
            <a:off x="6216587" y="898685"/>
            <a:ext cx="1577864" cy="501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8" name="Equation" r:id="rId6" imgW="583920" imgH="228600" progId="Equation.DSMT4">
                    <p:embed/>
                  </p:oleObj>
                </mc:Choice>
                <mc:Fallback>
                  <p:oleObj name="Equation" r:id="rId6" imgW="583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16587" y="898685"/>
                          <a:ext cx="1577864" cy="5015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12">
            <a:extLst>
              <a:ext uri="{FF2B5EF4-FFF2-40B4-BE49-F238E27FC236}">
                <a16:creationId xmlns:a16="http://schemas.microsoft.com/office/drawing/2014/main" id="{4C60C7DD-6DD5-47A2-A634-6DE68FDD1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496565"/>
              </p:ext>
            </p:extLst>
          </p:nvPr>
        </p:nvGraphicFramePr>
        <p:xfrm>
          <a:off x="2116444" y="1272366"/>
          <a:ext cx="4313539" cy="60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9" name="Equation" r:id="rId8" imgW="1765080" imgH="253800" progId="Equation.DSMT4">
                  <p:embed/>
                </p:oleObj>
              </mc:Choice>
              <mc:Fallback>
                <p:oleObj name="Equation" r:id="rId8" imgW="1765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6444" y="1272366"/>
                        <a:ext cx="4313539" cy="607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3">
            <a:extLst>
              <a:ext uri="{FF2B5EF4-FFF2-40B4-BE49-F238E27FC236}">
                <a16:creationId xmlns:a16="http://schemas.microsoft.com/office/drawing/2014/main" id="{C381E3CE-9D32-4239-BB2D-037C7D576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3232"/>
              </p:ext>
            </p:extLst>
          </p:nvPr>
        </p:nvGraphicFramePr>
        <p:xfrm>
          <a:off x="1561583" y="1906981"/>
          <a:ext cx="5598368" cy="105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" name="Equation" r:id="rId10" imgW="2336760" imgH="482400" progId="Equation.DSMT4">
                  <p:embed/>
                </p:oleObj>
              </mc:Choice>
              <mc:Fallback>
                <p:oleObj name="Equation" r:id="rId10" imgW="2336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1583" y="1906981"/>
                        <a:ext cx="5598368" cy="1051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45990" y="310551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合并结论</a:t>
            </a:r>
          </a:p>
        </p:txBody>
      </p:sp>
      <p:graphicFrame>
        <p:nvGraphicFramePr>
          <p:cNvPr id="10" name="对象 14">
            <a:extLst>
              <a:ext uri="{FF2B5EF4-FFF2-40B4-BE49-F238E27FC236}">
                <a16:creationId xmlns:a16="http://schemas.microsoft.com/office/drawing/2014/main" id="{20A52519-965C-4139-878E-3A0ABD403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62347"/>
              </p:ext>
            </p:extLst>
          </p:nvPr>
        </p:nvGraphicFramePr>
        <p:xfrm>
          <a:off x="2222210" y="2850708"/>
          <a:ext cx="5615506" cy="100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" name="Equation" r:id="rId12" imgW="2590560" imgH="482400" progId="Equation.DSMT4">
                  <p:embed/>
                </p:oleObj>
              </mc:Choice>
              <mc:Fallback>
                <p:oleObj name="Equation" r:id="rId12" imgW="2590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2210" y="2850708"/>
                        <a:ext cx="5615506" cy="1002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0" y="23013"/>
            <a:ext cx="596444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、厄米算符本征函数的正交性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7">
            <a:extLst>
              <a:ext uri="{FF2B5EF4-FFF2-40B4-BE49-F238E27FC236}">
                <a16:creationId xmlns:a16="http://schemas.microsoft.com/office/drawing/2014/main" id="{1C918ED7-90CC-4BF5-B617-1038E4168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98799"/>
              </p:ext>
            </p:extLst>
          </p:nvPr>
        </p:nvGraphicFramePr>
        <p:xfrm>
          <a:off x="1935934" y="4826805"/>
          <a:ext cx="5072764" cy="62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" name="Equation" r:id="rId14" imgW="4084178" imgH="503109" progId="Equation.DSMT4">
                  <p:embed/>
                </p:oleObj>
              </mc:Choice>
              <mc:Fallback>
                <p:oleObj name="Equation" r:id="rId14" imgW="4084178" imgH="5031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5934" y="4826805"/>
                        <a:ext cx="5072764" cy="624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77395" y="4056772"/>
            <a:ext cx="30780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原子的波函数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对象 8">
            <a:extLst>
              <a:ext uri="{FF2B5EF4-FFF2-40B4-BE49-F238E27FC236}">
                <a16:creationId xmlns:a16="http://schemas.microsoft.com/office/drawing/2014/main" id="{242FB7F3-F944-44B6-B68F-B32759AB6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89242"/>
              </p:ext>
            </p:extLst>
          </p:nvPr>
        </p:nvGraphicFramePr>
        <p:xfrm>
          <a:off x="790475" y="5523258"/>
          <a:ext cx="7543606" cy="10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3" name="Equation" r:id="rId16" imgW="7886806" imgH="1074514" progId="Equation.DSMT4">
                  <p:embed/>
                </p:oleObj>
              </mc:Choice>
              <mc:Fallback>
                <p:oleObj name="Equation" r:id="rId16" imgW="7886806" imgH="10745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475" y="5523258"/>
                        <a:ext cx="7543606" cy="108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9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77717" y="2985307"/>
            <a:ext cx="49377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力学量本征函数的完全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力学量的平均值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7526" y="1476123"/>
            <a:ext cx="5966602" cy="65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§3.6</a:t>
            </a: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算</a:t>
            </a:r>
            <a:r>
              <a:rPr lang="zh-CN" altLang="en-US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符与力</a:t>
            </a: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学量的关</a:t>
            </a:r>
            <a:r>
              <a:rPr lang="zh-CN" altLang="en-US" sz="3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endParaRPr lang="en-US" altLang="zh-CN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6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59" y="39535"/>
            <a:ext cx="5555696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、力学量本征函数的完全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22CE0337-E5EE-4031-8980-D2FBBD833712}"/>
              </a:ext>
            </a:extLst>
          </p:cNvPr>
          <p:cNvSpPr txBox="1">
            <a:spLocks/>
          </p:cNvSpPr>
          <p:nvPr/>
        </p:nvSpPr>
        <p:spPr>
          <a:xfrm>
            <a:off x="0" y="650631"/>
            <a:ext cx="9144000" cy="5846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2" name="对象 5">
            <a:extLst>
              <a:ext uri="{FF2B5EF4-FFF2-40B4-BE49-F238E27FC236}">
                <a16:creationId xmlns:a16="http://schemas.microsoft.com/office/drawing/2014/main" id="{932CE8E6-AF81-4EED-B38A-F9B0340FB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03239"/>
              </p:ext>
            </p:extLst>
          </p:nvPr>
        </p:nvGraphicFramePr>
        <p:xfrm>
          <a:off x="2795914" y="2603050"/>
          <a:ext cx="2938700" cy="82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1" name="Equation" r:id="rId4" imgW="1117440" imgH="342720" progId="Equation.DSMT4">
                  <p:embed/>
                </p:oleObj>
              </mc:Choice>
              <mc:Fallback>
                <p:oleObj name="Equation" r:id="rId4" imgW="11174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914" y="2603050"/>
                        <a:ext cx="2938700" cy="82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9456" y="3589462"/>
            <a:ext cx="8578600" cy="1212640"/>
            <a:chOff x="425761" y="3993578"/>
            <a:chExt cx="8964982" cy="1212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425761" y="3993578"/>
                  <a:ext cx="8964982" cy="1212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式中   与 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无关，本征函数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的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这种性质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称为</a:t>
                  </a:r>
                  <a:r>
                    <a:rPr lang="zh-CN" altLang="en-US" sz="26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完全性</a:t>
                  </a:r>
                  <a:r>
                    <a:rPr lang="zh-CN" altLang="en-US" sz="26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（也叫完</a:t>
                  </a:r>
                  <a:r>
                    <a:rPr lang="zh-CN" altLang="en-US" sz="26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备性</a:t>
                  </a:r>
                  <a:r>
                    <a:rPr lang="zh-CN" altLang="en-US" sz="26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，或者说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组成</a:t>
                  </a:r>
                  <a:r>
                    <a:rPr lang="zh-CN" altLang="en-US" sz="26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完全系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61" y="3993578"/>
                  <a:ext cx="8964982" cy="1212640"/>
                </a:xfrm>
                <a:prstGeom prst="rect">
                  <a:avLst/>
                </a:prstGeom>
                <a:blipFill>
                  <a:blip r:embed="rId6"/>
                  <a:stretch>
                    <a:fillRect l="-1279" r="-213" b="-50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对象 6">
                  <a:extLst>
                    <a:ext uri="{FF2B5EF4-FFF2-40B4-BE49-F238E27FC236}">
                      <a16:creationId xmlns:a16="http://schemas.microsoft.com/office/drawing/2014/main" id="{1AB85E21-B1E4-495F-A442-07AFBC773FD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310878" y="4032299"/>
                <a:ext cx="439169" cy="62398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872" name="Equation" r:id="rId7" imgW="381071" imgH="540863" progId="Equation.DSMT4">
                        <p:embed/>
                      </p:oleObj>
                    </mc:Choice>
                    <mc:Fallback>
                      <p:oleObj name="Equation" r:id="rId7" imgW="381071" imgH="54086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0878" y="4032299"/>
                              <a:ext cx="439169" cy="6239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3" name="对象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AB85E21-B1E4-495F-A442-07AFBC773FD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310878" y="4032299"/>
                <a:ext cx="439169" cy="62398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608" name="Equation" r:id="rId9" imgW="381071" imgH="540863" progId="Equation.DSMT4">
                        <p:embed/>
                      </p:oleObj>
                    </mc:Choice>
                    <mc:Fallback>
                      <p:oleObj name="Equation" r:id="rId9" imgW="381071" imgH="54086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0878" y="4032299"/>
                              <a:ext cx="439169" cy="62398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4" name="Rectangle 3"/>
          <p:cNvSpPr/>
          <p:nvPr/>
        </p:nvSpPr>
        <p:spPr>
          <a:xfrm>
            <a:off x="4265264" y="618855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457" y="753902"/>
            <a:ext cx="8379414" cy="1666867"/>
            <a:chOff x="236330" y="729122"/>
            <a:chExt cx="8414184" cy="1666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36330" y="729122"/>
                  <a:ext cx="8414184" cy="16668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是满足一定条件的厄米算符，它的正交归一本征函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对应的本征值是</a:t>
                  </a:r>
                  <a14:m>
                    <m:oMath xmlns:m="http://schemas.openxmlformats.org/officeDocument/2006/math">
                      <m:r>
                        <a:rPr lang="zh-CN" altLang="en-US" sz="26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r>
                        <a:rPr lang="en-US" altLang="zh-CN" sz="2600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则任一函数    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可以用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的线性叠加表示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30" y="729122"/>
                  <a:ext cx="8414184" cy="166686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10" b="-43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Object 9">
                  <a:extLst>
                    <a:ext uri="{FF2B5EF4-FFF2-40B4-BE49-F238E27FC236}">
                      <a16:creationId xmlns:a16="http://schemas.microsoft.com/office/drawing/2014/main" id="{443073E9-7397-41B7-BAE8-2E885D98192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8710995"/>
                    </p:ext>
                  </p:extLst>
                </p:nvPr>
              </p:nvGraphicFramePr>
              <p:xfrm>
                <a:off x="6502719" y="1322049"/>
                <a:ext cx="825500" cy="4810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873" name="Equation" r:id="rId12" imgW="342751" imgH="203112" progId="Equation.DSMT4">
                        <p:embed/>
                      </p:oleObj>
                    </mc:Choice>
                    <mc:Fallback>
                      <p:oleObj name="Equation" r:id="rId12" imgW="342751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02719" y="1322049"/>
                              <a:ext cx="825500" cy="4810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Object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43073E9-7397-41B7-BAE8-2E885D98192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8710995"/>
                    </p:ext>
                  </p:extLst>
                </p:nvPr>
              </p:nvGraphicFramePr>
              <p:xfrm>
                <a:off x="6502719" y="1322049"/>
                <a:ext cx="825500" cy="4810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792" name="Equation" r:id="rId14" imgW="342751" imgH="203112" progId="Equation.DSMT4">
                        <p:embed/>
                      </p:oleObj>
                    </mc:Choice>
                    <mc:Fallback>
                      <p:oleObj name="Equation" r:id="rId14" imgW="342751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02719" y="1322049"/>
                              <a:ext cx="825500" cy="4810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7459" y="5008875"/>
                <a:ext cx="5135797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正交归一性求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下面看如何求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：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9" y="5008875"/>
                <a:ext cx="5135797" cy="1212640"/>
              </a:xfrm>
              <a:prstGeom prst="rect">
                <a:avLst/>
              </a:prstGeom>
              <a:blipFill>
                <a:blip r:embed="rId16"/>
                <a:stretch>
                  <a:fillRect l="-2135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4923</TotalTime>
  <Words>1763</Words>
  <Application>Microsoft Office PowerPoint</Application>
  <PresentationFormat>全屏显示(4:3)</PresentationFormat>
  <Paragraphs>193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公式</vt:lpstr>
      <vt:lpstr>PowerPoint 演示文稿</vt:lpstr>
      <vt:lpstr>一、正交性定义</vt:lpstr>
      <vt:lpstr>二、厄米算符本征函数的正交性</vt:lpstr>
      <vt:lpstr>二、厄米算符本征函数的正交性</vt:lpstr>
      <vt:lpstr>二、厄米算符本征函数的正交性</vt:lpstr>
      <vt:lpstr>二、厄米算符本征函数的正交性</vt:lpstr>
      <vt:lpstr>二、厄米算符本征函数的正交性</vt:lpstr>
      <vt:lpstr>PowerPoint 演示文稿</vt:lpstr>
      <vt:lpstr>一、力学量本征函数的完全性</vt:lpstr>
      <vt:lpstr>一、力学量本征函数的完全性</vt:lpstr>
      <vt:lpstr>一、力学量本征函数的完全性</vt:lpstr>
      <vt:lpstr>二、力学量的期望值</vt:lpstr>
      <vt:lpstr>二、力学量的期望值</vt:lpstr>
      <vt:lpstr>PowerPoint 演示文稿</vt:lpstr>
      <vt:lpstr>一、算符的对易关系</vt:lpstr>
      <vt:lpstr>PowerPoint 演示文稿</vt:lpstr>
      <vt:lpstr>PowerPoint 演示文稿</vt:lpstr>
      <vt:lpstr>二、两力学量同时有确定值的条件</vt:lpstr>
      <vt:lpstr>二、两力学量同时有确定值的条件</vt:lpstr>
      <vt:lpstr>二、两力学量同时有确定值的条件</vt:lpstr>
      <vt:lpstr>二、两力学量同时有确定值的条件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Local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1016</cp:revision>
  <cp:lastPrinted>2023-09-27T02:57:00Z</cp:lastPrinted>
  <dcterms:created xsi:type="dcterms:W3CDTF">2023-05-07T08:38:35Z</dcterms:created>
  <dcterms:modified xsi:type="dcterms:W3CDTF">2025-03-25T14:10:39Z</dcterms:modified>
</cp:coreProperties>
</file>