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7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80" r:id="rId13"/>
    <p:sldId id="281" r:id="rId14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6C2"/>
    <a:srgbClr val="0D7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3" autoAdjust="0"/>
    <p:restoredTop sz="95874" autoAdjust="0"/>
  </p:normalViewPr>
  <p:slideViewPr>
    <p:cSldViewPr snapToGrid="0">
      <p:cViewPr varScale="1">
        <p:scale>
          <a:sx n="96" d="100"/>
          <a:sy n="96" d="100"/>
        </p:scale>
        <p:origin x="1065" y="109"/>
      </p:cViewPr>
      <p:guideLst/>
    </p:cSldViewPr>
  </p:slideViewPr>
  <p:outlineViewPr>
    <p:cViewPr>
      <p:scale>
        <a:sx n="33" d="100"/>
        <a:sy n="33" d="100"/>
      </p:scale>
      <p:origin x="0" y="-337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17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1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51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6.wmf"/><Relationship Id="rId7" Type="http://schemas.openxmlformats.org/officeDocument/2006/relationships/image" Target="../media/image11.wmf"/><Relationship Id="rId2" Type="http://schemas.openxmlformats.org/officeDocument/2006/relationships/image" Target="../media/image15.wmf"/><Relationship Id="rId1" Type="http://schemas.openxmlformats.org/officeDocument/2006/relationships/image" Target="../media/image7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12" Type="http://schemas.openxmlformats.org/officeDocument/2006/relationships/image" Target="../media/image18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12.wmf"/><Relationship Id="rId11" Type="http://schemas.openxmlformats.org/officeDocument/2006/relationships/image" Target="../media/image27.wmf"/><Relationship Id="rId5" Type="http://schemas.openxmlformats.org/officeDocument/2006/relationships/image" Target="../media/image22.wmf"/><Relationship Id="rId10" Type="http://schemas.openxmlformats.org/officeDocument/2006/relationships/image" Target="../media/image26.wmf"/><Relationship Id="rId4" Type="http://schemas.openxmlformats.org/officeDocument/2006/relationships/image" Target="../media/image15.wmf"/><Relationship Id="rId9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15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38.wmf"/><Relationship Id="rId1" Type="http://schemas.openxmlformats.org/officeDocument/2006/relationships/image" Target="../media/image45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9.wmf"/><Relationship Id="rId7" Type="http://schemas.openxmlformats.org/officeDocument/2006/relationships/image" Target="../media/image52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29.wmf"/><Relationship Id="rId11" Type="http://schemas.openxmlformats.org/officeDocument/2006/relationships/image" Target="../media/image56.wmf"/><Relationship Id="rId5" Type="http://schemas.openxmlformats.org/officeDocument/2006/relationships/image" Target="../media/image51.wmf"/><Relationship Id="rId10" Type="http://schemas.openxmlformats.org/officeDocument/2006/relationships/image" Target="../media/image55.wmf"/><Relationship Id="rId4" Type="http://schemas.openxmlformats.org/officeDocument/2006/relationships/image" Target="../media/image50.wmf"/><Relationship Id="rId9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AAE27-943E-40CE-8CAC-FFC9F379C4A0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24C4A-430C-44A3-BB61-D87BD873C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88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78C77-8D1C-45C4-B03D-BC15710A2C38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281F4-23C5-4A7C-BD2B-E5E6B6ED8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55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近似方法通常是从简单问题的精确解出发来求较复杂问题的近似解．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258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）式</a:t>
            </a:r>
            <a:r>
              <a:rPr lang="en-US" altLang="zh-CN" dirty="0"/>
              <a:t>l</a:t>
            </a:r>
            <a:r>
              <a:rPr lang="zh-CN" altLang="en-US" dirty="0"/>
              <a:t>换成</a:t>
            </a:r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32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逐级近似思想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拉普拉斯算符</a:t>
                </a:r>
                <a:r>
                  <a:rPr lang="en-US" altLang="zh-CN" sz="1200" i="0" dirty="0">
                    <a:latin typeface="Cambria Math" panose="02040503050406030204" pitchFamily="18" charset="0"/>
                  </a:rPr>
                  <a:t>𝛻</a:t>
                </a:r>
                <a:r>
                  <a:rPr lang="en-US" altLang="zh-CN" sz="1200" i="0" dirty="0" smtClean="0">
                    <a:latin typeface="Cambria Math" panose="02040503050406030204" pitchFamily="18" charset="0"/>
                  </a:rPr>
                  <a:t>^</a:t>
                </a:r>
                <a:r>
                  <a:rPr lang="en-US" altLang="zh-CN" sz="1200" i="0" dirty="0">
                    <a:latin typeface="Cambria Math" panose="02040503050406030204" pitchFamily="18" charset="0"/>
                  </a:rPr>
                  <a:t>2</a:t>
                </a:r>
                <a:r>
                  <a:rPr lang="zh-CN" altLang="en-US" dirty="0" smtClean="0"/>
                  <a:t>，</a:t>
                </a:r>
                <a:r>
                  <a:rPr lang="en-US" altLang="zh-CN" sz="1200" i="0" dirty="0" smtClean="0">
                    <a:latin typeface="Cambria Math" panose="02040503050406030204" pitchFamily="18" charset="0"/>
                  </a:rPr>
                  <a:t>𝛻</a:t>
                </a:r>
                <a:r>
                  <a:rPr lang="zh-CN" altLang="en-US" dirty="0" smtClean="0"/>
                  <a:t>为哈密顿算子，读作</a:t>
                </a:r>
                <a:r>
                  <a:rPr lang="en-US" altLang="zh-CN" dirty="0" err="1" smtClean="0"/>
                  <a:t>Nabla</a:t>
                </a:r>
                <a:r>
                  <a:rPr lang="zh-CN" altLang="en-US" dirty="0" smtClean="0"/>
                  <a:t>，为二阶偏导，对梯度求散度，也可以表示为</a:t>
                </a:r>
                <a:r>
                  <a:rPr lang="el-GR" altLang="zh-CN" dirty="0" smtClean="0"/>
                  <a:t>Δ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delta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6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未受微扰，由</a:t>
            </a:r>
            <a:r>
              <a:rPr lang="en-US" altLang="zh-CN" dirty="0"/>
              <a:t>H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）的分立能级</a:t>
            </a:r>
            <a:r>
              <a:rPr lang="en-US" altLang="zh-CN" dirty="0"/>
              <a:t>En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）求出与</a:t>
            </a:r>
            <a:r>
              <a:rPr lang="en-US" altLang="zh-CN" dirty="0"/>
              <a:t>H</a:t>
            </a:r>
            <a:r>
              <a:rPr lang="zh-CN" altLang="en-US" dirty="0"/>
              <a:t>相对应的能级</a:t>
            </a:r>
            <a:r>
              <a:rPr lang="en-US" altLang="zh-CN" dirty="0"/>
              <a:t>En</a:t>
            </a:r>
            <a:r>
              <a:rPr lang="zh-CN" altLang="en-US" dirty="0"/>
              <a:t>，由波函数</a:t>
            </a:r>
            <a:r>
              <a:rPr lang="en-US" altLang="zh-CN" dirty="0"/>
              <a:t>psi-n-(0)</a:t>
            </a:r>
            <a:r>
              <a:rPr lang="zh-CN" altLang="en-US" dirty="0"/>
              <a:t>求出</a:t>
            </a:r>
            <a:r>
              <a:rPr lang="en-US" altLang="zh-CN" dirty="0"/>
              <a:t>psi-n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995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961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即令</a:t>
            </a:r>
            <a:r>
              <a:rPr lang="el-GR" altLang="zh-CN" dirty="0"/>
              <a:t>λ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277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厄米算符定义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13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grow m:val="on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m:rPr>
                            <m:nor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由（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）式右侧可得，能量的一级修正求解完毕。</a:t>
                </a:r>
                <a:endParaRPr lang="en-US" altLang="zh-CN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i="0" smtClean="0">
                    <a:latin typeface="Cambria Math" panose="02040503050406030204" pitchFamily="18" charset="0"/>
                  </a:rPr>
                  <a:t>∫128</a:t>
                </a:r>
                <a:r>
                  <a:rPr lang="zh-CN" altLang="en-US" i="0">
                    <a:latin typeface="Cambria Math" panose="02040503050406030204" pitchFamily="18" charset="0"/>
                  </a:rPr>
                  <a:t>▒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〖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𝜓_𝑛^((0) )∗𝜓_𝑛^((0) ) "d" 𝜏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〗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=1</a:t>
                </a:r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由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6</a:t>
                </a:r>
                <a:r>
                  <a:rPr lang="zh-CN" altLang="en-US" dirty="0" smtClean="0"/>
                  <a:t>）式右侧可得，能量的一级修正求解完毕。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90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）就是</a:t>
            </a:r>
            <a:r>
              <a:rPr lang="en-US" altLang="zh-CN" dirty="0"/>
              <a:t>H’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79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CN" dirty="0"/>
                  <a:t>n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delta</a:t>
                </a:r>
                <a:r>
                  <a:rPr lang="zh-CN" altLang="en-US" dirty="0"/>
                  <a:t>函数</a:t>
                </a:r>
                <a:r>
                  <a:rPr lang="en-US" altLang="zh-CN" dirty="0"/>
                  <a:t>=0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m</a:t>
                </a:r>
                <a:r>
                  <a:rPr lang="en-US" altLang="zh-CN" i="0" dirty="0" smtClean="0"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≠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delta</a:t>
                </a:r>
                <a:r>
                  <a:rPr lang="zh-CN" altLang="en-US" dirty="0" smtClean="0"/>
                  <a:t>函数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325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BC4C-14E0-41E1-A077-758458D8B38D}" type="datetime1">
              <a:rPr lang="zh-CN" altLang="en-US" smtClean="0"/>
              <a:t>2025/3/28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21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C449-B8F0-4B17-AFC9-CC9E3696DB5E}" type="datetime1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77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1AAF-0EBB-4C75-B181-3E12A4A813F3}" type="datetime1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9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B566-D327-45CD-9CCC-FEAE75412189}" type="datetime1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8000" y="496124"/>
            <a:ext cx="9180000" cy="62676"/>
          </a:xfrm>
          <a:prstGeom prst="rect">
            <a:avLst/>
          </a:prstGeom>
          <a:solidFill>
            <a:srgbClr val="0096C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1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8000" y="496124"/>
            <a:ext cx="9180000" cy="62676"/>
          </a:xfrm>
          <a:prstGeom prst="rect">
            <a:avLst/>
          </a:prstGeom>
          <a:solidFill>
            <a:srgbClr val="0096C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0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88-40F1-4FAE-B795-40420C0F0F11}" type="datetime1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55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548C-43FA-49DA-AD91-2C392E4A4C3C}" type="datetime1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4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8EE6-8CC4-4234-A249-FBF8921479E6}" type="datetime1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8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8CC8-494F-4466-929D-E995EB19C934}" type="datetime1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76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45DE-0722-421B-9DA3-34C2D092F28E}" type="datetime1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3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C6A-AAC7-48EA-96C1-BF75AF9B44FF}" type="datetime1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5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3900-DA90-47D0-AC95-17F9C4F92E20}" type="datetime1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75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62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710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58.wmf"/><Relationship Id="rId4" Type="http://schemas.openxmlformats.org/officeDocument/2006/relationships/image" Target="../media/image64.png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6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67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3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66.wmf"/><Relationship Id="rId5" Type="http://schemas.openxmlformats.org/officeDocument/2006/relationships/image" Target="../media/image63.wmf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8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72.png"/><Relationship Id="rId4" Type="http://schemas.openxmlformats.org/officeDocument/2006/relationships/image" Target="../media/image68.wmf"/><Relationship Id="rId9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9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8.wmf"/><Relationship Id="rId18" Type="http://schemas.openxmlformats.org/officeDocument/2006/relationships/image" Target="../media/image10.wmf"/><Relationship Id="rId26" Type="http://schemas.openxmlformats.org/officeDocument/2006/relationships/image" Target="../media/image14.wmf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13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8.bin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24" Type="http://schemas.openxmlformats.org/officeDocument/2006/relationships/image" Target="../media/image13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23" Type="http://schemas.openxmlformats.org/officeDocument/2006/relationships/oleObject" Target="../embeddings/oleObject14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2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9.bin"/><Relationship Id="rId22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00.bin"/><Relationship Id="rId18" Type="http://schemas.openxmlformats.org/officeDocument/2006/relationships/oleObject" Target="../embeddings/oleObject22.bin"/><Relationship Id="rId3" Type="http://schemas.openxmlformats.org/officeDocument/2006/relationships/oleObject" Target="../embeddings/oleObject16.bin"/><Relationship Id="rId21" Type="http://schemas.openxmlformats.org/officeDocument/2006/relationships/image" Target="../media/image12.wmf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7.wmf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image" Target="../media/image18.png"/><Relationship Id="rId10" Type="http://schemas.openxmlformats.org/officeDocument/2006/relationships/image" Target="../media/image4.wmf"/><Relationship Id="rId19" Type="http://schemas.openxmlformats.org/officeDocument/2006/relationships/image" Target="../media/image11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31.bin"/><Relationship Id="rId26" Type="http://schemas.openxmlformats.org/officeDocument/2006/relationships/oleObject" Target="../embeddings/oleObject35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25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23.wmf"/><Relationship Id="rId25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15.wmf"/><Relationship Id="rId24" Type="http://schemas.openxmlformats.org/officeDocument/2006/relationships/oleObject" Target="../embeddings/oleObject34.bin"/><Relationship Id="rId5" Type="http://schemas.openxmlformats.org/officeDocument/2006/relationships/image" Target="../media/image19.wmf"/><Relationship Id="rId15" Type="http://schemas.openxmlformats.org/officeDocument/2006/relationships/image" Target="../media/image12.wmf"/><Relationship Id="rId23" Type="http://schemas.openxmlformats.org/officeDocument/2006/relationships/image" Target="../media/image26.w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24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Relationship Id="rId27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33.wmf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44.bin"/><Relationship Id="rId7" Type="http://schemas.openxmlformats.org/officeDocument/2006/relationships/image" Target="../media/image28.wmf"/><Relationship Id="rId12" Type="http://schemas.openxmlformats.org/officeDocument/2006/relationships/image" Target="../media/image35.png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0.wmf"/><Relationship Id="rId5" Type="http://schemas.openxmlformats.org/officeDocument/2006/relationships/image" Target="../media/image15.wmf"/><Relationship Id="rId15" Type="http://schemas.openxmlformats.org/officeDocument/2006/relationships/oleObject" Target="../embeddings/oleObject41.bin"/><Relationship Id="rId10" Type="http://schemas.openxmlformats.org/officeDocument/2006/relationships/oleObject" Target="../embeddings/oleObject39.bin"/><Relationship Id="rId19" Type="http://schemas.openxmlformats.org/officeDocument/2006/relationships/oleObject" Target="../embeddings/oleObject43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29.wmf"/><Relationship Id="rId14" Type="http://schemas.openxmlformats.org/officeDocument/2006/relationships/image" Target="../media/image3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40.wmf"/><Relationship Id="rId18" Type="http://schemas.openxmlformats.org/officeDocument/2006/relationships/image" Target="../media/image42.wmf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54.bin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49.bin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oleObject" Target="../embeddings/oleObject51.bin"/><Relationship Id="rId10" Type="http://schemas.openxmlformats.org/officeDocument/2006/relationships/oleObject" Target="../embeddings/oleObject48.bin"/><Relationship Id="rId19" Type="http://schemas.openxmlformats.org/officeDocument/2006/relationships/oleObject" Target="../embeddings/oleObject53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50.bin"/><Relationship Id="rId22" Type="http://schemas.openxmlformats.org/officeDocument/2006/relationships/image" Target="../media/image4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8.wmf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6.bin"/><Relationship Id="rId11" Type="http://schemas.openxmlformats.org/officeDocument/2006/relationships/oleObject" Target="../embeddings/oleObject59.bin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4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67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54.wmf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52.wmf"/><Relationship Id="rId25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6.bin"/><Relationship Id="rId20" Type="http://schemas.openxmlformats.org/officeDocument/2006/relationships/oleObject" Target="../embeddings/oleObject68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50.wmf"/><Relationship Id="rId24" Type="http://schemas.openxmlformats.org/officeDocument/2006/relationships/oleObject" Target="../embeddings/oleObject70.bin"/><Relationship Id="rId5" Type="http://schemas.openxmlformats.org/officeDocument/2006/relationships/image" Target="../media/image47.wmf"/><Relationship Id="rId15" Type="http://schemas.openxmlformats.org/officeDocument/2006/relationships/image" Target="../media/image29.wmf"/><Relationship Id="rId23" Type="http://schemas.openxmlformats.org/officeDocument/2006/relationships/image" Target="../media/image55.wmf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53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65.bin"/><Relationship Id="rId22" Type="http://schemas.openxmlformats.org/officeDocument/2006/relationships/oleObject" Target="../embeddings/oleObject6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1135" y="949820"/>
            <a:ext cx="5548330" cy="807917"/>
          </a:xfrm>
        </p:spPr>
        <p:txBody>
          <a:bodyPr>
            <a:noAutofit/>
          </a:bodyPr>
          <a:lstStyle/>
          <a:p>
            <a:r>
              <a:rPr lang="zh-CN" altLang="en-US" sz="4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 微扰理论</a:t>
            </a:r>
            <a:endParaRPr lang="en-US" altLang="zh-CN" sz="4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0237" y="4261911"/>
            <a:ext cx="6076950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5.1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非简并定态微扰理论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5.2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简并情况下的定态微扰理论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5.3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含时间的微扰</a:t>
            </a:r>
          </a:p>
        </p:txBody>
      </p:sp>
      <p:sp>
        <p:nvSpPr>
          <p:cNvPr id="9" name="Rectangle 8"/>
          <p:cNvSpPr/>
          <p:nvPr/>
        </p:nvSpPr>
        <p:spPr>
          <a:xfrm>
            <a:off x="390525" y="1926474"/>
            <a:ext cx="87534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精确求解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，波函数能够用精确的解析形式表达出来。</a:t>
            </a: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本章介绍</a:t>
            </a:r>
            <a:r>
              <a:rPr lang="zh-CN" altLang="en-US" sz="2800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近似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求解薛定谔方程的方法，如微扰理论等。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0525" y="348020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主要内容：</a:t>
            </a:r>
          </a:p>
        </p:txBody>
      </p:sp>
    </p:spTree>
    <p:extLst>
      <p:ext uri="{BB962C8B-B14F-4D97-AF65-F5344CB8AC3E}">
        <p14:creationId xmlns:p14="http://schemas.microsoft.com/office/powerpoint/2010/main" val="41448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9873" y="1980582"/>
            <a:ext cx="9071971" cy="529358"/>
            <a:chOff x="293688" y="1113113"/>
            <a:chExt cx="9071971" cy="5293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>
                  <a:extLst>
                    <a:ext uri="{FF2B5EF4-FFF2-40B4-BE49-F238E27FC236}">
                      <a16:creationId xmlns:a16="http://schemas.microsoft.com/office/drawing/2014/main" xmlns="" id="{1EF43387-4401-4743-8BB5-97297CFC40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688" y="1119251"/>
                  <a:ext cx="9071971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None/>
                  </a:pPr>
                  <a:r>
                    <a:rPr lang="zh-CN" altLang="en-US" sz="28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以    （</a:t>
                  </a:r>
                  <a14:m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𝑛</m:t>
                      </m:r>
                    </m:oMath>
                  </a14:m>
                  <a:r>
                    <a:rPr lang="zh-CN" altLang="en-US" sz="28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）左乘上式两边，并对整个</a:t>
                  </a:r>
                  <a:r>
                    <a:rPr lang="zh-CN" altLang="en-US" sz="2800" dirty="0">
                      <a:ea typeface="黑体" panose="02010609060101010101" pitchFamily="49" charset="-122"/>
                    </a:rPr>
                    <a:t>空间积分，得</a:t>
                  </a:r>
                </a:p>
              </p:txBody>
            </p:sp>
          </mc:Choice>
          <mc:Fallback xmlns="">
            <p:sp>
              <p:nvSpPr>
                <p:cNvPr id="10" name="Rectangle 1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1EF43387-4401-4743-8BB5-97297CFC40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3688" y="1119251"/>
                  <a:ext cx="907197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44" t="-15116" r="-403" b="-2790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Object 8">
                  <a:extLst>
                    <a:ext uri="{FF2B5EF4-FFF2-40B4-BE49-F238E27FC236}">
                      <a16:creationId xmlns:a16="http://schemas.microsoft.com/office/drawing/2014/main" xmlns="" id="{10F00B1D-54F4-478D-98C5-D730BC65B82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0940860"/>
                    </p:ext>
                  </p:extLst>
                </p:nvPr>
              </p:nvGraphicFramePr>
              <p:xfrm>
                <a:off x="920660" y="1113113"/>
                <a:ext cx="652463" cy="4937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9224" name="Equation" r:id="rId5" imgW="317160" imgH="241200" progId="Equation.DSMT4">
                        <p:embed/>
                      </p:oleObj>
                    </mc:Choice>
                    <mc:Fallback>
                      <p:oleObj name="Equation" r:id="rId5" imgW="317160" imgH="241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20660" y="1113113"/>
                              <a:ext cx="652463" cy="4937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" name="Object 8">
                  <a:extLst>
                    <a:ext uri="{FF2B5EF4-FFF2-40B4-BE49-F238E27FC236}">
                      <a16:creationId xmlns="" xmlns:a16="http://schemas.microsoft.com/office/drawing/2014/main" id="{10F00B1D-54F4-478D-98C5-D730BC65B82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0940860"/>
                    </p:ext>
                  </p:extLst>
                </p:nvPr>
              </p:nvGraphicFramePr>
              <p:xfrm>
                <a:off x="920660" y="1113113"/>
                <a:ext cx="652463" cy="4937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4011" name="Equation" r:id="rId7" imgW="317160" imgH="241200" progId="Equation.DSMT4">
                        <p:embed/>
                      </p:oleObj>
                    </mc:Choice>
                    <mc:Fallback>
                      <p:oleObj name="Equation" r:id="rId7" imgW="317160" imgH="241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20660" y="1113113"/>
                              <a:ext cx="652463" cy="4937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18" name="Text Box 24">
            <a:extLst>
              <a:ext uri="{FF2B5EF4-FFF2-40B4-BE49-F238E27FC236}">
                <a16:creationId xmlns:a16="http://schemas.microsoft.com/office/drawing/2014/main" xmlns="" id="{C6A0943F-1069-43A8-A7C8-9D548863F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72" y="-25089"/>
            <a:ext cx="265670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一、一级修正</a:t>
            </a:r>
          </a:p>
        </p:txBody>
      </p:sp>
      <p:graphicFrame>
        <p:nvGraphicFramePr>
          <p:cNvPr id="34" name="Object 4">
            <a:extLst>
              <a:ext uri="{FF2B5EF4-FFF2-40B4-BE49-F238E27FC236}">
                <a16:creationId xmlns:a16="http://schemas.microsoft.com/office/drawing/2014/main" xmlns="" id="{C0FED002-B17B-4C92-98B7-5DC890BA1B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804915"/>
              </p:ext>
            </p:extLst>
          </p:nvPr>
        </p:nvGraphicFramePr>
        <p:xfrm>
          <a:off x="1402373" y="1020386"/>
          <a:ext cx="5840412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9" imgW="2666880" imgH="355320" progId="Equation.DSMT4">
                  <p:embed/>
                </p:oleObj>
              </mc:Choice>
              <mc:Fallback>
                <p:oleObj name="Equation" r:id="rId9" imgW="26668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373" y="1020386"/>
                        <a:ext cx="5840412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361086" y="4032631"/>
            <a:ext cx="7443760" cy="625475"/>
            <a:chOff x="617264" y="4818189"/>
            <a:chExt cx="7443760" cy="625475"/>
          </a:xfrm>
        </p:grpSpPr>
        <p:graphicFrame>
          <p:nvGraphicFramePr>
            <p:cNvPr id="55" name="Object 6">
              <a:extLst>
                <a:ext uri="{FF2B5EF4-FFF2-40B4-BE49-F238E27FC236}">
                  <a16:creationId xmlns:a16="http://schemas.microsoft.com/office/drawing/2014/main" xmlns="" id="{CC308CD7-97BA-4AC7-80D2-618058306AA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8131372"/>
                </p:ext>
              </p:extLst>
            </p:nvPr>
          </p:nvGraphicFramePr>
          <p:xfrm>
            <a:off x="1875901" y="4911476"/>
            <a:ext cx="573087" cy="493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6" name="公式" r:id="rId11" imgW="279279" imgH="241195" progId="Equation.3">
                    <p:embed/>
                  </p:oleObj>
                </mc:Choice>
                <mc:Fallback>
                  <p:oleObj name="公式" r:id="rId11" imgW="279279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5901" y="4911476"/>
                          <a:ext cx="573087" cy="493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5">
              <a:extLst>
                <a:ext uri="{FF2B5EF4-FFF2-40B4-BE49-F238E27FC236}">
                  <a16:creationId xmlns:a16="http://schemas.microsoft.com/office/drawing/2014/main" xmlns="" id="{8327FA03-3974-4D25-8D4B-DC71E87FFCE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7749220"/>
                </p:ext>
              </p:extLst>
            </p:nvPr>
          </p:nvGraphicFramePr>
          <p:xfrm>
            <a:off x="4728376" y="4818189"/>
            <a:ext cx="2289175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7" name="Equation" r:id="rId13" imgW="1130040" imgH="304560" progId="Equation.DSMT4">
                    <p:embed/>
                  </p:oleObj>
                </mc:Choice>
                <mc:Fallback>
                  <p:oleObj name="Equation" r:id="rId13" imgW="113004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8376" y="4818189"/>
                          <a:ext cx="2289175" cy="625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Rectangle 11">
              <a:extLst>
                <a:ext uri="{FF2B5EF4-FFF2-40B4-BE49-F238E27FC236}">
                  <a16:creationId xmlns:a16="http://schemas.microsoft.com/office/drawing/2014/main" xmlns="" id="{DD4D341D-2001-4D97-8685-DC9F35D8C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64" y="4869316"/>
              <a:ext cx="12618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注意到</a:t>
              </a:r>
            </a:p>
          </p:txBody>
        </p:sp>
        <p:sp>
          <p:nvSpPr>
            <p:cNvPr id="58" name="Rectangle 12">
              <a:extLst>
                <a:ext uri="{FF2B5EF4-FFF2-40B4-BE49-F238E27FC236}">
                  <a16:creationId xmlns:a16="http://schemas.microsoft.com/office/drawing/2014/main" xmlns="" id="{03F7CB3C-FF89-46B9-BCE2-0E5A8B45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723" y="4841083"/>
              <a:ext cx="23391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的正交归一性</a:t>
              </a:r>
            </a:p>
          </p:txBody>
        </p:sp>
        <p:sp>
          <p:nvSpPr>
            <p:cNvPr id="59" name="Rectangle 13">
              <a:extLst>
                <a:ext uri="{FF2B5EF4-FFF2-40B4-BE49-F238E27FC236}">
                  <a16:creationId xmlns:a16="http://schemas.microsoft.com/office/drawing/2014/main" xmlns="" id="{0DCD87CB-3E64-46C6-8EAA-5811635D2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8213" y="4818189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得到</a:t>
              </a:r>
            </a:p>
          </p:txBody>
        </p:sp>
      </p:grpSp>
      <p:graphicFrame>
        <p:nvGraphicFramePr>
          <p:cNvPr id="70" name="Object 4">
            <a:extLst>
              <a:ext uri="{FF2B5EF4-FFF2-40B4-BE49-F238E27FC236}">
                <a16:creationId xmlns:a16="http://schemas.microsoft.com/office/drawing/2014/main" xmlns="" id="{2F8F3460-3FC1-4B23-AC48-2AA856B1F8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004493"/>
              </p:ext>
            </p:extLst>
          </p:nvPr>
        </p:nvGraphicFramePr>
        <p:xfrm>
          <a:off x="1562735" y="5241783"/>
          <a:ext cx="562538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15" imgW="2628720" imgH="368280" progId="Equation.DSMT4">
                  <p:embed/>
                </p:oleObj>
              </mc:Choice>
              <mc:Fallback>
                <p:oleObj name="Equation" r:id="rId15" imgW="26287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735" y="5241783"/>
                        <a:ext cx="562538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xmlns="" id="{BEF8C27A-9884-45AC-9063-60C3269AD6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721532"/>
              </p:ext>
            </p:extLst>
          </p:nvPr>
        </p:nvGraphicFramePr>
        <p:xfrm>
          <a:off x="245472" y="2931193"/>
          <a:ext cx="87407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17" imgW="4216320" imgH="368280" progId="Equation.DSMT4">
                  <p:embed/>
                </p:oleObj>
              </mc:Choice>
              <mc:Fallback>
                <p:oleObj name="Equation" r:id="rId17" imgW="42163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72" y="2931193"/>
                        <a:ext cx="87407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154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42324" y="814570"/>
            <a:ext cx="4098459" cy="687103"/>
            <a:chOff x="1748038" y="1155925"/>
            <a:chExt cx="4098459" cy="687103"/>
          </a:xfrm>
        </p:grpSpPr>
        <p:graphicFrame>
          <p:nvGraphicFramePr>
            <p:cNvPr id="31" name="Object 7">
              <a:extLst>
                <a:ext uri="{FF2B5EF4-FFF2-40B4-BE49-F238E27FC236}">
                  <a16:creationId xmlns:a16="http://schemas.microsoft.com/office/drawing/2014/main" xmlns="" id="{54C73A96-064A-489F-8728-A2E962F87E8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3970768"/>
                </p:ext>
              </p:extLst>
            </p:nvPr>
          </p:nvGraphicFramePr>
          <p:xfrm>
            <a:off x="2808369" y="1163216"/>
            <a:ext cx="3038128" cy="679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9" name="Equation" r:id="rId4" imgW="1384200" imgH="304560" progId="Equation.DSMT4">
                    <p:embed/>
                  </p:oleObj>
                </mc:Choice>
                <mc:Fallback>
                  <p:oleObj name="Equation" r:id="rId4" imgW="138420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8369" y="1163216"/>
                          <a:ext cx="3038128" cy="679812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 w="2857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8">
              <a:extLst>
                <a:ext uri="{FF2B5EF4-FFF2-40B4-BE49-F238E27FC236}">
                  <a16:creationId xmlns:a16="http://schemas.microsoft.com/office/drawing/2014/main" xmlns="" id="{47D3C707-0FEE-4F46-AA97-ECFC86CB2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038" y="1155925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令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69046" y="1826923"/>
            <a:ext cx="3867217" cy="551329"/>
            <a:chOff x="329382" y="1975143"/>
            <a:chExt cx="3867217" cy="551329"/>
          </a:xfrm>
        </p:grpSpPr>
        <p:graphicFrame>
          <p:nvGraphicFramePr>
            <p:cNvPr id="32" name="Object 6">
              <a:extLst>
                <a:ext uri="{FF2B5EF4-FFF2-40B4-BE49-F238E27FC236}">
                  <a16:creationId xmlns:a16="http://schemas.microsoft.com/office/drawing/2014/main" xmlns="" id="{AAC47E3B-8276-41DD-BB39-6ECAE992C3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7895516"/>
                </p:ext>
              </p:extLst>
            </p:nvPr>
          </p:nvGraphicFramePr>
          <p:xfrm>
            <a:off x="329382" y="2026409"/>
            <a:ext cx="739775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0" name="公式" r:id="rId6" imgW="330200" imgH="228600" progId="Equation.3">
                    <p:embed/>
                  </p:oleObj>
                </mc:Choice>
                <mc:Fallback>
                  <p:oleObj name="公式" r:id="rId6" imgW="330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382" y="2026409"/>
                          <a:ext cx="739775" cy="500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xmlns="" id="{8CB61760-356B-4BBE-BCFB-61F3EDFF8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352" y="1975143"/>
              <a:ext cx="305724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称为</a:t>
              </a:r>
              <a:r>
                <a:rPr lang="zh-CN" altLang="en-US" sz="2800" dirty="0">
                  <a:highlight>
                    <a:srgbClr val="FFFF00"/>
                  </a:highlight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微扰矩阵元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。</a:t>
              </a:r>
            </a:p>
          </p:txBody>
        </p:sp>
      </p:grpSp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xmlns="" id="{8F98EE9F-02A1-4CA9-8C74-D15E9AF77B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340834"/>
              </p:ext>
            </p:extLst>
          </p:nvPr>
        </p:nvGraphicFramePr>
        <p:xfrm>
          <a:off x="723900" y="3602950"/>
          <a:ext cx="3570369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8" imgW="1473120" imgH="241200" progId="Equation.DSMT4">
                  <p:embed/>
                </p:oleObj>
              </mc:Choice>
              <mc:Fallback>
                <p:oleObj name="Equation" r:id="rId8" imgW="1473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3602950"/>
                        <a:ext cx="3570369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4">
            <a:extLst>
              <a:ext uri="{FF2B5EF4-FFF2-40B4-BE49-F238E27FC236}">
                <a16:creationId xmlns:a16="http://schemas.microsoft.com/office/drawing/2014/main" xmlns="" id="{15094D5A-5C3B-4BAE-B2DE-FE850A17C4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195359"/>
              </p:ext>
            </p:extLst>
          </p:nvPr>
        </p:nvGraphicFramePr>
        <p:xfrm>
          <a:off x="5311332" y="3399390"/>
          <a:ext cx="2556318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10" imgW="1054080" imgH="431640" progId="Equation.DSMT4">
                  <p:embed/>
                </p:oleObj>
              </mc:Choice>
              <mc:Fallback>
                <p:oleObj name="Equation" r:id="rId10" imgW="1054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332" y="3399390"/>
                        <a:ext cx="2556318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11">
            <a:extLst>
              <a:ext uri="{FF2B5EF4-FFF2-40B4-BE49-F238E27FC236}">
                <a16:creationId xmlns:a16="http://schemas.microsoft.com/office/drawing/2014/main" xmlns="" id="{4DC0197C-2B1A-47CA-8461-46B58A5BE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139" y="3582599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</a:p>
        </p:txBody>
      </p:sp>
      <p:graphicFrame>
        <p:nvGraphicFramePr>
          <p:cNvPr id="40" name="Object 13">
            <a:extLst>
              <a:ext uri="{FF2B5EF4-FFF2-40B4-BE49-F238E27FC236}">
                <a16:creationId xmlns:a16="http://schemas.microsoft.com/office/drawing/2014/main" xmlns="" id="{6B9DD5D1-0D47-44EC-8D10-71DCBFA460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701610"/>
              </p:ext>
            </p:extLst>
          </p:nvPr>
        </p:nvGraphicFramePr>
        <p:xfrm>
          <a:off x="2655144" y="5395501"/>
          <a:ext cx="3207364" cy="979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12" imgW="1511280" imgH="457200" progId="Equation.DSMT4">
                  <p:embed/>
                </p:oleObj>
              </mc:Choice>
              <mc:Fallback>
                <p:oleObj name="Equation" r:id="rId12" imgW="15112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144" y="5395501"/>
                        <a:ext cx="3207364" cy="979024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2857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252463" y="4515924"/>
            <a:ext cx="8891537" cy="692630"/>
            <a:chOff x="252463" y="4596142"/>
            <a:chExt cx="8891537" cy="692630"/>
          </a:xfrm>
        </p:grpSpPr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xmlns="" id="{54AC34F1-C36A-462D-A276-E74834CD2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463" y="4596142"/>
              <a:ext cx="889153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带入（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）式              得到</a:t>
              </a:r>
              <a:r>
                <a:rPr lang="zh-CN" altLang="en-US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波函数的一级修正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为</a:t>
              </a:r>
              <a:endPara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3" name="Object 42">
              <a:extLst>
                <a:ext uri="{FF2B5EF4-FFF2-40B4-BE49-F238E27FC236}">
                  <a16:creationId xmlns:a16="http://schemas.microsoft.com/office/drawing/2014/main" xmlns="" id="{43F4A072-514B-491B-9953-808833D04B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5997008"/>
                </p:ext>
              </p:extLst>
            </p:nvPr>
          </p:nvGraphicFramePr>
          <p:xfrm>
            <a:off x="2359869" y="4636198"/>
            <a:ext cx="2385892" cy="652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4" name="Equation" r:id="rId14" imgW="1066680" imgH="355320" progId="Equation.DSMT4">
                    <p:embed/>
                  </p:oleObj>
                </mc:Choice>
                <mc:Fallback>
                  <p:oleObj name="Equation" r:id="rId14" imgW="106668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9869" y="4636198"/>
                          <a:ext cx="2385892" cy="652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" name="Group 45"/>
          <p:cNvGrpSpPr/>
          <p:nvPr/>
        </p:nvGrpSpPr>
        <p:grpSpPr>
          <a:xfrm>
            <a:off x="838659" y="2601617"/>
            <a:ext cx="7545655" cy="736600"/>
            <a:chOff x="998342" y="2677055"/>
            <a:chExt cx="7545655" cy="736600"/>
          </a:xfrm>
        </p:grpSpPr>
        <p:sp>
          <p:nvSpPr>
            <p:cNvPr id="3" name="Rectangle 2"/>
            <p:cNvSpPr/>
            <p:nvPr/>
          </p:nvSpPr>
          <p:spPr>
            <a:xfrm>
              <a:off x="998342" y="2682309"/>
              <a:ext cx="754565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前式                                 变为</a:t>
              </a:r>
            </a:p>
          </p:txBody>
        </p:sp>
        <p:graphicFrame>
          <p:nvGraphicFramePr>
            <p:cNvPr id="45" name="Object 4">
              <a:extLst>
                <a:ext uri="{FF2B5EF4-FFF2-40B4-BE49-F238E27FC236}">
                  <a16:creationId xmlns:a16="http://schemas.microsoft.com/office/drawing/2014/main" xmlns="" id="{2F8F3460-3FC1-4B23-AC48-2AA856B1F8C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4830476"/>
                </p:ext>
              </p:extLst>
            </p:nvPr>
          </p:nvGraphicFramePr>
          <p:xfrm>
            <a:off x="1922129" y="2677055"/>
            <a:ext cx="5625385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5" name="Equation" r:id="rId16" imgW="2628720" imgH="368280" progId="Equation.DSMT4">
                    <p:embed/>
                  </p:oleObj>
                </mc:Choice>
                <mc:Fallback>
                  <p:oleObj name="Equation" r:id="rId16" imgW="2628720" imgH="368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2129" y="2677055"/>
                          <a:ext cx="5625385" cy="736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" name="Text Box 24">
            <a:extLst>
              <a:ext uri="{FF2B5EF4-FFF2-40B4-BE49-F238E27FC236}">
                <a16:creationId xmlns:a16="http://schemas.microsoft.com/office/drawing/2014/main" xmlns="" id="{C6A0943F-1069-43A8-A7C8-9D548863F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664" y="-17830"/>
            <a:ext cx="265670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一、一级修正</a:t>
            </a:r>
          </a:p>
        </p:txBody>
      </p:sp>
    </p:spTree>
    <p:extLst>
      <p:ext uri="{BB962C8B-B14F-4D97-AF65-F5344CB8AC3E}">
        <p14:creationId xmlns:p14="http://schemas.microsoft.com/office/powerpoint/2010/main" val="122944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0ACB3BAC-B9EF-43AE-AC4F-793D9293AB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14644"/>
              </p:ext>
            </p:extLst>
          </p:nvPr>
        </p:nvGraphicFramePr>
        <p:xfrm>
          <a:off x="1321125" y="953029"/>
          <a:ext cx="6805477" cy="605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3" imgW="2857320" imgH="253800" progId="Equation.DSMT4">
                  <p:embed/>
                </p:oleObj>
              </mc:Choice>
              <mc:Fallback>
                <p:oleObj name="Equation" r:id="rId3" imgW="2857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1125" y="953029"/>
                        <a:ext cx="6805477" cy="605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A03336F9-7959-4DB8-BCEA-9539038361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204919"/>
              </p:ext>
            </p:extLst>
          </p:nvPr>
        </p:nvGraphicFramePr>
        <p:xfrm>
          <a:off x="371527" y="3254909"/>
          <a:ext cx="8346256" cy="811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5" imgW="3797280" imgH="368280" progId="Equation.DSMT4">
                  <p:embed/>
                </p:oleObj>
              </mc:Choice>
              <mc:Fallback>
                <p:oleObj name="Equation" r:id="rId5" imgW="37972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1527" y="3254909"/>
                        <a:ext cx="8346256" cy="811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6">
            <a:extLst>
              <a:ext uri="{FF2B5EF4-FFF2-40B4-BE49-F238E27FC236}">
                <a16:creationId xmlns:a16="http://schemas.microsoft.com/office/drawing/2014/main" xmlns="" id="{0F2CB95E-7C47-497F-8176-70EEF1118B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077671"/>
              </p:ext>
            </p:extLst>
          </p:nvPr>
        </p:nvGraphicFramePr>
        <p:xfrm>
          <a:off x="1092525" y="5391444"/>
          <a:ext cx="6447060" cy="976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7" imgW="3187440" imgH="482400" progId="Equation.DSMT4">
                  <p:embed/>
                </p:oleObj>
              </mc:Choice>
              <mc:Fallback>
                <p:oleObj name="Equation" r:id="rId7" imgW="31874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2525" y="5391444"/>
                        <a:ext cx="6447060" cy="976049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6332" y="1743282"/>
                <a:ext cx="8577468" cy="1127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用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左乘上式两边并对整个空间进行积分，并利用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的正交归一性得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32" y="1743282"/>
                <a:ext cx="8577468" cy="1127873"/>
              </a:xfrm>
              <a:prstGeom prst="rect">
                <a:avLst/>
              </a:prstGeom>
              <a:blipFill rotWithShape="0">
                <a:blip r:embed="rId9"/>
                <a:stretch>
                  <a:fillRect l="-1493" t="-541" b="-11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71527" y="4196336"/>
                <a:ext cx="877247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左边等于零，右边第二项由于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，也为零，于是有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7" y="4196336"/>
                <a:ext cx="8772473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1459"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2" y="0"/>
            <a:ext cx="5142173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二、二级修正</a:t>
            </a:r>
          </a:p>
        </p:txBody>
      </p:sp>
    </p:spTree>
    <p:extLst>
      <p:ext uri="{BB962C8B-B14F-4D97-AF65-F5344CB8AC3E}">
        <p14:creationId xmlns:p14="http://schemas.microsoft.com/office/powerpoint/2010/main" val="218133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6">
            <a:extLst>
              <a:ext uri="{FF2B5EF4-FFF2-40B4-BE49-F238E27FC236}">
                <a16:creationId xmlns:a16="http://schemas.microsoft.com/office/drawing/2014/main" xmlns="" id="{078FF922-775B-4A99-A4DC-091CF132CD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194154"/>
              </p:ext>
            </p:extLst>
          </p:nvPr>
        </p:nvGraphicFramePr>
        <p:xfrm>
          <a:off x="490482" y="1029780"/>
          <a:ext cx="8546211" cy="1108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3" imgW="3720960" imgH="482400" progId="Equation.DSMT4">
                  <p:embed/>
                </p:oleObj>
              </mc:Choice>
              <mc:Fallback>
                <p:oleObj name="Equation" r:id="rId3" imgW="37209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0482" y="1029780"/>
                        <a:ext cx="8546211" cy="11083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8">
            <a:extLst>
              <a:ext uri="{FF2B5EF4-FFF2-40B4-BE49-F238E27FC236}">
                <a16:creationId xmlns:a16="http://schemas.microsoft.com/office/drawing/2014/main" xmlns="" id="{76973E49-C3FA-42E3-AE4F-BFD98099B7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347798"/>
              </p:ext>
            </p:extLst>
          </p:nvPr>
        </p:nvGraphicFramePr>
        <p:xfrm>
          <a:off x="1379212" y="3029071"/>
          <a:ext cx="6984774" cy="957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5" imgW="3149280" imgH="431640" progId="Equation.DSMT4">
                  <p:embed/>
                </p:oleObj>
              </mc:Choice>
              <mc:Fallback>
                <p:oleObj name="Equation" r:id="rId5" imgW="3149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9212" y="3029071"/>
                        <a:ext cx="6984774" cy="95759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10">
            <a:extLst>
              <a:ext uri="{FF2B5EF4-FFF2-40B4-BE49-F238E27FC236}">
                <a16:creationId xmlns:a16="http://schemas.microsoft.com/office/drawing/2014/main" xmlns="" id="{CE066AA5-CE0A-49D3-BAE8-A4C0F74309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765301"/>
              </p:ext>
            </p:extLst>
          </p:nvPr>
        </p:nvGraphicFramePr>
        <p:xfrm>
          <a:off x="1752366" y="4328881"/>
          <a:ext cx="6081713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7" imgW="3047760" imgH="431640" progId="Equation.DSMT4">
                  <p:embed/>
                </p:oleObj>
              </mc:Choice>
              <mc:Fallback>
                <p:oleObj name="Equation" r:id="rId7" imgW="3047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366" y="4328881"/>
                        <a:ext cx="6081713" cy="8620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18">
            <a:extLst>
              <a:ext uri="{FF2B5EF4-FFF2-40B4-BE49-F238E27FC236}">
                <a16:creationId xmlns:a16="http://schemas.microsoft.com/office/drawing/2014/main" xmlns="" id="{8A611639-9AC1-4110-8FAA-221A60B3D9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564920"/>
              </p:ext>
            </p:extLst>
          </p:nvPr>
        </p:nvGraphicFramePr>
        <p:xfrm>
          <a:off x="3113020" y="5768481"/>
          <a:ext cx="4120910" cy="943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9" imgW="2108160" imgH="482400" progId="Equation.DSMT4">
                  <p:embed/>
                </p:oleObj>
              </mc:Choice>
              <mc:Fallback>
                <p:oleObj name="Equation" r:id="rId9" imgW="21081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13020" y="5768481"/>
                        <a:ext cx="4120910" cy="94334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38082" y="544446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综上，受到微扰后的能量</a:t>
            </a:r>
          </a:p>
        </p:txBody>
      </p:sp>
      <p:sp>
        <p:nvSpPr>
          <p:cNvPr id="9" name="Rectangle 8"/>
          <p:cNvSpPr/>
          <p:nvPr/>
        </p:nvSpPr>
        <p:spPr>
          <a:xfrm>
            <a:off x="338082" y="2271896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受到微扰后波函数：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0482" y="399934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式中：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9242" y="5310106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微扰的适用条件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1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7">
            <a:extLst>
              <a:ext uri="{FF2B5EF4-FFF2-40B4-BE49-F238E27FC236}">
                <a16:creationId xmlns:a16="http://schemas.microsoft.com/office/drawing/2014/main" xmlns="" id="{22CE0337-E5EE-4031-8980-D2FBBD833712}"/>
              </a:ext>
            </a:extLst>
          </p:cNvPr>
          <p:cNvSpPr txBox="1">
            <a:spLocks/>
          </p:cNvSpPr>
          <p:nvPr/>
        </p:nvSpPr>
        <p:spPr>
          <a:xfrm>
            <a:off x="0" y="650631"/>
            <a:ext cx="9144000" cy="5846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Rectangle 3"/>
          <p:cNvSpPr/>
          <p:nvPr/>
        </p:nvSpPr>
        <p:spPr>
          <a:xfrm>
            <a:off x="272765" y="647448"/>
            <a:ext cx="8457871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00">
              <a:lnSpc>
                <a:spcPct val="140000"/>
              </a:lnSpc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微扰理论是很常见的一种近似方法，是通过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逐级近似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来求出实际上足够精确的解，应用这种方法时，要将体系的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能量算符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分成两部分</a:t>
            </a:r>
            <a:endParaRPr lang="zh-CN" altLang="en-US" sz="2600" dirty="0"/>
          </a:p>
        </p:txBody>
      </p:sp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xmlns="" id="{F416A8F3-D50E-4B85-B2B5-AFCA846042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286714"/>
              </p:ext>
            </p:extLst>
          </p:nvPr>
        </p:nvGraphicFramePr>
        <p:xfrm>
          <a:off x="3084950" y="2442644"/>
          <a:ext cx="1876349" cy="569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公式" r:id="rId4" imgW="850531" imgH="253890" progId="Equation.3">
                  <p:embed/>
                </p:oleObj>
              </mc:Choice>
              <mc:Fallback>
                <p:oleObj name="公式" r:id="rId4" imgW="850531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950" y="2442644"/>
                        <a:ext cx="1876349" cy="569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6897" y="3011855"/>
            <a:ext cx="8569607" cy="1705082"/>
            <a:chOff x="318508" y="4479008"/>
            <a:chExt cx="8684895" cy="1705082"/>
          </a:xfrm>
        </p:grpSpPr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xmlns="" id="{C405E6CF-3744-4C85-B32C-AFD5234ED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08" y="4479008"/>
              <a:ext cx="8684895" cy="1705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indent="2667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720000">
                <a:lnSpc>
                  <a:spcPct val="140000"/>
                </a:lnSpc>
                <a:spcBef>
                  <a:spcPct val="0"/>
                </a:spcBef>
                <a:buNone/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第一部分   是主要的，它比较大，而且可以</a:t>
              </a:r>
              <a:r>
                <a:rPr lang="zh-CN" altLang="en-US" sz="2600" dirty="0">
                  <a:ea typeface="黑体" panose="02010609060101010101" pitchFamily="49" charset="-122"/>
                </a:rPr>
                <a:t>精确求出它的本征函数和本征值，可以认为这一部分能量算符基本上反映了体系的主要特征。</a:t>
              </a:r>
            </a:p>
          </p:txBody>
        </p:sp>
        <p:graphicFrame>
          <p:nvGraphicFramePr>
            <p:cNvPr id="18" name="Object 5">
              <a:extLst>
                <a:ext uri="{FF2B5EF4-FFF2-40B4-BE49-F238E27FC236}">
                  <a16:creationId xmlns:a16="http://schemas.microsoft.com/office/drawing/2014/main" xmlns="" id="{76789CC2-2660-4E89-906B-C89678B3F9C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5982951"/>
                </p:ext>
              </p:extLst>
            </p:nvPr>
          </p:nvGraphicFramePr>
          <p:xfrm>
            <a:off x="2483645" y="4557961"/>
            <a:ext cx="471487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Equation" r:id="rId6" imgW="228501" imgH="253890" progId="Equation.DSMT4">
                    <p:embed/>
                  </p:oleObj>
                </mc:Choice>
                <mc:Fallback>
                  <p:oleObj name="Equation" r:id="rId6" imgW="228501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645" y="4557961"/>
                          <a:ext cx="471487" cy="53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"/>
          <p:cNvGrpSpPr/>
          <p:nvPr/>
        </p:nvGrpSpPr>
        <p:grpSpPr>
          <a:xfrm>
            <a:off x="272765" y="4817453"/>
            <a:ext cx="8513739" cy="1688989"/>
            <a:chOff x="182893" y="5030195"/>
            <a:chExt cx="8870376" cy="1688989"/>
          </a:xfrm>
        </p:grpSpPr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xmlns="" id="{53C6240D-20D7-454A-A5F5-D208D988E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93" y="5030195"/>
              <a:ext cx="8870376" cy="1688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720000">
                <a:lnSpc>
                  <a:spcPct val="140000"/>
                </a:lnSpc>
                <a:spcBef>
                  <a:spcPct val="0"/>
                </a:spcBef>
                <a:buNone/>
              </a:pPr>
              <a:r>
                <a:rPr lang="zh-CN" altLang="en-US" sz="2600" dirty="0">
                  <a:ea typeface="黑体" panose="02010609060101010101" pitchFamily="49" charset="-122"/>
                </a:rPr>
                <a:t>第二部分     </a:t>
              </a: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和第一部分相比，则是足够小，认为</a:t>
              </a:r>
              <a:r>
                <a:rPr lang="zh-CN" altLang="en-US" sz="2600" dirty="0">
                  <a:ea typeface="黑体" panose="02010609060101010101" pitchFamily="49" charset="-122"/>
                </a:rPr>
                <a:t>这一部分的作用只是稍微修正第一部分能量算符得到的结果，犹如对体系产生了一个微小的扰动。</a:t>
              </a:r>
              <a:endPara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" name="Object 5">
              <a:extLst>
                <a:ext uri="{FF2B5EF4-FFF2-40B4-BE49-F238E27FC236}">
                  <a16:creationId xmlns:a16="http://schemas.microsoft.com/office/drawing/2014/main" xmlns="" id="{41DBB38B-57F9-4D88-8A13-AEC72D3EAD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1619784"/>
                </p:ext>
              </p:extLst>
            </p:nvPr>
          </p:nvGraphicFramePr>
          <p:xfrm>
            <a:off x="2350573" y="5108543"/>
            <a:ext cx="412750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公式" r:id="rId8" imgW="203024" imgH="203024" progId="Equation.3">
                    <p:embed/>
                  </p:oleObj>
                </mc:Choice>
                <mc:Fallback>
                  <p:oleObj name="公式" r:id="rId8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0573" y="5108543"/>
                          <a:ext cx="412750" cy="41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372855" y="0"/>
            <a:ext cx="4697618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一、非简并定态微扰理论</a:t>
            </a:r>
          </a:p>
        </p:txBody>
      </p:sp>
    </p:spTree>
    <p:extLst>
      <p:ext uri="{BB962C8B-B14F-4D97-AF65-F5344CB8AC3E}">
        <p14:creationId xmlns:p14="http://schemas.microsoft.com/office/powerpoint/2010/main" val="256129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32232" y="704290"/>
            <a:ext cx="6507368" cy="492443"/>
            <a:chOff x="236332" y="820859"/>
            <a:chExt cx="8801533" cy="492443"/>
          </a:xfrm>
        </p:grpSpPr>
        <p:sp>
          <p:nvSpPr>
            <p:cNvPr id="7" name="Rectangle 6"/>
            <p:cNvSpPr/>
            <p:nvPr/>
          </p:nvSpPr>
          <p:spPr>
            <a:xfrm>
              <a:off x="236332" y="820859"/>
              <a:ext cx="8801533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设体系   不显含时间，且可分成两部分</a:t>
              </a:r>
            </a:p>
          </p:txBody>
        </p:sp>
        <p:graphicFrame>
          <p:nvGraphicFramePr>
            <p:cNvPr id="8" name="Object 12">
              <a:extLst>
                <a:ext uri="{FF2B5EF4-FFF2-40B4-BE49-F238E27FC236}">
                  <a16:creationId xmlns:a16="http://schemas.microsoft.com/office/drawing/2014/main" xmlns="" id="{9760F6F0-FD36-4642-BCF9-33E890FFE39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2012483"/>
                </p:ext>
              </p:extLst>
            </p:nvPr>
          </p:nvGraphicFramePr>
          <p:xfrm>
            <a:off x="1795454" y="836942"/>
            <a:ext cx="395286" cy="436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公式" r:id="rId4" imgW="177569" imgH="202936" progId="Equation.3">
                    <p:embed/>
                  </p:oleObj>
                </mc:Choice>
                <mc:Fallback>
                  <p:oleObj name="公式" r:id="rId4" imgW="177569" imgH="2029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5454" y="836942"/>
                          <a:ext cx="395286" cy="436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11">
            <a:extLst>
              <a:ext uri="{FF2B5EF4-FFF2-40B4-BE49-F238E27FC236}">
                <a16:creationId xmlns:a16="http://schemas.microsoft.com/office/drawing/2014/main" xmlns="" id="{8F44A387-779F-4C81-9881-2BC411345F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530515"/>
              </p:ext>
            </p:extLst>
          </p:nvPr>
        </p:nvGraphicFramePr>
        <p:xfrm>
          <a:off x="2987526" y="1282495"/>
          <a:ext cx="20605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公式" r:id="rId6" imgW="939392" imgH="203112" progId="Equation.3">
                  <p:embed/>
                </p:oleObj>
              </mc:Choice>
              <mc:Fallback>
                <p:oleObj name="公式" r:id="rId6" imgW="93939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526" y="1282495"/>
                        <a:ext cx="206057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753405" y="1782714"/>
            <a:ext cx="5754224" cy="492443"/>
            <a:chOff x="168280" y="4318083"/>
            <a:chExt cx="5754224" cy="492443"/>
          </a:xfrm>
        </p:grpSpPr>
        <p:sp>
          <p:nvSpPr>
            <p:cNvPr id="11" name="Rectangle 10"/>
            <p:cNvSpPr/>
            <p:nvPr/>
          </p:nvSpPr>
          <p:spPr>
            <a:xfrm>
              <a:off x="236332" y="4318083"/>
              <a:ext cx="5686172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  是体系未受微扰时的哈密顿算符，</a:t>
              </a:r>
            </a:p>
          </p:txBody>
        </p:sp>
        <p:graphicFrame>
          <p:nvGraphicFramePr>
            <p:cNvPr id="10" name="Object 10">
              <a:extLst>
                <a:ext uri="{FF2B5EF4-FFF2-40B4-BE49-F238E27FC236}">
                  <a16:creationId xmlns:a16="http://schemas.microsoft.com/office/drawing/2014/main" xmlns="" id="{14A350F2-A199-49D3-9D6E-FA235E33449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3956311"/>
                </p:ext>
              </p:extLst>
            </p:nvPr>
          </p:nvGraphicFramePr>
          <p:xfrm>
            <a:off x="168280" y="4359200"/>
            <a:ext cx="631286" cy="414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公式" r:id="rId8" imgW="304536" imgH="203024" progId="Equation.3">
                    <p:embed/>
                  </p:oleObj>
                </mc:Choice>
                <mc:Fallback>
                  <p:oleObj name="公式" r:id="rId8" imgW="304536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280" y="4359200"/>
                          <a:ext cx="631286" cy="414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"/>
          <p:cNvGrpSpPr/>
          <p:nvPr/>
        </p:nvGrpSpPr>
        <p:grpSpPr>
          <a:xfrm>
            <a:off x="6240304" y="1774058"/>
            <a:ext cx="1729924" cy="492443"/>
            <a:chOff x="1568549" y="5167315"/>
            <a:chExt cx="1729924" cy="492443"/>
          </a:xfrm>
        </p:grpSpPr>
        <p:graphicFrame>
          <p:nvGraphicFramePr>
            <p:cNvPr id="12" name="Object 9">
              <a:extLst>
                <a:ext uri="{FF2B5EF4-FFF2-40B4-BE49-F238E27FC236}">
                  <a16:creationId xmlns:a16="http://schemas.microsoft.com/office/drawing/2014/main" xmlns="" id="{6997ADD7-F720-4E00-AEA7-193A0111059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9470730"/>
                </p:ext>
              </p:extLst>
            </p:nvPr>
          </p:nvGraphicFramePr>
          <p:xfrm>
            <a:off x="1568549" y="5183996"/>
            <a:ext cx="436563" cy="436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公式" r:id="rId10" imgW="203024" imgH="203024" progId="Equation.3">
                    <p:embed/>
                  </p:oleObj>
                </mc:Choice>
                <mc:Fallback>
                  <p:oleObj name="公式" r:id="rId10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8549" y="5183996"/>
                          <a:ext cx="436563" cy="436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xmlns="" id="{1FD2C4DB-7025-4D9A-91E3-F407A115B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821" y="5167315"/>
              <a:ext cx="1351652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是微扰 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57" y="-9946"/>
            <a:ext cx="4697618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一、非简并定态微扰理论</a:t>
            </a:r>
          </a:p>
        </p:txBody>
      </p:sp>
      <p:graphicFrame>
        <p:nvGraphicFramePr>
          <p:cNvPr id="15" name="Object 10">
            <a:extLst>
              <a:ext uri="{FF2B5EF4-FFF2-40B4-BE49-F238E27FC236}">
                <a16:creationId xmlns:a16="http://schemas.microsoft.com/office/drawing/2014/main" xmlns="" id="{7DEA7E4C-B07C-4171-A98B-80B4244FCE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992405"/>
              </p:ext>
            </p:extLst>
          </p:nvPr>
        </p:nvGraphicFramePr>
        <p:xfrm>
          <a:off x="3153487" y="2977760"/>
          <a:ext cx="1463780" cy="470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12" imgW="799920" imgH="253800" progId="Equation.DSMT4">
                  <p:embed/>
                </p:oleObj>
              </mc:Choice>
              <mc:Fallback>
                <p:oleObj name="Equation" r:id="rId12" imgW="799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487" y="2977760"/>
                        <a:ext cx="1463780" cy="470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>
            <a:extLst>
              <a:ext uri="{FF2B5EF4-FFF2-40B4-BE49-F238E27FC236}">
                <a16:creationId xmlns:a16="http://schemas.microsoft.com/office/drawing/2014/main" xmlns="" id="{357C0414-4E34-48BF-9BB9-00288F5EE9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641395"/>
              </p:ext>
            </p:extLst>
          </p:nvPr>
        </p:nvGraphicFramePr>
        <p:xfrm>
          <a:off x="2934504" y="4145365"/>
          <a:ext cx="2392621" cy="491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14" imgW="1206360" imgH="253800" progId="Equation.DSMT4">
                  <p:embed/>
                </p:oleObj>
              </mc:Choice>
              <mc:Fallback>
                <p:oleObj name="Equation" r:id="rId14" imgW="1206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4504" y="4145365"/>
                        <a:ext cx="2392621" cy="491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753405" y="2409812"/>
            <a:ext cx="2720630" cy="492443"/>
            <a:chOff x="1167662" y="3620847"/>
            <a:chExt cx="2720630" cy="492443"/>
          </a:xfrm>
        </p:grpSpPr>
        <p:graphicFrame>
          <p:nvGraphicFramePr>
            <p:cNvPr id="17" name="Object 11">
              <a:extLst>
                <a:ext uri="{FF2B5EF4-FFF2-40B4-BE49-F238E27FC236}">
                  <a16:creationId xmlns:a16="http://schemas.microsoft.com/office/drawing/2014/main" xmlns="" id="{3906AEE1-919D-4467-B49E-7D5DFF370D9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6602375"/>
                </p:ext>
              </p:extLst>
            </p:nvPr>
          </p:nvGraphicFramePr>
          <p:xfrm>
            <a:off x="1167662" y="3649769"/>
            <a:ext cx="391360" cy="432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公式" r:id="rId16" imgW="177569" imgH="202936" progId="Equation.3">
                    <p:embed/>
                  </p:oleObj>
                </mc:Choice>
                <mc:Fallback>
                  <p:oleObj name="公式" r:id="rId16" imgW="177569" imgH="2029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7662" y="3649769"/>
                          <a:ext cx="391360" cy="432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xmlns="" id="{B438A55E-6206-4228-A4B1-565718591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366" y="3620847"/>
              <a:ext cx="2351926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的本征方程为 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00284" y="3530570"/>
            <a:ext cx="3075132" cy="496426"/>
            <a:chOff x="855315" y="5250433"/>
            <a:chExt cx="3075132" cy="496426"/>
          </a:xfrm>
        </p:grpSpPr>
        <p:graphicFrame>
          <p:nvGraphicFramePr>
            <p:cNvPr id="19" name="Object 9">
              <a:extLst>
                <a:ext uri="{FF2B5EF4-FFF2-40B4-BE49-F238E27FC236}">
                  <a16:creationId xmlns:a16="http://schemas.microsoft.com/office/drawing/2014/main" xmlns="" id="{BC803128-D45C-4FF9-AFF4-E23BE0F3E2D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0800213"/>
                </p:ext>
              </p:extLst>
            </p:nvPr>
          </p:nvGraphicFramePr>
          <p:xfrm>
            <a:off x="855315" y="5250433"/>
            <a:ext cx="723206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name="公式" r:id="rId17" imgW="304536" imgH="203024" progId="Equation.3">
                    <p:embed/>
                  </p:oleObj>
                </mc:Choice>
                <mc:Fallback>
                  <p:oleObj name="公式" r:id="rId17" imgW="304536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5315" y="5250433"/>
                          <a:ext cx="723206" cy="474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xmlns="" id="{CB7C659A-BC4C-4721-841D-BAE738E7E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521" y="5254416"/>
              <a:ext cx="2351926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的本征方程为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00284" y="4714689"/>
            <a:ext cx="7534868" cy="547838"/>
            <a:chOff x="369682" y="5034045"/>
            <a:chExt cx="7534868" cy="547838"/>
          </a:xfrm>
        </p:grpSpPr>
        <p:grpSp>
          <p:nvGrpSpPr>
            <p:cNvPr id="25" name="Group 24"/>
            <p:cNvGrpSpPr/>
            <p:nvPr/>
          </p:nvGrpSpPr>
          <p:grpSpPr>
            <a:xfrm>
              <a:off x="369682" y="5034045"/>
              <a:ext cx="5303166" cy="547838"/>
              <a:chOff x="142081" y="4980487"/>
              <a:chExt cx="5303166" cy="547838"/>
            </a:xfrm>
          </p:grpSpPr>
          <p:graphicFrame>
            <p:nvGraphicFramePr>
              <p:cNvPr id="23" name="Object 7">
                <a:extLst>
                  <a:ext uri="{FF2B5EF4-FFF2-40B4-BE49-F238E27FC236}">
                    <a16:creationId xmlns:a16="http://schemas.microsoft.com/office/drawing/2014/main" xmlns="" id="{385C3A10-E7DE-4AE5-828C-1CFF34D273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4202672"/>
                  </p:ext>
                </p:extLst>
              </p:nvPr>
            </p:nvGraphicFramePr>
            <p:xfrm>
              <a:off x="4888034" y="5047313"/>
              <a:ext cx="557213" cy="481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0" name="公式" r:id="rId19" imgW="279279" imgH="241195" progId="Equation.3">
                      <p:embed/>
                    </p:oleObj>
                  </mc:Choice>
                  <mc:Fallback>
                    <p:oleObj name="公式" r:id="rId19" imgW="279279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8034" y="5047313"/>
                            <a:ext cx="557213" cy="4810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Rectangle 16">
                <a:extLst>
                  <a:ext uri="{FF2B5EF4-FFF2-40B4-BE49-F238E27FC236}">
                    <a16:creationId xmlns:a16="http://schemas.microsoft.com/office/drawing/2014/main" xmlns="" id="{2673ED27-D3D3-480D-8D8D-879BC9D8B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081" y="4980487"/>
                <a:ext cx="4852610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体系未受微扰时的非简并能级为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546100" y="5040861"/>
              <a:ext cx="2358450" cy="492443"/>
              <a:chOff x="5689381" y="5045851"/>
              <a:chExt cx="2358450" cy="492443"/>
            </a:xfrm>
          </p:grpSpPr>
          <p:graphicFrame>
            <p:nvGraphicFramePr>
              <p:cNvPr id="26" name="Object 25">
                <a:extLst>
                  <a:ext uri="{FF2B5EF4-FFF2-40B4-BE49-F238E27FC236}">
                    <a16:creationId xmlns:a16="http://schemas.microsoft.com/office/drawing/2014/main" xmlns="" id="{9D525957-2855-4EBB-8A5F-AEACEE8032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89959385"/>
                  </p:ext>
                </p:extLst>
              </p:nvPr>
            </p:nvGraphicFramePr>
            <p:xfrm>
              <a:off x="7490618" y="5057282"/>
              <a:ext cx="557213" cy="481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1" name="公式" r:id="rId21" imgW="279279" imgH="241195" progId="Equation.3">
                      <p:embed/>
                    </p:oleObj>
                  </mc:Choice>
                  <mc:Fallback>
                    <p:oleObj name="公式" r:id="rId21" imgW="279279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90618" y="5057282"/>
                            <a:ext cx="557213" cy="4810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Rectangle 17">
                <a:extLst>
                  <a:ext uri="{FF2B5EF4-FFF2-40B4-BE49-F238E27FC236}">
                    <a16:creationId xmlns:a16="http://schemas.microsoft.com/office/drawing/2014/main" xmlns="" id="{8C37FDFE-5EF0-4D9C-BA29-192408ACD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9381" y="5045851"/>
                <a:ext cx="1851789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，波函数为</a:t>
                </a:r>
              </a:p>
            </p:txBody>
          </p:sp>
        </p:grpSp>
      </p:grpSp>
      <p:graphicFrame>
        <p:nvGraphicFramePr>
          <p:cNvPr id="30" name="Object 5">
            <a:extLst>
              <a:ext uri="{FF2B5EF4-FFF2-40B4-BE49-F238E27FC236}">
                <a16:creationId xmlns:a16="http://schemas.microsoft.com/office/drawing/2014/main" xmlns="" id="{5F751D29-645F-4C5C-99DE-EE5E63848E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414285"/>
              </p:ext>
            </p:extLst>
          </p:nvPr>
        </p:nvGraphicFramePr>
        <p:xfrm>
          <a:off x="3556764" y="5407237"/>
          <a:ext cx="12001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23" imgW="596880" imgH="241200" progId="Equation.DSMT4">
                  <p:embed/>
                </p:oleObj>
              </mc:Choice>
              <mc:Fallback>
                <p:oleObj name="Equation" r:id="rId23" imgW="596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764" y="5407237"/>
                        <a:ext cx="12001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">
            <a:extLst>
              <a:ext uri="{FF2B5EF4-FFF2-40B4-BE49-F238E27FC236}">
                <a16:creationId xmlns:a16="http://schemas.microsoft.com/office/drawing/2014/main" xmlns="" id="{1B128CFE-0B4F-4C08-8104-D705B57703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652808"/>
              </p:ext>
            </p:extLst>
          </p:nvPr>
        </p:nvGraphicFramePr>
        <p:xfrm>
          <a:off x="3556764" y="6043944"/>
          <a:ext cx="11731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25" imgW="583920" imgH="241200" progId="Equation.DSMT4">
                  <p:embed/>
                </p:oleObj>
              </mc:Choice>
              <mc:Fallback>
                <p:oleObj name="Equation" r:id="rId25" imgW="583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764" y="6043944"/>
                        <a:ext cx="117316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20">
            <a:extLst>
              <a:ext uri="{FF2B5EF4-FFF2-40B4-BE49-F238E27FC236}">
                <a16:creationId xmlns:a16="http://schemas.microsoft.com/office/drawing/2014/main" xmlns="" id="{0242A4CE-9D0A-44E4-8F39-5BCCEF407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697" y="5395806"/>
            <a:ext cx="5603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</a:p>
        </p:txBody>
      </p:sp>
    </p:spTree>
    <p:extLst>
      <p:ext uri="{BB962C8B-B14F-4D97-AF65-F5344CB8AC3E}">
        <p14:creationId xmlns:p14="http://schemas.microsoft.com/office/powerpoint/2010/main" val="51470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68617" y="918563"/>
            <a:ext cx="7350185" cy="510450"/>
            <a:chOff x="341728" y="630470"/>
            <a:chExt cx="7350185" cy="510450"/>
          </a:xfrm>
        </p:grpSpPr>
        <p:grpSp>
          <p:nvGrpSpPr>
            <p:cNvPr id="2" name="Group 1"/>
            <p:cNvGrpSpPr/>
            <p:nvPr/>
          </p:nvGrpSpPr>
          <p:grpSpPr>
            <a:xfrm>
              <a:off x="341728" y="630470"/>
              <a:ext cx="7350185" cy="510450"/>
              <a:chOff x="541912" y="670344"/>
              <a:chExt cx="7350185" cy="510450"/>
            </a:xfrm>
          </p:grpSpPr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xmlns="" id="{B11638C0-834C-4C53-B3BE-6AF931C83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2911" y="670344"/>
                <a:ext cx="451918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的微小程度，引入参数  ，使</a:t>
                </a:r>
              </a:p>
            </p:txBody>
          </p:sp>
          <p:graphicFrame>
            <p:nvGraphicFramePr>
              <p:cNvPr id="4" name="Object 12">
                <a:extLst>
                  <a:ext uri="{FF2B5EF4-FFF2-40B4-BE49-F238E27FC236}">
                    <a16:creationId xmlns:a16="http://schemas.microsoft.com/office/drawing/2014/main" xmlns="" id="{312C73A9-2DB5-48D7-A0C8-858B1846232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6888676"/>
                  </p:ext>
                </p:extLst>
              </p:nvPr>
            </p:nvGraphicFramePr>
            <p:xfrm>
              <a:off x="2982345" y="701527"/>
              <a:ext cx="438150" cy="438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2" name="公式" r:id="rId3" imgW="203024" imgH="203024" progId="Equation.3">
                      <p:embed/>
                    </p:oleObj>
                  </mc:Choice>
                  <mc:Fallback>
                    <p:oleObj name="公式" r:id="rId3" imgW="203024" imgH="2030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82345" y="701527"/>
                            <a:ext cx="438150" cy="438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Rectangle 13">
                <a:extLst>
                  <a:ext uri="{FF2B5EF4-FFF2-40B4-BE49-F238E27FC236}">
                    <a16:creationId xmlns:a16="http://schemas.microsoft.com/office/drawing/2014/main" xmlns="" id="{941810E3-CAAF-491B-B885-FAF33069E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912" y="688351"/>
                <a:ext cx="2518638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为了明显地显示</a:t>
                </a:r>
              </a:p>
            </p:txBody>
          </p:sp>
        </p:grpSp>
        <p:graphicFrame>
          <p:nvGraphicFramePr>
            <p:cNvPr id="5" name="Object 11">
              <a:extLst>
                <a:ext uri="{FF2B5EF4-FFF2-40B4-BE49-F238E27FC236}">
                  <a16:creationId xmlns:a16="http://schemas.microsoft.com/office/drawing/2014/main" xmlns="" id="{BE9975FF-2F1F-486A-9075-C5A45CDCAE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3251139"/>
                </p:ext>
              </p:extLst>
            </p:nvPr>
          </p:nvGraphicFramePr>
          <p:xfrm>
            <a:off x="6569350" y="727625"/>
            <a:ext cx="311150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公式" r:id="rId5" imgW="139579" imgH="177646" progId="Equation.3">
                    <p:embed/>
                  </p:oleObj>
                </mc:Choice>
                <mc:Fallback>
                  <p:oleObj name="公式" r:id="rId5" imgW="139579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69350" y="727625"/>
                          <a:ext cx="311150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Object 10">
            <a:extLst>
              <a:ext uri="{FF2B5EF4-FFF2-40B4-BE49-F238E27FC236}">
                <a16:creationId xmlns:a16="http://schemas.microsoft.com/office/drawing/2014/main" xmlns="" id="{F9B4F67F-3E09-4626-AC7F-227E696AAE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854276"/>
              </p:ext>
            </p:extLst>
          </p:nvPr>
        </p:nvGraphicFramePr>
        <p:xfrm>
          <a:off x="3599616" y="1699242"/>
          <a:ext cx="170529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公式" r:id="rId7" imgW="672808" imgH="215806" progId="Equation.3">
                  <p:embed/>
                </p:oleObj>
              </mc:Choice>
              <mc:Fallback>
                <p:oleObj name="公式" r:id="rId7" imgW="67280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616" y="1699242"/>
                        <a:ext cx="170529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863958" y="2413167"/>
            <a:ext cx="2735658" cy="492443"/>
            <a:chOff x="971549" y="2830818"/>
            <a:chExt cx="2735658" cy="492443"/>
          </a:xfrm>
        </p:grpSpPr>
        <p:graphicFrame>
          <p:nvGraphicFramePr>
            <p:cNvPr id="7" name="Object 9">
              <a:extLst>
                <a:ext uri="{FF2B5EF4-FFF2-40B4-BE49-F238E27FC236}">
                  <a16:creationId xmlns:a16="http://schemas.microsoft.com/office/drawing/2014/main" xmlns="" id="{A4B908D5-C921-459E-AC41-E249A3F8575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5241997"/>
                </p:ext>
              </p:extLst>
            </p:nvPr>
          </p:nvGraphicFramePr>
          <p:xfrm>
            <a:off x="971549" y="2851150"/>
            <a:ext cx="395288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公式" r:id="rId9" imgW="177569" imgH="202936" progId="Equation.3">
                    <p:embed/>
                  </p:oleObj>
                </mc:Choice>
                <mc:Fallback>
                  <p:oleObj name="公式" r:id="rId9" imgW="177569" imgH="2029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549" y="2851150"/>
                          <a:ext cx="395288" cy="438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xmlns="" id="{F9208D78-BA78-45BC-8078-B5F3F31A0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281" y="2830818"/>
              <a:ext cx="2351926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的本征方程为 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9900" y="5220770"/>
            <a:ext cx="5319814" cy="543497"/>
            <a:chOff x="280987" y="5110382"/>
            <a:chExt cx="5319814" cy="543497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Object 5">
                  <a:extLst>
                    <a:ext uri="{FF2B5EF4-FFF2-40B4-BE49-F238E27FC236}">
                      <a16:creationId xmlns:a16="http://schemas.microsoft.com/office/drawing/2014/main" xmlns="" id="{9EFC1CDF-B5A6-402B-955B-7CF1ECD7E92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81560518"/>
                    </p:ext>
                  </p:extLst>
                </p:nvPr>
              </p:nvGraphicFramePr>
              <p:xfrm>
                <a:off x="2680060" y="5153817"/>
                <a:ext cx="436563" cy="50006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086" name="公式" r:id="rId11" imgW="203112" imgH="228501" progId="Equation.3">
                        <p:embed/>
                      </p:oleObj>
                    </mc:Choice>
                    <mc:Fallback>
                      <p:oleObj name="公式" r:id="rId11" imgW="203112" imgH="22850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80060" y="5153817"/>
                              <a:ext cx="436563" cy="5000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1" name="Object 5">
                  <a:extLst>
                    <a:ext uri="{FF2B5EF4-FFF2-40B4-BE49-F238E27FC236}">
                      <a16:creationId xmlns:a16="http://schemas.microsoft.com/office/drawing/2014/main" id="{9EFC1CDF-B5A6-402B-955B-7CF1ECD7E92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81560518"/>
                    </p:ext>
                  </p:extLst>
                </p:nvPr>
              </p:nvGraphicFramePr>
              <p:xfrm>
                <a:off x="2680060" y="5153817"/>
                <a:ext cx="436563" cy="50006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公式" r:id="rId13" imgW="203112" imgH="228501" progId="Equation.3">
                        <p:embed/>
                      </p:oleObj>
                    </mc:Choice>
                    <mc:Fallback>
                      <p:oleObj name="公式" r:id="rId13" imgW="203112" imgH="22850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80060" y="5153817"/>
                              <a:ext cx="436563" cy="5000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xmlns="" id="{4E25D213-A18E-4079-B8C8-3C2524137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" y="5121115"/>
              <a:ext cx="251863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求微扰后的能量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1">
                  <a:extLst>
                    <a:ext uri="{FF2B5EF4-FFF2-40B4-BE49-F238E27FC236}">
                      <a16:creationId xmlns:a16="http://schemas.microsoft.com/office/drawing/2014/main" xmlns="" id="{784201DB-1C6A-484D-8D18-09DAB8B4DA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6623" y="5130148"/>
                  <a:ext cx="1916102" cy="4924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6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和波函数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Rectangle 21">
                  <a:extLst>
                    <a:ext uri="{FF2B5EF4-FFF2-40B4-BE49-F238E27FC236}">
                      <a16:creationId xmlns:a16="http://schemas.microsoft.com/office/drawing/2014/main" id="{784201DB-1C6A-484D-8D18-09DAB8B4DA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16623" y="5130148"/>
                  <a:ext cx="1916102" cy="492443"/>
                </a:xfrm>
                <a:prstGeom prst="rect">
                  <a:avLst/>
                </a:prstGeom>
                <a:blipFill>
                  <a:blip r:embed="rId15"/>
                  <a:stretch>
                    <a:fillRect l="-5732" t="-13750" b="-3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2">
              <a:extLst>
                <a:ext uri="{FF2B5EF4-FFF2-40B4-BE49-F238E27FC236}">
                  <a16:creationId xmlns:a16="http://schemas.microsoft.com/office/drawing/2014/main" xmlns="" id="{DA8F9D7B-E16D-4881-ADAF-CA9C0C02C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5998" y="5110382"/>
              <a:ext cx="68480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。 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41707" y="3399848"/>
            <a:ext cx="5875032" cy="563562"/>
            <a:chOff x="1602409" y="3440828"/>
            <a:chExt cx="5875032" cy="563562"/>
          </a:xfrm>
        </p:grpSpPr>
        <p:graphicFrame>
          <p:nvGraphicFramePr>
            <p:cNvPr id="8" name="Object 8">
              <a:extLst>
                <a:ext uri="{FF2B5EF4-FFF2-40B4-BE49-F238E27FC236}">
                  <a16:creationId xmlns:a16="http://schemas.microsoft.com/office/drawing/2014/main" xmlns="" id="{986AEA9A-400E-4FC2-8D35-876E224D0DD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6035010"/>
                </p:ext>
              </p:extLst>
            </p:nvPr>
          </p:nvGraphicFramePr>
          <p:xfrm>
            <a:off x="1602409" y="3440828"/>
            <a:ext cx="3741739" cy="5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公式" r:id="rId16" imgW="1586811" imgH="253890" progId="Equation.3">
                    <p:embed/>
                  </p:oleObj>
                </mc:Choice>
                <mc:Fallback>
                  <p:oleObj name="公式" r:id="rId16" imgW="1586811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409" y="3440828"/>
                          <a:ext cx="3741739" cy="563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23">
              <a:extLst>
                <a:ext uri="{FF2B5EF4-FFF2-40B4-BE49-F238E27FC236}">
                  <a16:creationId xmlns:a16="http://schemas.microsoft.com/office/drawing/2014/main" xmlns="" id="{C0A2D590-B08C-4DE5-A8FD-F3EBBDDAB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1428" y="3440828"/>
              <a:ext cx="111601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5051" y="4331073"/>
            <a:ext cx="7387141" cy="540152"/>
            <a:chOff x="415404" y="4251381"/>
            <a:chExt cx="7387141" cy="540152"/>
          </a:xfrm>
        </p:grpSpPr>
        <p:grpSp>
          <p:nvGrpSpPr>
            <p:cNvPr id="25" name="Group 24"/>
            <p:cNvGrpSpPr/>
            <p:nvPr/>
          </p:nvGrpSpPr>
          <p:grpSpPr>
            <a:xfrm>
              <a:off x="415404" y="4251381"/>
              <a:ext cx="6753594" cy="540152"/>
              <a:chOff x="341728" y="4267391"/>
              <a:chExt cx="6753594" cy="540152"/>
            </a:xfrm>
          </p:grpSpPr>
          <p:graphicFrame>
            <p:nvGraphicFramePr>
              <p:cNvPr id="9" name="Object 7">
                <a:extLst>
                  <a:ext uri="{FF2B5EF4-FFF2-40B4-BE49-F238E27FC236}">
                    <a16:creationId xmlns:a16="http://schemas.microsoft.com/office/drawing/2014/main" xmlns="" id="{708869E9-9832-47F8-AE4D-8961D7785B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84444006"/>
                  </p:ext>
                </p:extLst>
              </p:nvPr>
            </p:nvGraphicFramePr>
            <p:xfrm>
              <a:off x="4379755" y="4286843"/>
              <a:ext cx="604837" cy="520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8" name="公式" r:id="rId18" imgW="279279" imgH="241195" progId="Equation.3">
                      <p:embed/>
                    </p:oleObj>
                  </mc:Choice>
                  <mc:Fallback>
                    <p:oleObj name="公式" r:id="rId18" imgW="279279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9755" y="4286843"/>
                            <a:ext cx="604837" cy="520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6">
                <a:extLst>
                  <a:ext uri="{FF2B5EF4-FFF2-40B4-BE49-F238E27FC236}">
                    <a16:creationId xmlns:a16="http://schemas.microsoft.com/office/drawing/2014/main" xmlns="" id="{CB875116-F71B-4CBA-9014-EF900CB4BB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92182676"/>
                  </p:ext>
                </p:extLst>
              </p:nvPr>
            </p:nvGraphicFramePr>
            <p:xfrm>
              <a:off x="6490484" y="4273533"/>
              <a:ext cx="604838" cy="520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9" name="公式" r:id="rId20" imgW="279279" imgH="241195" progId="Equation.3">
                      <p:embed/>
                    </p:oleObj>
                  </mc:Choice>
                  <mc:Fallback>
                    <p:oleObj name="公式" r:id="rId20" imgW="279279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90484" y="4273533"/>
                            <a:ext cx="604838" cy="520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Rectangle 18">
                <a:extLst>
                  <a:ext uri="{FF2B5EF4-FFF2-40B4-BE49-F238E27FC236}">
                    <a16:creationId xmlns:a16="http://schemas.microsoft.com/office/drawing/2014/main" xmlns="" id="{69B97082-C6D7-4CA9-BF5E-BEA4345E0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728" y="4267392"/>
                <a:ext cx="4185761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现在的目的是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由已知的能量</a:t>
                </a:r>
              </a:p>
            </p:txBody>
          </p:sp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xmlns="" id="{FDD71EF8-68A4-4FCA-A039-D0E697B50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6383" y="4267391"/>
                <a:ext cx="1518364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和波函数</a:t>
                </a:r>
              </a:p>
            </p:txBody>
          </p:sp>
        </p:grpSp>
        <p:sp>
          <p:nvSpPr>
            <p:cNvPr id="27" name="Rectangle 22">
              <a:extLst>
                <a:ext uri="{FF2B5EF4-FFF2-40B4-BE49-F238E27FC236}">
                  <a16:creationId xmlns:a16="http://schemas.microsoft.com/office/drawing/2014/main" xmlns="" id="{DA8F9D7B-E16D-4881-ADAF-CA9C0C02C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7742" y="4268887"/>
              <a:ext cx="68480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， </a:t>
              </a:r>
            </a:p>
          </p:txBody>
        </p:sp>
      </p:grpSp>
      <p:sp>
        <p:nvSpPr>
          <p:cNvPr id="29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075" y="10850"/>
            <a:ext cx="4697618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一、非简并定态微扰理论</a:t>
            </a:r>
          </a:p>
        </p:txBody>
      </p:sp>
    </p:spTree>
    <p:extLst>
      <p:ext uri="{BB962C8B-B14F-4D97-AF65-F5344CB8AC3E}">
        <p14:creationId xmlns:p14="http://schemas.microsoft.com/office/powerpoint/2010/main" val="272095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xmlns="" id="{5AAB8962-B076-434C-9489-1097767A90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295581"/>
              </p:ext>
            </p:extLst>
          </p:nvPr>
        </p:nvGraphicFramePr>
        <p:xfrm>
          <a:off x="2085753" y="1296584"/>
          <a:ext cx="448310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4" imgW="1866600" imgH="482400" progId="Equation.3">
                  <p:embed/>
                </p:oleObj>
              </mc:Choice>
              <mc:Fallback>
                <p:oleObj name="Equation" r:id="rId4" imgW="1866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753" y="1296584"/>
                        <a:ext cx="4483100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779199" y="620054"/>
            <a:ext cx="4677113" cy="537516"/>
            <a:chOff x="674688" y="726827"/>
            <a:chExt cx="4677113" cy="537516"/>
          </a:xfrm>
        </p:grpSpPr>
        <p:graphicFrame>
          <p:nvGraphicFramePr>
            <p:cNvPr id="4" name="Object 13">
              <a:extLst>
                <a:ext uri="{FF2B5EF4-FFF2-40B4-BE49-F238E27FC236}">
                  <a16:creationId xmlns:a16="http://schemas.microsoft.com/office/drawing/2014/main" xmlns="" id="{7021079F-2AF5-44D9-983E-68245F0B9D2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0038023"/>
                </p:ext>
              </p:extLst>
            </p:nvPr>
          </p:nvGraphicFramePr>
          <p:xfrm>
            <a:off x="1172511" y="803015"/>
            <a:ext cx="404039" cy="461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1" name="公式" r:id="rId6" imgW="203112" imgH="228501" progId="Equation.3">
                    <p:embed/>
                  </p:oleObj>
                </mc:Choice>
                <mc:Fallback>
                  <p:oleObj name="公式" r:id="rId6" imgW="20311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2511" y="803015"/>
                          <a:ext cx="404039" cy="461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12">
              <a:extLst>
                <a:ext uri="{FF2B5EF4-FFF2-40B4-BE49-F238E27FC236}">
                  <a16:creationId xmlns:a16="http://schemas.microsoft.com/office/drawing/2014/main" xmlns="" id="{F9CA56E2-CF0E-4E33-AFD2-3A613C4621D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352045"/>
                </p:ext>
              </p:extLst>
            </p:nvPr>
          </p:nvGraphicFramePr>
          <p:xfrm>
            <a:off x="2066965" y="755170"/>
            <a:ext cx="425450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2" name="公式" r:id="rId8" imgW="203112" imgH="228501" progId="Equation.3">
                    <p:embed/>
                  </p:oleObj>
                </mc:Choice>
                <mc:Fallback>
                  <p:oleObj name="公式" r:id="rId8" imgW="20311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6965" y="755170"/>
                          <a:ext cx="425450" cy="485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1">
              <a:extLst>
                <a:ext uri="{FF2B5EF4-FFF2-40B4-BE49-F238E27FC236}">
                  <a16:creationId xmlns:a16="http://schemas.microsoft.com/office/drawing/2014/main" xmlns="" id="{7C0EB7C3-7D48-478A-943A-F19B166624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756124"/>
                </p:ext>
              </p:extLst>
            </p:nvPr>
          </p:nvGraphicFramePr>
          <p:xfrm>
            <a:off x="3257730" y="809571"/>
            <a:ext cx="303213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" name="公式" r:id="rId10" imgW="139579" imgH="177646" progId="Equation.3">
                    <p:embed/>
                  </p:oleObj>
                </mc:Choice>
                <mc:Fallback>
                  <p:oleObj name="公式" r:id="rId10" imgW="139579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7730" y="809571"/>
                          <a:ext cx="303213" cy="384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xmlns="" id="{DF1502D4-A6C3-436B-952A-E101AC12D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688" y="741998"/>
              <a:ext cx="51809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将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xmlns="" id="{AA0A94D8-8187-45DE-A15B-267200508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875" y="750958"/>
              <a:ext cx="51809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和</a:t>
              </a: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xmlns="" id="{FED31A09-D3DE-4BB9-82C6-82E81988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7421" y="737295"/>
              <a:ext cx="85151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展成</a:t>
              </a: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xmlns="" id="{531A624A-412F-4A16-93D2-DA8CF7357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012" y="726827"/>
              <a:ext cx="1851789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的幂级数。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40069" y="2513659"/>
            <a:ext cx="7619233" cy="560437"/>
            <a:chOff x="327366" y="2536665"/>
            <a:chExt cx="7619233" cy="560437"/>
          </a:xfrm>
        </p:grpSpPr>
        <p:graphicFrame>
          <p:nvGraphicFramePr>
            <p:cNvPr id="8" name="Object 9">
              <a:extLst>
                <a:ext uri="{FF2B5EF4-FFF2-40B4-BE49-F238E27FC236}">
                  <a16:creationId xmlns:a16="http://schemas.microsoft.com/office/drawing/2014/main" xmlns="" id="{D97B7CDF-7BE6-449E-AE53-FB93AE889E4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4430980"/>
                </p:ext>
              </p:extLst>
            </p:nvPr>
          </p:nvGraphicFramePr>
          <p:xfrm>
            <a:off x="3749294" y="2581945"/>
            <a:ext cx="585788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" name="公式" r:id="rId12" imgW="279279" imgH="241195" progId="Equation.3">
                    <p:embed/>
                  </p:oleObj>
                </mc:Choice>
                <mc:Fallback>
                  <p:oleObj name="公式" r:id="rId12" imgW="279279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9294" y="2581945"/>
                          <a:ext cx="585788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xmlns="" id="{9C7BD37C-C4A6-4B0E-AB94-D99ED0B800E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8701578"/>
                </p:ext>
              </p:extLst>
            </p:nvPr>
          </p:nvGraphicFramePr>
          <p:xfrm>
            <a:off x="5826119" y="2592277"/>
            <a:ext cx="585787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5" name="公式" r:id="rId14" imgW="279279" imgH="241195" progId="Equation.3">
                    <p:embed/>
                  </p:oleObj>
                </mc:Choice>
                <mc:Fallback>
                  <p:oleObj name="公式" r:id="rId14" imgW="279279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6119" y="2592277"/>
                          <a:ext cx="585787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xmlns="" id="{D3399773-481F-431A-A96B-621022FDC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66" y="2536665"/>
              <a:ext cx="3518912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其中上角标表示对能级</a:t>
              </a:r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xmlns="" id="{DD5FD785-B990-4078-8D8C-82518E6FE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879" y="2556032"/>
              <a:ext cx="1518364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和波函数</a:t>
              </a: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xmlns="" id="{9E509D66-C5A1-4C4B-8BC7-88174A91E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8235" y="2564524"/>
              <a:ext cx="1518364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的修正。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068511" y="3115141"/>
            <a:ext cx="3733746" cy="531054"/>
            <a:chOff x="1125538" y="4776402"/>
            <a:chExt cx="3733746" cy="531054"/>
          </a:xfrm>
        </p:grpSpPr>
        <p:graphicFrame>
          <p:nvGraphicFramePr>
            <p:cNvPr id="10" name="Object 7">
              <a:extLst>
                <a:ext uri="{FF2B5EF4-FFF2-40B4-BE49-F238E27FC236}">
                  <a16:creationId xmlns:a16="http://schemas.microsoft.com/office/drawing/2014/main" xmlns="" id="{E90964C5-6B79-43B0-B8FB-BE8824987A9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9159175"/>
                </p:ext>
              </p:extLst>
            </p:nvPr>
          </p:nvGraphicFramePr>
          <p:xfrm>
            <a:off x="1125538" y="4846637"/>
            <a:ext cx="663061" cy="4608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6" name="公式" r:id="rId16" imgW="342751" imgH="241195" progId="Equation.3">
                    <p:embed/>
                  </p:oleObj>
                </mc:Choice>
                <mc:Fallback>
                  <p:oleObj name="公式" r:id="rId16" imgW="342751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5538" y="4846637"/>
                          <a:ext cx="663061" cy="4608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6">
              <a:extLst>
                <a:ext uri="{FF2B5EF4-FFF2-40B4-BE49-F238E27FC236}">
                  <a16:creationId xmlns:a16="http://schemas.microsoft.com/office/drawing/2014/main" xmlns="" id="{2BB6A34C-F44D-4AA9-9A0F-870554655D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2911876"/>
                </p:ext>
              </p:extLst>
            </p:nvPr>
          </p:nvGraphicFramePr>
          <p:xfrm>
            <a:off x="2073628" y="4822721"/>
            <a:ext cx="687921" cy="430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" name="公式" r:id="rId18" imgW="380835" imgH="241195" progId="Equation.3">
                    <p:embed/>
                  </p:oleObj>
                </mc:Choice>
                <mc:Fallback>
                  <p:oleObj name="公式" r:id="rId18" imgW="380835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3628" y="4822721"/>
                          <a:ext cx="687921" cy="430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xmlns="" id="{4B98415D-D509-461A-99AD-030C1BDB4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389" y="4776402"/>
              <a:ext cx="51809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，</a:t>
              </a: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xmlns="" id="{4C76A56B-3AB1-4D33-99AC-14F649A67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070" y="4788903"/>
              <a:ext cx="2185214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为</a:t>
              </a:r>
              <a:r>
                <a:rPr lang="zh-CN" altLang="en-US" sz="26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一级修正</a:t>
              </a: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，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21237" y="3805448"/>
            <a:ext cx="4217585" cy="498578"/>
            <a:chOff x="1054101" y="5520494"/>
            <a:chExt cx="4217585" cy="498578"/>
          </a:xfrm>
        </p:grpSpPr>
        <p:graphicFrame>
          <p:nvGraphicFramePr>
            <p:cNvPr id="12" name="Object 5">
              <a:extLst>
                <a:ext uri="{FF2B5EF4-FFF2-40B4-BE49-F238E27FC236}">
                  <a16:creationId xmlns:a16="http://schemas.microsoft.com/office/drawing/2014/main" xmlns="" id="{71392F88-C192-48E8-9183-F3937E411A6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078118"/>
                </p:ext>
              </p:extLst>
            </p:nvPr>
          </p:nvGraphicFramePr>
          <p:xfrm>
            <a:off x="1054101" y="5565775"/>
            <a:ext cx="770641" cy="4368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8" name="公式" r:id="rId20" imgW="418918" imgH="241195" progId="Equation.3">
                    <p:embed/>
                  </p:oleObj>
                </mc:Choice>
                <mc:Fallback>
                  <p:oleObj name="公式" r:id="rId20" imgW="418918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4101" y="5565775"/>
                          <a:ext cx="770641" cy="4368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4">
              <a:extLst>
                <a:ext uri="{FF2B5EF4-FFF2-40B4-BE49-F238E27FC236}">
                  <a16:creationId xmlns:a16="http://schemas.microsoft.com/office/drawing/2014/main" xmlns="" id="{3C191EFB-E1FA-4C66-BEDD-E608A8F15EC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0175800"/>
                </p:ext>
              </p:extLst>
            </p:nvPr>
          </p:nvGraphicFramePr>
          <p:xfrm>
            <a:off x="2115392" y="5553189"/>
            <a:ext cx="838297" cy="4658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" name="公式" r:id="rId22" imgW="431613" imgH="241195" progId="Equation.3">
                    <p:embed/>
                  </p:oleObj>
                </mc:Choice>
                <mc:Fallback>
                  <p:oleObj name="公式" r:id="rId22" imgW="431613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5392" y="5553189"/>
                          <a:ext cx="838297" cy="4658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xmlns="" id="{4D87D02D-A436-43E1-87A4-B9413A0E7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624" y="5520494"/>
              <a:ext cx="51809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，</a:t>
              </a: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xmlns="" id="{8229D718-83A7-49F8-A413-520A26E54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760" y="5520729"/>
              <a:ext cx="2351926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为</a:t>
              </a:r>
              <a:r>
                <a:rPr lang="zh-CN" altLang="en-US" sz="26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二级修正</a:t>
              </a: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。 </a:t>
              </a:r>
            </a:p>
          </p:txBody>
        </p:sp>
      </p:grpSp>
      <p:graphicFrame>
        <p:nvGraphicFramePr>
          <p:cNvPr id="27" name="Object 8">
            <a:extLst>
              <a:ext uri="{FF2B5EF4-FFF2-40B4-BE49-F238E27FC236}">
                <a16:creationId xmlns:a16="http://schemas.microsoft.com/office/drawing/2014/main" xmlns="" id="{070D42CB-FE90-4391-8339-33181E0969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978248"/>
              </p:ext>
            </p:extLst>
          </p:nvPr>
        </p:nvGraphicFramePr>
        <p:xfrm>
          <a:off x="1179082" y="5176283"/>
          <a:ext cx="7494374" cy="1257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24" imgW="3225600" imgH="507960" progId="Equation.3">
                  <p:embed/>
                </p:oleObj>
              </mc:Choice>
              <mc:Fallback>
                <p:oleObj name="Equation" r:id="rId24" imgW="32256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082" y="5176283"/>
                        <a:ext cx="7494374" cy="1257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779199" y="4460050"/>
            <a:ext cx="6703953" cy="505930"/>
            <a:chOff x="322725" y="4751975"/>
            <a:chExt cx="6703953" cy="505930"/>
          </a:xfrm>
        </p:grpSpPr>
        <p:sp>
          <p:nvSpPr>
            <p:cNvPr id="28" name="Rectangle 9">
              <a:extLst>
                <a:ext uri="{FF2B5EF4-FFF2-40B4-BE49-F238E27FC236}">
                  <a16:creationId xmlns:a16="http://schemas.microsoft.com/office/drawing/2014/main" xmlns="" id="{4024089A-1DBA-4BD7-838D-F6BD78253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25" y="4765462"/>
              <a:ext cx="301877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将两式代入（</a:t>
              </a:r>
              <a:r>
                <a: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）式</a:t>
              </a:r>
            </a:p>
          </p:txBody>
        </p:sp>
        <p:graphicFrame>
          <p:nvGraphicFramePr>
            <p:cNvPr id="29" name="Object 28">
              <a:extLst>
                <a:ext uri="{FF2B5EF4-FFF2-40B4-BE49-F238E27FC236}">
                  <a16:creationId xmlns:a16="http://schemas.microsoft.com/office/drawing/2014/main" xmlns="" id="{A090D700-CE0A-4EB1-8900-A58BD643FD8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5891515"/>
                </p:ext>
              </p:extLst>
            </p:nvPr>
          </p:nvGraphicFramePr>
          <p:xfrm>
            <a:off x="3287178" y="4786353"/>
            <a:ext cx="3056382" cy="471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" name="公式" r:id="rId26" imgW="1586811" imgH="253890" progId="Equation.3">
                    <p:embed/>
                  </p:oleObj>
                </mc:Choice>
                <mc:Fallback>
                  <p:oleObj name="公式" r:id="rId26" imgW="1586811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7178" y="4786353"/>
                          <a:ext cx="3056382" cy="471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 Box 17">
              <a:extLst>
                <a:ext uri="{FF2B5EF4-FFF2-40B4-BE49-F238E27FC236}">
                  <a16:creationId xmlns:a16="http://schemas.microsoft.com/office/drawing/2014/main" xmlns="" id="{B1022316-8983-4E7D-8361-7312F6BD1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5953" y="4751975"/>
              <a:ext cx="72072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600" dirty="0">
                  <a:ea typeface="黑体" panose="02010609060101010101" pitchFamily="49" charset="-122"/>
                </a:rPr>
                <a:t>得</a:t>
              </a:r>
            </a:p>
          </p:txBody>
        </p:sp>
      </p:grpSp>
      <p:sp>
        <p:nvSpPr>
          <p:cNvPr id="32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67" y="5607"/>
            <a:ext cx="4697618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一、非简并定态微扰理论</a:t>
            </a:r>
          </a:p>
        </p:txBody>
      </p:sp>
    </p:spTree>
    <p:extLst>
      <p:ext uri="{BB962C8B-B14F-4D97-AF65-F5344CB8AC3E}">
        <p14:creationId xmlns:p14="http://schemas.microsoft.com/office/powerpoint/2010/main" val="145675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1814" y="649500"/>
            <a:ext cx="5742400" cy="540682"/>
            <a:chOff x="134938" y="956797"/>
            <a:chExt cx="5742400" cy="540682"/>
          </a:xfrm>
        </p:grpSpPr>
        <p:graphicFrame>
          <p:nvGraphicFramePr>
            <p:cNvPr id="5" name="Object 7">
              <a:extLst>
                <a:ext uri="{FF2B5EF4-FFF2-40B4-BE49-F238E27FC236}">
                  <a16:creationId xmlns:a16="http://schemas.microsoft.com/office/drawing/2014/main" xmlns="" id="{44048F58-1DFF-401D-BD73-A2657F593CE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2921535"/>
                </p:ext>
              </p:extLst>
            </p:nvPr>
          </p:nvGraphicFramePr>
          <p:xfrm>
            <a:off x="1755895" y="1033359"/>
            <a:ext cx="346050" cy="438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" name="公式" r:id="rId4" imgW="139579" imgH="177646" progId="Equation.3">
                    <p:embed/>
                  </p:oleObj>
                </mc:Choice>
                <mc:Fallback>
                  <p:oleObj name="公式" r:id="rId4" imgW="139579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5895" y="1033359"/>
                          <a:ext cx="346050" cy="438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xmlns="" id="{BBBD3F48-9C78-4545-8EDD-2E2C7F957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38" y="974259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上式两边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xmlns="" id="{1EB4A2AD-DC0A-43CD-B7A2-74B051260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1945" y="956797"/>
              <a:ext cx="37753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的同次幂应该相等，得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63402" y="1378041"/>
            <a:ext cx="7211685" cy="537042"/>
            <a:chOff x="566738" y="1766422"/>
            <a:chExt cx="7211685" cy="537042"/>
          </a:xfrm>
        </p:grpSpPr>
        <p:graphicFrame>
          <p:nvGraphicFramePr>
            <p:cNvPr id="6" name="Object 6">
              <a:extLst>
                <a:ext uri="{FF2B5EF4-FFF2-40B4-BE49-F238E27FC236}">
                  <a16:creationId xmlns:a16="http://schemas.microsoft.com/office/drawing/2014/main" xmlns="" id="{B3CE076E-049C-4B4A-9088-4258D4451D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7682347"/>
                </p:ext>
              </p:extLst>
            </p:nvPr>
          </p:nvGraphicFramePr>
          <p:xfrm>
            <a:off x="566738" y="1766422"/>
            <a:ext cx="2764641" cy="5370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" name="公式" r:id="rId6" imgW="1320227" imgH="253890" progId="Equation.3">
                    <p:embed/>
                  </p:oleObj>
                </mc:Choice>
                <mc:Fallback>
                  <p:oleObj name="公式" r:id="rId6" imgW="1320227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738" y="1766422"/>
                          <a:ext cx="2764641" cy="5370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xmlns="" id="{0F50EB17-7BD2-4857-A850-3C354A6B2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6075" y="1780244"/>
              <a:ext cx="10823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）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69180" y="2129999"/>
            <a:ext cx="7287885" cy="526584"/>
            <a:chOff x="495300" y="2645430"/>
            <a:chExt cx="7287885" cy="526584"/>
          </a:xfrm>
        </p:grpSpPr>
        <p:graphicFrame>
          <p:nvGraphicFramePr>
            <p:cNvPr id="7" name="Object 5">
              <a:extLst>
                <a:ext uri="{FF2B5EF4-FFF2-40B4-BE49-F238E27FC236}">
                  <a16:creationId xmlns:a16="http://schemas.microsoft.com/office/drawing/2014/main" xmlns="" id="{DD565195-114A-4C71-B8A8-0F124C1365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9716436"/>
                </p:ext>
              </p:extLst>
            </p:nvPr>
          </p:nvGraphicFramePr>
          <p:xfrm>
            <a:off x="495300" y="2645430"/>
            <a:ext cx="4986578" cy="523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" name="Equation" r:id="rId8" imgW="2311400" imgH="254000" progId="Equation.DSMT4">
                    <p:embed/>
                  </p:oleObj>
                </mc:Choice>
                <mc:Fallback>
                  <p:oleObj name="Equation" r:id="rId8" imgW="2311400" imgH="254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300" y="2645430"/>
                          <a:ext cx="4986578" cy="523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xmlns="" id="{1E6ECA18-E51B-416A-921D-2CC4A86E9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0837" y="2648794"/>
              <a:ext cx="10823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）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69180" y="2811786"/>
            <a:ext cx="7873882" cy="996304"/>
            <a:chOff x="809625" y="3262959"/>
            <a:chExt cx="7873882" cy="996304"/>
          </a:xfrm>
        </p:grpSpPr>
        <p:graphicFrame>
          <p:nvGraphicFramePr>
            <p:cNvPr id="8" name="Object 4">
              <a:extLst>
                <a:ext uri="{FF2B5EF4-FFF2-40B4-BE49-F238E27FC236}">
                  <a16:creationId xmlns:a16="http://schemas.microsoft.com/office/drawing/2014/main" xmlns="" id="{00C8D1CB-31F2-497D-9973-6189C011CBB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9542266"/>
                </p:ext>
              </p:extLst>
            </p:nvPr>
          </p:nvGraphicFramePr>
          <p:xfrm>
            <a:off x="809625" y="3390900"/>
            <a:ext cx="6055782" cy="868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4" name="Equation" r:id="rId10" imgW="2857320" imgH="406080" progId="Equation.DSMT4">
                    <p:embed/>
                  </p:oleObj>
                </mc:Choice>
                <mc:Fallback>
                  <p:oleObj name="Equation" r:id="rId10" imgW="285732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9625" y="3390900"/>
                          <a:ext cx="6055782" cy="868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xmlns="" id="{09CAF8B1-A398-4723-A8B9-A4582BC12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7744" y="3262959"/>
              <a:ext cx="165576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）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86226" y="5085435"/>
            <a:ext cx="8753887" cy="1652760"/>
            <a:chOff x="242386" y="4996331"/>
            <a:chExt cx="8753887" cy="1652760"/>
          </a:xfrm>
        </p:grpSpPr>
        <p:grpSp>
          <p:nvGrpSpPr>
            <p:cNvPr id="34" name="Group 33"/>
            <p:cNvGrpSpPr/>
            <p:nvPr/>
          </p:nvGrpSpPr>
          <p:grpSpPr>
            <a:xfrm>
              <a:off x="242386" y="4996331"/>
              <a:ext cx="8753887" cy="1652760"/>
              <a:chOff x="50760" y="5001621"/>
              <a:chExt cx="8753887" cy="165276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 Box 22">
                    <a:extLst>
                      <a:ext uri="{FF2B5EF4-FFF2-40B4-BE49-F238E27FC236}">
                        <a16:creationId xmlns:a16="http://schemas.microsoft.com/office/drawing/2014/main" xmlns="" id="{D7BCD009-39D7-40B7-AB61-51797E773E9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760" y="5001621"/>
                    <a:ext cx="8753887" cy="16527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30000"/>
                      </a:lnSpc>
                      <a:spcBef>
                        <a:spcPct val="0"/>
                      </a:spcBef>
                      <a:buNone/>
                    </a:pPr>
                    <a:r>
                      <a:rPr lang="zh-CN" altLang="en-US" sz="2600" dirty="0" smtClean="0">
                        <a:ea typeface="黑体" panose="02010609060101010101" pitchFamily="49" charset="-122"/>
                      </a:rPr>
                      <a:t>（</a:t>
                    </a:r>
                    <a:r>
                      <a:rPr lang="en-US" altLang="zh-CN" sz="2600" dirty="0">
                        <a:ea typeface="黑体" panose="02010609060101010101" pitchFamily="49" charset="-122"/>
                      </a:rPr>
                      <a:t>2</a:t>
                    </a:r>
                    <a:r>
                      <a:rPr lang="zh-CN" altLang="en-US" sz="2600" dirty="0">
                        <a:ea typeface="黑体" panose="02010609060101010101" pitchFamily="49" charset="-122"/>
                      </a:rPr>
                      <a:t>）、（</a:t>
                    </a:r>
                    <a:r>
                      <a:rPr lang="en-US" altLang="zh-CN" sz="2600" dirty="0">
                        <a:ea typeface="黑体" panose="02010609060101010101" pitchFamily="49" charset="-122"/>
                      </a:rPr>
                      <a:t>3</a:t>
                    </a:r>
                    <a:r>
                      <a:rPr lang="zh-CN" altLang="en-US" sz="2600" dirty="0">
                        <a:ea typeface="黑体" panose="02010609060101010101" pitchFamily="49" charset="-122"/>
                      </a:rPr>
                      <a:t>）、（</a:t>
                    </a:r>
                    <a:r>
                      <a:rPr lang="en-US" altLang="zh-CN" sz="2600" dirty="0">
                        <a:ea typeface="黑体" panose="02010609060101010101" pitchFamily="49" charset="-122"/>
                      </a:rPr>
                      <a:t>4</a:t>
                    </a:r>
                    <a:r>
                      <a:rPr lang="zh-CN" altLang="en-US" sz="2600" dirty="0">
                        <a:ea typeface="黑体" panose="02010609060101010101" pitchFamily="49" charset="-122"/>
                      </a:rPr>
                      <a:t>）等方程。达到目的后，将    </a:t>
                    </a:r>
                    <a:r>
                      <a:rPr lang="zh-CN" altLang="en-US" sz="26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省去，</a:t>
                    </a:r>
                    <a:endParaRPr lang="zh-CN" altLang="en-US" sz="2600" dirty="0">
                      <a:ea typeface="黑体" panose="02010609060101010101" pitchFamily="49" charset="-122"/>
                    </a:endParaRPr>
                  </a:p>
                  <a:p>
                    <a:pPr>
                      <a:lnSpc>
                        <a:spcPct val="130000"/>
                      </a:lnSpc>
                      <a:spcBef>
                        <a:spcPct val="0"/>
                      </a:spcBef>
                      <a:buNone/>
                    </a:pPr>
                    <a:r>
                      <a:rPr lang="zh-CN" altLang="en-US" sz="26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把    理解为   </a:t>
                    </a:r>
                    <a:r>
                      <a:rPr lang="zh-CN" altLang="en-US" sz="2600" dirty="0" smtClean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，此时</a:t>
                    </a:r>
                    <a14:m>
                      <m:oMath xmlns:m="http://schemas.openxmlformats.org/officeDocument/2006/math">
                        <m:r>
                          <a:rPr lang="zh-CN" altLang="en-US" sz="26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令</m:t>
                        </m:r>
                        <m:r>
                          <a:rPr lang="zh-CN" altLang="en-US" sz="26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=1</m:t>
                        </m:r>
                      </m:oMath>
                    </a14:m>
                    <a:r>
                      <a:rPr lang="zh-CN" altLang="en-US" sz="2600" dirty="0" smtClean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，把        理</a:t>
                    </a:r>
                    <a:r>
                      <a:rPr lang="zh-CN" altLang="en-US" sz="26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解为</a:t>
                    </a:r>
                    <a:r>
                      <a:rPr lang="zh-CN" altLang="en-US" sz="2600" dirty="0">
                        <a:solidFill>
                          <a:srgbClr val="0000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能量和波函数的一级修正</a:t>
                    </a:r>
                    <a:r>
                      <a:rPr lang="zh-CN" altLang="en-US" sz="26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。</a:t>
                    </a:r>
                  </a:p>
                </p:txBody>
              </p:sp>
            </mc:Choice>
            <mc:Fallback>
              <p:sp>
                <p:nvSpPr>
                  <p:cNvPr id="31" name="Text Box 22">
                    <a:extLst>
                      <a:ext uri="{FF2B5EF4-FFF2-40B4-BE49-F238E27FC236}">
                        <a16:creationId xmlns:a16="http://schemas.microsoft.com/office/drawing/2014/main" xmlns="" id="{D7BCD009-39D7-40B7-AB61-51797E773E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0760" y="5001621"/>
                    <a:ext cx="8753887" cy="165276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1253" t="-369" r="-1045" b="-4428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20" name="Object 10">
                    <a:extLst>
                      <a:ext uri="{FF2B5EF4-FFF2-40B4-BE49-F238E27FC236}">
                        <a16:creationId xmlns:a16="http://schemas.microsoft.com/office/drawing/2014/main" xmlns="" id="{47F2FA0E-5BC4-46AD-A89B-76A5D81A80DA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52653289"/>
                      </p:ext>
                    </p:extLst>
                  </p:nvPr>
                </p:nvGraphicFramePr>
                <p:xfrm>
                  <a:off x="6928560" y="5077663"/>
                  <a:ext cx="369887" cy="467439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5135" name="Equation" r:id="rId13" imgW="139579" imgH="177646" progId="Equation.DSMT4">
                          <p:embed/>
                        </p:oleObj>
                      </mc:Choice>
                      <mc:Fallback>
                        <p:oleObj name="Equation" r:id="rId13" imgW="139579" imgH="177646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928560" y="5077663"/>
                                <a:ext cx="369887" cy="46743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20" name="Object 10">
                    <a:extLst>
                      <a:ext uri="{FF2B5EF4-FFF2-40B4-BE49-F238E27FC236}">
                        <a16:creationId xmlns:a16="http://schemas.microsoft.com/office/drawing/2014/main" xmlns="" id="{47F2FA0E-5BC4-46AD-A89B-76A5D81A80DA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52653289"/>
                      </p:ext>
                    </p:extLst>
                  </p:nvPr>
                </p:nvGraphicFramePr>
                <p:xfrm>
                  <a:off x="6928560" y="5077663"/>
                  <a:ext cx="369887" cy="467439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5135" name="Equation" r:id="rId13" imgW="139579" imgH="177646" progId="Equation.DSMT4">
                          <p:embed/>
                        </p:oleObj>
                      </mc:Choice>
                      <mc:Fallback>
                        <p:oleObj name="Equation" r:id="rId13" imgW="139579" imgH="177646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928560" y="5077663"/>
                                <a:ext cx="369887" cy="46743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1" name="Object 9">
                  <a:extLst>
                    <a:ext uri="{FF2B5EF4-FFF2-40B4-BE49-F238E27FC236}">
                      <a16:creationId xmlns:a16="http://schemas.microsoft.com/office/drawing/2014/main" xmlns="" id="{AAC0F7AD-66F4-44CB-911C-2C928663F5D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78795022"/>
                    </p:ext>
                  </p:extLst>
                </p:nvPr>
              </p:nvGraphicFramePr>
              <p:xfrm>
                <a:off x="720733" y="5634158"/>
                <a:ext cx="595312" cy="4032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36" name="公式" r:id="rId15" imgW="291973" imgH="203112" progId="Equation.3">
                        <p:embed/>
                      </p:oleObj>
                    </mc:Choice>
                    <mc:Fallback>
                      <p:oleObj name="公式" r:id="rId15" imgW="291973" imgH="20311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20733" y="5634158"/>
                              <a:ext cx="595312" cy="4032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1" name="Object 9">
                  <a:extLst>
                    <a:ext uri="{FF2B5EF4-FFF2-40B4-BE49-F238E27FC236}">
                      <a16:creationId xmlns:a16="http://schemas.microsoft.com/office/drawing/2014/main" xmlns="" id="{AAC0F7AD-66F4-44CB-911C-2C928663F5D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78795022"/>
                    </p:ext>
                  </p:extLst>
                </p:nvPr>
              </p:nvGraphicFramePr>
              <p:xfrm>
                <a:off x="720733" y="5634158"/>
                <a:ext cx="595312" cy="4032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36" name="公式" r:id="rId15" imgW="291973" imgH="203112" progId="Equation.3">
                        <p:embed/>
                      </p:oleObj>
                    </mc:Choice>
                    <mc:Fallback>
                      <p:oleObj name="公式" r:id="rId15" imgW="291973" imgH="20311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20733" y="5634158"/>
                              <a:ext cx="595312" cy="4032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2" name="Object 8">
                  <a:extLst>
                    <a:ext uri="{FF2B5EF4-FFF2-40B4-BE49-F238E27FC236}">
                      <a16:creationId xmlns:a16="http://schemas.microsoft.com/office/drawing/2014/main" xmlns="" id="{8B4BFC7C-B657-482B-9C3E-4D21EE64C71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11853991"/>
                    </p:ext>
                  </p:extLst>
                </p:nvPr>
              </p:nvGraphicFramePr>
              <p:xfrm>
                <a:off x="2389703" y="5634159"/>
                <a:ext cx="403225" cy="4032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37" name="公式" r:id="rId17" imgW="203024" imgH="203024" progId="Equation.3">
                        <p:embed/>
                      </p:oleObj>
                    </mc:Choice>
                    <mc:Fallback>
                      <p:oleObj name="公式" r:id="rId17" imgW="203024" imgH="203024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89703" y="5634159"/>
                              <a:ext cx="403225" cy="4032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2" name="Object 8">
                  <a:extLst>
                    <a:ext uri="{FF2B5EF4-FFF2-40B4-BE49-F238E27FC236}">
                      <a16:creationId xmlns:a16="http://schemas.microsoft.com/office/drawing/2014/main" xmlns="" id="{8B4BFC7C-B657-482B-9C3E-4D21EE64C71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11853991"/>
                    </p:ext>
                  </p:extLst>
                </p:nvPr>
              </p:nvGraphicFramePr>
              <p:xfrm>
                <a:off x="2389703" y="5634159"/>
                <a:ext cx="403225" cy="4032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37" name="公式" r:id="rId17" imgW="203024" imgH="203024" progId="Equation.3">
                        <p:embed/>
                      </p:oleObj>
                    </mc:Choice>
                    <mc:Fallback>
                      <p:oleObj name="公式" r:id="rId17" imgW="203024" imgH="203024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89703" y="5634159"/>
                              <a:ext cx="403225" cy="4032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3" name="Object 7">
                  <a:extLst>
                    <a:ext uri="{FF2B5EF4-FFF2-40B4-BE49-F238E27FC236}">
                      <a16:creationId xmlns:a16="http://schemas.microsoft.com/office/drawing/2014/main" xmlns="" id="{FDE7D49D-D846-42C5-83AF-43E4F33248B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18505792"/>
                    </p:ext>
                  </p:extLst>
                </p:nvPr>
              </p:nvGraphicFramePr>
              <p:xfrm>
                <a:off x="5643387" y="5634158"/>
                <a:ext cx="1219216" cy="52812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38" name="公式" r:id="rId19" imgW="685800" imgH="241300" progId="Equation.3">
                        <p:embed/>
                      </p:oleObj>
                    </mc:Choice>
                    <mc:Fallback>
                      <p:oleObj name="公式" r:id="rId19" imgW="685800" imgH="2413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643387" y="5634158"/>
                              <a:ext cx="1219216" cy="52812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3" name="Object 7">
                  <a:extLst>
                    <a:ext uri="{FF2B5EF4-FFF2-40B4-BE49-F238E27FC236}">
                      <a16:creationId xmlns:a16="http://schemas.microsoft.com/office/drawing/2014/main" xmlns="" id="{FDE7D49D-D846-42C5-83AF-43E4F33248B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18505792"/>
                    </p:ext>
                  </p:extLst>
                </p:nvPr>
              </p:nvGraphicFramePr>
              <p:xfrm>
                <a:off x="5643387" y="5634158"/>
                <a:ext cx="1219216" cy="52812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38" name="公式" r:id="rId19" imgW="685800" imgH="241300" progId="Equation.3">
                        <p:embed/>
                      </p:oleObj>
                    </mc:Choice>
                    <mc:Fallback>
                      <p:oleObj name="公式" r:id="rId19" imgW="685800" imgH="2413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643387" y="5634158"/>
                              <a:ext cx="1219216" cy="52812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82C9FB8-D78E-4B3E-A86C-73C0EF303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26" y="3803611"/>
            <a:ext cx="80842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解这些方程就可以得到能级和波函数的各级修正。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72440" y="4469137"/>
            <a:ext cx="8591669" cy="558389"/>
            <a:chOff x="294863" y="4613604"/>
            <a:chExt cx="8591669" cy="558389"/>
          </a:xfrm>
        </p:grpSpPr>
        <p:sp>
          <p:nvSpPr>
            <p:cNvPr id="30" name="Text Box 21">
              <a:extLst>
                <a:ext uri="{FF2B5EF4-FFF2-40B4-BE49-F238E27FC236}">
                  <a16:creationId xmlns:a16="http://schemas.microsoft.com/office/drawing/2014/main" xmlns="" id="{EE2CE750-97C7-4631-94A5-5E1FCFEF0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863" y="4624577"/>
              <a:ext cx="122555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ea typeface="黑体" panose="02010609060101010101" pitchFamily="49" charset="-122"/>
                </a:rPr>
                <a:t>引进</a:t>
              </a:r>
            </a:p>
          </p:txBody>
        </p:sp>
        <p:graphicFrame>
          <p:nvGraphicFramePr>
            <p:cNvPr id="19" name="Object 11">
              <a:extLst>
                <a:ext uri="{FF2B5EF4-FFF2-40B4-BE49-F238E27FC236}">
                  <a16:creationId xmlns:a16="http://schemas.microsoft.com/office/drawing/2014/main" xmlns="" id="{01D2D0A4-9271-44CA-988F-8C3ABC477F5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4527315"/>
                </p:ext>
              </p:extLst>
            </p:nvPr>
          </p:nvGraphicFramePr>
          <p:xfrm>
            <a:off x="1105341" y="4688682"/>
            <a:ext cx="382446" cy="483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" name="公式" r:id="rId21" imgW="139579" imgH="177646" progId="Equation.3">
                    <p:embed/>
                  </p:oleObj>
                </mc:Choice>
                <mc:Fallback>
                  <p:oleObj name="公式" r:id="rId21" imgW="139579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5341" y="4688682"/>
                          <a:ext cx="382446" cy="483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8E06D96A-E710-4AB8-BE85-B7A353806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413" y="4613604"/>
              <a:ext cx="736611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的目的是为了更清楚地从方程中</a:t>
              </a:r>
              <a:r>
                <a:rPr lang="zh-CN" altLang="en-US" sz="2800" dirty="0">
                  <a:ea typeface="黑体" panose="02010609060101010101" pitchFamily="49" charset="-122"/>
                </a:rPr>
                <a:t>按数量级分出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14" y="-3053"/>
            <a:ext cx="4697618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一、非简并定态微扰理论</a:t>
            </a:r>
          </a:p>
        </p:txBody>
      </p:sp>
    </p:spTree>
    <p:extLst>
      <p:ext uri="{BB962C8B-B14F-4D97-AF65-F5344CB8AC3E}">
        <p14:creationId xmlns:p14="http://schemas.microsoft.com/office/powerpoint/2010/main" val="104997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24">
            <a:extLst>
              <a:ext uri="{FF2B5EF4-FFF2-40B4-BE49-F238E27FC236}">
                <a16:creationId xmlns:a16="http://schemas.microsoft.com/office/drawing/2014/main" xmlns="" id="{C6A0943F-1069-43A8-A7C8-9D548863F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84" y="-37529"/>
            <a:ext cx="265670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一、一级修正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29272" y="711207"/>
            <a:ext cx="5723420" cy="1323780"/>
            <a:chOff x="667528" y="974175"/>
            <a:chExt cx="5723420" cy="1323780"/>
          </a:xfrm>
        </p:grpSpPr>
        <p:graphicFrame>
          <p:nvGraphicFramePr>
            <p:cNvPr id="12" name="Object 4">
              <a:extLst>
                <a:ext uri="{FF2B5EF4-FFF2-40B4-BE49-F238E27FC236}">
                  <a16:creationId xmlns:a16="http://schemas.microsoft.com/office/drawing/2014/main" xmlns="" id="{27C73C6E-8371-42BD-BA30-41D7A3CDA41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3327350"/>
                </p:ext>
              </p:extLst>
            </p:nvPr>
          </p:nvGraphicFramePr>
          <p:xfrm>
            <a:off x="1256973" y="1728042"/>
            <a:ext cx="5133975" cy="569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6" name="Equation" r:id="rId4" imgW="2234880" imgH="253800" progId="Equation.DSMT4">
                    <p:embed/>
                  </p:oleObj>
                </mc:Choice>
                <mc:Fallback>
                  <p:oleObj name="Equation" r:id="rId4" imgW="22348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6973" y="1728042"/>
                          <a:ext cx="5133975" cy="569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485CE4E7-A415-4939-BE24-404115932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28" y="974175"/>
              <a:ext cx="18004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由（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）式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3101" y="2206329"/>
            <a:ext cx="8224262" cy="548251"/>
            <a:chOff x="350437" y="795265"/>
            <a:chExt cx="8224262" cy="548251"/>
          </a:xfrm>
        </p:grpSpPr>
        <p:graphicFrame>
          <p:nvGraphicFramePr>
            <p:cNvPr id="27" name="Object 10">
              <a:extLst>
                <a:ext uri="{FF2B5EF4-FFF2-40B4-BE49-F238E27FC236}">
                  <a16:creationId xmlns:a16="http://schemas.microsoft.com/office/drawing/2014/main" xmlns="" id="{C06A8260-DF65-4C97-8F00-8970BA6E77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9958261"/>
                </p:ext>
              </p:extLst>
            </p:nvPr>
          </p:nvGraphicFramePr>
          <p:xfrm>
            <a:off x="350437" y="858714"/>
            <a:ext cx="71707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" name="公式" r:id="rId6" imgW="304668" imgH="190417" progId="Equation.3">
                    <p:embed/>
                  </p:oleObj>
                </mc:Choice>
                <mc:Fallback>
                  <p:oleObj name="公式" r:id="rId6" imgW="304668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37" y="858714"/>
                          <a:ext cx="71707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9">
              <a:extLst>
                <a:ext uri="{FF2B5EF4-FFF2-40B4-BE49-F238E27FC236}">
                  <a16:creationId xmlns:a16="http://schemas.microsoft.com/office/drawing/2014/main" xmlns="" id="{D3FF6F8B-E59B-4A8B-A355-F724C49B64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3347074"/>
                </p:ext>
              </p:extLst>
            </p:nvPr>
          </p:nvGraphicFramePr>
          <p:xfrm>
            <a:off x="3434635" y="833826"/>
            <a:ext cx="576262" cy="496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8" name="公式" r:id="rId8" imgW="279279" imgH="241195" progId="Equation.3">
                    <p:embed/>
                  </p:oleObj>
                </mc:Choice>
                <mc:Fallback>
                  <p:oleObj name="公式" r:id="rId8" imgW="279279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4635" y="833826"/>
                          <a:ext cx="576262" cy="496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8">
              <a:extLst>
                <a:ext uri="{FF2B5EF4-FFF2-40B4-BE49-F238E27FC236}">
                  <a16:creationId xmlns:a16="http://schemas.microsoft.com/office/drawing/2014/main" xmlns="" id="{E5109138-A03F-4951-9851-813EF9B4725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9068232"/>
                </p:ext>
              </p:extLst>
            </p:nvPr>
          </p:nvGraphicFramePr>
          <p:xfrm>
            <a:off x="4979978" y="829277"/>
            <a:ext cx="842477" cy="514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9" name="公式" r:id="rId10" imgW="393529" imgH="241195" progId="Equation.3">
                    <p:embed/>
                  </p:oleObj>
                </mc:Choice>
                <mc:Fallback>
                  <p:oleObj name="公式" r:id="rId10" imgW="393529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9978" y="829277"/>
                          <a:ext cx="842477" cy="514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Rectangle 12">
              <a:extLst>
                <a:ext uri="{FF2B5EF4-FFF2-40B4-BE49-F238E27FC236}">
                  <a16:creationId xmlns:a16="http://schemas.microsoft.com/office/drawing/2014/main" xmlns="" id="{DBF9DDA2-24DF-4EEE-A9E2-5B143A203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533" y="795265"/>
              <a:ext cx="23391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的本征函数为</a:t>
              </a:r>
            </a:p>
          </p:txBody>
        </p:sp>
        <p:sp>
          <p:nvSpPr>
            <p:cNvPr id="31" name="Rectangle 13">
              <a:extLst>
                <a:ext uri="{FF2B5EF4-FFF2-40B4-BE49-F238E27FC236}">
                  <a16:creationId xmlns:a16="http://schemas.microsoft.com/office/drawing/2014/main" xmlns="" id="{086B62D0-C7C1-4D39-A29C-D8BED2703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6946" y="799562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，以</a:t>
              </a:r>
            </a:p>
          </p:txBody>
        </p:sp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xmlns="" id="{65A57647-7F2A-4A6C-A4AD-3F6CBA54C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6524" y="820296"/>
              <a:ext cx="269817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左乘上式两边，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61864" y="2923720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ea typeface="黑体" panose="02010609060101010101" pitchFamily="49" charset="-122"/>
              </a:rPr>
              <a:t>并对整个空间积分，得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84272" y="3751413"/>
            <a:ext cx="8859728" cy="615950"/>
            <a:chOff x="318596" y="3831648"/>
            <a:chExt cx="8859728" cy="615950"/>
          </a:xfrm>
        </p:grpSpPr>
        <p:graphicFrame>
          <p:nvGraphicFramePr>
            <p:cNvPr id="34" name="Object 7">
              <a:extLst>
                <a:ext uri="{FF2B5EF4-FFF2-40B4-BE49-F238E27FC236}">
                  <a16:creationId xmlns:a16="http://schemas.microsoft.com/office/drawing/2014/main" xmlns="" id="{C8664AFD-EB78-4785-851E-38711BC6C90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1740660"/>
                </p:ext>
              </p:extLst>
            </p:nvPr>
          </p:nvGraphicFramePr>
          <p:xfrm>
            <a:off x="318596" y="3831648"/>
            <a:ext cx="8002864" cy="615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0" name="Equation" r:id="rId12" imgW="3987720" imgH="279360" progId="Equation.DSMT4">
                    <p:embed/>
                  </p:oleObj>
                </mc:Choice>
                <mc:Fallback>
                  <p:oleObj name="Equation" r:id="rId12" imgW="398772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596" y="3831648"/>
                          <a:ext cx="8002864" cy="615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xmlns="" id="{A63BFC0B-BF36-4B0E-9B3C-19FAD3882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9306" y="3831648"/>
              <a:ext cx="103901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600" dirty="0">
                  <a:ea typeface="黑体" panose="02010609060101010101" pitchFamily="49" charset="-122"/>
                </a:rPr>
                <a:t> </a:t>
              </a:r>
              <a:r>
                <a:rPr lang="zh-CN" altLang="en-US" sz="2600" dirty="0">
                  <a:ea typeface="黑体" panose="02010609060101010101" pitchFamily="49" charset="-122"/>
                </a:rPr>
                <a:t>（</a:t>
              </a:r>
              <a:r>
                <a:rPr lang="en-US" altLang="zh-CN" sz="2600" dirty="0">
                  <a:ea typeface="黑体" panose="02010609060101010101" pitchFamily="49" charset="-122"/>
                </a:rPr>
                <a:t>5</a:t>
              </a:r>
              <a:r>
                <a:rPr lang="zh-CN" altLang="en-US" sz="2600" dirty="0">
                  <a:ea typeface="黑体" panose="02010609060101010101" pitchFamily="49" charset="-122"/>
                </a:rPr>
                <a:t>）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64478" y="4612037"/>
            <a:ext cx="7951440" cy="551329"/>
            <a:chOff x="1013832" y="4623587"/>
            <a:chExt cx="7951440" cy="551329"/>
          </a:xfrm>
        </p:grpSpPr>
        <p:graphicFrame>
          <p:nvGraphicFramePr>
            <p:cNvPr id="39" name="Object 6">
              <a:extLst>
                <a:ext uri="{FF2B5EF4-FFF2-40B4-BE49-F238E27FC236}">
                  <a16:creationId xmlns:a16="http://schemas.microsoft.com/office/drawing/2014/main" xmlns="" id="{4A41AEA1-CFF1-4C39-ACF3-FD19536EFF2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9535137"/>
                </p:ext>
              </p:extLst>
            </p:nvPr>
          </p:nvGraphicFramePr>
          <p:xfrm>
            <a:off x="1899513" y="4683386"/>
            <a:ext cx="619672" cy="428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1" name="公式" r:id="rId14" imgW="304668" imgH="190417" progId="Equation.3">
                    <p:embed/>
                  </p:oleObj>
                </mc:Choice>
                <mc:Fallback>
                  <p:oleObj name="公式" r:id="rId14" imgW="304668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9513" y="4683386"/>
                          <a:ext cx="619672" cy="428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5">
              <a:extLst>
                <a:ext uri="{FF2B5EF4-FFF2-40B4-BE49-F238E27FC236}">
                  <a16:creationId xmlns:a16="http://schemas.microsoft.com/office/drawing/2014/main" xmlns="" id="{197B6378-4A8E-49E9-A5E5-039E78A27C1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5416015"/>
                </p:ext>
              </p:extLst>
            </p:nvPr>
          </p:nvGraphicFramePr>
          <p:xfrm>
            <a:off x="4780352" y="4666916"/>
            <a:ext cx="589064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2" name="公式" r:id="rId15" imgW="279279" imgH="241195" progId="Equation.3">
                    <p:embed/>
                  </p:oleObj>
                </mc:Choice>
                <mc:Fallback>
                  <p:oleObj name="公式" r:id="rId15" imgW="279279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0352" y="4666916"/>
                          <a:ext cx="589064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Rectangle 15">
              <a:extLst>
                <a:ext uri="{FF2B5EF4-FFF2-40B4-BE49-F238E27FC236}">
                  <a16:creationId xmlns:a16="http://schemas.microsoft.com/office/drawing/2014/main" xmlns="" id="{39946A7D-237F-428B-82E9-F494BADAA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832" y="4645680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注意</a:t>
              </a:r>
            </a:p>
          </p:txBody>
        </p:sp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xmlns="" id="{29B753EE-5B4D-442C-B43E-649502065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185" y="4645680"/>
              <a:ext cx="23391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是厄米算符，</a:t>
              </a:r>
            </a:p>
          </p:txBody>
        </p:sp>
        <p:sp>
          <p:nvSpPr>
            <p:cNvPr id="43" name="Rectangle 17">
              <a:extLst>
                <a:ext uri="{FF2B5EF4-FFF2-40B4-BE49-F238E27FC236}">
                  <a16:creationId xmlns:a16="http://schemas.microsoft.com/office/drawing/2014/main" xmlns="" id="{984CA4B0-5F36-4F11-9522-DAF9448AC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9416" y="4623587"/>
              <a:ext cx="35958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是实数，有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(5)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式左侧</a:t>
              </a:r>
            </a:p>
          </p:txBody>
        </p:sp>
      </p:grpSp>
      <p:sp>
        <p:nvSpPr>
          <p:cNvPr id="4" name="Text Box 25">
            <a:extLst>
              <a:ext uri="{FF2B5EF4-FFF2-40B4-BE49-F238E27FC236}">
                <a16:creationId xmlns:a16="http://schemas.microsoft.com/office/drawing/2014/main" xmlns="" id="{F3679D40-E0FE-7EDA-ADCB-E43E4D1FB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3467" y="3773"/>
            <a:ext cx="12239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ea typeface="黑体" panose="02010609060101010101" pitchFamily="49" charset="-122"/>
              </a:rPr>
              <a:t>求</a:t>
            </a:r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xmlns="" id="{73B0EE7F-4DA9-D44A-A97C-8E59C4E5CF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554790"/>
              </p:ext>
            </p:extLst>
          </p:nvPr>
        </p:nvGraphicFramePr>
        <p:xfrm>
          <a:off x="5886324" y="1772"/>
          <a:ext cx="607945" cy="543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公式" r:id="rId17" imgW="266469" imgH="241091" progId="Equation.3">
                  <p:embed/>
                </p:oleObj>
              </mc:Choice>
              <mc:Fallback>
                <p:oleObj name="公式" r:id="rId17" imgW="266469" imgH="241091" progId="Equation.3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xmlns="" id="{72CE9B02-3E08-4AD8-A0D9-DCF40FB5F4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324" y="1772"/>
                        <a:ext cx="607945" cy="543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EB7C2F80-E62C-C5E2-3D55-B615E9DCA0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324364"/>
              </p:ext>
            </p:extLst>
          </p:nvPr>
        </p:nvGraphicFramePr>
        <p:xfrm>
          <a:off x="7110286" y="11854"/>
          <a:ext cx="600679" cy="536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公式" r:id="rId19" imgW="266469" imgH="241091" progId="Equation.3">
                  <p:embed/>
                </p:oleObj>
              </mc:Choice>
              <mc:Fallback>
                <p:oleObj name="公式" r:id="rId19" imgW="266469" imgH="241091" progId="Equation.3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xmlns="" id="{4056A2F2-D7A3-4AB1-896E-B45DF5D5DB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0286" y="11854"/>
                        <a:ext cx="600679" cy="536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8">
            <a:extLst>
              <a:ext uri="{FF2B5EF4-FFF2-40B4-BE49-F238E27FC236}">
                <a16:creationId xmlns:a16="http://schemas.microsoft.com/office/drawing/2014/main" xmlns="" id="{7359B8C0-0AE8-A687-A8FD-772D66C1D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713" y="18689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及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D3F55355-107F-BC69-2586-F2F52090028D}"/>
              </a:ext>
            </a:extLst>
          </p:cNvPr>
          <p:cNvGrpSpPr/>
          <p:nvPr/>
        </p:nvGrpSpPr>
        <p:grpSpPr>
          <a:xfrm>
            <a:off x="432368" y="5637167"/>
            <a:ext cx="8083550" cy="600075"/>
            <a:chOff x="432368" y="5637167"/>
            <a:chExt cx="8083550" cy="600075"/>
          </a:xfrm>
        </p:grpSpPr>
        <p:graphicFrame>
          <p:nvGraphicFramePr>
            <p:cNvPr id="44" name="Object 4">
              <a:extLst>
                <a:ext uri="{FF2B5EF4-FFF2-40B4-BE49-F238E27FC236}">
                  <a16:creationId xmlns:a16="http://schemas.microsoft.com/office/drawing/2014/main" xmlns="" id="{FAE46339-38A5-449E-B203-FCA27339F72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2416414"/>
                </p:ext>
              </p:extLst>
            </p:nvPr>
          </p:nvGraphicFramePr>
          <p:xfrm>
            <a:off x="432368" y="5637167"/>
            <a:ext cx="8083550" cy="600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" name="Equation" r:id="rId21" imgW="3644640" imgH="279360" progId="Equation.DSMT4">
                    <p:embed/>
                  </p:oleObj>
                </mc:Choice>
                <mc:Fallback>
                  <p:oleObj name="Equation" r:id="rId21" imgW="364464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368" y="5637167"/>
                          <a:ext cx="8083550" cy="600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xmlns="" id="{FB68025E-AD31-5900-10D7-354AEBB6A74C}"/>
                </a:ext>
              </a:extLst>
            </p:cNvPr>
            <p:cNvCxnSpPr/>
            <p:nvPr/>
          </p:nvCxnSpPr>
          <p:spPr>
            <a:xfrm>
              <a:off x="4659086" y="6237242"/>
              <a:ext cx="199426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976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1">
            <a:extLst>
              <a:ext uri="{FF2B5EF4-FFF2-40B4-BE49-F238E27FC236}">
                <a16:creationId xmlns:a16="http://schemas.microsoft.com/office/drawing/2014/main" xmlns="" id="{24A74516-8B4D-460C-B988-1B1FA7A054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41778"/>
              </p:ext>
            </p:extLst>
          </p:nvPr>
        </p:nvGraphicFramePr>
        <p:xfrm>
          <a:off x="2699047" y="2905820"/>
          <a:ext cx="3196252" cy="660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4" imgW="1460160" imgH="304560" progId="Equation.DSMT4">
                  <p:embed/>
                </p:oleObj>
              </mc:Choice>
              <mc:Fallback>
                <p:oleObj name="Equation" r:id="rId4" imgW="14601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047" y="2905820"/>
                        <a:ext cx="3196252" cy="66066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24057" y="2110872"/>
            <a:ext cx="7980799" cy="528052"/>
            <a:chOff x="-40600" y="666283"/>
            <a:chExt cx="7980799" cy="528052"/>
          </a:xfrm>
        </p:grpSpPr>
        <p:graphicFrame>
          <p:nvGraphicFramePr>
            <p:cNvPr id="4" name="Object 12">
              <a:extLst>
                <a:ext uri="{FF2B5EF4-FFF2-40B4-BE49-F238E27FC236}">
                  <a16:creationId xmlns:a16="http://schemas.microsoft.com/office/drawing/2014/main" xmlns="" id="{9F705681-56C6-4745-B036-46075395248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3299636"/>
                </p:ext>
              </p:extLst>
            </p:nvPr>
          </p:nvGraphicFramePr>
          <p:xfrm>
            <a:off x="3914329" y="699035"/>
            <a:ext cx="573802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" name="公式" r:id="rId6" imgW="279279" imgH="241195" progId="Equation.3">
                    <p:embed/>
                  </p:oleObj>
                </mc:Choice>
                <mc:Fallback>
                  <p:oleObj name="公式" r:id="rId6" imgW="279279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4329" y="699035"/>
                          <a:ext cx="573802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xmlns="" id="{B1240DF2-EF1F-4AAA-B5FD-3738CE7CE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600" y="666283"/>
              <a:ext cx="395492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由（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）式右侧，注意到</a:t>
              </a: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xmlns="" id="{8B01F252-A22E-4E67-8D58-ACA70C2DF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879" y="666283"/>
              <a:ext cx="341632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的正交归一性，得到</a:t>
              </a:r>
            </a:p>
          </p:txBody>
        </p:sp>
      </p:grpSp>
      <p:sp>
        <p:nvSpPr>
          <p:cNvPr id="15" name="Rectangle 15">
            <a:extLst>
              <a:ext uri="{FF2B5EF4-FFF2-40B4-BE49-F238E27FC236}">
                <a16:creationId xmlns:a16="http://schemas.microsoft.com/office/drawing/2014/main" xmlns="" id="{38D765EC-965B-4E7B-BC89-845F09AE1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625" y="3766199"/>
            <a:ext cx="37753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即为能量的一级修正。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25022" y="4649401"/>
            <a:ext cx="7524363" cy="555909"/>
            <a:chOff x="463272" y="3909677"/>
            <a:chExt cx="7524363" cy="555909"/>
          </a:xfrm>
        </p:grpSpPr>
        <p:graphicFrame>
          <p:nvGraphicFramePr>
            <p:cNvPr id="7" name="Object 9">
              <a:extLst>
                <a:ext uri="{FF2B5EF4-FFF2-40B4-BE49-F238E27FC236}">
                  <a16:creationId xmlns:a16="http://schemas.microsoft.com/office/drawing/2014/main" xmlns="" id="{4BE3C273-25EC-475A-9982-2F1FC98D795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0881767"/>
                </p:ext>
              </p:extLst>
            </p:nvPr>
          </p:nvGraphicFramePr>
          <p:xfrm>
            <a:off x="3768020" y="3968407"/>
            <a:ext cx="4318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" name="公式" r:id="rId8" imgW="203024" imgH="203024" progId="Equation.3">
                    <p:embed/>
                  </p:oleObj>
                </mc:Choice>
                <mc:Fallback>
                  <p:oleObj name="公式" r:id="rId8" imgW="203024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8020" y="3968407"/>
                          <a:ext cx="4318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>
              <a:extLst>
                <a:ext uri="{FF2B5EF4-FFF2-40B4-BE49-F238E27FC236}">
                  <a16:creationId xmlns:a16="http://schemas.microsoft.com/office/drawing/2014/main" xmlns="" id="{76F662BB-8739-46FE-9BB9-201676EB0A6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651814"/>
                </p:ext>
              </p:extLst>
            </p:nvPr>
          </p:nvGraphicFramePr>
          <p:xfrm>
            <a:off x="4743559" y="3975056"/>
            <a:ext cx="530406" cy="457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" name="公式" r:id="rId10" imgW="279279" imgH="241195" progId="Equation.3">
                    <p:embed/>
                  </p:oleObj>
                </mc:Choice>
                <mc:Fallback>
                  <p:oleObj name="公式" r:id="rId10" imgW="279279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3559" y="3975056"/>
                          <a:ext cx="530406" cy="4578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xmlns="" id="{7D272F2C-7FF0-4C85-807D-70DA8E0A3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72" y="3909677"/>
              <a:ext cx="341632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能量的一级修正等于</a:t>
              </a: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xmlns="" id="{193F5D0D-883C-4CC4-9968-4F6CA4A5B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820" y="3911551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在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xmlns="" id="{6B4DECC9-CAA5-46D5-87B1-764A758A7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7298" y="3942366"/>
              <a:ext cx="270033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ea typeface="黑体" panose="02010609060101010101" pitchFamily="49" charset="-122"/>
                </a:rPr>
                <a:t>态中的期望值。</a:t>
              </a:r>
            </a:p>
          </p:txBody>
        </p:sp>
      </p:grpSp>
      <p:sp>
        <p:nvSpPr>
          <p:cNvPr id="23" name="Text Box 24">
            <a:extLst>
              <a:ext uri="{FF2B5EF4-FFF2-40B4-BE49-F238E27FC236}">
                <a16:creationId xmlns:a16="http://schemas.microsoft.com/office/drawing/2014/main" xmlns="" id="{C6A0943F-1069-43A8-A7C8-9D548863F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022" y="548"/>
            <a:ext cx="265670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一、一级修正</a:t>
            </a:r>
          </a:p>
        </p:txBody>
      </p:sp>
      <p:grpSp>
        <p:nvGrpSpPr>
          <p:cNvPr id="6" name="Group 35">
            <a:extLst>
              <a:ext uri="{FF2B5EF4-FFF2-40B4-BE49-F238E27FC236}">
                <a16:creationId xmlns:a16="http://schemas.microsoft.com/office/drawing/2014/main" xmlns="" id="{1786FAF7-8AC1-7C6A-F261-B43A3F4D368D}"/>
              </a:ext>
            </a:extLst>
          </p:cNvPr>
          <p:cNvGrpSpPr/>
          <p:nvPr/>
        </p:nvGrpSpPr>
        <p:grpSpPr>
          <a:xfrm>
            <a:off x="238015" y="1199904"/>
            <a:ext cx="8859728" cy="615950"/>
            <a:chOff x="318596" y="3831648"/>
            <a:chExt cx="8859728" cy="615950"/>
          </a:xfrm>
        </p:grpSpPr>
        <p:graphicFrame>
          <p:nvGraphicFramePr>
            <p:cNvPr id="9" name="Object 7">
              <a:extLst>
                <a:ext uri="{FF2B5EF4-FFF2-40B4-BE49-F238E27FC236}">
                  <a16:creationId xmlns:a16="http://schemas.microsoft.com/office/drawing/2014/main" xmlns="" id="{61FD0477-7530-F793-1344-A5F8EDAF210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796975"/>
                </p:ext>
              </p:extLst>
            </p:nvPr>
          </p:nvGraphicFramePr>
          <p:xfrm>
            <a:off x="318596" y="3831648"/>
            <a:ext cx="8002864" cy="615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" name="Equation" r:id="rId11" imgW="3987720" imgH="279360" progId="Equation.DSMT4">
                    <p:embed/>
                  </p:oleObj>
                </mc:Choice>
                <mc:Fallback>
                  <p:oleObj name="Equation" r:id="rId11" imgW="3987720" imgH="279360" progId="Equation.DSMT4">
                    <p:embed/>
                    <p:pic>
                      <p:nvPicPr>
                        <p:cNvPr id="34" name="Object 7">
                          <a:extLst>
                            <a:ext uri="{FF2B5EF4-FFF2-40B4-BE49-F238E27FC236}">
                              <a16:creationId xmlns:a16="http://schemas.microsoft.com/office/drawing/2014/main" xmlns="" id="{C8664AFD-EB78-4785-851E-38711BC6C9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596" y="3831648"/>
                          <a:ext cx="8002864" cy="615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19">
              <a:extLst>
                <a:ext uri="{FF2B5EF4-FFF2-40B4-BE49-F238E27FC236}">
                  <a16:creationId xmlns:a16="http://schemas.microsoft.com/office/drawing/2014/main" xmlns="" id="{00B3F321-DB9D-F718-BC46-825FFB812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9306" y="3831648"/>
              <a:ext cx="103901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600" dirty="0">
                  <a:ea typeface="黑体" panose="02010609060101010101" pitchFamily="49" charset="-122"/>
                </a:rPr>
                <a:t> </a:t>
              </a:r>
              <a:r>
                <a:rPr lang="zh-CN" altLang="en-US" sz="2600" dirty="0">
                  <a:ea typeface="黑体" panose="02010609060101010101" pitchFamily="49" charset="-122"/>
                </a:rPr>
                <a:t>（</a:t>
              </a:r>
              <a:r>
                <a:rPr lang="en-US" altLang="zh-CN" sz="2600" dirty="0">
                  <a:ea typeface="黑体" panose="02010609060101010101" pitchFamily="49" charset="-122"/>
                </a:rPr>
                <a:t>5</a:t>
              </a:r>
              <a:r>
                <a:rPr lang="zh-CN" altLang="en-US" sz="2600" dirty="0">
                  <a:ea typeface="黑体" panose="02010609060101010101" pitchFamily="49" charset="-122"/>
                </a:rPr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518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429393" y="3883235"/>
            <a:ext cx="7154523" cy="522287"/>
            <a:chOff x="433051" y="4634460"/>
            <a:chExt cx="7154523" cy="522287"/>
          </a:xfrm>
        </p:grpSpPr>
        <p:sp>
          <p:nvSpPr>
            <p:cNvPr id="39" name="Rectangle 38"/>
            <p:cNvSpPr/>
            <p:nvPr/>
          </p:nvSpPr>
          <p:spPr>
            <a:xfrm>
              <a:off x="433051" y="4649383"/>
              <a:ext cx="715452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600" dirty="0">
                  <a:ea typeface="黑体" panose="02010609060101010101" pitchFamily="49" charset="-122"/>
                </a:rPr>
                <a:t>我们总可以选取    </a:t>
              </a: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使得上面展开式中不含    项</a:t>
              </a:r>
            </a:p>
          </p:txBody>
        </p:sp>
        <p:graphicFrame>
          <p:nvGraphicFramePr>
            <p:cNvPr id="6" name="Object 9">
              <a:extLst>
                <a:ext uri="{FF2B5EF4-FFF2-40B4-BE49-F238E27FC236}">
                  <a16:creationId xmlns:a16="http://schemas.microsoft.com/office/drawing/2014/main" xmlns="" id="{014B4B58-76A8-4C1C-949B-958522F6579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4410698"/>
                </p:ext>
              </p:extLst>
            </p:nvPr>
          </p:nvGraphicFramePr>
          <p:xfrm>
            <a:off x="2839455" y="4738477"/>
            <a:ext cx="27305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" name="Equation" r:id="rId4" imgW="126835" imgH="139518" progId="Equation.DSMT4">
                    <p:embed/>
                  </p:oleObj>
                </mc:Choice>
                <mc:Fallback>
                  <p:oleObj name="Equation" r:id="rId4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9455" y="4738477"/>
                          <a:ext cx="273050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8">
              <a:extLst>
                <a:ext uri="{FF2B5EF4-FFF2-40B4-BE49-F238E27FC236}">
                  <a16:creationId xmlns:a16="http://schemas.microsoft.com/office/drawing/2014/main" xmlns="" id="{838EDA37-C39A-4B31-BF04-0829E879D90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6820347"/>
                </p:ext>
              </p:extLst>
            </p:nvPr>
          </p:nvGraphicFramePr>
          <p:xfrm>
            <a:off x="6437868" y="4634460"/>
            <a:ext cx="606425" cy="522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6" name="公式" r:id="rId6" imgW="279279" imgH="241195" progId="Equation.3">
                    <p:embed/>
                  </p:oleObj>
                </mc:Choice>
                <mc:Fallback>
                  <p:oleObj name="公式" r:id="rId6" imgW="279279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7868" y="4634460"/>
                          <a:ext cx="606425" cy="522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Group 1"/>
          <p:cNvGrpSpPr/>
          <p:nvPr/>
        </p:nvGrpSpPr>
        <p:grpSpPr>
          <a:xfrm>
            <a:off x="629251" y="2317218"/>
            <a:ext cx="6690465" cy="543545"/>
            <a:chOff x="338019" y="2377862"/>
            <a:chExt cx="6690465" cy="543545"/>
          </a:xfrm>
        </p:grpSpPr>
        <p:graphicFrame>
          <p:nvGraphicFramePr>
            <p:cNvPr id="4" name="Object 11">
              <a:extLst>
                <a:ext uri="{FF2B5EF4-FFF2-40B4-BE49-F238E27FC236}">
                  <a16:creationId xmlns:a16="http://schemas.microsoft.com/office/drawing/2014/main" xmlns="" id="{9693FA9C-A9F2-48B1-A55C-1A62351359B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3266420"/>
                </p:ext>
              </p:extLst>
            </p:nvPr>
          </p:nvGraphicFramePr>
          <p:xfrm>
            <a:off x="1209559" y="2397532"/>
            <a:ext cx="587375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7" name="公式" r:id="rId8" imgW="266469" imgH="241091" progId="Equation.3">
                    <p:embed/>
                  </p:oleObj>
                </mc:Choice>
                <mc:Fallback>
                  <p:oleObj name="公式" r:id="rId8" imgW="266469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9559" y="2397532"/>
                          <a:ext cx="587375" cy="523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10">
              <a:extLst>
                <a:ext uri="{FF2B5EF4-FFF2-40B4-BE49-F238E27FC236}">
                  <a16:creationId xmlns:a16="http://schemas.microsoft.com/office/drawing/2014/main" xmlns="" id="{8A8A74C6-EC76-4301-9987-19DA2EDD59A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8596525"/>
                </p:ext>
              </p:extLst>
            </p:nvPr>
          </p:nvGraphicFramePr>
          <p:xfrm>
            <a:off x="2784576" y="2397532"/>
            <a:ext cx="836613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8" name="公式" r:id="rId10" imgW="380835" imgH="241195" progId="Equation.3">
                    <p:embed/>
                  </p:oleObj>
                </mc:Choice>
                <mc:Fallback>
                  <p:oleObj name="公式" r:id="rId10" imgW="380835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576" y="2397532"/>
                          <a:ext cx="836613" cy="522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xmlns="" id="{CACF4582-AC99-464E-BF2D-3F9440DE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19" y="2377862"/>
              <a:ext cx="85151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由于</a:t>
              </a: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xmlns="" id="{EDB26053-6FD3-41E7-AE05-C74DE98C4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765" y="2394976"/>
              <a:ext cx="85151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加上</a:t>
              </a: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xmlns="" id="{3681F229-BDF7-460D-A9F9-56BE1A315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6284" y="2377862"/>
              <a:ext cx="33522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后仍是方程（</a:t>
              </a:r>
              <a:r>
                <a: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）的解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972322" y="4636024"/>
            <a:ext cx="5063836" cy="779462"/>
            <a:chOff x="3121284" y="3441982"/>
            <a:chExt cx="5063836" cy="779462"/>
          </a:xfrm>
        </p:grpSpPr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xmlns="" id="{43F4A072-514B-491B-9953-808833D04B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9245502"/>
                </p:ext>
              </p:extLst>
            </p:nvPr>
          </p:nvGraphicFramePr>
          <p:xfrm>
            <a:off x="3121284" y="3441982"/>
            <a:ext cx="2849810" cy="779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9" name="Equation" r:id="rId12" imgW="1066680" imgH="355320" progId="Equation.DSMT4">
                    <p:embed/>
                  </p:oleObj>
                </mc:Choice>
                <mc:Fallback>
                  <p:oleObj name="Equation" r:id="rId12" imgW="106668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1284" y="3441982"/>
                          <a:ext cx="2849810" cy="779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xmlns="" id="{911AF6D5-95AA-41F4-A920-1DC004A1E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1698" y="3441982"/>
              <a:ext cx="993422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600" dirty="0">
                  <a:ea typeface="黑体" panose="02010609060101010101" pitchFamily="49" charset="-122"/>
                </a:rPr>
                <a:t>（</a:t>
              </a:r>
              <a:r>
                <a:rPr lang="en-US" altLang="zh-CN" sz="2600" dirty="0">
                  <a:ea typeface="黑体" panose="02010609060101010101" pitchFamily="49" charset="-122"/>
                </a:rPr>
                <a:t>7</a:t>
              </a:r>
              <a:r>
                <a:rPr lang="zh-CN" altLang="en-US" sz="2600" dirty="0">
                  <a:ea typeface="黑体" panose="02010609060101010101" pitchFamily="49" charset="-122"/>
                </a:rPr>
                <a:t>）</a:t>
              </a:r>
            </a:p>
          </p:txBody>
        </p:sp>
      </p:grpSp>
      <p:graphicFrame>
        <p:nvGraphicFramePr>
          <p:cNvPr id="24" name="Object 5">
            <a:extLst>
              <a:ext uri="{FF2B5EF4-FFF2-40B4-BE49-F238E27FC236}">
                <a16:creationId xmlns:a16="http://schemas.microsoft.com/office/drawing/2014/main" xmlns="" id="{DD565195-114A-4C71-B8A8-0F124C1365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345235"/>
              </p:ext>
            </p:extLst>
          </p:nvPr>
        </p:nvGraphicFramePr>
        <p:xfrm>
          <a:off x="2088166" y="3132156"/>
          <a:ext cx="5056680" cy="552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14" imgW="2311400" imgH="254000" progId="Equation.DSMT4">
                  <p:embed/>
                </p:oleObj>
              </mc:Choice>
              <mc:Fallback>
                <p:oleObj name="Equation" r:id="rId14" imgW="2311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8166" y="3132156"/>
                        <a:ext cx="5056680" cy="552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30479" y="675902"/>
            <a:ext cx="7853432" cy="1058287"/>
            <a:chOff x="65777" y="4538299"/>
            <a:chExt cx="7853432" cy="1058287"/>
          </a:xfrm>
        </p:grpSpPr>
        <p:grpSp>
          <p:nvGrpSpPr>
            <p:cNvPr id="27" name="Group 26"/>
            <p:cNvGrpSpPr/>
            <p:nvPr/>
          </p:nvGrpSpPr>
          <p:grpSpPr>
            <a:xfrm>
              <a:off x="65777" y="4538299"/>
              <a:ext cx="7853432" cy="1046248"/>
              <a:chOff x="203131" y="4113622"/>
              <a:chExt cx="7853432" cy="1046248"/>
            </a:xfrm>
          </p:grpSpPr>
          <p:sp>
            <p:nvSpPr>
              <p:cNvPr id="29" name="Rectangle 18">
                <a:extLst>
                  <a:ext uri="{FF2B5EF4-FFF2-40B4-BE49-F238E27FC236}">
                    <a16:creationId xmlns:a16="http://schemas.microsoft.com/office/drawing/2014/main" xmlns="" id="{D24B8B93-4B58-4976-91C5-6CFEB09B2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131" y="4113622"/>
                <a:ext cx="7853432" cy="1046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ts val="4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下面求波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函数的一级修正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，为此将    按    的本征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4000"/>
                  </a:lnSpc>
                  <a:spcBef>
                    <a:spcPct val="0"/>
                  </a:spcBef>
                  <a:buNone/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函数系    展开</a:t>
                </a:r>
              </a:p>
            </p:txBody>
          </p:sp>
          <p:graphicFrame>
            <p:nvGraphicFramePr>
              <p:cNvPr id="30" name="Object 7">
                <a:extLst>
                  <a:ext uri="{FF2B5EF4-FFF2-40B4-BE49-F238E27FC236}">
                    <a16:creationId xmlns:a16="http://schemas.microsoft.com/office/drawing/2014/main" xmlns="" id="{DE70D7F2-01C5-406B-AA3A-6BA959914F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05253481"/>
                  </p:ext>
                </p:extLst>
              </p:nvPr>
            </p:nvGraphicFramePr>
            <p:xfrm>
              <a:off x="5293495" y="4180045"/>
              <a:ext cx="521557" cy="465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1" name="Equation" r:id="rId16" imgW="266400" imgH="241200" progId="Equation.3">
                      <p:embed/>
                    </p:oleObj>
                  </mc:Choice>
                  <mc:Fallback>
                    <p:oleObj name="Equation" r:id="rId16" imgW="2664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93495" y="4180045"/>
                            <a:ext cx="521557" cy="465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6">
                <a:extLst>
                  <a:ext uri="{FF2B5EF4-FFF2-40B4-BE49-F238E27FC236}">
                    <a16:creationId xmlns:a16="http://schemas.microsoft.com/office/drawing/2014/main" xmlns="" id="{36CE22FD-6276-4C9A-A039-CAB55E9E78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39495741"/>
                  </p:ext>
                </p:extLst>
              </p:nvPr>
            </p:nvGraphicFramePr>
            <p:xfrm>
              <a:off x="6270722" y="4180046"/>
              <a:ext cx="638754" cy="3735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2" name="Equation" r:id="rId18" imgW="304560" imgH="203040" progId="Equation.DSMT4">
                      <p:embed/>
                    </p:oleObj>
                  </mc:Choice>
                  <mc:Fallback>
                    <p:oleObj name="Equation" r:id="rId18" imgW="30456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70722" y="4180046"/>
                            <a:ext cx="638754" cy="3735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8" name="Object 5">
              <a:extLst>
                <a:ext uri="{FF2B5EF4-FFF2-40B4-BE49-F238E27FC236}">
                  <a16:creationId xmlns:a16="http://schemas.microsoft.com/office/drawing/2014/main" xmlns="" id="{C0211C88-EAE5-4EC8-9012-84E34D6C748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3449434"/>
                </p:ext>
              </p:extLst>
            </p:nvPr>
          </p:nvGraphicFramePr>
          <p:xfrm>
            <a:off x="1199429" y="5088602"/>
            <a:ext cx="529447" cy="5079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3" name="公式" r:id="rId20" imgW="279279" imgH="241195" progId="Equation.3">
                    <p:embed/>
                  </p:oleObj>
                </mc:Choice>
                <mc:Fallback>
                  <p:oleObj name="公式" r:id="rId20" imgW="279279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9429" y="5088602"/>
                          <a:ext cx="529447" cy="5079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Object 4">
            <a:extLst>
              <a:ext uri="{FF2B5EF4-FFF2-40B4-BE49-F238E27FC236}">
                <a16:creationId xmlns:a16="http://schemas.microsoft.com/office/drawing/2014/main" xmlns="" id="{0E9E7A7C-18C8-45E0-9E6F-EC0EA80ED7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396804"/>
              </p:ext>
            </p:extLst>
          </p:nvPr>
        </p:nvGraphicFramePr>
        <p:xfrm>
          <a:off x="3051435" y="1677842"/>
          <a:ext cx="2025511" cy="65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22" imgW="1028520" imgH="355320" progId="Equation.DSMT4">
                  <p:embed/>
                </p:oleObj>
              </mc:Choice>
              <mc:Fallback>
                <p:oleObj name="Equation" r:id="rId22" imgW="10285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435" y="1677842"/>
                        <a:ext cx="2025511" cy="654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24">
            <a:extLst>
              <a:ext uri="{FF2B5EF4-FFF2-40B4-BE49-F238E27FC236}">
                <a16:creationId xmlns:a16="http://schemas.microsoft.com/office/drawing/2014/main" xmlns="" id="{C6A0943F-1069-43A8-A7C8-9D548863F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569" y="-2444"/>
            <a:ext cx="265670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一、一级修正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30479" y="5499329"/>
            <a:ext cx="7957925" cy="492443"/>
            <a:chOff x="312117" y="4510092"/>
            <a:chExt cx="7957925" cy="492443"/>
          </a:xfrm>
        </p:grpSpPr>
        <p:graphicFrame>
          <p:nvGraphicFramePr>
            <p:cNvPr id="49" name="Object 6">
              <a:extLst>
                <a:ext uri="{FF2B5EF4-FFF2-40B4-BE49-F238E27FC236}">
                  <a16:creationId xmlns:a16="http://schemas.microsoft.com/office/drawing/2014/main" xmlns="" id="{4785249A-FBA3-417C-ACFC-69FCFBB0F7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7779394"/>
                </p:ext>
              </p:extLst>
            </p:nvPr>
          </p:nvGraphicFramePr>
          <p:xfrm>
            <a:off x="7408346" y="4534222"/>
            <a:ext cx="861696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5" name="公式" r:id="rId24" imgW="329914" imgH="177646" progId="Equation.3">
                    <p:embed/>
                  </p:oleObj>
                </mc:Choice>
                <mc:Fallback>
                  <p:oleObj name="公式" r:id="rId24" imgW="329914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08346" y="4534222"/>
                          <a:ext cx="861696" cy="468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Rectangle 17">
              <a:extLst>
                <a:ext uri="{FF2B5EF4-FFF2-40B4-BE49-F238E27FC236}">
                  <a16:creationId xmlns:a16="http://schemas.microsoft.com/office/drawing/2014/main" xmlns="" id="{5B288B9F-8756-48F2-8E5B-8212F3A9C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17" y="4510092"/>
              <a:ext cx="718658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上式右边求和号上角加一撇号表示求和时不包括</a:t>
              </a:r>
            </a:p>
          </p:txBody>
        </p:sp>
      </p:grpSp>
      <p:sp>
        <p:nvSpPr>
          <p:cNvPr id="51" name="Rectangle 18">
            <a:extLst>
              <a:ext uri="{FF2B5EF4-FFF2-40B4-BE49-F238E27FC236}">
                <a16:creationId xmlns:a16="http://schemas.microsoft.com/office/drawing/2014/main" xmlns="" id="{1788D9E8-0844-4B74-89BA-2AABA7189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07" y="6098513"/>
            <a:ext cx="435247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的项，将上式带入（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）式得</a:t>
            </a:r>
          </a:p>
        </p:txBody>
      </p:sp>
    </p:spTree>
    <p:extLst>
      <p:ext uri="{BB962C8B-B14F-4D97-AF65-F5344CB8AC3E}">
        <p14:creationId xmlns:p14="http://schemas.microsoft.com/office/powerpoint/2010/main" val="304502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5824</TotalTime>
  <Words>1094</Words>
  <Application>Microsoft Office PowerPoint</Application>
  <PresentationFormat>On-screen Show (4:3)</PresentationFormat>
  <Paragraphs>125</Paragraphs>
  <Slides>13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黑体</vt:lpstr>
      <vt:lpstr>宋体</vt:lpstr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公式</vt:lpstr>
      <vt:lpstr>PowerPoint Presentation</vt:lpstr>
      <vt:lpstr>PowerPoint Presentation</vt:lpstr>
      <vt:lpstr>一、非简并定态微扰理论</vt:lpstr>
      <vt:lpstr>一、非简并定态微扰理论</vt:lpstr>
      <vt:lpstr>一、非简并定态微扰理论</vt:lpstr>
      <vt:lpstr>一、非简并定态微扰理论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二、二级修正</vt:lpstr>
      <vt:lpstr>PowerPoint Presentation</vt:lpstr>
    </vt:vector>
  </TitlesOfParts>
  <Company>Local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1089</cp:revision>
  <cp:lastPrinted>2023-09-27T02:57:00Z</cp:lastPrinted>
  <dcterms:created xsi:type="dcterms:W3CDTF">2023-05-07T08:38:35Z</dcterms:created>
  <dcterms:modified xsi:type="dcterms:W3CDTF">2025-03-27T23:37:03Z</dcterms:modified>
</cp:coreProperties>
</file>