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03" r:id="rId2"/>
    <p:sldId id="298" r:id="rId3"/>
    <p:sldId id="262" r:id="rId4"/>
    <p:sldId id="267" r:id="rId5"/>
    <p:sldId id="263" r:id="rId6"/>
    <p:sldId id="304" r:id="rId7"/>
    <p:sldId id="305" r:id="rId8"/>
    <p:sldId id="299" r:id="rId9"/>
    <p:sldId id="300" r:id="rId10"/>
    <p:sldId id="301" r:id="rId11"/>
    <p:sldId id="302" r:id="rId12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6C2"/>
    <a:srgbClr val="0D7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3" autoAdjust="0"/>
    <p:restoredTop sz="83804" autoAdjust="0"/>
  </p:normalViewPr>
  <p:slideViewPr>
    <p:cSldViewPr snapToGrid="0">
      <p:cViewPr varScale="1">
        <p:scale>
          <a:sx n="84" d="100"/>
          <a:sy n="84" d="100"/>
        </p:scale>
        <p:origin x="1391" y="65"/>
      </p:cViewPr>
      <p:guideLst/>
    </p:cSldViewPr>
  </p:slideViewPr>
  <p:outlineViewPr>
    <p:cViewPr>
      <p:scale>
        <a:sx n="33" d="100"/>
        <a:sy n="33" d="100"/>
      </p:scale>
      <p:origin x="0" y="-337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7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AAE27-943E-40CE-8CAC-FFC9F379C4A0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24C4A-430C-44A3-BB61-D87BD873C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8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8C77-8D1C-45C4-B03D-BC15710A2C38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81F4-23C5-4A7C-BD2B-E5E6B6ED8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70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021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6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经典氢原子：不能建立稳定的氢原子模型；加速电子产生的辐射频率是连续的；频率的整数倍谐波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6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玻尔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对原子光谱线系</a:t>
            </a:r>
            <a:r>
              <a:rPr lang="zh-CN" altLang="en-US" sz="1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巴尔末公式的理论解释，</a:t>
            </a:r>
            <a:r>
              <a:rPr lang="zh-CN" altLang="en-US" dirty="0" smtClean="0"/>
              <a:t>当时已有的原子模型是电子绕原子核运转，玻尔在前人的基础上假设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825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18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库仑力公式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圆周运动，向心力由库仑力提供</a:t>
                </a:r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前两个式子解出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，代入后来的</a:t>
                </a:r>
                <a:r>
                  <a:rPr lang="en-US" altLang="zh-CN" dirty="0" smtClean="0"/>
                  <a:t>En</a:t>
                </a:r>
                <a:r>
                  <a:rPr lang="zh-CN" altLang="en-US" dirty="0" smtClean="0"/>
                  <a:t>。第一波尔轨道半径</a:t>
                </a:r>
                <a:r>
                  <a:rPr lang="en-US" altLang="zh-CN" dirty="0" smtClean="0"/>
                  <a:t>0.5A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zh-CN" alt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sSup>
                                <m:sSupPr>
                                  <m:ctrlPr>
                                    <a:rPr lang="zh-CN" altLang="en-US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sSup>
                                <m:sSupPr>
                                  <m:ctrlPr>
                                    <a:rPr lang="zh-CN" altLang="en-US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altLang="zh-CN" sz="12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ℏ</m:t>
                                  </m:r>
                                </m:e>
                                <m:sup>
                                  <m:r>
                                    <a:rPr lang="en-US" altLang="zh-CN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库仑力公式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 smtClean="0"/>
                  <a:t>圆周运动，向心力由库仑力提供</a:t>
                </a:r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前两个式子解出</a:t>
                </a:r>
                <a:r>
                  <a:rPr lang="en-US" altLang="zh-CN" dirty="0" smtClean="0"/>
                  <a:t>v</a:t>
                </a:r>
                <a:r>
                  <a:rPr lang="zh-CN" altLang="en-US" dirty="0" smtClean="0"/>
                  <a:t>和</a:t>
                </a:r>
                <a:r>
                  <a:rPr lang="en-US" altLang="zh-CN" dirty="0" smtClean="0"/>
                  <a:t>r</a:t>
                </a:r>
                <a:r>
                  <a:rPr lang="zh-CN" altLang="en-US" dirty="0" smtClean="0"/>
                  <a:t>，代入后来的</a:t>
                </a:r>
                <a:r>
                  <a:rPr lang="en-US" altLang="zh-CN" dirty="0" smtClean="0"/>
                  <a:t>En</a:t>
                </a:r>
                <a:r>
                  <a:rPr lang="zh-CN" altLang="en-US" dirty="0" smtClean="0"/>
                  <a:t>。第一波尔轨道半径</a:t>
                </a:r>
                <a:r>
                  <a:rPr lang="en-US" altLang="zh-CN" dirty="0" smtClean="0"/>
                  <a:t>0.5A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zh-CN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𝜋</a:t>
                </a:r>
                <a:r>
                  <a:rPr lang="en-US" altLang="zh-CN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ℏ </a:t>
                </a:r>
                <a:r>
                  <a:rPr lang="en-US" altLang="zh-CN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−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zh-CN" altLang="en-US" sz="1200" b="1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𝝁</a:t>
                </a:r>
                <a:r>
                  <a:rPr lang="en-US" altLang="zh-CN" sz="1200" b="1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𝒆</a:t>
                </a:r>
                <a:r>
                  <a:rPr lang="zh-CN" altLang="en-US" sz="1200" b="1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^</a:t>
                </a:r>
                <a:r>
                  <a:rPr lang="en-US" altLang="zh-CN" sz="1200" b="1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𝟒)/(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2𝑛^2 ℏ^2 )</a:t>
                </a:r>
                <a:r>
                  <a:rPr lang="en-US" altLang="zh-CN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+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</a:t>
                </a:r>
                <a:r>
                  <a:rPr lang="zh-CN" altLang="en-US" sz="1200" b="1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𝝁</a:t>
                </a:r>
                <a:r>
                  <a:rPr lang="en-US" altLang="zh-CN" sz="1200" b="1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𝒆</a:t>
                </a:r>
                <a:r>
                  <a:rPr lang="zh-CN" altLang="en-US" sz="1200" b="1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^</a:t>
                </a:r>
                <a:r>
                  <a:rPr lang="en-US" altLang="zh-CN" sz="1200" b="1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𝟒)/(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2</a:t>
                </a:r>
                <a:r>
                  <a:rPr lang="en-US" altLang="zh-CN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𝑚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^</a:t>
                </a:r>
                <a:r>
                  <a:rPr lang="en-US" altLang="zh-CN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2 ℏ^2 ))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87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分析力学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19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玻尔理论的缺陷，主要因为是把微观粒子看作经典力学中的质点，把经典力学的规律用在微观粒子上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15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BC4C-14E0-41E1-A077-758458D8B38D}" type="datetime1">
              <a:rPr lang="zh-CN" altLang="en-US" smtClean="0"/>
              <a:t>2025/2/21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8219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C449-B8F0-4B17-AFC9-CC9E3696DB5E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1AAF-0EBB-4C75-B181-3E12A4A813F3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B566-D327-45CD-9CCC-FEAE75412189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8000" y="690856"/>
            <a:ext cx="9180000" cy="78265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1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6078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88-40F1-4FAE-B795-40420C0F0F11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5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548C-43FA-49DA-AD91-2C392E4A4C3C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8EE6-8CC4-4234-A249-FBF8921479E6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CC8-494F-4466-929D-E995EB19C934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45DE-0722-421B-9DA3-34C2D092F28E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C6A-AAC7-48EA-96C1-BF75AF9B44FF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3900-DA90-47D0-AC95-17F9C4F92E20}" type="datetime1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7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1664611" y="762000"/>
            <a:ext cx="5098139" cy="7875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第一章 绪论</a:t>
            </a:r>
            <a:endParaRPr lang="zh-CN" altLang="en-US" sz="4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49122" y="2218189"/>
            <a:ext cx="75424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1.3 </a:t>
            </a: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氢原子光谱（玻尔理论</a:t>
            </a:r>
            <a:r>
              <a:rPr lang="zh-CN" altLang="en-US" sz="4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4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76450" y="3212438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一、氢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原子光谱实验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二、玻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尔理论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三、玻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尔理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论的意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</a:p>
        </p:txBody>
      </p:sp>
    </p:spTree>
    <p:extLst>
      <p:ext uri="{BB962C8B-B14F-4D97-AF65-F5344CB8AC3E}">
        <p14:creationId xmlns:p14="http://schemas.microsoft.com/office/powerpoint/2010/main" val="28340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268119" y="171682"/>
            <a:ext cx="4332152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三、玻尔理论的意义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025" y="830121"/>
            <a:ext cx="856297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玻尔理论无法克服的困难</a:t>
            </a:r>
          </a:p>
          <a:p>
            <a:pPr marL="0" lvl="1" indent="720000">
              <a:lnSpc>
                <a:spcPct val="150000"/>
              </a:lnSpc>
              <a:buNone/>
            </a:pP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玻尔量子论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首次打开了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认识原子结构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的大门，取得了很大的成功。但是它的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局限性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也逐渐为人们所认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识： 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119" y="2722947"/>
            <a:ext cx="85743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>
              <a:lnSpc>
                <a:spcPct val="150000"/>
              </a:lnSpc>
              <a:buClr>
                <a:schemeClr val="accent2"/>
              </a:buClr>
              <a:buSzPct val="75000"/>
              <a:buNone/>
            </a:pP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不能证明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复杂的原子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甚至比氢稍微复杂的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氦原子的光谱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； </a:t>
            </a:r>
          </a:p>
          <a:p>
            <a:pPr marL="0" lvl="1" indent="0">
              <a:lnSpc>
                <a:spcPct val="150000"/>
              </a:lnSpc>
              <a:buClr>
                <a:schemeClr val="accent2"/>
              </a:buClr>
              <a:buSzPct val="75000"/>
              <a:buNone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不能给出光谱的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谱线强度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（相对强度）； </a:t>
            </a:r>
          </a:p>
          <a:p>
            <a:pPr marL="0" lvl="1" indent="0">
              <a:lnSpc>
                <a:spcPct val="150000"/>
              </a:lnSpc>
              <a:buClr>
                <a:schemeClr val="accent2"/>
              </a:buClr>
              <a:buSzPct val="75000"/>
              <a:buNone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只能处理周期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运动，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不能处理非束缚态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问题，如散射问题； </a:t>
            </a:r>
          </a:p>
          <a:p>
            <a:pPr marL="0" lvl="1" indent="0">
              <a:lnSpc>
                <a:spcPct val="150000"/>
              </a:lnSpc>
              <a:buClr>
                <a:schemeClr val="accent2"/>
              </a:buClr>
              <a:buSzPct val="75000"/>
              <a:buNone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从理论上讲，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能量量子化概念与经典力学不相容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。多少带有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人为的性质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，其物理本质还不清楚。 </a:t>
            </a:r>
          </a:p>
        </p:txBody>
      </p:sp>
    </p:spTree>
    <p:extLst>
      <p:ext uri="{BB962C8B-B14F-4D97-AF65-F5344CB8AC3E}">
        <p14:creationId xmlns:p14="http://schemas.microsoft.com/office/powerpoint/2010/main" val="75036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8282" y="847468"/>
                <a:ext cx="8349018" cy="5515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b="1" dirty="0" smtClean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一、 </a:t>
                </a:r>
                <a:r>
                  <a:rPr lang="zh-CN" altLang="en-US" sz="26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氢原子光</a:t>
                </a:r>
                <a:r>
                  <a:rPr lang="zh-CN" altLang="en-US" sz="2600" b="1" dirty="0" smtClean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谱</a:t>
                </a:r>
                <a:endParaRPr lang="en-US" altLang="zh-CN" sz="2600" b="1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线状光谱、里德伯常数</a:t>
                </a:r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b="1" dirty="0" smtClean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二、 </a:t>
                </a:r>
                <a:r>
                  <a:rPr lang="zh-CN" altLang="en-US" sz="26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玻尔理论</a:t>
                </a:r>
                <a:endParaRPr lang="en-US" altLang="zh-CN" sz="2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原子中的电子处于能量不连续的定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态</a:t>
                </a:r>
                <a:endParaRPr lang="en-US" altLang="zh-CN" sz="2600" dirty="0" smtClean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稳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定状态：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600" i="1" baseline="-30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600" i="1" baseline="-30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600" i="1" baseline="-30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…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&lt;…)</m:t>
                    </m:r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、发光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频率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</a:rPr>
                      <m:t>h𝑣</m:t>
                    </m:r>
                    <m:r>
                      <a:rPr lang="zh-CN" altLang="en-US" sz="2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6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、量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子化条件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𝑚𝑣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ℏ  (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=1,2,3…)</m:t>
                    </m:r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b="1" dirty="0" smtClean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三、玻</a:t>
                </a:r>
                <a:r>
                  <a:rPr lang="zh-CN" altLang="en-US" sz="26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尔理论意义</a:t>
                </a:r>
                <a:endParaRPr lang="en-US" altLang="zh-CN" sz="26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玻尔量子论首次打开了认识原子结构的大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门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82" y="847468"/>
                <a:ext cx="8349018" cy="5515292"/>
              </a:xfrm>
              <a:prstGeom prst="rect">
                <a:avLst/>
              </a:prstGeom>
              <a:blipFill rotWithShape="0">
                <a:blip r:embed="rId2"/>
                <a:stretch>
                  <a:fillRect l="-1315" b="-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28282" y="113316"/>
            <a:ext cx="1248484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小结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3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376035" y="103589"/>
            <a:ext cx="3969382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一、氢原子光谱实验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6035" y="809847"/>
            <a:ext cx="8242671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ts val="4000"/>
              </a:lnSpc>
            </a:pP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原子光谱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，是由原子在能量变化时所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发射或吸收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的一系列波长的光所组成的光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谱。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457200">
              <a:lnSpc>
                <a:spcPts val="4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实验指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出：氢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原子光谱是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频率（波长）分立的线光谱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，而且原子在正常状态下是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稳定的和不辐射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6617" y="3694900"/>
                <a:ext cx="8612322" cy="695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b="0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zh-CN" altLang="en-US" sz="2600" b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6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2600" b="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zh-CN" altLang="en-US" sz="2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sz="2600" b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sz="26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zh-CN" altLang="en-US" sz="2600" b="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600" b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2600" b="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′=1,2,3,…;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=2,3,4,…</m:t>
                      </m:r>
                    </m:oMath>
                  </m:oMathPara>
                </a14:m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17" y="3694900"/>
                <a:ext cx="8612322" cy="695062"/>
              </a:xfrm>
              <a:prstGeom prst="rect">
                <a:avLst/>
              </a:prstGeom>
              <a:blipFill rotWithShape="0">
                <a:blip r:embed="rId3"/>
                <a:stretch>
                  <a:fillRect t="-20175" b="-6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61209" y="2908042"/>
            <a:ext cx="2018501" cy="6006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700"/>
              </a:lnSpc>
            </a:pP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巴尔末公式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3349" y="4479600"/>
                <a:ext cx="8727383" cy="576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zh-CN" altLang="en-US" sz="26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600">
                        <a:latin typeface="Cambria Math" panose="02040503050406030204" pitchFamily="18" charset="0"/>
                      </a:rPr>
                      <m:t>.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09</m:t>
                    </m:r>
                    <m:r>
                      <m:rPr>
                        <m:nor/>
                      </m:rPr>
                      <a:rPr lang="zh-CN" altLang="en-US" sz="260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73731</m:t>
                    </m:r>
                    <m:r>
                      <a:rPr lang="zh-CN" altLang="en-US" sz="26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sSup>
                      <m:sSup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是氢的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里德伯常数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是光速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49" y="4479600"/>
                <a:ext cx="8727383" cy="576825"/>
              </a:xfrm>
              <a:prstGeom prst="rect">
                <a:avLst/>
              </a:prstGeom>
              <a:blipFill rotWithShape="0">
                <a:blip r:embed="rId4"/>
                <a:stretch>
                  <a:fillRect b="-24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7686" y="5243339"/>
                <a:ext cx="8270183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可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见，有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谱线，常还有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的谱线，此原则称为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并合原则。             </a:t>
                </a:r>
                <a:endParaRPr lang="en-US" altLang="zh-CN" sz="2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en-US" altLang="zh-CN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</a:t>
                </a:r>
                <a:r>
                  <a:rPr lang="zh-CN" altLang="en-US" sz="28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经典理论无法解释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!</a:t>
                </a:r>
                <a:endParaRPr lang="zh-CN" altLang="en-US" sz="26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86" y="5243339"/>
                <a:ext cx="8270183" cy="1446550"/>
              </a:xfrm>
              <a:prstGeom prst="rect">
                <a:avLst/>
              </a:prstGeom>
              <a:blipFill rotWithShape="0">
                <a:blip r:embed="rId5"/>
                <a:stretch>
                  <a:fillRect l="-1326" t="-3376" b="-10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30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3732" y="3387305"/>
            <a:ext cx="3553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氢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原子光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谱巴尔末系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350246" y="135569"/>
            <a:ext cx="4100587" cy="483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一、氢原子光谱实验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813"/>
            <a:ext cx="9107842" cy="2364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19753" y="4007998"/>
                <a:ext cx="5849532" cy="728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zh-CN" altLang="en-US" sz="32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zh-CN" altLang="en-US" sz="3200" b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zh-CN" altLang="en-US" sz="3200" b="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zh-CN" sz="3200" b="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p>
                                <m:r>
                                  <a:rPr lang="zh-CN" altLang="en-US" sz="32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zh-CN" altLang="en-US" sz="3200" b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3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zh-CN" altLang="en-US" sz="32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sz="3200" dirty="0"/>
                  <a:t> </a:t>
                </a:r>
                <a:r>
                  <a:rPr lang="zh-CN" altLang="en-US" sz="3200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3200" b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753" y="4007998"/>
                <a:ext cx="5849532" cy="728597"/>
              </a:xfrm>
              <a:prstGeom prst="rect">
                <a:avLst/>
              </a:prstGeom>
              <a:blipFill rotWithShape="0">
                <a:blip r:embed="rId4"/>
                <a:stretch>
                  <a:fillRect t="-1250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82426" y="4961330"/>
                <a:ext cx="5871293" cy="695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7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0" i="1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zh-CN" altLang="en-US" sz="2800" b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2800" b="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CN" altLang="en-US" sz="28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CN" altLang="en-US" sz="2800" b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sz="28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6" y="4961330"/>
                <a:ext cx="5871293" cy="695062"/>
              </a:xfrm>
              <a:prstGeom prst="rect">
                <a:avLst/>
              </a:prstGeom>
              <a:blipFill rotWithShape="0">
                <a:blip r:embed="rId5"/>
                <a:stretch>
                  <a:fillRect t="-27193"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697495" y="4920744"/>
                <a:ext cx="10602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 smtClean="0"/>
                  <a:t>2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495" y="4920744"/>
                <a:ext cx="106029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0465" r="-7471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961868" y="6059269"/>
                <a:ext cx="6262162" cy="695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=364.53</m:t>
                      </m:r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sz="28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𝑛𝑚</m:t>
                      </m:r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68" y="6059269"/>
                <a:ext cx="6262162" cy="695062"/>
              </a:xfrm>
              <a:prstGeom prst="rect">
                <a:avLst/>
              </a:prstGeom>
              <a:blipFill rotWithShape="0">
                <a:blip r:embed="rId7"/>
                <a:stretch>
                  <a:fillRect t="-32456" b="-6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87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99581" y="835287"/>
            <a:ext cx="8447966" cy="249299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经典电动力学无法解释氢原子光谱实验：</a:t>
            </a:r>
            <a:endParaRPr lang="en-US" altLang="zh-CN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电子绕核做圆周运动，不断辐射能量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电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子运动轨道的曲率半径逐渐减小，大量损失能量，最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终塌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陷到原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子核上：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与原子稳定存</a:t>
            </a: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在相矛盾；</a:t>
            </a:r>
            <a:endParaRPr lang="en-US" altLang="zh-CN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264040" y="157012"/>
            <a:ext cx="4170104" cy="5374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一、氢原子光谱实验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4040" y="3444671"/>
            <a:ext cx="8519048" cy="129266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辐射能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量连续减小，频谱应该连续：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与原子的离散谱相矛</a:t>
            </a: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盾；</a:t>
            </a:r>
            <a:endParaRPr lang="en-US" altLang="zh-CN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4040" y="4878120"/>
                <a:ext cx="8680416" cy="1292662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按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照经典理论，存在某一频率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的谱线，也存在这个频率的整数倍的谐波：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与氢原子光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谱遵循并合原则相矛盾。</a:t>
                </a:r>
                <a:endParaRPr lang="en-US" altLang="zh-CN" sz="2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40" y="4878120"/>
                <a:ext cx="8680416" cy="1292662"/>
              </a:xfrm>
              <a:prstGeom prst="rect">
                <a:avLst/>
              </a:prstGeom>
              <a:blipFill rotWithShape="0">
                <a:blip r:embed="rId3"/>
                <a:stretch>
                  <a:fillRect l="-982" r="-3647" b="-420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61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5676" y="761951"/>
                <a:ext cx="8329855" cy="2513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玻尔假设（</a:t>
                </a:r>
                <a:r>
                  <a:rPr lang="en-US" altLang="zh-CN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1913</a:t>
                </a:r>
                <a:r>
                  <a:rPr lang="zh-CN" altLang="en-US" sz="260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年）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定态假设：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原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子系统只能有一系列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不连</a:t>
                </a: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续的能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量状态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，在这些状态中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，电子虽然作加速运动但</a:t>
                </a: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不辐射能量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。这些状态称为</a:t>
                </a: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稳定状态（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定态），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相应的能量是 </a:t>
                </a:r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720000">
                  <a:lnSpc>
                    <a:spcPts val="4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600" i="1" baseline="-30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600" i="1" baseline="-30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600" i="1" baseline="-30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 … 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&lt;…)</m:t>
                    </m:r>
                  </m:oMath>
                </a14:m>
                <a:endParaRPr lang="en-US" altLang="zh-CN" sz="26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76" y="761951"/>
                <a:ext cx="8329855" cy="2513509"/>
              </a:xfrm>
              <a:prstGeom prst="rect">
                <a:avLst/>
              </a:prstGeom>
              <a:blipFill rotWithShape="0">
                <a:blip r:embed="rId3"/>
                <a:stretch>
                  <a:fillRect l="-1318" t="-1942" r="-2635" b="-2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259304" y="134624"/>
            <a:ext cx="3164833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二、玻尔理论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69775" y="3343858"/>
                <a:ext cx="5782985" cy="2159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00"/>
                  </a:lnSpc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频率条件假设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：当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原子从一个具有较大能量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600" i="1" baseline="-30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的稳定状态跃迁到另一个较低能量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600" i="1" baseline="-30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的稳定状态时，原子发射单色光，其频率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zh-CN" altLang="en-US" sz="26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600" b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b="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sz="26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sz="2600" b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b="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zh-CN" altLang="en-US" sz="26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zh-CN" altLang="en-US" sz="2600" b="0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75" y="3343858"/>
                <a:ext cx="5782985" cy="2159950"/>
              </a:xfrm>
              <a:prstGeom prst="rect">
                <a:avLst/>
              </a:prstGeom>
              <a:blipFill rotWithShape="0">
                <a:blip r:embed="rId4"/>
                <a:stretch>
                  <a:fillRect l="-1899" t="-565" b="-1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8192" y="5673959"/>
                <a:ext cx="8651330" cy="990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3500"/>
                  </a:lnSpc>
                  <a:spcBef>
                    <a:spcPct val="0"/>
                  </a:spcBef>
                  <a:spcAft>
                    <a:spcPts val="1200"/>
                  </a:spcAft>
                </a:pP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量子化条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件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轨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道半径量子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化）</a:t>
                </a: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在这些稳定状态轨道上运动的电子的角动量必须满足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sz="2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ℏ </m:t>
                    </m:r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=1,2,3…)</m:t>
                    </m:r>
                  </m:oMath>
                </a14:m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2" y="5673959"/>
                <a:ext cx="8651330" cy="990015"/>
              </a:xfrm>
              <a:prstGeom prst="rect">
                <a:avLst/>
              </a:prstGeom>
              <a:blipFill rotWithShape="0">
                <a:blip r:embed="rId5"/>
                <a:stretch>
                  <a:fillRect l="-1268" t="-5556" b="-9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6215300" y="2670620"/>
            <a:ext cx="2850880" cy="2426673"/>
            <a:chOff x="5757147" y="2476067"/>
            <a:chExt cx="3153657" cy="2689321"/>
          </a:xfrm>
        </p:grpSpPr>
        <p:grpSp>
          <p:nvGrpSpPr>
            <p:cNvPr id="17" name="Group 16"/>
            <p:cNvGrpSpPr/>
            <p:nvPr/>
          </p:nvGrpSpPr>
          <p:grpSpPr>
            <a:xfrm>
              <a:off x="5757147" y="2476067"/>
              <a:ext cx="3153657" cy="2689321"/>
              <a:chOff x="5776603" y="2437156"/>
              <a:chExt cx="3153657" cy="2689321"/>
            </a:xfrm>
          </p:grpSpPr>
          <p:sp>
            <p:nvSpPr>
              <p:cNvPr id="16" name="Flowchart: Connector 15"/>
              <p:cNvSpPr/>
              <p:nvPr/>
            </p:nvSpPr>
            <p:spPr>
              <a:xfrm>
                <a:off x="8184636" y="2887136"/>
                <a:ext cx="140065" cy="119062"/>
              </a:xfrm>
              <a:prstGeom prst="flowChartConnector">
                <a:avLst/>
              </a:prstGeom>
              <a:solidFill>
                <a:srgbClr val="FF000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5776603" y="2437156"/>
                <a:ext cx="3153657" cy="2689321"/>
                <a:chOff x="5776603" y="2437156"/>
                <a:chExt cx="3153657" cy="2689321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5776603" y="2437156"/>
                  <a:ext cx="3153657" cy="2689321"/>
                  <a:chOff x="6109959" y="2484211"/>
                  <a:chExt cx="3365077" cy="2840831"/>
                </a:xfrm>
              </p:grpSpPr>
              <p:sp>
                <p:nvSpPr>
                  <p:cNvPr id="8" name="Flowchart: Connector 7"/>
                  <p:cNvSpPr/>
                  <p:nvPr/>
                </p:nvSpPr>
                <p:spPr>
                  <a:xfrm>
                    <a:off x="7439025" y="3743326"/>
                    <a:ext cx="238125" cy="238124"/>
                  </a:xfrm>
                  <a:prstGeom prst="flowChartConnector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7291386" y="3600440"/>
                    <a:ext cx="533402" cy="533401"/>
                  </a:xfrm>
                  <a:prstGeom prst="ellipse">
                    <a:avLst/>
                  </a:prstGeom>
                  <a:noFill/>
                  <a:ln w="28575"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6781472" y="3159296"/>
                    <a:ext cx="1552576" cy="1490662"/>
                  </a:xfrm>
                  <a:prstGeom prst="ellipse">
                    <a:avLst/>
                  </a:prstGeom>
                  <a:noFill/>
                  <a:ln w="28575"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6109959" y="2484211"/>
                    <a:ext cx="2895602" cy="2840831"/>
                  </a:xfrm>
                  <a:prstGeom prst="ellipse">
                    <a:avLst/>
                  </a:prstGeom>
                  <a:noFill/>
                  <a:ln w="28575"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>
                  <a:xfrm>
                    <a:off x="7768413" y="3682487"/>
                    <a:ext cx="647014" cy="53164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28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en-US" altLang="zh-CN" sz="2800" b="1" baseline="-250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8181007" y="3218142"/>
                    <a:ext cx="647014" cy="53164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28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en-US" altLang="zh-CN" sz="2800" b="1" baseline="-250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lang="en-US" altLang="zh-CN" sz="2800" b="1" baseline="-25000" dirty="0" smtClean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" name="Rectangle 13"/>
                  <p:cNvSpPr/>
                  <p:nvPr/>
                </p:nvSpPr>
                <p:spPr>
                  <a:xfrm>
                    <a:off x="8828022" y="2852077"/>
                    <a:ext cx="647014" cy="53164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sz="28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</a:t>
                    </a:r>
                    <a:r>
                      <a:rPr lang="en-US" altLang="zh-CN" sz="2800" b="1" baseline="-25000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5" name="Curved Connector 4"/>
                <p:cNvCxnSpPr/>
                <p:nvPr/>
              </p:nvCxnSpPr>
              <p:spPr>
                <a:xfrm rot="10800000" flipV="1">
                  <a:off x="7648932" y="2963172"/>
                  <a:ext cx="522156" cy="320430"/>
                </a:xfrm>
                <a:prstGeom prst="curvedConnector2">
                  <a:avLst/>
                </a:prstGeom>
                <a:ln w="127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Freeform 23"/>
                <p:cNvSpPr/>
                <p:nvPr/>
              </p:nvSpPr>
              <p:spPr>
                <a:xfrm>
                  <a:off x="8029314" y="2656128"/>
                  <a:ext cx="669303" cy="169693"/>
                </a:xfrm>
                <a:custGeom>
                  <a:avLst/>
                  <a:gdLst>
                    <a:gd name="connsiteX0" fmla="*/ 0 w 669303"/>
                    <a:gd name="connsiteY0" fmla="*/ 0 h 169693"/>
                    <a:gd name="connsiteX1" fmla="*/ 150829 w 669303"/>
                    <a:gd name="connsiteY1" fmla="*/ 169682 h 169693"/>
                    <a:gd name="connsiteX2" fmla="*/ 197963 w 669303"/>
                    <a:gd name="connsiteY2" fmla="*/ 9427 h 169693"/>
                    <a:gd name="connsiteX3" fmla="*/ 292231 w 669303"/>
                    <a:gd name="connsiteY3" fmla="*/ 169682 h 169693"/>
                    <a:gd name="connsiteX4" fmla="*/ 367645 w 669303"/>
                    <a:gd name="connsiteY4" fmla="*/ 9427 h 169693"/>
                    <a:gd name="connsiteX5" fmla="*/ 471340 w 669303"/>
                    <a:gd name="connsiteY5" fmla="*/ 160255 h 169693"/>
                    <a:gd name="connsiteX6" fmla="*/ 537328 w 669303"/>
                    <a:gd name="connsiteY6" fmla="*/ 28280 h 169693"/>
                    <a:gd name="connsiteX7" fmla="*/ 631596 w 669303"/>
                    <a:gd name="connsiteY7" fmla="*/ 131975 h 169693"/>
                    <a:gd name="connsiteX8" fmla="*/ 669303 w 669303"/>
                    <a:gd name="connsiteY8" fmla="*/ 18853 h 169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69303" h="169693">
                      <a:moveTo>
                        <a:pt x="0" y="0"/>
                      </a:moveTo>
                      <a:cubicBezTo>
                        <a:pt x="58917" y="84055"/>
                        <a:pt x="117835" y="168111"/>
                        <a:pt x="150829" y="169682"/>
                      </a:cubicBezTo>
                      <a:cubicBezTo>
                        <a:pt x="183823" y="171253"/>
                        <a:pt x="174396" y="9427"/>
                        <a:pt x="197963" y="9427"/>
                      </a:cubicBezTo>
                      <a:cubicBezTo>
                        <a:pt x="221530" y="9427"/>
                        <a:pt x="263951" y="169682"/>
                        <a:pt x="292231" y="169682"/>
                      </a:cubicBezTo>
                      <a:cubicBezTo>
                        <a:pt x="320511" y="169682"/>
                        <a:pt x="337794" y="10998"/>
                        <a:pt x="367645" y="9427"/>
                      </a:cubicBezTo>
                      <a:cubicBezTo>
                        <a:pt x="397496" y="7856"/>
                        <a:pt x="443060" y="157113"/>
                        <a:pt x="471340" y="160255"/>
                      </a:cubicBezTo>
                      <a:cubicBezTo>
                        <a:pt x="499620" y="163397"/>
                        <a:pt x="510619" y="32993"/>
                        <a:pt x="537328" y="28280"/>
                      </a:cubicBezTo>
                      <a:cubicBezTo>
                        <a:pt x="564037" y="23567"/>
                        <a:pt x="609600" y="133546"/>
                        <a:pt x="631596" y="131975"/>
                      </a:cubicBezTo>
                      <a:cubicBezTo>
                        <a:pt x="653592" y="130404"/>
                        <a:pt x="667732" y="39278"/>
                        <a:pt x="669303" y="18853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26" name="Straight Arrow Connector 25"/>
            <p:cNvCxnSpPr>
              <a:stCxn id="24" idx="8"/>
            </p:cNvCxnSpPr>
            <p:nvPr/>
          </p:nvCxnSpPr>
          <p:spPr>
            <a:xfrm flipH="1" flipV="1">
              <a:off x="8663410" y="2624162"/>
              <a:ext cx="15751" cy="8973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655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396598" y="145851"/>
            <a:ext cx="3278344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二、玻尔理论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410" y="861629"/>
            <a:ext cx="8597967" cy="1382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20000" algn="just">
              <a:lnSpc>
                <a:spcPts val="3500"/>
              </a:lnSpc>
              <a:spcBef>
                <a:spcPct val="20000"/>
              </a:spcBef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为了克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服玻尔理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论带有人为性质的缺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陷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德布罗意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把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原子定态与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驻波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联系起来，即把粒子能量量子化问题和有限空间中驻波的波长（或频率）的分立性联系起来。</a:t>
            </a:r>
          </a:p>
        </p:txBody>
      </p:sp>
      <p:graphicFrame>
        <p:nvGraphicFramePr>
          <p:cNvPr id="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355200"/>
              </p:ext>
            </p:extLst>
          </p:nvPr>
        </p:nvGraphicFramePr>
        <p:xfrm>
          <a:off x="1070299" y="3815297"/>
          <a:ext cx="376434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" name="Equation" r:id="rId4" imgW="1396800" imgH="203040" progId="Equation.3">
                  <p:embed/>
                </p:oleObj>
              </mc:Choice>
              <mc:Fallback>
                <p:oleObj name="Equation" r:id="rId4" imgW="1396800" imgH="203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0299" y="3815297"/>
                        <a:ext cx="376434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353533"/>
              </p:ext>
            </p:extLst>
          </p:nvPr>
        </p:nvGraphicFramePr>
        <p:xfrm>
          <a:off x="2694034" y="4549677"/>
          <a:ext cx="1488859" cy="771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5" r:id="rId6" imgW="431613" imgH="406224" progId="Equation.3">
                  <p:embed/>
                </p:oleObj>
              </mc:Choice>
              <mc:Fallback>
                <p:oleObj r:id="rId6" imgW="431613" imgH="40622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034" y="4549677"/>
                        <a:ext cx="1488859" cy="771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94826" y="2260622"/>
            <a:ext cx="61457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例</a:t>
            </a:r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如：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氢原子中作稳定圆周运动的电子相应的驻波示意图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24200" y="5790676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于是角动量：</a:t>
            </a:r>
          </a:p>
        </p:txBody>
      </p:sp>
      <p:graphicFrame>
        <p:nvGraphicFramePr>
          <p:cNvPr id="11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382766"/>
              </p:ext>
            </p:extLst>
          </p:nvPr>
        </p:nvGraphicFramePr>
        <p:xfrm>
          <a:off x="2321300" y="5790676"/>
          <a:ext cx="6157585" cy="566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" name="Equation" r:id="rId8" imgW="2019240" imgH="203040" progId="Equation.3">
                  <p:embed/>
                </p:oleObj>
              </mc:Choice>
              <mc:Fallback>
                <p:oleObj name="Equation" r:id="rId8" imgW="2019240" imgH="203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300" y="5790676"/>
                        <a:ext cx="6157585" cy="566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658260" y="4679424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德布罗意关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</a:p>
        </p:txBody>
      </p:sp>
      <p:graphicFrame>
        <p:nvGraphicFramePr>
          <p:cNvPr id="1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651440"/>
              </p:ext>
            </p:extLst>
          </p:nvPr>
        </p:nvGraphicFramePr>
        <p:xfrm>
          <a:off x="4084685" y="4560789"/>
          <a:ext cx="3851716" cy="1083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7" name="Equation" r:id="rId10" imgW="1168200" imgH="583920" progId="Equation.3">
                  <p:embed/>
                </p:oleObj>
              </mc:Choice>
              <mc:Fallback>
                <p:oleObj name="Equation" r:id="rId10" imgW="116820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85" y="4560789"/>
                        <a:ext cx="3851716" cy="1083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592935" y="2220603"/>
            <a:ext cx="2244442" cy="2198687"/>
            <a:chOff x="704850" y="3657600"/>
            <a:chExt cx="2005013" cy="1957388"/>
          </a:xfrm>
        </p:grpSpPr>
        <p:sp>
          <p:nvSpPr>
            <p:cNvPr id="8" name="Freeform 14"/>
            <p:cNvSpPr>
              <a:spLocks noChangeArrowheads="1"/>
            </p:cNvSpPr>
            <p:nvPr/>
          </p:nvSpPr>
          <p:spPr bwMode="auto">
            <a:xfrm>
              <a:off x="704850" y="3657600"/>
              <a:ext cx="2005013" cy="1957388"/>
            </a:xfrm>
            <a:custGeom>
              <a:avLst/>
              <a:gdLst>
                <a:gd name="T0" fmla="*/ 220663 w 1263"/>
                <a:gd name="T1" fmla="*/ 588963 h 1233"/>
                <a:gd name="T2" fmla="*/ 220663 w 1263"/>
                <a:gd name="T3" fmla="*/ 381000 h 1233"/>
                <a:gd name="T4" fmla="*/ 325438 w 1263"/>
                <a:gd name="T5" fmla="*/ 277813 h 1233"/>
                <a:gd name="T6" fmla="*/ 449263 w 1263"/>
                <a:gd name="T7" fmla="*/ 234950 h 1233"/>
                <a:gd name="T8" fmla="*/ 574675 w 1263"/>
                <a:gd name="T9" fmla="*/ 277813 h 1233"/>
                <a:gd name="T10" fmla="*/ 698500 w 1263"/>
                <a:gd name="T11" fmla="*/ 339725 h 1233"/>
                <a:gd name="T12" fmla="*/ 803275 w 1263"/>
                <a:gd name="T13" fmla="*/ 319088 h 1233"/>
                <a:gd name="T14" fmla="*/ 906463 w 1263"/>
                <a:gd name="T15" fmla="*/ 234950 h 1233"/>
                <a:gd name="T16" fmla="*/ 962025 w 1263"/>
                <a:gd name="T17" fmla="*/ 152400 h 1233"/>
                <a:gd name="T18" fmla="*/ 1073150 w 1263"/>
                <a:gd name="T19" fmla="*/ 49213 h 1233"/>
                <a:gd name="T20" fmla="*/ 1196975 w 1263"/>
                <a:gd name="T21" fmla="*/ 6350 h 1233"/>
                <a:gd name="T22" fmla="*/ 1322388 w 1263"/>
                <a:gd name="T23" fmla="*/ 90488 h 1233"/>
                <a:gd name="T24" fmla="*/ 1425575 w 1263"/>
                <a:gd name="T25" fmla="*/ 255588 h 1233"/>
                <a:gd name="T26" fmla="*/ 1468438 w 1263"/>
                <a:gd name="T27" fmla="*/ 463550 h 1233"/>
                <a:gd name="T28" fmla="*/ 1468438 w 1263"/>
                <a:gd name="T29" fmla="*/ 442913 h 1233"/>
                <a:gd name="T30" fmla="*/ 1571625 w 1263"/>
                <a:gd name="T31" fmla="*/ 527050 h 1233"/>
                <a:gd name="T32" fmla="*/ 1758950 w 1263"/>
                <a:gd name="T33" fmla="*/ 506413 h 1233"/>
                <a:gd name="T34" fmla="*/ 1903413 w 1263"/>
                <a:gd name="T35" fmla="*/ 547688 h 1233"/>
                <a:gd name="T36" fmla="*/ 1987550 w 1263"/>
                <a:gd name="T37" fmla="*/ 692150 h 1233"/>
                <a:gd name="T38" fmla="*/ 1987550 w 1263"/>
                <a:gd name="T39" fmla="*/ 796925 h 1233"/>
                <a:gd name="T40" fmla="*/ 1882775 w 1263"/>
                <a:gd name="T41" fmla="*/ 1004888 h 1233"/>
                <a:gd name="T42" fmla="*/ 1738313 w 1263"/>
                <a:gd name="T43" fmla="*/ 1066800 h 1233"/>
                <a:gd name="T44" fmla="*/ 1697038 w 1263"/>
                <a:gd name="T45" fmla="*/ 1212850 h 1233"/>
                <a:gd name="T46" fmla="*/ 1800225 w 1263"/>
                <a:gd name="T47" fmla="*/ 1447800 h 1233"/>
                <a:gd name="T48" fmla="*/ 1738313 w 1263"/>
                <a:gd name="T49" fmla="*/ 1670050 h 1233"/>
                <a:gd name="T50" fmla="*/ 1592263 w 1263"/>
                <a:gd name="T51" fmla="*/ 1731963 h 1233"/>
                <a:gd name="T52" fmla="*/ 1446213 w 1263"/>
                <a:gd name="T53" fmla="*/ 1731963 h 1233"/>
                <a:gd name="T54" fmla="*/ 1301750 w 1263"/>
                <a:gd name="T55" fmla="*/ 1670050 h 1233"/>
                <a:gd name="T56" fmla="*/ 1176338 w 1263"/>
                <a:gd name="T57" fmla="*/ 1670050 h 1233"/>
                <a:gd name="T58" fmla="*/ 1073150 w 1263"/>
                <a:gd name="T59" fmla="*/ 1711325 h 1233"/>
                <a:gd name="T60" fmla="*/ 989013 w 1263"/>
                <a:gd name="T61" fmla="*/ 1835150 h 1233"/>
                <a:gd name="T62" fmla="*/ 885825 w 1263"/>
                <a:gd name="T63" fmla="*/ 1939925 h 1233"/>
                <a:gd name="T64" fmla="*/ 782638 w 1263"/>
                <a:gd name="T65" fmla="*/ 1939925 h 1233"/>
                <a:gd name="T66" fmla="*/ 677863 w 1263"/>
                <a:gd name="T67" fmla="*/ 1919288 h 1233"/>
                <a:gd name="T68" fmla="*/ 574675 w 1263"/>
                <a:gd name="T69" fmla="*/ 1855788 h 1233"/>
                <a:gd name="T70" fmla="*/ 531813 w 1263"/>
                <a:gd name="T71" fmla="*/ 1711325 h 1233"/>
                <a:gd name="T72" fmla="*/ 554038 w 1263"/>
                <a:gd name="T73" fmla="*/ 1585913 h 1233"/>
                <a:gd name="T74" fmla="*/ 511175 w 1263"/>
                <a:gd name="T75" fmla="*/ 1482725 h 1233"/>
                <a:gd name="T76" fmla="*/ 407988 w 1263"/>
                <a:gd name="T77" fmla="*/ 1420813 h 1233"/>
                <a:gd name="T78" fmla="*/ 276225 w 1263"/>
                <a:gd name="T79" fmla="*/ 1447800 h 1233"/>
                <a:gd name="T80" fmla="*/ 147638 w 1263"/>
                <a:gd name="T81" fmla="*/ 1433513 h 1233"/>
                <a:gd name="T82" fmla="*/ 22225 w 1263"/>
                <a:gd name="T83" fmla="*/ 1309688 h 1233"/>
                <a:gd name="T84" fmla="*/ 12700 w 1263"/>
                <a:gd name="T85" fmla="*/ 1149350 h 1233"/>
                <a:gd name="T86" fmla="*/ 96838 w 1263"/>
                <a:gd name="T87" fmla="*/ 1025525 h 1233"/>
                <a:gd name="T88" fmla="*/ 261938 w 1263"/>
                <a:gd name="T89" fmla="*/ 920750 h 1233"/>
                <a:gd name="T90" fmla="*/ 312738 w 1263"/>
                <a:gd name="T91" fmla="*/ 747713 h 1233"/>
                <a:gd name="T92" fmla="*/ 261938 w 1263"/>
                <a:gd name="T93" fmla="*/ 671513 h 1233"/>
                <a:gd name="T94" fmla="*/ 220663 w 1263"/>
                <a:gd name="T95" fmla="*/ 588963 h 123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1263" h="1233">
                  <a:moveTo>
                    <a:pt x="139" y="371"/>
                  </a:moveTo>
                  <a:cubicBezTo>
                    <a:pt x="130" y="341"/>
                    <a:pt x="128" y="273"/>
                    <a:pt x="139" y="240"/>
                  </a:cubicBezTo>
                  <a:cubicBezTo>
                    <a:pt x="150" y="207"/>
                    <a:pt x="181" y="190"/>
                    <a:pt x="205" y="175"/>
                  </a:cubicBezTo>
                  <a:cubicBezTo>
                    <a:pt x="229" y="160"/>
                    <a:pt x="257" y="148"/>
                    <a:pt x="283" y="148"/>
                  </a:cubicBezTo>
                  <a:cubicBezTo>
                    <a:pt x="309" y="148"/>
                    <a:pt x="336" y="164"/>
                    <a:pt x="362" y="175"/>
                  </a:cubicBezTo>
                  <a:cubicBezTo>
                    <a:pt x="388" y="186"/>
                    <a:pt x="416" y="210"/>
                    <a:pt x="440" y="214"/>
                  </a:cubicBezTo>
                  <a:cubicBezTo>
                    <a:pt x="464" y="218"/>
                    <a:pt x="484" y="212"/>
                    <a:pt x="506" y="201"/>
                  </a:cubicBezTo>
                  <a:cubicBezTo>
                    <a:pt x="528" y="190"/>
                    <a:pt x="554" y="165"/>
                    <a:pt x="571" y="148"/>
                  </a:cubicBezTo>
                  <a:cubicBezTo>
                    <a:pt x="588" y="131"/>
                    <a:pt x="588" y="116"/>
                    <a:pt x="606" y="96"/>
                  </a:cubicBezTo>
                  <a:cubicBezTo>
                    <a:pt x="624" y="76"/>
                    <a:pt x="651" y="46"/>
                    <a:pt x="676" y="31"/>
                  </a:cubicBezTo>
                  <a:cubicBezTo>
                    <a:pt x="701" y="16"/>
                    <a:pt x="728" y="0"/>
                    <a:pt x="754" y="4"/>
                  </a:cubicBezTo>
                  <a:cubicBezTo>
                    <a:pt x="780" y="8"/>
                    <a:pt x="809" y="31"/>
                    <a:pt x="833" y="57"/>
                  </a:cubicBezTo>
                  <a:cubicBezTo>
                    <a:pt x="857" y="83"/>
                    <a:pt x="883" y="122"/>
                    <a:pt x="898" y="161"/>
                  </a:cubicBezTo>
                  <a:cubicBezTo>
                    <a:pt x="913" y="200"/>
                    <a:pt x="921" y="272"/>
                    <a:pt x="925" y="292"/>
                  </a:cubicBezTo>
                  <a:cubicBezTo>
                    <a:pt x="929" y="312"/>
                    <a:pt x="914" y="272"/>
                    <a:pt x="925" y="279"/>
                  </a:cubicBezTo>
                  <a:cubicBezTo>
                    <a:pt x="936" y="286"/>
                    <a:pt x="960" y="325"/>
                    <a:pt x="990" y="332"/>
                  </a:cubicBezTo>
                  <a:cubicBezTo>
                    <a:pt x="1020" y="339"/>
                    <a:pt x="1073" y="317"/>
                    <a:pt x="1108" y="319"/>
                  </a:cubicBezTo>
                  <a:cubicBezTo>
                    <a:pt x="1143" y="321"/>
                    <a:pt x="1175" y="326"/>
                    <a:pt x="1199" y="345"/>
                  </a:cubicBezTo>
                  <a:cubicBezTo>
                    <a:pt x="1223" y="364"/>
                    <a:pt x="1243" y="410"/>
                    <a:pt x="1252" y="436"/>
                  </a:cubicBezTo>
                  <a:cubicBezTo>
                    <a:pt x="1261" y="462"/>
                    <a:pt x="1263" y="469"/>
                    <a:pt x="1252" y="502"/>
                  </a:cubicBezTo>
                  <a:cubicBezTo>
                    <a:pt x="1241" y="535"/>
                    <a:pt x="1212" y="605"/>
                    <a:pt x="1186" y="633"/>
                  </a:cubicBezTo>
                  <a:cubicBezTo>
                    <a:pt x="1160" y="661"/>
                    <a:pt x="1114" y="650"/>
                    <a:pt x="1095" y="672"/>
                  </a:cubicBezTo>
                  <a:cubicBezTo>
                    <a:pt x="1076" y="694"/>
                    <a:pt x="1063" y="724"/>
                    <a:pt x="1069" y="764"/>
                  </a:cubicBezTo>
                  <a:cubicBezTo>
                    <a:pt x="1075" y="804"/>
                    <a:pt x="1130" y="864"/>
                    <a:pt x="1134" y="912"/>
                  </a:cubicBezTo>
                  <a:cubicBezTo>
                    <a:pt x="1138" y="960"/>
                    <a:pt x="1117" y="1022"/>
                    <a:pt x="1095" y="1052"/>
                  </a:cubicBezTo>
                  <a:cubicBezTo>
                    <a:pt x="1073" y="1082"/>
                    <a:pt x="1034" y="1084"/>
                    <a:pt x="1003" y="1091"/>
                  </a:cubicBezTo>
                  <a:cubicBezTo>
                    <a:pt x="972" y="1098"/>
                    <a:pt x="941" y="1097"/>
                    <a:pt x="911" y="1091"/>
                  </a:cubicBezTo>
                  <a:cubicBezTo>
                    <a:pt x="881" y="1085"/>
                    <a:pt x="848" y="1059"/>
                    <a:pt x="820" y="1052"/>
                  </a:cubicBezTo>
                  <a:cubicBezTo>
                    <a:pt x="792" y="1045"/>
                    <a:pt x="765" y="1048"/>
                    <a:pt x="741" y="1052"/>
                  </a:cubicBezTo>
                  <a:cubicBezTo>
                    <a:pt x="717" y="1056"/>
                    <a:pt x="696" y="1061"/>
                    <a:pt x="676" y="1078"/>
                  </a:cubicBezTo>
                  <a:cubicBezTo>
                    <a:pt x="656" y="1095"/>
                    <a:pt x="643" y="1132"/>
                    <a:pt x="623" y="1156"/>
                  </a:cubicBezTo>
                  <a:cubicBezTo>
                    <a:pt x="603" y="1180"/>
                    <a:pt x="580" y="1211"/>
                    <a:pt x="558" y="1222"/>
                  </a:cubicBezTo>
                  <a:cubicBezTo>
                    <a:pt x="536" y="1233"/>
                    <a:pt x="515" y="1224"/>
                    <a:pt x="493" y="1222"/>
                  </a:cubicBezTo>
                  <a:cubicBezTo>
                    <a:pt x="471" y="1220"/>
                    <a:pt x="449" y="1218"/>
                    <a:pt x="427" y="1209"/>
                  </a:cubicBezTo>
                  <a:cubicBezTo>
                    <a:pt x="405" y="1200"/>
                    <a:pt x="377" y="1191"/>
                    <a:pt x="362" y="1169"/>
                  </a:cubicBezTo>
                  <a:cubicBezTo>
                    <a:pt x="347" y="1147"/>
                    <a:pt x="337" y="1106"/>
                    <a:pt x="335" y="1078"/>
                  </a:cubicBezTo>
                  <a:cubicBezTo>
                    <a:pt x="333" y="1050"/>
                    <a:pt x="351" y="1023"/>
                    <a:pt x="349" y="999"/>
                  </a:cubicBezTo>
                  <a:cubicBezTo>
                    <a:pt x="347" y="975"/>
                    <a:pt x="337" y="951"/>
                    <a:pt x="322" y="934"/>
                  </a:cubicBezTo>
                  <a:cubicBezTo>
                    <a:pt x="307" y="917"/>
                    <a:pt x="282" y="899"/>
                    <a:pt x="257" y="895"/>
                  </a:cubicBezTo>
                  <a:cubicBezTo>
                    <a:pt x="232" y="891"/>
                    <a:pt x="201" y="911"/>
                    <a:pt x="174" y="912"/>
                  </a:cubicBezTo>
                  <a:cubicBezTo>
                    <a:pt x="147" y="913"/>
                    <a:pt x="120" y="917"/>
                    <a:pt x="93" y="903"/>
                  </a:cubicBezTo>
                  <a:cubicBezTo>
                    <a:pt x="66" y="889"/>
                    <a:pt x="28" y="855"/>
                    <a:pt x="14" y="825"/>
                  </a:cubicBezTo>
                  <a:cubicBezTo>
                    <a:pt x="0" y="795"/>
                    <a:pt x="0" y="754"/>
                    <a:pt x="8" y="724"/>
                  </a:cubicBezTo>
                  <a:cubicBezTo>
                    <a:pt x="16" y="694"/>
                    <a:pt x="35" y="670"/>
                    <a:pt x="61" y="646"/>
                  </a:cubicBezTo>
                  <a:cubicBezTo>
                    <a:pt x="87" y="622"/>
                    <a:pt x="142" y="609"/>
                    <a:pt x="165" y="580"/>
                  </a:cubicBezTo>
                  <a:cubicBezTo>
                    <a:pt x="188" y="551"/>
                    <a:pt x="197" y="497"/>
                    <a:pt x="197" y="471"/>
                  </a:cubicBezTo>
                  <a:cubicBezTo>
                    <a:pt x="197" y="445"/>
                    <a:pt x="175" y="439"/>
                    <a:pt x="165" y="423"/>
                  </a:cubicBezTo>
                  <a:cubicBezTo>
                    <a:pt x="155" y="407"/>
                    <a:pt x="144" y="382"/>
                    <a:pt x="139" y="371"/>
                  </a:cubicBez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" name="Group 20"/>
            <p:cNvGrpSpPr>
              <a:grpSpLocks/>
            </p:cNvGrpSpPr>
            <p:nvPr/>
          </p:nvGrpSpPr>
          <p:grpSpPr bwMode="auto">
            <a:xfrm>
              <a:off x="838200" y="3733800"/>
              <a:ext cx="1752600" cy="1752600"/>
              <a:chOff x="528" y="2352"/>
              <a:chExt cx="1104" cy="1104"/>
            </a:xfrm>
          </p:grpSpPr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528" y="2400"/>
                <a:ext cx="1104" cy="1056"/>
                <a:chOff x="522" y="2352"/>
                <a:chExt cx="1104" cy="1056"/>
              </a:xfrm>
            </p:grpSpPr>
            <p:sp>
              <p:nvSpPr>
                <p:cNvPr id="17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858" y="2592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buFont typeface="Arial" panose="020B0604020202020204" pitchFamily="34" charset="0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 sz="3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>
                      <a:ea typeface=""/>
                      <a:cs typeface=""/>
                    </a:rPr>
                    <a:t>r</a:t>
                  </a:r>
                  <a:endParaRPr lang="en-US" altLang="zh-CN" sz="2400"/>
                </a:p>
              </p:txBody>
            </p:sp>
            <p:grpSp>
              <p:nvGrpSpPr>
                <p:cNvPr id="18" name="Group 23"/>
                <p:cNvGrpSpPr>
                  <a:grpSpLocks/>
                </p:cNvGrpSpPr>
                <p:nvPr/>
              </p:nvGrpSpPr>
              <p:grpSpPr bwMode="auto">
                <a:xfrm>
                  <a:off x="522" y="2352"/>
                  <a:ext cx="1104" cy="1056"/>
                  <a:chOff x="3984" y="2016"/>
                  <a:chExt cx="1104" cy="1056"/>
                </a:xfrm>
              </p:grpSpPr>
              <p:sp>
                <p:nvSpPr>
                  <p:cNvPr id="19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016"/>
                    <a:ext cx="1104" cy="1056"/>
                  </a:xfrm>
                  <a:prstGeom prst="ellipse">
                    <a:avLst/>
                  </a:prstGeom>
                  <a:noFill/>
                  <a:ln w="9525">
                    <a:solidFill>
                      <a:srgbClr val="5B524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20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12" y="2016"/>
                    <a:ext cx="144" cy="528"/>
                  </a:xfrm>
                  <a:prstGeom prst="line">
                    <a:avLst/>
                  </a:prstGeom>
                  <a:noFill/>
                  <a:ln w="9525">
                    <a:solidFill>
                      <a:srgbClr val="5B5249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Oval 2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496"/>
                    <a:ext cx="96" cy="96"/>
                  </a:xfrm>
                  <a:prstGeom prst="ellipse">
                    <a:avLst/>
                  </a:prstGeom>
                  <a:solidFill>
                    <a:srgbClr val="C9DDF1"/>
                  </a:solidFill>
                  <a:ln w="9525">
                    <a:solidFill>
                      <a:srgbClr val="5B5249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 sz="3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sp>
            <p:nvSpPr>
              <p:cNvPr id="16" name="Oval 27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buFont typeface="Arial" panose="020B0604020202020204" pitchFamily="34" charset="0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6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871208" y="3186028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求圆周长是波长的整数倍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64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8907" y="597355"/>
            <a:ext cx="557033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设氢原子中的电子绕核作圆周运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动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392719" y="103617"/>
            <a:ext cx="2707633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二、玻尔理论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77640" y="-89034"/>
            <a:ext cx="45127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由玻尔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假设推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导巴尔末公式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8907" y="1176594"/>
                <a:ext cx="7700693" cy="2400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6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由牛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顿运动定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律，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库仑力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提供</a:t>
                </a:r>
                <a:r>
                  <a:rPr lang="zh-CN" altLang="en-US" sz="2600" dirty="0">
                    <a:solidFill>
                      <a:srgbClr val="A5002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向心</a:t>
                </a:r>
                <a:r>
                  <a:rPr lang="zh-CN" altLang="en-US" sz="2600" dirty="0" smtClean="0">
                    <a:solidFill>
                      <a:srgbClr val="A5002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力得</a:t>
                </a:r>
                <a:endParaRPr lang="en-US" altLang="zh-CN" sz="2600" i="1" dirty="0" smtClean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6000"/>
                  </a:lnSpc>
                </a:pPr>
                <a:r>
                  <a:rPr lang="zh-CN" altLang="en-US" sz="2600" dirty="0" smtClean="0">
                    <a:solidFill>
                      <a:srgbClr val="0000FF"/>
                    </a:solidFill>
                  </a:rPr>
                  <a:t>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6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en-US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zh-CN" altLang="en-US" sz="26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 sz="2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smtClean="0">
                        <a:solidFill>
                          <a:srgbClr val="A5002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zh-CN" altLang="en-US" sz="26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600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zh-CN" altLang="en-US" sz="2600" i="1">
                                <a:solidFill>
                                  <a:srgbClr val="A5002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600" i="1">
                            <a:solidFill>
                              <a:srgbClr val="A5002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（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厘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米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克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秒制）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ts val="6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6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zh-CN" altLang="en-US" sz="2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6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6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sz="26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07" y="1176594"/>
                <a:ext cx="7700693" cy="2400657"/>
              </a:xfrm>
              <a:prstGeom prst="rect">
                <a:avLst/>
              </a:prstGeom>
              <a:blipFill rotWithShape="0">
                <a:blip r:embed="rId2"/>
                <a:stretch>
                  <a:fillRect l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28907" y="3319519"/>
                <a:ext cx="6808519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6000"/>
                  </a:lnSpc>
                </a:pP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由量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子化条件</a:t>
                </a:r>
                <a:r>
                  <a:rPr lang="zh-CN" altLang="en-US" sz="2600" b="1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6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zh-CN" altLang="en-US" sz="2600" b="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</a:t>
                </a:r>
                <a:endParaRPr lang="en-US" altLang="zh-CN" sz="2600" b="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ts val="6000"/>
                  </a:lnSpc>
                </a:pPr>
                <a:r>
                  <a:rPr lang="en-US" altLang="zh-CN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en-US" altLang="zh-CN" sz="2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6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zh-CN" altLang="en-US" sz="26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6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ℏ</m:t>
                                </m:r>
                              </m:num>
                              <m:den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zh-CN" altLang="en-US" sz="26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6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6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07" y="3319519"/>
                <a:ext cx="6808519" cy="1631216"/>
              </a:xfrm>
              <a:prstGeom prst="rect">
                <a:avLst/>
              </a:prstGeom>
              <a:blipFill rotWithShape="0">
                <a:blip r:embed="rId3"/>
                <a:stretch>
                  <a:fillRect l="-1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74077" y="5043198"/>
                <a:ext cx="7007125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60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玻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尔轨道半径 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6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称为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第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一玻尔轨道半径</a:t>
                </a:r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77" y="5043198"/>
                <a:ext cx="7007125" cy="1631216"/>
              </a:xfrm>
              <a:prstGeom prst="rect">
                <a:avLst/>
              </a:prstGeom>
              <a:blipFill rotWithShape="0">
                <a:blip r:embed="rId4"/>
                <a:stretch>
                  <a:fillRect l="-1828" b="-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91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75057" y="857944"/>
                <a:ext cx="7350262" cy="797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55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能量是动能和势能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sz="2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800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57" y="857944"/>
                <a:ext cx="7350262" cy="797654"/>
              </a:xfrm>
              <a:prstGeom prst="rect">
                <a:avLst/>
              </a:prstGeom>
              <a:blipFill>
                <a:blip r:embed="rId3"/>
                <a:stretch>
                  <a:fillRect l="-1743" b="-5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239848" y="113345"/>
            <a:ext cx="3242654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二、玻尔理论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22138" y="3066241"/>
            <a:ext cx="8721862" cy="3726469"/>
            <a:chOff x="422138" y="2941775"/>
            <a:chExt cx="8721862" cy="37264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422138" y="2941775"/>
                  <a:ext cx="8721862" cy="37264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5500"/>
                    </a:lnSpc>
                  </a:pP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由</a:t>
                  </a:r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假</a:t>
                  </a: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设</a:t>
                  </a:r>
                  <a:r>
                    <a:rPr lang="en-US" altLang="zh-CN" sz="28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  <a:r>
                    <a:rPr lang="zh-CN" altLang="en-US" sz="28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：跃</a:t>
                  </a:r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迁时发射光子能量</a:t>
                  </a:r>
                  <a14:m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</m:sSub>
                    </m:oMath>
                  </a14:m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，</a:t>
                  </a:r>
                  <a:endPara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zh-CN" sz="2800" i="1" dirty="0" smtClean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zh-CN" sz="2800" i="1" dirty="0" smtClean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𝜈</m:t>
                        </m:r>
                        <m:r>
                          <a:rPr lang="en-US" altLang="zh-CN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zh-CN" sz="2000" b="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p>
                                    <m:r>
                                      <a:rPr lang="en-US" altLang="zh-CN" sz="2000" b="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000" b="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altLang="zh-C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altLang="zh-C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smtClean="0">
                          <a:latin typeface="Cambria Math" panose="02040503050406030204" pitchFamily="18" charset="0"/>
                        </a:rPr>
                        <m:t>1.09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73731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米</m:t>
                          </m:r>
                        </m:e>
                        <m:sup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US" altLang="zh-CN" sz="2800" dirty="0" smtClean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800" dirty="0"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称为</a:t>
                  </a:r>
                  <a:r>
                    <a:rPr lang="zh-CN" altLang="en-US" sz="2800" dirty="0">
                      <a:solidFill>
                        <a:srgbClr val="0000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里</a:t>
                  </a:r>
                  <a:r>
                    <a:rPr lang="zh-CN" altLang="en-US" sz="2800" dirty="0" smtClean="0">
                      <a:solidFill>
                        <a:srgbClr val="0000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德伯常数</a:t>
                  </a:r>
                  <a:r>
                    <a:rPr lang="zh-CN" altLang="en-US" sz="2800" dirty="0">
                      <a:solidFill>
                        <a:srgbClr val="0000FF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。</a:t>
                  </a:r>
                  <a:endPara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ts val="5500"/>
                    </a:lnSpc>
                  </a:pPr>
                  <a:r>
                    <a:rPr lang="zh-CN" altLang="en-US" sz="2800" dirty="0" smtClean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              符</a:t>
                  </a:r>
                  <a:r>
                    <a:rPr lang="zh-CN" altLang="en-US" sz="2800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合实验</a:t>
                  </a:r>
                  <a:r>
                    <a:rPr lang="zh-CN" altLang="en-US" sz="2800" dirty="0" smtClean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！</a:t>
                  </a:r>
                  <a:endPara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138" y="2941775"/>
                  <a:ext cx="8721862" cy="372646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98" r="-489" b="-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2444762" y="3746322"/>
                  <a:ext cx="3810851" cy="8122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zh-CN" alt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zh-CN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zh-CN" alt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ℏ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altLang="zh-CN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762" y="3746322"/>
                  <a:ext cx="3810851" cy="8122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Rectangle 5"/>
          <p:cNvSpPr/>
          <p:nvPr/>
        </p:nvSpPr>
        <p:spPr>
          <a:xfrm>
            <a:off x="4177640" y="-89034"/>
            <a:ext cx="451277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由玻尔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假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导巴尔末公式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/>
              <p:nvPr/>
            </p:nvSpPr>
            <p:spPr>
              <a:xfrm>
                <a:off x="885264" y="1655598"/>
                <a:ext cx="7350262" cy="1502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55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zh-CN" alt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sz="2800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800" i="1" dirty="0" smtClean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55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能量</a:t>
                </a:r>
                <a14:m>
                  <m:oMath xmlns:m="http://schemas.openxmlformats.org/officeDocument/2006/math">
                    <m:r>
                      <a:rPr lang="en-US" altLang="zh-CN" sz="2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              </m:t>
                    </m:r>
                    <m:sSub>
                      <m:sSubPr>
                        <m:ctrlPr>
                          <a:rPr lang="zh-CN" altLang="en-US" sz="2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zh-CN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zh-CN" altLang="en-US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6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64" y="1655598"/>
                <a:ext cx="7350262" cy="1502976"/>
              </a:xfrm>
              <a:prstGeom prst="rect">
                <a:avLst/>
              </a:prstGeom>
              <a:blipFill>
                <a:blip r:embed="rId6"/>
                <a:stretch>
                  <a:fillRect l="-1658" b="-2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42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7746" y="787233"/>
                <a:ext cx="8511701" cy="2813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由理论力学知，若将角动量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选为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广义动量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广义坐标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。考虑积分并利用玻尔提出的量子化条件，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grow m:val="on"/>
                        <m:subHide m:val="on"/>
                        <m:supHide m:val="on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𝐿𝑑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ℏ</m:t>
                        </m:r>
                        <m:nary>
                          <m:naryPr>
                            <m:chr m:val="∮"/>
                            <m:grow m:val="on"/>
                            <m:subHide m:val="on"/>
                            <m:supHide m:val="on"/>
                            <m:ctrlPr>
                              <a:rPr lang="zh-CN" altLang="en-US" sz="2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=2</m:t>
                            </m:r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nary>
                      </m:e>
                    </m:nary>
                    <m:r>
                      <a:rPr lang="zh-CN" altLang="en-US" sz="2600">
                        <a:latin typeface="Cambria Math" panose="02040503050406030204" pitchFamily="18" charset="0"/>
                      </a:rPr>
                      <m:t>ℏ=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𝑛h</m:t>
                    </m:r>
                  </m:oMath>
                </a14:m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6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600" i="1" dirty="0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𝑛h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46" y="787233"/>
                <a:ext cx="8511701" cy="2813912"/>
              </a:xfrm>
              <a:prstGeom prst="rect">
                <a:avLst/>
              </a:prstGeom>
              <a:blipFill rotWithShape="0">
                <a:blip r:embed="rId3"/>
                <a:stretch>
                  <a:fillRect l="-1289" r="-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366308" y="132772"/>
            <a:ext cx="3048101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二、玻尔理论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91830" y="3345607"/>
                <a:ext cx="8803531" cy="3271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这里</a:t>
                </a: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索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末菲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将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玻尔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量子化条件推广为可用于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多自由度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情况， </a:t>
                </a:r>
                <a:endParaRPr lang="en-US" altLang="zh-CN" sz="26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grow m:val="on"/>
                          <m:subHide m:val="on"/>
                          <m:supHide m:val="on"/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  <m:mr>
                          <m:e/>
                        </m:mr>
                      </m:m>
                    </m:oMath>
                  </m:oMathPara>
                </a14:m>
                <a:endParaRPr lang="en-US" altLang="zh-CN" sz="26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广义动量，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广义坐标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索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末菲量子化条件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不仅能解释氢原子光谱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，而且对于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只有一个电子（</a:t>
                </a:r>
                <a:r>
                  <a:rPr lang="en-US" altLang="zh-CN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Li</a:t>
                </a: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Na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K 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的一些原子光谱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也能很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好地解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释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30" y="3345607"/>
                <a:ext cx="8803531" cy="3271280"/>
              </a:xfrm>
              <a:prstGeom prst="rect">
                <a:avLst/>
              </a:prstGeom>
              <a:blipFill rotWithShape="0">
                <a:blip r:embed="rId4"/>
                <a:stretch>
                  <a:fillRect l="-1247" r="-831" b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7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4307</TotalTime>
  <Words>1324</Words>
  <Application>Microsoft Office PowerPoint</Application>
  <PresentationFormat>On-screen Show (4:3)</PresentationFormat>
  <Paragraphs>103</Paragraphs>
  <Slides>11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Local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894</cp:revision>
  <cp:lastPrinted>2023-09-27T02:57:00Z</cp:lastPrinted>
  <dcterms:created xsi:type="dcterms:W3CDTF">2023-05-07T08:38:35Z</dcterms:created>
  <dcterms:modified xsi:type="dcterms:W3CDTF">2025-02-21T07:13:11Z</dcterms:modified>
</cp:coreProperties>
</file>