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9" r:id="rId10"/>
    <p:sldId id="267" r:id="rId11"/>
    <p:sldId id="270" r:id="rId12"/>
    <p:sldId id="264" r:id="rId13"/>
    <p:sldId id="265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23" autoAdjust="0"/>
  </p:normalViewPr>
  <p:slideViewPr>
    <p:cSldViewPr snapToGrid="0">
      <p:cViewPr varScale="1">
        <p:scale>
          <a:sx n="88" d="100"/>
          <a:sy n="88" d="100"/>
        </p:scale>
        <p:origin x="1261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1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回顾光的粒子性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欧拉方程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4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2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通过例题回答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90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0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8000" y="521761"/>
            <a:ext cx="9180000" cy="88076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72AA-3E21-4A02-94F3-9FB65F162A54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12996" y="732228"/>
            <a:ext cx="38977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第一章 </a:t>
            </a:r>
            <a:r>
              <a:rPr lang="zh-CN" altLang="en-US" sz="4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绪论</a:t>
            </a:r>
            <a:endParaRPr lang="zh-CN" altLang="en-US" sz="48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674172" y="2245456"/>
            <a:ext cx="6267193" cy="340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800"/>
              </a:lnSpc>
              <a:buNone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§1.4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微粒的波粒二象性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一、德布罗意假设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5800"/>
              </a:lnSpc>
              <a:buNone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二、德布罗意假设的实验验证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08342E74-174D-46C9-871C-016EDC2C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86" y="749166"/>
            <a:ext cx="8799174" cy="3608825"/>
          </a:xfrm>
        </p:spPr>
        <p:txBody>
          <a:bodyPr>
            <a:noAutofit/>
          </a:bodyPr>
          <a:lstStyle/>
          <a:p>
            <a:pPr marL="0" indent="0">
              <a:lnSpc>
                <a:spcPts val="55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◆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海森堡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――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矩阵力学：认为实际上没有任何实验证实电子有绝对精确轨道，电子轨道是虚构的，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物理理论建立在可观测量基础上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，从原子辐射频率及强度出发，借助于玻尔的经典理论和量子理论之间的对应原理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，用矩阵描写微观粒子的各个物理量，建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立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矩阵力学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7" y="0"/>
            <a:ext cx="4343906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量子力学的诞生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8367" y="4737369"/>
            <a:ext cx="8743493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◆薛定谔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――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波动力学：从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德布罗意物质波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出发，导出量子体系的波动方程，薛定谔方程，从而建立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波动力学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6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920" y="833231"/>
            <a:ext cx="8781880" cy="13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4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◆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量子力学是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1923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1927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年间建立的两个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的理论，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波动力学和矩阵力学几乎是同时提出的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20" y="0"/>
            <a:ext cx="4343906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量子力学的诞生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238920" y="2383734"/>
            <a:ext cx="8781880" cy="13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4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◆薛定谔证明了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阵力学、波动力学是等价的，是一种力学规律的两种不同表述，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本课程主要讲述波动力学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238920" y="4172777"/>
            <a:ext cx="8781880" cy="13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4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◆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子力学的作用，在近代物理，如激光、半导体、核物理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得到验证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及广泛应用。</a:t>
            </a:r>
          </a:p>
        </p:txBody>
      </p:sp>
    </p:spTree>
    <p:extLst>
      <p:ext uri="{BB962C8B-B14F-4D97-AF65-F5344CB8AC3E}">
        <p14:creationId xmlns:p14="http://schemas.microsoft.com/office/powerpoint/2010/main" val="247817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61" y="0"/>
            <a:ext cx="2876918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第一章小结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5114" y="989988"/>
                <a:ext cx="8431200" cy="5221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、黑体辐射、光电效应、康普顿效应等揭示了光的波粒二象性；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000"/>
                  </a:lnSpc>
                </a:pP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、氢原子光谱、玻尔理论；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000"/>
                  </a:lnSpc>
                </a:pP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、德布罗意，微粒具有波粒二象性，并给出德布罗意公式；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l-GR" altLang="zh-CN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ω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000"/>
                  </a:lnSpc>
                </a:pP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、德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布罗意假设的实验验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证。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14" y="989988"/>
                <a:ext cx="8431200" cy="5221942"/>
              </a:xfrm>
              <a:prstGeom prst="rect">
                <a:avLst/>
              </a:prstGeom>
              <a:blipFill>
                <a:blip r:embed="rId2"/>
                <a:stretch>
                  <a:fillRect l="-1518" b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2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2" y="0"/>
            <a:ext cx="3671248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课后作业及思考题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657" y="1506220"/>
            <a:ext cx="75875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周世勋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量子力学教程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（第三版）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P10 </a:t>
            </a:r>
          </a:p>
          <a:p>
            <a:pPr>
              <a:lnSpc>
                <a:spcPct val="200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7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2457" y="748089"/>
            <a:ext cx="8628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由黑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体辐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射公式导出维恩位移定律：能量密度极大值所对应的波</a:t>
            </a: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成反比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=b(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并近似计算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的数值，准确到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位有效数字。</a:t>
            </a:r>
            <a:endParaRPr lang="zh-CN" alt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5674" y="3818787"/>
            <a:ext cx="8628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0K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附近，钠的价电子能量约为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3eV,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求其德布罗意波长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2" y="0"/>
            <a:ext cx="3671248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课后作业及思考题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9570" y="1075376"/>
            <a:ext cx="81878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氦原子的动能是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E=3/2k</a:t>
            </a:r>
            <a:r>
              <a:rPr lang="en-US" altLang="zh-CN" sz="28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为玻尔兹曼常数），求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T=1K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时，氦原子的德布罗意波长。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2" y="0"/>
            <a:ext cx="3671248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课后作业及思考题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9586" y="622564"/>
            <a:ext cx="7953983" cy="6924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◆德布罗意假设：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光有粒子性，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粒子也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有波动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3587" y="2871123"/>
                <a:ext cx="2993741" cy="584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l-GR" altLang="zh-CN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87" y="2871123"/>
                <a:ext cx="2993741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3587" y="3789087"/>
                <a:ext cx="2993741" cy="10273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87" y="3789087"/>
                <a:ext cx="2993741" cy="10273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9586" y="5116738"/>
                <a:ext cx="845627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◆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这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种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与一定能量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、动量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的实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物粒子相联系的波称为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物质波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，又称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德布罗意波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：德布罗意波长。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86" y="5116738"/>
                <a:ext cx="8456272" cy="1384995"/>
              </a:xfrm>
              <a:prstGeom prst="rect">
                <a:avLst/>
              </a:prstGeom>
              <a:blipFill>
                <a:blip r:embed="rId6"/>
                <a:stretch>
                  <a:fillRect l="-1441" r="-865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808212" y="316351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德布罗意关系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80" y="-9728"/>
            <a:ext cx="3561648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一、德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布罗意假设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58363" y="394795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或德布罗意公式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10" y="2584635"/>
            <a:ext cx="1765611" cy="21327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00141" y="4639721"/>
            <a:ext cx="2196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A50021"/>
                </a:solidFill>
              </a:rPr>
              <a:t>L.V. de </a:t>
            </a:r>
            <a:r>
              <a:rPr lang="en-US" altLang="zh-CN" dirty="0" smtClean="0">
                <a:solidFill>
                  <a:srgbClr val="A50021"/>
                </a:solidFill>
              </a:rPr>
              <a:t>Broglie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（法</a:t>
            </a:r>
            <a:r>
              <a:rPr lang="zh-CN" altLang="en-US" dirty="0"/>
              <a:t>，</a:t>
            </a:r>
            <a:r>
              <a:rPr lang="en-US" altLang="zh-CN" dirty="0"/>
              <a:t>1892-1986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9586" y="1291973"/>
                <a:ext cx="8331635" cy="129266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◆ 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1924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年德布罗意提出假设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一切微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观粒子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也有波动性，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粒子的能量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和动量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波的频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率</a:t>
                </a:r>
                <a:r>
                  <a:rPr lang="el-GR" altLang="zh-CN" sz="26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ν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波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长</a:t>
                </a:r>
                <a:r>
                  <a:rPr lang="el-GR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λ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系。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86" y="1291973"/>
                <a:ext cx="8331635" cy="1292662"/>
              </a:xfrm>
              <a:prstGeom prst="rect">
                <a:avLst/>
              </a:prstGeom>
              <a:blipFill rotWithShape="0">
                <a:blip r:embed="rId8"/>
                <a:stretch>
                  <a:fillRect l="-1317" r="-4535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35CDDD07-9750-44FF-8E0C-C856740F7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816" y="618353"/>
                <a:ext cx="8527043" cy="148606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◆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因为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自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由粒子的能量</a:t>
                </a:r>
                <a:r>
                  <a:rPr lang="zh-CN" altLang="en-US" sz="260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60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和动量</a:t>
                </a:r>
                <a:r>
                  <a:rPr lang="zh-CN" altLang="en-US" sz="260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60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都是常量，所以由德布罗意关系可知，与自由粒子联系的波的频率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和波矢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（或波长</a:t>
                </a:r>
                <a:r>
                  <a:rPr lang="en-US" altLang="zh-CN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λ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）都不变，即是一个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单色平面波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5CDDD07-9750-44FF-8E0C-C856740F7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816" y="618353"/>
                <a:ext cx="8527043" cy="1486066"/>
              </a:xfrm>
              <a:blipFill rotWithShape="0">
                <a:blip r:embed="rId3"/>
                <a:stretch>
                  <a:fillRect l="-1287" t="-2049" r="-286" b="-9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44263" y="2746522"/>
                <a:ext cx="4572000" cy="52322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63" y="2746522"/>
                <a:ext cx="45720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50003" y="3268522"/>
                <a:ext cx="4202201" cy="660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𝜋𝜈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03" y="3268522"/>
                <a:ext cx="4202201" cy="660245"/>
              </a:xfrm>
              <a:prstGeom prst="rect">
                <a:avLst/>
              </a:prstGeom>
              <a:blipFill rotWithShape="0">
                <a:blip r:embed="rId5"/>
                <a:stretch>
                  <a:fillRect l="-2609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21633" y="3928767"/>
                <a:ext cx="8012767" cy="1488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写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成复数形式：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zh-CN" altLang="en-US" sz="2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zh-CN" altLang="en-US" sz="2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=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zh-CN" altLang="en-US" sz="26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d>
                          <m:dPr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6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zh-CN" altLang="en-US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d>
                          <m:dPr>
                            <m:ctrlPr>
                              <a:rPr lang="zh-CN" alt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zh-CN" altLang="en-US" sz="26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zh-CN" alt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6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33" y="3928767"/>
                <a:ext cx="8012767" cy="1488421"/>
              </a:xfrm>
              <a:prstGeom prst="rect">
                <a:avLst/>
              </a:prstGeom>
              <a:blipFill rotWithShape="0">
                <a:blip r:embed="rId6"/>
                <a:stretch>
                  <a:fillRect l="-1370" t="-3265" b="-1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80" y="-9728"/>
            <a:ext cx="3561648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一、德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布罗意假设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="" id="{35CDDD07-9750-44FF-8E0C-C856740F74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816" y="2135480"/>
                <a:ext cx="9038320" cy="6809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◆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频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率为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dirty="0" smtClean="0">
                        <a:latin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，波长为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λ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，沿单位矢量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方向传播的平面波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5CDDD07-9750-44FF-8E0C-C856740F7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6" y="2135480"/>
                <a:ext cx="9038320" cy="680932"/>
              </a:xfrm>
              <a:prstGeom prst="rect">
                <a:avLst/>
              </a:prstGeom>
              <a:blipFill rotWithShape="0">
                <a:blip r:embed="rId7"/>
                <a:stretch>
                  <a:fillRect l="-674" t="-4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4621" y="5459408"/>
                <a:ext cx="8383238" cy="106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  <a:spcBef>
                    <a:spcPct val="0"/>
                  </a:spcBef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这种波就是与自由粒子相联系的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单色平面波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，或称为描写自由粒子的平面波，这种波称为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600" dirty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德布罗意波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1" y="5459408"/>
                <a:ext cx="8383238" cy="1060931"/>
              </a:xfrm>
              <a:prstGeom prst="rect">
                <a:avLst/>
              </a:prstGeom>
              <a:blipFill rotWithShape="0">
                <a:blip r:embed="rId8"/>
                <a:stretch>
                  <a:fillRect l="-1309" t="-1149" b="-12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00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/>
      <p:bldP spid="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35CDDD07-9750-44FF-8E0C-C856740F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786" y="-53676"/>
            <a:ext cx="5116178" cy="6922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光子和实物粒子的关系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式比较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361" y="4383699"/>
            <a:ext cx="2300672" cy="1889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质能方程</a:t>
            </a:r>
            <a:endParaRPr lang="en-US" altLang="zh-CN" sz="26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光子能量假设</a:t>
            </a:r>
            <a:endParaRPr lang="en-US" altLang="zh-CN" sz="26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色散关系</a:t>
            </a:r>
            <a:endParaRPr lang="zh-CN" altLang="en-US" sz="2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21946" y="4315445"/>
                <a:ext cx="2298253" cy="202579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46" y="4315445"/>
                <a:ext cx="2298253" cy="20257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50203" y="1924439"/>
                <a:ext cx="3116302" cy="53168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203" y="1924439"/>
                <a:ext cx="3116302" cy="5316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0218" y="2684852"/>
                <a:ext cx="827627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取静质量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零，得到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建立了能量和动量的关系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，光子的能量、动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量只需要知道一个就可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以求光波的波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长和频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率。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18" y="2684852"/>
                <a:ext cx="8276271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1473" t="-5263" r="-1546" b="-10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2606290" y="5215364"/>
            <a:ext cx="525399" cy="39257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93162" y="4243323"/>
                <a:ext cx="2495199" cy="21700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8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sz="28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altLang="zh-CN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altLang="zh-CN" sz="28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62" y="4243323"/>
                <a:ext cx="2495199" cy="21700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-Right Arrow 5"/>
          <p:cNvSpPr/>
          <p:nvPr/>
        </p:nvSpPr>
        <p:spPr>
          <a:xfrm>
            <a:off x="5610456" y="5194879"/>
            <a:ext cx="692449" cy="3942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80" y="-9728"/>
            <a:ext cx="3561648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一、德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布罗意假设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772" y="684279"/>
            <a:ext cx="851515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光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121" y="1213884"/>
            <a:ext cx="385233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相对论能量动量关系式：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3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/>
      <p:bldP spid="10" grpId="0" animBg="1"/>
      <p:bldP spid="16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35CDDD07-9750-44FF-8E0C-C856740F7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837" y="1044963"/>
                <a:ext cx="8265979" cy="1132766"/>
              </a:xfrm>
            </p:spPr>
            <p:txBody>
              <a:bodyPr>
                <a:noAutofit/>
              </a:bodyPr>
              <a:lstStyle/>
              <a:p>
                <a:pPr marL="0" indent="720000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对一个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静止质量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6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不为零的粒子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，如何求出它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的波长和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频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率？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5CDDD07-9750-44FF-8E0C-C856740F7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837" y="1044963"/>
                <a:ext cx="8265979" cy="1132766"/>
              </a:xfrm>
              <a:blipFill rotWithShape="0">
                <a:blip r:embed="rId3"/>
                <a:stretch>
                  <a:fillRect l="-1327" t="-538" b="-6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365660" y="2999585"/>
            <a:ext cx="2340324" cy="2142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质能方程</a:t>
            </a:r>
            <a:endParaRPr lang="en-US" altLang="zh-CN" sz="26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粒子能量假设</a:t>
            </a:r>
            <a:endParaRPr lang="en-US" altLang="zh-CN" sz="26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粒子动量假设</a:t>
            </a:r>
            <a:endParaRPr lang="zh-CN" altLang="en-US" sz="2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18574" y="2954278"/>
                <a:ext cx="2640480" cy="226290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h𝑣</m:t>
                      </m:r>
                      <m:r>
                        <a:rPr lang="zh-CN" altLang="en-US" sz="28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en-US" altLang="zh-C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574" y="2954278"/>
                <a:ext cx="2640480" cy="22629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94837" y="5363604"/>
            <a:ext cx="8789495" cy="1058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：实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物粒子既然有波动性，为何长期把它看成经典粒子，却没犯什么错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误？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822875" y="3844192"/>
            <a:ext cx="661917" cy="39257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3696" y="1792943"/>
                <a:ext cx="6988263" cy="968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粒子的运动速度远小于光速，则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96" y="1792943"/>
                <a:ext cx="6988263" cy="968150"/>
              </a:xfrm>
              <a:prstGeom prst="rect">
                <a:avLst/>
              </a:prstGeom>
              <a:blipFill rotWithShape="0">
                <a:blip r:embed="rId5"/>
                <a:stretch>
                  <a:fillRect l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05680" y="-9728"/>
            <a:ext cx="356164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一、德布罗意假设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23">
            <a:extLst>
              <a:ext uri="{FF2B5EF4-FFF2-40B4-BE49-F238E27FC236}">
                <a16:creationId xmlns:a16="http://schemas.microsoft.com/office/drawing/2014/main" xmlns="" id="{C6C36F0A-BEE3-4487-8291-F1F88E115A4B}"/>
              </a:ext>
            </a:extLst>
          </p:cNvPr>
          <p:cNvSpPr txBox="1"/>
          <p:nvPr/>
        </p:nvSpPr>
        <p:spPr bwMode="auto">
          <a:xfrm>
            <a:off x="497915" y="3710464"/>
            <a:ext cx="188406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无色散关系可以利用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35CDDD07-9750-44FF-8E0C-C856740F74E6}"/>
              </a:ext>
            </a:extLst>
          </p:cNvPr>
          <p:cNvSpPr txBox="1">
            <a:spLocks/>
          </p:cNvSpPr>
          <p:nvPr/>
        </p:nvSpPr>
        <p:spPr>
          <a:xfrm>
            <a:off x="4327827" y="-71808"/>
            <a:ext cx="5116178" cy="6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光子和实物粒子的关系式比较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3696" y="632846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实物粒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374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  <p:bldP spid="6" grpId="0" animBg="1"/>
      <p:bldP spid="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35CDDD07-9750-44FF-8E0C-C856740F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70" y="781414"/>
            <a:ext cx="8763017" cy="1715980"/>
          </a:xfrm>
        </p:spPr>
        <p:txBody>
          <a:bodyPr>
            <a:noAutofit/>
          </a:bodyPr>
          <a:lstStyle/>
          <a:p>
            <a:pPr marL="0">
              <a:lnSpc>
                <a:spcPts val="45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计算一个电子和一个乒乓球的德布罗意波长，已知电子的加速电压为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伏，乒乓球的质量为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克，速率为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米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秒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05680" y="-9728"/>
            <a:ext cx="356164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一、德布罗意假设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35CDDD07-9750-44FF-8E0C-C856740F74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0983" y="2649543"/>
                <a:ext cx="8763017" cy="34759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>
                  <a:lnSpc>
                    <a:spcPts val="45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：对于电子（低速）， </a:t>
                </a:r>
                <a14:m>
                  <m:oMath xmlns:m="http://schemas.openxmlformats.org/officeDocument/2006/math">
                    <m:r>
                      <a:rPr lang="en-US" altLang="zh-CN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𝑒𝑉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𝑚𝑣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>
                  <a:lnSpc>
                    <a:spcPts val="45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德布罗意波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长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𝑚𝑣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𝑚𝑒𝑉</m:t>
                              </m:r>
                            </m:e>
                          </m:rad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6.63×1</m:t>
                        </m:r>
                        <m:sSup>
                          <m:sSupPr>
                            <m:ctrlP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−34</m:t>
                            </m:r>
                          </m:sup>
                        </m:sSup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•</m:t>
                        </m:r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2×9.1×1</m:t>
                            </m:r>
                            <m:sSup>
                              <m:sSupPr>
                                <m:ctrlP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−31</m:t>
                                </m:r>
                              </m:sup>
                            </m:sSup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×10</m:t>
                            </m:r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𝑒𝑉</m:t>
                            </m:r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×1.6×1</m:t>
                            </m:r>
                            <m:sSup>
                              <m:sSupPr>
                                <m:ctrlP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−19</m:t>
                                </m:r>
                              </m:sup>
                            </m:sSup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𝑒𝑉</m:t>
                            </m:r>
                          </m:e>
                        </m:rad>
                      </m:den>
                    </m:f>
                    <m:r>
                      <a:rPr lang="zh-CN" alt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＝</m:t>
                    </m:r>
                    <m:r>
                      <a:rPr lang="zh-CN" alt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3.88</m:t>
                    </m:r>
                    <m:r>
                      <a:rPr lang="zh-CN" alt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埃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5CDDD07-9750-44FF-8E0C-C856740F7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3" y="2649543"/>
                <a:ext cx="8763017" cy="3475954"/>
              </a:xfrm>
              <a:prstGeom prst="rect">
                <a:avLst/>
              </a:prstGeom>
              <a:blipFill rotWithShape="0">
                <a:blip r:embed="rId2"/>
                <a:stretch>
                  <a:fillRect l="-1391" t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35CDDD07-9750-44FF-8E0C-C856740F7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7835" y="725899"/>
                <a:ext cx="8679978" cy="1470077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ct val="0"/>
                  </a:spcBef>
                  <a:buNone/>
                </a:pP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对乒乓球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6.63×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－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•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0.01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kg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×5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1.33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−22</m:t>
                          </m:r>
                        </m:sup>
                      </m:sSup>
                      <m: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埃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5CDDD07-9750-44FF-8E0C-C856740F7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835" y="725899"/>
                <a:ext cx="8679978" cy="1470077"/>
              </a:xfrm>
              <a:blipFill rotWithShape="0">
                <a:blip r:embed="rId2"/>
                <a:stretch>
                  <a:fillRect l="-1475" t="-7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05679" y="4510714"/>
            <a:ext cx="8902134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ts val="43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微观粒子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（分子、原子、电子、质子、中子），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其德布罗意波长和环境处于同样的数量级，则物质粒子波动性明显表现出来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，经典力学无效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理原子中粒子的运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量子力学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783" y="2764082"/>
            <a:ext cx="8861030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ts val="43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说明：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ts val="43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宏观物体的德布罗意波长是很短的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，同宏观物体本身的大小相比，这种不可能表现出来。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经典力学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783" y="2285078"/>
                <a:ext cx="55632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电子的德布罗意波长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=3.88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埃</a:t>
                </a:r>
                <a:endPara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" y="2285078"/>
                <a:ext cx="556320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191"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80" y="-9728"/>
            <a:ext cx="3561648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一、德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布罗意假设</a:t>
            </a:r>
          </a:p>
        </p:txBody>
      </p:sp>
    </p:spTree>
    <p:extLst>
      <p:ext uri="{BB962C8B-B14F-4D97-AF65-F5344CB8AC3E}">
        <p14:creationId xmlns:p14="http://schemas.microsoft.com/office/powerpoint/2010/main" val="84187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35CDDD07-9750-44FF-8E0C-C856740F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79" y="983300"/>
            <a:ext cx="6386681" cy="789898"/>
          </a:xfrm>
        </p:spPr>
        <p:txBody>
          <a:bodyPr>
            <a:noAutofit/>
          </a:bodyPr>
          <a:lstStyle/>
          <a:p>
            <a:pPr marL="0" indent="720000">
              <a:spcBef>
                <a:spcPct val="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如果观察到实物粒子的衍射和干涉现象，就证明了粒子的波动性。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>
              <a:spcBef>
                <a:spcPct val="0"/>
              </a:spcBef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645" y="563804"/>
            <a:ext cx="4262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戴</a:t>
            </a:r>
            <a:r>
              <a:rPr lang="zh-CN" altLang="en-US" sz="2800" b="1" dirty="0">
                <a:solidFill>
                  <a:srgbClr val="FF0000"/>
                </a:solidFill>
              </a:rPr>
              <a:t>维孙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革末电子衍射实验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5644" y="1773198"/>
                <a:ext cx="6095517" cy="340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720000">
                  <a:lnSpc>
                    <a:spcPts val="4300"/>
                  </a:lnSpc>
                  <a:spcBef>
                    <a:spcPct val="0"/>
                  </a:spcBef>
                </a:pP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1927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年，戴维孙、革末实验证明电子在镍单晶上反射后产生衍射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果波程差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43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3200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4300"/>
                  </a:lnSpc>
                  <a:spcBef>
                    <a:spcPct val="0"/>
                  </a:spcBef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出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现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反射加强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：最大值的序号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sz="28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43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：晶格常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数，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：衍射射线波长。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4" y="1773198"/>
                <a:ext cx="6095517" cy="3400931"/>
              </a:xfrm>
              <a:prstGeom prst="rect">
                <a:avLst/>
              </a:prstGeom>
              <a:blipFill>
                <a:blip r:embed="rId3"/>
                <a:stretch>
                  <a:fillRect l="-2000" t="-717" b="-1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191988" y="664958"/>
            <a:ext cx="2956001" cy="3741362"/>
            <a:chOff x="6268227" y="1141613"/>
            <a:chExt cx="2956001" cy="37413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192" y="1487398"/>
              <a:ext cx="2098841" cy="339557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268227" y="1220346"/>
              <a:ext cx="17315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入射电子枪</a:t>
              </a:r>
              <a:endParaRPr lang="en-US" altLang="zh-CN" sz="2400" b="1" dirty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111423" y="1141613"/>
              <a:ext cx="111280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法拉第</a:t>
              </a:r>
              <a:endParaRPr lang="en-US" altLang="zh-CN" sz="2400" b="1" dirty="0" smtClean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圆筒</a:t>
              </a:r>
              <a:endParaRPr lang="en-US" altLang="zh-CN" sz="2400" b="1" dirty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55020" y="3546193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镍单晶</a:t>
              </a:r>
              <a:endParaRPr lang="en-US" altLang="zh-CN" sz="2400" b="1" dirty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106" descr="dsld0037_image208">
            <a:extLst>
              <a:ext uri="{FF2B5EF4-FFF2-40B4-BE49-F238E27FC236}">
                <a16:creationId xmlns:a16="http://schemas.microsoft.com/office/drawing/2014/main" xmlns="" id="{97E377A3-B93A-4227-A642-C5F40ACFA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93" y="4659866"/>
            <a:ext cx="2496530" cy="180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79" y="-9728"/>
            <a:ext cx="4728967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二、德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布罗意假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设的验证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/>
              <p:nvPr/>
            </p:nvSpPr>
            <p:spPr>
              <a:xfrm>
                <a:off x="300976" y="5076155"/>
                <a:ext cx="5519690" cy="1775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720000">
                  <a:lnSpc>
                    <a:spcPts val="43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根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据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峰值的位置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，算出电子的德布罗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意波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长，此波长和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利用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电子动量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＝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算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出的波长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一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致。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76" y="5076155"/>
                <a:ext cx="5519690" cy="1775743"/>
              </a:xfrm>
              <a:prstGeom prst="rect">
                <a:avLst/>
              </a:prstGeom>
              <a:blipFill>
                <a:blip r:embed="rId6"/>
                <a:stretch>
                  <a:fillRect l="-2208" t="-1375" r="-2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55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8256" y="2755368"/>
            <a:ext cx="3757527" cy="2399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电子衍射的发现证实了德布罗意提出的物质波假设，构成了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量子力学的实验基</a:t>
            </a: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础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3" y="2585244"/>
            <a:ext cx="4509986" cy="20221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9825" y="673533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汤姆孙电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子衍射实验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03" y="1109794"/>
            <a:ext cx="81819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快速电子垂直照射到金、铂、铝等金属薄片，穿过薄片产生衍射，用照相底片拍摄衍射图样（同心圆）。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79" y="-9728"/>
            <a:ext cx="4728967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二、德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布罗意假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设的验证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588" y="5237947"/>
            <a:ext cx="87559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波粒二象性已被确认为是实物粒子的本质属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观客体的电子，它既具有经典粒子的性质，又具有经典波的性质，但它既不是经典粒子，又不是经典波。</a:t>
            </a:r>
          </a:p>
        </p:txBody>
      </p:sp>
    </p:spTree>
    <p:extLst>
      <p:ext uri="{BB962C8B-B14F-4D97-AF65-F5344CB8AC3E}">
        <p14:creationId xmlns:p14="http://schemas.microsoft.com/office/powerpoint/2010/main" val="7710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</TotalTime>
  <Words>1717</Words>
  <Application>Microsoft Office PowerPoint</Application>
  <PresentationFormat>On-screen Show (4:3)</PresentationFormat>
  <Paragraphs>116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一、德布罗意假设</vt:lpstr>
      <vt:lpstr>一、德布罗意假设</vt:lpstr>
      <vt:lpstr>一、德布罗意假设</vt:lpstr>
      <vt:lpstr>PowerPoint Presentation</vt:lpstr>
      <vt:lpstr>PowerPoint Presentation</vt:lpstr>
      <vt:lpstr>一、德布罗意假设</vt:lpstr>
      <vt:lpstr>二、德布罗意假设的验证</vt:lpstr>
      <vt:lpstr>二、德布罗意假设的验证</vt:lpstr>
      <vt:lpstr>量子力学的诞生</vt:lpstr>
      <vt:lpstr>量子力学的诞生</vt:lpstr>
      <vt:lpstr>第一章小结</vt:lpstr>
      <vt:lpstr>课后作业及思考题</vt:lpstr>
      <vt:lpstr>课后作业及思考题</vt:lpstr>
      <vt:lpstr>课后作业及思考题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231</cp:revision>
  <dcterms:created xsi:type="dcterms:W3CDTF">2023-05-07T08:38:35Z</dcterms:created>
  <dcterms:modified xsi:type="dcterms:W3CDTF">2025-02-21T07:13:58Z</dcterms:modified>
</cp:coreProperties>
</file>