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01" r:id="rId3"/>
    <p:sldId id="257" r:id="rId4"/>
    <p:sldId id="260" r:id="rId5"/>
    <p:sldId id="302" r:id="rId6"/>
    <p:sldId id="303" r:id="rId7"/>
    <p:sldId id="315" r:id="rId8"/>
    <p:sldId id="261" r:id="rId9"/>
    <p:sldId id="304" r:id="rId10"/>
    <p:sldId id="306" r:id="rId11"/>
    <p:sldId id="307" r:id="rId12"/>
    <p:sldId id="308" r:id="rId13"/>
    <p:sldId id="309" r:id="rId14"/>
    <p:sldId id="310" r:id="rId15"/>
    <p:sldId id="314" r:id="rId16"/>
    <p:sldId id="316" r:id="rId1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6C2"/>
    <a:srgbClr val="0D7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82646" autoAdjust="0"/>
  </p:normalViewPr>
  <p:slideViewPr>
    <p:cSldViewPr snapToGrid="0">
      <p:cViewPr varScale="1">
        <p:scale>
          <a:sx n="83" d="100"/>
          <a:sy n="83" d="100"/>
        </p:scale>
        <p:origin x="1445" y="98"/>
      </p:cViewPr>
      <p:guideLst/>
    </p:cSldViewPr>
  </p:slideViewPr>
  <p:outlineViewPr>
    <p:cViewPr>
      <p:scale>
        <a:sx n="33" d="100"/>
        <a:sy n="33" d="100"/>
      </p:scale>
      <p:origin x="0" y="-3372"/>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113" d="100"/>
          <a:sy n="113" d="100"/>
        </p:scale>
        <p:origin x="17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6AAAE27-943E-40CE-8CAC-FFC9F379C4A0}" type="datetimeFigureOut">
              <a:rPr lang="zh-CN" altLang="en-US" smtClean="0"/>
              <a:t>2025/2/26</a:t>
            </a:fld>
            <a:endParaRPr lang="zh-CN" alt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F524C4A-430C-44A3-BB61-D87BD873C666}" type="slidenum">
              <a:rPr lang="zh-CN" altLang="en-US" smtClean="0"/>
              <a:t>‹#›</a:t>
            </a:fld>
            <a:endParaRPr lang="zh-CN" altLang="en-US"/>
          </a:p>
        </p:txBody>
      </p:sp>
    </p:spTree>
    <p:extLst>
      <p:ext uri="{BB962C8B-B14F-4D97-AF65-F5344CB8AC3E}">
        <p14:creationId xmlns:p14="http://schemas.microsoft.com/office/powerpoint/2010/main" val="207958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3A78C77-8D1C-45C4-B03D-BC15710A2C38}" type="datetimeFigureOut">
              <a:rPr lang="zh-CN" altLang="en-US" smtClean="0"/>
              <a:t>2025/2/26</a:t>
            </a:fld>
            <a:endParaRPr lang="zh-CN"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41281F4-23C5-4A7C-BD2B-E5E6B6ED8B9D}" type="slidenum">
              <a:rPr lang="zh-CN" altLang="en-US" smtClean="0"/>
              <a:t>‹#›</a:t>
            </a:fld>
            <a:endParaRPr lang="zh-CN" altLang="en-US"/>
          </a:p>
        </p:txBody>
      </p:sp>
    </p:spTree>
    <p:extLst>
      <p:ext uri="{BB962C8B-B14F-4D97-AF65-F5344CB8AC3E}">
        <p14:creationId xmlns:p14="http://schemas.microsoft.com/office/powerpoint/2010/main" val="323555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上一章 经典物理局限性 光的波粒二象性 黑体辐射 光电效应 </a:t>
            </a:r>
            <a:r>
              <a:rPr lang="en-US" altLang="zh-CN" dirty="0" smtClean="0"/>
              <a:t>E=</a:t>
            </a:r>
            <a:r>
              <a:rPr lang="en-US" altLang="zh-CN" dirty="0" err="1" smtClean="0"/>
              <a:t>hbar</a:t>
            </a:r>
            <a:r>
              <a:rPr lang="en-US" altLang="zh-CN" dirty="0" smtClean="0"/>
              <a:t> nu; p=</a:t>
            </a:r>
            <a:r>
              <a:rPr lang="en-US" altLang="zh-CN" dirty="0" err="1" smtClean="0"/>
              <a:t>hbar</a:t>
            </a:r>
            <a:r>
              <a:rPr lang="en-US" altLang="zh-CN" dirty="0" smtClean="0"/>
              <a:t> k, </a:t>
            </a:r>
            <a:r>
              <a:rPr lang="zh-CN" altLang="en-US" dirty="0" smtClean="0"/>
              <a:t>康普顿效应 粒子波粒二象性 （德布罗意关系推广，德布罗意假设）：平面波 能量确定 动量确定</a:t>
            </a: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a:t>
            </a:fld>
            <a:endParaRPr lang="zh-CN" altLang="en-US"/>
          </a:p>
        </p:txBody>
      </p:sp>
    </p:spTree>
    <p:extLst>
      <p:ext uri="{BB962C8B-B14F-4D97-AF65-F5344CB8AC3E}">
        <p14:creationId xmlns:p14="http://schemas.microsoft.com/office/powerpoint/2010/main" val="604454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经典的波不可以，体系的状态随振幅的大小而变化</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10</a:t>
            </a:fld>
            <a:endParaRPr lang="zh-CN" altLang="en-US"/>
          </a:p>
        </p:txBody>
      </p:sp>
    </p:spTree>
    <p:extLst>
      <p:ext uri="{BB962C8B-B14F-4D97-AF65-F5344CB8AC3E}">
        <p14:creationId xmlns:p14="http://schemas.microsoft.com/office/powerpoint/2010/main" val="765567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zh-CN" altLang="en-US" dirty="0" smtClean="0"/>
                  <a:t>由于粒子在空间中总要出现，故等于</a:t>
                </a:r>
                <a:r>
                  <a:rPr lang="en-US" altLang="zh-CN" dirty="0" smtClean="0"/>
                  <a:t>1</a:t>
                </a:r>
                <a:r>
                  <a:rPr lang="zh-CN" altLang="en-US" dirty="0" smtClean="0"/>
                  <a:t>。</a:t>
                </a:r>
                <a:endParaRPr lang="en-US" altLang="zh-CN" dirty="0" smtClean="0"/>
              </a:p>
              <a:p>
                <a:r>
                  <a:rPr lang="zh-CN" altLang="en-US" dirty="0" smtClean="0"/>
                  <a:t>波函数乘以一个常数后，并不改变在空间各点找到粒子的概率，也就是不改变波函数描写的状态，</a:t>
                </a:r>
                <a:r>
                  <a:rPr lang="en-US" altLang="zh-CN" dirty="0" err="1" smtClean="0"/>
                  <a:t>pesai</a:t>
                </a:r>
                <a14:m>
                  <m:oMath xmlns:m="http://schemas.openxmlformats.org/officeDocument/2006/math">
                    <m:r>
                      <m:rPr>
                        <m:sty m:val="p"/>
                      </m:rPr>
                      <a:rPr lang="en-US" altLang="zh-CN" sz="1200" dirty="0" smtClean="0">
                        <a:latin typeface="Cambria Math" panose="02040503050406030204" pitchFamily="18" charset="0"/>
                      </a:rPr>
                      <m:t>Ψ</m:t>
                    </m:r>
                  </m:oMath>
                </a14:m>
                <a:r>
                  <a:rPr lang="zh-CN" altLang="en-US" dirty="0" smtClean="0"/>
                  <a:t>和</a:t>
                </a:r>
                <a:r>
                  <a:rPr lang="en-US" altLang="zh-CN" dirty="0" err="1" smtClean="0"/>
                  <a:t>fai</a:t>
                </a:r>
                <a14:m>
                  <m:oMath xmlns:m="http://schemas.openxmlformats.org/officeDocument/2006/math">
                    <m:r>
                      <m:rPr>
                        <m:sty m:val="p"/>
                      </m:rPr>
                      <a:rPr lang="en-US" altLang="zh-CN" sz="1200" smtClean="0">
                        <a:latin typeface="Cambria Math" panose="02040503050406030204" pitchFamily="18" charset="0"/>
                      </a:rPr>
                      <m:t>Φ</m:t>
                    </m:r>
                  </m:oMath>
                </a14:m>
                <a:r>
                  <a:rPr lang="zh-CN" altLang="en-US" dirty="0" smtClean="0"/>
                  <a:t>描写的是同一个状态，也就是同一个概率波。</a:t>
                </a:r>
                <a:endParaRPr lang="en-US" altLang="zh-CN" dirty="0" smtClean="0"/>
              </a:p>
              <a:p>
                <a:r>
                  <a:rPr lang="zh-CN" altLang="en-US" dirty="0" smtClean="0"/>
                  <a:t>经典的波没有归一化</a:t>
                </a:r>
                <a:endParaRPr lang="zh-CN" altLang="en-US" dirty="0"/>
              </a:p>
            </p:txBody>
          </p:sp>
        </mc:Choice>
        <mc:Fallback xmlns="">
          <p:sp>
            <p:nvSpPr>
              <p:cNvPr id="3" name="Notes Placeholder 2"/>
              <p:cNvSpPr>
                <a:spLocks noGrp="1"/>
              </p:cNvSpPr>
              <p:nvPr>
                <p:ph type="body" idx="1"/>
              </p:nvPr>
            </p:nvSpPr>
            <p:spPr/>
            <p:txBody>
              <a:bodyPr/>
              <a:lstStyle/>
              <a:p>
                <a:r>
                  <a:rPr lang="zh-CN" altLang="en-US" dirty="0" smtClean="0"/>
                  <a:t>由于粒子在空间中总要出现，故等于</a:t>
                </a:r>
                <a:r>
                  <a:rPr lang="en-US" altLang="zh-CN" dirty="0" smtClean="0"/>
                  <a:t>1</a:t>
                </a:r>
                <a:r>
                  <a:rPr lang="zh-CN" altLang="en-US" dirty="0" smtClean="0"/>
                  <a:t>。</a:t>
                </a:r>
                <a:endParaRPr lang="en-US" altLang="zh-CN" dirty="0" smtClean="0"/>
              </a:p>
              <a:p>
                <a:r>
                  <a:rPr lang="zh-CN" altLang="en-US" dirty="0" smtClean="0"/>
                  <a:t>波函数乘以一个常数后，并不改变在空间各点找到粒子的概率，也就是不改变波函数描写的状态，</a:t>
                </a:r>
                <a:r>
                  <a:rPr lang="en-US" altLang="zh-CN" dirty="0" err="1" smtClean="0"/>
                  <a:t>pesai</a:t>
                </a:r>
                <a:r>
                  <a:rPr lang="en-US" altLang="zh-CN" sz="1200" i="0" dirty="0" smtClean="0">
                    <a:latin typeface="Cambria Math" panose="02040503050406030204" pitchFamily="18" charset="0"/>
                  </a:rPr>
                  <a:t>Ψ</a:t>
                </a:r>
                <a:r>
                  <a:rPr lang="zh-CN" altLang="en-US" dirty="0" smtClean="0"/>
                  <a:t>和</a:t>
                </a:r>
                <a:r>
                  <a:rPr lang="en-US" altLang="zh-CN" dirty="0" err="1" smtClean="0"/>
                  <a:t>fai</a:t>
                </a:r>
                <a:r>
                  <a:rPr lang="en-US" altLang="zh-CN" sz="1200" i="0" smtClean="0">
                    <a:latin typeface="Cambria Math" panose="02040503050406030204" pitchFamily="18" charset="0"/>
                  </a:rPr>
                  <a:t>Φ</a:t>
                </a:r>
                <a:r>
                  <a:rPr lang="zh-CN" altLang="en-US" dirty="0" smtClean="0"/>
                  <a:t>描写的是同一个状态，也就是同一个概率波。</a:t>
                </a:r>
                <a:endParaRPr lang="en-US" altLang="zh-CN" dirty="0" smtClean="0"/>
              </a:p>
              <a:p>
                <a:r>
                  <a:rPr lang="zh-CN" altLang="en-US" dirty="0" smtClean="0"/>
                  <a:t>经典的波没有归一化</a:t>
                </a:r>
                <a:endParaRPr lang="zh-CN" altLang="en-US" dirty="0"/>
              </a:p>
            </p:txBody>
          </p:sp>
        </mc:Fallback>
      </mc:AlternateContent>
      <p:sp>
        <p:nvSpPr>
          <p:cNvPr id="4" name="Slide Number Placeholder 3"/>
          <p:cNvSpPr>
            <a:spLocks noGrp="1"/>
          </p:cNvSpPr>
          <p:nvPr>
            <p:ph type="sldNum" sz="quarter" idx="10"/>
          </p:nvPr>
        </p:nvSpPr>
        <p:spPr/>
        <p:txBody>
          <a:bodyPr/>
          <a:lstStyle/>
          <a:p>
            <a:fld id="{941281F4-23C5-4A7C-BD2B-E5E6B6ED8B9D}" type="slidenum">
              <a:rPr lang="zh-CN" altLang="en-US" smtClean="0"/>
              <a:t>11</a:t>
            </a:fld>
            <a:endParaRPr lang="zh-CN" altLang="en-US"/>
          </a:p>
        </p:txBody>
      </p:sp>
    </p:spTree>
    <p:extLst>
      <p:ext uri="{BB962C8B-B14F-4D97-AF65-F5344CB8AC3E}">
        <p14:creationId xmlns:p14="http://schemas.microsoft.com/office/powerpoint/2010/main" val="130955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要求积分有限</a:t>
            </a:r>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12</a:t>
            </a:fld>
            <a:endParaRPr lang="zh-CN" altLang="en-US"/>
          </a:p>
        </p:txBody>
      </p:sp>
    </p:spTree>
    <p:extLst>
      <p:ext uri="{BB962C8B-B14F-4D97-AF65-F5344CB8AC3E}">
        <p14:creationId xmlns:p14="http://schemas.microsoft.com/office/powerpoint/2010/main" val="89819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加权平均</a:t>
            </a:r>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14</a:t>
            </a:fld>
            <a:endParaRPr lang="zh-CN" altLang="en-US"/>
          </a:p>
        </p:txBody>
      </p:sp>
    </p:spTree>
    <p:extLst>
      <p:ext uri="{BB962C8B-B14F-4D97-AF65-F5344CB8AC3E}">
        <p14:creationId xmlns:p14="http://schemas.microsoft.com/office/powerpoint/2010/main" val="2355875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15</a:t>
            </a:fld>
            <a:endParaRPr lang="zh-CN" altLang="en-US"/>
          </a:p>
        </p:txBody>
      </p:sp>
    </p:spTree>
    <p:extLst>
      <p:ext uri="{BB962C8B-B14F-4D97-AF65-F5344CB8AC3E}">
        <p14:creationId xmlns:p14="http://schemas.microsoft.com/office/powerpoint/2010/main" val="326731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光子、电子 两种粒子，德布罗意波 波粒二象</a:t>
            </a:r>
            <a:r>
              <a:rPr lang="zh-CN" altLang="en-US" dirty="0" smtClean="0"/>
              <a:t>性 </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2</a:t>
            </a:fld>
            <a:endParaRPr lang="zh-CN" altLang="en-US"/>
          </a:p>
        </p:txBody>
      </p:sp>
    </p:spTree>
    <p:extLst>
      <p:ext uri="{BB962C8B-B14F-4D97-AF65-F5344CB8AC3E}">
        <p14:creationId xmlns:p14="http://schemas.microsoft.com/office/powerpoint/2010/main" val="2601144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3</a:t>
            </a:fld>
            <a:endParaRPr lang="zh-CN" altLang="en-US"/>
          </a:p>
        </p:txBody>
      </p:sp>
    </p:spTree>
    <p:extLst>
      <p:ext uri="{BB962C8B-B14F-4D97-AF65-F5344CB8AC3E}">
        <p14:creationId xmlns:p14="http://schemas.microsoft.com/office/powerpoint/2010/main" val="1528464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波和他所描写的粒子之间的关系</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4</a:t>
            </a:fld>
            <a:endParaRPr lang="zh-CN" altLang="en-US"/>
          </a:p>
        </p:txBody>
      </p:sp>
    </p:spTree>
    <p:extLst>
      <p:ext uri="{BB962C8B-B14F-4D97-AF65-F5344CB8AC3E}">
        <p14:creationId xmlns:p14="http://schemas.microsoft.com/office/powerpoint/2010/main" val="16025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一个个打 消除相互作用</a:t>
            </a: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5</a:t>
            </a:fld>
            <a:endParaRPr lang="zh-CN" altLang="en-US"/>
          </a:p>
        </p:txBody>
      </p:sp>
    </p:spTree>
    <p:extLst>
      <p:ext uri="{BB962C8B-B14F-4D97-AF65-F5344CB8AC3E}">
        <p14:creationId xmlns:p14="http://schemas.microsoft.com/office/powerpoint/2010/main" val="1828295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也有其他解释 这些解释也被驳倒 </a:t>
            </a: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6</a:t>
            </a:fld>
            <a:endParaRPr lang="zh-CN" altLang="en-US"/>
          </a:p>
        </p:txBody>
      </p:sp>
    </p:spTree>
    <p:extLst>
      <p:ext uri="{BB962C8B-B14F-4D97-AF65-F5344CB8AC3E}">
        <p14:creationId xmlns:p14="http://schemas.microsoft.com/office/powerpoint/2010/main" val="110450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cs typeface="Times New Roman" panose="02020603050405020304" pitchFamily="18" charset="0"/>
              </a:rPr>
              <a:t>知道微观粒子的波函数后，就可以得出微观粒子在空间任意一点出现的概率，以后可以看到，由波函数可以得出体系的各种性</a:t>
            </a:r>
            <a:r>
              <a:rPr lang="zh-CN" altLang="en-US" sz="1200" dirty="0" smtClean="0">
                <a:latin typeface="黑体" panose="02010609060101010101" pitchFamily="49" charset="-122"/>
                <a:ea typeface="黑体" panose="02010609060101010101" pitchFamily="49" charset="-122"/>
                <a:cs typeface="Times New Roman" panose="02020603050405020304" pitchFamily="18" charset="0"/>
              </a:rPr>
              <a:t>质</a:t>
            </a:r>
            <a:endParaRPr lang="en-US" altLang="zh-CN" sz="12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7</a:t>
            </a:fld>
            <a:endParaRPr lang="zh-CN" altLang="en-US"/>
          </a:p>
        </p:txBody>
      </p:sp>
    </p:spTree>
    <p:extLst>
      <p:ext uri="{BB962C8B-B14F-4D97-AF65-F5344CB8AC3E}">
        <p14:creationId xmlns:p14="http://schemas.microsoft.com/office/powerpoint/2010/main" val="4712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cs typeface="Times New Roman" panose="02020603050405020304" pitchFamily="18" charset="0"/>
                  </a:rPr>
                  <a:t>衍射极大的地方，波的强度大，每个粒子透射到这里的概率也大，衍射极小的地方，波的强度很小或等于零，粒子投射到这里的概率很小或等于零。</a:t>
                </a:r>
                <a:endParaRPr lang="en-US" altLang="zh-CN" sz="1200" dirty="0" smtClean="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许多电子在统一实验中的统计结果，或者是一个电子许多次相同实验中的统计结果。</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cs typeface="Times New Roman" panose="02020603050405020304" pitchFamily="18" charset="0"/>
                </a:endParaRPr>
              </a:p>
              <a:p>
                <a:endParaRPr lang="zh-CN" alt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cs typeface="Times New Roman" panose="02020603050405020304" pitchFamily="18" charset="0"/>
                  </a:rPr>
                  <a:t>衍射极大的地方，波的强度大，每个粒子透射到这里的概率也大，衍射极小的地方，波的强度很小或等于零，粒子投射到这里的概率很小或等于零</a:t>
                </a:r>
                <a:r>
                  <a:rPr lang="zh-CN" altLang="en-US" sz="1200" dirty="0" smtClean="0">
                    <a:cs typeface="Times New Roman" panose="02020603050405020304" pitchFamily="18" charset="0"/>
                  </a:rPr>
                  <a:t>。</a:t>
                </a:r>
                <a:endParaRPr lang="en-US" altLang="zh-CN" sz="1200" dirty="0" smtClean="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rPr>
                  <a:t>许多电子在统一实验中的统计结果，或者是一个电子许多次相同实验中的统计结果。</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黑体" panose="02010609060101010101" pitchFamily="49" charset="-122"/>
                    <a:ea typeface="黑体" panose="02010609060101010101" pitchFamily="49" charset="-122"/>
                    <a:cs typeface="Times New Roman" panose="02020603050405020304" pitchFamily="18" charset="0"/>
                  </a:rPr>
                  <a:t>波函数在空间中某一点的强度</a:t>
                </a:r>
                <a:r>
                  <a:rPr lang="zh-CN" altLang="en-US" sz="1200" i="0">
                    <a:solidFill>
                      <a:srgbClr val="0000FF"/>
                    </a:solidFill>
                    <a:latin typeface="Cambria Math" panose="02040503050406030204" pitchFamily="18" charset="0"/>
                  </a:rPr>
                  <a:t>〖</a:t>
                </a:r>
                <a:r>
                  <a:rPr lang="en-US" altLang="zh-CN" sz="1200" i="0">
                    <a:solidFill>
                      <a:srgbClr val="0000FF"/>
                    </a:solidFill>
                    <a:latin typeface="Cambria Math" panose="02040503050406030204" pitchFamily="18" charset="0"/>
                  </a:rPr>
                  <a:t> </a:t>
                </a:r>
                <a:r>
                  <a:rPr lang="zh-CN" altLang="en-US" sz="1200" i="0">
                    <a:solidFill>
                      <a:srgbClr val="0000FF"/>
                    </a:solidFill>
                    <a:latin typeface="Cambria Math" panose="02040503050406030204" pitchFamily="18" charset="0"/>
                  </a:rPr>
                  <a:t>|├ </a:t>
                </a:r>
                <a:r>
                  <a:rPr lang="en-US" altLang="zh-CN" sz="1200" i="0">
                    <a:solidFill>
                      <a:srgbClr val="0000FF"/>
                    </a:solidFill>
                    <a:latin typeface="Cambria Math" panose="02040503050406030204" pitchFamily="18" charset="0"/>
                  </a:rPr>
                  <a:t>Φ</a:t>
                </a:r>
                <a:r>
                  <a:rPr lang="zh-CN" altLang="en-US" sz="1200" i="0">
                    <a:solidFill>
                      <a:srgbClr val="0000FF"/>
                    </a:solidFill>
                    <a:latin typeface="Cambria Math" panose="02040503050406030204" pitchFamily="18" charset="0"/>
                  </a:rPr>
                  <a:t>(𝑥,𝑦,𝑧,𝑡)|〗^2</a:t>
                </a:r>
                <a:r>
                  <a:rPr lang="zh-CN" altLang="en-US" sz="1200" dirty="0">
                    <a:latin typeface="黑体" panose="02010609060101010101" pitchFamily="49" charset="-122"/>
                    <a:ea typeface="黑体" panose="02010609060101010101" pitchFamily="49" charset="-122"/>
                    <a:cs typeface="Times New Roman" panose="02020603050405020304" pitchFamily="18" charset="0"/>
                  </a:rPr>
                  <a:t>和在该</a:t>
                </a:r>
                <a:r>
                  <a:rPr lang="zh-CN" altLang="en-US" sz="1200" dirty="0" smtClean="0">
                    <a:latin typeface="黑体" panose="02010609060101010101" pitchFamily="49" charset="-122"/>
                    <a:ea typeface="黑体" panose="02010609060101010101" pitchFamily="49" charset="-122"/>
                    <a:cs typeface="Times New Roman" panose="02020603050405020304" pitchFamily="18" charset="0"/>
                  </a:rPr>
                  <a:t>点（</a:t>
                </a:r>
                <a:r>
                  <a:rPr lang="en-US" altLang="zh-CN" sz="1200" dirty="0" err="1" smtClean="0">
                    <a:latin typeface="黑体" panose="02010609060101010101" pitchFamily="49" charset="-122"/>
                    <a:ea typeface="黑体" panose="02010609060101010101" pitchFamily="49" charset="-122"/>
                    <a:cs typeface="Times New Roman" panose="02020603050405020304" pitchFamily="18" charset="0"/>
                  </a:rPr>
                  <a:t>x,y,z</a:t>
                </a:r>
                <a:r>
                  <a:rPr lang="zh-CN" altLang="en-US" sz="1200" dirty="0" smtClean="0">
                    <a:latin typeface="黑体" panose="02010609060101010101" pitchFamily="49" charset="-122"/>
                    <a:ea typeface="黑体" panose="02010609060101010101" pitchFamily="49" charset="-122"/>
                    <a:cs typeface="Times New Roman" panose="02020603050405020304" pitchFamily="18" charset="0"/>
                  </a:rPr>
                  <a:t>）找</a:t>
                </a:r>
                <a:r>
                  <a:rPr lang="zh-CN" altLang="en-US" sz="1200" dirty="0">
                    <a:latin typeface="黑体" panose="02010609060101010101" pitchFamily="49" charset="-122"/>
                    <a:ea typeface="黑体" panose="02010609060101010101" pitchFamily="49" charset="-122"/>
                    <a:cs typeface="Times New Roman" panose="02020603050405020304" pitchFamily="18" charset="0"/>
                  </a:rPr>
                  <a:t>到粒子的概率成正比。</a:t>
                </a:r>
                <a:endParaRPr lang="en-US" altLang="zh-CN" sz="1200" dirty="0">
                  <a:latin typeface="黑体" panose="02010609060101010101" pitchFamily="49" charset="-122"/>
                  <a:ea typeface="黑体" panose="02010609060101010101" pitchFamily="49" charset="-122"/>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cs typeface="Times New Roman" panose="02020603050405020304" pitchFamily="18" charset="0"/>
                </a:endParaRPr>
              </a:p>
              <a:p>
                <a:endParaRPr lang="zh-CN" altLang="en-US" dirty="0"/>
              </a:p>
            </p:txBody>
          </p:sp>
        </mc:Fallback>
      </mc:AlternateContent>
      <p:sp>
        <p:nvSpPr>
          <p:cNvPr id="4" name="Slide Number Placeholder 3"/>
          <p:cNvSpPr>
            <a:spLocks noGrp="1"/>
          </p:cNvSpPr>
          <p:nvPr>
            <p:ph type="sldNum" sz="quarter" idx="10"/>
          </p:nvPr>
        </p:nvSpPr>
        <p:spPr/>
        <p:txBody>
          <a:bodyPr/>
          <a:lstStyle/>
          <a:p>
            <a:fld id="{941281F4-23C5-4A7C-BD2B-E5E6B6ED8B9D}" type="slidenum">
              <a:rPr lang="zh-CN" altLang="en-US" smtClean="0"/>
              <a:t>8</a:t>
            </a:fld>
            <a:endParaRPr lang="zh-CN" altLang="en-US"/>
          </a:p>
        </p:txBody>
      </p:sp>
    </p:spTree>
    <p:extLst>
      <p:ext uri="{BB962C8B-B14F-4D97-AF65-F5344CB8AC3E}">
        <p14:creationId xmlns:p14="http://schemas.microsoft.com/office/powerpoint/2010/main" val="29946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波函数确定 ，位置不确定，你只能说你观察到粒子处于那个位置</a:t>
            </a: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9</a:t>
            </a:fld>
            <a:endParaRPr lang="zh-CN" altLang="en-US"/>
          </a:p>
        </p:txBody>
      </p:sp>
    </p:spTree>
    <p:extLst>
      <p:ext uri="{BB962C8B-B14F-4D97-AF65-F5344CB8AC3E}">
        <p14:creationId xmlns:p14="http://schemas.microsoft.com/office/powerpoint/2010/main" val="4007522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5536BC4C-14E0-41E1-A077-758458D8B38D}" type="datetime1">
              <a:rPr lang="zh-CN" altLang="en-US" smtClean="0"/>
              <a:t>2025/2/26</a:t>
            </a:fld>
            <a:endParaRPr lang="zh-CN" altLang="en-US" dirty="0"/>
          </a:p>
        </p:txBody>
      </p:sp>
      <p:sp>
        <p:nvSpPr>
          <p:cNvPr id="5" name="Footer Placeholder 4"/>
          <p:cNvSpPr>
            <a:spLocks noGrp="1"/>
          </p:cNvSpPr>
          <p:nvPr>
            <p:ph type="ftr" sz="quarter" idx="11"/>
          </p:nvPr>
        </p:nvSpPr>
        <p:spPr/>
        <p:txBody>
          <a:bodyPr/>
          <a:lstStyle/>
          <a:p>
            <a:endParaRPr lang="zh-CN" altLang="en-US" dirty="0" smtClean="0"/>
          </a:p>
        </p:txBody>
      </p:sp>
    </p:spTree>
    <p:extLst>
      <p:ext uri="{BB962C8B-B14F-4D97-AF65-F5344CB8AC3E}">
        <p14:creationId xmlns:p14="http://schemas.microsoft.com/office/powerpoint/2010/main" val="193821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DF8EC449-B8F0-4B17-AFC9-CC9E3696DB5E}"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68877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E0B71AAF-0EBB-4C75-B181-3E12A4A813F3}"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130539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6B96B566-D327-45CD-9CCC-FEAE75412189}"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7" name="Rectangle 6"/>
          <p:cNvSpPr/>
          <p:nvPr userDrawn="1"/>
        </p:nvSpPr>
        <p:spPr>
          <a:xfrm>
            <a:off x="-18000" y="513056"/>
            <a:ext cx="9180000" cy="136477"/>
          </a:xfrm>
          <a:prstGeom prst="rect">
            <a:avLst/>
          </a:prstGeom>
          <a:solidFill>
            <a:srgbClr val="0096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2731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5" name="Rectangle 4"/>
          <p:cNvSpPr/>
          <p:nvPr userDrawn="1"/>
        </p:nvSpPr>
        <p:spPr>
          <a:xfrm>
            <a:off x="-18000" y="513056"/>
            <a:ext cx="9180000" cy="136477"/>
          </a:xfrm>
          <a:prstGeom prst="rect">
            <a:avLst/>
          </a:prstGeom>
          <a:solidFill>
            <a:srgbClr val="0096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20660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E3238188-40F1-4FAE-B795-40420C0F0F11}"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83355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C29C548C-43FA-49DA-AD91-2C392E4A4C3C}" type="datetime1">
              <a:rPr lang="zh-CN" altLang="en-US" smtClean="0"/>
              <a:t>2025/2/26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13422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69968EE6-8CC4-4234-A249-FBF8921479E6}" type="datetime1">
              <a:rPr lang="zh-CN" altLang="en-US" smtClean="0"/>
              <a:t>2025/2/26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258518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68CC8-494F-4466-929D-E995EB19C934}" type="datetime1">
              <a:rPr lang="zh-CN" altLang="en-US" smtClean="0"/>
              <a:t>2025/2/26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225976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D50F45DE-0722-421B-9DA3-34C2D092F28E}"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51163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0DB8C6A-AAC7-48EA-96C1-BF75AF9B44FF}"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95595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3900-DA90-47D0-AC95-17F9C4F92E20}" type="datetime1">
              <a:rPr lang="zh-CN" altLang="en-US" smtClean="0"/>
              <a:t>2025/2/26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FF"/>
                </a:solidFill>
              </a:defRPr>
            </a:lvl1pPr>
          </a:lstStyle>
          <a:p>
            <a:endParaRPr lang="zh-CN" altLang="en-US" dirty="0"/>
          </a:p>
        </p:txBody>
      </p:sp>
    </p:spTree>
    <p:extLst>
      <p:ext uri="{BB962C8B-B14F-4D97-AF65-F5344CB8AC3E}">
        <p14:creationId xmlns:p14="http://schemas.microsoft.com/office/powerpoint/2010/main" val="2233758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72929" y="617291"/>
            <a:ext cx="7392664" cy="772216"/>
          </a:xfrm>
        </p:spPr>
        <p:txBody>
          <a:bodyPr>
            <a:noAutofit/>
          </a:bodyPr>
          <a:lstStyle/>
          <a:p>
            <a:r>
              <a:rPr lang="zh-CN" altLang="en-US" sz="4400" b="1" dirty="0" smtClean="0">
                <a:solidFill>
                  <a:srgbClr val="0000FF"/>
                </a:solidFill>
                <a:latin typeface="黑体" panose="02010609060101010101" pitchFamily="49" charset="-122"/>
                <a:ea typeface="黑体" panose="02010609060101010101" pitchFamily="49" charset="-122"/>
              </a:rPr>
              <a:t>第二章 波函数和薛定谔方程</a:t>
            </a:r>
            <a:endParaRPr lang="en-US" altLang="zh-CN" sz="4400" b="1" dirty="0" smtClean="0">
              <a:solidFill>
                <a:srgbClr val="0000FF"/>
              </a:solidFill>
              <a:latin typeface="黑体" panose="02010609060101010101" pitchFamily="49" charset="-122"/>
              <a:ea typeface="黑体" panose="02010609060101010101" pitchFamily="49" charset="-122"/>
            </a:endParaRPr>
          </a:p>
        </p:txBody>
      </p:sp>
      <p:sp>
        <p:nvSpPr>
          <p:cNvPr id="7" name="副标题 2">
            <a:extLst>
              <a:ext uri="{FF2B5EF4-FFF2-40B4-BE49-F238E27FC236}">
                <a16:creationId xmlns="" xmlns:a16="http://schemas.microsoft.com/office/drawing/2014/main" id="{E6167F04-EE42-4C18-822D-CD61B6B13F27}"/>
              </a:ext>
            </a:extLst>
          </p:cNvPr>
          <p:cNvSpPr txBox="1">
            <a:spLocks/>
          </p:cNvSpPr>
          <p:nvPr/>
        </p:nvSpPr>
        <p:spPr>
          <a:xfrm>
            <a:off x="2095500" y="1557978"/>
            <a:ext cx="6334125" cy="49094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altLang="zh-CN" sz="3200" dirty="0" smtClean="0">
                <a:latin typeface="黑体" panose="02010609060101010101" pitchFamily="49" charset="-122"/>
                <a:ea typeface="黑体" panose="02010609060101010101" pitchFamily="49" charset="-122"/>
              </a:rPr>
              <a:t>2.1 </a:t>
            </a:r>
            <a:r>
              <a:rPr lang="zh-CN" altLang="en-US" sz="3200" dirty="0" smtClean="0">
                <a:latin typeface="黑体" panose="02010609060101010101" pitchFamily="49" charset="-122"/>
                <a:ea typeface="黑体" panose="02010609060101010101" pitchFamily="49" charset="-122"/>
              </a:rPr>
              <a:t>波函数的统计解释</a:t>
            </a:r>
            <a:r>
              <a:rPr lang="en-US" altLang="zh-CN" sz="3200" dirty="0" smtClean="0">
                <a:latin typeface="黑体" panose="02010609060101010101" pitchFamily="49" charset="-122"/>
                <a:ea typeface="黑体" panose="02010609060101010101" pitchFamily="49" charset="-122"/>
              </a:rPr>
              <a:t/>
            </a:r>
            <a:br>
              <a:rPr lang="en-US" altLang="zh-CN" sz="3200" dirty="0" smtClean="0">
                <a:latin typeface="黑体" panose="02010609060101010101" pitchFamily="49" charset="-122"/>
                <a:ea typeface="黑体" panose="02010609060101010101" pitchFamily="49" charset="-122"/>
              </a:rPr>
            </a:br>
            <a:r>
              <a:rPr lang="en-US" altLang="zh-CN" sz="3200" dirty="0" smtClean="0">
                <a:latin typeface="黑体" panose="02010609060101010101" pitchFamily="49" charset="-122"/>
                <a:ea typeface="黑体" panose="02010609060101010101" pitchFamily="49" charset="-122"/>
              </a:rPr>
              <a:t>2.2 </a:t>
            </a:r>
            <a:r>
              <a:rPr lang="zh-CN" altLang="en-US" sz="3200" dirty="0" smtClean="0">
                <a:latin typeface="黑体" panose="02010609060101010101" pitchFamily="49" charset="-122"/>
                <a:ea typeface="黑体" panose="02010609060101010101" pitchFamily="49" charset="-122"/>
              </a:rPr>
              <a:t>态叠加原理</a:t>
            </a:r>
            <a:endParaRPr lang="en-US" altLang="zh-CN" sz="3200" dirty="0" smtClean="0">
              <a:latin typeface="黑体" panose="02010609060101010101" pitchFamily="49" charset="-122"/>
              <a:ea typeface="黑体" panose="02010609060101010101" pitchFamily="49" charset="-122"/>
            </a:endParaRPr>
          </a:p>
          <a:p>
            <a:pPr algn="l">
              <a:lnSpc>
                <a:spcPct val="100000"/>
              </a:lnSpc>
              <a:spcBef>
                <a:spcPts val="0"/>
              </a:spcBef>
            </a:pPr>
            <a:r>
              <a:rPr lang="en-US" altLang="zh-CN" sz="3200" dirty="0" smtClean="0">
                <a:latin typeface="黑体" panose="02010609060101010101" pitchFamily="49" charset="-122"/>
                <a:ea typeface="黑体" panose="02010609060101010101" pitchFamily="49" charset="-122"/>
              </a:rPr>
              <a:t>2.3 </a:t>
            </a:r>
            <a:r>
              <a:rPr lang="zh-CN" altLang="en-US" sz="3200" dirty="0" smtClean="0">
                <a:latin typeface="黑体" panose="02010609060101010101" pitchFamily="49" charset="-122"/>
                <a:ea typeface="黑体" panose="02010609060101010101" pitchFamily="49" charset="-122"/>
              </a:rPr>
              <a:t>薛定谔方程</a:t>
            </a:r>
            <a:endParaRPr lang="en-US" altLang="zh-CN" sz="3200" dirty="0" smtClean="0">
              <a:latin typeface="黑体" panose="02010609060101010101" pitchFamily="49" charset="-122"/>
              <a:ea typeface="黑体" panose="02010609060101010101" pitchFamily="49" charset="-122"/>
            </a:endParaRPr>
          </a:p>
          <a:p>
            <a:pPr algn="l">
              <a:lnSpc>
                <a:spcPct val="120000"/>
              </a:lnSpc>
            </a:pPr>
            <a:r>
              <a:rPr lang="en-US" altLang="zh-CN" sz="3200" dirty="0" smtClean="0">
                <a:latin typeface="黑体" panose="02010609060101010101" pitchFamily="49" charset="-122"/>
                <a:ea typeface="黑体" panose="02010609060101010101" pitchFamily="49" charset="-122"/>
              </a:rPr>
              <a:t>2.4 </a:t>
            </a:r>
            <a:r>
              <a:rPr lang="zh-CN" altLang="en-US" sz="3200" dirty="0" smtClean="0">
                <a:latin typeface="黑体" panose="02010609060101010101" pitchFamily="49" charset="-122"/>
                <a:ea typeface="黑体" panose="02010609060101010101" pitchFamily="49" charset="-122"/>
              </a:rPr>
              <a:t>粒子流密度和粒子数守恒定律</a:t>
            </a:r>
            <a:r>
              <a:rPr lang="en-US" altLang="zh-CN" sz="3200" dirty="0" smtClean="0">
                <a:latin typeface="黑体" panose="02010609060101010101" pitchFamily="49" charset="-122"/>
                <a:ea typeface="黑体" panose="02010609060101010101" pitchFamily="49" charset="-122"/>
              </a:rPr>
              <a:t/>
            </a:r>
            <a:br>
              <a:rPr lang="en-US" altLang="zh-CN" sz="3200" dirty="0" smtClean="0">
                <a:latin typeface="黑体" panose="02010609060101010101" pitchFamily="49" charset="-122"/>
                <a:ea typeface="黑体" panose="02010609060101010101" pitchFamily="49" charset="-122"/>
              </a:rPr>
            </a:br>
            <a:r>
              <a:rPr lang="en-US" altLang="zh-CN" sz="3200" dirty="0" smtClean="0">
                <a:latin typeface="黑体" panose="02010609060101010101" pitchFamily="49" charset="-122"/>
                <a:ea typeface="黑体" panose="02010609060101010101" pitchFamily="49" charset="-122"/>
              </a:rPr>
              <a:t>2.5 </a:t>
            </a:r>
            <a:r>
              <a:rPr lang="zh-CN" altLang="en-US" sz="3200" dirty="0" smtClean="0">
                <a:latin typeface="黑体" panose="02010609060101010101" pitchFamily="49" charset="-122"/>
                <a:ea typeface="黑体" panose="02010609060101010101" pitchFamily="49" charset="-122"/>
              </a:rPr>
              <a:t>定态薛定谔方程</a:t>
            </a:r>
            <a:r>
              <a:rPr lang="en-US" altLang="zh-CN" sz="3200" dirty="0" smtClean="0">
                <a:latin typeface="黑体" panose="02010609060101010101" pitchFamily="49" charset="-122"/>
                <a:ea typeface="黑体" panose="02010609060101010101" pitchFamily="49" charset="-122"/>
              </a:rPr>
              <a:t/>
            </a:r>
            <a:br>
              <a:rPr lang="en-US" altLang="zh-CN" sz="3200" dirty="0" smtClean="0">
                <a:latin typeface="黑体" panose="02010609060101010101" pitchFamily="49" charset="-122"/>
                <a:ea typeface="黑体" panose="02010609060101010101" pitchFamily="49" charset="-122"/>
              </a:rPr>
            </a:br>
            <a:r>
              <a:rPr lang="en-US" altLang="zh-CN" sz="3200" dirty="0" smtClean="0">
                <a:latin typeface="黑体" panose="02010609060101010101" pitchFamily="49" charset="-122"/>
                <a:ea typeface="黑体" panose="02010609060101010101" pitchFamily="49" charset="-122"/>
              </a:rPr>
              <a:t>2.6 </a:t>
            </a:r>
            <a:r>
              <a:rPr lang="zh-CN" altLang="en-US" sz="3200" dirty="0" smtClean="0">
                <a:latin typeface="黑体" panose="02010609060101010101" pitchFamily="49" charset="-122"/>
                <a:ea typeface="黑体" panose="02010609060101010101" pitchFamily="49" charset="-122"/>
              </a:rPr>
              <a:t>一维无限深方势阱</a:t>
            </a:r>
            <a:r>
              <a:rPr lang="en-US" altLang="zh-CN" sz="3200" dirty="0" smtClean="0">
                <a:latin typeface="黑体" panose="02010609060101010101" pitchFamily="49" charset="-122"/>
                <a:ea typeface="黑体" panose="02010609060101010101" pitchFamily="49" charset="-122"/>
              </a:rPr>
              <a:t/>
            </a:r>
            <a:br>
              <a:rPr lang="en-US" altLang="zh-CN" sz="3200" dirty="0" smtClean="0">
                <a:latin typeface="黑体" panose="02010609060101010101" pitchFamily="49" charset="-122"/>
                <a:ea typeface="黑体" panose="02010609060101010101" pitchFamily="49" charset="-122"/>
              </a:rPr>
            </a:br>
            <a:r>
              <a:rPr lang="en-US" altLang="zh-CN" sz="3200" dirty="0" smtClean="0">
                <a:latin typeface="黑体" panose="02010609060101010101" pitchFamily="49" charset="-122"/>
                <a:ea typeface="黑体" panose="02010609060101010101" pitchFamily="49" charset="-122"/>
              </a:rPr>
              <a:t>2.7 </a:t>
            </a:r>
            <a:r>
              <a:rPr lang="zh-CN" altLang="en-US" sz="3200" dirty="0" smtClean="0">
                <a:latin typeface="黑体" panose="02010609060101010101" pitchFamily="49" charset="-122"/>
                <a:ea typeface="黑体" panose="02010609060101010101" pitchFamily="49" charset="-122"/>
              </a:rPr>
              <a:t>线性谐振子</a:t>
            </a:r>
            <a:r>
              <a:rPr lang="en-US" altLang="zh-CN" sz="3200" dirty="0" smtClean="0">
                <a:latin typeface="黑体" panose="02010609060101010101" pitchFamily="49" charset="-122"/>
                <a:ea typeface="黑体" panose="02010609060101010101" pitchFamily="49" charset="-122"/>
              </a:rPr>
              <a:t/>
            </a:r>
            <a:br>
              <a:rPr lang="en-US" altLang="zh-CN" sz="3200" dirty="0" smtClean="0">
                <a:latin typeface="黑体" panose="02010609060101010101" pitchFamily="49" charset="-122"/>
                <a:ea typeface="黑体" panose="02010609060101010101" pitchFamily="49" charset="-122"/>
              </a:rPr>
            </a:br>
            <a:r>
              <a:rPr lang="en-US" altLang="zh-CN" sz="3200" dirty="0" smtClean="0">
                <a:latin typeface="黑体" panose="02010609060101010101" pitchFamily="49" charset="-122"/>
                <a:ea typeface="黑体" panose="02010609060101010101" pitchFamily="49" charset="-122"/>
              </a:rPr>
              <a:t>2.8 </a:t>
            </a:r>
            <a:r>
              <a:rPr lang="zh-CN" altLang="en-US" sz="3200" dirty="0" smtClean="0">
                <a:latin typeface="黑体" panose="02010609060101010101" pitchFamily="49" charset="-122"/>
                <a:ea typeface="黑体" panose="02010609060101010101" pitchFamily="49" charset="-122"/>
              </a:rPr>
              <a:t>势垒贯穿</a:t>
            </a:r>
          </a:p>
          <a:p>
            <a:pPr algn="l">
              <a:lnSpc>
                <a:spcPct val="120000"/>
              </a:lnSpc>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4843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1804" y="2839766"/>
                <a:ext cx="8728883" cy="1847172"/>
              </a:xfrm>
              <a:prstGeom prst="rect">
                <a:avLst/>
              </a:prstGeom>
            </p:spPr>
            <p:txBody>
              <a:bodyPr wrap="square">
                <a:spAutoFit/>
              </a:bodyPr>
              <a:lstStyle/>
              <a:p>
                <a:pPr>
                  <a:lnSpc>
                    <a:spcPts val="4500"/>
                  </a:lnSpc>
                </a:pPr>
                <a14:m>
                  <m:oMath xmlns:m="http://schemas.openxmlformats.org/officeDocument/2006/math">
                    <m:sSup>
                      <m:sSupPr>
                        <m:ctrlPr>
                          <a:rPr lang="en-US" altLang="zh-CN" sz="2600" i="1" smtClean="0">
                            <a:latin typeface="Cambria Math" panose="02040503050406030204" pitchFamily="18" charset="0"/>
                            <a:cs typeface="Times New Roman" panose="02020603050405020304" pitchFamily="18" charset="0"/>
                          </a:rPr>
                        </m:ctrlPr>
                      </m:sSupPr>
                      <m:e>
                        <m:d>
                          <m:dPr>
                            <m:begChr m:val="|"/>
                            <m:endChr m:val="|"/>
                            <m:ctrlPr>
                              <a:rPr lang="en-US" altLang="zh-CN" sz="2600" i="1">
                                <a:latin typeface="Cambria Math" panose="02040503050406030204" pitchFamily="18" charset="0"/>
                                <a:cs typeface="Times New Roman" panose="02020603050405020304" pitchFamily="18" charset="0"/>
                              </a:rPr>
                            </m:ctrlPr>
                          </m:dPr>
                          <m:e>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r>
                                  <a:rPr lang="en-US" altLang="zh-CN" sz="2600" b="1" i="0" smtClean="0">
                                    <a:latin typeface="Cambria Math" panose="02040503050406030204" pitchFamily="18" charset="0"/>
                                    <a:cs typeface="Times New Roman" panose="02020603050405020304" pitchFamily="18" charset="0"/>
                                  </a:rPr>
                                  <m:t>𝐫</m:t>
                                </m:r>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e>
                        </m:d>
                      </m:e>
                      <m:sup>
                        <m:r>
                          <a:rPr lang="en-US" altLang="zh-CN" sz="2600">
                            <a:latin typeface="Cambria Math" panose="02040503050406030204" pitchFamily="18" charset="0"/>
                            <a:cs typeface="Times New Roman" panose="02020603050405020304" pitchFamily="18" charset="0"/>
                          </a:rPr>
                          <m:t>2</m:t>
                        </m:r>
                      </m:sup>
                    </m:sSup>
                  </m:oMath>
                </a14:m>
                <a:r>
                  <a:rPr lang="zh-CN" altLang="en-US" sz="2600" dirty="0" smtClean="0">
                    <a:latin typeface="黑体" panose="02010609060101010101" pitchFamily="49" charset="-122"/>
                    <a:ea typeface="黑体" panose="02010609060101010101" pitchFamily="49" charset="-122"/>
                  </a:rPr>
                  <a:t>表</a:t>
                </a:r>
                <a:r>
                  <a:rPr lang="zh-CN" altLang="en-US" sz="2600" dirty="0">
                    <a:latin typeface="黑体" panose="02010609060101010101" pitchFamily="49" charset="-122"/>
                    <a:ea typeface="黑体" panose="02010609060101010101" pitchFamily="49" charset="-122"/>
                  </a:rPr>
                  <a:t>示粒子在某点出现</a:t>
                </a:r>
                <a:r>
                  <a:rPr lang="zh-CN" altLang="en-US" sz="2600" dirty="0" smtClean="0">
                    <a:latin typeface="黑体" panose="02010609060101010101" pitchFamily="49" charset="-122"/>
                    <a:ea typeface="黑体" panose="02010609060101010101" pitchFamily="49" charset="-122"/>
                  </a:rPr>
                  <a:t>的</a:t>
                </a:r>
                <a:r>
                  <a:rPr lang="zh-CN" altLang="en-US" sz="2600" dirty="0" smtClean="0">
                    <a:solidFill>
                      <a:srgbClr val="0000FF"/>
                    </a:solidFill>
                    <a:latin typeface="黑体" panose="02010609060101010101" pitchFamily="49" charset="-122"/>
                    <a:ea typeface="黑体" panose="02010609060101010101" pitchFamily="49" charset="-122"/>
                  </a:rPr>
                  <a:t>相对概率密度</a:t>
                </a:r>
                <a:r>
                  <a:rPr lang="zh-CN" altLang="en-US" sz="2600" dirty="0" smtClean="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因此</a:t>
                </a:r>
                <a:r>
                  <a:rPr lang="zh-CN" altLang="en-US" sz="2600" dirty="0" smtClean="0">
                    <a:latin typeface="黑体" panose="02010609060101010101" pitchFamily="49" charset="-122"/>
                    <a:ea typeface="黑体" panose="02010609060101010101" pitchFamily="49" charset="-122"/>
                  </a:rPr>
                  <a:t>，波函数乘</a:t>
                </a:r>
                <a:r>
                  <a:rPr lang="zh-CN" altLang="en-US" sz="2600" dirty="0">
                    <a:latin typeface="黑体" panose="02010609060101010101" pitchFamily="49" charset="-122"/>
                    <a:ea typeface="黑体" panose="02010609060101010101" pitchFamily="49" charset="-122"/>
                  </a:rPr>
                  <a:t>以任意常数后</a:t>
                </a:r>
                <a14:m>
                  <m:oMath xmlns:m="http://schemas.openxmlformats.org/officeDocument/2006/math">
                    <m:r>
                      <a:rPr lang="en-US" altLang="zh-CN" sz="2600" i="1" dirty="0">
                        <a:latin typeface="Cambria Math" panose="02040503050406030204" pitchFamily="18" charset="0"/>
                      </a:rPr>
                      <m:t>𝐶</m:t>
                    </m:r>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r>
                          <a:rPr lang="en-US" altLang="zh-CN" sz="2600" b="1" i="0" smtClean="0">
                            <a:latin typeface="Cambria Math" panose="02040503050406030204" pitchFamily="18" charset="0"/>
                            <a:cs typeface="Times New Roman" panose="02020603050405020304" pitchFamily="18" charset="0"/>
                          </a:rPr>
                          <m:t>𝐫</m:t>
                        </m:r>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r>
                      <a:rPr lang="en-US" altLang="zh-CN" sz="2600" i="1">
                        <a:latin typeface="Cambria Math" panose="02040503050406030204" pitchFamily="18" charset="0"/>
                        <a:cs typeface="Times New Roman" panose="02020603050405020304" pitchFamily="18" charset="0"/>
                      </a:rPr>
                      <m:t> </m:t>
                    </m:r>
                  </m:oMath>
                </a14:m>
                <a:r>
                  <a:rPr lang="zh-CN" altLang="en-US" sz="2600" dirty="0" smtClean="0">
                    <a:latin typeface="黑体" panose="02010609060101010101" pitchFamily="49" charset="-122"/>
                    <a:ea typeface="黑体" panose="02010609060101010101" pitchFamily="49" charset="-122"/>
                  </a:rPr>
                  <a:t>，表示</a:t>
                </a:r>
                <a:r>
                  <a:rPr lang="zh-CN" altLang="en-US" sz="2600" dirty="0">
                    <a:latin typeface="黑体" panose="02010609060101010101" pitchFamily="49" charset="-122"/>
                    <a:ea typeface="黑体" panose="02010609060101010101" pitchFamily="49" charset="-122"/>
                  </a:rPr>
                  <a:t>的相对概率大小不变</a:t>
                </a:r>
                <a:r>
                  <a:rPr lang="zh-CN" altLang="en-US" sz="2600" dirty="0" smtClean="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algn="ctr">
                  <a:lnSpc>
                    <a:spcPts val="4500"/>
                  </a:lnSpc>
                </a:pPr>
                <a:r>
                  <a:rPr lang="en-US" altLang="zh-CN" sz="2600" dirty="0">
                    <a:latin typeface="黑体" panose="02010609060101010101" pitchFamily="49" charset="-122"/>
                    <a:ea typeface="黑体" panose="02010609060101010101" pitchFamily="49" charset="-122"/>
                    <a:cs typeface="Times New Roman" panose="02020603050405020304" pitchFamily="18" charset="0"/>
                  </a:rPr>
                  <a:t> </a:t>
                </a:r>
                <a14:m>
                  <m:oMath xmlns:m="http://schemas.openxmlformats.org/officeDocument/2006/math">
                    <m:f>
                      <m:fPr>
                        <m:ctrlPr>
                          <a:rPr lang="en-US" altLang="zh-CN" sz="2600" i="1" dirty="0">
                            <a:latin typeface="Cambria Math" panose="02040503050406030204" pitchFamily="18" charset="0"/>
                            <a:cs typeface="Times New Roman" panose="02020603050405020304" pitchFamily="18" charset="0"/>
                          </a:rPr>
                        </m:ctrlPr>
                      </m:fPr>
                      <m:num>
                        <m:sSup>
                          <m:sSupPr>
                            <m:ctrlPr>
                              <a:rPr lang="en-US" altLang="zh-CN" sz="2600" i="1" dirty="0">
                                <a:latin typeface="Cambria Math" panose="02040503050406030204" pitchFamily="18" charset="0"/>
                                <a:cs typeface="Times New Roman" panose="02020603050405020304" pitchFamily="18" charset="0"/>
                              </a:rPr>
                            </m:ctrlPr>
                          </m:sSupPr>
                          <m:e>
                            <m:d>
                              <m:dPr>
                                <m:begChr m:val="|"/>
                                <m:endChr m:val="|"/>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i="1" dirty="0">
                                    <a:latin typeface="Cambria Math" panose="02040503050406030204" pitchFamily="18" charset="0"/>
                                    <a:cs typeface="Times New Roman" panose="02020603050405020304" pitchFamily="18" charset="0"/>
                                  </a:rPr>
                                  <m:t>C</m:t>
                                </m:r>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r>
                                      <a:rPr lang="en-US" altLang="zh-CN" sz="2600" i="1" smtClean="0">
                                        <a:latin typeface="Cambria Math" panose="02040503050406030204" pitchFamily="18" charset="0"/>
                                        <a:cs typeface="Times New Roman" panose="02020603050405020304" pitchFamily="18" charset="0"/>
                                      </a:rPr>
                                      <m:t> </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b="1" i="0" smtClean="0">
                                            <a:latin typeface="Cambria Math" panose="02040503050406030204" pitchFamily="18" charset="0"/>
                                            <a:cs typeface="Times New Roman" panose="02020603050405020304" pitchFamily="18" charset="0"/>
                                          </a:rPr>
                                          <m:t>𝐫</m:t>
                                        </m:r>
                                      </m:e>
                                      <m:sub>
                                        <m:r>
                                          <a:rPr lang="en-US" altLang="zh-CN" sz="2600">
                                            <a:latin typeface="Cambria Math" panose="02040503050406030204" pitchFamily="18" charset="0"/>
                                            <a:cs typeface="Times New Roman" panose="02020603050405020304" pitchFamily="18" charset="0"/>
                                          </a:rPr>
                                          <m:t>2</m:t>
                                        </m:r>
                                      </m:sub>
                                    </m:sSub>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e>
                            </m:d>
                          </m:e>
                          <m:sup>
                            <m:r>
                              <a:rPr lang="en-US" altLang="zh-CN" sz="2600" i="1">
                                <a:latin typeface="Cambria Math" panose="02040503050406030204" pitchFamily="18" charset="0"/>
                                <a:cs typeface="Times New Roman" panose="02020603050405020304" pitchFamily="18" charset="0"/>
                              </a:rPr>
                              <m:t>2</m:t>
                            </m:r>
                          </m:sup>
                        </m:sSup>
                      </m:num>
                      <m:den>
                        <m:sSup>
                          <m:sSupPr>
                            <m:ctrlPr>
                              <a:rPr lang="en-US" altLang="zh-CN" sz="2600" i="1" dirty="0">
                                <a:latin typeface="Cambria Math" panose="02040503050406030204" pitchFamily="18" charset="0"/>
                                <a:cs typeface="Times New Roman" panose="02020603050405020304" pitchFamily="18" charset="0"/>
                              </a:rPr>
                            </m:ctrlPr>
                          </m:sSupPr>
                          <m:e>
                            <m:d>
                              <m:dPr>
                                <m:begChr m:val="|"/>
                                <m:endChr m:val="|"/>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i="1" dirty="0">
                                    <a:latin typeface="Cambria Math" panose="02040503050406030204" pitchFamily="18" charset="0"/>
                                    <a:cs typeface="Times New Roman" panose="02020603050405020304" pitchFamily="18" charset="0"/>
                                  </a:rPr>
                                  <m:t>C</m:t>
                                </m:r>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b="1" i="0" smtClean="0">
                                            <a:latin typeface="Cambria Math" panose="02040503050406030204" pitchFamily="18" charset="0"/>
                                            <a:cs typeface="Times New Roman" panose="02020603050405020304" pitchFamily="18" charset="0"/>
                                          </a:rPr>
                                          <m:t>𝐫</m:t>
                                        </m:r>
                                      </m:e>
                                      <m:sub>
                                        <m:r>
                                          <a:rPr lang="en-US" altLang="zh-CN" sz="2600">
                                            <a:latin typeface="Cambria Math" panose="02040503050406030204" pitchFamily="18" charset="0"/>
                                            <a:cs typeface="Times New Roman" panose="02020603050405020304" pitchFamily="18" charset="0"/>
                                          </a:rPr>
                                          <m:t>1</m:t>
                                        </m:r>
                                      </m:sub>
                                    </m:sSub>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e>
                            </m:d>
                          </m:e>
                          <m:sup>
                            <m:r>
                              <a:rPr lang="en-US" altLang="zh-CN" sz="2600" i="1">
                                <a:latin typeface="Cambria Math" panose="02040503050406030204" pitchFamily="18" charset="0"/>
                                <a:cs typeface="Times New Roman" panose="02020603050405020304" pitchFamily="18" charset="0"/>
                              </a:rPr>
                              <m:t>2</m:t>
                            </m:r>
                          </m:sup>
                        </m:sSup>
                      </m:den>
                    </m:f>
                    <m:r>
                      <a:rPr lang="en-US" altLang="zh-CN" sz="2600" i="1">
                        <a:latin typeface="Cambria Math" panose="02040503050406030204" pitchFamily="18" charset="0"/>
                        <a:cs typeface="Times New Roman" panose="02020603050405020304" pitchFamily="18" charset="0"/>
                      </a:rPr>
                      <m:t>=</m:t>
                    </m:r>
                    <m:f>
                      <m:fPr>
                        <m:ctrlPr>
                          <a:rPr lang="en-US" altLang="zh-CN" sz="2600" i="1" dirty="0">
                            <a:latin typeface="Cambria Math" panose="02040503050406030204" pitchFamily="18" charset="0"/>
                            <a:cs typeface="Times New Roman" panose="02020603050405020304" pitchFamily="18" charset="0"/>
                          </a:rPr>
                        </m:ctrlPr>
                      </m:fPr>
                      <m:num>
                        <m:sSup>
                          <m:sSupPr>
                            <m:ctrlPr>
                              <a:rPr lang="en-US" altLang="zh-CN" sz="2600" i="1" dirty="0">
                                <a:latin typeface="Cambria Math" panose="02040503050406030204" pitchFamily="18" charset="0"/>
                                <a:cs typeface="Times New Roman" panose="02020603050405020304" pitchFamily="18" charset="0"/>
                              </a:rPr>
                            </m:ctrlPr>
                          </m:sSupPr>
                          <m:e>
                            <m:d>
                              <m:dPr>
                                <m:begChr m:val="|"/>
                                <m:endChr m:val="|"/>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b="1" i="0" smtClean="0">
                                            <a:latin typeface="Cambria Math" panose="02040503050406030204" pitchFamily="18" charset="0"/>
                                            <a:cs typeface="Times New Roman" panose="02020603050405020304" pitchFamily="18" charset="0"/>
                                          </a:rPr>
                                          <m:t>𝐫</m:t>
                                        </m:r>
                                      </m:e>
                                      <m:sub>
                                        <m:r>
                                          <a:rPr lang="en-US" altLang="zh-CN" sz="2600">
                                            <a:latin typeface="Cambria Math" panose="02040503050406030204" pitchFamily="18" charset="0"/>
                                            <a:cs typeface="Times New Roman" panose="02020603050405020304" pitchFamily="18" charset="0"/>
                                          </a:rPr>
                                          <m:t>2</m:t>
                                        </m:r>
                                      </m:sub>
                                    </m:sSub>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e>
                            </m:d>
                          </m:e>
                          <m:sup>
                            <m:r>
                              <a:rPr lang="en-US" altLang="zh-CN" sz="2600" i="1">
                                <a:latin typeface="Cambria Math" panose="02040503050406030204" pitchFamily="18" charset="0"/>
                                <a:cs typeface="Times New Roman" panose="02020603050405020304" pitchFamily="18" charset="0"/>
                              </a:rPr>
                              <m:t>2</m:t>
                            </m:r>
                          </m:sup>
                        </m:sSup>
                      </m:num>
                      <m:den>
                        <m:sSup>
                          <m:sSupPr>
                            <m:ctrlPr>
                              <a:rPr lang="en-US" altLang="zh-CN" sz="2600" i="1" dirty="0">
                                <a:latin typeface="Cambria Math" panose="02040503050406030204" pitchFamily="18" charset="0"/>
                                <a:cs typeface="Times New Roman" panose="02020603050405020304" pitchFamily="18" charset="0"/>
                              </a:rPr>
                            </m:ctrlPr>
                          </m:sSupPr>
                          <m:e>
                            <m:d>
                              <m:dPr>
                                <m:begChr m:val="|"/>
                                <m:endChr m:val="|"/>
                                <m:ctrlPr>
                                  <a:rPr lang="en-US" altLang="zh-CN" sz="2600" i="1" dirty="0">
                                    <a:latin typeface="Cambria Math" panose="02040503050406030204" pitchFamily="18" charset="0"/>
                                    <a:cs typeface="Times New Roman" panose="02020603050405020304" pitchFamily="18" charset="0"/>
                                  </a:rPr>
                                </m:ctrlPr>
                              </m:dPr>
                              <m:e>
                                <m:r>
                                  <m:rPr>
                                    <m:sty m:val="p"/>
                                  </m:rPr>
                                  <a:rPr lang="en-US" altLang="zh-CN" sz="2600">
                                    <a:latin typeface="Cambria Math" panose="02040503050406030204" pitchFamily="18" charset="0"/>
                                    <a:cs typeface="Times New Roman" panose="02020603050405020304" pitchFamily="18" charset="0"/>
                                  </a:rPr>
                                  <m:t>Φ</m:t>
                                </m:r>
                                <m:d>
                                  <m:dPr>
                                    <m:ctrlPr>
                                      <a:rPr lang="en-US" altLang="zh-CN" sz="2600" i="1">
                                        <a:latin typeface="Cambria Math" panose="02040503050406030204" pitchFamily="18" charset="0"/>
                                        <a:cs typeface="Times New Roman" panose="02020603050405020304" pitchFamily="18" charset="0"/>
                                      </a:rPr>
                                    </m:ctrlPr>
                                  </m:dPr>
                                  <m:e>
                                    <m:sSub>
                                      <m:sSubPr>
                                        <m:ctrlPr>
                                          <a:rPr lang="en-US" altLang="zh-CN" sz="2600" i="1">
                                            <a:latin typeface="Cambria Math" panose="02040503050406030204" pitchFamily="18" charset="0"/>
                                            <a:cs typeface="Times New Roman" panose="02020603050405020304" pitchFamily="18" charset="0"/>
                                          </a:rPr>
                                        </m:ctrlPr>
                                      </m:sSubPr>
                                      <m:e>
                                        <m:r>
                                          <a:rPr lang="en-US" altLang="zh-CN" sz="2600" b="1" i="0" smtClean="0">
                                            <a:latin typeface="Cambria Math" panose="02040503050406030204" pitchFamily="18" charset="0"/>
                                            <a:cs typeface="Times New Roman" panose="02020603050405020304" pitchFamily="18" charset="0"/>
                                          </a:rPr>
                                          <m:t>𝐫</m:t>
                                        </m:r>
                                      </m:e>
                                      <m:sub>
                                        <m:r>
                                          <a:rPr lang="en-US" altLang="zh-CN" sz="2600">
                                            <a:latin typeface="Cambria Math" panose="02040503050406030204" pitchFamily="18" charset="0"/>
                                            <a:cs typeface="Times New Roman" panose="02020603050405020304" pitchFamily="18" charset="0"/>
                                          </a:rPr>
                                          <m:t>1</m:t>
                                        </m:r>
                                      </m:sub>
                                    </m:sSub>
                                    <m:r>
                                      <a:rPr lang="en-US" altLang="zh-CN" sz="2600">
                                        <a:latin typeface="Cambria Math" panose="02040503050406030204" pitchFamily="18" charset="0"/>
                                        <a:cs typeface="Times New Roman" panose="02020603050405020304" pitchFamily="18" charset="0"/>
                                      </a:rPr>
                                      <m:t>,</m:t>
                                    </m:r>
                                    <m:r>
                                      <m:rPr>
                                        <m:sty m:val="p"/>
                                      </m:rPr>
                                      <a:rPr lang="en-US" altLang="zh-CN" sz="2600">
                                        <a:latin typeface="Cambria Math" panose="02040503050406030204" pitchFamily="18" charset="0"/>
                                        <a:cs typeface="Times New Roman" panose="02020603050405020304" pitchFamily="18" charset="0"/>
                                      </a:rPr>
                                      <m:t>t</m:t>
                                    </m:r>
                                  </m:e>
                                </m:d>
                              </m:e>
                            </m:d>
                          </m:e>
                          <m:sup>
                            <m:r>
                              <a:rPr lang="en-US" altLang="zh-CN" sz="2600" i="1">
                                <a:latin typeface="Cambria Math" panose="02040503050406030204" pitchFamily="18" charset="0"/>
                                <a:cs typeface="Times New Roman" panose="02020603050405020304" pitchFamily="18" charset="0"/>
                              </a:rPr>
                              <m:t>2</m:t>
                            </m:r>
                          </m:sup>
                        </m:sSup>
                      </m:den>
                    </m:f>
                  </m:oMath>
                </a14:m>
                <a:endParaRPr lang="en-US" altLang="zh-CN" sz="2600"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191804" y="2839766"/>
                <a:ext cx="8728883" cy="1847172"/>
              </a:xfrm>
              <a:prstGeom prst="rect">
                <a:avLst/>
              </a:prstGeom>
              <a:blipFill rotWithShape="0">
                <a:blip r:embed="rId3"/>
                <a:stretch>
                  <a:fillRect l="-1257" r="-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3134641" y="2155342"/>
                <a:ext cx="3327899" cy="523220"/>
              </a:xfrm>
              <a:prstGeom prst="rect">
                <a:avLst/>
              </a:prstGeom>
              <a:ln w="12700">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800" smtClean="0">
                          <a:latin typeface="Cambria Math" panose="02040503050406030204" pitchFamily="18" charset="0"/>
                        </a:rPr>
                        <m:t>d</m:t>
                      </m:r>
                      <m:r>
                        <a:rPr lang="en-US" altLang="zh-CN" sz="2800" i="1">
                          <a:latin typeface="Cambria Math" panose="02040503050406030204" pitchFamily="18" charset="0"/>
                        </a:rPr>
                        <m:t>𝑊</m:t>
                      </m:r>
                      <m:r>
                        <a:rPr lang="zh-CN" altLang="en-US" sz="2800">
                          <a:latin typeface="Cambria Math" panose="02040503050406030204" pitchFamily="18" charset="0"/>
                        </a:rPr>
                        <m:t>=</m:t>
                      </m:r>
                      <m:r>
                        <a:rPr lang="en-US" altLang="zh-CN" sz="2800" i="1">
                          <a:latin typeface="Cambria Math" panose="02040503050406030204" pitchFamily="18" charset="0"/>
                        </a:rPr>
                        <m:t>𝐶</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d>
                            <m:dPr>
                              <m:begChr m:val=""/>
                              <m:ctrlPr>
                                <a:rPr lang="zh-CN" altLang="en-US" sz="2800" i="1">
                                  <a:latin typeface="Cambria Math" panose="02040503050406030204" pitchFamily="18" charset="0"/>
                                </a:rPr>
                              </m:ctrlPr>
                            </m:dPr>
                            <m:e>
                              <m:r>
                                <m:rPr>
                                  <m:sty m:val="p"/>
                                </m:rPr>
                                <a:rPr lang="en-US" altLang="zh-CN" sz="2800">
                                  <a:latin typeface="Cambria Math" panose="02040503050406030204" pitchFamily="18" charset="0"/>
                                </a:rPr>
                                <m:t>Φ</m:t>
                              </m:r>
                              <m:r>
                                <a:rPr lang="zh-CN" altLang="en-US" sz="2800">
                                  <a:latin typeface="Cambria Math" panose="02040503050406030204" pitchFamily="18" charset="0"/>
                                </a:rPr>
                                <m:t>(</m:t>
                              </m:r>
                              <m:r>
                                <a:rPr lang="en-US" altLang="zh-CN" sz="2800" b="1" i="1" smtClean="0">
                                  <a:latin typeface="Cambria Math" panose="02040503050406030204" pitchFamily="18" charset="0"/>
                                </a:rPr>
                                <m:t>𝒓</m:t>
                              </m:r>
                              <m:r>
                                <a:rPr lang="zh-CN" altLang="en-US" sz="2800">
                                  <a:latin typeface="Cambria Math" panose="02040503050406030204" pitchFamily="18" charset="0"/>
                                </a:rPr>
                                <m:t>,</m:t>
                              </m:r>
                              <m:r>
                                <a:rPr lang="zh-CN" altLang="en-US" sz="2800" i="1">
                                  <a:latin typeface="Cambria Math" panose="02040503050406030204" pitchFamily="18" charset="0"/>
                                </a:rPr>
                                <m:t>𝑡</m:t>
                              </m:r>
                            </m:e>
                          </m:d>
                          <m:r>
                            <a:rPr lang="zh-CN" altLang="en-US" sz="2800">
                              <a:latin typeface="Cambria Math" panose="02040503050406030204" pitchFamily="18" charset="0"/>
                            </a:rPr>
                            <m:t>|</m:t>
                          </m:r>
                        </m:e>
                        <m:sup>
                          <m:r>
                            <a:rPr lang="zh-CN" altLang="en-US" sz="2800">
                              <a:latin typeface="Cambria Math" panose="02040503050406030204" pitchFamily="18" charset="0"/>
                            </a:rPr>
                            <m:t>2</m:t>
                          </m:r>
                        </m:sup>
                      </m:sSup>
                      <m:r>
                        <m:rPr>
                          <m:sty m:val="p"/>
                        </m:rPr>
                        <a:rPr lang="zh-CN" altLang="en-US" sz="2800">
                          <a:latin typeface="Cambria Math" panose="02040503050406030204" pitchFamily="18" charset="0"/>
                        </a:rPr>
                        <m:t>d</m:t>
                      </m:r>
                      <m:r>
                        <a:rPr lang="zh-CN" altLang="en-US" sz="2800" i="1">
                          <a:latin typeface="Cambria Math" panose="02040503050406030204" pitchFamily="18" charset="0"/>
                        </a:rPr>
                        <m:t>𝜏</m:t>
                      </m:r>
                    </m:oMath>
                  </m:oMathPara>
                </a14:m>
                <a:endParaRPr lang="zh-CN" altLang="en-US" sz="2800" dirty="0"/>
              </a:p>
            </p:txBody>
          </p:sp>
        </mc:Choice>
        <mc:Fallback xmlns="">
          <p:sp>
            <p:nvSpPr>
              <p:cNvPr id="3" name="Rectangle 2"/>
              <p:cNvSpPr>
                <a:spLocks noRot="1" noChangeAspect="1" noMove="1" noResize="1" noEditPoints="1" noAdjustHandles="1" noChangeArrowheads="1" noChangeShapeType="1" noTextEdit="1"/>
              </p:cNvSpPr>
              <p:nvPr/>
            </p:nvSpPr>
            <p:spPr>
              <a:xfrm>
                <a:off x="3134641" y="2155342"/>
                <a:ext cx="3327899" cy="523220"/>
              </a:xfrm>
              <a:prstGeom prst="rect">
                <a:avLst/>
              </a:prstGeom>
              <a:blipFill rotWithShape="0">
                <a:blip r:embed="rId4"/>
                <a:stretch>
                  <a:fillRect/>
                </a:stretch>
              </a:blipFill>
              <a:ln w="12700">
                <a:solidFill>
                  <a:srgbClr val="FF0000"/>
                </a:solidFill>
              </a:ln>
            </p:spPr>
            <p:txBody>
              <a:bodyPr/>
              <a:lstStyle/>
              <a:p>
                <a:r>
                  <a:rPr lang="zh-CN" altLang="en-US">
                    <a:noFill/>
                  </a:rPr>
                  <a:t> </a:t>
                </a:r>
              </a:p>
            </p:txBody>
          </p:sp>
        </mc:Fallback>
      </mc:AlternateContent>
      <p:sp>
        <p:nvSpPr>
          <p:cNvPr id="7" name="标题 1">
            <a:extLst>
              <a:ext uri="{FF2B5EF4-FFF2-40B4-BE49-F238E27FC236}">
                <a16:creationId xmlns="" xmlns:a16="http://schemas.microsoft.com/office/drawing/2014/main" id="{1087AE1B-2CF3-4784-B9E2-3E9F21303A48}"/>
              </a:ext>
            </a:extLst>
          </p:cNvPr>
          <p:cNvSpPr txBox="1">
            <a:spLocks/>
          </p:cNvSpPr>
          <p:nvPr/>
        </p:nvSpPr>
        <p:spPr>
          <a:xfrm>
            <a:off x="104065" y="-9525"/>
            <a:ext cx="6879551"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三、相对概率分布和波函数的归一化</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Rectangle 3"/>
          <p:cNvSpPr/>
          <p:nvPr/>
        </p:nvSpPr>
        <p:spPr>
          <a:xfrm>
            <a:off x="282239" y="740477"/>
            <a:ext cx="8550476" cy="1198854"/>
          </a:xfrm>
          <a:prstGeom prst="rect">
            <a:avLst/>
          </a:prstGeom>
        </p:spPr>
        <p:txBody>
          <a:bodyPr wrap="square">
            <a:spAutoFit/>
          </a:bodyPr>
          <a:lstStyle/>
          <a:p>
            <a:pPr>
              <a:lnSpc>
                <a:spcPct val="150000"/>
              </a:lnSpc>
            </a:pPr>
            <a:r>
              <a:rPr lang="zh-CN" altLang="en-US" sz="2600" dirty="0" smtClean="0">
                <a:solidFill>
                  <a:srgbClr val="FF0000"/>
                </a:solidFill>
                <a:latin typeface="黑体" panose="02010609060101010101" pitchFamily="49" charset="-122"/>
                <a:ea typeface="黑体" panose="02010609060101010101" pitchFamily="49" charset="-122"/>
              </a:rPr>
              <a:t>相对概率密度：</a:t>
            </a:r>
            <a:endParaRPr lang="en-US" altLang="zh-CN" sz="2600" dirty="0" smtClean="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600" dirty="0" smtClean="0">
                <a:latin typeface="黑体" panose="02010609060101010101" pitchFamily="49" charset="-122"/>
                <a:ea typeface="黑体" panose="02010609060101010101" pitchFamily="49" charset="-122"/>
              </a:rPr>
              <a:t>根据波</a:t>
            </a:r>
            <a:r>
              <a:rPr lang="zh-CN" altLang="en-US" sz="2600" dirty="0">
                <a:latin typeface="黑体" panose="02010609060101010101" pitchFamily="49" charset="-122"/>
                <a:ea typeface="黑体" panose="02010609060101010101" pitchFamily="49" charset="-122"/>
              </a:rPr>
              <a:t>函</a:t>
            </a:r>
            <a:r>
              <a:rPr lang="zh-CN" altLang="en-US" sz="2600" dirty="0" smtClean="0">
                <a:latin typeface="黑体" panose="02010609060101010101" pitchFamily="49" charset="-122"/>
                <a:ea typeface="黑体" panose="02010609060101010101" pitchFamily="49" charset="-122"/>
              </a:rPr>
              <a:t>数的统计解释，有</a:t>
            </a:r>
            <a:endParaRPr lang="zh-CN" altLang="en-US" sz="2600" dirty="0">
              <a:latin typeface="黑体" panose="02010609060101010101" pitchFamily="49" charset="-122"/>
              <a:ea typeface="黑体" panose="02010609060101010101" pitchFamily="49" charset="-122"/>
            </a:endParaRPr>
          </a:p>
        </p:txBody>
      </p:sp>
      <p:sp>
        <p:nvSpPr>
          <p:cNvPr id="5" name="Rectangle 4"/>
          <p:cNvSpPr/>
          <p:nvPr/>
        </p:nvSpPr>
        <p:spPr>
          <a:xfrm>
            <a:off x="282239" y="4965327"/>
            <a:ext cx="8194431" cy="1158459"/>
          </a:xfrm>
          <a:prstGeom prst="rect">
            <a:avLst/>
          </a:prstGeom>
        </p:spPr>
        <p:txBody>
          <a:bodyPr wrap="square">
            <a:spAutoFit/>
          </a:bodyPr>
          <a:lstStyle/>
          <a:p>
            <a:pPr>
              <a:lnSpc>
                <a:spcPts val="4500"/>
              </a:lnSpc>
            </a:pPr>
            <a:r>
              <a:rPr lang="zh-CN" altLang="en-US" sz="2600" dirty="0">
                <a:latin typeface="黑体" panose="02010609060101010101" pitchFamily="49" charset="-122"/>
                <a:ea typeface="黑体" panose="02010609060101010101" pitchFamily="49" charset="-122"/>
              </a:rPr>
              <a:t>因此，波函数可以乘以一个任意常数，物理意义不</a:t>
            </a:r>
            <a:r>
              <a:rPr lang="zh-CN" altLang="en-US" sz="2600" dirty="0" smtClean="0">
                <a:latin typeface="黑体" panose="02010609060101010101" pitchFamily="49" charset="-122"/>
                <a:ea typeface="黑体" panose="02010609060101010101" pitchFamily="49" charset="-122"/>
              </a:rPr>
              <a:t>变，即描写的粒子的状态并不改变。</a:t>
            </a:r>
            <a:endParaRPr lang="zh-CN" altLang="en-US" sz="2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00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7797" y="2027989"/>
            <a:ext cx="5859028" cy="492443"/>
          </a:xfrm>
          <a:prstGeom prst="rect">
            <a:avLst/>
          </a:prstGeom>
        </p:spPr>
        <p:txBody>
          <a:bodyPr wrap="square">
            <a:spAutoFit/>
          </a:bodyPr>
          <a:lstStyle/>
          <a:p>
            <a:r>
              <a:rPr lang="zh-CN" altLang="en-US" sz="2600" dirty="0" smtClean="0">
                <a:latin typeface="黑体" panose="02010609060101010101" pitchFamily="49" charset="-122"/>
                <a:ea typeface="黑体" panose="02010609060101010101" pitchFamily="49" charset="-122"/>
              </a:rPr>
              <a:t>粒</a:t>
            </a:r>
            <a:r>
              <a:rPr lang="zh-CN" altLang="en-US" sz="2600" dirty="0">
                <a:latin typeface="黑体" panose="02010609060101010101" pitchFamily="49" charset="-122"/>
                <a:ea typeface="黑体" panose="02010609060101010101" pitchFamily="49" charset="-122"/>
              </a:rPr>
              <a:t>子在全空间出现的概率应该</a:t>
            </a:r>
            <a:r>
              <a:rPr lang="zh-CN" altLang="en-US" sz="2600" dirty="0" smtClean="0">
                <a:latin typeface="黑体" panose="02010609060101010101" pitchFamily="49" charset="-122"/>
                <a:ea typeface="黑体" panose="02010609060101010101" pitchFamily="49" charset="-122"/>
              </a:rPr>
              <a:t>为</a:t>
            </a:r>
            <a:r>
              <a:rPr lang="en-US" altLang="zh-CN" sz="2600" dirty="0" smtClean="0">
                <a:latin typeface="黑体" panose="02010609060101010101" pitchFamily="49" charset="-122"/>
                <a:ea typeface="黑体" panose="02010609060101010101" pitchFamily="49" charset="-122"/>
              </a:rPr>
              <a:t>1</a:t>
            </a:r>
            <a:r>
              <a:rPr lang="zh-CN" altLang="en-US" sz="2600" dirty="0" smtClean="0">
                <a:latin typeface="黑体" panose="02010609060101010101" pitchFamily="49" charset="-122"/>
                <a:ea typeface="黑体" panose="02010609060101010101" pitchFamily="49" charset="-122"/>
              </a:rPr>
              <a:t>。</a:t>
            </a:r>
            <a:endParaRPr lang="en-US" altLang="zh-CN" sz="2600" dirty="0" smtClean="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8" name="Rectangle 7"/>
              <p:cNvSpPr/>
              <p:nvPr/>
            </p:nvSpPr>
            <p:spPr>
              <a:xfrm>
                <a:off x="2745302" y="1400065"/>
                <a:ext cx="3204723" cy="492443"/>
              </a:xfrm>
              <a:prstGeom prst="rect">
                <a:avLst/>
              </a:prstGeom>
              <a:ln w="19050">
                <a:solidFill>
                  <a:schemeClr val="bg1"/>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zh-CN" altLang="en-US" sz="2600" smtClean="0">
                          <a:latin typeface="Cambria Math" panose="02040503050406030204" pitchFamily="18" charset="0"/>
                        </a:rPr>
                        <m:t>d</m:t>
                      </m:r>
                      <m:r>
                        <a:rPr lang="en-US" altLang="zh-CN" sz="2600" i="1">
                          <a:latin typeface="Cambria Math" panose="02040503050406030204" pitchFamily="18" charset="0"/>
                        </a:rPr>
                        <m:t>𝑊</m:t>
                      </m:r>
                      <m:r>
                        <a:rPr lang="zh-CN" altLang="en-US" sz="2600">
                          <a:latin typeface="Cambria Math" panose="02040503050406030204" pitchFamily="18" charset="0"/>
                        </a:rPr>
                        <m:t>=</m:t>
                      </m:r>
                      <m:r>
                        <a:rPr lang="en-US" altLang="zh-CN" sz="2600" i="1">
                          <a:latin typeface="Cambria Math" panose="02040503050406030204" pitchFamily="18" charset="0"/>
                        </a:rPr>
                        <m:t>𝐶</m:t>
                      </m:r>
                      <m:sSup>
                        <m:sSupPr>
                          <m:ctrlPr>
                            <a:rPr lang="zh-CN" altLang="en-US" sz="2600" i="1">
                              <a:latin typeface="Cambria Math" panose="02040503050406030204" pitchFamily="18" charset="0"/>
                            </a:rPr>
                          </m:ctrlPr>
                        </m:sSupPr>
                        <m:e>
                          <m:r>
                            <a:rPr lang="zh-CN" altLang="en-US" sz="2600">
                              <a:latin typeface="Cambria Math" panose="02040503050406030204" pitchFamily="18" charset="0"/>
                            </a:rPr>
                            <m:t>|</m:t>
                          </m:r>
                          <m:d>
                            <m:dPr>
                              <m:begChr m:val=""/>
                              <m:ctrlPr>
                                <a:rPr lang="zh-CN" altLang="en-US" sz="2600" i="1">
                                  <a:latin typeface="Cambria Math" panose="02040503050406030204" pitchFamily="18" charset="0"/>
                                </a:rPr>
                              </m:ctrlPr>
                            </m:dPr>
                            <m:e>
                              <m:r>
                                <m:rPr>
                                  <m:sty m:val="p"/>
                                </m:rPr>
                                <a:rPr lang="en-US" altLang="zh-CN" sz="2600">
                                  <a:latin typeface="Cambria Math" panose="02040503050406030204" pitchFamily="18" charset="0"/>
                                </a:rPr>
                                <m:t>Φ</m:t>
                              </m:r>
                              <m:r>
                                <a:rPr lang="zh-CN" altLang="en-US" sz="2600">
                                  <a:latin typeface="Cambria Math" panose="02040503050406030204" pitchFamily="18" charset="0"/>
                                </a:rPr>
                                <m:t>(</m:t>
                              </m:r>
                              <m:r>
                                <a:rPr lang="en-US" altLang="zh-CN" sz="2600" b="1" i="1" smtClean="0">
                                  <a:latin typeface="Cambria Math" panose="02040503050406030204" pitchFamily="18" charset="0"/>
                                </a:rPr>
                                <m:t>𝒓</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e>
                        <m:sup>
                          <m:r>
                            <a:rPr lang="zh-CN" altLang="en-US" sz="2600">
                              <a:latin typeface="Cambria Math" panose="02040503050406030204" pitchFamily="18" charset="0"/>
                            </a:rPr>
                            <m:t>2</m:t>
                          </m:r>
                        </m:sup>
                      </m:sSup>
                      <m:r>
                        <m:rPr>
                          <m:sty m:val="p"/>
                        </m:rPr>
                        <a:rPr lang="zh-CN" altLang="en-US" sz="2600">
                          <a:latin typeface="Cambria Math" panose="02040503050406030204" pitchFamily="18" charset="0"/>
                        </a:rPr>
                        <m:t>d</m:t>
                      </m:r>
                      <m:r>
                        <a:rPr lang="zh-CN" altLang="en-US" sz="2600" i="1">
                          <a:latin typeface="Cambria Math" panose="02040503050406030204" pitchFamily="18" charset="0"/>
                        </a:rPr>
                        <m:t>𝜏</m:t>
                      </m:r>
                    </m:oMath>
                  </m:oMathPara>
                </a14:m>
                <a:endParaRPr lang="zh-CN" altLang="en-US" sz="2600" dirty="0">
                  <a:latin typeface="黑体" panose="02010609060101010101" pitchFamily="49" charset="-122"/>
                  <a:ea typeface="黑体" panose="02010609060101010101" pitchFamily="49" charset="-122"/>
                </a:endParaRPr>
              </a:p>
            </p:txBody>
          </p:sp>
        </mc:Choice>
        <mc:Fallback xmlns="">
          <p:sp>
            <p:nvSpPr>
              <p:cNvPr id="8" name="Rectangle 7"/>
              <p:cNvSpPr>
                <a:spLocks noRot="1" noChangeAspect="1" noMove="1" noResize="1" noEditPoints="1" noAdjustHandles="1" noChangeArrowheads="1" noChangeShapeType="1" noTextEdit="1"/>
              </p:cNvSpPr>
              <p:nvPr/>
            </p:nvSpPr>
            <p:spPr>
              <a:xfrm>
                <a:off x="2745302" y="1400065"/>
                <a:ext cx="3204723" cy="492443"/>
              </a:xfrm>
              <a:prstGeom prst="rect">
                <a:avLst/>
              </a:prstGeom>
              <a:blipFill rotWithShape="0">
                <a:blip r:embed="rId3"/>
                <a:stretch>
                  <a:fillRect/>
                </a:stretch>
              </a:blipFill>
              <a:ln w="19050">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78328" y="2774653"/>
                <a:ext cx="6367732" cy="507639"/>
              </a:xfrm>
              <a:prstGeom prst="rect">
                <a:avLst/>
              </a:prstGeom>
            </p:spPr>
            <p:txBody>
              <a:bodyPr wrap="square">
                <a:spAutoFit/>
              </a:bodyPr>
              <a:lstStyle/>
              <a:p>
                <a:r>
                  <a:rPr lang="zh-CN" altLang="en-US" sz="2600" dirty="0">
                    <a:latin typeface="黑体" panose="02010609060101010101" pitchFamily="49" charset="-122"/>
                    <a:ea typeface="黑体" panose="02010609060101010101" pitchFamily="49" charset="-122"/>
                  </a:rPr>
                  <a:t>全空间积分</a:t>
                </a:r>
                <a14:m>
                  <m:oMath xmlns:m="http://schemas.openxmlformats.org/officeDocument/2006/math">
                    <m:r>
                      <a:rPr lang="en-US" altLang="zh-CN" sz="2600" i="1" smtClean="0">
                        <a:latin typeface="Cambria Math" panose="02040503050406030204" pitchFamily="18" charset="0"/>
                      </a:rPr>
                      <m:t>∫</m:t>
                    </m:r>
                    <m:r>
                      <m:rPr>
                        <m:sty m:val="p"/>
                      </m:rPr>
                      <a:rPr lang="zh-CN" altLang="en-US" sz="2600">
                        <a:latin typeface="Cambria Math" panose="02040503050406030204" pitchFamily="18" charset="0"/>
                      </a:rPr>
                      <m:t>d</m:t>
                    </m:r>
                    <m:r>
                      <a:rPr lang="en-US" altLang="zh-CN" sz="2600" i="1">
                        <a:latin typeface="Cambria Math" panose="02040503050406030204" pitchFamily="18" charset="0"/>
                      </a:rPr>
                      <m:t>𝑊</m:t>
                    </m:r>
                    <m:r>
                      <a:rPr lang="zh-CN" altLang="en-US" sz="2600">
                        <a:latin typeface="Cambria Math" panose="02040503050406030204" pitchFamily="18" charset="0"/>
                      </a:rPr>
                      <m:t>=</m:t>
                    </m:r>
                    <m:r>
                      <a:rPr lang="en-US" altLang="zh-CN" sz="2600" i="1">
                        <a:latin typeface="Cambria Math" panose="02040503050406030204" pitchFamily="18" charset="0"/>
                      </a:rPr>
                      <m:t>∫</m:t>
                    </m:r>
                    <m:r>
                      <a:rPr lang="en-US" altLang="zh-CN" sz="2600" i="1">
                        <a:latin typeface="Cambria Math" panose="02040503050406030204" pitchFamily="18" charset="0"/>
                      </a:rPr>
                      <m:t>𝐶</m:t>
                    </m:r>
                    <m:sSup>
                      <m:sSupPr>
                        <m:ctrlPr>
                          <a:rPr lang="zh-CN" altLang="en-US" sz="2600" i="1">
                            <a:latin typeface="Cambria Math" panose="02040503050406030204" pitchFamily="18" charset="0"/>
                          </a:rPr>
                        </m:ctrlPr>
                      </m:sSupPr>
                      <m:e>
                        <m:d>
                          <m:dPr>
                            <m:begChr m:val="|"/>
                            <m:endChr m:val="|"/>
                            <m:ctrlPr>
                              <a:rPr lang="zh-CN" altLang="en-US" sz="2600" i="1">
                                <a:latin typeface="Cambria Math" panose="02040503050406030204" pitchFamily="18" charset="0"/>
                              </a:rPr>
                            </m:ctrlPr>
                          </m:dPr>
                          <m:e>
                            <m:d>
                              <m:dPr>
                                <m:begChr m:val=""/>
                                <m:ctrlPr>
                                  <a:rPr lang="zh-CN" altLang="en-US" sz="2600" i="1">
                                    <a:latin typeface="Cambria Math" panose="02040503050406030204" pitchFamily="18" charset="0"/>
                                  </a:rPr>
                                </m:ctrlPr>
                              </m:dPr>
                              <m:e>
                                <m:r>
                                  <m:rPr>
                                    <m:sty m:val="p"/>
                                  </m:rPr>
                                  <a:rPr lang="en-US" altLang="zh-CN" sz="2600">
                                    <a:latin typeface="Cambria Math" panose="02040503050406030204" pitchFamily="18" charset="0"/>
                                  </a:rPr>
                                  <m:t>Φ</m:t>
                                </m:r>
                                <m:r>
                                  <a:rPr lang="zh-CN" altLang="en-US" sz="2600">
                                    <a:latin typeface="Cambria Math" panose="02040503050406030204" pitchFamily="18" charset="0"/>
                                  </a:rPr>
                                  <m:t>(</m:t>
                                </m:r>
                                <m:r>
                                  <a:rPr lang="en-US" altLang="zh-CN" sz="2600" b="1" i="1" smtClean="0">
                                    <a:latin typeface="Cambria Math" panose="02040503050406030204" pitchFamily="18" charset="0"/>
                                  </a:rPr>
                                  <m:t>𝒓</m:t>
                                </m:r>
                                <m:r>
                                  <a:rPr lang="zh-CN" altLang="en-US" sz="2600">
                                    <a:latin typeface="Cambria Math" panose="02040503050406030204" pitchFamily="18" charset="0"/>
                                  </a:rPr>
                                  <m:t>,</m:t>
                                </m:r>
                                <m:r>
                                  <a:rPr lang="zh-CN" altLang="en-US" sz="2600" i="1">
                                    <a:latin typeface="Cambria Math" panose="02040503050406030204" pitchFamily="18" charset="0"/>
                                  </a:rPr>
                                  <m:t>𝑡</m:t>
                                </m:r>
                              </m:e>
                            </m:d>
                          </m:e>
                        </m:d>
                      </m:e>
                      <m:sup>
                        <m:r>
                          <a:rPr lang="zh-CN" altLang="en-US" sz="2600">
                            <a:latin typeface="Cambria Math" panose="02040503050406030204" pitchFamily="18" charset="0"/>
                          </a:rPr>
                          <m:t>2</m:t>
                        </m:r>
                      </m:sup>
                    </m:sSup>
                    <m:r>
                      <m:rPr>
                        <m:sty m:val="p"/>
                      </m:rPr>
                      <a:rPr lang="zh-CN" altLang="en-US" sz="2600">
                        <a:latin typeface="Cambria Math" panose="02040503050406030204" pitchFamily="18" charset="0"/>
                      </a:rPr>
                      <m:t>d</m:t>
                    </m:r>
                    <m:r>
                      <a:rPr lang="zh-CN" altLang="en-US" sz="2600" i="1">
                        <a:latin typeface="Cambria Math" panose="02040503050406030204" pitchFamily="18" charset="0"/>
                      </a:rPr>
                      <m:t>𝜏</m:t>
                    </m:r>
                    <m:r>
                      <a:rPr lang="en-US" altLang="zh-CN" sz="2600" i="1">
                        <a:latin typeface="Cambria Math" panose="02040503050406030204" pitchFamily="18" charset="0"/>
                      </a:rPr>
                      <m:t>=1</m:t>
                    </m:r>
                  </m:oMath>
                </a14:m>
                <a:endParaRPr lang="en-US" altLang="zh-CN" sz="2600" i="1"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778328" y="2774653"/>
                <a:ext cx="6367732" cy="507639"/>
              </a:xfrm>
              <a:prstGeom prst="rect">
                <a:avLst/>
              </a:prstGeom>
              <a:blipFill rotWithShape="0">
                <a:blip r:embed="rId4"/>
                <a:stretch>
                  <a:fillRect l="-1724" t="-9639" b="-289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78328" y="3546965"/>
                <a:ext cx="5487784" cy="711028"/>
              </a:xfrm>
              <a:prstGeom prst="rect">
                <a:avLst/>
              </a:prstGeom>
            </p:spPr>
            <p:txBody>
              <a:bodyPr wrap="none">
                <a:spAutoFit/>
              </a:bodyPr>
              <a:lstStyle/>
              <a:p>
                <a:r>
                  <a:rPr lang="zh-CN" altLang="en-US" sz="2600" dirty="0" smtClean="0">
                    <a:latin typeface="黑体" panose="02010609060101010101" pitchFamily="49" charset="-122"/>
                    <a:ea typeface="黑体" panose="02010609060101010101" pitchFamily="49" charset="-122"/>
                  </a:rPr>
                  <a:t>得到</a:t>
                </a:r>
                <a14:m>
                  <m:oMath xmlns:m="http://schemas.openxmlformats.org/officeDocument/2006/math">
                    <m:r>
                      <a:rPr lang="en-US" altLang="zh-CN" sz="2600" i="1">
                        <a:latin typeface="Cambria Math" panose="02040503050406030204" pitchFamily="18" charset="0"/>
                      </a:rPr>
                      <m:t> </m:t>
                    </m:r>
                    <m:r>
                      <a:rPr lang="en-US" altLang="zh-CN" sz="2600" i="1" dirty="0">
                        <a:latin typeface="Cambria Math" panose="02040503050406030204" pitchFamily="18" charset="0"/>
                      </a:rPr>
                      <m:t>𝐶</m:t>
                    </m:r>
                    <m:r>
                      <a:rPr lang="en-US" altLang="zh-CN" sz="2600" i="1" dirty="0">
                        <a:latin typeface="Cambria Math" panose="02040503050406030204" pitchFamily="18" charset="0"/>
                      </a:rPr>
                      <m:t>=</m:t>
                    </m:r>
                    <m:f>
                      <m:fPr>
                        <m:ctrlPr>
                          <a:rPr lang="en-US" altLang="zh-CN" sz="2600" i="1" dirty="0">
                            <a:latin typeface="Cambria Math" panose="02040503050406030204" pitchFamily="18" charset="0"/>
                          </a:rPr>
                        </m:ctrlPr>
                      </m:fPr>
                      <m:num>
                        <m:r>
                          <a:rPr lang="en-US" altLang="zh-CN" sz="2600" i="1" dirty="0">
                            <a:latin typeface="Cambria Math" panose="02040503050406030204" pitchFamily="18" charset="0"/>
                          </a:rPr>
                          <m:t>1</m:t>
                        </m:r>
                      </m:num>
                      <m:den>
                        <m:r>
                          <a:rPr lang="en-US" altLang="zh-CN" sz="2600" i="1" dirty="0">
                            <a:latin typeface="Cambria Math" panose="02040503050406030204" pitchFamily="18" charset="0"/>
                          </a:rPr>
                          <m:t>∫</m:t>
                        </m:r>
                        <m:sSup>
                          <m:sSupPr>
                            <m:ctrlPr>
                              <a:rPr lang="zh-CN" altLang="en-US" sz="2600" i="1">
                                <a:latin typeface="Cambria Math" panose="02040503050406030204" pitchFamily="18" charset="0"/>
                              </a:rPr>
                            </m:ctrlPr>
                          </m:sSupPr>
                          <m:e>
                            <m:d>
                              <m:dPr>
                                <m:begChr m:val="|"/>
                                <m:endChr m:val="|"/>
                                <m:ctrlPr>
                                  <a:rPr lang="zh-CN" altLang="en-US" sz="2600" i="1">
                                    <a:latin typeface="Cambria Math" panose="02040503050406030204" pitchFamily="18" charset="0"/>
                                  </a:rPr>
                                </m:ctrlPr>
                              </m:dPr>
                              <m:e>
                                <m:d>
                                  <m:dPr>
                                    <m:begChr m:val=""/>
                                    <m:ctrlPr>
                                      <a:rPr lang="zh-CN" altLang="en-US" sz="2600" i="1">
                                        <a:latin typeface="Cambria Math" panose="02040503050406030204" pitchFamily="18" charset="0"/>
                                      </a:rPr>
                                    </m:ctrlPr>
                                  </m:dPr>
                                  <m:e>
                                    <m:r>
                                      <m:rPr>
                                        <m:sty m:val="p"/>
                                      </m:rPr>
                                      <a:rPr lang="en-US" altLang="zh-CN" sz="2600">
                                        <a:latin typeface="Cambria Math" panose="02040503050406030204" pitchFamily="18" charset="0"/>
                                      </a:rPr>
                                      <m:t>Φ</m:t>
                                    </m:r>
                                    <m:r>
                                      <a:rPr lang="zh-CN" altLang="en-US" sz="2600">
                                        <a:latin typeface="Cambria Math" panose="02040503050406030204" pitchFamily="18" charset="0"/>
                                      </a:rPr>
                                      <m:t>(</m:t>
                                    </m:r>
                                    <m:r>
                                      <a:rPr lang="en-US" altLang="zh-CN" sz="2600" b="1" i="1" smtClean="0">
                                        <a:latin typeface="Cambria Math" panose="02040503050406030204" pitchFamily="18" charset="0"/>
                                      </a:rPr>
                                      <m:t>𝒓</m:t>
                                    </m:r>
                                    <m:r>
                                      <a:rPr lang="zh-CN" altLang="en-US" sz="2600">
                                        <a:latin typeface="Cambria Math" panose="02040503050406030204" pitchFamily="18" charset="0"/>
                                      </a:rPr>
                                      <m:t>,</m:t>
                                    </m:r>
                                    <m:r>
                                      <a:rPr lang="zh-CN" altLang="en-US" sz="2600" i="1">
                                        <a:latin typeface="Cambria Math" panose="02040503050406030204" pitchFamily="18" charset="0"/>
                                      </a:rPr>
                                      <m:t>𝑡</m:t>
                                    </m:r>
                                  </m:e>
                                </m:d>
                              </m:e>
                            </m:d>
                          </m:e>
                          <m:sup>
                            <m:r>
                              <a:rPr lang="zh-CN" altLang="en-US" sz="2600">
                                <a:latin typeface="Cambria Math" panose="02040503050406030204" pitchFamily="18" charset="0"/>
                              </a:rPr>
                              <m:t>2</m:t>
                            </m:r>
                          </m:sup>
                        </m:sSup>
                        <m:r>
                          <m:rPr>
                            <m:sty m:val="p"/>
                          </m:rPr>
                          <a:rPr lang="zh-CN" altLang="en-US" sz="2600">
                            <a:latin typeface="Cambria Math" panose="02040503050406030204" pitchFamily="18" charset="0"/>
                          </a:rPr>
                          <m:t>d</m:t>
                        </m:r>
                        <m:r>
                          <a:rPr lang="zh-CN" altLang="en-US" sz="2600" i="1">
                            <a:latin typeface="Cambria Math" panose="02040503050406030204" pitchFamily="18" charset="0"/>
                          </a:rPr>
                          <m:t>𝜏</m:t>
                        </m:r>
                      </m:den>
                    </m:f>
                  </m:oMath>
                </a14:m>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a:t>
                </a:r>
                <a14:m>
                  <m:oMath xmlns:m="http://schemas.openxmlformats.org/officeDocument/2006/math">
                    <m:r>
                      <a:rPr lang="en-US" altLang="zh-CN" sz="2600" i="1" dirty="0">
                        <a:latin typeface="Cambria Math" panose="02040503050406030204" pitchFamily="18" charset="0"/>
                      </a:rPr>
                      <m:t>𝐶</m:t>
                    </m:r>
                    <m:r>
                      <a:rPr lang="en-US" altLang="zh-CN" sz="2600" i="1" dirty="0">
                        <a:latin typeface="Cambria Math" panose="02040503050406030204" pitchFamily="18" charset="0"/>
                      </a:rPr>
                      <m:t> </m:t>
                    </m:r>
                  </m:oMath>
                </a14:m>
                <a:r>
                  <a:rPr lang="zh-CN" altLang="en-US" sz="2600" dirty="0" smtClean="0">
                    <a:latin typeface="黑体" panose="02010609060101010101" pitchFamily="49" charset="-122"/>
                    <a:ea typeface="黑体" panose="02010609060101010101" pitchFamily="49" charset="-122"/>
                  </a:rPr>
                  <a:t>为</a:t>
                </a:r>
                <a:r>
                  <a:rPr lang="zh-CN" altLang="en-US" sz="2600" dirty="0">
                    <a:latin typeface="黑体" panose="02010609060101010101" pitchFamily="49" charset="-122"/>
                    <a:ea typeface="黑体" panose="02010609060101010101" pitchFamily="49" charset="-122"/>
                  </a:rPr>
                  <a:t>确定值。</a:t>
                </a:r>
                <a:endParaRPr lang="en-US" altLang="zh-CN" sz="2600" dirty="0">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778328" y="3546965"/>
                <a:ext cx="5487784" cy="711028"/>
              </a:xfrm>
              <a:prstGeom prst="rect">
                <a:avLst/>
              </a:prstGeom>
              <a:blipFill rotWithShape="0">
                <a:blip r:embed="rId5"/>
                <a:stretch>
                  <a:fillRect l="-2000" r="-1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67797" y="4436031"/>
                <a:ext cx="7511561" cy="2106026"/>
              </a:xfrm>
              <a:prstGeom prst="rect">
                <a:avLst/>
              </a:prstGeom>
            </p:spPr>
            <p:txBody>
              <a:bodyPr wrap="square">
                <a:spAutoFit/>
              </a:bodyPr>
              <a:lstStyle/>
              <a:p>
                <a:pPr>
                  <a:lnSpc>
                    <a:spcPts val="5500"/>
                  </a:lnSpc>
                </a:pPr>
                <a:r>
                  <a:rPr lang="zh-CN" altLang="en-US" sz="2600" dirty="0" smtClean="0">
                    <a:latin typeface="黑体" panose="02010609060101010101" pitchFamily="49" charset="-122"/>
                    <a:ea typeface="黑体" panose="02010609060101010101" pitchFamily="49" charset="-122"/>
                  </a:rPr>
                  <a:t>如果令 </a:t>
                </a:r>
                <a14:m>
                  <m:oMath xmlns:m="http://schemas.openxmlformats.org/officeDocument/2006/math">
                    <m:r>
                      <m:rPr>
                        <m:sty m:val="p"/>
                      </m:rPr>
                      <a:rPr lang="en-US" altLang="zh-CN" sz="2600" dirty="0">
                        <a:latin typeface="Cambria Math" panose="02040503050406030204" pitchFamily="18" charset="0"/>
                      </a:rPr>
                      <m:t>Ψ</m:t>
                    </m:r>
                    <m:d>
                      <m:dPr>
                        <m:ctrlPr>
                          <a:rPr lang="en-US" altLang="zh-CN" sz="2600" i="1">
                            <a:latin typeface="Cambria Math" panose="02040503050406030204" pitchFamily="18" charset="0"/>
                          </a:rPr>
                        </m:ctrlPr>
                      </m:dPr>
                      <m:e>
                        <m:r>
                          <a:rPr lang="en-US" altLang="zh-CN" sz="2600" b="1" i="1" smtClean="0">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e>
                    </m:d>
                    <m:r>
                      <a:rPr lang="en-US" altLang="zh-CN" sz="2600" i="1">
                        <a:latin typeface="Cambria Math" panose="02040503050406030204" pitchFamily="18" charset="0"/>
                      </a:rPr>
                      <m:t>=</m:t>
                    </m:r>
                    <m:rad>
                      <m:radPr>
                        <m:degHide m:val="on"/>
                        <m:ctrlPr>
                          <a:rPr lang="en-US" altLang="zh-CN" sz="2600" i="1">
                            <a:latin typeface="Cambria Math" panose="02040503050406030204" pitchFamily="18" charset="0"/>
                          </a:rPr>
                        </m:ctrlPr>
                      </m:radPr>
                      <m:deg/>
                      <m:e>
                        <m:r>
                          <a:rPr lang="en-US" altLang="zh-CN" sz="2600" i="1">
                            <a:latin typeface="Cambria Math" panose="02040503050406030204" pitchFamily="18" charset="0"/>
                          </a:rPr>
                          <m:t>𝐶</m:t>
                        </m:r>
                      </m:e>
                    </m:rad>
                    <m:r>
                      <m:rPr>
                        <m:sty m:val="p"/>
                      </m:rPr>
                      <a:rPr lang="en-US" altLang="zh-CN" sz="2600">
                        <a:latin typeface="Cambria Math" panose="02040503050406030204" pitchFamily="18" charset="0"/>
                      </a:rPr>
                      <m:t>Φ</m:t>
                    </m:r>
                    <m:r>
                      <a:rPr lang="en-US" altLang="zh-CN" sz="2600" i="1">
                        <a:latin typeface="Cambria Math" panose="02040503050406030204" pitchFamily="18" charset="0"/>
                      </a:rPr>
                      <m:t>(</m:t>
                    </m:r>
                    <m:r>
                      <a:rPr lang="en-US" altLang="zh-CN" sz="2600" b="1" i="1" smtClean="0">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r>
                      <a:rPr lang="en-US" altLang="zh-CN" sz="2600" i="1">
                        <a:latin typeface="Cambria Math" panose="02040503050406030204" pitchFamily="18" charset="0"/>
                      </a:rPr>
                      <m:t>)</m:t>
                    </m:r>
                  </m:oMath>
                </a14:m>
                <a:r>
                  <a:rPr lang="en-US" altLang="zh-CN" sz="2600" dirty="0">
                    <a:latin typeface="黑体" panose="02010609060101010101" pitchFamily="49" charset="-122"/>
                    <a:ea typeface="黑体" panose="02010609060101010101" pitchFamily="49" charset="-122"/>
                  </a:rPr>
                  <a:t>,</a:t>
                </a:r>
              </a:p>
              <a:p>
                <a:pPr>
                  <a:lnSpc>
                    <a:spcPts val="5500"/>
                  </a:lnSpc>
                </a:pPr>
                <a:r>
                  <a:rPr lang="zh-CN" altLang="en-US" sz="2600" dirty="0">
                    <a:solidFill>
                      <a:srgbClr val="0000FF"/>
                    </a:solidFill>
                    <a:latin typeface="黑体" panose="02010609060101010101" pitchFamily="49" charset="-122"/>
                    <a:ea typeface="黑体" panose="02010609060101010101" pitchFamily="49" charset="-122"/>
                  </a:rPr>
                  <a:t>则</a:t>
                </a:r>
                <a14:m>
                  <m:oMath xmlns:m="http://schemas.openxmlformats.org/officeDocument/2006/math">
                    <m:r>
                      <a:rPr lang="en-US" altLang="zh-CN" sz="2600">
                        <a:solidFill>
                          <a:srgbClr val="0000FF"/>
                        </a:solidFill>
                        <a:latin typeface="Cambria Math" panose="02040503050406030204" pitchFamily="18" charset="0"/>
                      </a:rPr>
                      <m:t> </m:t>
                    </m:r>
                    <m:r>
                      <a:rPr lang="en-US" altLang="zh-CN" sz="2600" i="1">
                        <a:solidFill>
                          <a:srgbClr val="0000FF"/>
                        </a:solidFill>
                        <a:latin typeface="Cambria Math" panose="02040503050406030204" pitchFamily="18" charset="0"/>
                      </a:rPr>
                      <m:t>∫</m:t>
                    </m:r>
                    <m:r>
                      <m:rPr>
                        <m:sty m:val="p"/>
                      </m:rPr>
                      <a:rPr lang="zh-CN" altLang="en-US" sz="2600">
                        <a:solidFill>
                          <a:srgbClr val="0000FF"/>
                        </a:solidFill>
                        <a:latin typeface="Cambria Math" panose="02040503050406030204" pitchFamily="18" charset="0"/>
                      </a:rPr>
                      <m:t>d</m:t>
                    </m:r>
                    <m:r>
                      <a:rPr lang="en-US" altLang="zh-CN" sz="2600" i="1">
                        <a:solidFill>
                          <a:srgbClr val="0000FF"/>
                        </a:solidFill>
                        <a:latin typeface="Cambria Math" panose="02040503050406030204" pitchFamily="18" charset="0"/>
                      </a:rPr>
                      <m:t>𝑊</m:t>
                    </m:r>
                    <m:r>
                      <a:rPr lang="zh-CN" altLang="en-US" sz="2600">
                        <a:solidFill>
                          <a:srgbClr val="0000FF"/>
                        </a:solidFill>
                        <a:latin typeface="Cambria Math" panose="02040503050406030204" pitchFamily="18" charset="0"/>
                      </a:rPr>
                      <m:t>=</m:t>
                    </m:r>
                    <m:r>
                      <a:rPr lang="en-US" altLang="zh-CN" sz="2600" i="1">
                        <a:solidFill>
                          <a:srgbClr val="0000FF"/>
                        </a:solidFill>
                        <a:latin typeface="Cambria Math" panose="02040503050406030204" pitchFamily="18" charset="0"/>
                      </a:rPr>
                      <m:t>∫</m:t>
                    </m:r>
                    <m:sSup>
                      <m:sSupPr>
                        <m:ctrlPr>
                          <a:rPr lang="zh-CN" altLang="en-US" sz="2600" i="1">
                            <a:solidFill>
                              <a:srgbClr val="0000FF"/>
                            </a:solidFill>
                            <a:latin typeface="Cambria Math" panose="02040503050406030204" pitchFamily="18" charset="0"/>
                          </a:rPr>
                        </m:ctrlPr>
                      </m:sSupPr>
                      <m:e>
                        <m:d>
                          <m:dPr>
                            <m:begChr m:val="|"/>
                            <m:endChr m:val="|"/>
                            <m:ctrlPr>
                              <a:rPr lang="zh-CN" altLang="en-US" sz="2600" i="1">
                                <a:solidFill>
                                  <a:srgbClr val="0000FF"/>
                                </a:solidFill>
                                <a:latin typeface="Cambria Math" panose="02040503050406030204" pitchFamily="18" charset="0"/>
                              </a:rPr>
                            </m:ctrlPr>
                          </m:dPr>
                          <m:e>
                            <m:d>
                              <m:dPr>
                                <m:begChr m:val=""/>
                                <m:ctrlPr>
                                  <a:rPr lang="zh-CN" altLang="en-US" sz="2600" i="1">
                                    <a:solidFill>
                                      <a:srgbClr val="0000FF"/>
                                    </a:solidFill>
                                    <a:latin typeface="Cambria Math" panose="02040503050406030204" pitchFamily="18" charset="0"/>
                                  </a:rPr>
                                </m:ctrlPr>
                              </m:dPr>
                              <m:e>
                                <m:r>
                                  <m:rPr>
                                    <m:sty m:val="p"/>
                                  </m:rPr>
                                  <a:rPr lang="en-US" altLang="zh-CN" sz="2600">
                                    <a:solidFill>
                                      <a:srgbClr val="0000FF"/>
                                    </a:solidFill>
                                    <a:latin typeface="Cambria Math" panose="02040503050406030204" pitchFamily="18" charset="0"/>
                                  </a:rPr>
                                  <m:t>Ψ</m:t>
                                </m:r>
                                <m:r>
                                  <a:rPr lang="zh-CN" altLang="en-US" sz="2600">
                                    <a:solidFill>
                                      <a:srgbClr val="0000FF"/>
                                    </a:solidFill>
                                    <a:latin typeface="Cambria Math" panose="02040503050406030204" pitchFamily="18" charset="0"/>
                                  </a:rPr>
                                  <m:t>(</m:t>
                                </m:r>
                                <m:r>
                                  <a:rPr lang="en-US" altLang="zh-CN" sz="2600" b="1" i="1" smtClean="0">
                                    <a:solidFill>
                                      <a:srgbClr val="0000FF"/>
                                    </a:solidFill>
                                    <a:latin typeface="Cambria Math" panose="02040503050406030204" pitchFamily="18" charset="0"/>
                                  </a:rPr>
                                  <m:t>𝒓</m:t>
                                </m:r>
                                <m:r>
                                  <a:rPr lang="zh-CN" altLang="en-US" sz="2600">
                                    <a:solidFill>
                                      <a:srgbClr val="0000FF"/>
                                    </a:solidFill>
                                    <a:latin typeface="Cambria Math" panose="02040503050406030204" pitchFamily="18" charset="0"/>
                                  </a:rPr>
                                  <m:t>,</m:t>
                                </m:r>
                                <m:r>
                                  <a:rPr lang="zh-CN" altLang="en-US" sz="2600" i="1">
                                    <a:solidFill>
                                      <a:srgbClr val="0000FF"/>
                                    </a:solidFill>
                                    <a:latin typeface="Cambria Math" panose="02040503050406030204" pitchFamily="18" charset="0"/>
                                  </a:rPr>
                                  <m:t>𝑡</m:t>
                                </m:r>
                              </m:e>
                            </m:d>
                          </m:e>
                        </m:d>
                      </m:e>
                      <m:sup>
                        <m:r>
                          <a:rPr lang="zh-CN" altLang="en-US" sz="2600">
                            <a:solidFill>
                              <a:srgbClr val="0000FF"/>
                            </a:solidFill>
                            <a:latin typeface="Cambria Math" panose="02040503050406030204" pitchFamily="18" charset="0"/>
                          </a:rPr>
                          <m:t>2</m:t>
                        </m:r>
                      </m:sup>
                    </m:sSup>
                    <m:r>
                      <m:rPr>
                        <m:sty m:val="p"/>
                      </m:rPr>
                      <a:rPr lang="zh-CN" altLang="en-US" sz="2600">
                        <a:solidFill>
                          <a:srgbClr val="0000FF"/>
                        </a:solidFill>
                        <a:latin typeface="Cambria Math" panose="02040503050406030204" pitchFamily="18" charset="0"/>
                      </a:rPr>
                      <m:t>d</m:t>
                    </m:r>
                    <m:r>
                      <a:rPr lang="zh-CN" altLang="en-US" sz="2600" i="1">
                        <a:solidFill>
                          <a:srgbClr val="0000FF"/>
                        </a:solidFill>
                        <a:latin typeface="Cambria Math" panose="02040503050406030204" pitchFamily="18" charset="0"/>
                      </a:rPr>
                      <m:t>𝜏</m:t>
                    </m:r>
                    <m:r>
                      <a:rPr lang="en-US" altLang="zh-CN" sz="2600" i="1">
                        <a:solidFill>
                          <a:srgbClr val="0000FF"/>
                        </a:solidFill>
                        <a:latin typeface="Cambria Math" panose="02040503050406030204" pitchFamily="18" charset="0"/>
                      </a:rPr>
                      <m:t>=1,</m:t>
                    </m:r>
                  </m:oMath>
                </a14:m>
                <a:endParaRPr lang="en-US" altLang="zh-CN" sz="2600" i="1" dirty="0">
                  <a:solidFill>
                    <a:srgbClr val="0000FF"/>
                  </a:solidFill>
                  <a:latin typeface="黑体" panose="02010609060101010101" pitchFamily="49" charset="-122"/>
                  <a:ea typeface="黑体" panose="02010609060101010101" pitchFamily="49" charset="-122"/>
                </a:endParaRPr>
              </a:p>
              <a:p>
                <a:pPr>
                  <a:lnSpc>
                    <a:spcPts val="5500"/>
                  </a:lnSpc>
                </a:pPr>
                <a14:m>
                  <m:oMath xmlns:m="http://schemas.openxmlformats.org/officeDocument/2006/math">
                    <m:r>
                      <m:rPr>
                        <m:sty m:val="p"/>
                      </m:rPr>
                      <a:rPr lang="en-US" altLang="zh-CN" sz="2600" dirty="0">
                        <a:latin typeface="Cambria Math" panose="02040503050406030204" pitchFamily="18" charset="0"/>
                      </a:rPr>
                      <m:t>Ψ</m:t>
                    </m:r>
                    <m:d>
                      <m:dPr>
                        <m:ctrlPr>
                          <a:rPr lang="en-US" altLang="zh-CN" sz="2600" i="1">
                            <a:latin typeface="Cambria Math" panose="02040503050406030204" pitchFamily="18" charset="0"/>
                          </a:rPr>
                        </m:ctrlPr>
                      </m:dPr>
                      <m:e>
                        <m:r>
                          <a:rPr lang="en-US" altLang="zh-CN" sz="2600" b="1" i="1" smtClean="0">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e>
                    </m:d>
                  </m:oMath>
                </a14:m>
                <a:r>
                  <a:rPr lang="zh-CN" altLang="en-US" sz="2600" dirty="0" smtClean="0">
                    <a:latin typeface="黑体" panose="02010609060101010101" pitchFamily="49" charset="-122"/>
                    <a:ea typeface="黑体" panose="02010609060101010101" pitchFamily="49" charset="-122"/>
                  </a:rPr>
                  <a:t>叫</a:t>
                </a:r>
                <a:r>
                  <a:rPr lang="zh-CN" altLang="en-US" sz="2600" dirty="0">
                    <a:latin typeface="黑体" panose="02010609060101010101" pitchFamily="49" charset="-122"/>
                    <a:ea typeface="黑体" panose="02010609060101010101" pitchFamily="49" charset="-122"/>
                  </a:rPr>
                  <a:t>做</a:t>
                </a:r>
                <a:r>
                  <a:rPr lang="zh-CN" altLang="en-US" sz="2600" dirty="0">
                    <a:solidFill>
                      <a:srgbClr val="0000FF"/>
                    </a:solidFill>
                    <a:latin typeface="黑体" panose="02010609060101010101" pitchFamily="49" charset="-122"/>
                    <a:ea typeface="黑体" panose="02010609060101010101" pitchFamily="49" charset="-122"/>
                  </a:rPr>
                  <a:t>归一化波函数，</a:t>
                </a:r>
                <a14:m>
                  <m:oMath xmlns:m="http://schemas.openxmlformats.org/officeDocument/2006/math">
                    <m:rad>
                      <m:radPr>
                        <m:degHide m:val="on"/>
                        <m:ctrlPr>
                          <a:rPr lang="en-US" altLang="zh-CN" sz="2600" i="1">
                            <a:latin typeface="Cambria Math" panose="02040503050406030204" pitchFamily="18" charset="0"/>
                          </a:rPr>
                        </m:ctrlPr>
                      </m:radPr>
                      <m:deg/>
                      <m:e>
                        <m:r>
                          <a:rPr lang="en-US" altLang="zh-CN" sz="2600" i="1">
                            <a:latin typeface="Cambria Math" panose="02040503050406030204" pitchFamily="18" charset="0"/>
                          </a:rPr>
                          <m:t>𝐶</m:t>
                        </m:r>
                      </m:e>
                    </m:rad>
                  </m:oMath>
                </a14:m>
                <a:r>
                  <a:rPr lang="zh-CN" altLang="en-US" sz="2600" dirty="0">
                    <a:latin typeface="黑体" panose="02010609060101010101" pitchFamily="49" charset="-122"/>
                    <a:ea typeface="黑体" panose="02010609060101010101" pitchFamily="49" charset="-122"/>
                  </a:rPr>
                  <a:t>称为</a:t>
                </a:r>
                <a:r>
                  <a:rPr lang="zh-CN" altLang="en-US" sz="2600" dirty="0">
                    <a:solidFill>
                      <a:srgbClr val="0000FF"/>
                    </a:solidFill>
                    <a:latin typeface="黑体" panose="02010609060101010101" pitchFamily="49" charset="-122"/>
                    <a:ea typeface="黑体" panose="02010609060101010101" pitchFamily="49" charset="-122"/>
                  </a:rPr>
                  <a:t>归一化因子。</a:t>
                </a:r>
                <a:endParaRPr lang="en-US" altLang="zh-CN" sz="2600" dirty="0">
                  <a:solidFill>
                    <a:srgbClr val="0000FF"/>
                  </a:solidFill>
                  <a:latin typeface="黑体" panose="02010609060101010101" pitchFamily="49" charset="-122"/>
                  <a:ea typeface="黑体" panose="02010609060101010101" pitchFamily="49"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667797" y="4436031"/>
                <a:ext cx="7511561" cy="2106026"/>
              </a:xfrm>
              <a:prstGeom prst="rect">
                <a:avLst/>
              </a:prstGeom>
              <a:blipFill rotWithShape="0">
                <a:blip r:embed="rId6"/>
                <a:stretch>
                  <a:fillRect l="-1461"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667797" y="781438"/>
                <a:ext cx="5253510" cy="523220"/>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rPr>
                  <a:t>无限小区域</a:t>
                </a:r>
                <a14:m>
                  <m:oMath xmlns:m="http://schemas.openxmlformats.org/officeDocument/2006/math">
                    <m:r>
                      <m:rPr>
                        <m:sty m:val="p"/>
                      </m:rPr>
                      <a:rPr lang="zh-CN" altLang="en-US" sz="2800">
                        <a:latin typeface="Cambria Math" panose="02040503050406030204" pitchFamily="18" charset="0"/>
                      </a:rPr>
                      <m:t>d</m:t>
                    </m:r>
                    <m:r>
                      <a:rPr lang="zh-CN" altLang="en-US" sz="2800" i="1">
                        <a:latin typeface="Cambria Math" panose="02040503050406030204" pitchFamily="18" charset="0"/>
                      </a:rPr>
                      <m:t>𝜏</m:t>
                    </m:r>
                  </m:oMath>
                </a14:m>
                <a:r>
                  <a:rPr lang="zh-CN" altLang="en-US" sz="2800" dirty="0" smtClean="0">
                    <a:latin typeface="黑体" panose="02010609060101010101" pitchFamily="49" charset="-122"/>
                    <a:ea typeface="黑体" panose="02010609060101010101" pitchFamily="49" charset="-122"/>
                  </a:rPr>
                  <a:t>内找到粒子的概率</a:t>
                </a:r>
                <a:endParaRPr lang="en-US" altLang="zh-CN" sz="2800" dirty="0" smtClean="0">
                  <a:latin typeface="黑体" panose="02010609060101010101" pitchFamily="49" charset="-122"/>
                  <a:ea typeface="黑体" panose="02010609060101010101" pitchFamily="49" charset="-122"/>
                </a:endParaRPr>
              </a:p>
            </p:txBody>
          </p:sp>
        </mc:Choice>
        <mc:Fallback xmlns="">
          <p:sp>
            <p:nvSpPr>
              <p:cNvPr id="9" name="Rectangle 8"/>
              <p:cNvSpPr>
                <a:spLocks noRot="1" noChangeAspect="1" noMove="1" noResize="1" noEditPoints="1" noAdjustHandles="1" noChangeArrowheads="1" noChangeShapeType="1" noTextEdit="1"/>
              </p:cNvSpPr>
              <p:nvPr/>
            </p:nvSpPr>
            <p:spPr>
              <a:xfrm>
                <a:off x="667797" y="781438"/>
                <a:ext cx="5253510" cy="523220"/>
              </a:xfrm>
              <a:prstGeom prst="rect">
                <a:avLst/>
              </a:prstGeom>
              <a:blipFill rotWithShape="0">
                <a:blip r:embed="rId7"/>
                <a:stretch>
                  <a:fillRect l="-2439" t="-13953" r="-813" b="-29070"/>
                </a:stretch>
              </a:blipFill>
            </p:spPr>
            <p:txBody>
              <a:bodyPr/>
              <a:lstStyle/>
              <a:p>
                <a:r>
                  <a:rPr lang="zh-CN" altLang="en-US">
                    <a:noFill/>
                  </a:rPr>
                  <a:t> </a:t>
                </a:r>
              </a:p>
            </p:txBody>
          </p:sp>
        </mc:Fallback>
      </mc:AlternateContent>
      <p:sp>
        <p:nvSpPr>
          <p:cNvPr id="10" name="标题 1">
            <a:extLst>
              <a:ext uri="{FF2B5EF4-FFF2-40B4-BE49-F238E27FC236}">
                <a16:creationId xmlns="" xmlns:a16="http://schemas.microsoft.com/office/drawing/2014/main" id="{1087AE1B-2CF3-4784-B9E2-3E9F21303A48}"/>
              </a:ext>
            </a:extLst>
          </p:cNvPr>
          <p:cNvSpPr txBox="1">
            <a:spLocks/>
          </p:cNvSpPr>
          <p:nvPr/>
        </p:nvSpPr>
        <p:spPr>
          <a:xfrm>
            <a:off x="104065" y="-9525"/>
            <a:ext cx="6879551"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三、相对概率分布和波函数的归一化</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9263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14596" y="538649"/>
                <a:ext cx="8738485" cy="4708981"/>
              </a:xfrm>
              <a:prstGeom prst="rect">
                <a:avLst/>
              </a:prstGeom>
            </p:spPr>
            <p:txBody>
              <a:bodyPr wrap="square">
                <a:spAutoFit/>
              </a:bodyPr>
              <a:lstStyle/>
              <a:p>
                <a:pPr>
                  <a:lnSpc>
                    <a:spcPts val="4500"/>
                  </a:lnSpc>
                </a:pPr>
                <a:r>
                  <a:rPr lang="zh-CN" altLang="en-US" sz="2600" dirty="0" smtClean="0">
                    <a:solidFill>
                      <a:srgbClr val="FF0000"/>
                    </a:solidFill>
                    <a:latin typeface="黑体" panose="02010609060101010101" pitchFamily="49" charset="-122"/>
                    <a:ea typeface="黑体" panose="02010609060101010101" pitchFamily="49" charset="-122"/>
                  </a:rPr>
                  <a:t>注意：</a:t>
                </a:r>
                <a:endParaRPr lang="en-US" altLang="zh-CN" sz="2600" dirty="0" smtClean="0">
                  <a:solidFill>
                    <a:srgbClr val="FF0000"/>
                  </a:solidFill>
                  <a:latin typeface="黑体" panose="02010609060101010101" pitchFamily="49" charset="-122"/>
                  <a:ea typeface="黑体" panose="02010609060101010101" pitchFamily="49" charset="-122"/>
                </a:endParaRPr>
              </a:p>
              <a:p>
                <a:pPr>
                  <a:lnSpc>
                    <a:spcPts val="4500"/>
                  </a:lnSpc>
                </a:pPr>
                <a:r>
                  <a:rPr lang="en-US" altLang="zh-CN" sz="2600" dirty="0" smtClean="0">
                    <a:latin typeface="黑体" panose="02010609060101010101" pitchFamily="49" charset="-122"/>
                    <a:ea typeface="黑体" panose="02010609060101010101" pitchFamily="49" charset="-122"/>
                  </a:rPr>
                  <a:t>1</a:t>
                </a:r>
                <a:r>
                  <a:rPr lang="zh-CN" altLang="en-US" sz="2600" dirty="0" smtClean="0">
                    <a:latin typeface="黑体" panose="02010609060101010101" pitchFamily="49" charset="-122"/>
                    <a:ea typeface="黑体" panose="02010609060101010101" pitchFamily="49" charset="-122"/>
                  </a:rPr>
                  <a:t>、波函数归一化与否并不影响所代表的概率分布。</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归一化条件是人为指定的，是为了某些性质更加明了地表现出来</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2600" dirty="0" smtClean="0">
                  <a:latin typeface="黑体" panose="02010609060101010101" pitchFamily="49" charset="-122"/>
                  <a:ea typeface="黑体" panose="02010609060101010101" pitchFamily="49" charset="-122"/>
                </a:endParaRPr>
              </a:p>
              <a:p>
                <a:pPr>
                  <a:lnSpc>
                    <a:spcPts val="4500"/>
                  </a:lnSpc>
                </a:pPr>
                <a:r>
                  <a:rPr lang="en-US" altLang="zh-CN" sz="2600" dirty="0" smtClean="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、波函数在归一化后</a:t>
                </a:r>
                <a:r>
                  <a:rPr lang="zh-CN" altLang="en-US" sz="2600" dirty="0" smtClean="0">
                    <a:latin typeface="黑体" panose="02010609060101010101" pitchFamily="49" charset="-122"/>
                    <a:ea typeface="黑体" panose="02010609060101010101" pitchFamily="49" charset="-122"/>
                  </a:rPr>
                  <a:t>也不</a:t>
                </a:r>
                <a:r>
                  <a:rPr lang="zh-CN" altLang="en-US" sz="2600" dirty="0">
                    <a:latin typeface="黑体" panose="02010609060101010101" pitchFamily="49" charset="-122"/>
                    <a:ea typeface="黑体" panose="02010609060101010101" pitchFamily="49" charset="-122"/>
                  </a:rPr>
                  <a:t>是完全确</a:t>
                </a:r>
                <a:r>
                  <a:rPr lang="zh-CN" altLang="en-US" sz="2600" dirty="0" smtClean="0">
                    <a:latin typeface="黑体" panose="02010609060101010101" pitchFamily="49" charset="-122"/>
                    <a:ea typeface="黑体" panose="02010609060101010101" pitchFamily="49" charset="-122"/>
                  </a:rPr>
                  <a:t>定的。</a:t>
                </a:r>
                <a:r>
                  <a:rPr lang="zh-CN" altLang="en-US" sz="2600" dirty="0">
                    <a:latin typeface="黑体" panose="02010609060101010101" pitchFamily="49" charset="-122"/>
                    <a:ea typeface="黑体" panose="02010609060101010101" pitchFamily="49" charset="-122"/>
                  </a:rPr>
                  <a:t>归一化波函数，不是唯一的，可以添加一个任意相位因</a:t>
                </a:r>
                <a:r>
                  <a:rPr lang="zh-CN" altLang="en-US" sz="2600" dirty="0" smtClean="0">
                    <a:latin typeface="黑体" panose="02010609060101010101" pitchFamily="49" charset="-122"/>
                    <a:ea typeface="黑体" panose="02010609060101010101" pitchFamily="49" charset="-122"/>
                  </a:rPr>
                  <a:t>子。</a:t>
                </a:r>
                <a:endParaRPr lang="en-US" altLang="zh-CN" sz="2600" dirty="0" smtClean="0">
                  <a:latin typeface="黑体" panose="02010609060101010101" pitchFamily="49" charset="-122"/>
                  <a:ea typeface="黑体" panose="02010609060101010101" pitchFamily="49" charset="-122"/>
                </a:endParaRPr>
              </a:p>
              <a:p>
                <a:pPr>
                  <a:lnSpc>
                    <a:spcPts val="4500"/>
                  </a:lnSpc>
                </a:pPr>
                <a:r>
                  <a:rPr lang="zh-CN" altLang="en-US" sz="2600" dirty="0" smtClean="0">
                    <a:latin typeface="黑体" panose="02010609060101010101" pitchFamily="49" charset="-122"/>
                    <a:ea typeface="黑体" panose="02010609060101010101" pitchFamily="49" charset="-122"/>
                  </a:rPr>
                  <a:t>例如：用</a:t>
                </a:r>
                <a:r>
                  <a:rPr lang="zh-CN" altLang="en-US" sz="2600" dirty="0">
                    <a:latin typeface="黑体" panose="02010609060101010101" pitchFamily="49" charset="-122"/>
                    <a:ea typeface="黑体" panose="02010609060101010101" pitchFamily="49" charset="-122"/>
                  </a:rPr>
                  <a:t>常数</a:t>
                </a:r>
                <a14:m>
                  <m:oMath xmlns:m="http://schemas.openxmlformats.org/officeDocument/2006/math">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𝑒</m:t>
                        </m:r>
                      </m:e>
                      <m:sup>
                        <m:r>
                          <a:rPr lang="en-US" altLang="zh-CN" sz="2600" i="1">
                            <a:latin typeface="Cambria Math" panose="02040503050406030204" pitchFamily="18" charset="0"/>
                          </a:rPr>
                          <m:t>𝑖</m:t>
                        </m:r>
                        <m:r>
                          <a:rPr lang="en-US" altLang="zh-CN" sz="2600" i="1">
                            <a:latin typeface="Cambria Math" panose="02040503050406030204" pitchFamily="18" charset="0"/>
                          </a:rPr>
                          <m:t>𝛿</m:t>
                        </m:r>
                      </m:sup>
                    </m:sSup>
                  </m:oMath>
                </a14:m>
                <a:r>
                  <a:rPr lang="zh-CN" altLang="en-US" sz="2600" dirty="0">
                    <a:latin typeface="黑体" panose="02010609060101010101" pitchFamily="49" charset="-122"/>
                    <a:ea typeface="黑体" panose="02010609060101010101" pitchFamily="49" charset="-122"/>
                  </a:rPr>
                  <a:t>乘以波函</a:t>
                </a:r>
                <a:r>
                  <a:rPr lang="zh-CN" altLang="en-US" sz="2600" dirty="0" smtClean="0">
                    <a:latin typeface="黑体" panose="02010609060101010101" pitchFamily="49" charset="-122"/>
                    <a:ea typeface="黑体" panose="02010609060101010101" pitchFamily="49" charset="-122"/>
                  </a:rPr>
                  <a:t>数</a:t>
                </a:r>
                <a:r>
                  <a:rPr lang="zh-CN" altLang="en-US"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𝛿 是实</a:t>
                </a:r>
                <a:r>
                  <a:rPr lang="zh-CN" altLang="en-US" sz="2600" dirty="0">
                    <a:latin typeface="黑体" panose="02010609060101010101" pitchFamily="49" charset="-122"/>
                    <a:ea typeface="黑体" panose="02010609060101010101" pitchFamily="49" charset="-122"/>
                  </a:rPr>
                  <a:t>数（一般</a:t>
                </a:r>
                <a:r>
                  <a:rPr lang="zh-CN" altLang="en-US" sz="2600" dirty="0" smtClean="0">
                    <a:latin typeface="黑体" panose="02010609060101010101" pitchFamily="49" charset="-122"/>
                    <a:ea typeface="黑体" panose="02010609060101010101" pitchFamily="49" charset="-122"/>
                  </a:rPr>
                  <a:t>与</a:t>
                </a:r>
                <a14:m>
                  <m:oMath xmlns:m="http://schemas.openxmlformats.org/officeDocument/2006/math">
                    <m:r>
                      <a:rPr lang="en-US" altLang="zh-CN" sz="2600" b="1" i="1">
                        <a:latin typeface="Cambria Math" panose="02040503050406030204" pitchFamily="18" charset="0"/>
                      </a:rPr>
                      <m:t>𝒓</m:t>
                    </m:r>
                  </m:oMath>
                </a14:m>
                <a:r>
                  <a:rPr lang="zh-CN" altLang="en-US" sz="2600" dirty="0" smtClean="0">
                    <a:latin typeface="黑体" panose="02010609060101010101" pitchFamily="49" charset="-122"/>
                    <a:ea typeface="黑体" panose="02010609060101010101" pitchFamily="49" charset="-122"/>
                  </a:rPr>
                  <a:t>无关），既</a:t>
                </a:r>
                <a:r>
                  <a:rPr lang="zh-CN" altLang="en-US" sz="2600" dirty="0">
                    <a:latin typeface="黑体" panose="02010609060101010101" pitchFamily="49" charset="-122"/>
                    <a:ea typeface="黑体" panose="02010609060101010101" pitchFamily="49" charset="-122"/>
                  </a:rPr>
                  <a:t>不影响空间各点找到粒子的概率，也不影响波函数的归一化</a:t>
                </a:r>
                <a:r>
                  <a:rPr lang="zh-CN" altLang="en-US" sz="2600" dirty="0" smtClean="0">
                    <a:latin typeface="黑体" panose="02010609060101010101" pitchFamily="49" charset="-122"/>
                    <a:ea typeface="黑体" panose="02010609060101010101" pitchFamily="49" charset="-122"/>
                  </a:rPr>
                  <a:t>。</a:t>
                </a:r>
                <a:endParaRPr lang="en-US" altLang="zh-CN" sz="2600" dirty="0" smtClean="0">
                  <a:latin typeface="黑体" panose="02010609060101010101" pitchFamily="49" charset="-122"/>
                  <a:ea typeface="黑体" panose="02010609060101010101" pitchFamily="49"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214596" y="538649"/>
                <a:ext cx="8738485" cy="4708981"/>
              </a:xfrm>
              <a:prstGeom prst="rect">
                <a:avLst/>
              </a:prstGeom>
              <a:blipFill rotWithShape="0">
                <a:blip r:embed="rId3"/>
                <a:stretch>
                  <a:fillRect l="-1255" r="-1534" b="-647"/>
                </a:stretch>
              </a:blipFill>
            </p:spPr>
            <p:txBody>
              <a:bodyPr/>
              <a:lstStyle/>
              <a:p>
                <a:r>
                  <a:rPr lang="zh-CN" altLang="en-US">
                    <a:noFill/>
                  </a:rPr>
                  <a:t> </a:t>
                </a:r>
              </a:p>
            </p:txBody>
          </p:sp>
        </mc:Fallback>
      </mc:AlternateContent>
      <p:sp>
        <p:nvSpPr>
          <p:cNvPr id="5" name="标题 1">
            <a:extLst>
              <a:ext uri="{FF2B5EF4-FFF2-40B4-BE49-F238E27FC236}">
                <a16:creationId xmlns="" xmlns:a16="http://schemas.microsoft.com/office/drawing/2014/main" id="{1087AE1B-2CF3-4784-B9E2-3E9F21303A48}"/>
              </a:ext>
            </a:extLst>
          </p:cNvPr>
          <p:cNvSpPr txBox="1">
            <a:spLocks/>
          </p:cNvSpPr>
          <p:nvPr/>
        </p:nvSpPr>
        <p:spPr>
          <a:xfrm>
            <a:off x="104065" y="-9525"/>
            <a:ext cx="6879551"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三、相对概率分布和波函数的归一化</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445708" y="5207662"/>
                <a:ext cx="8617904" cy="1176284"/>
              </a:xfrm>
              <a:prstGeom prst="rect">
                <a:avLst/>
              </a:prstGeom>
            </p:spPr>
            <p:txBody>
              <a:bodyPr wrap="square">
                <a:spAutoFit/>
              </a:bodyPr>
              <a:lstStyle/>
              <a:p>
                <a:pPr>
                  <a:lnSpc>
                    <a:spcPts val="4500"/>
                  </a:lnSpc>
                </a:pPr>
                <a:r>
                  <a:rPr lang="zh-CN" altLang="en-US" sz="2600" dirty="0" smtClean="0">
                    <a:latin typeface="黑体" panose="02010609060101010101" pitchFamily="49" charset="-122"/>
                    <a:ea typeface="黑体" panose="02010609060101010101" pitchFamily="49" charset="-122"/>
                  </a:rPr>
                  <a:t>因为</a:t>
                </a:r>
                <a14:m>
                  <m:oMath xmlns:m="http://schemas.openxmlformats.org/officeDocument/2006/math">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m:t>
                        </m:r>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𝑒</m:t>
                            </m:r>
                          </m:e>
                          <m:sup>
                            <m:r>
                              <a:rPr lang="en-US" altLang="zh-CN" sz="2600" i="1">
                                <a:latin typeface="Cambria Math" panose="02040503050406030204" pitchFamily="18" charset="0"/>
                              </a:rPr>
                              <m:t>𝑖</m:t>
                            </m:r>
                            <m:r>
                              <a:rPr lang="en-US" altLang="zh-CN" sz="2600" i="1">
                                <a:latin typeface="Cambria Math" panose="02040503050406030204" pitchFamily="18" charset="0"/>
                              </a:rPr>
                              <m:t>𝛿</m:t>
                            </m:r>
                          </m:sup>
                        </m:sSup>
                        <m:r>
                          <a:rPr lang="en-US" altLang="zh-CN" sz="2600" i="1">
                            <a:latin typeface="Cambria Math" panose="02040503050406030204" pitchFamily="18" charset="0"/>
                          </a:rPr>
                          <m:t>|</m:t>
                        </m:r>
                      </m:e>
                      <m:sup>
                        <m:r>
                          <a:rPr lang="en-US" altLang="zh-CN" sz="2600" i="1">
                            <a:latin typeface="Cambria Math" panose="02040503050406030204" pitchFamily="18" charset="0"/>
                          </a:rPr>
                          <m:t>2</m:t>
                        </m:r>
                      </m:sup>
                    </m:sSup>
                    <m:r>
                      <a:rPr lang="en-US" altLang="zh-CN" sz="2600" i="1">
                        <a:latin typeface="Cambria Math" panose="02040503050406030204" pitchFamily="18" charset="0"/>
                      </a:rPr>
                      <m:t>=1</m:t>
                    </m:r>
                  </m:oMath>
                </a14:m>
                <a:r>
                  <a:rPr lang="zh-CN" altLang="en-US" sz="2600" dirty="0">
                    <a:latin typeface="黑体" panose="02010609060101010101" pitchFamily="49" charset="-122"/>
                    <a:ea typeface="黑体" panose="02010609060101010101" pitchFamily="49" charset="-122"/>
                  </a:rPr>
                  <a:t>，若</a:t>
                </a:r>
                <a14:m>
                  <m:oMath xmlns:m="http://schemas.openxmlformats.org/officeDocument/2006/math">
                    <m:r>
                      <m:rPr>
                        <m:sty m:val="p"/>
                      </m:rPr>
                      <a:rPr lang="en-US" altLang="zh-CN" sz="2600" dirty="0">
                        <a:latin typeface="Cambria Math" panose="02040503050406030204" pitchFamily="18" charset="0"/>
                      </a:rPr>
                      <m:t>Ψ</m:t>
                    </m:r>
                    <m:d>
                      <m:dPr>
                        <m:ctrlPr>
                          <a:rPr lang="en-US" altLang="zh-CN" sz="2600" i="1">
                            <a:latin typeface="Cambria Math" panose="02040503050406030204" pitchFamily="18" charset="0"/>
                          </a:rPr>
                        </m:ctrlPr>
                      </m:dPr>
                      <m:e>
                        <m:r>
                          <a:rPr lang="en-US" altLang="zh-CN" sz="2600" b="1" i="1">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e>
                    </m:d>
                  </m:oMath>
                </a14:m>
                <a:r>
                  <a:rPr lang="zh-CN" altLang="en-US" sz="2600" dirty="0">
                    <a:latin typeface="黑体" panose="02010609060101010101" pitchFamily="49" charset="-122"/>
                    <a:ea typeface="黑体" panose="02010609060101010101" pitchFamily="49" charset="-122"/>
                  </a:rPr>
                  <a:t>对整个空间积分等于</a:t>
                </a:r>
                <a:r>
                  <a:rPr lang="en-US" altLang="zh-CN" sz="2600" dirty="0" smtClean="0">
                    <a:latin typeface="黑体" panose="02010609060101010101" pitchFamily="49" charset="-122"/>
                    <a:ea typeface="黑体" panose="02010609060101010101" pitchFamily="49" charset="-122"/>
                  </a:rPr>
                  <a:t>1</a:t>
                </a:r>
                <a:r>
                  <a:rPr lang="zh-CN" altLang="en-US" sz="2600" dirty="0" smtClean="0">
                    <a:latin typeface="黑体" panose="02010609060101010101" pitchFamily="49" charset="-122"/>
                    <a:ea typeface="黑体" panose="02010609060101010101" pitchFamily="49" charset="-122"/>
                  </a:rPr>
                  <a:t>，则</a:t>
                </a:r>
                <a14:m>
                  <m:oMath xmlns:m="http://schemas.openxmlformats.org/officeDocument/2006/math">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𝑒</m:t>
                        </m:r>
                      </m:e>
                      <m:sup>
                        <m:r>
                          <a:rPr lang="en-US" altLang="zh-CN" sz="2600" i="1">
                            <a:latin typeface="Cambria Math" panose="02040503050406030204" pitchFamily="18" charset="0"/>
                          </a:rPr>
                          <m:t>𝑖</m:t>
                        </m:r>
                        <m:r>
                          <a:rPr lang="en-US" altLang="zh-CN" sz="2600" i="1">
                            <a:latin typeface="Cambria Math" panose="02040503050406030204" pitchFamily="18" charset="0"/>
                          </a:rPr>
                          <m:t>𝛿</m:t>
                        </m:r>
                      </m:sup>
                    </m:sSup>
                    <m:r>
                      <m:rPr>
                        <m:sty m:val="p"/>
                      </m:rPr>
                      <a:rPr lang="en-US" altLang="zh-CN" sz="2600" dirty="0">
                        <a:latin typeface="Cambria Math" panose="02040503050406030204" pitchFamily="18" charset="0"/>
                      </a:rPr>
                      <m:t>Ψ</m:t>
                    </m:r>
                    <m:d>
                      <m:dPr>
                        <m:ctrlPr>
                          <a:rPr lang="en-US" altLang="zh-CN" sz="2600" i="1">
                            <a:latin typeface="Cambria Math" panose="02040503050406030204" pitchFamily="18" charset="0"/>
                          </a:rPr>
                        </m:ctrlPr>
                      </m:dPr>
                      <m:e>
                        <m:r>
                          <a:rPr lang="en-US" altLang="zh-CN" sz="2600" b="1" i="1" smtClean="0">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e>
                    </m:d>
                  </m:oMath>
                </a14:m>
                <a:r>
                  <a:rPr lang="en-US" altLang="zh-CN" sz="2600" dirty="0">
                    <a:latin typeface="黑体" panose="02010609060101010101" pitchFamily="49" charset="-122"/>
                    <a:ea typeface="黑体" panose="02010609060101010101" pitchFamily="49" charset="-122"/>
                  </a:rPr>
                  <a:t> </a:t>
                </a:r>
                <a:r>
                  <a:rPr lang="zh-CN" altLang="en-US" sz="2600" dirty="0" smtClean="0">
                    <a:latin typeface="黑体" panose="02010609060101010101" pitchFamily="49" charset="-122"/>
                    <a:ea typeface="黑体" panose="02010609060101010101" pitchFamily="49" charset="-122"/>
                  </a:rPr>
                  <a:t>对整个空间积分也等于</a:t>
                </a:r>
                <a:r>
                  <a:rPr lang="en-US" altLang="zh-CN" sz="2600" dirty="0" smtClean="0">
                    <a:latin typeface="黑体" panose="02010609060101010101" pitchFamily="49" charset="-122"/>
                    <a:ea typeface="黑体" panose="02010609060101010101" pitchFamily="49" charset="-122"/>
                  </a:rPr>
                  <a:t>1</a:t>
                </a:r>
                <a:r>
                  <a:rPr lang="zh-CN" altLang="en-US" sz="2600" dirty="0" smtClean="0">
                    <a:latin typeface="黑体" panose="02010609060101010101" pitchFamily="49" charset="-122"/>
                    <a:ea typeface="黑体" panose="02010609060101010101" pitchFamily="49" charset="-122"/>
                  </a:rPr>
                  <a:t>，</a:t>
                </a:r>
                <a14:m>
                  <m:oMath xmlns:m="http://schemas.openxmlformats.org/officeDocument/2006/math">
                    <m:sSup>
                      <m:sSupPr>
                        <m:ctrlPr>
                          <a:rPr lang="en-US" altLang="zh-CN" sz="2600" i="1">
                            <a:latin typeface="Cambria Math" panose="02040503050406030204" pitchFamily="18" charset="0"/>
                          </a:rPr>
                        </m:ctrlPr>
                      </m:sSupPr>
                      <m:e>
                        <m:r>
                          <a:rPr lang="en-US" altLang="zh-CN" sz="2600" i="1">
                            <a:latin typeface="Cambria Math" panose="02040503050406030204" pitchFamily="18" charset="0"/>
                          </a:rPr>
                          <m:t>𝑒</m:t>
                        </m:r>
                      </m:e>
                      <m:sup>
                        <m:r>
                          <a:rPr lang="en-US" altLang="zh-CN" sz="2600" i="1">
                            <a:latin typeface="Cambria Math" panose="02040503050406030204" pitchFamily="18" charset="0"/>
                          </a:rPr>
                          <m:t>𝑖</m:t>
                        </m:r>
                        <m:r>
                          <a:rPr lang="en-US" altLang="zh-CN" sz="2600" i="1">
                            <a:latin typeface="Cambria Math" panose="02040503050406030204" pitchFamily="18" charset="0"/>
                          </a:rPr>
                          <m:t>𝛿</m:t>
                        </m:r>
                      </m:sup>
                    </m:sSup>
                  </m:oMath>
                </a14:m>
                <a:r>
                  <a:rPr lang="zh-CN" altLang="en-US" sz="2600" dirty="0" smtClean="0">
                    <a:latin typeface="黑体" panose="02010609060101010101" pitchFamily="49" charset="-122"/>
                    <a:ea typeface="黑体" panose="02010609060101010101" pitchFamily="49" charset="-122"/>
                  </a:rPr>
                  <a:t>称为</a:t>
                </a:r>
                <a:r>
                  <a:rPr lang="zh-CN" altLang="en-US" sz="2600" dirty="0" smtClean="0">
                    <a:solidFill>
                      <a:srgbClr val="0000FF"/>
                    </a:solidFill>
                    <a:latin typeface="黑体" panose="02010609060101010101" pitchFamily="49" charset="-122"/>
                    <a:ea typeface="黑体" panose="02010609060101010101" pitchFamily="49" charset="-122"/>
                  </a:rPr>
                  <a:t>相位因子</a:t>
                </a:r>
                <a:r>
                  <a:rPr lang="zh-CN" altLang="en-US" sz="2600" dirty="0" smtClean="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p:txBody>
          </p:sp>
        </mc:Choice>
        <mc:Fallback xmlns="">
          <p:sp>
            <p:nvSpPr>
              <p:cNvPr id="6" name="Rectangle 5"/>
              <p:cNvSpPr>
                <a:spLocks noRot="1" noChangeAspect="1" noMove="1" noResize="1" noEditPoints="1" noAdjustHandles="1" noChangeArrowheads="1" noChangeShapeType="1" noTextEdit="1"/>
              </p:cNvSpPr>
              <p:nvPr/>
            </p:nvSpPr>
            <p:spPr>
              <a:xfrm>
                <a:off x="445708" y="5207662"/>
                <a:ext cx="8617904" cy="1176284"/>
              </a:xfrm>
              <a:prstGeom prst="rect">
                <a:avLst/>
              </a:prstGeom>
              <a:blipFill rotWithShape="0">
                <a:blip r:embed="rId4"/>
                <a:stretch>
                  <a:fillRect l="-1273" b="-11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55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727784" y="1113144"/>
                <a:ext cx="7291521" cy="2171107"/>
              </a:xfrm>
              <a:prstGeom prst="rect">
                <a:avLst/>
              </a:prstGeom>
            </p:spPr>
            <p:txBody>
              <a:bodyPr wrap="square">
                <a:spAutoFit/>
              </a:bodyPr>
              <a:lstStyle/>
              <a:p>
                <a:pPr>
                  <a:lnSpc>
                    <a:spcPct val="150000"/>
                  </a:lnSpc>
                </a:pPr>
                <a:r>
                  <a:rPr lang="en-US" altLang="zh-CN" sz="2600" dirty="0" smtClean="0">
                    <a:latin typeface="黑体" panose="02010609060101010101" pitchFamily="49" charset="-122"/>
                    <a:ea typeface="黑体" panose="02010609060101010101" pitchFamily="49" charset="-122"/>
                  </a:rPr>
                  <a:t>4</a:t>
                </a:r>
                <a:r>
                  <a:rPr lang="zh-CN" altLang="en-US" sz="2600" dirty="0" smtClean="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自由粒子的波函数：平面波</a:t>
                </a:r>
                <a:endParaRPr lang="en-US" altLang="zh-CN" sz="2600" dirty="0" smtClean="0">
                  <a:latin typeface="黑体" panose="02010609060101010101" pitchFamily="49" charset="-122"/>
                  <a:ea typeface="黑体" panose="02010609060101010101" pitchFamily="49" charset="-122"/>
                </a:endParaRPr>
              </a:p>
              <a:p>
                <a:pPr algn="ctr">
                  <a:lnSpc>
                    <a:spcPct val="150000"/>
                  </a:lnSpc>
                </a:pPr>
                <a14:m>
                  <m:oMath xmlns:m="http://schemas.openxmlformats.org/officeDocument/2006/math">
                    <m:r>
                      <a:rPr lang="en-US" altLang="zh-CN" sz="2600" dirty="0">
                        <a:latin typeface="Cambria Math" panose="02040503050406030204" pitchFamily="18" charset="0"/>
                      </a:rPr>
                      <m:t> </m:t>
                    </m:r>
                    <m:r>
                      <m:rPr>
                        <m:sty m:val="p"/>
                      </m:rPr>
                      <a:rPr lang="en-US" altLang="zh-CN" sz="2600" dirty="0">
                        <a:latin typeface="Cambria Math" panose="02040503050406030204" pitchFamily="18" charset="0"/>
                      </a:rPr>
                      <m:t>Ψ</m:t>
                    </m:r>
                    <m:r>
                      <a:rPr lang="en-US" altLang="zh-CN" sz="2600" i="1" baseline="-25000" dirty="0">
                        <a:latin typeface="Cambria Math" panose="02040503050406030204" pitchFamily="18" charset="0"/>
                      </a:rPr>
                      <m:t>𝑝</m:t>
                    </m:r>
                    <m:d>
                      <m:dPr>
                        <m:ctrlPr>
                          <a:rPr lang="en-US" altLang="zh-CN" sz="2600" i="1">
                            <a:latin typeface="Cambria Math" panose="02040503050406030204" pitchFamily="18" charset="0"/>
                          </a:rPr>
                        </m:ctrlPr>
                      </m:dPr>
                      <m:e>
                        <m:r>
                          <a:rPr lang="en-US" altLang="zh-CN" sz="2600" b="1" i="1" smtClean="0">
                            <a:latin typeface="Cambria Math" panose="02040503050406030204" pitchFamily="18" charset="0"/>
                          </a:rPr>
                          <m:t>𝒓</m:t>
                        </m:r>
                        <m:r>
                          <a:rPr lang="en-US" altLang="zh-CN" sz="2600" i="1">
                            <a:latin typeface="Cambria Math" panose="02040503050406030204" pitchFamily="18" charset="0"/>
                          </a:rPr>
                          <m:t>,</m:t>
                        </m:r>
                        <m:r>
                          <a:rPr lang="en-US" altLang="zh-CN" sz="2600" i="1">
                            <a:latin typeface="Cambria Math" panose="02040503050406030204" pitchFamily="18" charset="0"/>
                          </a:rPr>
                          <m:t>𝑡</m:t>
                        </m:r>
                      </m:e>
                    </m:d>
                  </m:oMath>
                </a14:m>
                <a:r>
                  <a:rPr lang="en-US" altLang="zh-CN" sz="2600" dirty="0">
                    <a:latin typeface="黑体" panose="02010609060101010101" pitchFamily="49" charset="-122"/>
                    <a:ea typeface="黑体" panose="02010609060101010101" pitchFamily="49" charset="-122"/>
                  </a:rPr>
                  <a:t>=</a:t>
                </a:r>
                <a14:m>
                  <m:oMath xmlns:m="http://schemas.openxmlformats.org/officeDocument/2006/math">
                    <m:r>
                      <a:rPr lang="en-US" altLang="zh-CN" sz="2600" i="1" dirty="0">
                        <a:latin typeface="Cambria Math" panose="02040503050406030204" pitchFamily="18" charset="0"/>
                      </a:rPr>
                      <m:t>𝐴</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𝑒</m:t>
                        </m:r>
                      </m:e>
                      <m:sup>
                        <m:f>
                          <m:fPr>
                            <m:ctrlPr>
                              <a:rPr lang="en-US" altLang="zh-CN" sz="2600" i="1" dirty="0">
                                <a:latin typeface="Cambria Math" panose="02040503050406030204" pitchFamily="18" charset="0"/>
                              </a:rPr>
                            </m:ctrlPr>
                          </m:fPr>
                          <m:num>
                            <m:r>
                              <a:rPr lang="en-US" altLang="zh-CN" sz="2600" i="1" dirty="0">
                                <a:latin typeface="Cambria Math" panose="02040503050406030204" pitchFamily="18" charset="0"/>
                              </a:rPr>
                              <m:t>𝑖</m:t>
                            </m:r>
                          </m:num>
                          <m:den>
                            <m:r>
                              <a:rPr lang="en-US" altLang="zh-CN" sz="2600" i="1" dirty="0">
                                <a:latin typeface="Cambria Math" panose="02040503050406030204" pitchFamily="18" charset="0"/>
                              </a:rPr>
                              <m:t>ℏ</m:t>
                            </m:r>
                          </m:den>
                        </m:f>
                        <m:r>
                          <a:rPr lang="en-US" altLang="zh-CN" sz="2600" i="1" dirty="0">
                            <a:latin typeface="Cambria Math" panose="02040503050406030204" pitchFamily="18" charset="0"/>
                          </a:rPr>
                          <m:t>(</m:t>
                        </m:r>
                        <m:r>
                          <a:rPr lang="en-US" altLang="zh-CN" sz="2600" b="1" dirty="0">
                            <a:latin typeface="Cambria Math" panose="02040503050406030204" pitchFamily="18" charset="0"/>
                          </a:rPr>
                          <m:t>𝐩</m:t>
                        </m:r>
                        <m:r>
                          <a:rPr lang="en-US" altLang="zh-CN" sz="2600" b="1" dirty="0">
                            <a:latin typeface="Cambria Math" panose="02040503050406030204" pitchFamily="18" charset="0"/>
                          </a:rPr>
                          <m:t>⋅</m:t>
                        </m:r>
                        <m:r>
                          <a:rPr lang="en-US" altLang="zh-CN" sz="2600" b="1" dirty="0">
                            <a:latin typeface="Cambria Math" panose="02040503050406030204" pitchFamily="18" charset="0"/>
                          </a:rPr>
                          <m:t>𝐫</m:t>
                        </m:r>
                        <m:r>
                          <a:rPr lang="en-US" altLang="zh-CN" sz="2600" i="1" dirty="0">
                            <a:latin typeface="Cambria Math" panose="02040503050406030204" pitchFamily="18" charset="0"/>
                          </a:rPr>
                          <m:t>−</m:t>
                        </m:r>
                        <m:r>
                          <a:rPr lang="en-US" altLang="zh-CN" sz="2600" i="1" dirty="0">
                            <a:latin typeface="Cambria Math" panose="02040503050406030204" pitchFamily="18" charset="0"/>
                          </a:rPr>
                          <m:t>𝐸𝑡</m:t>
                        </m:r>
                        <m:r>
                          <a:rPr lang="en-US" altLang="zh-CN" sz="2600" i="1" dirty="0">
                            <a:latin typeface="Cambria Math" panose="02040503050406030204" pitchFamily="18" charset="0"/>
                          </a:rPr>
                          <m:t>)</m:t>
                        </m:r>
                      </m:sup>
                    </m:sSup>
                    <m:r>
                      <a:rPr lang="en-US" altLang="zh-CN" sz="2600" i="1" dirty="0">
                        <a:solidFill>
                          <a:srgbClr val="FF0000"/>
                        </a:solidFill>
                        <a:latin typeface="Cambria Math" panose="02040503050406030204" pitchFamily="18" charset="0"/>
                      </a:rPr>
                      <m:t> </m:t>
                    </m:r>
                  </m:oMath>
                </a14:m>
                <a:endParaRPr lang="en-US" altLang="zh-CN" sz="2600" dirty="0" smtClean="0">
                  <a:latin typeface="黑体" panose="02010609060101010101" pitchFamily="49" charset="-122"/>
                  <a:ea typeface="黑体" panose="02010609060101010101" pitchFamily="49" charset="-122"/>
                </a:endParaRPr>
              </a:p>
              <a:p>
                <a:pPr>
                  <a:lnSpc>
                    <a:spcPct val="150000"/>
                  </a:lnSpc>
                </a:pPr>
                <a14:m>
                  <m:oMath xmlns:m="http://schemas.openxmlformats.org/officeDocument/2006/math">
                    <m:r>
                      <a:rPr lang="en-US" altLang="zh-CN" sz="2600" i="1">
                        <a:solidFill>
                          <a:srgbClr val="FF0000"/>
                        </a:solidFill>
                        <a:latin typeface="Cambria Math" panose="02040503050406030204" pitchFamily="18" charset="0"/>
                      </a:rPr>
                      <m:t>∫</m:t>
                    </m:r>
                    <m:r>
                      <m:rPr>
                        <m:sty m:val="p"/>
                      </m:rPr>
                      <a:rPr lang="zh-CN" altLang="en-US" sz="2600">
                        <a:solidFill>
                          <a:srgbClr val="FF0000"/>
                        </a:solidFill>
                        <a:latin typeface="Cambria Math" panose="02040503050406030204" pitchFamily="18" charset="0"/>
                      </a:rPr>
                      <m:t>d</m:t>
                    </m:r>
                    <m:r>
                      <a:rPr lang="en-US" altLang="zh-CN" sz="2600" i="1">
                        <a:solidFill>
                          <a:srgbClr val="FF0000"/>
                        </a:solidFill>
                        <a:latin typeface="Cambria Math" panose="02040503050406030204" pitchFamily="18" charset="0"/>
                      </a:rPr>
                      <m:t>𝑊</m:t>
                    </m:r>
                    <m:r>
                      <a:rPr lang="zh-CN" altLang="en-US" sz="2600" i="1">
                        <a:solidFill>
                          <a:srgbClr val="FF0000"/>
                        </a:solidFill>
                        <a:latin typeface="Cambria Math" panose="02040503050406030204" pitchFamily="18" charset="0"/>
                      </a:rPr>
                      <m:t>发散</m:t>
                    </m:r>
                  </m:oMath>
                </a14:m>
                <a:r>
                  <a:rPr lang="zh-CN" altLang="en-US" sz="2600" dirty="0" smtClean="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怎么归一化，第三章介绍</a:t>
                </a:r>
                <a:r>
                  <a:rPr lang="zh-CN" altLang="en-US" sz="2600" dirty="0" smtClean="0">
                    <a:latin typeface="黑体" panose="02010609060101010101" pitchFamily="49" charset="-122"/>
                    <a:ea typeface="黑体" panose="02010609060101010101" pitchFamily="49" charset="-122"/>
                  </a:rPr>
                  <a:t>。</a:t>
                </a:r>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727784" y="1113144"/>
                <a:ext cx="7291521" cy="2171107"/>
              </a:xfrm>
              <a:prstGeom prst="rect">
                <a:avLst/>
              </a:prstGeom>
              <a:blipFill rotWithShape="0">
                <a:blip r:embed="rId2"/>
                <a:stretch>
                  <a:fillRect l="-1504" b="-1685"/>
                </a:stretch>
              </a:blipFill>
            </p:spPr>
            <p:txBody>
              <a:bodyPr/>
              <a:lstStyle/>
              <a:p>
                <a:r>
                  <a:rPr lang="zh-CN" altLang="en-US">
                    <a:noFill/>
                  </a:rPr>
                  <a:t> </a:t>
                </a:r>
              </a:p>
            </p:txBody>
          </p:sp>
        </mc:Fallback>
      </mc:AlternateContent>
      <p:sp>
        <p:nvSpPr>
          <p:cNvPr id="5" name="标题 1">
            <a:extLst>
              <a:ext uri="{FF2B5EF4-FFF2-40B4-BE49-F238E27FC236}">
                <a16:creationId xmlns="" xmlns:a16="http://schemas.microsoft.com/office/drawing/2014/main" id="{1087AE1B-2CF3-4784-B9E2-3E9F21303A48}"/>
              </a:ext>
            </a:extLst>
          </p:cNvPr>
          <p:cNvSpPr txBox="1">
            <a:spLocks/>
          </p:cNvSpPr>
          <p:nvPr/>
        </p:nvSpPr>
        <p:spPr>
          <a:xfrm>
            <a:off x="104065" y="-9525"/>
            <a:ext cx="6879551"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三、相对概率分布和波函数的归一化</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Rectangle 1"/>
          <p:cNvSpPr/>
          <p:nvPr/>
        </p:nvSpPr>
        <p:spPr>
          <a:xfrm>
            <a:off x="727784" y="3787785"/>
            <a:ext cx="7681965" cy="1892826"/>
          </a:xfrm>
          <a:prstGeom prst="rect">
            <a:avLst/>
          </a:prstGeom>
        </p:spPr>
        <p:txBody>
          <a:bodyPr wrap="square">
            <a:spAutoFit/>
          </a:bodyPr>
          <a:lstStyle/>
          <a:p>
            <a:pPr>
              <a:lnSpc>
                <a:spcPct val="150000"/>
              </a:lnSpc>
            </a:pPr>
            <a:r>
              <a:rPr lang="en-US" altLang="zh-CN"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、波函数描述体系的量子状态</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和</a:t>
            </a:r>
            <a:r>
              <a:rPr lang="zh-CN" altLang="en-US"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波函数的统计解释</a:t>
            </a:r>
            <a:r>
              <a:rPr lang="zh-CN" altLang="en-US" sz="2600" dirty="0">
                <a:latin typeface="黑体" panose="02010609060101010101" pitchFamily="49" charset="-122"/>
                <a:ea typeface="黑体" panose="02010609060101010101" pitchFamily="49" charset="-122"/>
                <a:cs typeface="Times New Roman" panose="02020603050405020304" pitchFamily="18" charset="0"/>
              </a:rPr>
              <a:t>是量子力学的基本假设之一，没有更基本的定律和原理去证明它的正确性，它的正确性由实验检验。</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837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322877" y="845964"/>
                <a:ext cx="8248367" cy="1892826"/>
              </a:xfrm>
              <a:prstGeom prst="rect">
                <a:avLst/>
              </a:prstGeom>
            </p:spPr>
            <p:txBody>
              <a:bodyPr wrap="square">
                <a:spAutoFit/>
              </a:bodyPr>
              <a:lstStyle/>
              <a:p>
                <a:pPr>
                  <a:lnSpc>
                    <a:spcPct val="150000"/>
                  </a:lnSpc>
                </a:pPr>
                <a:r>
                  <a:rPr lang="zh-CN" altLang="en-US" sz="2600" dirty="0" smtClean="0">
                    <a:latin typeface="黑体" panose="02010609060101010101" pitchFamily="49" charset="-122"/>
                    <a:ea typeface="黑体" panose="02010609060101010101" pitchFamily="49" charset="-122"/>
                  </a:rPr>
                  <a:t>假若粒子的状态由已归一化的波函数</a:t>
                </a:r>
                <a14:m>
                  <m:oMath xmlns:m="http://schemas.openxmlformats.org/officeDocument/2006/math">
                    <m:d>
                      <m:dPr>
                        <m:begChr m:val=""/>
                        <m:ctrlPr>
                          <a:rPr lang="zh-CN" altLang="en-US" sz="2600" i="1">
                            <a:latin typeface="Cambria Math" panose="02040503050406030204" pitchFamily="18" charset="0"/>
                          </a:rPr>
                        </m:ctrlPr>
                      </m:dPr>
                      <m:e>
                        <m:r>
                          <a:rPr lang="zh-CN" altLang="en-US" sz="2600" i="1">
                            <a:latin typeface="Cambria Math" panose="02040503050406030204" pitchFamily="18" charset="0"/>
                          </a:rPr>
                          <m:t>𝜓</m:t>
                        </m:r>
                        <m:r>
                          <a:rPr lang="zh-CN" altLang="en-US" sz="2600">
                            <a:latin typeface="Cambria Math" panose="02040503050406030204" pitchFamily="18" charset="0"/>
                          </a:rPr>
                          <m:t>(</m:t>
                        </m:r>
                        <m:r>
                          <a:rPr lang="en-US" altLang="zh-CN" sz="2600" b="1" i="1" smtClean="0">
                            <a:latin typeface="Cambria Math" panose="02040503050406030204" pitchFamily="18" charset="0"/>
                          </a:rPr>
                          <m:t>𝒓</m:t>
                        </m:r>
                        <m:r>
                          <a:rPr lang="zh-CN" altLang="en-US" sz="2600">
                            <a:latin typeface="Cambria Math" panose="02040503050406030204" pitchFamily="18" charset="0"/>
                          </a:rPr>
                          <m:t>,</m:t>
                        </m:r>
                        <m:r>
                          <a:rPr lang="zh-CN" altLang="en-US" sz="2600" i="1">
                            <a:latin typeface="Cambria Math" panose="02040503050406030204" pitchFamily="18" charset="0"/>
                          </a:rPr>
                          <m:t>𝑡</m:t>
                        </m:r>
                      </m:e>
                    </m:d>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描</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写，那</a:t>
                </a:r>
                <a:r>
                  <a:rPr lang="zh-CN" altLang="en-US" sz="2600" dirty="0">
                    <a:latin typeface="黑体" panose="02010609060101010101" pitchFamily="49" charset="-122"/>
                    <a:ea typeface="黑体" panose="02010609060101010101" pitchFamily="49" charset="-122"/>
                    <a:cs typeface="Times New Roman" panose="02020603050405020304" pitchFamily="18" charset="0"/>
                  </a:rPr>
                  <a:t>么，</a:t>
                </a:r>
                <a14:m>
                  <m:oMath xmlns:m="http://schemas.openxmlformats.org/officeDocument/2006/math">
                    <m:sSup>
                      <m:sSupPr>
                        <m:ctrlPr>
                          <a:rPr lang="zh-CN" altLang="en-US" sz="2600" i="1">
                            <a:latin typeface="Cambria Math" panose="02040503050406030204" pitchFamily="18" charset="0"/>
                          </a:rPr>
                        </m:ctrlPr>
                      </m:sSupPr>
                      <m:e>
                        <m:r>
                          <a:rPr lang="zh-CN" altLang="en-US" sz="2600">
                            <a:latin typeface="Cambria Math" panose="02040503050406030204" pitchFamily="18" charset="0"/>
                          </a:rPr>
                          <m:t>|</m:t>
                        </m:r>
                        <m:d>
                          <m:dPr>
                            <m:begChr m:val=""/>
                            <m:ctrlPr>
                              <a:rPr lang="zh-CN" altLang="en-US" sz="2600" i="1">
                                <a:latin typeface="Cambria Math" panose="02040503050406030204" pitchFamily="18" charset="0"/>
                              </a:rPr>
                            </m:ctrlPr>
                          </m:dPr>
                          <m:e>
                            <m:r>
                              <a:rPr lang="zh-CN" altLang="en-US" sz="2600" i="1">
                                <a:latin typeface="Cambria Math" panose="02040503050406030204" pitchFamily="18" charset="0"/>
                              </a:rPr>
                              <m:t>𝜓</m:t>
                            </m:r>
                            <m:r>
                              <a:rPr lang="zh-CN" altLang="en-US" sz="2600">
                                <a:latin typeface="Cambria Math" panose="02040503050406030204" pitchFamily="18" charset="0"/>
                              </a:rPr>
                              <m:t>(</m:t>
                            </m:r>
                            <m:r>
                              <a:rPr lang="en-US" altLang="zh-CN" sz="2600" b="1" i="1" smtClean="0">
                                <a:latin typeface="Cambria Math" panose="02040503050406030204" pitchFamily="18" charset="0"/>
                              </a:rPr>
                              <m:t>𝒓</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e>
                      <m:sup>
                        <m:r>
                          <a:rPr lang="zh-CN" altLang="en-US" sz="2600">
                            <a:latin typeface="Cambria Math" panose="02040503050406030204" pitchFamily="18" charset="0"/>
                          </a:rPr>
                          <m:t>2</m:t>
                        </m:r>
                      </m:sup>
                    </m:sSup>
                    <m:r>
                      <m:rPr>
                        <m:sty m:val="p"/>
                      </m:rPr>
                      <a:rPr lang="zh-CN" altLang="en-US" sz="2600">
                        <a:latin typeface="Cambria Math" panose="02040503050406030204" pitchFamily="18" charset="0"/>
                      </a:rPr>
                      <m:t>d</m:t>
                    </m:r>
                    <m:r>
                      <a:rPr lang="zh-CN" altLang="en-US" sz="2600" i="1">
                        <a:latin typeface="Cambria Math" panose="02040503050406030204" pitchFamily="18" charset="0"/>
                      </a:rPr>
                      <m:t>𝜏</m:t>
                    </m:r>
                  </m:oMath>
                </a14:m>
                <a:r>
                  <a:rPr lang="zh-CN" altLang="en-US" sz="2600" dirty="0">
                    <a:latin typeface="黑体" panose="02010609060101010101" pitchFamily="49" charset="-122"/>
                    <a:ea typeface="黑体" panose="02010609060101010101" pitchFamily="49" charset="-122"/>
                  </a:rPr>
                  <a:t>就是</a:t>
                </a:r>
                <a:r>
                  <a:rPr lang="en-US" altLang="zh-CN" sz="2600" dirty="0">
                    <a:latin typeface="黑体" panose="02010609060101010101" pitchFamily="49" charset="-122"/>
                    <a:ea typeface="黑体" panose="02010609060101010101" pitchFamily="49" charset="-122"/>
                  </a:rPr>
                  <a:t>t</a:t>
                </a:r>
                <a:r>
                  <a:rPr lang="zh-CN" altLang="en-US" sz="2600" dirty="0">
                    <a:latin typeface="黑体" panose="02010609060101010101" pitchFamily="49" charset="-122"/>
                    <a:ea typeface="黑体" panose="02010609060101010101" pitchFamily="49" charset="-122"/>
                  </a:rPr>
                  <a:t>时刻</a:t>
                </a:r>
                <a:r>
                  <a:rPr lang="zh-CN" altLang="en-US" sz="2600" dirty="0" smtClean="0">
                    <a:latin typeface="黑体" panose="02010609060101010101" pitchFamily="49" charset="-122"/>
                    <a:ea typeface="黑体" panose="02010609060101010101" pitchFamily="49" charset="-122"/>
                  </a:rPr>
                  <a:t>在</a:t>
                </a:r>
                <a14:m>
                  <m:oMath xmlns:m="http://schemas.openxmlformats.org/officeDocument/2006/math">
                    <m:r>
                      <a:rPr lang="en-US" altLang="zh-CN" sz="2600" b="1" i="0" smtClean="0">
                        <a:latin typeface="Cambria Math" panose="02040503050406030204" pitchFamily="18" charset="0"/>
                      </a:rPr>
                      <m:t>𝐫</m:t>
                    </m:r>
                    <m:r>
                      <a:rPr lang="en-US" altLang="zh-CN" sz="2600" b="0" i="0" smtClean="0">
                        <a:latin typeface="Cambria Math" panose="02040503050406030204" pitchFamily="18" charset="0"/>
                      </a:rPr>
                      <m:t>=</m:t>
                    </m:r>
                    <m:r>
                      <a:rPr lang="zh-CN" altLang="en-US" sz="2600">
                        <a:latin typeface="Cambria Math" panose="02040503050406030204" pitchFamily="18" charset="0"/>
                      </a:rPr>
                      <m:t>(</m:t>
                    </m:r>
                    <m:r>
                      <a:rPr lang="zh-CN" altLang="en-US" sz="2600" i="1">
                        <a:latin typeface="Cambria Math" panose="02040503050406030204" pitchFamily="18" charset="0"/>
                      </a:rPr>
                      <m:t>𝑥</m:t>
                    </m:r>
                    <m:r>
                      <a:rPr lang="zh-CN" altLang="en-US" sz="2600">
                        <a:latin typeface="Cambria Math" panose="02040503050406030204" pitchFamily="18" charset="0"/>
                      </a:rPr>
                      <m:t>,</m:t>
                    </m:r>
                    <m:r>
                      <a:rPr lang="zh-CN" altLang="en-US" sz="2600" i="1">
                        <a:latin typeface="Cambria Math" panose="02040503050406030204" pitchFamily="18" charset="0"/>
                      </a:rPr>
                      <m:t>𝑦</m:t>
                    </m:r>
                    <m:r>
                      <a:rPr lang="zh-CN" altLang="en-US" sz="2600">
                        <a:latin typeface="Cambria Math" panose="02040503050406030204" pitchFamily="18" charset="0"/>
                      </a:rPr>
                      <m:t>,</m:t>
                    </m:r>
                    <m:r>
                      <a:rPr lang="zh-CN" altLang="en-US" sz="2600" i="1">
                        <a:latin typeface="Cambria Math" panose="02040503050406030204" pitchFamily="18" charset="0"/>
                      </a:rPr>
                      <m:t>𝑧</m:t>
                    </m:r>
                    <m:r>
                      <a:rPr lang="en-US" altLang="zh-CN" sz="2600" b="0" i="0" smtClean="0">
                        <a:latin typeface="Cambria Math" panose="02040503050406030204" pitchFamily="18" charset="0"/>
                      </a:rPr>
                      <m:t>)</m:t>
                    </m:r>
                  </m:oMath>
                </a14:m>
                <a:r>
                  <a:rPr lang="zh-CN" altLang="en-US" sz="2600" dirty="0" smtClean="0">
                    <a:latin typeface="黑体" panose="02010609060101010101" pitchFamily="49" charset="-122"/>
                    <a:ea typeface="黑体" panose="02010609060101010101" pitchFamily="49" charset="-122"/>
                  </a:rPr>
                  <a:t>处</a:t>
                </a:r>
                <a:r>
                  <a:rPr lang="zh-CN" altLang="en-US" sz="2600" dirty="0">
                    <a:latin typeface="黑体" panose="02010609060101010101" pitchFamily="49" charset="-122"/>
                    <a:ea typeface="黑体" panose="02010609060101010101" pitchFamily="49" charset="-122"/>
                  </a:rPr>
                  <a:t>的概率，按照通常由</a:t>
                </a:r>
                <a:r>
                  <a:rPr lang="zh-CN" altLang="en-US" sz="2600" dirty="0">
                    <a:solidFill>
                      <a:srgbClr val="FF0000"/>
                    </a:solidFill>
                    <a:latin typeface="黑体" panose="02010609060101010101" pitchFamily="49" charset="-122"/>
                    <a:ea typeface="黑体" panose="02010609060101010101" pitchFamily="49" charset="-122"/>
                  </a:rPr>
                  <a:t>概率求平均值</a:t>
                </a:r>
                <a:r>
                  <a:rPr lang="zh-CN" altLang="en-US" sz="2600" dirty="0">
                    <a:latin typeface="黑体" panose="02010609060101010101" pitchFamily="49" charset="-122"/>
                    <a:ea typeface="黑体" panose="02010609060101010101" pitchFamily="49" charset="-122"/>
                  </a:rPr>
                  <a:t>的公式，可求出粒子坐标</a:t>
                </a:r>
                <a14:m>
                  <m:oMath xmlns:m="http://schemas.openxmlformats.org/officeDocument/2006/math">
                    <m:r>
                      <a:rPr lang="en-US" altLang="zh-CN" sz="2600" b="1">
                        <a:latin typeface="Cambria Math" panose="02040503050406030204" pitchFamily="18" charset="0"/>
                      </a:rPr>
                      <m:t>𝐫</m:t>
                    </m:r>
                  </m:oMath>
                </a14:m>
                <a:r>
                  <a:rPr lang="zh-CN" altLang="en-US" sz="2600" dirty="0">
                    <a:latin typeface="黑体" panose="02010609060101010101" pitchFamily="49" charset="-122"/>
                    <a:ea typeface="黑体" panose="02010609060101010101" pitchFamily="49" charset="-122"/>
                  </a:rPr>
                  <a:t>的平均值</a:t>
                </a:r>
                <a:r>
                  <a:rPr lang="zh-CN" altLang="en-US" sz="2600" dirty="0" smtClean="0">
                    <a:latin typeface="黑体" panose="02010609060101010101" pitchFamily="49" charset="-122"/>
                    <a:ea typeface="黑体" panose="02010609060101010101" pitchFamily="49" charset="-122"/>
                  </a:rPr>
                  <a:t>。</a:t>
                </a:r>
                <a:endParaRPr lang="zh-CN" altLang="en-US" sz="2600" dirty="0">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322877" y="845964"/>
                <a:ext cx="8248367" cy="1892826"/>
              </a:xfrm>
              <a:prstGeom prst="rect">
                <a:avLst/>
              </a:prstGeom>
              <a:blipFill rotWithShape="0">
                <a:blip r:embed="rId3"/>
                <a:stretch>
                  <a:fillRect l="-1330" r="-5395" b="-2581"/>
                </a:stretch>
              </a:blipFill>
            </p:spPr>
            <p:txBody>
              <a:bodyPr/>
              <a:lstStyle/>
              <a:p>
                <a:r>
                  <a:rPr lang="zh-CN" altLang="en-US">
                    <a:noFill/>
                  </a:rPr>
                  <a:t> </a:t>
                </a:r>
              </a:p>
            </p:txBody>
          </p:sp>
        </mc:Fallback>
      </mc:AlternateContent>
      <p:sp>
        <p:nvSpPr>
          <p:cNvPr id="6" name="标题 1">
            <a:extLst>
              <a:ext uri="{FF2B5EF4-FFF2-40B4-BE49-F238E27FC236}">
                <a16:creationId xmlns="" xmlns:a16="http://schemas.microsoft.com/office/drawing/2014/main" id="{1087AE1B-2CF3-4784-B9E2-3E9F21303A48}"/>
              </a:ext>
            </a:extLst>
          </p:cNvPr>
          <p:cNvSpPr txBox="1">
            <a:spLocks/>
          </p:cNvSpPr>
          <p:nvPr/>
        </p:nvSpPr>
        <p:spPr>
          <a:xfrm>
            <a:off x="104066" y="-9525"/>
            <a:ext cx="3639260"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四、力学量平均值</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455795" y="3046105"/>
                <a:ext cx="8353168" cy="3147272"/>
              </a:xfrm>
              <a:prstGeom prst="rect">
                <a:avLst/>
              </a:prstGeom>
            </p:spPr>
            <p:txBody>
              <a:bodyPr wrap="square">
                <a:spAutoFit/>
              </a:bodyPr>
              <a:lstStyle/>
              <a:p>
                <a:pPr>
                  <a:lnSpc>
                    <a:spcPct val="150000"/>
                  </a:lnSpc>
                </a:pPr>
                <a:r>
                  <a:rPr lang="zh-CN" altLang="en-US" sz="2800" dirty="0">
                    <a:latin typeface="黑体" panose="02010609060101010101" pitchFamily="49" charset="-122"/>
                    <a:ea typeface="黑体" panose="02010609060101010101" pitchFamily="49" charset="-122"/>
                    <a:cs typeface="Times New Roman" panose="02020603050405020304" pitchFamily="18" charset="0"/>
                  </a:rPr>
                  <a:t>如</a:t>
                </a:r>
                <a:r>
                  <a:rPr lang="en-US" altLang="zh-CN" sz="2800" dirty="0">
                    <a:latin typeface="黑体" panose="02010609060101010101" pitchFamily="49" charset="-122"/>
                    <a:ea typeface="黑体" panose="02010609060101010101" pitchFamily="49" charset="-122"/>
                    <a:cs typeface="Times New Roman" panose="02020603050405020304" pitchFamily="18" charset="0"/>
                  </a:rPr>
                  <a:t>t</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时刻，</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粒子坐标</a:t>
                </a:r>
                <a:r>
                  <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x</a:t>
                </a:r>
                <a:r>
                  <a:rPr lang="zh-CN" altLang="en-US" sz="2800" dirty="0">
                    <a:latin typeface="黑体" panose="02010609060101010101" pitchFamily="49" charset="-122"/>
                    <a:ea typeface="黑体" panose="02010609060101010101" pitchFamily="49" charset="-122"/>
                    <a:cs typeface="Times New Roman" panose="02020603050405020304" pitchFamily="18" charset="0"/>
                  </a:rPr>
                  <a:t>的平均值为 </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𝑥</m:t>
                          </m:r>
                        </m:e>
                      </m:acc>
                      <m:r>
                        <a:rPr lang="zh-CN" altLang="en-US" sz="2800">
                          <a:latin typeface="Cambria Math" panose="02040503050406030204" pitchFamily="18" charset="0"/>
                        </a:rPr>
                        <m:t>=</m:t>
                      </m:r>
                      <m:nary>
                        <m:naryPr>
                          <m:grow m:val="on"/>
                          <m:subHide m:val="on"/>
                          <m:supHide m:val="on"/>
                          <m:ctrlPr>
                            <a:rPr lang="zh-CN" altLang="en-US" sz="2800" i="1">
                              <a:latin typeface="Cambria Math" panose="02040503050406030204" pitchFamily="18" charset="0"/>
                            </a:rPr>
                          </m:ctrlPr>
                        </m:naryPr>
                        <m:sub/>
                        <m:sup/>
                        <m:e>
                          <m:r>
                            <a:rPr lang="zh-CN" altLang="en-US" sz="2800" i="1">
                              <a:latin typeface="Cambria Math" panose="02040503050406030204" pitchFamily="18" charset="0"/>
                            </a:rPr>
                            <m:t>𝑥</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𝜓</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zh-CN" altLang="en-US" sz="2800" i="1">
                                      <a:latin typeface="Cambria Math" panose="02040503050406030204" pitchFamily="18" charset="0"/>
                                    </a:rPr>
                                    <m:t>𝑦</m:t>
                                  </m:r>
                                  <m:r>
                                    <a:rPr lang="zh-CN" altLang="en-US" sz="2800">
                                      <a:latin typeface="Cambria Math" panose="02040503050406030204" pitchFamily="18" charset="0"/>
                                    </a:rPr>
                                    <m:t>,</m:t>
                                  </m:r>
                                  <m:r>
                                    <a:rPr lang="zh-CN" altLang="en-US" sz="2800" i="1">
                                      <a:latin typeface="Cambria Math" panose="02040503050406030204" pitchFamily="18" charset="0"/>
                                    </a:rPr>
                                    <m:t>𝑧</m:t>
                                  </m:r>
                                  <m:r>
                                    <a:rPr lang="zh-CN" altLang="en-US" sz="2800">
                                      <a:latin typeface="Cambria Math" panose="02040503050406030204" pitchFamily="18" charset="0"/>
                                    </a:rPr>
                                    <m:t>,</m:t>
                                  </m:r>
                                  <m:r>
                                    <a:rPr lang="zh-CN" altLang="en-US" sz="2800" i="1">
                                      <a:latin typeface="Cambria Math" panose="02040503050406030204" pitchFamily="18" charset="0"/>
                                    </a:rPr>
                                    <m:t>𝑡</m:t>
                                  </m:r>
                                </m:e>
                              </m:d>
                              <m:r>
                                <a:rPr lang="zh-CN" altLang="en-US" sz="2800">
                                  <a:latin typeface="Cambria Math" panose="02040503050406030204" pitchFamily="18" charset="0"/>
                                </a:rPr>
                                <m:t>|</m:t>
                              </m:r>
                            </m:e>
                            <m:sup>
                              <m:r>
                                <a:rPr lang="zh-CN" altLang="en-US" sz="2800">
                                  <a:latin typeface="Cambria Math" panose="02040503050406030204" pitchFamily="18" charset="0"/>
                                </a:rPr>
                                <m:t>2</m:t>
                              </m:r>
                            </m:sup>
                          </m:sSup>
                        </m:e>
                      </m:nary>
                      <m:r>
                        <m:rPr>
                          <m:sty m:val="p"/>
                        </m:rPr>
                        <a:rPr lang="zh-CN" altLang="en-US" sz="2800">
                          <a:latin typeface="Cambria Math" panose="02040503050406030204" pitchFamily="18" charset="0"/>
                        </a:rPr>
                        <m:t>d</m:t>
                      </m:r>
                      <m:r>
                        <a:rPr lang="zh-CN" altLang="en-US" sz="2800" i="1">
                          <a:latin typeface="Cambria Math" panose="02040503050406030204" pitchFamily="18" charset="0"/>
                        </a:rPr>
                        <m:t>𝑥</m:t>
                      </m:r>
                      <m:r>
                        <m:rPr>
                          <m:sty m:val="p"/>
                        </m:rPr>
                        <a:rPr lang="zh-CN" altLang="en-US" sz="2800">
                          <a:latin typeface="Cambria Math" panose="02040503050406030204" pitchFamily="18" charset="0"/>
                        </a:rPr>
                        <m:t>d</m:t>
                      </m:r>
                      <m:r>
                        <a:rPr lang="zh-CN" altLang="en-US" sz="2800" i="1">
                          <a:latin typeface="Cambria Math" panose="02040503050406030204" pitchFamily="18" charset="0"/>
                        </a:rPr>
                        <m:t>𝑦</m:t>
                      </m:r>
                      <m:r>
                        <m:rPr>
                          <m:sty m:val="p"/>
                        </m:rPr>
                        <a:rPr lang="zh-CN" altLang="en-US" sz="2800">
                          <a:latin typeface="Cambria Math" panose="02040503050406030204" pitchFamily="18" charset="0"/>
                        </a:rPr>
                        <m:t>d</m:t>
                      </m:r>
                      <m:r>
                        <a:rPr lang="zh-CN" altLang="en-US" sz="2800" i="1">
                          <a:latin typeface="Cambria Math" panose="02040503050406030204" pitchFamily="18" charset="0"/>
                        </a:rPr>
                        <m:t>𝑧</m:t>
                      </m:r>
                    </m:oMath>
                  </m:oMathPara>
                </a14:m>
                <a:endParaRPr lang="zh-CN" altLang="en-US"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cs typeface="Times New Roman" panose="02020603050405020304" pitchFamily="18" charset="0"/>
                  </a:rPr>
                  <a:t>粒子任何一个</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坐标函数的力学量</a:t>
                </a:r>
                <a14:m>
                  <m:oMath xmlns:m="http://schemas.openxmlformats.org/officeDocument/2006/math">
                    <m:d>
                      <m:dPr>
                        <m:begChr m:val=""/>
                        <m:ctrlPr>
                          <a:rPr lang="zh-CN" altLang="en-US" sz="2800" i="1">
                            <a:solidFill>
                              <a:srgbClr val="0000FF"/>
                            </a:solidFill>
                            <a:latin typeface="Cambria Math" panose="02040503050406030204" pitchFamily="18" charset="0"/>
                          </a:rPr>
                        </m:ctrlPr>
                      </m:dPr>
                      <m:e>
                        <m:r>
                          <a:rPr lang="zh-CN" altLang="en-US" sz="2800" i="1">
                            <a:solidFill>
                              <a:srgbClr val="0000FF"/>
                            </a:solidFill>
                            <a:latin typeface="Cambria Math" panose="02040503050406030204" pitchFamily="18" charset="0"/>
                          </a:rPr>
                          <m:t>𝑓</m:t>
                        </m:r>
                        <m:r>
                          <a:rPr lang="zh-CN" altLang="en-US" sz="2800">
                            <a:solidFill>
                              <a:srgbClr val="0000FF"/>
                            </a:solidFill>
                            <a:latin typeface="Cambria Math" panose="02040503050406030204" pitchFamily="18" charset="0"/>
                          </a:rPr>
                          <m:t>(</m:t>
                        </m:r>
                        <m:r>
                          <a:rPr lang="zh-CN" altLang="en-US" sz="2800" i="1">
                            <a:solidFill>
                              <a:srgbClr val="0000FF"/>
                            </a:solidFill>
                            <a:latin typeface="Cambria Math" panose="02040503050406030204" pitchFamily="18" charset="0"/>
                          </a:rPr>
                          <m:t>𝑥</m:t>
                        </m:r>
                        <m:r>
                          <a:rPr lang="zh-CN" altLang="en-US" sz="2800">
                            <a:solidFill>
                              <a:srgbClr val="0000FF"/>
                            </a:solidFill>
                            <a:latin typeface="Cambria Math" panose="02040503050406030204" pitchFamily="18" charset="0"/>
                          </a:rPr>
                          <m:t>,</m:t>
                        </m:r>
                        <m:r>
                          <a:rPr lang="zh-CN" altLang="en-US" sz="2800" i="1">
                            <a:solidFill>
                              <a:srgbClr val="0000FF"/>
                            </a:solidFill>
                            <a:latin typeface="Cambria Math" panose="02040503050406030204" pitchFamily="18" charset="0"/>
                          </a:rPr>
                          <m:t>𝑦</m:t>
                        </m:r>
                        <m:r>
                          <a:rPr lang="zh-CN" altLang="en-US" sz="2800">
                            <a:solidFill>
                              <a:srgbClr val="0000FF"/>
                            </a:solidFill>
                            <a:latin typeface="Cambria Math" panose="02040503050406030204" pitchFamily="18" charset="0"/>
                          </a:rPr>
                          <m:t>,</m:t>
                        </m:r>
                        <m:r>
                          <a:rPr lang="zh-CN" altLang="en-US" sz="2800" i="1">
                            <a:solidFill>
                              <a:srgbClr val="0000FF"/>
                            </a:solidFill>
                            <a:latin typeface="Cambria Math" panose="02040503050406030204" pitchFamily="18" charset="0"/>
                          </a:rPr>
                          <m:t>𝑧</m:t>
                        </m:r>
                      </m:e>
                    </m:d>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的平均值</a:t>
                </a:r>
                <a:endParaRPr lang="en-US" altLang="zh-CN" sz="2800" i="1" dirty="0">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acc>
                        <m:accPr>
                          <m:chr m:val="̅"/>
                          <m:ctrlPr>
                            <a:rPr lang="zh-CN" altLang="en-US" sz="2800" i="1">
                              <a:latin typeface="Cambria Math" panose="02040503050406030204" pitchFamily="18" charset="0"/>
                            </a:rPr>
                          </m:ctrlPr>
                        </m:accPr>
                        <m:e>
                          <m:r>
                            <a:rPr lang="zh-CN" altLang="en-US" sz="2800" i="1">
                              <a:latin typeface="Cambria Math" panose="02040503050406030204" pitchFamily="18" charset="0"/>
                            </a:rPr>
                            <m:t>𝑓</m:t>
                          </m:r>
                        </m:e>
                      </m:acc>
                      <m:r>
                        <a:rPr lang="zh-CN" altLang="en-US" sz="2800">
                          <a:latin typeface="Cambria Math" panose="02040503050406030204" pitchFamily="18" charset="0"/>
                        </a:rPr>
                        <m:t>=</m:t>
                      </m:r>
                      <m:nary>
                        <m:naryPr>
                          <m:grow m:val="on"/>
                          <m:subHide m:val="on"/>
                          <m:supHide m:val="on"/>
                          <m:ctrlPr>
                            <a:rPr lang="zh-CN" altLang="en-US" sz="2800" i="1">
                              <a:latin typeface="Cambria Math" panose="02040503050406030204" pitchFamily="18" charset="0"/>
                            </a:rPr>
                          </m:ctrlPr>
                        </m:naryPr>
                        <m:sub/>
                        <m:sup/>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𝑓</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zh-CN" altLang="en-US" sz="2800" i="1">
                                  <a:latin typeface="Cambria Math" panose="02040503050406030204" pitchFamily="18" charset="0"/>
                                </a:rPr>
                                <m:t>𝑦</m:t>
                              </m:r>
                              <m:r>
                                <a:rPr lang="zh-CN" altLang="en-US" sz="2800">
                                  <a:latin typeface="Cambria Math" panose="02040503050406030204" pitchFamily="18" charset="0"/>
                                </a:rPr>
                                <m:t>,</m:t>
                              </m:r>
                              <m:r>
                                <a:rPr lang="zh-CN" altLang="en-US" sz="2800" i="1">
                                  <a:latin typeface="Cambria Math" panose="02040503050406030204" pitchFamily="18" charset="0"/>
                                </a:rPr>
                                <m:t>𝑧</m:t>
                              </m:r>
                            </m:e>
                          </m:d>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𝜓</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r>
                                    <a:rPr lang="zh-CN" altLang="en-US" sz="2800" i="1">
                                      <a:latin typeface="Cambria Math" panose="02040503050406030204" pitchFamily="18" charset="0"/>
                                    </a:rPr>
                                    <m:t>𝑦</m:t>
                                  </m:r>
                                  <m:r>
                                    <a:rPr lang="zh-CN" altLang="en-US" sz="2800">
                                      <a:latin typeface="Cambria Math" panose="02040503050406030204" pitchFamily="18" charset="0"/>
                                    </a:rPr>
                                    <m:t>,</m:t>
                                  </m:r>
                                  <m:r>
                                    <a:rPr lang="zh-CN" altLang="en-US" sz="2800" i="1">
                                      <a:latin typeface="Cambria Math" panose="02040503050406030204" pitchFamily="18" charset="0"/>
                                    </a:rPr>
                                    <m:t>𝑧</m:t>
                                  </m:r>
                                  <m:r>
                                    <a:rPr lang="zh-CN" altLang="en-US" sz="2800">
                                      <a:latin typeface="Cambria Math" panose="02040503050406030204" pitchFamily="18" charset="0"/>
                                    </a:rPr>
                                    <m:t>,</m:t>
                                  </m:r>
                                  <m:r>
                                    <a:rPr lang="zh-CN" altLang="en-US" sz="2800" i="1">
                                      <a:latin typeface="Cambria Math" panose="02040503050406030204" pitchFamily="18" charset="0"/>
                                    </a:rPr>
                                    <m:t>𝑡</m:t>
                                  </m:r>
                                </m:e>
                              </m:d>
                              <m:r>
                                <a:rPr lang="zh-CN" altLang="en-US" sz="2800">
                                  <a:latin typeface="Cambria Math" panose="02040503050406030204" pitchFamily="18" charset="0"/>
                                </a:rPr>
                                <m:t>|</m:t>
                              </m:r>
                            </m:e>
                            <m:sup>
                              <m:r>
                                <a:rPr lang="zh-CN" altLang="en-US" sz="2800">
                                  <a:latin typeface="Cambria Math" panose="02040503050406030204" pitchFamily="18" charset="0"/>
                                </a:rPr>
                                <m:t>2</m:t>
                              </m:r>
                            </m:sup>
                          </m:sSup>
                        </m:e>
                      </m:nary>
                      <m:r>
                        <m:rPr>
                          <m:sty m:val="p"/>
                        </m:rPr>
                        <a:rPr lang="zh-CN" altLang="en-US" sz="2800">
                          <a:latin typeface="Cambria Math" panose="02040503050406030204" pitchFamily="18" charset="0"/>
                        </a:rPr>
                        <m:t>d</m:t>
                      </m:r>
                      <m:r>
                        <a:rPr lang="zh-CN" altLang="en-US" sz="2800" i="1">
                          <a:latin typeface="Cambria Math" panose="02040503050406030204" pitchFamily="18" charset="0"/>
                        </a:rPr>
                        <m:t>𝑥</m:t>
                      </m:r>
                      <m:r>
                        <m:rPr>
                          <m:sty m:val="p"/>
                        </m:rPr>
                        <a:rPr lang="zh-CN" altLang="en-US" sz="2800">
                          <a:latin typeface="Cambria Math" panose="02040503050406030204" pitchFamily="18" charset="0"/>
                        </a:rPr>
                        <m:t>d</m:t>
                      </m:r>
                      <m:r>
                        <a:rPr lang="zh-CN" altLang="en-US" sz="2800" i="1">
                          <a:latin typeface="Cambria Math" panose="02040503050406030204" pitchFamily="18" charset="0"/>
                        </a:rPr>
                        <m:t>𝑦</m:t>
                      </m:r>
                      <m:r>
                        <m:rPr>
                          <m:sty m:val="p"/>
                        </m:rPr>
                        <a:rPr lang="zh-CN" altLang="en-US" sz="2800">
                          <a:latin typeface="Cambria Math" panose="02040503050406030204" pitchFamily="18" charset="0"/>
                        </a:rPr>
                        <m:t>d</m:t>
                      </m:r>
                      <m:r>
                        <a:rPr lang="zh-CN" altLang="en-US" sz="2800" i="1">
                          <a:latin typeface="Cambria Math" panose="02040503050406030204" pitchFamily="18" charset="0"/>
                        </a:rPr>
                        <m:t>𝑧</m:t>
                      </m:r>
                    </m:oMath>
                  </m:oMathPara>
                </a14:m>
                <a:endParaRPr lang="zh-CN" altLang="en-US" sz="2800"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455795" y="3046105"/>
                <a:ext cx="8353168" cy="3147272"/>
              </a:xfrm>
              <a:prstGeom prst="rect">
                <a:avLst/>
              </a:prstGeom>
              <a:blipFill rotWithShape="0">
                <a:blip r:embed="rId4"/>
                <a:stretch>
                  <a:fillRect l="-1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0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 xmlns:a16="http://schemas.microsoft.com/office/drawing/2014/main" id="{1087AE1B-2CF3-4784-B9E2-3E9F21303A48}"/>
              </a:ext>
            </a:extLst>
          </p:cNvPr>
          <p:cNvSpPr>
            <a:spLocks noGrp="1"/>
          </p:cNvSpPr>
          <p:nvPr>
            <p:ph type="title"/>
          </p:nvPr>
        </p:nvSpPr>
        <p:spPr>
          <a:xfrm>
            <a:off x="257746" y="0"/>
            <a:ext cx="2075880"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小结</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副标题 2">
                <a:extLst>
                  <a:ext uri="{FF2B5EF4-FFF2-40B4-BE49-F238E27FC236}">
                    <a16:creationId xmlns="" xmlns:a16="http://schemas.microsoft.com/office/drawing/2014/main" id="{2D0B4EF9-FFAA-4767-8A2F-B2102464F225}"/>
                  </a:ext>
                </a:extLst>
              </p:cNvPr>
              <p:cNvSpPr txBox="1">
                <a:spLocks/>
              </p:cNvSpPr>
              <p:nvPr/>
            </p:nvSpPr>
            <p:spPr>
              <a:xfrm>
                <a:off x="468761" y="745980"/>
                <a:ext cx="8122580" cy="6112020"/>
              </a:xfrm>
              <a:prstGeom prst="rect">
                <a:avLst/>
              </a:prstGeom>
              <a:noFill/>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黑体" panose="02010609060101010101" pitchFamily="49" charset="-122"/>
                    <a:ea typeface="黑体" panose="02010609060101010101" pitchFamily="49"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黑体" panose="02010609060101010101" pitchFamily="49" charset="-122"/>
                    <a:ea typeface="黑体" panose="02010609060101010101" pitchFamily="49"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黑体" panose="02010609060101010101" pitchFamily="49" charset="-122"/>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b="1" dirty="0" smtClean="0">
                    <a:cs typeface="Times New Roman" panose="02020603050405020304" pitchFamily="18" charset="0"/>
                  </a:rPr>
                  <a:t>1</a:t>
                </a:r>
                <a:r>
                  <a:rPr lang="zh-CN" altLang="en-US" sz="2400" b="1" dirty="0" smtClean="0">
                    <a:cs typeface="Times New Roman" panose="02020603050405020304" pitchFamily="18" charset="0"/>
                  </a:rPr>
                  <a:t>、 </a:t>
                </a:r>
                <a:r>
                  <a:rPr lang="zh-CN" altLang="en-US" sz="2400" b="1" dirty="0">
                    <a:cs typeface="Times New Roman" panose="02020603050405020304" pitchFamily="18" charset="0"/>
                  </a:rPr>
                  <a:t>波函</a:t>
                </a:r>
                <a:r>
                  <a:rPr lang="zh-CN" altLang="en-US" sz="2400" b="1" dirty="0" smtClean="0">
                    <a:cs typeface="Times New Roman" panose="02020603050405020304" pitchFamily="18" charset="0"/>
                  </a:rPr>
                  <a:t>数</a:t>
                </a:r>
                <a:endParaRPr lang="en-US" altLang="zh-CN" sz="2400" b="1" dirty="0" smtClean="0">
                  <a:cs typeface="Times New Roman" panose="02020603050405020304" pitchFamily="18" charset="0"/>
                </a:endParaRPr>
              </a:p>
              <a:p>
                <a:pPr marL="0" indent="0">
                  <a:lnSpc>
                    <a:spcPct val="100000"/>
                  </a:lnSpc>
                  <a:buNone/>
                </a:pPr>
                <a:r>
                  <a:rPr lang="zh-CN" altLang="en-US" sz="2400" dirty="0">
                    <a:cs typeface="Times New Roman" panose="02020603050405020304" pitchFamily="18" charset="0"/>
                  </a:rPr>
                  <a:t>量子力学中用来描述粒子的运动状</a:t>
                </a:r>
                <a:r>
                  <a:rPr lang="zh-CN" altLang="en-US" sz="2400" dirty="0" smtClean="0">
                    <a:cs typeface="Times New Roman" panose="02020603050405020304" pitchFamily="18" charset="0"/>
                  </a:rPr>
                  <a:t>态的函数（用</a:t>
                </a:r>
                <a:r>
                  <a:rPr lang="zh-CN" altLang="en-US" sz="2400" dirty="0">
                    <a:cs typeface="Times New Roman" panose="02020603050405020304" pitchFamily="18" charset="0"/>
                  </a:rPr>
                  <a:t>一个函数来描述粒子的</a:t>
                </a:r>
                <a:r>
                  <a:rPr lang="zh-CN" altLang="en-US" sz="2400" dirty="0" smtClean="0">
                    <a:cs typeface="Times New Roman" panose="02020603050405020304" pitchFamily="18" charset="0"/>
                  </a:rPr>
                  <a:t>波）</a:t>
                </a:r>
                <a:endParaRPr lang="en-US" altLang="zh-CN" sz="2400" dirty="0">
                  <a:cs typeface="Times New Roman" panose="02020603050405020304" pitchFamily="18" charset="0"/>
                </a:endParaRPr>
              </a:p>
              <a:p>
                <a:pPr marL="0" indent="0">
                  <a:lnSpc>
                    <a:spcPct val="100000"/>
                  </a:lnSpc>
                  <a:buNone/>
                </a:pPr>
                <a:r>
                  <a:rPr lang="en-US" altLang="zh-CN" sz="2400" b="1" dirty="0" smtClean="0">
                    <a:cs typeface="Times New Roman" panose="02020603050405020304" pitchFamily="18" charset="0"/>
                  </a:rPr>
                  <a:t>2</a:t>
                </a:r>
                <a:r>
                  <a:rPr lang="zh-CN" altLang="en-US" sz="2400" b="1" dirty="0" smtClean="0">
                    <a:cs typeface="Times New Roman" panose="02020603050405020304" pitchFamily="18" charset="0"/>
                  </a:rPr>
                  <a:t>、波</a:t>
                </a:r>
                <a:r>
                  <a:rPr lang="zh-CN" altLang="en-US" sz="2400" b="1" dirty="0">
                    <a:cs typeface="Times New Roman" panose="02020603050405020304" pitchFamily="18" charset="0"/>
                  </a:rPr>
                  <a:t>函数的统计解</a:t>
                </a:r>
                <a:r>
                  <a:rPr lang="zh-CN" altLang="en-US" sz="2400" b="1" dirty="0" smtClean="0">
                    <a:cs typeface="Times New Roman" panose="02020603050405020304" pitchFamily="18" charset="0"/>
                  </a:rPr>
                  <a:t>释</a:t>
                </a:r>
                <a:endParaRPr lang="en-US" altLang="zh-CN" sz="2400" b="1" dirty="0" smtClean="0">
                  <a:cs typeface="Times New Roman" panose="02020603050405020304" pitchFamily="18" charset="0"/>
                </a:endParaRPr>
              </a:p>
              <a:p>
                <a:pPr marL="0" indent="0">
                  <a:lnSpc>
                    <a:spcPct val="100000"/>
                  </a:lnSpc>
                  <a:buNone/>
                </a:pPr>
                <a:r>
                  <a:rPr lang="zh-CN" altLang="en-US" sz="2400" dirty="0">
                    <a:cs typeface="Times New Roman" panose="02020603050405020304" pitchFamily="18" charset="0"/>
                  </a:rPr>
                  <a:t>玻恩解释：波函</a:t>
                </a:r>
                <a:r>
                  <a:rPr lang="zh-CN" altLang="en-US" sz="2400" dirty="0" smtClean="0">
                    <a:cs typeface="Times New Roman" panose="02020603050405020304" pitchFamily="18" charset="0"/>
                  </a:rPr>
                  <a:t>数的强度和粒子出现的概率成比例。</a:t>
                </a:r>
                <a:endParaRPr lang="en-US" altLang="zh-CN" sz="2400" dirty="0" smtClean="0">
                  <a:cs typeface="Times New Roman" panose="020206030504050203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zh-CN" altLang="en-US" sz="2400">
                          <a:latin typeface="Cambria Math" panose="02040503050406030204" pitchFamily="18" charset="0"/>
                        </a:rPr>
                        <m:t>d</m:t>
                      </m:r>
                      <m:r>
                        <a:rPr lang="en-US" altLang="zh-CN" sz="2400" i="1">
                          <a:latin typeface="Cambria Math" panose="02040503050406030204" pitchFamily="18" charset="0"/>
                        </a:rPr>
                        <m:t>𝑊</m:t>
                      </m:r>
                      <m:r>
                        <a:rPr lang="zh-CN" altLang="en-US" sz="2400">
                          <a:latin typeface="Cambria Math" panose="02040503050406030204" pitchFamily="18" charset="0"/>
                        </a:rPr>
                        <m:t>=</m:t>
                      </m:r>
                      <m:r>
                        <a:rPr lang="en-US" altLang="zh-CN" sz="2400" i="1">
                          <a:latin typeface="Cambria Math" panose="02040503050406030204" pitchFamily="18" charset="0"/>
                        </a:rPr>
                        <m:t>𝐶</m:t>
                      </m:r>
                      <m:sSup>
                        <m:sSupPr>
                          <m:ctrlPr>
                            <a:rPr lang="zh-CN" altLang="en-US" sz="2400" i="1">
                              <a:latin typeface="Cambria Math" panose="02040503050406030204" pitchFamily="18" charset="0"/>
                            </a:rPr>
                          </m:ctrlPr>
                        </m:sSupPr>
                        <m:e>
                          <m:r>
                            <a:rPr lang="zh-CN" altLang="en-US" sz="2400">
                              <a:latin typeface="Cambria Math" panose="02040503050406030204" pitchFamily="18" charset="0"/>
                            </a:rPr>
                            <m:t>|</m:t>
                          </m:r>
                          <m:d>
                            <m:dPr>
                              <m:begChr m:val=""/>
                              <m:ctrlPr>
                                <a:rPr lang="zh-CN" altLang="en-US" sz="2400" i="1">
                                  <a:latin typeface="Cambria Math" panose="02040503050406030204" pitchFamily="18" charset="0"/>
                                </a:rPr>
                              </m:ctrlPr>
                            </m:dPr>
                            <m:e>
                              <m:r>
                                <m:rPr>
                                  <m:sty m:val="p"/>
                                </m:rPr>
                                <a:rPr lang="en-US" altLang="zh-CN" sz="2400">
                                  <a:latin typeface="Cambria Math" panose="02040503050406030204" pitchFamily="18" charset="0"/>
                                </a:rPr>
                                <m:t>Φ</m:t>
                              </m:r>
                              <m:r>
                                <a:rPr lang="zh-CN" altLang="en-US" sz="2400">
                                  <a:latin typeface="Cambria Math" panose="02040503050406030204" pitchFamily="18" charset="0"/>
                                </a:rPr>
                                <m:t>(</m:t>
                              </m:r>
                              <m:r>
                                <a:rPr lang="zh-CN" altLang="en-US" sz="2400" i="1">
                                  <a:latin typeface="Cambria Math" panose="02040503050406030204" pitchFamily="18" charset="0"/>
                                </a:rPr>
                                <m:t>𝑥</m:t>
                              </m:r>
                              <m:r>
                                <a:rPr lang="zh-CN" altLang="en-US" sz="2400">
                                  <a:latin typeface="Cambria Math" panose="02040503050406030204" pitchFamily="18" charset="0"/>
                                </a:rPr>
                                <m:t>,</m:t>
                              </m:r>
                              <m:r>
                                <a:rPr lang="zh-CN" altLang="en-US" sz="2400" i="1">
                                  <a:latin typeface="Cambria Math" panose="02040503050406030204" pitchFamily="18" charset="0"/>
                                </a:rPr>
                                <m:t>𝑦</m:t>
                              </m:r>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e>
                          </m:d>
                          <m:r>
                            <a:rPr lang="zh-CN" altLang="en-US" sz="2400">
                              <a:latin typeface="Cambria Math" panose="02040503050406030204" pitchFamily="18" charset="0"/>
                            </a:rPr>
                            <m:t>|</m:t>
                          </m:r>
                        </m:e>
                        <m:sup>
                          <m:r>
                            <a:rPr lang="zh-CN" altLang="en-US" sz="2400">
                              <a:latin typeface="Cambria Math" panose="02040503050406030204" pitchFamily="18" charset="0"/>
                            </a:rPr>
                            <m:t>2</m:t>
                          </m:r>
                        </m:sup>
                      </m:sSup>
                      <m:r>
                        <m:rPr>
                          <m:sty m:val="p"/>
                        </m:rPr>
                        <a:rPr lang="zh-CN" altLang="en-US" sz="2400">
                          <a:latin typeface="Cambria Math" panose="02040503050406030204" pitchFamily="18" charset="0"/>
                        </a:rPr>
                        <m:t>d</m:t>
                      </m:r>
                      <m:r>
                        <a:rPr lang="zh-CN" altLang="en-US" sz="2400" i="1">
                          <a:latin typeface="Cambria Math" panose="02040503050406030204" pitchFamily="18" charset="0"/>
                        </a:rPr>
                        <m:t>𝜏</m:t>
                      </m:r>
                    </m:oMath>
                  </m:oMathPara>
                </a14:m>
                <a:endParaRPr lang="en-US" altLang="zh-CN" sz="2400" b="1" dirty="0" smtClean="0"/>
              </a:p>
              <a:p>
                <a:pPr marL="0" indent="0">
                  <a:lnSpc>
                    <a:spcPct val="100000"/>
                  </a:lnSpc>
                  <a:buNone/>
                </a:pPr>
                <a:r>
                  <a:rPr lang="zh-CN" altLang="en-US" sz="2400" dirty="0">
                    <a:cs typeface="Times New Roman" panose="02020603050405020304" pitchFamily="18" charset="0"/>
                  </a:rPr>
                  <a:t>概率密</a:t>
                </a:r>
                <a:r>
                  <a:rPr lang="zh-CN" altLang="en-US" sz="2400" dirty="0" smtClean="0">
                    <a:cs typeface="Times New Roman" panose="02020603050405020304" pitchFamily="18" charset="0"/>
                  </a:rPr>
                  <a:t>度（单位体积内概率）：</a:t>
                </a:r>
                <a:r>
                  <a:rPr lang="en-US" altLang="zh-CN" sz="2400" dirty="0" smtClean="0"/>
                  <a:t> </a:t>
                </a:r>
                <a14:m>
                  <m:oMath xmlns:m="http://schemas.openxmlformats.org/officeDocument/2006/math">
                    <m:r>
                      <a:rPr lang="en-US" altLang="zh-CN" sz="2400" i="1">
                        <a:latin typeface="Cambria Math" panose="02040503050406030204" pitchFamily="18" charset="0"/>
                      </a:rPr>
                      <m:t>𝐶</m:t>
                    </m:r>
                    <m:r>
                      <a:rPr lang="en-US" altLang="zh-CN" sz="2400" i="1">
                        <a:latin typeface="Cambria Math" panose="02040503050406030204" pitchFamily="18" charset="0"/>
                      </a:rPr>
                      <m:t> </m:t>
                    </m:r>
                    <m:sSup>
                      <m:sSupPr>
                        <m:ctrlPr>
                          <a:rPr lang="en-US" altLang="zh-CN" sz="2400" i="1">
                            <a:latin typeface="Cambria Math" panose="02040503050406030204" pitchFamily="18" charset="0"/>
                            <a:cs typeface="Times New Roman" panose="02020603050405020304" pitchFamily="18" charset="0"/>
                          </a:rPr>
                        </m:ctrlPr>
                      </m:sSupPr>
                      <m:e>
                        <m:d>
                          <m:dPr>
                            <m:begChr m:val="|"/>
                            <m:endChr m:val="|"/>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Φ</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x</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y</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z</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t</m:t>
                                </m:r>
                              </m:e>
                            </m:d>
                          </m:e>
                        </m:d>
                      </m:e>
                      <m:sup>
                        <m:r>
                          <a:rPr lang="en-US" altLang="zh-CN" sz="2400">
                            <a:latin typeface="Cambria Math" panose="02040503050406030204" pitchFamily="18" charset="0"/>
                            <a:cs typeface="Times New Roman" panose="02020603050405020304" pitchFamily="18" charset="0"/>
                          </a:rPr>
                          <m:t>2</m:t>
                        </m:r>
                      </m:sup>
                    </m:sSup>
                  </m:oMath>
                </a14:m>
                <a:endParaRPr lang="en-US" altLang="zh-CN" sz="2400" b="1" dirty="0"/>
              </a:p>
              <a:p>
                <a:pPr marL="0" indent="0">
                  <a:lnSpc>
                    <a:spcPct val="100000"/>
                  </a:lnSpc>
                  <a:buNone/>
                </a:pPr>
                <a:r>
                  <a:rPr lang="en-US" altLang="zh-CN" sz="2400" b="1" dirty="0" smtClean="0"/>
                  <a:t>3</a:t>
                </a:r>
                <a:r>
                  <a:rPr lang="zh-CN" altLang="en-US" sz="2400" b="1" dirty="0" smtClean="0"/>
                  <a:t>、相对概率</a:t>
                </a:r>
                <a:r>
                  <a:rPr lang="zh-CN" altLang="en-US" sz="2400" b="1" dirty="0"/>
                  <a:t>分布和</a:t>
                </a:r>
                <a:r>
                  <a:rPr lang="zh-CN" altLang="en-US" sz="2400" b="1" dirty="0" smtClean="0"/>
                  <a:t>波</a:t>
                </a:r>
                <a:r>
                  <a:rPr lang="zh-CN" altLang="en-US" sz="2400" b="1" dirty="0"/>
                  <a:t>函数的归一化</a:t>
                </a:r>
                <a:r>
                  <a:rPr lang="zh-CN" altLang="en-US" sz="2400" dirty="0"/>
                  <a:t> </a:t>
                </a:r>
                <a:endParaRPr lang="en-US" altLang="zh-CN" sz="2400" dirty="0" smtClean="0"/>
              </a:p>
              <a:p>
                <a:pPr marL="0" indent="0">
                  <a:lnSpc>
                    <a:spcPct val="100000"/>
                  </a:lnSpc>
                  <a:buNone/>
                </a:pPr>
                <a:r>
                  <a:rPr lang="zh-CN" altLang="en-US" sz="2400" dirty="0" smtClean="0"/>
                  <a:t>相对概率密度</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d>
                          <m:dPr>
                            <m:begChr m:val="|"/>
                            <m:endChr m:val="|"/>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Φ</m:t>
                            </m:r>
                            <m:d>
                              <m:dPr>
                                <m:ctrlPr>
                                  <a:rPr lang="en-US" altLang="zh-CN" sz="2400" i="1">
                                    <a:latin typeface="Cambria Math" panose="02040503050406030204" pitchFamily="18" charset="0"/>
                                    <a:cs typeface="Times New Roman" panose="02020603050405020304" pitchFamily="18" charset="0"/>
                                  </a:rPr>
                                </m:ctrlPr>
                              </m:dPr>
                              <m:e>
                                <m:r>
                                  <m:rPr>
                                    <m:sty m:val="p"/>
                                  </m:rPr>
                                  <a:rPr lang="en-US" altLang="zh-CN" sz="2400">
                                    <a:latin typeface="Cambria Math" panose="02040503050406030204" pitchFamily="18" charset="0"/>
                                    <a:cs typeface="Times New Roman" panose="02020603050405020304" pitchFamily="18" charset="0"/>
                                  </a:rPr>
                                  <m:t>x</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y</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z</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t</m:t>
                                </m:r>
                              </m:e>
                            </m:d>
                          </m:e>
                        </m:d>
                      </m:e>
                      <m:sup>
                        <m:r>
                          <a:rPr lang="en-US" altLang="zh-CN" sz="2400">
                            <a:latin typeface="Cambria Math" panose="02040503050406030204" pitchFamily="18" charset="0"/>
                            <a:cs typeface="Times New Roman" panose="02020603050405020304" pitchFamily="18" charset="0"/>
                          </a:rPr>
                          <m:t>2</m:t>
                        </m:r>
                      </m:sup>
                    </m:sSup>
                  </m:oMath>
                </a14:m>
                <a:endParaRPr lang="en-US" altLang="zh-CN" sz="2400" dirty="0" smtClean="0"/>
              </a:p>
              <a:p>
                <a:pPr marL="0" indent="0">
                  <a:lnSpc>
                    <a:spcPct val="100000"/>
                  </a:lnSpc>
                  <a:buNone/>
                </a:pPr>
                <a:r>
                  <a:rPr lang="zh-CN" altLang="en-US" sz="2400" dirty="0">
                    <a:cs typeface="Times New Roman" panose="02020603050405020304" pitchFamily="18" charset="0"/>
                  </a:rPr>
                  <a:t>波函数归一化</a:t>
                </a:r>
                <a14:m>
                  <m:oMath xmlns:m="http://schemas.openxmlformats.org/officeDocument/2006/math">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r>
                      <m:rPr>
                        <m:sty m:val="p"/>
                      </m:rPr>
                      <a:rPr lang="zh-CN" altLang="en-US" sz="2400">
                        <a:latin typeface="Cambria Math" panose="02040503050406030204" pitchFamily="18" charset="0"/>
                        <a:ea typeface="宋体" panose="02010600030101010101" pitchFamily="2" charset="-122"/>
                        <a:cs typeface="Times New Roman" panose="02020603050405020304" pitchFamily="18" charset="0"/>
                      </a:rPr>
                      <m:t>d</m:t>
                    </m:r>
                    <m:r>
                      <a:rPr lang="en-US" altLang="zh-CN" sz="2400">
                        <a:latin typeface="Cambria Math" panose="02040503050406030204" pitchFamily="18" charset="0"/>
                        <a:ea typeface="宋体" panose="02010600030101010101" pitchFamily="2" charset="-122"/>
                        <a:cs typeface="Times New Roman" panose="02020603050405020304" pitchFamily="18" charset="0"/>
                      </a:rPr>
                      <m:t>𝑊</m:t>
                    </m:r>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r>
                      <a:rPr lang="en-US" altLang="zh-CN" sz="2400">
                        <a:latin typeface="Cambria Math" panose="02040503050406030204" pitchFamily="18" charset="0"/>
                        <a:ea typeface="宋体" panose="02010600030101010101" pitchFamily="2" charset="-122"/>
                        <a:cs typeface="Times New Roman" panose="02020603050405020304" pitchFamily="18" charset="0"/>
                      </a:rPr>
                      <m:t>𝐶</m:t>
                    </m:r>
                    <m:sSup>
                      <m:sSupPr>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dPr>
                          <m:e>
                            <m:d>
                              <m:dPr>
                                <m:beg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Φ</m:t>
                                </m:r>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zh-CN" altLang="en-US" sz="2400">
                                    <a:latin typeface="Cambria Math" panose="02040503050406030204" pitchFamily="18" charset="0"/>
                                    <a:ea typeface="宋体" panose="02010600030101010101" pitchFamily="2" charset="-122"/>
                                    <a:cs typeface="Times New Roman" panose="02020603050405020304" pitchFamily="18" charset="0"/>
                                  </a:rPr>
                                  <m:t>𝑥</m:t>
                                </m:r>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zh-CN" altLang="en-US" sz="2400">
                                    <a:latin typeface="Cambria Math" panose="02040503050406030204" pitchFamily="18" charset="0"/>
                                    <a:ea typeface="宋体" panose="02010600030101010101" pitchFamily="2" charset="-122"/>
                                    <a:cs typeface="Times New Roman" panose="02020603050405020304" pitchFamily="18" charset="0"/>
                                  </a:rPr>
                                  <m:t>𝑦</m:t>
                                </m:r>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zh-CN" altLang="en-US" sz="2400">
                                    <a:latin typeface="Cambria Math" panose="02040503050406030204" pitchFamily="18" charset="0"/>
                                    <a:ea typeface="宋体" panose="02010600030101010101" pitchFamily="2" charset="-122"/>
                                    <a:cs typeface="Times New Roman" panose="02020603050405020304" pitchFamily="18" charset="0"/>
                                  </a:rPr>
                                  <m:t>𝑧</m:t>
                                </m:r>
                                <m:r>
                                  <a:rPr lang="zh-CN" altLang="en-US" sz="2400">
                                    <a:latin typeface="Cambria Math" panose="02040503050406030204" pitchFamily="18" charset="0"/>
                                    <a:ea typeface="宋体" panose="02010600030101010101" pitchFamily="2" charset="-122"/>
                                    <a:cs typeface="Times New Roman" panose="02020603050405020304" pitchFamily="18" charset="0"/>
                                  </a:rPr>
                                  <m:t>,</m:t>
                                </m:r>
                                <m:r>
                                  <a:rPr lang="zh-CN" altLang="en-US" sz="2400">
                                    <a:latin typeface="Cambria Math" panose="02040503050406030204" pitchFamily="18" charset="0"/>
                                    <a:ea typeface="宋体" panose="02010600030101010101" pitchFamily="2" charset="-122"/>
                                    <a:cs typeface="Times New Roman" panose="02020603050405020304" pitchFamily="18" charset="0"/>
                                  </a:rPr>
                                  <m:t>𝑡</m:t>
                                </m:r>
                              </m:e>
                            </m:d>
                          </m:e>
                        </m:d>
                      </m:e>
                      <m:sup>
                        <m:r>
                          <a:rPr lang="zh-CN" altLang="en-US" sz="2400">
                            <a:latin typeface="Cambria Math" panose="02040503050406030204" pitchFamily="18" charset="0"/>
                            <a:ea typeface="宋体" panose="02010600030101010101" pitchFamily="2" charset="-122"/>
                            <a:cs typeface="Times New Roman" panose="02020603050405020304" pitchFamily="18" charset="0"/>
                          </a:rPr>
                          <m:t>2</m:t>
                        </m:r>
                      </m:sup>
                    </m:sSup>
                    <m:r>
                      <m:rPr>
                        <m:sty m:val="p"/>
                      </m:rPr>
                      <a:rPr lang="zh-CN" altLang="en-US" sz="2400">
                        <a:latin typeface="Cambria Math" panose="02040503050406030204" pitchFamily="18" charset="0"/>
                        <a:ea typeface="宋体" panose="02010600030101010101" pitchFamily="2" charset="-122"/>
                        <a:cs typeface="Times New Roman" panose="02020603050405020304" pitchFamily="18" charset="0"/>
                      </a:rPr>
                      <m:t>d</m:t>
                    </m:r>
                    <m:r>
                      <a:rPr lang="zh-CN" altLang="en-US" sz="2400">
                        <a:latin typeface="Cambria Math" panose="02040503050406030204" pitchFamily="18" charset="0"/>
                        <a:ea typeface="宋体" panose="02010600030101010101" pitchFamily="2" charset="-122"/>
                        <a:cs typeface="Times New Roman" panose="02020603050405020304" pitchFamily="18" charset="0"/>
                      </a:rPr>
                      <m:t>𝜏</m:t>
                    </m:r>
                    <m:r>
                      <a:rPr lang="en-US" altLang="zh-CN" sz="2400">
                        <a:latin typeface="Cambria Math" panose="02040503050406030204" pitchFamily="18" charset="0"/>
                        <a:ea typeface="宋体" panose="02010600030101010101" pitchFamily="2" charset="-122"/>
                        <a:cs typeface="Times New Roman" panose="02020603050405020304" pitchFamily="18" charset="0"/>
                      </a:rPr>
                      <m:t>=1</m:t>
                    </m:r>
                  </m:oMath>
                </a14:m>
                <a:endParaRPr lang="en-US" altLang="zh-CN" sz="2400" dirty="0">
                  <a:cs typeface="Times New Roman" panose="02020603050405020304" pitchFamily="18" charset="0"/>
                </a:endParaRPr>
              </a:p>
              <a:p>
                <a:pPr marL="0" indent="0">
                  <a:lnSpc>
                    <a:spcPct val="100000"/>
                  </a:lnSpc>
                  <a:buNone/>
                </a:pPr>
                <a:r>
                  <a:rPr lang="en-US" altLang="zh-CN" sz="2400" b="1" dirty="0" smtClean="0"/>
                  <a:t>4</a:t>
                </a:r>
                <a:r>
                  <a:rPr lang="zh-CN" altLang="en-US" sz="2400" b="1" dirty="0" smtClean="0"/>
                  <a:t>、力</a:t>
                </a:r>
                <a:r>
                  <a:rPr lang="zh-CN" altLang="en-US" sz="2400" b="1" dirty="0"/>
                  <a:t>学量的平均</a:t>
                </a:r>
                <a:r>
                  <a:rPr lang="zh-CN" altLang="en-US" sz="2400" b="1" dirty="0" smtClean="0"/>
                  <a:t>值</a:t>
                </a:r>
                <a:endParaRPr lang="en-US" altLang="zh-CN" sz="2400" b="1" dirty="0" smtClean="0"/>
              </a:p>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𝑓</m:t>
                          </m:r>
                        </m:e>
                      </m:acc>
                      <m:r>
                        <a:rPr lang="zh-CN" altLang="en-US" sz="2400">
                          <a:latin typeface="Cambria Math" panose="02040503050406030204" pitchFamily="18" charset="0"/>
                        </a:rPr>
                        <m:t>=</m:t>
                      </m:r>
                      <m:nary>
                        <m:naryPr>
                          <m:limLoc m:val="undOvr"/>
                          <m:subHide m:val="on"/>
                          <m:supHide m:val="on"/>
                          <m:ctrlPr>
                            <a:rPr lang="zh-CN" altLang="en-US" sz="2400" i="1" smtClean="0">
                              <a:latin typeface="Cambria Math" panose="02040503050406030204" pitchFamily="18" charset="0"/>
                            </a:rPr>
                          </m:ctrlPr>
                        </m:naryPr>
                        <m:sub/>
                        <m:sup/>
                        <m:e>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𝑓</m:t>
                              </m:r>
                              <m:r>
                                <a:rPr lang="zh-CN" altLang="en-US" sz="2400">
                                  <a:latin typeface="Cambria Math" panose="02040503050406030204" pitchFamily="18" charset="0"/>
                                </a:rPr>
                                <m:t>(</m:t>
                              </m:r>
                              <m:r>
                                <a:rPr lang="zh-CN" altLang="en-US" sz="2400" i="1">
                                  <a:latin typeface="Cambria Math" panose="02040503050406030204" pitchFamily="18" charset="0"/>
                                </a:rPr>
                                <m:t>𝑥</m:t>
                              </m:r>
                              <m:r>
                                <a:rPr lang="zh-CN" altLang="en-US" sz="2400">
                                  <a:latin typeface="Cambria Math" panose="02040503050406030204" pitchFamily="18" charset="0"/>
                                </a:rPr>
                                <m:t>,</m:t>
                              </m:r>
                              <m:r>
                                <a:rPr lang="zh-CN" altLang="en-US" sz="2400" i="1">
                                  <a:latin typeface="Cambria Math" panose="02040503050406030204" pitchFamily="18" charset="0"/>
                                </a:rPr>
                                <m:t>𝑦</m:t>
                              </m:r>
                              <m:r>
                                <a:rPr lang="zh-CN" altLang="en-US" sz="2400">
                                  <a:latin typeface="Cambria Math" panose="02040503050406030204" pitchFamily="18" charset="0"/>
                                </a:rPr>
                                <m:t>,</m:t>
                              </m:r>
                              <m:r>
                                <a:rPr lang="zh-CN" altLang="en-US" sz="2400" i="1">
                                  <a:latin typeface="Cambria Math" panose="02040503050406030204" pitchFamily="18" charset="0"/>
                                </a:rPr>
                                <m:t>𝑧</m:t>
                              </m:r>
                            </m:e>
                          </m:d>
                          <m:r>
                            <a:rPr lang="zh-CN" altLang="en-US" sz="2400">
                              <a:latin typeface="Cambria Math" panose="02040503050406030204" pitchFamily="18" charset="0"/>
                            </a:rPr>
                            <m:t>|</m:t>
                          </m:r>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𝜓</m:t>
                              </m:r>
                              <m:r>
                                <a:rPr lang="zh-CN" altLang="en-US" sz="2400">
                                  <a:latin typeface="Cambria Math" panose="02040503050406030204" pitchFamily="18" charset="0"/>
                                </a:rPr>
                                <m:t>(</m:t>
                              </m:r>
                              <m:r>
                                <a:rPr lang="zh-CN" altLang="en-US" sz="2400" i="1">
                                  <a:latin typeface="Cambria Math" panose="02040503050406030204" pitchFamily="18" charset="0"/>
                                </a:rPr>
                                <m:t>𝑥</m:t>
                              </m:r>
                              <m:r>
                                <a:rPr lang="zh-CN" altLang="en-US" sz="2400">
                                  <a:latin typeface="Cambria Math" panose="02040503050406030204" pitchFamily="18" charset="0"/>
                                </a:rPr>
                                <m:t>,</m:t>
                              </m:r>
                              <m:r>
                                <a:rPr lang="zh-CN" altLang="en-US" sz="2400" i="1">
                                  <a:latin typeface="Cambria Math" panose="02040503050406030204" pitchFamily="18" charset="0"/>
                                </a:rPr>
                                <m:t>𝑦</m:t>
                              </m:r>
                              <m:r>
                                <a:rPr lang="zh-CN" altLang="en-US" sz="2400">
                                  <a:latin typeface="Cambria Math" panose="02040503050406030204" pitchFamily="18" charset="0"/>
                                </a:rPr>
                                <m:t>,</m:t>
                              </m:r>
                              <m:r>
                                <a:rPr lang="zh-CN" altLang="en-US" sz="2400" i="1">
                                  <a:latin typeface="Cambria Math" panose="02040503050406030204" pitchFamily="18" charset="0"/>
                                </a:rPr>
                                <m:t>𝑧</m:t>
                              </m:r>
                              <m:r>
                                <a:rPr lang="zh-CN" altLang="en-US" sz="2400">
                                  <a:latin typeface="Cambria Math" panose="02040503050406030204" pitchFamily="18" charset="0"/>
                                </a:rPr>
                                <m:t>,</m:t>
                              </m:r>
                              <m:r>
                                <a:rPr lang="zh-CN" altLang="en-US" sz="2400" i="1">
                                  <a:latin typeface="Cambria Math" panose="02040503050406030204" pitchFamily="18" charset="0"/>
                                </a:rPr>
                                <m:t>𝑡</m:t>
                              </m:r>
                            </m:e>
                          </m:d>
                          <m:r>
                            <a:rPr lang="zh-CN" altLang="en-US" sz="2400">
                              <a:latin typeface="Cambria Math" panose="02040503050406030204" pitchFamily="18" charset="0"/>
                            </a:rPr>
                            <m:t>|</m:t>
                          </m:r>
                          <m:r>
                            <a:rPr lang="en-US" altLang="zh-CN" sz="2400" b="0" i="1" baseline="30000" smtClean="0">
                              <a:latin typeface="Cambria Math" panose="02040503050406030204" pitchFamily="18" charset="0"/>
                            </a:rPr>
                            <m:t>2</m:t>
                          </m:r>
                        </m:e>
                      </m:nary>
                      <m:r>
                        <m:rPr>
                          <m:sty m:val="p"/>
                        </m:rPr>
                        <a:rPr lang="zh-CN" altLang="en-US" sz="2400">
                          <a:latin typeface="Cambria Math" panose="02040503050406030204" pitchFamily="18" charset="0"/>
                        </a:rPr>
                        <m:t>d</m:t>
                      </m:r>
                      <m:r>
                        <a:rPr lang="zh-CN" altLang="en-US" sz="2400" i="1">
                          <a:latin typeface="Cambria Math" panose="02040503050406030204" pitchFamily="18" charset="0"/>
                        </a:rPr>
                        <m:t>𝑥</m:t>
                      </m:r>
                      <m:r>
                        <m:rPr>
                          <m:sty m:val="p"/>
                        </m:rPr>
                        <a:rPr lang="zh-CN" altLang="en-US" sz="2400">
                          <a:latin typeface="Cambria Math" panose="02040503050406030204" pitchFamily="18" charset="0"/>
                        </a:rPr>
                        <m:t>d</m:t>
                      </m:r>
                      <m:r>
                        <a:rPr lang="zh-CN" altLang="en-US" sz="2400" i="1">
                          <a:latin typeface="Cambria Math" panose="02040503050406030204" pitchFamily="18" charset="0"/>
                        </a:rPr>
                        <m:t>𝑦</m:t>
                      </m:r>
                      <m:r>
                        <m:rPr>
                          <m:sty m:val="p"/>
                        </m:rPr>
                        <a:rPr lang="zh-CN" altLang="en-US" sz="2400">
                          <a:latin typeface="Cambria Math" panose="02040503050406030204" pitchFamily="18" charset="0"/>
                        </a:rPr>
                        <m:t>d</m:t>
                      </m:r>
                      <m:r>
                        <a:rPr lang="zh-CN" altLang="en-US" sz="2400" i="1">
                          <a:latin typeface="Cambria Math" panose="02040503050406030204" pitchFamily="18" charset="0"/>
                        </a:rPr>
                        <m:t>𝑧</m:t>
                      </m:r>
                    </m:oMath>
                  </m:oMathPara>
                </a14:m>
                <a:endParaRPr lang="zh-CN" altLang="en-US" sz="2400" dirty="0"/>
              </a:p>
            </p:txBody>
          </p:sp>
        </mc:Choice>
        <mc:Fallback xmlns="">
          <p:sp>
            <p:nvSpPr>
              <p:cNvPr id="4" name="副标题 2">
                <a:extLst>
                  <a:ext uri="{FF2B5EF4-FFF2-40B4-BE49-F238E27FC236}">
                    <a16:creationId xmlns:a16="http://schemas.microsoft.com/office/drawing/2014/main" xmlns="" xmlns:a14="http://schemas.microsoft.com/office/drawing/2010/main" id="{2D0B4EF9-FFAA-4767-8A2F-B2102464F225}"/>
                  </a:ext>
                </a:extLst>
              </p:cNvPr>
              <p:cNvSpPr txBox="1">
                <a:spLocks noRot="1" noChangeAspect="1" noMove="1" noResize="1" noEditPoints="1" noAdjustHandles="1" noChangeArrowheads="1" noChangeShapeType="1" noTextEdit="1"/>
              </p:cNvSpPr>
              <p:nvPr/>
            </p:nvSpPr>
            <p:spPr>
              <a:xfrm>
                <a:off x="468761" y="745980"/>
                <a:ext cx="8122580" cy="6112020"/>
              </a:xfrm>
              <a:prstGeom prst="rect">
                <a:avLst/>
              </a:prstGeom>
              <a:blipFill rotWithShape="0">
                <a:blip r:embed="rId3"/>
                <a:stretch>
                  <a:fillRect l="-1201" t="-798" r="-9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96830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497574" y="766257"/>
                <a:ext cx="7615452" cy="5657959"/>
              </a:xfrm>
              <a:prstGeom prst="rect">
                <a:avLst/>
              </a:prstGeom>
            </p:spPr>
            <p:txBody>
              <a:bodyPr wrap="square">
                <a:spAutoFit/>
              </a:bodyPr>
              <a:lstStyle/>
              <a:p>
                <a:pPr>
                  <a:lnSpc>
                    <a:spcPts val="5000"/>
                  </a:lnSpc>
                  <a:spcBef>
                    <a:spcPct val="0"/>
                  </a:spcBef>
                  <a:buNone/>
                </a:pP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例</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en-US" sz="2800" dirty="0">
                    <a:latin typeface="黑体" panose="02010609060101010101" pitchFamily="49" charset="-122"/>
                    <a:ea typeface="黑体" panose="02010609060101010101" pitchFamily="49" charset="-122"/>
                    <a:cs typeface="Times New Roman" panose="02020603050405020304" pitchFamily="18" charset="0"/>
                  </a:rPr>
                  <a:t>一维运动的粒子处在</a:t>
                </a:r>
                <a:endParaRPr lang="en-US" altLang="zh-CN" sz="2800" i="1" dirty="0">
                  <a:latin typeface="黑体" panose="02010609060101010101" pitchFamily="49" charset="-122"/>
                  <a:ea typeface="黑体" panose="02010609060101010101" pitchFamily="49" charset="-122"/>
                </a:endParaRPr>
              </a:p>
              <a:p>
                <a:pPr>
                  <a:lnSpc>
                    <a:spcPts val="5000"/>
                  </a:lnSpc>
                  <a:spcBef>
                    <a:spcPct val="0"/>
                  </a:spcBef>
                  <a:buNone/>
                </a:pPr>
                <a:endParaRPr lang="en-US" altLang="zh-CN" sz="2800" i="1" dirty="0" smtClean="0">
                  <a:latin typeface="Cambria Math" panose="02040503050406030204" pitchFamily="18" charset="0"/>
                </a:endParaRPr>
              </a:p>
              <a:p>
                <a:pPr>
                  <a:lnSpc>
                    <a:spcPts val="5000"/>
                  </a:lnSpc>
                  <a:spcBef>
                    <a:spcPct val="0"/>
                  </a:spcBef>
                  <a:buNone/>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𝜓</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m:t>
                      </m:r>
                      <m:d>
                        <m:dPr>
                          <m:begChr m:val="{"/>
                          <m:endChr m:val=""/>
                          <m:ctrlPr>
                            <a:rPr lang="zh-CN" altLang="en-US" sz="2800" i="1">
                              <a:latin typeface="Cambria Math" panose="02040503050406030204" pitchFamily="18" charset="0"/>
                            </a:rPr>
                          </m:ctrlPr>
                        </m:dPr>
                        <m:e>
                          <m:m>
                            <m:mPr>
                              <m:plcHide m:val="on"/>
                              <m:mcs>
                                <m:mc>
                                  <m:mcPr>
                                    <m:count m:val="1"/>
                                    <m:mcJc m:val="center"/>
                                  </m:mcPr>
                                </m:mc>
                              </m:mcs>
                              <m:ctrlPr>
                                <a:rPr lang="zh-CN" altLang="en-US" sz="2800" i="1">
                                  <a:latin typeface="Cambria Math" panose="02040503050406030204" pitchFamily="18" charset="0"/>
                                </a:rPr>
                              </m:ctrlPr>
                            </m:mPr>
                            <m:mr>
                              <m:e>
                                <m:d>
                                  <m:dPr>
                                    <m:begChr m:val=""/>
                                    <m:ctrlPr>
                                      <a:rPr lang="zh-CN" altLang="en-US" sz="2800" i="1">
                                        <a:latin typeface="Cambria Math" panose="02040503050406030204" pitchFamily="18" charset="0"/>
                                      </a:rPr>
                                    </m:ctrlPr>
                                  </m:dPr>
                                  <m:e>
                                    <m:r>
                                      <a:rPr lang="zh-CN" altLang="en-US" sz="2800">
                                        <a:latin typeface="Cambria Math" panose="02040503050406030204" pitchFamily="18" charset="0"/>
                                      </a:rPr>
                                      <m:t>0</m:t>
                                    </m:r>
                                    <m:r>
                                      <m:rPr>
                                        <m:nor/>
                                      </m:rPr>
                                      <a:rPr lang="zh-CN" altLang="en-US" sz="2800" i="1">
                                        <a:latin typeface="黑体" panose="02010609060101010101" pitchFamily="49" charset="-122"/>
                                        <a:ea typeface="黑体" panose="02010609060101010101" pitchFamily="49" charset="-122"/>
                                      </a:rPr>
                                      <m:t>  </m:t>
                                    </m:r>
                                    <m:r>
                                      <a:rPr lang="zh-CN" altLang="en-US" sz="2800">
                                        <a:latin typeface="Cambria Math" panose="02040503050406030204" pitchFamily="18" charset="0"/>
                                      </a:rPr>
                                      <m:t>(</m:t>
                                    </m:r>
                                    <m:r>
                                      <a:rPr lang="zh-CN" altLang="en-US" sz="2800" i="1">
                                        <a:latin typeface="Cambria Math" panose="02040503050406030204" pitchFamily="18" charset="0"/>
                                      </a:rPr>
                                      <m:t>𝑥</m:t>
                                    </m:r>
                                    <m:r>
                                      <a:rPr lang="zh-CN" altLang="en-US" sz="2800">
                                        <a:latin typeface="Cambria Math" panose="02040503050406030204" pitchFamily="18" charset="0"/>
                                      </a:rPr>
                                      <m:t>≤0,</m:t>
                                    </m:r>
                                    <m:r>
                                      <a:rPr lang="zh-CN" altLang="en-US" sz="2800" i="1">
                                        <a:latin typeface="Cambria Math" panose="02040503050406030204" pitchFamily="18" charset="0"/>
                                      </a:rPr>
                                      <m:t>𝑥</m:t>
                                    </m:r>
                                    <m:r>
                                      <a:rPr lang="zh-CN" altLang="en-US" sz="2800">
                                        <a:latin typeface="Cambria Math" panose="02040503050406030204" pitchFamily="18" charset="0"/>
                                      </a:rPr>
                                      <m:t>≥</m:t>
                                    </m:r>
                                    <m:r>
                                      <a:rPr lang="zh-CN" altLang="en-US" sz="2800" i="1">
                                        <a:latin typeface="Cambria Math" panose="02040503050406030204" pitchFamily="18" charset="0"/>
                                      </a:rPr>
                                      <m:t>𝑎</m:t>
                                    </m:r>
                                  </m:e>
                                </m:d>
                              </m:e>
                            </m:mr>
                            <m:mr>
                              <m:e>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𝐴</m:t>
                                    </m:r>
                                    <m:r>
                                      <m:rPr>
                                        <m:sty m:val="p"/>
                                      </m:rPr>
                                      <a:rPr lang="zh-CN" altLang="en-US" sz="2800">
                                        <a:latin typeface="Cambria Math" panose="02040503050406030204" pitchFamily="18" charset="0"/>
                                      </a:rPr>
                                      <m:t>sin</m:t>
                                    </m:r>
                                    <m:f>
                                      <m:fPr>
                                        <m:ctrlPr>
                                          <a:rPr lang="zh-CN" altLang="en-US" sz="2800" i="1">
                                            <a:latin typeface="Cambria Math" panose="02040503050406030204" pitchFamily="18" charset="0"/>
                                          </a:rPr>
                                        </m:ctrlPr>
                                      </m:fPr>
                                      <m:num>
                                        <m:r>
                                          <a:rPr lang="zh-CN" altLang="en-US" sz="2800" i="1">
                                            <a:latin typeface="Cambria Math" panose="02040503050406030204" pitchFamily="18" charset="0"/>
                                          </a:rPr>
                                          <m:t>𝜋</m:t>
                                        </m:r>
                                      </m:num>
                                      <m:den>
                                        <m:r>
                                          <a:rPr lang="zh-CN" altLang="en-US" sz="2800" i="1">
                                            <a:latin typeface="Cambria Math" panose="02040503050406030204" pitchFamily="18" charset="0"/>
                                          </a:rPr>
                                          <m:t>𝑎</m:t>
                                        </m:r>
                                      </m:den>
                                    </m:f>
                                    <m:r>
                                      <a:rPr lang="zh-CN" altLang="en-US" sz="2800" i="1">
                                        <a:latin typeface="Cambria Math" panose="02040503050406030204" pitchFamily="18" charset="0"/>
                                      </a:rPr>
                                      <m:t>𝑥</m:t>
                                    </m:r>
                                    <m:r>
                                      <m:rPr>
                                        <m:nor/>
                                      </m:rPr>
                                      <a:rPr lang="zh-CN" altLang="en-US" sz="2800" i="1">
                                        <a:latin typeface="黑体" panose="02010609060101010101" pitchFamily="49" charset="-122"/>
                                        <a:ea typeface="黑体" panose="02010609060101010101" pitchFamily="49" charset="-122"/>
                                      </a:rPr>
                                      <m:t> </m:t>
                                    </m:r>
                                    <m:r>
                                      <a:rPr lang="zh-CN" altLang="en-US" sz="2800">
                                        <a:latin typeface="Cambria Math" panose="02040503050406030204" pitchFamily="18" charset="0"/>
                                      </a:rPr>
                                      <m:t>(0≤</m:t>
                                    </m:r>
                                    <m:r>
                                      <a:rPr lang="zh-CN" altLang="en-US" sz="2800" i="1">
                                        <a:latin typeface="Cambria Math" panose="02040503050406030204" pitchFamily="18" charset="0"/>
                                      </a:rPr>
                                      <m:t>𝑥</m:t>
                                    </m:r>
                                    <m:r>
                                      <a:rPr lang="zh-CN" altLang="en-US" sz="2800">
                                        <a:latin typeface="Cambria Math" panose="02040503050406030204" pitchFamily="18" charset="0"/>
                                      </a:rPr>
                                      <m:t>≤</m:t>
                                    </m:r>
                                    <m:r>
                                      <a:rPr lang="zh-CN" altLang="en-US" sz="2800" i="1">
                                        <a:latin typeface="Cambria Math" panose="02040503050406030204" pitchFamily="18" charset="0"/>
                                      </a:rPr>
                                      <m:t>𝑎</m:t>
                                    </m:r>
                                  </m:e>
                                </m:d>
                              </m:e>
                            </m:mr>
                          </m:m>
                        </m:e>
                      </m:d>
                    </m:oMath>
                  </m:oMathPara>
                </a14:m>
                <a:endParaRPr lang="zh-CN" altLang="en-US" sz="2800" dirty="0">
                  <a:latin typeface="黑体" panose="02010609060101010101" pitchFamily="49" charset="-122"/>
                  <a:ea typeface="黑体" panose="02010609060101010101" pitchFamily="49" charset="-122"/>
                </a:endParaRPr>
              </a:p>
              <a:p>
                <a:pPr>
                  <a:lnSpc>
                    <a:spcPts val="5000"/>
                  </a:lnSpc>
                  <a:spcBef>
                    <a:spcPct val="0"/>
                  </a:spcBef>
                  <a:buNone/>
                </a:pP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a:lnSpc>
                    <a:spcPts val="5000"/>
                  </a:lnSpc>
                  <a:spcBef>
                    <a:spcPct val="0"/>
                  </a:spcBef>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状态，式中</a:t>
                </a:r>
                <a:r>
                  <a:rPr lang="en-US" altLang="zh-CN" sz="2800" dirty="0">
                    <a:latin typeface="黑体" panose="02010609060101010101" pitchFamily="49" charset="-122"/>
                    <a:ea typeface="黑体" panose="02010609060101010101" pitchFamily="49" charset="-122"/>
                    <a:cs typeface="Times New Roman" panose="02020603050405020304" pitchFamily="18" charset="0"/>
                  </a:rPr>
                  <a:t>a</a:t>
                </a:r>
                <a:r>
                  <a:rPr lang="zh-CN" altLang="en-US" sz="2800" dirty="0">
                    <a:latin typeface="黑体" panose="02010609060101010101" pitchFamily="49" charset="-122"/>
                    <a:ea typeface="黑体" panose="02010609060101010101" pitchFamily="49" charset="-122"/>
                    <a:cs typeface="Times New Roman" panose="02020603050405020304" pitchFamily="18" charset="0"/>
                  </a:rPr>
                  <a:t>为确定常数，求：</a:t>
                </a:r>
              </a:p>
              <a:p>
                <a:pPr>
                  <a:lnSpc>
                    <a:spcPct val="250000"/>
                  </a:lnSpc>
                  <a:spcBef>
                    <a:spcPct val="0"/>
                  </a:spcBef>
                  <a:buFontTx/>
                  <a:buNone/>
                </a:pP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）将</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此波函数归一化。</a:t>
                </a:r>
              </a:p>
              <a:p>
                <a:pPr>
                  <a:lnSpc>
                    <a:spcPts val="5000"/>
                  </a:lnSpc>
                  <a:spcBef>
                    <a:spcPct val="0"/>
                  </a:spcBef>
                  <a:buFontTx/>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2</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）在</a:t>
                </a:r>
                <a:r>
                  <a:rPr lang="zh-CN" altLang="en-US" sz="2800" dirty="0">
                    <a:latin typeface="黑体" panose="02010609060101010101" pitchFamily="49" charset="-122"/>
                    <a:ea typeface="黑体" panose="02010609060101010101" pitchFamily="49" charset="-122"/>
                    <a:cs typeface="Times New Roman" panose="02020603050405020304" pitchFamily="18" charset="0"/>
                  </a:rPr>
                  <a:t>何处找到粒子的概率最大。</a:t>
                </a:r>
              </a:p>
              <a:p>
                <a:pPr>
                  <a:lnSpc>
                    <a:spcPts val="5000"/>
                  </a:lnSpc>
                  <a:spcBef>
                    <a:spcPct val="0"/>
                  </a:spcBef>
                  <a:buFontTx/>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3</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smtClean="0">
                    <a:latin typeface="黑体" panose="02010609060101010101" pitchFamily="49" charset="-122"/>
                    <a:ea typeface="黑体" panose="02010609060101010101" pitchFamily="49" charset="-122"/>
                    <a:cs typeface="Times New Roman" panose="02020603050405020304" pitchFamily="18" charset="0"/>
                  </a:rPr>
                  <a:t>x</a:t>
                </a:r>
                <a:r>
                  <a:rPr lang="zh-CN" altLang="en-US" sz="2800" dirty="0">
                    <a:latin typeface="黑体" panose="02010609060101010101" pitchFamily="49" charset="-122"/>
                    <a:ea typeface="黑体" panose="02010609060101010101" pitchFamily="49" charset="-122"/>
                    <a:cs typeface="Times New Roman" panose="02020603050405020304" pitchFamily="18" charset="0"/>
                  </a:rPr>
                  <a:t>的平均值。 </a:t>
                </a:r>
              </a:p>
            </p:txBody>
          </p:sp>
        </mc:Choice>
        <mc:Fallback xmlns="">
          <p:sp>
            <p:nvSpPr>
              <p:cNvPr id="3" name="Rectangle 2"/>
              <p:cNvSpPr>
                <a:spLocks noRot="1" noChangeAspect="1" noMove="1" noResize="1" noEditPoints="1" noAdjustHandles="1" noChangeArrowheads="1" noChangeShapeType="1" noTextEdit="1"/>
              </p:cNvSpPr>
              <p:nvPr/>
            </p:nvSpPr>
            <p:spPr>
              <a:xfrm>
                <a:off x="497574" y="766257"/>
                <a:ext cx="7615452" cy="5657959"/>
              </a:xfrm>
              <a:prstGeom prst="rect">
                <a:avLst/>
              </a:prstGeom>
              <a:blipFill rotWithShape="0">
                <a:blip r:embed="rId2"/>
                <a:stretch>
                  <a:fillRect l="-5925" t="-55280" r="-2402" b="-32651"/>
                </a:stretch>
              </a:blipFill>
            </p:spPr>
            <p:txBody>
              <a:bodyPr/>
              <a:lstStyle/>
              <a:p>
                <a:r>
                  <a:rPr lang="zh-CN" altLang="en-US">
                    <a:noFill/>
                  </a:rPr>
                  <a:t> </a:t>
                </a:r>
              </a:p>
            </p:txBody>
          </p:sp>
        </mc:Fallback>
      </mc:AlternateContent>
      <p:sp>
        <p:nvSpPr>
          <p:cNvPr id="4" name="标题 1">
            <a:extLst>
              <a:ext uri="{FF2B5EF4-FFF2-40B4-BE49-F238E27FC236}">
                <a16:creationId xmlns="" xmlns:a16="http://schemas.microsoft.com/office/drawing/2014/main" id="{1087AE1B-2CF3-4784-B9E2-3E9F21303A48}"/>
              </a:ext>
            </a:extLst>
          </p:cNvPr>
          <p:cNvSpPr txBox="1">
            <a:spLocks/>
          </p:cNvSpPr>
          <p:nvPr/>
        </p:nvSpPr>
        <p:spPr>
          <a:xfrm>
            <a:off x="497574" y="0"/>
            <a:ext cx="1444816"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作业题</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1742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306584" y="763595"/>
            <a:ext cx="8313541" cy="772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smtClean="0">
                <a:solidFill>
                  <a:srgbClr val="0000FF"/>
                </a:solidFill>
                <a:latin typeface="黑体" panose="02010609060101010101" pitchFamily="49" charset="-122"/>
                <a:ea typeface="黑体" panose="02010609060101010101" pitchFamily="49" charset="-122"/>
              </a:rPr>
              <a:t>第二章 波函数和薛定谔方程</a:t>
            </a:r>
            <a:endParaRPr lang="en-US" altLang="zh-CN" sz="4400" b="1" dirty="0" smtClean="0">
              <a:solidFill>
                <a:srgbClr val="0000FF"/>
              </a:solidFill>
              <a:latin typeface="黑体" panose="02010609060101010101" pitchFamily="49" charset="-122"/>
              <a:ea typeface="黑体" panose="02010609060101010101" pitchFamily="49" charset="-122"/>
            </a:endParaRPr>
          </a:p>
        </p:txBody>
      </p:sp>
      <p:sp>
        <p:nvSpPr>
          <p:cNvPr id="4" name="Subtitle 2"/>
          <p:cNvSpPr txBox="1">
            <a:spLocks/>
          </p:cNvSpPr>
          <p:nvPr/>
        </p:nvSpPr>
        <p:spPr>
          <a:xfrm>
            <a:off x="1324009" y="2103619"/>
            <a:ext cx="6278690" cy="6824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5000"/>
              </a:lnSpc>
              <a:buNone/>
            </a:pPr>
            <a:r>
              <a:rPr lang="en-US" altLang="zh-CN" sz="3400" b="1" dirty="0" smtClean="0">
                <a:latin typeface="黑体" panose="02010609060101010101" pitchFamily="49" charset="-122"/>
                <a:ea typeface="黑体" panose="02010609060101010101" pitchFamily="49" charset="-122"/>
              </a:rPr>
              <a:t>§2.1 </a:t>
            </a:r>
            <a:r>
              <a:rPr lang="zh-CN" altLang="en-US" sz="3400" b="1" dirty="0" smtClean="0">
                <a:latin typeface="黑体" panose="02010609060101010101" pitchFamily="49" charset="-122"/>
                <a:ea typeface="黑体" panose="02010609060101010101" pitchFamily="49" charset="-122"/>
              </a:rPr>
              <a:t>波</a:t>
            </a:r>
            <a:r>
              <a:rPr lang="zh-CN" altLang="en-US" sz="3400" b="1" dirty="0">
                <a:latin typeface="黑体" panose="02010609060101010101" pitchFamily="49" charset="-122"/>
                <a:ea typeface="黑体" panose="02010609060101010101" pitchFamily="49" charset="-122"/>
              </a:rPr>
              <a:t>函数及其统计性</a:t>
            </a:r>
            <a:r>
              <a:rPr lang="zh-CN" altLang="en-US" sz="3400" b="1" dirty="0" smtClean="0">
                <a:latin typeface="黑体" panose="02010609060101010101" pitchFamily="49" charset="-122"/>
                <a:ea typeface="黑体" panose="02010609060101010101" pitchFamily="49" charset="-122"/>
              </a:rPr>
              <a:t>质</a:t>
            </a:r>
            <a:endParaRPr lang="en-US" altLang="zh-CN" sz="3400" b="1" dirty="0" smtClean="0">
              <a:latin typeface="黑体" panose="02010609060101010101" pitchFamily="49" charset="-122"/>
              <a:ea typeface="黑体" panose="02010609060101010101" pitchFamily="49" charset="-122"/>
            </a:endParaRPr>
          </a:p>
        </p:txBody>
      </p:sp>
      <p:sp>
        <p:nvSpPr>
          <p:cNvPr id="5" name="Subtitle 2"/>
          <p:cNvSpPr txBox="1">
            <a:spLocks/>
          </p:cNvSpPr>
          <p:nvPr/>
        </p:nvSpPr>
        <p:spPr>
          <a:xfrm>
            <a:off x="2009013" y="2904911"/>
            <a:ext cx="5982843" cy="2883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5000"/>
              </a:lnSpc>
              <a:buNone/>
            </a:pPr>
            <a:r>
              <a:rPr lang="zh-CN" altLang="en-US" dirty="0" smtClean="0">
                <a:latin typeface="黑体" panose="02010609060101010101" pitchFamily="49" charset="-122"/>
                <a:ea typeface="黑体" panose="02010609060101010101" pitchFamily="49" charset="-122"/>
              </a:rPr>
              <a:t>一、波函数的概念</a:t>
            </a:r>
            <a:endParaRPr lang="en-US" altLang="zh-CN" dirty="0" smtClean="0">
              <a:latin typeface="黑体" panose="02010609060101010101" pitchFamily="49" charset="-122"/>
              <a:ea typeface="黑体" panose="02010609060101010101" pitchFamily="49" charset="-122"/>
            </a:endParaRPr>
          </a:p>
          <a:p>
            <a:pPr marL="0" indent="0">
              <a:lnSpc>
                <a:spcPts val="5000"/>
              </a:lnSpc>
              <a:buNone/>
            </a:pPr>
            <a:r>
              <a:rPr lang="zh-CN" altLang="en-US" dirty="0" smtClean="0">
                <a:latin typeface="黑体" panose="02010609060101010101" pitchFamily="49" charset="-122"/>
                <a:ea typeface="黑体" panose="02010609060101010101" pitchFamily="49" charset="-122"/>
              </a:rPr>
              <a:t>二、波函数的统计解释</a:t>
            </a:r>
            <a:endParaRPr lang="en-US" altLang="zh-CN" dirty="0" smtClean="0">
              <a:latin typeface="黑体" panose="02010609060101010101" pitchFamily="49" charset="-122"/>
              <a:ea typeface="黑体" panose="02010609060101010101" pitchFamily="49" charset="-122"/>
            </a:endParaRPr>
          </a:p>
          <a:p>
            <a:pPr marL="0" indent="0">
              <a:lnSpc>
                <a:spcPts val="5000"/>
              </a:lnSpc>
              <a:buNone/>
            </a:pPr>
            <a:r>
              <a:rPr lang="zh-CN" altLang="en-US" dirty="0" smtClean="0">
                <a:latin typeface="黑体" panose="02010609060101010101" pitchFamily="49" charset="-122"/>
                <a:ea typeface="黑体" panose="02010609060101010101" pitchFamily="49" charset="-122"/>
              </a:rPr>
              <a:t>三</a:t>
            </a:r>
            <a:r>
              <a:rPr lang="zh-CN" altLang="en-US"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相对概率分布和波函数的归一化</a:t>
            </a:r>
            <a:endParaRPr lang="en-US" altLang="zh-CN" dirty="0" smtClean="0">
              <a:latin typeface="黑体" panose="02010609060101010101" pitchFamily="49" charset="-122"/>
              <a:ea typeface="黑体" panose="02010609060101010101" pitchFamily="49" charset="-122"/>
            </a:endParaRPr>
          </a:p>
          <a:p>
            <a:pPr marL="0" indent="0">
              <a:lnSpc>
                <a:spcPts val="5000"/>
              </a:lnSpc>
              <a:buNone/>
            </a:pPr>
            <a:r>
              <a:rPr lang="zh-CN" altLang="en-US" dirty="0" smtClean="0">
                <a:latin typeface="黑体" panose="02010609060101010101" pitchFamily="49" charset="-122"/>
                <a:ea typeface="黑体" panose="02010609060101010101" pitchFamily="49" charset="-122"/>
              </a:rPr>
              <a:t>四、力</a:t>
            </a:r>
            <a:r>
              <a:rPr lang="zh-CN" altLang="en-US" dirty="0">
                <a:latin typeface="黑体" panose="02010609060101010101" pitchFamily="49" charset="-122"/>
                <a:ea typeface="黑体" panose="02010609060101010101" pitchFamily="49" charset="-122"/>
              </a:rPr>
              <a:t>学</a:t>
            </a:r>
            <a:r>
              <a:rPr lang="zh-CN" altLang="en-US" dirty="0" smtClean="0">
                <a:latin typeface="黑体" panose="02010609060101010101" pitchFamily="49" charset="-122"/>
                <a:ea typeface="黑体" panose="02010609060101010101" pitchFamily="49" charset="-122"/>
              </a:rPr>
              <a:t>量的平均值</a:t>
            </a:r>
            <a:endParaRPr lang="en-US" altLang="zh-CN"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27448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p:cNvSpPr/>
              <p:nvPr/>
            </p:nvSpPr>
            <p:spPr>
              <a:xfrm>
                <a:off x="321763" y="583165"/>
                <a:ext cx="8581885" cy="1246495"/>
              </a:xfrm>
              <a:prstGeom prst="rect">
                <a:avLst/>
              </a:prstGeom>
              <a:ln>
                <a:noFill/>
              </a:ln>
            </p:spPr>
            <p:txBody>
              <a:bodyPr wrap="square">
                <a:spAutoFit/>
              </a:bodyPr>
              <a:lstStyle/>
              <a:p>
                <a:pPr>
                  <a:lnSpc>
                    <a:spcPts val="4500"/>
                  </a:lnSpc>
                </a:pP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经典力学：</a:t>
                </a:r>
                <a:r>
                  <a:rPr lang="zh-CN" altLang="en-US" sz="2600" dirty="0" smtClean="0">
                    <a:latin typeface="黑体" panose="02010609060101010101" pitchFamily="49" charset="-122"/>
                    <a:ea typeface="黑体" panose="02010609060101010101" pitchFamily="49" charset="-122"/>
                  </a:rPr>
                  <a:t>宏观物体，时</a:t>
                </a:r>
                <a:r>
                  <a:rPr lang="zh-CN" altLang="en-US" sz="2600" dirty="0">
                    <a:latin typeface="黑体" panose="02010609060101010101" pitchFamily="49" charset="-122"/>
                    <a:ea typeface="黑体" panose="02010609060101010101" pitchFamily="49" charset="-122"/>
                  </a:rPr>
                  <a:t>间</a:t>
                </a:r>
                <a14:m>
                  <m:oMath xmlns:m="http://schemas.openxmlformats.org/officeDocument/2006/math">
                    <m:r>
                      <a:rPr lang="en-US" altLang="zh-CN" sz="2600" dirty="0">
                        <a:latin typeface="Cambria Math" panose="02040503050406030204" pitchFamily="18" charset="0"/>
                      </a:rPr>
                      <m:t> </m:t>
                    </m:r>
                    <m:r>
                      <a:rPr lang="en-US" altLang="zh-CN" sz="2600" i="1" dirty="0">
                        <a:latin typeface="Cambria Math" panose="02040503050406030204" pitchFamily="18" charset="0"/>
                      </a:rPr>
                      <m:t>𝑡</m:t>
                    </m:r>
                  </m:oMath>
                </a14:m>
                <a:r>
                  <a:rPr lang="zh-CN" altLang="en-US" sz="2600" dirty="0">
                    <a:latin typeface="黑体" panose="02010609060101010101" pitchFamily="49" charset="-122"/>
                    <a:ea typeface="黑体" panose="02010609060101010101" pitchFamily="49" charset="-122"/>
                  </a:rPr>
                  <a:t>，坐标</a:t>
                </a:r>
                <a14:m>
                  <m:oMath xmlns:m="http://schemas.openxmlformats.org/officeDocument/2006/math">
                    <m:r>
                      <a:rPr lang="en-US" altLang="zh-CN" sz="2600" dirty="0">
                        <a:latin typeface="Cambria Math" panose="02040503050406030204" pitchFamily="18" charset="0"/>
                      </a:rPr>
                      <m:t> </m:t>
                    </m:r>
                    <m:r>
                      <a:rPr lang="en-US" altLang="zh-CN" sz="2600" i="1" dirty="0">
                        <a:latin typeface="Cambria Math" panose="02040503050406030204" pitchFamily="18" charset="0"/>
                      </a:rPr>
                      <m:t>𝑥</m:t>
                    </m:r>
                  </m:oMath>
                </a14:m>
                <a:r>
                  <a:rPr lang="zh-CN" altLang="en-US" sz="2600" dirty="0">
                    <a:latin typeface="黑体" panose="02010609060101010101" pitchFamily="49" charset="-122"/>
                    <a:ea typeface="黑体" panose="02010609060101010101" pitchFamily="49" charset="-122"/>
                  </a:rPr>
                  <a:t>：</a:t>
                </a:r>
                <a14:m>
                  <m:oMath xmlns:m="http://schemas.openxmlformats.org/officeDocument/2006/math">
                    <m:r>
                      <a:rPr lang="en-US" altLang="zh-CN" sz="2600" i="1" dirty="0">
                        <a:latin typeface="Cambria Math" panose="02040503050406030204" pitchFamily="18" charset="0"/>
                      </a:rPr>
                      <m:t>𝑥</m:t>
                    </m:r>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m:t>
                    </m:r>
                    <m:r>
                      <a:rPr lang="en-US" altLang="zh-CN" sz="2600" i="1" dirty="0">
                        <a:latin typeface="Cambria Math" panose="02040503050406030204" pitchFamily="18" charset="0"/>
                      </a:rPr>
                      <m:t>𝑡</m:t>
                    </m:r>
                    <m:r>
                      <a:rPr lang="en-US" altLang="zh-CN" sz="2600" i="1" dirty="0">
                        <a:latin typeface="Cambria Math" panose="02040503050406030204" pitchFamily="18" charset="0"/>
                      </a:rPr>
                      <m:t>)</m:t>
                    </m:r>
                    <m:r>
                      <a:rPr lang="zh-CN" altLang="en-US" sz="2600" i="1" dirty="0">
                        <a:latin typeface="Cambria Math" panose="02040503050406030204" pitchFamily="18" charset="0"/>
                      </a:rPr>
                      <m:t>，</m:t>
                    </m:r>
                  </m:oMath>
                </a14:m>
                <a:r>
                  <a:rPr lang="zh-CN" altLang="en-US" sz="2600" dirty="0">
                    <a:latin typeface="黑体" panose="02010609060101010101" pitchFamily="49" charset="-122"/>
                    <a:ea typeface="黑体" panose="02010609060101010101" pitchFamily="49" charset="-122"/>
                  </a:rPr>
                  <a:t>进而得到速度、加速</a:t>
                </a:r>
                <a:r>
                  <a:rPr lang="zh-CN" altLang="en-US" sz="2600" dirty="0" smtClean="0">
                    <a:latin typeface="黑体" panose="02010609060101010101" pitchFamily="49" charset="-122"/>
                    <a:ea typeface="黑体" panose="02010609060101010101" pitchFamily="49" charset="-122"/>
                  </a:rPr>
                  <a:t>度。</a:t>
                </a:r>
                <a:endParaRPr lang="en-US" altLang="zh-CN" sz="2600" dirty="0" smtClean="0">
                  <a:latin typeface="黑体" panose="02010609060101010101" pitchFamily="49" charset="-122"/>
                  <a:ea typeface="黑体" panose="02010609060101010101" pitchFamily="49" charset="-122"/>
                </a:endParaRPr>
              </a:p>
            </p:txBody>
          </p:sp>
        </mc:Choice>
        <mc:Fallback xmlns="">
          <p:sp>
            <p:nvSpPr>
              <p:cNvPr id="8" name="Rectangle 7"/>
              <p:cNvSpPr>
                <a:spLocks noRot="1" noChangeAspect="1" noMove="1" noResize="1" noEditPoints="1" noAdjustHandles="1" noChangeArrowheads="1" noChangeShapeType="1" noTextEdit="1"/>
              </p:cNvSpPr>
              <p:nvPr/>
            </p:nvSpPr>
            <p:spPr>
              <a:xfrm>
                <a:off x="321763" y="583165"/>
                <a:ext cx="8581885" cy="1246495"/>
              </a:xfrm>
              <a:prstGeom prst="rect">
                <a:avLst/>
              </a:prstGeom>
              <a:blipFill rotWithShape="0">
                <a:blip r:embed="rId3"/>
                <a:stretch>
                  <a:fillRect l="-1278" b="-4902"/>
                </a:stretch>
              </a:blipFill>
              <a:ln>
                <a:noFill/>
              </a:ln>
            </p:spPr>
            <p:txBody>
              <a:bodyPr/>
              <a:lstStyle/>
              <a:p>
                <a:r>
                  <a:rPr lang="zh-CN" altLang="en-US">
                    <a:noFill/>
                  </a:rPr>
                  <a:t> </a:t>
                </a:r>
              </a:p>
            </p:txBody>
          </p:sp>
        </mc:Fallback>
      </mc:AlternateContent>
      <p:sp>
        <p:nvSpPr>
          <p:cNvPr id="15" name="标题 1">
            <a:extLst>
              <a:ext uri="{FF2B5EF4-FFF2-40B4-BE49-F238E27FC236}">
                <a16:creationId xmlns="" xmlns:a16="http://schemas.microsoft.com/office/drawing/2014/main" id="{1087AE1B-2CF3-4784-B9E2-3E9F21303A48}"/>
              </a:ext>
            </a:extLst>
          </p:cNvPr>
          <p:cNvSpPr>
            <a:spLocks noGrp="1"/>
          </p:cNvSpPr>
          <p:nvPr>
            <p:ph type="title"/>
          </p:nvPr>
        </p:nvSpPr>
        <p:spPr>
          <a:xfrm>
            <a:off x="180266" y="0"/>
            <a:ext cx="2401010"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一、波函数</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00441" y="1640331"/>
                <a:ext cx="8624528" cy="1869743"/>
              </a:xfrm>
              <a:prstGeom prst="rect">
                <a:avLst/>
              </a:prstGeom>
            </p:spPr>
            <p:txBody>
              <a:bodyPr wrap="square">
                <a:spAutoFit/>
              </a:bodyPr>
              <a:lstStyle/>
              <a:p>
                <a:pPr>
                  <a:lnSpc>
                    <a:spcPct val="150000"/>
                  </a:lnSpc>
                </a:pP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量</a:t>
                </a: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子力学：</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微观粒子，</a:t>
                </a:r>
                <a:r>
                  <a:rPr lang="zh-CN" altLang="en-US" sz="2600" dirty="0">
                    <a:latin typeface="黑体" panose="02010609060101010101" pitchFamily="49" charset="-122"/>
                    <a:ea typeface="黑体" panose="02010609060101010101" pitchFamily="49" charset="-122"/>
                  </a:rPr>
                  <a:t>时间𝑡</a:t>
                </a:r>
                <a:r>
                  <a:rPr lang="zh-CN" altLang="en-US" sz="2600" dirty="0" smtClean="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坐</a:t>
                </a:r>
                <a:r>
                  <a:rPr lang="zh-CN" altLang="en-US" sz="2600" dirty="0" smtClean="0">
                    <a:latin typeface="黑体" panose="02010609060101010101" pitchFamily="49" charset="-122"/>
                    <a:ea typeface="黑体" panose="02010609060101010101" pitchFamily="49" charset="-122"/>
                  </a:rPr>
                  <a:t>标</a:t>
                </a:r>
                <a14:m>
                  <m:oMath xmlns:m="http://schemas.openxmlformats.org/officeDocument/2006/math">
                    <m:r>
                      <a:rPr lang="en-US" altLang="zh-CN" sz="2600" b="1" i="1" dirty="0">
                        <a:latin typeface="Cambria Math" panose="02040503050406030204" pitchFamily="18" charset="0"/>
                      </a:rPr>
                      <m:t>𝒓</m:t>
                    </m:r>
                  </m:oMath>
                </a14:m>
                <a:r>
                  <a:rPr lang="zh-CN" altLang="en-US" sz="2600" dirty="0" smtClean="0">
                    <a:latin typeface="黑体" panose="02010609060101010101" pitchFamily="49" charset="-122"/>
                    <a:ea typeface="黑体" panose="02010609060101010101" pitchFamily="49" charset="-122"/>
                  </a:rPr>
                  <a:t>，波</a:t>
                </a:r>
                <a:r>
                  <a:rPr lang="zh-CN" altLang="en-US" sz="2600" dirty="0">
                    <a:latin typeface="黑体" panose="02010609060101010101" pitchFamily="49" charset="-122"/>
                    <a:ea typeface="黑体" panose="02010609060101010101" pitchFamily="49" charset="-122"/>
                  </a:rPr>
                  <a:t>函数</a:t>
                </a:r>
                <a14:m>
                  <m:oMath xmlns:m="http://schemas.openxmlformats.org/officeDocument/2006/math">
                    <m:r>
                      <a:rPr lang="zh-CN" altLang="en-US" sz="2600" i="1">
                        <a:latin typeface="Cambria Math" panose="02040503050406030204" pitchFamily="18" charset="0"/>
                      </a:rPr>
                      <m:t>𝛹</m:t>
                    </m:r>
                    <m:r>
                      <a:rPr lang="en-US" altLang="zh-CN" sz="2600" i="1" dirty="0">
                        <a:latin typeface="Cambria Math" panose="02040503050406030204" pitchFamily="18" charset="0"/>
                      </a:rPr>
                      <m:t>=</m:t>
                    </m:r>
                    <m:r>
                      <a:rPr lang="zh-CN" altLang="en-US" sz="2600" i="1">
                        <a:latin typeface="Cambria Math" panose="02040503050406030204" pitchFamily="18" charset="0"/>
                      </a:rPr>
                      <m:t>𝛹</m:t>
                    </m:r>
                    <m:r>
                      <a:rPr lang="en-US" altLang="zh-CN" sz="2600" i="1" dirty="0">
                        <a:latin typeface="Cambria Math" panose="02040503050406030204" pitchFamily="18" charset="0"/>
                      </a:rPr>
                      <m:t>(</m:t>
                    </m:r>
                    <m:r>
                      <a:rPr lang="en-US" altLang="zh-CN" sz="2600" b="1" i="1" dirty="0">
                        <a:latin typeface="Cambria Math" panose="02040503050406030204" pitchFamily="18" charset="0"/>
                      </a:rPr>
                      <m:t>𝒓</m:t>
                    </m:r>
                    <m:r>
                      <a:rPr lang="en-US" altLang="zh-CN" sz="2600" i="1" dirty="0">
                        <a:latin typeface="Cambria Math" panose="02040503050406030204" pitchFamily="18" charset="0"/>
                      </a:rPr>
                      <m:t>,</m:t>
                    </m:r>
                    <m:r>
                      <a:rPr lang="en-US" altLang="zh-CN" sz="2600" i="1" dirty="0">
                        <a:latin typeface="Cambria Math" panose="02040503050406030204" pitchFamily="18" charset="0"/>
                      </a:rPr>
                      <m:t>𝑡</m:t>
                    </m:r>
                    <m:r>
                      <a:rPr lang="en-US" altLang="zh-CN" sz="2600" i="1" dirty="0">
                        <a:latin typeface="Cambria Math" panose="02040503050406030204" pitchFamily="18" charset="0"/>
                      </a:rPr>
                      <m:t>)</m:t>
                    </m:r>
                  </m:oMath>
                </a14:m>
                <a:endParaRPr lang="en-US" altLang="zh-CN" sz="2600" dirty="0">
                  <a:latin typeface="黑体" panose="02010609060101010101" pitchFamily="49" charset="-122"/>
                  <a:ea typeface="黑体" panose="02010609060101010101" pitchFamily="49" charset="-122"/>
                </a:endParaRPr>
              </a:p>
              <a:p>
                <a:pPr>
                  <a:lnSpc>
                    <a:spcPct val="150000"/>
                  </a:lnSpc>
                </a:pPr>
                <a:r>
                  <a:rPr lang="zh-CN" altLang="en-US" sz="2600" dirty="0" smtClean="0">
                    <a:latin typeface="黑体" panose="02010609060101010101" pitchFamily="49" charset="-122"/>
                    <a:ea typeface="黑体" panose="02010609060101010101" pitchFamily="49" charset="-122"/>
                  </a:rPr>
                  <a:t>确</a:t>
                </a:r>
                <a:r>
                  <a:rPr lang="zh-CN" altLang="en-US" sz="2600" dirty="0">
                    <a:latin typeface="黑体" panose="02010609060101010101" pitchFamily="49" charset="-122"/>
                    <a:ea typeface="黑体" panose="02010609060101010101" pitchFamily="49" charset="-122"/>
                  </a:rPr>
                  <a:t>定能量和动量的自由粒子，用平面波表示</a:t>
                </a:r>
                <a:r>
                  <a:rPr lang="zh-CN" altLang="en-US" sz="2600" dirty="0" smtClean="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algn="ctr">
                  <a:lnSpc>
                    <a:spcPts val="4500"/>
                  </a:lnSpc>
                </a:pPr>
                <a:endParaRPr lang="en-US" altLang="zh-CN" sz="2600"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300441" y="1640331"/>
                <a:ext cx="8624528" cy="1869743"/>
              </a:xfrm>
              <a:prstGeom prst="rect">
                <a:avLst/>
              </a:prstGeom>
              <a:blipFill rotWithShape="0">
                <a:blip r:embed="rId4"/>
                <a:stretch>
                  <a:fillRect l="-12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28500" y="2731957"/>
                <a:ext cx="4254626" cy="7911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solidFill>
                            <a:srgbClr val="0000FF"/>
                          </a:solidFill>
                          <a:latin typeface="Cambria Math" panose="02040503050406030204" pitchFamily="18" charset="0"/>
                        </a:rPr>
                        <m:t>𝛹</m:t>
                      </m:r>
                      <m:d>
                        <m:dPr>
                          <m:ctrlPr>
                            <a:rPr lang="en-US" altLang="zh-CN" sz="2400" i="1" dirty="0">
                              <a:solidFill>
                                <a:srgbClr val="0000FF"/>
                              </a:solidFill>
                              <a:latin typeface="Cambria Math" panose="02040503050406030204" pitchFamily="18" charset="0"/>
                            </a:rPr>
                          </m:ctrlPr>
                        </m:dPr>
                        <m:e>
                          <m:r>
                            <a:rPr lang="en-US" altLang="zh-CN" sz="2400" b="1" i="1" dirty="0" smtClean="0">
                              <a:solidFill>
                                <a:srgbClr val="0000FF"/>
                              </a:solidFill>
                              <a:latin typeface="Cambria Math" panose="02040503050406030204" pitchFamily="18" charset="0"/>
                            </a:rPr>
                            <m:t>𝒓</m:t>
                          </m:r>
                          <m:r>
                            <a:rPr lang="en-US" altLang="zh-CN" sz="2400" b="0" i="1" dirty="0" smtClean="0">
                              <a:solidFill>
                                <a:srgbClr val="0000FF"/>
                              </a:solidFill>
                              <a:latin typeface="Cambria Math" panose="02040503050406030204" pitchFamily="18" charset="0"/>
                            </a:rPr>
                            <m:t>,</m:t>
                          </m:r>
                          <m:r>
                            <a:rPr lang="en-US" altLang="zh-CN" sz="2400" i="1" dirty="0">
                              <a:solidFill>
                                <a:srgbClr val="0000FF"/>
                              </a:solidFill>
                              <a:latin typeface="Cambria Math" panose="02040503050406030204" pitchFamily="18" charset="0"/>
                            </a:rPr>
                            <m:t>𝑡</m:t>
                          </m:r>
                        </m:e>
                      </m:d>
                      <m:r>
                        <a:rPr lang="en-US" altLang="zh-CN" sz="2400" dirty="0">
                          <a:solidFill>
                            <a:srgbClr val="0000FF"/>
                          </a:solidFill>
                          <a:latin typeface="Cambria Math" panose="02040503050406030204" pitchFamily="18" charset="0"/>
                        </a:rPr>
                        <m:t>=</m:t>
                      </m:r>
                      <m:r>
                        <a:rPr lang="zh-CN" altLang="en-US" sz="2400" i="1">
                          <a:solidFill>
                            <a:srgbClr val="0000FF"/>
                          </a:solidFill>
                          <a:latin typeface="Cambria Math" panose="02040503050406030204" pitchFamily="18" charset="0"/>
                        </a:rPr>
                        <m:t>𝐴</m:t>
                      </m:r>
                      <m:r>
                        <m:rPr>
                          <m:sty m:val="p"/>
                        </m:rPr>
                        <a:rPr lang="zh-CN" altLang="en-US" sz="2400">
                          <a:solidFill>
                            <a:srgbClr val="0000FF"/>
                          </a:solidFill>
                          <a:latin typeface="Cambria Math" panose="02040503050406030204" pitchFamily="18" charset="0"/>
                        </a:rPr>
                        <m:t>exp</m:t>
                      </m:r>
                      <m:d>
                        <m:dPr>
                          <m:begChr m:val="["/>
                          <m:endChr m:val="]"/>
                          <m:ctrlPr>
                            <a:rPr lang="zh-CN" altLang="en-US" sz="2400" i="1">
                              <a:solidFill>
                                <a:srgbClr val="0000FF"/>
                              </a:solidFill>
                              <a:latin typeface="Cambria Math" panose="02040503050406030204" pitchFamily="18" charset="0"/>
                            </a:rPr>
                          </m:ctrlPr>
                        </m:dPr>
                        <m:e>
                          <m:f>
                            <m:fPr>
                              <m:ctrlPr>
                                <a:rPr lang="en-US" altLang="zh-CN" sz="2400" i="1">
                                  <a:solidFill>
                                    <a:srgbClr val="0000FF"/>
                                  </a:solidFill>
                                  <a:latin typeface="Cambria Math" panose="02040503050406030204" pitchFamily="18" charset="0"/>
                                </a:rPr>
                              </m:ctrlPr>
                            </m:fPr>
                            <m:num>
                              <m:r>
                                <a:rPr lang="zh-CN" altLang="en-US" sz="2400" i="1">
                                  <a:solidFill>
                                    <a:srgbClr val="0000FF"/>
                                  </a:solidFill>
                                  <a:latin typeface="Cambria Math" panose="02040503050406030204" pitchFamily="18" charset="0"/>
                                </a:rPr>
                                <m:t>𝑖</m:t>
                              </m:r>
                            </m:num>
                            <m:den>
                              <m:r>
                                <a:rPr lang="en-US" altLang="zh-CN" sz="2400" i="1">
                                  <a:solidFill>
                                    <a:srgbClr val="0000FF"/>
                                  </a:solidFill>
                                  <a:latin typeface="Cambria Math" panose="02040503050406030204" pitchFamily="18" charset="0"/>
                                </a:rPr>
                                <m:t>ℏ</m:t>
                              </m:r>
                            </m:den>
                          </m:f>
                          <m:d>
                            <m:dPr>
                              <m:ctrlPr>
                                <a:rPr lang="zh-CN" altLang="en-US" sz="2400" i="1">
                                  <a:solidFill>
                                    <a:srgbClr val="0000FF"/>
                                  </a:solidFill>
                                  <a:latin typeface="Cambria Math" panose="02040503050406030204" pitchFamily="18" charset="0"/>
                                </a:rPr>
                              </m:ctrlPr>
                            </m:dPr>
                            <m:e>
                              <m:r>
                                <a:rPr lang="en-US" altLang="zh-CN" sz="2400" b="1" i="1">
                                  <a:solidFill>
                                    <a:srgbClr val="0000FF"/>
                                  </a:solidFill>
                                  <a:latin typeface="Cambria Math" panose="02040503050406030204" pitchFamily="18" charset="0"/>
                                </a:rPr>
                                <m:t>𝒑</m:t>
                              </m:r>
                              <m:r>
                                <a:rPr lang="en-US" altLang="zh-CN" sz="2400" i="1">
                                  <a:solidFill>
                                    <a:srgbClr val="0000FF"/>
                                  </a:solidFill>
                                  <a:latin typeface="Cambria Math" panose="02040503050406030204" pitchFamily="18" charset="0"/>
                                </a:rPr>
                                <m:t>⋅</m:t>
                              </m:r>
                              <m:r>
                                <a:rPr lang="en-US" altLang="zh-CN" sz="2400" b="1" i="1">
                                  <a:solidFill>
                                    <a:srgbClr val="0000FF"/>
                                  </a:solidFill>
                                  <a:latin typeface="Cambria Math" panose="02040503050406030204" pitchFamily="18" charset="0"/>
                                </a:rPr>
                                <m:t>𝒓</m:t>
                              </m:r>
                              <m:r>
                                <a:rPr lang="zh-CN" altLang="en-US" sz="2400">
                                  <a:solidFill>
                                    <a:srgbClr val="0000FF"/>
                                  </a:solidFill>
                                  <a:latin typeface="Cambria Math" panose="02040503050406030204" pitchFamily="18" charset="0"/>
                                </a:rPr>
                                <m:t>−</m:t>
                              </m:r>
                              <m:r>
                                <a:rPr lang="en-US" altLang="zh-CN" sz="2400" i="1">
                                  <a:solidFill>
                                    <a:srgbClr val="0000FF"/>
                                  </a:solidFill>
                                  <a:latin typeface="Cambria Math" panose="02040503050406030204" pitchFamily="18" charset="0"/>
                                </a:rPr>
                                <m:t>𝐸</m:t>
                              </m:r>
                              <m:r>
                                <a:rPr lang="zh-CN" altLang="en-US" sz="2400" i="1">
                                  <a:solidFill>
                                    <a:srgbClr val="0000FF"/>
                                  </a:solidFill>
                                  <a:latin typeface="Cambria Math" panose="02040503050406030204" pitchFamily="18" charset="0"/>
                                </a:rPr>
                                <m:t>𝑡</m:t>
                              </m:r>
                            </m:e>
                          </m:d>
                        </m:e>
                      </m:d>
                    </m:oMath>
                  </m:oMathPara>
                </a14:m>
                <a:endParaRPr lang="zh-CN" alt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2428500" y="2731957"/>
                <a:ext cx="4254626" cy="791114"/>
              </a:xfrm>
              <a:prstGeom prst="rect">
                <a:avLst/>
              </a:prstGeom>
              <a:blipFill rotWithShape="0">
                <a:blip r:embed="rId5"/>
                <a:stretch>
                  <a:fillRect/>
                </a:stretch>
              </a:blipFill>
            </p:spPr>
            <p:txBody>
              <a:bodyPr/>
              <a:lstStyle/>
              <a:p>
                <a:r>
                  <a:rPr lang="zh-CN" altLang="en-US">
                    <a:noFill/>
                  </a:rPr>
                  <a:t> </a:t>
                </a:r>
              </a:p>
            </p:txBody>
          </p:sp>
        </mc:Fallback>
      </mc:AlternateContent>
      <p:sp>
        <p:nvSpPr>
          <p:cNvPr id="9" name="Rectangle 8"/>
          <p:cNvSpPr/>
          <p:nvPr/>
        </p:nvSpPr>
        <p:spPr>
          <a:xfrm>
            <a:off x="379264" y="3422534"/>
            <a:ext cx="8091495" cy="1823576"/>
          </a:xfrm>
          <a:prstGeom prst="rect">
            <a:avLst/>
          </a:prstGeom>
        </p:spPr>
        <p:txBody>
          <a:bodyPr wrap="square">
            <a:spAutoFit/>
          </a:bodyPr>
          <a:lstStyle/>
          <a:p>
            <a:pPr>
              <a:lnSpc>
                <a:spcPts val="4500"/>
              </a:lnSpc>
            </a:pP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a:t>
            </a:r>
            <a:r>
              <a:rPr lang="en-US" altLang="zh-CN" sz="2600" dirty="0">
                <a:latin typeface="黑体" panose="02010609060101010101" pitchFamily="49" charset="-122"/>
                <a:ea typeface="黑体" panose="02010609060101010101" pitchFamily="49" charset="-122"/>
                <a:cs typeface="Times New Roman" panose="02020603050405020304" pitchFamily="18" charset="0"/>
              </a:rPr>
              <a:t>1</a:t>
            </a:r>
            <a:r>
              <a:rPr lang="zh-CN" altLang="en-US" sz="2600" dirty="0">
                <a:latin typeface="黑体" panose="02010609060101010101" pitchFamily="49" charset="-122"/>
                <a:ea typeface="黑体" panose="02010609060101010101" pitchFamily="49" charset="-122"/>
                <a:cs typeface="Times New Roman" panose="02020603050405020304" pitchFamily="18" charset="0"/>
              </a:rPr>
              <a:t>）自由粒子可以用平面波来描述，如果粒子受到随时间或位置变化的力场的作用，</a:t>
            </a: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用一个函数表示描写粒子的波</a:t>
            </a:r>
            <a:r>
              <a:rPr lang="zh-CN" altLang="en-US" sz="2600" dirty="0">
                <a:latin typeface="黑体" panose="02010609060101010101" pitchFamily="49" charset="-122"/>
                <a:ea typeface="黑体" panose="02010609060101010101" pitchFamily="49" charset="-122"/>
                <a:cs typeface="Times New Roman" panose="02020603050405020304" pitchFamily="18" charset="0"/>
              </a:rPr>
              <a:t>，称这个函数为</a:t>
            </a:r>
            <a:r>
              <a:rPr lang="zh-CN" altLang="en-US"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波函数</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Rectangle 9"/>
          <p:cNvSpPr/>
          <p:nvPr/>
        </p:nvSpPr>
        <p:spPr>
          <a:xfrm>
            <a:off x="379264" y="5246110"/>
            <a:ext cx="7829892" cy="1246495"/>
          </a:xfrm>
          <a:prstGeom prst="rect">
            <a:avLst/>
          </a:prstGeom>
        </p:spPr>
        <p:txBody>
          <a:bodyPr wrap="square">
            <a:spAutoFit/>
          </a:bodyPr>
          <a:lstStyle/>
          <a:p>
            <a:pPr>
              <a:lnSpc>
                <a:spcPts val="4500"/>
              </a:lnSpc>
            </a:pPr>
            <a:r>
              <a:rPr lang="zh-CN" altLang="en-US" sz="2600" dirty="0">
                <a:latin typeface="黑体" panose="02010609060101010101" pitchFamily="49" charset="-122"/>
                <a:ea typeface="黑体" panose="02010609060101010101" pitchFamily="49" charset="-122"/>
                <a:cs typeface="Times New Roman" panose="02020603050405020304" pitchFamily="18" charset="0"/>
              </a:rPr>
              <a:t>（</a:t>
            </a:r>
            <a:r>
              <a:rPr lang="en-US" altLang="zh-CN" sz="2600" dirty="0">
                <a:latin typeface="黑体" panose="02010609060101010101" pitchFamily="49" charset="-122"/>
                <a:ea typeface="黑体" panose="02010609060101010101" pitchFamily="49" charset="-122"/>
                <a:cs typeface="Times New Roman" panose="02020603050405020304" pitchFamily="18" charset="0"/>
              </a:rPr>
              <a:t>2</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）德布罗意平面波是波函数的特例。能量与动量不确定的粒子，需要更复杂的波函数来描述。</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6129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 xmlns:a16="http://schemas.microsoft.com/office/drawing/2014/main" id="{1087AE1B-2CF3-4784-B9E2-3E9F21303A48}"/>
              </a:ext>
            </a:extLst>
          </p:cNvPr>
          <p:cNvSpPr>
            <a:spLocks noGrp="1"/>
          </p:cNvSpPr>
          <p:nvPr>
            <p:ph type="title"/>
          </p:nvPr>
        </p:nvSpPr>
        <p:spPr>
          <a:xfrm>
            <a:off x="187885" y="0"/>
            <a:ext cx="4690504"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Rectangle 2"/>
          <p:cNvSpPr/>
          <p:nvPr/>
        </p:nvSpPr>
        <p:spPr>
          <a:xfrm>
            <a:off x="510288" y="790491"/>
            <a:ext cx="5190744" cy="585738"/>
          </a:xfrm>
          <a:prstGeom prst="rect">
            <a:avLst/>
          </a:prstGeom>
        </p:spPr>
        <p:txBody>
          <a:bodyPr wrap="square">
            <a:spAutoFit/>
          </a:bodyPr>
          <a:lstStyle/>
          <a:p>
            <a:pPr>
              <a:lnSpc>
                <a:spcPts val="4500"/>
              </a:lnSpc>
            </a:pPr>
            <a:r>
              <a:rPr lang="zh-CN" altLang="en-US" sz="2800" dirty="0" smtClean="0">
                <a:latin typeface="黑体" panose="02010609060101010101" pitchFamily="49" charset="-122"/>
                <a:ea typeface="黑体" panose="02010609060101010101" pitchFamily="49" charset="-122"/>
              </a:rPr>
              <a:t>波与所描写的粒子之间的关系</a:t>
            </a:r>
            <a:endParaRPr lang="en-US" altLang="zh-CN" sz="2800" dirty="0">
              <a:latin typeface="黑体" panose="02010609060101010101" pitchFamily="49" charset="-122"/>
              <a:ea typeface="黑体" panose="02010609060101010101" pitchFamily="49" charset="-122"/>
            </a:endParaRPr>
          </a:p>
        </p:txBody>
      </p:sp>
      <p:sp>
        <p:nvSpPr>
          <p:cNvPr id="69" name="Rectangle 68"/>
          <p:cNvSpPr/>
          <p:nvPr/>
        </p:nvSpPr>
        <p:spPr>
          <a:xfrm>
            <a:off x="379661" y="1450123"/>
            <a:ext cx="8442792" cy="1246495"/>
          </a:xfrm>
          <a:prstGeom prst="rect">
            <a:avLst/>
          </a:prstGeom>
        </p:spPr>
        <p:txBody>
          <a:bodyPr wrap="square">
            <a:spAutoFit/>
          </a:bodyPr>
          <a:lstStyle/>
          <a:p>
            <a:pPr>
              <a:lnSpc>
                <a:spcPts val="4500"/>
              </a:lnSpc>
            </a:pPr>
            <a:r>
              <a:rPr lang="zh-CN" altLang="en-US" sz="2800" dirty="0" smtClean="0">
                <a:solidFill>
                  <a:srgbClr val="FF0000"/>
                </a:solidFill>
                <a:latin typeface="黑体" panose="02010609060101010101" pitchFamily="49" charset="-122"/>
                <a:ea typeface="黑体" panose="02010609060101010101" pitchFamily="49" charset="-122"/>
              </a:rPr>
              <a:t>错误说法</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FF0000"/>
                </a:solidFill>
                <a:latin typeface="黑体" panose="02010609060101010101" pitchFamily="49" charset="-122"/>
                <a:ea typeface="黑体" panose="02010609060101010101" pitchFamily="49" charset="-122"/>
              </a:rPr>
              <a:t>波是由它所描写的粒子组成的</a:t>
            </a:r>
            <a:r>
              <a:rPr lang="zh-CN" altLang="en-US" sz="2800" dirty="0" smtClean="0">
                <a:latin typeface="黑体" panose="02010609060101010101" pitchFamily="49" charset="-122"/>
                <a:ea typeface="黑体" panose="02010609060101010101" pitchFamily="49" charset="-122"/>
              </a:rPr>
              <a:t>。如水波，声波，由物质的分子密度疏密变化而形成的一种分布。</a:t>
            </a:r>
            <a:endParaRPr lang="en-US" altLang="zh-CN" sz="2800" dirty="0">
              <a:latin typeface="黑体" panose="02010609060101010101" pitchFamily="49" charset="-122"/>
              <a:ea typeface="黑体" panose="02010609060101010101" pitchFamily="49" charset="-122"/>
            </a:endParaRPr>
          </a:p>
        </p:txBody>
      </p:sp>
      <p:sp>
        <p:nvSpPr>
          <p:cNvPr id="2" name="Rectangle 1"/>
          <p:cNvSpPr/>
          <p:nvPr/>
        </p:nvSpPr>
        <p:spPr>
          <a:xfrm>
            <a:off x="379661" y="3068871"/>
            <a:ext cx="8014968" cy="954107"/>
          </a:xfrm>
          <a:prstGeom prst="rect">
            <a:avLst/>
          </a:prstGeom>
        </p:spPr>
        <p:txBody>
          <a:bodyPr wrap="square">
            <a:spAutoFit/>
          </a:bodyPr>
          <a:lstStyle/>
          <a:p>
            <a:pPr marL="457200" indent="-457200">
              <a:buFont typeface="Wingdings" panose="05000000000000000000" pitchFamily="2" charset="2"/>
              <a:buChar char="u"/>
              <a:defRPr/>
            </a:pPr>
            <a:r>
              <a:rPr lang="zh-CN" altLang="en-US" sz="2800" dirty="0">
                <a:latin typeface="黑体" panose="02010609060101010101" pitchFamily="49" charset="-122"/>
                <a:ea typeface="黑体" panose="02010609060101010101" pitchFamily="49" charset="-122"/>
              </a:rPr>
              <a:t>衍射是波的干涉产生的，如果波是粒子组成，则粒子流的衍射是由这些粒子相互作用产生</a:t>
            </a:r>
            <a:r>
              <a:rPr lang="zh-CN" altLang="en-US" sz="2800" dirty="0" smtClean="0">
                <a:latin typeface="黑体" panose="02010609060101010101" pitchFamily="49" charset="-122"/>
                <a:ea typeface="黑体" panose="02010609060101010101" pitchFamily="49" charset="-122"/>
              </a:rPr>
              <a:t>的。</a:t>
            </a:r>
            <a:endParaRPr lang="zh-CN" altLang="en-US" sz="2800" dirty="0">
              <a:latin typeface="黑体" panose="02010609060101010101" pitchFamily="49" charset="-122"/>
              <a:ea typeface="黑体" panose="02010609060101010101" pitchFamily="49" charset="-122"/>
            </a:endParaRPr>
          </a:p>
        </p:txBody>
      </p:sp>
      <p:sp>
        <p:nvSpPr>
          <p:cNvPr id="72" name="Rectangle 71"/>
          <p:cNvSpPr/>
          <p:nvPr/>
        </p:nvSpPr>
        <p:spPr>
          <a:xfrm>
            <a:off x="360110" y="4395231"/>
            <a:ext cx="8014968" cy="1384995"/>
          </a:xfrm>
          <a:prstGeom prst="rect">
            <a:avLst/>
          </a:prstGeom>
        </p:spPr>
        <p:txBody>
          <a:bodyPr wrap="square">
            <a:spAutoFit/>
          </a:bodyPr>
          <a:lstStyle/>
          <a:p>
            <a:pPr marL="457200" indent="-457200">
              <a:buFont typeface="Wingdings" panose="05000000000000000000" pitchFamily="2" charset="2"/>
              <a:buChar char="u"/>
              <a:defRPr/>
            </a:pPr>
            <a:r>
              <a:rPr lang="zh-CN" altLang="en-US" sz="2800" dirty="0" smtClean="0">
                <a:latin typeface="黑体" panose="02010609060101010101" pitchFamily="49" charset="-122"/>
                <a:ea typeface="黑体" panose="02010609060101010101" pitchFamily="49" charset="-122"/>
              </a:rPr>
              <a:t>除了上述看法外，还有其他一些试图解释波函数的尝试，但都因与实验事实不相符合而被否定。</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7437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871" y="738587"/>
            <a:ext cx="8182210" cy="1692771"/>
          </a:xfrm>
          <a:prstGeom prst="rect">
            <a:avLst/>
          </a:prstGeom>
        </p:spPr>
        <p:txBody>
          <a:bodyPr wrap="square">
            <a:spAutoFit/>
          </a:bodyPr>
          <a:lstStyle/>
          <a:p>
            <a:r>
              <a:rPr lang="zh-CN" altLang="en-US" sz="2600" dirty="0" smtClean="0">
                <a:solidFill>
                  <a:srgbClr val="FF0000"/>
                </a:solidFill>
                <a:latin typeface="黑体" panose="02010609060101010101" pitchFamily="49" charset="-122"/>
                <a:ea typeface="黑体" panose="02010609060101010101" pitchFamily="49" charset="-122"/>
              </a:rPr>
              <a:t>电子衍射实验</a:t>
            </a:r>
            <a:endParaRPr lang="en-US" altLang="zh-CN" sz="2600" dirty="0" smtClean="0">
              <a:solidFill>
                <a:srgbClr val="FF0000"/>
              </a:solidFill>
              <a:latin typeface="黑体" panose="02010609060101010101" pitchFamily="49" charset="-122"/>
              <a:ea typeface="黑体" panose="02010609060101010101" pitchFamily="49" charset="-122"/>
            </a:endParaRPr>
          </a:p>
          <a:p>
            <a:pPr indent="720000"/>
            <a:r>
              <a:rPr lang="zh-CN" altLang="en-US" sz="2600" dirty="0" smtClean="0">
                <a:latin typeface="黑体" panose="02010609060101010101" pitchFamily="49" charset="-122"/>
                <a:ea typeface="黑体" panose="02010609060101010101" pitchFamily="49" charset="-122"/>
              </a:rPr>
              <a:t>设</a:t>
            </a:r>
            <a:r>
              <a:rPr lang="zh-CN" altLang="en-US" sz="2600" dirty="0">
                <a:latin typeface="黑体" panose="02010609060101010101" pitchFamily="49" charset="-122"/>
                <a:ea typeface="黑体" panose="02010609060101010101" pitchFamily="49" charset="-122"/>
              </a:rPr>
              <a:t>入射的</a:t>
            </a:r>
            <a:r>
              <a:rPr lang="zh-CN" altLang="en-US" sz="2600" dirty="0">
                <a:solidFill>
                  <a:srgbClr val="0000FF"/>
                </a:solidFill>
                <a:latin typeface="黑体" panose="02010609060101010101" pitchFamily="49" charset="-122"/>
                <a:ea typeface="黑体" panose="02010609060101010101" pitchFamily="49" charset="-122"/>
              </a:rPr>
              <a:t>电子流很弱</a:t>
            </a:r>
            <a:r>
              <a:rPr lang="zh-CN" altLang="en-US" sz="2600" dirty="0">
                <a:latin typeface="黑体" panose="02010609060101010101" pitchFamily="49" charset="-122"/>
                <a:ea typeface="黑体" panose="02010609060101010101" pitchFamily="49" charset="-122"/>
              </a:rPr>
              <a:t>，电子几乎一个一个打到感光底板上</a:t>
            </a:r>
            <a:r>
              <a:rPr lang="zh-CN" altLang="en-US" sz="2600" dirty="0" smtClean="0">
                <a:latin typeface="黑体" panose="02010609060101010101" pitchFamily="49" charset="-122"/>
                <a:ea typeface="黑体" panose="02010609060101010101" pitchFamily="49" charset="-122"/>
              </a:rPr>
              <a:t>。当</a:t>
            </a:r>
            <a:r>
              <a:rPr lang="zh-CN" altLang="en-US" sz="2600" dirty="0">
                <a:solidFill>
                  <a:srgbClr val="0000FF"/>
                </a:solidFill>
                <a:latin typeface="黑体" panose="02010609060101010101" pitchFamily="49" charset="-122"/>
                <a:ea typeface="黑体" panose="02010609060101010101" pitchFamily="49" charset="-122"/>
              </a:rPr>
              <a:t>感光时间较短</a:t>
            </a:r>
            <a:r>
              <a:rPr lang="zh-CN" altLang="en-US" sz="2600" dirty="0">
                <a:latin typeface="黑体" panose="02010609060101010101" pitchFamily="49" charset="-122"/>
                <a:ea typeface="黑体" panose="02010609060101010101" pitchFamily="49" charset="-122"/>
              </a:rPr>
              <a:t>时，底板上感光点分布无规律，这些点记录下一个一个电子的痕迹</a:t>
            </a:r>
            <a:r>
              <a:rPr lang="zh-CN" altLang="en-US" sz="2600" dirty="0" smtClean="0">
                <a:latin typeface="黑体" panose="02010609060101010101" pitchFamily="49" charset="-122"/>
                <a:ea typeface="黑体" panose="02010609060101010101" pitchFamily="49" charset="-122"/>
              </a:rPr>
              <a:t>；</a:t>
            </a:r>
            <a:endParaRPr lang="en-US" altLang="zh-CN" sz="2600" dirty="0" smtClean="0">
              <a:latin typeface="黑体" panose="02010609060101010101" pitchFamily="49" charset="-122"/>
              <a:ea typeface="黑体" panose="02010609060101010101" pitchFamily="49" charset="-122"/>
            </a:endParaRPr>
          </a:p>
        </p:txBody>
      </p:sp>
      <p:sp>
        <p:nvSpPr>
          <p:cNvPr id="5" name="标题 1">
            <a:extLst>
              <a:ext uri="{FF2B5EF4-FFF2-40B4-BE49-F238E27FC236}">
                <a16:creationId xmlns="" xmlns:a16="http://schemas.microsoft.com/office/drawing/2014/main" id="{1087AE1B-2CF3-4784-B9E2-3E9F21303A48}"/>
              </a:ext>
            </a:extLst>
          </p:cNvPr>
          <p:cNvSpPr>
            <a:spLocks noGrp="1"/>
          </p:cNvSpPr>
          <p:nvPr>
            <p:ph type="title"/>
          </p:nvPr>
        </p:nvSpPr>
        <p:spPr>
          <a:xfrm>
            <a:off x="187885" y="0"/>
            <a:ext cx="4690504"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grpSp>
        <p:nvGrpSpPr>
          <p:cNvPr id="6" name="Group 9">
            <a:extLst>
              <a:ext uri="{FF2B5EF4-FFF2-40B4-BE49-F238E27FC236}">
                <a16:creationId xmlns="" xmlns:a16="http://schemas.microsoft.com/office/drawing/2014/main" id="{E357A5B8-AADF-4389-BEBC-3740F320F3A1}"/>
              </a:ext>
            </a:extLst>
          </p:cNvPr>
          <p:cNvGrpSpPr>
            <a:grpSpLocks/>
          </p:cNvGrpSpPr>
          <p:nvPr/>
        </p:nvGrpSpPr>
        <p:grpSpPr bwMode="auto">
          <a:xfrm>
            <a:off x="281634" y="3987139"/>
            <a:ext cx="8212126" cy="2770532"/>
            <a:chOff x="1029" y="3013"/>
            <a:chExt cx="4150" cy="1295"/>
          </a:xfrm>
        </p:grpSpPr>
        <p:grpSp>
          <p:nvGrpSpPr>
            <p:cNvPr id="7" name="Group 10">
              <a:extLst>
                <a:ext uri="{FF2B5EF4-FFF2-40B4-BE49-F238E27FC236}">
                  <a16:creationId xmlns="" xmlns:a16="http://schemas.microsoft.com/office/drawing/2014/main" id="{413CEE9B-4812-4CD0-B187-9648CBFFA81C}"/>
                </a:ext>
              </a:extLst>
            </p:cNvPr>
            <p:cNvGrpSpPr>
              <a:grpSpLocks/>
            </p:cNvGrpSpPr>
            <p:nvPr/>
          </p:nvGrpSpPr>
          <p:grpSpPr bwMode="auto">
            <a:xfrm>
              <a:off x="1434" y="3499"/>
              <a:ext cx="3190" cy="288"/>
              <a:chOff x="1240" y="3499"/>
              <a:chExt cx="3190" cy="288"/>
            </a:xfrm>
          </p:grpSpPr>
          <p:sp>
            <p:nvSpPr>
              <p:cNvPr id="58" name="Oval 11">
                <a:extLst>
                  <a:ext uri="{FF2B5EF4-FFF2-40B4-BE49-F238E27FC236}">
                    <a16:creationId xmlns="" xmlns:a16="http://schemas.microsoft.com/office/drawing/2014/main" id="{7440C38D-E302-4434-9AA9-4340016953CD}"/>
                  </a:ext>
                </a:extLst>
              </p:cNvPr>
              <p:cNvSpPr>
                <a:spLocks noChangeArrowheads="1"/>
              </p:cNvSpPr>
              <p:nvPr/>
            </p:nvSpPr>
            <p:spPr bwMode="auto">
              <a:xfrm>
                <a:off x="4403" y="3576"/>
                <a:ext cx="27" cy="27"/>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grpSp>
            <p:nvGrpSpPr>
              <p:cNvPr id="59" name="Group 12">
                <a:extLst>
                  <a:ext uri="{FF2B5EF4-FFF2-40B4-BE49-F238E27FC236}">
                    <a16:creationId xmlns="" xmlns:a16="http://schemas.microsoft.com/office/drawing/2014/main" id="{65268406-22DA-44C9-BBBD-6B3DF631D035}"/>
                  </a:ext>
                </a:extLst>
              </p:cNvPr>
              <p:cNvGrpSpPr>
                <a:grpSpLocks/>
              </p:cNvGrpSpPr>
              <p:nvPr/>
            </p:nvGrpSpPr>
            <p:grpSpPr bwMode="auto">
              <a:xfrm>
                <a:off x="1240" y="3499"/>
                <a:ext cx="2566" cy="288"/>
                <a:chOff x="1240" y="3499"/>
                <a:chExt cx="2566" cy="288"/>
              </a:xfrm>
            </p:grpSpPr>
            <p:grpSp>
              <p:nvGrpSpPr>
                <p:cNvPr id="60" name="Group 13">
                  <a:extLst>
                    <a:ext uri="{FF2B5EF4-FFF2-40B4-BE49-F238E27FC236}">
                      <a16:creationId xmlns="" xmlns:a16="http://schemas.microsoft.com/office/drawing/2014/main" id="{A96B793F-90E1-4C78-B230-851F7432BD1A}"/>
                    </a:ext>
                  </a:extLst>
                </p:cNvPr>
                <p:cNvGrpSpPr>
                  <a:grpSpLocks/>
                </p:cNvGrpSpPr>
                <p:nvPr/>
              </p:nvGrpSpPr>
              <p:grpSpPr bwMode="auto">
                <a:xfrm>
                  <a:off x="1892" y="3499"/>
                  <a:ext cx="1914" cy="288"/>
                  <a:chOff x="1939" y="1634"/>
                  <a:chExt cx="1914" cy="288"/>
                </a:xfrm>
              </p:grpSpPr>
              <p:grpSp>
                <p:nvGrpSpPr>
                  <p:cNvPr id="62" name="Group 14">
                    <a:extLst>
                      <a:ext uri="{FF2B5EF4-FFF2-40B4-BE49-F238E27FC236}">
                        <a16:creationId xmlns="" xmlns:a16="http://schemas.microsoft.com/office/drawing/2014/main" id="{3EBC6A80-FBDD-49E0-AF39-A6F7792E27CE}"/>
                      </a:ext>
                    </a:extLst>
                  </p:cNvPr>
                  <p:cNvGrpSpPr>
                    <a:grpSpLocks/>
                  </p:cNvGrpSpPr>
                  <p:nvPr/>
                </p:nvGrpSpPr>
                <p:grpSpPr bwMode="auto">
                  <a:xfrm>
                    <a:off x="1939" y="1634"/>
                    <a:ext cx="1914" cy="288"/>
                    <a:chOff x="1939" y="1634"/>
                    <a:chExt cx="1914" cy="288"/>
                  </a:xfrm>
                </p:grpSpPr>
                <p:sp>
                  <p:nvSpPr>
                    <p:cNvPr id="64" name="Line 15">
                      <a:extLst>
                        <a:ext uri="{FF2B5EF4-FFF2-40B4-BE49-F238E27FC236}">
                          <a16:creationId xmlns="" xmlns:a16="http://schemas.microsoft.com/office/drawing/2014/main" id="{20360F6A-34C3-49FF-9B2D-618A0E02AA52}"/>
                        </a:ext>
                      </a:extLst>
                    </p:cNvPr>
                    <p:cNvSpPr>
                      <a:spLocks noChangeShapeType="1"/>
                    </p:cNvSpPr>
                    <p:nvPr/>
                  </p:nvSpPr>
                  <p:spPr bwMode="auto">
                    <a:xfrm>
                      <a:off x="1939" y="1765"/>
                      <a:ext cx="1584" cy="0"/>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16">
                      <a:extLst>
                        <a:ext uri="{FF2B5EF4-FFF2-40B4-BE49-F238E27FC236}">
                          <a16:creationId xmlns="" xmlns:a16="http://schemas.microsoft.com/office/drawing/2014/main" id="{FEA0ADC2-0543-4098-8CAA-05D50940CF4B}"/>
                        </a:ext>
                      </a:extLst>
                    </p:cNvPr>
                    <p:cNvSpPr txBox="1">
                      <a:spLocks noChangeArrowheads="1"/>
                    </p:cNvSpPr>
                    <p:nvPr/>
                  </p:nvSpPr>
                  <p:spPr bwMode="auto">
                    <a:xfrm>
                      <a:off x="3598" y="16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O</a:t>
                      </a:r>
                      <a:endParaRPr lang="en-US" altLang="zh-CN" sz="2400">
                        <a:solidFill>
                          <a:schemeClr val="tx1"/>
                        </a:solidFill>
                        <a:latin typeface="Times New Roman" panose="02020603050405020304" pitchFamily="18" charset="0"/>
                      </a:endParaRPr>
                    </a:p>
                  </p:txBody>
                </p:sp>
              </p:grpSp>
              <p:sp>
                <p:nvSpPr>
                  <p:cNvPr id="63" name="Oval 17">
                    <a:extLst>
                      <a:ext uri="{FF2B5EF4-FFF2-40B4-BE49-F238E27FC236}">
                        <a16:creationId xmlns="" xmlns:a16="http://schemas.microsoft.com/office/drawing/2014/main" id="{DD2777B4-3640-4715-A2B1-421A0E453E56}"/>
                      </a:ext>
                    </a:extLst>
                  </p:cNvPr>
                  <p:cNvSpPr>
                    <a:spLocks noChangeArrowheads="1"/>
                  </p:cNvSpPr>
                  <p:nvPr/>
                </p:nvSpPr>
                <p:spPr bwMode="auto">
                  <a:xfrm>
                    <a:off x="3495" y="1739"/>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sp>
              <p:nvSpPr>
                <p:cNvPr id="61" name="Line 18">
                  <a:extLst>
                    <a:ext uri="{FF2B5EF4-FFF2-40B4-BE49-F238E27FC236}">
                      <a16:creationId xmlns="" xmlns:a16="http://schemas.microsoft.com/office/drawing/2014/main" id="{C4346081-7070-4016-8CC0-837B8D44E865}"/>
                    </a:ext>
                  </a:extLst>
                </p:cNvPr>
                <p:cNvSpPr>
                  <a:spLocks noChangeShapeType="1"/>
                </p:cNvSpPr>
                <p:nvPr/>
              </p:nvSpPr>
              <p:spPr bwMode="auto">
                <a:xfrm>
                  <a:off x="1240" y="3630"/>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19">
              <a:extLst>
                <a:ext uri="{FF2B5EF4-FFF2-40B4-BE49-F238E27FC236}">
                  <a16:creationId xmlns="" xmlns:a16="http://schemas.microsoft.com/office/drawing/2014/main" id="{EAA42ACA-69F4-4D4A-95EF-F77C5AED2875}"/>
                </a:ext>
              </a:extLst>
            </p:cNvPr>
            <p:cNvGrpSpPr>
              <a:grpSpLocks/>
            </p:cNvGrpSpPr>
            <p:nvPr/>
          </p:nvGrpSpPr>
          <p:grpSpPr bwMode="auto">
            <a:xfrm>
              <a:off x="1413" y="3013"/>
              <a:ext cx="3085" cy="613"/>
              <a:chOff x="1210" y="3004"/>
              <a:chExt cx="3085" cy="613"/>
            </a:xfrm>
          </p:grpSpPr>
          <p:sp>
            <p:nvSpPr>
              <p:cNvPr id="49" name="Oval 20">
                <a:extLst>
                  <a:ext uri="{FF2B5EF4-FFF2-40B4-BE49-F238E27FC236}">
                    <a16:creationId xmlns="" xmlns:a16="http://schemas.microsoft.com/office/drawing/2014/main" id="{C906B1DE-A348-4FFA-85CE-6F8E043580A5}"/>
                  </a:ext>
                </a:extLst>
              </p:cNvPr>
              <p:cNvSpPr>
                <a:spLocks noChangeArrowheads="1"/>
              </p:cNvSpPr>
              <p:nvPr/>
            </p:nvSpPr>
            <p:spPr bwMode="auto">
              <a:xfrm>
                <a:off x="4268" y="3225"/>
                <a:ext cx="27" cy="28"/>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grpSp>
            <p:nvGrpSpPr>
              <p:cNvPr id="50" name="Group 21">
                <a:extLst>
                  <a:ext uri="{FF2B5EF4-FFF2-40B4-BE49-F238E27FC236}">
                    <a16:creationId xmlns="" xmlns:a16="http://schemas.microsoft.com/office/drawing/2014/main" id="{11F53513-DB4D-4C89-9E55-0085BE0EF448}"/>
                  </a:ext>
                </a:extLst>
              </p:cNvPr>
              <p:cNvGrpSpPr>
                <a:grpSpLocks/>
              </p:cNvGrpSpPr>
              <p:nvPr/>
            </p:nvGrpSpPr>
            <p:grpSpPr bwMode="auto">
              <a:xfrm>
                <a:off x="1210" y="3004"/>
                <a:ext cx="2926" cy="613"/>
                <a:chOff x="1229" y="3014"/>
                <a:chExt cx="2926" cy="613"/>
              </a:xfrm>
            </p:grpSpPr>
            <p:grpSp>
              <p:nvGrpSpPr>
                <p:cNvPr id="51" name="Group 22">
                  <a:extLst>
                    <a:ext uri="{FF2B5EF4-FFF2-40B4-BE49-F238E27FC236}">
                      <a16:creationId xmlns="" xmlns:a16="http://schemas.microsoft.com/office/drawing/2014/main" id="{58E1938A-3F3C-4E8C-9DE2-05BB5C76F3F3}"/>
                    </a:ext>
                  </a:extLst>
                </p:cNvPr>
                <p:cNvGrpSpPr>
                  <a:grpSpLocks/>
                </p:cNvGrpSpPr>
                <p:nvPr/>
              </p:nvGrpSpPr>
              <p:grpSpPr bwMode="auto">
                <a:xfrm>
                  <a:off x="1229" y="3266"/>
                  <a:ext cx="2257" cy="361"/>
                  <a:chOff x="1266" y="1401"/>
                  <a:chExt cx="2257" cy="361"/>
                </a:xfrm>
              </p:grpSpPr>
              <p:sp>
                <p:nvSpPr>
                  <p:cNvPr id="56" name="Line 23">
                    <a:extLst>
                      <a:ext uri="{FF2B5EF4-FFF2-40B4-BE49-F238E27FC236}">
                        <a16:creationId xmlns="" xmlns:a16="http://schemas.microsoft.com/office/drawing/2014/main" id="{9CFB26DE-D060-4A3A-AE82-62E7A0012439}"/>
                      </a:ext>
                    </a:extLst>
                  </p:cNvPr>
                  <p:cNvSpPr>
                    <a:spLocks noChangeShapeType="1"/>
                  </p:cNvSpPr>
                  <p:nvPr/>
                </p:nvSpPr>
                <p:spPr bwMode="auto">
                  <a:xfrm>
                    <a:off x="1266" y="1762"/>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4">
                    <a:extLst>
                      <a:ext uri="{FF2B5EF4-FFF2-40B4-BE49-F238E27FC236}">
                        <a16:creationId xmlns="" xmlns:a16="http://schemas.microsoft.com/office/drawing/2014/main" id="{CDC82144-6249-406C-8D1F-A25F24064514}"/>
                      </a:ext>
                    </a:extLst>
                  </p:cNvPr>
                  <p:cNvSpPr>
                    <a:spLocks noChangeShapeType="1"/>
                  </p:cNvSpPr>
                  <p:nvPr/>
                </p:nvSpPr>
                <p:spPr bwMode="auto">
                  <a:xfrm flipV="1">
                    <a:off x="1927" y="1401"/>
                    <a:ext cx="1596" cy="36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 name="Text Box 25">
                  <a:extLst>
                    <a:ext uri="{FF2B5EF4-FFF2-40B4-BE49-F238E27FC236}">
                      <a16:creationId xmlns="" xmlns:a16="http://schemas.microsoft.com/office/drawing/2014/main" id="{4749DDFA-5F7A-4A63-977D-FB8BF55CBDBE}"/>
                    </a:ext>
                  </a:extLst>
                </p:cNvPr>
                <p:cNvSpPr txBox="1">
                  <a:spLocks noChangeArrowheads="1"/>
                </p:cNvSpPr>
                <p:nvPr/>
              </p:nvSpPr>
              <p:spPr bwMode="auto">
                <a:xfrm>
                  <a:off x="3919" y="313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1800" b="1">
                      <a:solidFill>
                        <a:schemeClr val="bg1"/>
                      </a:solidFill>
                      <a:latin typeface="Times New Roman" panose="02020603050405020304" pitchFamily="18" charset="0"/>
                      <a:ea typeface=""/>
                      <a:cs typeface=""/>
                    </a:rPr>
                    <a:t>P</a:t>
                  </a:r>
                  <a:endParaRPr lang="en-US" altLang="zh-CN" sz="2400">
                    <a:solidFill>
                      <a:schemeClr val="tx1"/>
                    </a:solidFill>
                    <a:latin typeface="Times New Roman" panose="02020603050405020304" pitchFamily="18" charset="0"/>
                  </a:endParaRPr>
                </a:p>
              </p:txBody>
            </p:sp>
            <p:grpSp>
              <p:nvGrpSpPr>
                <p:cNvPr id="53" name="Group 26">
                  <a:extLst>
                    <a:ext uri="{FF2B5EF4-FFF2-40B4-BE49-F238E27FC236}">
                      <a16:creationId xmlns="" xmlns:a16="http://schemas.microsoft.com/office/drawing/2014/main" id="{DE9236ED-A92F-4309-94DE-3D02A74C690C}"/>
                    </a:ext>
                  </a:extLst>
                </p:cNvPr>
                <p:cNvGrpSpPr>
                  <a:grpSpLocks/>
                </p:cNvGrpSpPr>
                <p:nvPr/>
              </p:nvGrpSpPr>
              <p:grpSpPr bwMode="auto">
                <a:xfrm>
                  <a:off x="3188" y="3014"/>
                  <a:ext cx="324" cy="288"/>
                  <a:chOff x="3235" y="1149"/>
                  <a:chExt cx="324" cy="288"/>
                </a:xfrm>
              </p:grpSpPr>
              <p:sp>
                <p:nvSpPr>
                  <p:cNvPr id="54" name="Text Box 27">
                    <a:extLst>
                      <a:ext uri="{FF2B5EF4-FFF2-40B4-BE49-F238E27FC236}">
                        <a16:creationId xmlns="" xmlns:a16="http://schemas.microsoft.com/office/drawing/2014/main" id="{630ED64B-5113-4D50-8C3B-916264244330}"/>
                      </a:ext>
                    </a:extLst>
                  </p:cNvPr>
                  <p:cNvSpPr txBox="1">
                    <a:spLocks noChangeArrowheads="1"/>
                  </p:cNvSpPr>
                  <p:nvPr/>
                </p:nvSpPr>
                <p:spPr bwMode="auto">
                  <a:xfrm>
                    <a:off x="3235" y="114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P</a:t>
                    </a:r>
                    <a:endParaRPr lang="en-US" altLang="zh-CN" sz="2400">
                      <a:solidFill>
                        <a:schemeClr val="tx1"/>
                      </a:solidFill>
                      <a:latin typeface="Times New Roman" panose="02020603050405020304" pitchFamily="18" charset="0"/>
                    </a:endParaRPr>
                  </a:p>
                </p:txBody>
              </p:sp>
              <p:sp>
                <p:nvSpPr>
                  <p:cNvPr id="55" name="Oval 28">
                    <a:extLst>
                      <a:ext uri="{FF2B5EF4-FFF2-40B4-BE49-F238E27FC236}">
                        <a16:creationId xmlns="" xmlns:a16="http://schemas.microsoft.com/office/drawing/2014/main" id="{95607F6F-64F0-4DBF-B2D6-DA27D419A104}"/>
                      </a:ext>
                    </a:extLst>
                  </p:cNvPr>
                  <p:cNvSpPr>
                    <a:spLocks noChangeArrowheads="1"/>
                  </p:cNvSpPr>
                  <p:nvPr/>
                </p:nvSpPr>
                <p:spPr bwMode="auto">
                  <a:xfrm>
                    <a:off x="3503" y="1369"/>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grpSp>
        </p:grpSp>
        <p:grpSp>
          <p:nvGrpSpPr>
            <p:cNvPr id="9" name="Group 29">
              <a:extLst>
                <a:ext uri="{FF2B5EF4-FFF2-40B4-BE49-F238E27FC236}">
                  <a16:creationId xmlns="" xmlns:a16="http://schemas.microsoft.com/office/drawing/2014/main" id="{8AE88912-322F-434E-8D65-81288200212C}"/>
                </a:ext>
              </a:extLst>
            </p:cNvPr>
            <p:cNvGrpSpPr>
              <a:grpSpLocks/>
            </p:cNvGrpSpPr>
            <p:nvPr/>
          </p:nvGrpSpPr>
          <p:grpSpPr bwMode="auto">
            <a:xfrm>
              <a:off x="1029" y="3072"/>
              <a:ext cx="4150" cy="1236"/>
              <a:chOff x="1029" y="3084"/>
              <a:chExt cx="4150" cy="1236"/>
            </a:xfrm>
          </p:grpSpPr>
          <p:grpSp>
            <p:nvGrpSpPr>
              <p:cNvPr id="10" name="Group 30">
                <a:extLst>
                  <a:ext uri="{FF2B5EF4-FFF2-40B4-BE49-F238E27FC236}">
                    <a16:creationId xmlns="" xmlns:a16="http://schemas.microsoft.com/office/drawing/2014/main" id="{ECED018E-DB67-49B6-B540-87AF6FE1EBC8}"/>
                  </a:ext>
                </a:extLst>
              </p:cNvPr>
              <p:cNvGrpSpPr>
                <a:grpSpLocks/>
              </p:cNvGrpSpPr>
              <p:nvPr/>
            </p:nvGrpSpPr>
            <p:grpSpPr bwMode="auto">
              <a:xfrm>
                <a:off x="1029" y="3084"/>
                <a:ext cx="4124" cy="1236"/>
                <a:chOff x="882" y="1219"/>
                <a:chExt cx="4124" cy="1236"/>
              </a:xfrm>
            </p:grpSpPr>
            <p:grpSp>
              <p:nvGrpSpPr>
                <p:cNvPr id="40" name="Group 31">
                  <a:extLst>
                    <a:ext uri="{FF2B5EF4-FFF2-40B4-BE49-F238E27FC236}">
                      <a16:creationId xmlns="" xmlns:a16="http://schemas.microsoft.com/office/drawing/2014/main" id="{B0D0265E-192B-478E-9856-445612E29502}"/>
                    </a:ext>
                  </a:extLst>
                </p:cNvPr>
                <p:cNvGrpSpPr>
                  <a:grpSpLocks/>
                </p:cNvGrpSpPr>
                <p:nvPr/>
              </p:nvGrpSpPr>
              <p:grpSpPr bwMode="auto">
                <a:xfrm>
                  <a:off x="882" y="1220"/>
                  <a:ext cx="2929" cy="1235"/>
                  <a:chOff x="882" y="1220"/>
                  <a:chExt cx="2929" cy="1235"/>
                </a:xfrm>
              </p:grpSpPr>
              <p:sp>
                <p:nvSpPr>
                  <p:cNvPr id="42" name="Text Box 32">
                    <a:extLst>
                      <a:ext uri="{FF2B5EF4-FFF2-40B4-BE49-F238E27FC236}">
                        <a16:creationId xmlns="" xmlns:a16="http://schemas.microsoft.com/office/drawing/2014/main" id="{4510A75E-A1F8-4C1D-9C8F-85C17999530F}"/>
                      </a:ext>
                    </a:extLst>
                  </p:cNvPr>
                  <p:cNvSpPr txBox="1">
                    <a:spLocks noChangeArrowheads="1"/>
                  </p:cNvSpPr>
                  <p:nvPr/>
                </p:nvSpPr>
                <p:spPr bwMode="auto">
                  <a:xfrm>
                    <a:off x="882" y="1820"/>
                    <a:ext cx="6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spcBef>
                        <a:spcPct val="50000"/>
                      </a:spcBef>
                    </a:pPr>
                    <a:r>
                      <a:rPr lang="zh-CN" altLang="en-US" sz="1600" b="1" dirty="0">
                        <a:solidFill>
                          <a:schemeClr val="tx1"/>
                        </a:solidFill>
                        <a:latin typeface="Times New Roman" panose="02020603050405020304" pitchFamily="18" charset="0"/>
                      </a:rPr>
                      <a:t>电子源</a:t>
                    </a:r>
                    <a:endParaRPr lang="zh-CN" altLang="en-US" sz="2400" dirty="0">
                      <a:solidFill>
                        <a:schemeClr val="tx1"/>
                      </a:solidFill>
                      <a:latin typeface="Times New Roman" panose="02020603050405020304" pitchFamily="18" charset="0"/>
                    </a:endParaRPr>
                  </a:p>
                </p:txBody>
              </p:sp>
              <p:grpSp>
                <p:nvGrpSpPr>
                  <p:cNvPr id="43" name="Group 33">
                    <a:extLst>
                      <a:ext uri="{FF2B5EF4-FFF2-40B4-BE49-F238E27FC236}">
                        <a16:creationId xmlns="" xmlns:a16="http://schemas.microsoft.com/office/drawing/2014/main" id="{91A2D51C-C4BC-48BE-B51C-3C0CF556987D}"/>
                      </a:ext>
                    </a:extLst>
                  </p:cNvPr>
                  <p:cNvGrpSpPr>
                    <a:grpSpLocks/>
                  </p:cNvGrpSpPr>
                  <p:nvPr/>
                </p:nvGrpSpPr>
                <p:grpSpPr bwMode="auto">
                  <a:xfrm>
                    <a:off x="979" y="1220"/>
                    <a:ext cx="2832" cy="1235"/>
                    <a:chOff x="2640" y="336"/>
                    <a:chExt cx="2832" cy="1744"/>
                  </a:xfrm>
                </p:grpSpPr>
                <p:sp>
                  <p:nvSpPr>
                    <p:cNvPr id="44" name="Line 34">
                      <a:extLst>
                        <a:ext uri="{FF2B5EF4-FFF2-40B4-BE49-F238E27FC236}">
                          <a16:creationId xmlns="" xmlns:a16="http://schemas.microsoft.com/office/drawing/2014/main" id="{321F77A6-1ADB-48D4-ACDC-C40DCAFEB15A}"/>
                        </a:ext>
                      </a:extLst>
                    </p:cNvPr>
                    <p:cNvSpPr>
                      <a:spLocks noChangeShapeType="1"/>
                    </p:cNvSpPr>
                    <p:nvPr/>
                  </p:nvSpPr>
                  <p:spPr bwMode="auto">
                    <a:xfrm>
                      <a:off x="3590" y="543"/>
                      <a:ext cx="0" cy="52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5">
                      <a:extLst>
                        <a:ext uri="{FF2B5EF4-FFF2-40B4-BE49-F238E27FC236}">
                          <a16:creationId xmlns="" xmlns:a16="http://schemas.microsoft.com/office/drawing/2014/main" id="{97951645-747D-4FF4-AD14-CE0352E99EEF}"/>
                        </a:ext>
                      </a:extLst>
                    </p:cNvPr>
                    <p:cNvSpPr>
                      <a:spLocks noChangeShapeType="1"/>
                    </p:cNvSpPr>
                    <p:nvPr/>
                  </p:nvSpPr>
                  <p:spPr bwMode="auto">
                    <a:xfrm>
                      <a:off x="3591" y="1166"/>
                      <a:ext cx="0" cy="52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6">
                      <a:extLst>
                        <a:ext uri="{FF2B5EF4-FFF2-40B4-BE49-F238E27FC236}">
                          <a16:creationId xmlns="" xmlns:a16="http://schemas.microsoft.com/office/drawing/2014/main" id="{CD441D7D-9E23-42EF-ABA9-82E9253E9893}"/>
                        </a:ext>
                      </a:extLst>
                    </p:cNvPr>
                    <p:cNvSpPr>
                      <a:spLocks noChangeShapeType="1"/>
                    </p:cNvSpPr>
                    <p:nvPr/>
                  </p:nvSpPr>
                  <p:spPr bwMode="auto">
                    <a:xfrm>
                      <a:off x="5184" y="336"/>
                      <a:ext cx="0" cy="1584"/>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Text Box 37">
                      <a:extLst>
                        <a:ext uri="{FF2B5EF4-FFF2-40B4-BE49-F238E27FC236}">
                          <a16:creationId xmlns="" xmlns:a16="http://schemas.microsoft.com/office/drawing/2014/main" id="{D55B3CDB-C9BD-431B-8C1F-7EF719301A27}"/>
                        </a:ext>
                      </a:extLst>
                    </p:cNvPr>
                    <p:cNvSpPr txBox="1">
                      <a:spLocks noChangeArrowheads="1"/>
                    </p:cNvSpPr>
                    <p:nvPr/>
                  </p:nvSpPr>
                  <p:spPr bwMode="auto">
                    <a:xfrm>
                      <a:off x="5232" y="1345"/>
                      <a:ext cx="24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zh-CN" altLang="en-US" sz="1600" b="1">
                          <a:solidFill>
                            <a:schemeClr val="tx1"/>
                          </a:solidFill>
                          <a:latin typeface="Times New Roman" panose="02020603050405020304" pitchFamily="18" charset="0"/>
                        </a:rPr>
                        <a:t>感光屏</a:t>
                      </a:r>
                      <a:endParaRPr lang="zh-CN" altLang="en-US" sz="2400">
                        <a:solidFill>
                          <a:schemeClr val="tx1"/>
                        </a:solidFill>
                        <a:latin typeface="Times New Roman" panose="02020603050405020304" pitchFamily="18" charset="0"/>
                      </a:endParaRPr>
                    </a:p>
                  </p:txBody>
                </p:sp>
                <p:sp>
                  <p:nvSpPr>
                    <p:cNvPr id="48" name="Rectangle 38">
                      <a:extLst>
                        <a:ext uri="{FF2B5EF4-FFF2-40B4-BE49-F238E27FC236}">
                          <a16:creationId xmlns="" xmlns:a16="http://schemas.microsoft.com/office/drawing/2014/main" id="{75FAE370-8433-4C5E-B71B-F843D57A6671}"/>
                        </a:ext>
                      </a:extLst>
                    </p:cNvPr>
                    <p:cNvSpPr>
                      <a:spLocks noChangeArrowheads="1"/>
                    </p:cNvSpPr>
                    <p:nvPr/>
                  </p:nvSpPr>
                  <p:spPr bwMode="auto">
                    <a:xfrm>
                      <a:off x="2640" y="1056"/>
                      <a:ext cx="288" cy="96"/>
                    </a:xfrm>
                    <a:prstGeom prst="rect">
                      <a:avLst/>
                    </a:prstGeom>
                    <a:solidFill>
                      <a:srgbClr val="33CCCC"/>
                    </a:solidFill>
                    <a:ln w="9525">
                      <a:solidFill>
                        <a:srgbClr val="003366"/>
                      </a:solidFill>
                      <a:miter lim="800000"/>
                      <a:headEnd/>
                      <a:tailEnd/>
                    </a:ln>
                  </p:spPr>
                  <p:txBody>
                    <a:bodyPr wrap="none" anchor="ctr"/>
                    <a:lstStyle/>
                    <a:p>
                      <a:pPr algn="ctr"/>
                      <a:endParaRPr lang="zh-CN" altLang="en-US"/>
                    </a:p>
                  </p:txBody>
                </p:sp>
              </p:grpSp>
            </p:grpSp>
            <p:sp>
              <p:nvSpPr>
                <p:cNvPr id="41" name="Rectangle 39">
                  <a:extLst>
                    <a:ext uri="{FF2B5EF4-FFF2-40B4-BE49-F238E27FC236}">
                      <a16:creationId xmlns="" xmlns:a16="http://schemas.microsoft.com/office/drawing/2014/main" id="{4E6E5737-9E42-4035-B8DE-124764F4047C}"/>
                    </a:ext>
                  </a:extLst>
                </p:cNvPr>
                <p:cNvSpPr>
                  <a:spLocks noChangeArrowheads="1"/>
                </p:cNvSpPr>
                <p:nvPr/>
              </p:nvSpPr>
              <p:spPr bwMode="auto">
                <a:xfrm>
                  <a:off x="3939" y="1219"/>
                  <a:ext cx="1067" cy="1030"/>
                </a:xfrm>
                <a:prstGeom prst="rect">
                  <a:avLst/>
                </a:prstGeom>
                <a:solidFill>
                  <a:srgbClr val="000000"/>
                </a:solidFill>
                <a:ln w="9525">
                  <a:solidFill>
                    <a:schemeClr val="bg1"/>
                  </a:solidFill>
                  <a:miter lim="800000"/>
                  <a:headEnd/>
                  <a:tailEnd/>
                </a:ln>
              </p:spPr>
              <p:txBody>
                <a:bodyPr wrap="none" anchor="ctr"/>
                <a:lstStyle/>
                <a:p>
                  <a:pPr algn="ctr"/>
                  <a:endParaRPr lang="zh-CN" altLang="en-US"/>
                </a:p>
              </p:txBody>
            </p:sp>
          </p:grpSp>
          <p:grpSp>
            <p:nvGrpSpPr>
              <p:cNvPr id="11" name="Group 40">
                <a:extLst>
                  <a:ext uri="{FF2B5EF4-FFF2-40B4-BE49-F238E27FC236}">
                    <a16:creationId xmlns="" xmlns:a16="http://schemas.microsoft.com/office/drawing/2014/main" id="{9DFB6044-1C5C-4762-9305-D40E8A5BC0DA}"/>
                  </a:ext>
                </a:extLst>
              </p:cNvPr>
              <p:cNvGrpSpPr>
                <a:grpSpLocks/>
              </p:cNvGrpSpPr>
              <p:nvPr/>
            </p:nvGrpSpPr>
            <p:grpSpPr bwMode="auto">
              <a:xfrm>
                <a:off x="1434" y="3629"/>
                <a:ext cx="3745" cy="554"/>
                <a:chOff x="1240" y="3629"/>
                <a:chExt cx="3745" cy="554"/>
              </a:xfrm>
            </p:grpSpPr>
            <p:sp>
              <p:nvSpPr>
                <p:cNvPr id="32" name="Oval 31">
                  <a:extLst>
                    <a:ext uri="{FF2B5EF4-FFF2-40B4-BE49-F238E27FC236}">
                      <a16:creationId xmlns="" xmlns:a16="http://schemas.microsoft.com/office/drawing/2014/main" id="{79FD31F3-1336-4F3B-8B2F-26B23AABD9A4}"/>
                    </a:ext>
                  </a:extLst>
                </p:cNvPr>
                <p:cNvSpPr>
                  <a:spLocks noChangeArrowheads="1"/>
                </p:cNvSpPr>
                <p:nvPr/>
              </p:nvSpPr>
              <p:spPr bwMode="auto">
                <a:xfrm>
                  <a:off x="4488" y="3850"/>
                  <a:ext cx="27" cy="27"/>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sp>
              <p:nvSpPr>
                <p:cNvPr id="33" name="Text Box 42">
                  <a:extLst>
                    <a:ext uri="{FF2B5EF4-FFF2-40B4-BE49-F238E27FC236}">
                      <a16:creationId xmlns="" xmlns:a16="http://schemas.microsoft.com/office/drawing/2014/main" id="{C06C5D27-7901-409A-B2C9-DE649D7A4F80}"/>
                    </a:ext>
                  </a:extLst>
                </p:cNvPr>
                <p:cNvSpPr txBox="1">
                  <a:spLocks noChangeArrowheads="1"/>
                </p:cNvSpPr>
                <p:nvPr/>
              </p:nvSpPr>
              <p:spPr bwMode="auto">
                <a:xfrm>
                  <a:off x="4702" y="3894"/>
                  <a:ext cx="2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1800" b="1">
                      <a:solidFill>
                        <a:schemeClr val="bg1"/>
                      </a:solidFill>
                      <a:latin typeface="Times New Roman" panose="02020603050405020304" pitchFamily="18" charset="0"/>
                      <a:ea typeface=""/>
                      <a:cs typeface=""/>
                    </a:rPr>
                    <a:t>Q</a:t>
                  </a:r>
                  <a:endParaRPr lang="en-US" altLang="zh-CN" sz="2400">
                    <a:solidFill>
                      <a:schemeClr val="tx1"/>
                    </a:solidFill>
                    <a:latin typeface="Times New Roman" panose="02020603050405020304" pitchFamily="18" charset="0"/>
                  </a:endParaRPr>
                </a:p>
              </p:txBody>
            </p:sp>
            <p:grpSp>
              <p:nvGrpSpPr>
                <p:cNvPr id="34" name="Group 33">
                  <a:extLst>
                    <a:ext uri="{FF2B5EF4-FFF2-40B4-BE49-F238E27FC236}">
                      <a16:creationId xmlns="" xmlns:a16="http://schemas.microsoft.com/office/drawing/2014/main" id="{57AE3DE9-E50B-45AF-949F-2D99BBF847DB}"/>
                    </a:ext>
                  </a:extLst>
                </p:cNvPr>
                <p:cNvGrpSpPr>
                  <a:grpSpLocks/>
                </p:cNvGrpSpPr>
                <p:nvPr/>
              </p:nvGrpSpPr>
              <p:grpSpPr bwMode="auto">
                <a:xfrm>
                  <a:off x="3191" y="3830"/>
                  <a:ext cx="313" cy="353"/>
                  <a:chOff x="3238" y="1965"/>
                  <a:chExt cx="313" cy="353"/>
                </a:xfrm>
              </p:grpSpPr>
              <p:sp>
                <p:nvSpPr>
                  <p:cNvPr id="38" name="Text Box 44">
                    <a:extLst>
                      <a:ext uri="{FF2B5EF4-FFF2-40B4-BE49-F238E27FC236}">
                        <a16:creationId xmlns="" xmlns:a16="http://schemas.microsoft.com/office/drawing/2014/main" id="{7D6AE4C8-73E0-43E4-AF24-B12D2C574810}"/>
                      </a:ext>
                    </a:extLst>
                  </p:cNvPr>
                  <p:cNvSpPr txBox="1">
                    <a:spLocks noChangeArrowheads="1"/>
                  </p:cNvSpPr>
                  <p:nvPr/>
                </p:nvSpPr>
                <p:spPr bwMode="auto">
                  <a:xfrm>
                    <a:off x="3238" y="2030"/>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Q</a:t>
                    </a:r>
                    <a:endParaRPr lang="en-US" altLang="zh-CN" sz="2400">
                      <a:solidFill>
                        <a:schemeClr val="tx1"/>
                      </a:solidFill>
                      <a:latin typeface="Times New Roman" panose="02020603050405020304" pitchFamily="18" charset="0"/>
                    </a:endParaRPr>
                  </a:p>
                </p:txBody>
              </p:sp>
              <p:sp>
                <p:nvSpPr>
                  <p:cNvPr id="39" name="Oval 45">
                    <a:extLst>
                      <a:ext uri="{FF2B5EF4-FFF2-40B4-BE49-F238E27FC236}">
                        <a16:creationId xmlns="" xmlns:a16="http://schemas.microsoft.com/office/drawing/2014/main" id="{7EACD439-FB77-4362-9751-5DC679407C73}"/>
                      </a:ext>
                    </a:extLst>
                  </p:cNvPr>
                  <p:cNvSpPr>
                    <a:spLocks noChangeArrowheads="1"/>
                  </p:cNvSpPr>
                  <p:nvPr/>
                </p:nvSpPr>
                <p:spPr bwMode="auto">
                  <a:xfrm>
                    <a:off x="3495" y="1965"/>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grpSp>
              <p:nvGrpSpPr>
                <p:cNvPr id="35" name="Group 46">
                  <a:extLst>
                    <a:ext uri="{FF2B5EF4-FFF2-40B4-BE49-F238E27FC236}">
                      <a16:creationId xmlns="" xmlns:a16="http://schemas.microsoft.com/office/drawing/2014/main" id="{0553947C-9771-48F9-9E04-9D8C71D41FF0}"/>
                    </a:ext>
                  </a:extLst>
                </p:cNvPr>
                <p:cNvGrpSpPr>
                  <a:grpSpLocks/>
                </p:cNvGrpSpPr>
                <p:nvPr/>
              </p:nvGrpSpPr>
              <p:grpSpPr bwMode="auto">
                <a:xfrm>
                  <a:off x="1240" y="3629"/>
                  <a:ext cx="2245" cy="228"/>
                  <a:chOff x="1277" y="1764"/>
                  <a:chExt cx="2245" cy="228"/>
                </a:xfrm>
              </p:grpSpPr>
              <p:sp>
                <p:nvSpPr>
                  <p:cNvPr id="36" name="Line 47">
                    <a:extLst>
                      <a:ext uri="{FF2B5EF4-FFF2-40B4-BE49-F238E27FC236}">
                        <a16:creationId xmlns="" xmlns:a16="http://schemas.microsoft.com/office/drawing/2014/main" id="{82DBD016-BAFD-4F85-8292-2D29479AF04D}"/>
                      </a:ext>
                    </a:extLst>
                  </p:cNvPr>
                  <p:cNvSpPr>
                    <a:spLocks noChangeShapeType="1"/>
                  </p:cNvSpPr>
                  <p:nvPr/>
                </p:nvSpPr>
                <p:spPr bwMode="auto">
                  <a:xfrm>
                    <a:off x="1926" y="1766"/>
                    <a:ext cx="1596" cy="226"/>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8">
                    <a:extLst>
                      <a:ext uri="{FF2B5EF4-FFF2-40B4-BE49-F238E27FC236}">
                        <a16:creationId xmlns="" xmlns:a16="http://schemas.microsoft.com/office/drawing/2014/main" id="{548D9A98-6DE5-4E6B-8461-29BB90B23E4E}"/>
                      </a:ext>
                    </a:extLst>
                  </p:cNvPr>
                  <p:cNvSpPr>
                    <a:spLocks noChangeShapeType="1"/>
                  </p:cNvSpPr>
                  <p:nvPr/>
                </p:nvSpPr>
                <p:spPr bwMode="auto">
                  <a:xfrm>
                    <a:off x="1277" y="1764"/>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 name="Group 49">
                <a:extLst>
                  <a:ext uri="{FF2B5EF4-FFF2-40B4-BE49-F238E27FC236}">
                    <a16:creationId xmlns="" xmlns:a16="http://schemas.microsoft.com/office/drawing/2014/main" id="{7F909402-8829-44BD-AA16-BB154E878288}"/>
                  </a:ext>
                </a:extLst>
              </p:cNvPr>
              <p:cNvGrpSpPr>
                <a:grpSpLocks/>
              </p:cNvGrpSpPr>
              <p:nvPr/>
            </p:nvGrpSpPr>
            <p:grpSpPr bwMode="auto">
              <a:xfrm>
                <a:off x="1422" y="3142"/>
                <a:ext cx="3674" cy="934"/>
                <a:chOff x="1228" y="3142"/>
                <a:chExt cx="3674" cy="934"/>
              </a:xfrm>
            </p:grpSpPr>
            <p:grpSp>
              <p:nvGrpSpPr>
                <p:cNvPr id="13" name="Group 50">
                  <a:extLst>
                    <a:ext uri="{FF2B5EF4-FFF2-40B4-BE49-F238E27FC236}">
                      <a16:creationId xmlns="" xmlns:a16="http://schemas.microsoft.com/office/drawing/2014/main" id="{8AB0ACB1-EBE7-43B7-B6FD-531D58353BB6}"/>
                    </a:ext>
                  </a:extLst>
                </p:cNvPr>
                <p:cNvGrpSpPr>
                  <a:grpSpLocks/>
                </p:cNvGrpSpPr>
                <p:nvPr/>
              </p:nvGrpSpPr>
              <p:grpSpPr bwMode="auto">
                <a:xfrm>
                  <a:off x="1228" y="3324"/>
                  <a:ext cx="2256" cy="689"/>
                  <a:chOff x="1228" y="3324"/>
                  <a:chExt cx="2256" cy="689"/>
                </a:xfrm>
              </p:grpSpPr>
              <p:sp>
                <p:nvSpPr>
                  <p:cNvPr id="22" name="Line 51">
                    <a:extLst>
                      <a:ext uri="{FF2B5EF4-FFF2-40B4-BE49-F238E27FC236}">
                        <a16:creationId xmlns="" xmlns:a16="http://schemas.microsoft.com/office/drawing/2014/main" id="{F16CC701-FBDC-45D9-9853-1FF0F056F8AD}"/>
                      </a:ext>
                    </a:extLst>
                  </p:cNvPr>
                  <p:cNvSpPr>
                    <a:spLocks noChangeShapeType="1"/>
                  </p:cNvSpPr>
                  <p:nvPr/>
                </p:nvSpPr>
                <p:spPr bwMode="auto">
                  <a:xfrm>
                    <a:off x="1879" y="3635"/>
                    <a:ext cx="1605" cy="95"/>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52">
                    <a:extLst>
                      <a:ext uri="{FF2B5EF4-FFF2-40B4-BE49-F238E27FC236}">
                        <a16:creationId xmlns="" xmlns:a16="http://schemas.microsoft.com/office/drawing/2014/main" id="{2D141AAC-D7DE-408F-BD56-4E1F67B6C03A}"/>
                      </a:ext>
                    </a:extLst>
                  </p:cNvPr>
                  <p:cNvSpPr>
                    <a:spLocks noChangeShapeType="1"/>
                  </p:cNvSpPr>
                  <p:nvPr/>
                </p:nvSpPr>
                <p:spPr bwMode="auto">
                  <a:xfrm>
                    <a:off x="1879" y="3635"/>
                    <a:ext cx="1605" cy="133"/>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53">
                    <a:extLst>
                      <a:ext uri="{FF2B5EF4-FFF2-40B4-BE49-F238E27FC236}">
                        <a16:creationId xmlns="" xmlns:a16="http://schemas.microsoft.com/office/drawing/2014/main" id="{A99C9C3B-27E3-4C19-B761-24E573493FC3}"/>
                      </a:ext>
                    </a:extLst>
                  </p:cNvPr>
                  <p:cNvSpPr>
                    <a:spLocks noChangeShapeType="1"/>
                  </p:cNvSpPr>
                  <p:nvPr/>
                </p:nvSpPr>
                <p:spPr bwMode="auto">
                  <a:xfrm flipV="1">
                    <a:off x="1228" y="3635"/>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54">
                    <a:extLst>
                      <a:ext uri="{FF2B5EF4-FFF2-40B4-BE49-F238E27FC236}">
                        <a16:creationId xmlns="" xmlns:a16="http://schemas.microsoft.com/office/drawing/2014/main" id="{D5B01C0A-32CE-47A6-B709-F3D99D3F51FE}"/>
                      </a:ext>
                    </a:extLst>
                  </p:cNvPr>
                  <p:cNvSpPr>
                    <a:spLocks noChangeShapeType="1"/>
                  </p:cNvSpPr>
                  <p:nvPr/>
                </p:nvSpPr>
                <p:spPr bwMode="auto">
                  <a:xfrm flipV="1">
                    <a:off x="1889" y="3324"/>
                    <a:ext cx="1595" cy="31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55">
                    <a:extLst>
                      <a:ext uri="{FF2B5EF4-FFF2-40B4-BE49-F238E27FC236}">
                        <a16:creationId xmlns="" xmlns:a16="http://schemas.microsoft.com/office/drawing/2014/main" id="{6E44C3E3-A780-439A-B3A5-2F14DCA9D5AC}"/>
                      </a:ext>
                    </a:extLst>
                  </p:cNvPr>
                  <p:cNvSpPr>
                    <a:spLocks noChangeShapeType="1"/>
                  </p:cNvSpPr>
                  <p:nvPr/>
                </p:nvSpPr>
                <p:spPr bwMode="auto">
                  <a:xfrm flipV="1">
                    <a:off x="1889" y="3390"/>
                    <a:ext cx="1586" cy="245"/>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56">
                    <a:extLst>
                      <a:ext uri="{FF2B5EF4-FFF2-40B4-BE49-F238E27FC236}">
                        <a16:creationId xmlns="" xmlns:a16="http://schemas.microsoft.com/office/drawing/2014/main" id="{14D493C7-225A-4EA4-AD9A-E319A1E47D7A}"/>
                      </a:ext>
                    </a:extLst>
                  </p:cNvPr>
                  <p:cNvSpPr>
                    <a:spLocks noChangeShapeType="1"/>
                  </p:cNvSpPr>
                  <p:nvPr/>
                </p:nvSpPr>
                <p:spPr bwMode="auto">
                  <a:xfrm flipV="1">
                    <a:off x="1889" y="3513"/>
                    <a:ext cx="1595" cy="12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57">
                    <a:extLst>
                      <a:ext uri="{FF2B5EF4-FFF2-40B4-BE49-F238E27FC236}">
                        <a16:creationId xmlns="" xmlns:a16="http://schemas.microsoft.com/office/drawing/2014/main" id="{C0D9D8D3-5265-4343-BD6D-D0167436BBC0}"/>
                      </a:ext>
                    </a:extLst>
                  </p:cNvPr>
                  <p:cNvSpPr>
                    <a:spLocks noChangeShapeType="1"/>
                  </p:cNvSpPr>
                  <p:nvPr/>
                </p:nvSpPr>
                <p:spPr bwMode="auto">
                  <a:xfrm>
                    <a:off x="1889" y="3635"/>
                    <a:ext cx="1586" cy="37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58">
                    <a:extLst>
                      <a:ext uri="{FF2B5EF4-FFF2-40B4-BE49-F238E27FC236}">
                        <a16:creationId xmlns="" xmlns:a16="http://schemas.microsoft.com/office/drawing/2014/main" id="{8331A586-7935-456C-9791-4C9A1D3903B6}"/>
                      </a:ext>
                    </a:extLst>
                  </p:cNvPr>
                  <p:cNvSpPr>
                    <a:spLocks noChangeShapeType="1"/>
                  </p:cNvSpPr>
                  <p:nvPr/>
                </p:nvSpPr>
                <p:spPr bwMode="auto">
                  <a:xfrm>
                    <a:off x="1879" y="3635"/>
                    <a:ext cx="1605" cy="4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59">
                    <a:extLst>
                      <a:ext uri="{FF2B5EF4-FFF2-40B4-BE49-F238E27FC236}">
                        <a16:creationId xmlns="" xmlns:a16="http://schemas.microsoft.com/office/drawing/2014/main" id="{B6BDB7A7-8777-481E-914C-5B1AC9B062EA}"/>
                      </a:ext>
                    </a:extLst>
                  </p:cNvPr>
                  <p:cNvSpPr>
                    <a:spLocks noChangeShapeType="1"/>
                  </p:cNvSpPr>
                  <p:nvPr/>
                </p:nvSpPr>
                <p:spPr bwMode="auto">
                  <a:xfrm flipV="1">
                    <a:off x="1879" y="3579"/>
                    <a:ext cx="1596" cy="56"/>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60">
                    <a:extLst>
                      <a:ext uri="{FF2B5EF4-FFF2-40B4-BE49-F238E27FC236}">
                        <a16:creationId xmlns="" xmlns:a16="http://schemas.microsoft.com/office/drawing/2014/main" id="{20A551F4-46DA-4C51-82A2-6B6C31535CEC}"/>
                      </a:ext>
                    </a:extLst>
                  </p:cNvPr>
                  <p:cNvSpPr>
                    <a:spLocks noChangeShapeType="1"/>
                  </p:cNvSpPr>
                  <p:nvPr/>
                </p:nvSpPr>
                <p:spPr bwMode="auto">
                  <a:xfrm>
                    <a:off x="1879" y="3635"/>
                    <a:ext cx="1596" cy="303"/>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61">
                  <a:extLst>
                    <a:ext uri="{FF2B5EF4-FFF2-40B4-BE49-F238E27FC236}">
                      <a16:creationId xmlns="" xmlns:a16="http://schemas.microsoft.com/office/drawing/2014/main" id="{016347AB-3552-467A-B742-792A164EF115}"/>
                    </a:ext>
                  </a:extLst>
                </p:cNvPr>
                <p:cNvGrpSpPr>
                  <a:grpSpLocks/>
                </p:cNvGrpSpPr>
                <p:nvPr/>
              </p:nvGrpSpPr>
              <p:grpSpPr bwMode="auto">
                <a:xfrm>
                  <a:off x="3960" y="3142"/>
                  <a:ext cx="942" cy="934"/>
                  <a:chOff x="4027" y="1262"/>
                  <a:chExt cx="914" cy="952"/>
                </a:xfrm>
              </p:grpSpPr>
              <p:sp>
                <p:nvSpPr>
                  <p:cNvPr id="15" name="Oval 62">
                    <a:extLst>
                      <a:ext uri="{FF2B5EF4-FFF2-40B4-BE49-F238E27FC236}">
                        <a16:creationId xmlns="" xmlns:a16="http://schemas.microsoft.com/office/drawing/2014/main" id="{06AA1764-7CF2-402F-8327-A64B66E7E15A}"/>
                      </a:ext>
                    </a:extLst>
                  </p:cNvPr>
                  <p:cNvSpPr>
                    <a:spLocks noChangeArrowheads="1"/>
                  </p:cNvSpPr>
                  <p:nvPr/>
                </p:nvSpPr>
                <p:spPr bwMode="auto">
                  <a:xfrm>
                    <a:off x="4108" y="1346"/>
                    <a:ext cx="762" cy="788"/>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6" name="Oval 63">
                    <a:extLst>
                      <a:ext uri="{FF2B5EF4-FFF2-40B4-BE49-F238E27FC236}">
                        <a16:creationId xmlns="" xmlns:a16="http://schemas.microsoft.com/office/drawing/2014/main" id="{5D134BFA-CFDA-4990-BAD1-EEDFB7E48235}"/>
                      </a:ext>
                    </a:extLst>
                  </p:cNvPr>
                  <p:cNvSpPr>
                    <a:spLocks noChangeArrowheads="1"/>
                  </p:cNvSpPr>
                  <p:nvPr/>
                </p:nvSpPr>
                <p:spPr bwMode="auto">
                  <a:xfrm>
                    <a:off x="4186" y="1419"/>
                    <a:ext cx="602" cy="644"/>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 name="Oval 64">
                    <a:extLst>
                      <a:ext uri="{FF2B5EF4-FFF2-40B4-BE49-F238E27FC236}">
                        <a16:creationId xmlns="" xmlns:a16="http://schemas.microsoft.com/office/drawing/2014/main" id="{E90117CB-EDBF-418B-B476-805E4E64E209}"/>
                      </a:ext>
                    </a:extLst>
                  </p:cNvPr>
                  <p:cNvSpPr>
                    <a:spLocks noChangeArrowheads="1"/>
                  </p:cNvSpPr>
                  <p:nvPr/>
                </p:nvSpPr>
                <p:spPr bwMode="auto">
                  <a:xfrm>
                    <a:off x="4241" y="1480"/>
                    <a:ext cx="501" cy="518"/>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8" name="Oval 65">
                    <a:extLst>
                      <a:ext uri="{FF2B5EF4-FFF2-40B4-BE49-F238E27FC236}">
                        <a16:creationId xmlns="" xmlns:a16="http://schemas.microsoft.com/office/drawing/2014/main" id="{F0094A2A-EDC5-434D-8B3F-C0E011592EC1}"/>
                      </a:ext>
                    </a:extLst>
                  </p:cNvPr>
                  <p:cNvSpPr>
                    <a:spLocks noChangeArrowheads="1"/>
                  </p:cNvSpPr>
                  <p:nvPr/>
                </p:nvSpPr>
                <p:spPr bwMode="auto">
                  <a:xfrm>
                    <a:off x="4330" y="1566"/>
                    <a:ext cx="312" cy="325"/>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 name="Oval 66">
                    <a:extLst>
                      <a:ext uri="{FF2B5EF4-FFF2-40B4-BE49-F238E27FC236}">
                        <a16:creationId xmlns="" xmlns:a16="http://schemas.microsoft.com/office/drawing/2014/main" id="{422895FF-15CE-49AB-924C-2DAE7F9A570F}"/>
                      </a:ext>
                    </a:extLst>
                  </p:cNvPr>
                  <p:cNvSpPr>
                    <a:spLocks noChangeArrowheads="1"/>
                  </p:cNvSpPr>
                  <p:nvPr/>
                </p:nvSpPr>
                <p:spPr bwMode="auto">
                  <a:xfrm>
                    <a:off x="4378" y="1621"/>
                    <a:ext cx="218" cy="217"/>
                  </a:xfrm>
                  <a:prstGeom prst="ellipse">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0" name="Oval 67">
                    <a:extLst>
                      <a:ext uri="{FF2B5EF4-FFF2-40B4-BE49-F238E27FC236}">
                        <a16:creationId xmlns="" xmlns:a16="http://schemas.microsoft.com/office/drawing/2014/main" id="{DBE98FF6-C556-45B2-856B-973790CB15E0}"/>
                      </a:ext>
                    </a:extLst>
                  </p:cNvPr>
                  <p:cNvSpPr>
                    <a:spLocks noChangeArrowheads="1"/>
                  </p:cNvSpPr>
                  <p:nvPr/>
                </p:nvSpPr>
                <p:spPr bwMode="auto">
                  <a:xfrm>
                    <a:off x="4409" y="1646"/>
                    <a:ext cx="165" cy="169"/>
                  </a:xfrm>
                  <a:prstGeom prst="ellipse">
                    <a:avLst/>
                  </a:prstGeom>
                  <a:solidFill>
                    <a:schemeClr val="bg1"/>
                  </a:solidFill>
                  <a:ln w="19050">
                    <a:solidFill>
                      <a:schemeClr val="bg1"/>
                    </a:solidFill>
                    <a:round/>
                    <a:headEnd/>
                    <a:tailEnd/>
                  </a:ln>
                </p:spPr>
                <p:txBody>
                  <a:bodyPr wrap="none" anchor="ctr"/>
                  <a:lstStyle/>
                  <a:p>
                    <a:pPr algn="ctr"/>
                    <a:endParaRPr lang="zh-CN" altLang="en-US"/>
                  </a:p>
                </p:txBody>
              </p:sp>
              <p:sp>
                <p:nvSpPr>
                  <p:cNvPr id="21" name="Oval 68">
                    <a:extLst>
                      <a:ext uri="{FF2B5EF4-FFF2-40B4-BE49-F238E27FC236}">
                        <a16:creationId xmlns="" xmlns:a16="http://schemas.microsoft.com/office/drawing/2014/main" id="{6359B98F-B385-4A2B-B57C-2406ABA0B676}"/>
                      </a:ext>
                    </a:extLst>
                  </p:cNvPr>
                  <p:cNvSpPr>
                    <a:spLocks noChangeArrowheads="1"/>
                  </p:cNvSpPr>
                  <p:nvPr/>
                </p:nvSpPr>
                <p:spPr bwMode="auto">
                  <a:xfrm>
                    <a:off x="4027" y="1262"/>
                    <a:ext cx="914" cy="95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grpSp>
      </p:grpSp>
      <p:sp>
        <p:nvSpPr>
          <p:cNvPr id="66" name="Rectangle 65"/>
          <p:cNvSpPr/>
          <p:nvPr/>
        </p:nvSpPr>
        <p:spPr>
          <a:xfrm>
            <a:off x="370253" y="2467470"/>
            <a:ext cx="8359446" cy="1292662"/>
          </a:xfrm>
          <a:prstGeom prst="rect">
            <a:avLst/>
          </a:prstGeom>
        </p:spPr>
        <p:txBody>
          <a:bodyPr wrap="square">
            <a:spAutoFit/>
          </a:bodyPr>
          <a:lstStyle/>
          <a:p>
            <a:pPr indent="720000"/>
            <a:r>
              <a:rPr lang="zh-CN" altLang="en-US" sz="2600" dirty="0" smtClean="0">
                <a:latin typeface="黑体" panose="02010609060101010101" pitchFamily="49" charset="-122"/>
                <a:ea typeface="黑体" panose="02010609060101010101" pitchFamily="49" charset="-122"/>
              </a:rPr>
              <a:t>但</a:t>
            </a:r>
            <a:r>
              <a:rPr lang="zh-CN" altLang="en-US" sz="2600" dirty="0">
                <a:latin typeface="黑体" panose="02010609060101010101" pitchFamily="49" charset="-122"/>
                <a:ea typeface="黑体" panose="02010609060101010101" pitchFamily="49" charset="-122"/>
              </a:rPr>
              <a:t>只要</a:t>
            </a:r>
            <a:r>
              <a:rPr lang="zh-CN" altLang="en-US" sz="2600" dirty="0">
                <a:solidFill>
                  <a:srgbClr val="0000FF"/>
                </a:solidFill>
                <a:latin typeface="黑体" panose="02010609060101010101" pitchFamily="49" charset="-122"/>
                <a:ea typeface="黑体" panose="02010609060101010101" pitchFamily="49" charset="-122"/>
              </a:rPr>
              <a:t>时间足够长</a:t>
            </a:r>
            <a:r>
              <a:rPr lang="zh-CN" altLang="en-US" sz="2600" dirty="0">
                <a:latin typeface="黑体" panose="02010609060101010101" pitchFamily="49" charset="-122"/>
                <a:ea typeface="黑体" panose="02010609060101010101" pitchFamily="49" charset="-122"/>
              </a:rPr>
              <a:t>，</a:t>
            </a:r>
            <a:r>
              <a:rPr lang="zh-CN" altLang="en-US" sz="2600" dirty="0" smtClean="0">
                <a:latin typeface="黑体" panose="02010609060101010101" pitchFamily="49" charset="-122"/>
                <a:ea typeface="黑体" panose="02010609060101010101" pitchFamily="49" charset="-122"/>
              </a:rPr>
              <a:t>底</a:t>
            </a:r>
            <a:r>
              <a:rPr lang="zh-CN" altLang="en-US" sz="2600" dirty="0">
                <a:latin typeface="黑体" panose="02010609060101010101" pitchFamily="49" charset="-122"/>
                <a:ea typeface="黑体" panose="02010609060101010101" pitchFamily="49" charset="-122"/>
              </a:rPr>
              <a:t>板</a:t>
            </a:r>
            <a:r>
              <a:rPr lang="zh-CN" altLang="en-US" sz="2600" dirty="0" smtClean="0">
                <a:latin typeface="黑体" panose="02010609060101010101" pitchFamily="49" charset="-122"/>
                <a:ea typeface="黑体" panose="02010609060101010101" pitchFamily="49" charset="-122"/>
              </a:rPr>
              <a:t>上感光点越来越多。结果有些地方密，有些地方则几乎没有感</a:t>
            </a:r>
            <a:r>
              <a:rPr lang="zh-CN" altLang="en-US" sz="2600" dirty="0">
                <a:latin typeface="黑体" panose="02010609060101010101" pitchFamily="49" charset="-122"/>
                <a:ea typeface="黑体" panose="02010609060101010101" pitchFamily="49" charset="-122"/>
              </a:rPr>
              <a:t>光点，最后底板上感光点的密度分布形成一个有规律的图</a:t>
            </a:r>
            <a:r>
              <a:rPr lang="zh-CN" altLang="en-US" sz="2600" dirty="0" smtClean="0">
                <a:latin typeface="黑体" panose="02010609060101010101" pitchFamily="49" charset="-122"/>
                <a:ea typeface="黑体" panose="02010609060101010101" pitchFamily="49" charset="-122"/>
              </a:rPr>
              <a:t>样。</a:t>
            </a:r>
            <a:endParaRPr lang="en-US" altLang="zh-CN" sz="26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3447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087AE1B-2CF3-4784-B9E2-3E9F21303A48}"/>
              </a:ext>
            </a:extLst>
          </p:cNvPr>
          <p:cNvSpPr>
            <a:spLocks noGrp="1"/>
          </p:cNvSpPr>
          <p:nvPr>
            <p:ph type="title"/>
          </p:nvPr>
        </p:nvSpPr>
        <p:spPr>
          <a:xfrm>
            <a:off x="187885" y="0"/>
            <a:ext cx="4690504"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Rectangle 4"/>
          <p:cNvSpPr/>
          <p:nvPr/>
        </p:nvSpPr>
        <p:spPr>
          <a:xfrm>
            <a:off x="740111" y="695627"/>
            <a:ext cx="4138278" cy="605294"/>
          </a:xfrm>
          <a:prstGeom prst="rect">
            <a:avLst/>
          </a:prstGeom>
        </p:spPr>
        <p:txBody>
          <a:bodyPr wrap="square">
            <a:spAutoFit/>
          </a:bodyPr>
          <a:lstStyle/>
          <a:p>
            <a:pPr>
              <a:lnSpc>
                <a:spcPts val="4000"/>
              </a:lnSpc>
            </a:pPr>
            <a:r>
              <a:rPr lang="zh-CN" altLang="en-US" sz="2800" dirty="0" smtClean="0">
                <a:solidFill>
                  <a:srgbClr val="FF3300"/>
                </a:solidFill>
                <a:latin typeface="黑体" panose="02010609060101010101" pitchFamily="49" charset="-122"/>
                <a:ea typeface="黑体" panose="02010609060101010101" pitchFamily="49" charset="-122"/>
              </a:rPr>
              <a:t>波由粒子组成是错误的</a:t>
            </a:r>
            <a:endParaRPr lang="en-US" altLang="zh-CN" sz="2800" dirty="0" smtClean="0">
              <a:solidFill>
                <a:srgbClr val="FF3300"/>
              </a:solidFill>
              <a:latin typeface="黑体" panose="02010609060101010101" pitchFamily="49" charset="-122"/>
              <a:ea typeface="黑体" panose="02010609060101010101" pitchFamily="49" charset="-122"/>
            </a:endParaRPr>
          </a:p>
        </p:txBody>
      </p:sp>
      <p:grpSp>
        <p:nvGrpSpPr>
          <p:cNvPr id="6" name="Group 9">
            <a:extLst>
              <a:ext uri="{FF2B5EF4-FFF2-40B4-BE49-F238E27FC236}">
                <a16:creationId xmlns="" xmlns:a16="http://schemas.microsoft.com/office/drawing/2014/main" id="{E357A5B8-AADF-4389-BEBC-3740F320F3A1}"/>
              </a:ext>
            </a:extLst>
          </p:cNvPr>
          <p:cNvGrpSpPr>
            <a:grpSpLocks/>
          </p:cNvGrpSpPr>
          <p:nvPr/>
        </p:nvGrpSpPr>
        <p:grpSpPr bwMode="auto">
          <a:xfrm>
            <a:off x="1271016" y="4498847"/>
            <a:ext cx="6637528" cy="2130807"/>
            <a:chOff x="1029" y="3013"/>
            <a:chExt cx="4150" cy="1295"/>
          </a:xfrm>
        </p:grpSpPr>
        <p:grpSp>
          <p:nvGrpSpPr>
            <p:cNvPr id="7" name="Group 10">
              <a:extLst>
                <a:ext uri="{FF2B5EF4-FFF2-40B4-BE49-F238E27FC236}">
                  <a16:creationId xmlns="" xmlns:a16="http://schemas.microsoft.com/office/drawing/2014/main" id="{413CEE9B-4812-4CD0-B187-9648CBFFA81C}"/>
                </a:ext>
              </a:extLst>
            </p:cNvPr>
            <p:cNvGrpSpPr>
              <a:grpSpLocks/>
            </p:cNvGrpSpPr>
            <p:nvPr/>
          </p:nvGrpSpPr>
          <p:grpSpPr bwMode="auto">
            <a:xfrm>
              <a:off x="1434" y="3499"/>
              <a:ext cx="3190" cy="288"/>
              <a:chOff x="1240" y="3499"/>
              <a:chExt cx="3190" cy="288"/>
            </a:xfrm>
          </p:grpSpPr>
          <p:sp>
            <p:nvSpPr>
              <p:cNvPr id="58" name="Oval 11">
                <a:extLst>
                  <a:ext uri="{FF2B5EF4-FFF2-40B4-BE49-F238E27FC236}">
                    <a16:creationId xmlns="" xmlns:a16="http://schemas.microsoft.com/office/drawing/2014/main" id="{7440C38D-E302-4434-9AA9-4340016953CD}"/>
                  </a:ext>
                </a:extLst>
              </p:cNvPr>
              <p:cNvSpPr>
                <a:spLocks noChangeArrowheads="1"/>
              </p:cNvSpPr>
              <p:nvPr/>
            </p:nvSpPr>
            <p:spPr bwMode="auto">
              <a:xfrm>
                <a:off x="4403" y="3576"/>
                <a:ext cx="27" cy="27"/>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grpSp>
            <p:nvGrpSpPr>
              <p:cNvPr id="59" name="Group 12">
                <a:extLst>
                  <a:ext uri="{FF2B5EF4-FFF2-40B4-BE49-F238E27FC236}">
                    <a16:creationId xmlns="" xmlns:a16="http://schemas.microsoft.com/office/drawing/2014/main" id="{65268406-22DA-44C9-BBBD-6B3DF631D035}"/>
                  </a:ext>
                </a:extLst>
              </p:cNvPr>
              <p:cNvGrpSpPr>
                <a:grpSpLocks/>
              </p:cNvGrpSpPr>
              <p:nvPr/>
            </p:nvGrpSpPr>
            <p:grpSpPr bwMode="auto">
              <a:xfrm>
                <a:off x="1240" y="3499"/>
                <a:ext cx="2566" cy="288"/>
                <a:chOff x="1240" y="3499"/>
                <a:chExt cx="2566" cy="288"/>
              </a:xfrm>
            </p:grpSpPr>
            <p:grpSp>
              <p:nvGrpSpPr>
                <p:cNvPr id="60" name="Group 13">
                  <a:extLst>
                    <a:ext uri="{FF2B5EF4-FFF2-40B4-BE49-F238E27FC236}">
                      <a16:creationId xmlns="" xmlns:a16="http://schemas.microsoft.com/office/drawing/2014/main" id="{A96B793F-90E1-4C78-B230-851F7432BD1A}"/>
                    </a:ext>
                  </a:extLst>
                </p:cNvPr>
                <p:cNvGrpSpPr>
                  <a:grpSpLocks/>
                </p:cNvGrpSpPr>
                <p:nvPr/>
              </p:nvGrpSpPr>
              <p:grpSpPr bwMode="auto">
                <a:xfrm>
                  <a:off x="1892" y="3499"/>
                  <a:ext cx="1914" cy="288"/>
                  <a:chOff x="1939" y="1634"/>
                  <a:chExt cx="1914" cy="288"/>
                </a:xfrm>
              </p:grpSpPr>
              <p:grpSp>
                <p:nvGrpSpPr>
                  <p:cNvPr id="62" name="Group 14">
                    <a:extLst>
                      <a:ext uri="{FF2B5EF4-FFF2-40B4-BE49-F238E27FC236}">
                        <a16:creationId xmlns="" xmlns:a16="http://schemas.microsoft.com/office/drawing/2014/main" id="{3EBC6A80-FBDD-49E0-AF39-A6F7792E27CE}"/>
                      </a:ext>
                    </a:extLst>
                  </p:cNvPr>
                  <p:cNvGrpSpPr>
                    <a:grpSpLocks/>
                  </p:cNvGrpSpPr>
                  <p:nvPr/>
                </p:nvGrpSpPr>
                <p:grpSpPr bwMode="auto">
                  <a:xfrm>
                    <a:off x="1939" y="1634"/>
                    <a:ext cx="1914" cy="288"/>
                    <a:chOff x="1939" y="1634"/>
                    <a:chExt cx="1914" cy="288"/>
                  </a:xfrm>
                </p:grpSpPr>
                <p:sp>
                  <p:nvSpPr>
                    <p:cNvPr id="64" name="Line 15">
                      <a:extLst>
                        <a:ext uri="{FF2B5EF4-FFF2-40B4-BE49-F238E27FC236}">
                          <a16:creationId xmlns="" xmlns:a16="http://schemas.microsoft.com/office/drawing/2014/main" id="{20360F6A-34C3-49FF-9B2D-618A0E02AA52}"/>
                        </a:ext>
                      </a:extLst>
                    </p:cNvPr>
                    <p:cNvSpPr>
                      <a:spLocks noChangeShapeType="1"/>
                    </p:cNvSpPr>
                    <p:nvPr/>
                  </p:nvSpPr>
                  <p:spPr bwMode="auto">
                    <a:xfrm>
                      <a:off x="1939" y="1765"/>
                      <a:ext cx="1584" cy="0"/>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Text Box 16">
                      <a:extLst>
                        <a:ext uri="{FF2B5EF4-FFF2-40B4-BE49-F238E27FC236}">
                          <a16:creationId xmlns="" xmlns:a16="http://schemas.microsoft.com/office/drawing/2014/main" id="{FEA0ADC2-0543-4098-8CAA-05D50940CF4B}"/>
                        </a:ext>
                      </a:extLst>
                    </p:cNvPr>
                    <p:cNvSpPr txBox="1">
                      <a:spLocks noChangeArrowheads="1"/>
                    </p:cNvSpPr>
                    <p:nvPr/>
                  </p:nvSpPr>
                  <p:spPr bwMode="auto">
                    <a:xfrm>
                      <a:off x="3598" y="163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O</a:t>
                      </a:r>
                      <a:endParaRPr lang="en-US" altLang="zh-CN" sz="2400">
                        <a:solidFill>
                          <a:schemeClr val="tx1"/>
                        </a:solidFill>
                        <a:latin typeface="Times New Roman" panose="02020603050405020304" pitchFamily="18" charset="0"/>
                      </a:endParaRPr>
                    </a:p>
                  </p:txBody>
                </p:sp>
              </p:grpSp>
              <p:sp>
                <p:nvSpPr>
                  <p:cNvPr id="63" name="Oval 17">
                    <a:extLst>
                      <a:ext uri="{FF2B5EF4-FFF2-40B4-BE49-F238E27FC236}">
                        <a16:creationId xmlns="" xmlns:a16="http://schemas.microsoft.com/office/drawing/2014/main" id="{DD2777B4-3640-4715-A2B1-421A0E453E56}"/>
                      </a:ext>
                    </a:extLst>
                  </p:cNvPr>
                  <p:cNvSpPr>
                    <a:spLocks noChangeArrowheads="1"/>
                  </p:cNvSpPr>
                  <p:nvPr/>
                </p:nvSpPr>
                <p:spPr bwMode="auto">
                  <a:xfrm>
                    <a:off x="3495" y="1739"/>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sp>
              <p:nvSpPr>
                <p:cNvPr id="61" name="Line 18">
                  <a:extLst>
                    <a:ext uri="{FF2B5EF4-FFF2-40B4-BE49-F238E27FC236}">
                      <a16:creationId xmlns="" xmlns:a16="http://schemas.microsoft.com/office/drawing/2014/main" id="{C4346081-7070-4016-8CC0-837B8D44E865}"/>
                    </a:ext>
                  </a:extLst>
                </p:cNvPr>
                <p:cNvSpPr>
                  <a:spLocks noChangeShapeType="1"/>
                </p:cNvSpPr>
                <p:nvPr/>
              </p:nvSpPr>
              <p:spPr bwMode="auto">
                <a:xfrm>
                  <a:off x="1240" y="3630"/>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8" name="Group 19">
              <a:extLst>
                <a:ext uri="{FF2B5EF4-FFF2-40B4-BE49-F238E27FC236}">
                  <a16:creationId xmlns="" xmlns:a16="http://schemas.microsoft.com/office/drawing/2014/main" id="{EAA42ACA-69F4-4D4A-95EF-F77C5AED2875}"/>
                </a:ext>
              </a:extLst>
            </p:cNvPr>
            <p:cNvGrpSpPr>
              <a:grpSpLocks/>
            </p:cNvGrpSpPr>
            <p:nvPr/>
          </p:nvGrpSpPr>
          <p:grpSpPr bwMode="auto">
            <a:xfrm>
              <a:off x="1413" y="3013"/>
              <a:ext cx="3085" cy="613"/>
              <a:chOff x="1210" y="3004"/>
              <a:chExt cx="3085" cy="613"/>
            </a:xfrm>
          </p:grpSpPr>
          <p:sp>
            <p:nvSpPr>
              <p:cNvPr id="49" name="Oval 20">
                <a:extLst>
                  <a:ext uri="{FF2B5EF4-FFF2-40B4-BE49-F238E27FC236}">
                    <a16:creationId xmlns="" xmlns:a16="http://schemas.microsoft.com/office/drawing/2014/main" id="{C906B1DE-A348-4FFA-85CE-6F8E043580A5}"/>
                  </a:ext>
                </a:extLst>
              </p:cNvPr>
              <p:cNvSpPr>
                <a:spLocks noChangeArrowheads="1"/>
              </p:cNvSpPr>
              <p:nvPr/>
            </p:nvSpPr>
            <p:spPr bwMode="auto">
              <a:xfrm>
                <a:off x="4268" y="3225"/>
                <a:ext cx="27" cy="28"/>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grpSp>
            <p:nvGrpSpPr>
              <p:cNvPr id="50" name="Group 21">
                <a:extLst>
                  <a:ext uri="{FF2B5EF4-FFF2-40B4-BE49-F238E27FC236}">
                    <a16:creationId xmlns="" xmlns:a16="http://schemas.microsoft.com/office/drawing/2014/main" id="{11F53513-DB4D-4C89-9E55-0085BE0EF448}"/>
                  </a:ext>
                </a:extLst>
              </p:cNvPr>
              <p:cNvGrpSpPr>
                <a:grpSpLocks/>
              </p:cNvGrpSpPr>
              <p:nvPr/>
            </p:nvGrpSpPr>
            <p:grpSpPr bwMode="auto">
              <a:xfrm>
                <a:off x="1210" y="3004"/>
                <a:ext cx="2926" cy="613"/>
                <a:chOff x="1229" y="3014"/>
                <a:chExt cx="2926" cy="613"/>
              </a:xfrm>
            </p:grpSpPr>
            <p:grpSp>
              <p:nvGrpSpPr>
                <p:cNvPr id="51" name="Group 22">
                  <a:extLst>
                    <a:ext uri="{FF2B5EF4-FFF2-40B4-BE49-F238E27FC236}">
                      <a16:creationId xmlns="" xmlns:a16="http://schemas.microsoft.com/office/drawing/2014/main" id="{58E1938A-3F3C-4E8C-9DE2-05BB5C76F3F3}"/>
                    </a:ext>
                  </a:extLst>
                </p:cNvPr>
                <p:cNvGrpSpPr>
                  <a:grpSpLocks/>
                </p:cNvGrpSpPr>
                <p:nvPr/>
              </p:nvGrpSpPr>
              <p:grpSpPr bwMode="auto">
                <a:xfrm>
                  <a:off x="1229" y="3266"/>
                  <a:ext cx="2257" cy="361"/>
                  <a:chOff x="1266" y="1401"/>
                  <a:chExt cx="2257" cy="361"/>
                </a:xfrm>
              </p:grpSpPr>
              <p:sp>
                <p:nvSpPr>
                  <p:cNvPr id="56" name="Line 23">
                    <a:extLst>
                      <a:ext uri="{FF2B5EF4-FFF2-40B4-BE49-F238E27FC236}">
                        <a16:creationId xmlns="" xmlns:a16="http://schemas.microsoft.com/office/drawing/2014/main" id="{9CFB26DE-D060-4A3A-AE82-62E7A0012439}"/>
                      </a:ext>
                    </a:extLst>
                  </p:cNvPr>
                  <p:cNvSpPr>
                    <a:spLocks noChangeShapeType="1"/>
                  </p:cNvSpPr>
                  <p:nvPr/>
                </p:nvSpPr>
                <p:spPr bwMode="auto">
                  <a:xfrm>
                    <a:off x="1266" y="1762"/>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4">
                    <a:extLst>
                      <a:ext uri="{FF2B5EF4-FFF2-40B4-BE49-F238E27FC236}">
                        <a16:creationId xmlns="" xmlns:a16="http://schemas.microsoft.com/office/drawing/2014/main" id="{CDC82144-6249-406C-8D1F-A25F24064514}"/>
                      </a:ext>
                    </a:extLst>
                  </p:cNvPr>
                  <p:cNvSpPr>
                    <a:spLocks noChangeShapeType="1"/>
                  </p:cNvSpPr>
                  <p:nvPr/>
                </p:nvSpPr>
                <p:spPr bwMode="auto">
                  <a:xfrm flipV="1">
                    <a:off x="1927" y="1401"/>
                    <a:ext cx="1596" cy="36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 name="Text Box 25">
                  <a:extLst>
                    <a:ext uri="{FF2B5EF4-FFF2-40B4-BE49-F238E27FC236}">
                      <a16:creationId xmlns="" xmlns:a16="http://schemas.microsoft.com/office/drawing/2014/main" id="{4749DDFA-5F7A-4A63-977D-FB8BF55CBDBE}"/>
                    </a:ext>
                  </a:extLst>
                </p:cNvPr>
                <p:cNvSpPr txBox="1">
                  <a:spLocks noChangeArrowheads="1"/>
                </p:cNvSpPr>
                <p:nvPr/>
              </p:nvSpPr>
              <p:spPr bwMode="auto">
                <a:xfrm>
                  <a:off x="3919" y="3130"/>
                  <a:ext cx="2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1800" b="1">
                      <a:solidFill>
                        <a:schemeClr val="bg1"/>
                      </a:solidFill>
                      <a:latin typeface="Times New Roman" panose="02020603050405020304" pitchFamily="18" charset="0"/>
                      <a:ea typeface=""/>
                      <a:cs typeface=""/>
                    </a:rPr>
                    <a:t>P</a:t>
                  </a:r>
                  <a:endParaRPr lang="en-US" altLang="zh-CN" sz="2400">
                    <a:solidFill>
                      <a:schemeClr val="tx1"/>
                    </a:solidFill>
                    <a:latin typeface="Times New Roman" panose="02020603050405020304" pitchFamily="18" charset="0"/>
                  </a:endParaRPr>
                </a:p>
              </p:txBody>
            </p:sp>
            <p:grpSp>
              <p:nvGrpSpPr>
                <p:cNvPr id="53" name="Group 26">
                  <a:extLst>
                    <a:ext uri="{FF2B5EF4-FFF2-40B4-BE49-F238E27FC236}">
                      <a16:creationId xmlns="" xmlns:a16="http://schemas.microsoft.com/office/drawing/2014/main" id="{DE9236ED-A92F-4309-94DE-3D02A74C690C}"/>
                    </a:ext>
                  </a:extLst>
                </p:cNvPr>
                <p:cNvGrpSpPr>
                  <a:grpSpLocks/>
                </p:cNvGrpSpPr>
                <p:nvPr/>
              </p:nvGrpSpPr>
              <p:grpSpPr bwMode="auto">
                <a:xfrm>
                  <a:off x="3188" y="3014"/>
                  <a:ext cx="324" cy="288"/>
                  <a:chOff x="3235" y="1149"/>
                  <a:chExt cx="324" cy="288"/>
                </a:xfrm>
              </p:grpSpPr>
              <p:sp>
                <p:nvSpPr>
                  <p:cNvPr id="54" name="Text Box 27">
                    <a:extLst>
                      <a:ext uri="{FF2B5EF4-FFF2-40B4-BE49-F238E27FC236}">
                        <a16:creationId xmlns="" xmlns:a16="http://schemas.microsoft.com/office/drawing/2014/main" id="{630ED64B-5113-4D50-8C3B-916264244330}"/>
                      </a:ext>
                    </a:extLst>
                  </p:cNvPr>
                  <p:cNvSpPr txBox="1">
                    <a:spLocks noChangeArrowheads="1"/>
                  </p:cNvSpPr>
                  <p:nvPr/>
                </p:nvSpPr>
                <p:spPr bwMode="auto">
                  <a:xfrm>
                    <a:off x="3235" y="114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P</a:t>
                    </a:r>
                    <a:endParaRPr lang="en-US" altLang="zh-CN" sz="2400">
                      <a:solidFill>
                        <a:schemeClr val="tx1"/>
                      </a:solidFill>
                      <a:latin typeface="Times New Roman" panose="02020603050405020304" pitchFamily="18" charset="0"/>
                    </a:endParaRPr>
                  </a:p>
                </p:txBody>
              </p:sp>
              <p:sp>
                <p:nvSpPr>
                  <p:cNvPr id="55" name="Oval 28">
                    <a:extLst>
                      <a:ext uri="{FF2B5EF4-FFF2-40B4-BE49-F238E27FC236}">
                        <a16:creationId xmlns="" xmlns:a16="http://schemas.microsoft.com/office/drawing/2014/main" id="{95607F6F-64F0-4DBF-B2D6-DA27D419A104}"/>
                      </a:ext>
                    </a:extLst>
                  </p:cNvPr>
                  <p:cNvSpPr>
                    <a:spLocks noChangeArrowheads="1"/>
                  </p:cNvSpPr>
                  <p:nvPr/>
                </p:nvSpPr>
                <p:spPr bwMode="auto">
                  <a:xfrm>
                    <a:off x="3503" y="1369"/>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grpSp>
        </p:grpSp>
        <p:grpSp>
          <p:nvGrpSpPr>
            <p:cNvPr id="9" name="Group 29">
              <a:extLst>
                <a:ext uri="{FF2B5EF4-FFF2-40B4-BE49-F238E27FC236}">
                  <a16:creationId xmlns="" xmlns:a16="http://schemas.microsoft.com/office/drawing/2014/main" id="{8AE88912-322F-434E-8D65-81288200212C}"/>
                </a:ext>
              </a:extLst>
            </p:cNvPr>
            <p:cNvGrpSpPr>
              <a:grpSpLocks/>
            </p:cNvGrpSpPr>
            <p:nvPr/>
          </p:nvGrpSpPr>
          <p:grpSpPr bwMode="auto">
            <a:xfrm>
              <a:off x="1029" y="3072"/>
              <a:ext cx="4150" cy="1236"/>
              <a:chOff x="1029" y="3084"/>
              <a:chExt cx="4150" cy="1236"/>
            </a:xfrm>
          </p:grpSpPr>
          <p:grpSp>
            <p:nvGrpSpPr>
              <p:cNvPr id="10" name="Group 30">
                <a:extLst>
                  <a:ext uri="{FF2B5EF4-FFF2-40B4-BE49-F238E27FC236}">
                    <a16:creationId xmlns="" xmlns:a16="http://schemas.microsoft.com/office/drawing/2014/main" id="{ECED018E-DB67-49B6-B540-87AF6FE1EBC8}"/>
                  </a:ext>
                </a:extLst>
              </p:cNvPr>
              <p:cNvGrpSpPr>
                <a:grpSpLocks/>
              </p:cNvGrpSpPr>
              <p:nvPr/>
            </p:nvGrpSpPr>
            <p:grpSpPr bwMode="auto">
              <a:xfrm>
                <a:off x="1029" y="3084"/>
                <a:ext cx="4124" cy="1236"/>
                <a:chOff x="882" y="1219"/>
                <a:chExt cx="4124" cy="1236"/>
              </a:xfrm>
            </p:grpSpPr>
            <p:grpSp>
              <p:nvGrpSpPr>
                <p:cNvPr id="40" name="Group 31">
                  <a:extLst>
                    <a:ext uri="{FF2B5EF4-FFF2-40B4-BE49-F238E27FC236}">
                      <a16:creationId xmlns="" xmlns:a16="http://schemas.microsoft.com/office/drawing/2014/main" id="{B0D0265E-192B-478E-9856-445612E29502}"/>
                    </a:ext>
                  </a:extLst>
                </p:cNvPr>
                <p:cNvGrpSpPr>
                  <a:grpSpLocks/>
                </p:cNvGrpSpPr>
                <p:nvPr/>
              </p:nvGrpSpPr>
              <p:grpSpPr bwMode="auto">
                <a:xfrm>
                  <a:off x="882" y="1220"/>
                  <a:ext cx="2929" cy="1235"/>
                  <a:chOff x="882" y="1220"/>
                  <a:chExt cx="2929" cy="1235"/>
                </a:xfrm>
              </p:grpSpPr>
              <p:sp>
                <p:nvSpPr>
                  <p:cNvPr id="42" name="Text Box 32">
                    <a:extLst>
                      <a:ext uri="{FF2B5EF4-FFF2-40B4-BE49-F238E27FC236}">
                        <a16:creationId xmlns="" xmlns:a16="http://schemas.microsoft.com/office/drawing/2014/main" id="{4510A75E-A1F8-4C1D-9C8F-85C17999530F}"/>
                      </a:ext>
                    </a:extLst>
                  </p:cNvPr>
                  <p:cNvSpPr txBox="1">
                    <a:spLocks noChangeArrowheads="1"/>
                  </p:cNvSpPr>
                  <p:nvPr/>
                </p:nvSpPr>
                <p:spPr bwMode="auto">
                  <a:xfrm>
                    <a:off x="882" y="1820"/>
                    <a:ext cx="6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spcBef>
                        <a:spcPct val="50000"/>
                      </a:spcBef>
                    </a:pPr>
                    <a:r>
                      <a:rPr lang="zh-CN" altLang="en-US" sz="1600" b="1" dirty="0">
                        <a:solidFill>
                          <a:schemeClr val="tx1"/>
                        </a:solidFill>
                        <a:latin typeface="Times New Roman" panose="02020603050405020304" pitchFamily="18" charset="0"/>
                      </a:rPr>
                      <a:t>电子源</a:t>
                    </a:r>
                    <a:endParaRPr lang="zh-CN" altLang="en-US" sz="2400" dirty="0">
                      <a:solidFill>
                        <a:schemeClr val="tx1"/>
                      </a:solidFill>
                      <a:latin typeface="Times New Roman" panose="02020603050405020304" pitchFamily="18" charset="0"/>
                    </a:endParaRPr>
                  </a:p>
                </p:txBody>
              </p:sp>
              <p:grpSp>
                <p:nvGrpSpPr>
                  <p:cNvPr id="43" name="Group 33">
                    <a:extLst>
                      <a:ext uri="{FF2B5EF4-FFF2-40B4-BE49-F238E27FC236}">
                        <a16:creationId xmlns="" xmlns:a16="http://schemas.microsoft.com/office/drawing/2014/main" id="{91A2D51C-C4BC-48BE-B51C-3C0CF556987D}"/>
                      </a:ext>
                    </a:extLst>
                  </p:cNvPr>
                  <p:cNvGrpSpPr>
                    <a:grpSpLocks/>
                  </p:cNvGrpSpPr>
                  <p:nvPr/>
                </p:nvGrpSpPr>
                <p:grpSpPr bwMode="auto">
                  <a:xfrm>
                    <a:off x="979" y="1220"/>
                    <a:ext cx="2832" cy="1235"/>
                    <a:chOff x="2640" y="336"/>
                    <a:chExt cx="2832" cy="1744"/>
                  </a:xfrm>
                </p:grpSpPr>
                <p:sp>
                  <p:nvSpPr>
                    <p:cNvPr id="44" name="Line 34">
                      <a:extLst>
                        <a:ext uri="{FF2B5EF4-FFF2-40B4-BE49-F238E27FC236}">
                          <a16:creationId xmlns="" xmlns:a16="http://schemas.microsoft.com/office/drawing/2014/main" id="{321F77A6-1ADB-48D4-ACDC-C40DCAFEB15A}"/>
                        </a:ext>
                      </a:extLst>
                    </p:cNvPr>
                    <p:cNvSpPr>
                      <a:spLocks noChangeShapeType="1"/>
                    </p:cNvSpPr>
                    <p:nvPr/>
                  </p:nvSpPr>
                  <p:spPr bwMode="auto">
                    <a:xfrm>
                      <a:off x="3590" y="543"/>
                      <a:ext cx="0" cy="52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5">
                      <a:extLst>
                        <a:ext uri="{FF2B5EF4-FFF2-40B4-BE49-F238E27FC236}">
                          <a16:creationId xmlns="" xmlns:a16="http://schemas.microsoft.com/office/drawing/2014/main" id="{97951645-747D-4FF4-AD14-CE0352E99EEF}"/>
                        </a:ext>
                      </a:extLst>
                    </p:cNvPr>
                    <p:cNvSpPr>
                      <a:spLocks noChangeShapeType="1"/>
                    </p:cNvSpPr>
                    <p:nvPr/>
                  </p:nvSpPr>
                  <p:spPr bwMode="auto">
                    <a:xfrm>
                      <a:off x="3591" y="1166"/>
                      <a:ext cx="0" cy="528"/>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6">
                      <a:extLst>
                        <a:ext uri="{FF2B5EF4-FFF2-40B4-BE49-F238E27FC236}">
                          <a16:creationId xmlns="" xmlns:a16="http://schemas.microsoft.com/office/drawing/2014/main" id="{CD441D7D-9E23-42EF-ABA9-82E9253E9893}"/>
                        </a:ext>
                      </a:extLst>
                    </p:cNvPr>
                    <p:cNvSpPr>
                      <a:spLocks noChangeShapeType="1"/>
                    </p:cNvSpPr>
                    <p:nvPr/>
                  </p:nvSpPr>
                  <p:spPr bwMode="auto">
                    <a:xfrm>
                      <a:off x="5184" y="336"/>
                      <a:ext cx="0" cy="1584"/>
                    </a:xfrm>
                    <a:prstGeom prst="line">
                      <a:avLst/>
                    </a:prstGeom>
                    <a:noFill/>
                    <a:ln w="38100">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Text Box 37">
                      <a:extLst>
                        <a:ext uri="{FF2B5EF4-FFF2-40B4-BE49-F238E27FC236}">
                          <a16:creationId xmlns="" xmlns:a16="http://schemas.microsoft.com/office/drawing/2014/main" id="{D55B3CDB-C9BD-431B-8C1F-7EF719301A27}"/>
                        </a:ext>
                      </a:extLst>
                    </p:cNvPr>
                    <p:cNvSpPr txBox="1">
                      <a:spLocks noChangeArrowheads="1"/>
                    </p:cNvSpPr>
                    <p:nvPr/>
                  </p:nvSpPr>
                  <p:spPr bwMode="auto">
                    <a:xfrm>
                      <a:off x="5232" y="1345"/>
                      <a:ext cx="240" cy="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zh-CN" altLang="en-US" sz="1600" b="1">
                          <a:solidFill>
                            <a:schemeClr val="tx1"/>
                          </a:solidFill>
                          <a:latin typeface="Times New Roman" panose="02020603050405020304" pitchFamily="18" charset="0"/>
                        </a:rPr>
                        <a:t>感光屏</a:t>
                      </a:r>
                      <a:endParaRPr lang="zh-CN" altLang="en-US" sz="2400">
                        <a:solidFill>
                          <a:schemeClr val="tx1"/>
                        </a:solidFill>
                        <a:latin typeface="Times New Roman" panose="02020603050405020304" pitchFamily="18" charset="0"/>
                      </a:endParaRPr>
                    </a:p>
                  </p:txBody>
                </p:sp>
                <p:sp>
                  <p:nvSpPr>
                    <p:cNvPr id="48" name="Rectangle 38">
                      <a:extLst>
                        <a:ext uri="{FF2B5EF4-FFF2-40B4-BE49-F238E27FC236}">
                          <a16:creationId xmlns="" xmlns:a16="http://schemas.microsoft.com/office/drawing/2014/main" id="{75FAE370-8433-4C5E-B71B-F843D57A6671}"/>
                        </a:ext>
                      </a:extLst>
                    </p:cNvPr>
                    <p:cNvSpPr>
                      <a:spLocks noChangeArrowheads="1"/>
                    </p:cNvSpPr>
                    <p:nvPr/>
                  </p:nvSpPr>
                  <p:spPr bwMode="auto">
                    <a:xfrm>
                      <a:off x="2640" y="1056"/>
                      <a:ext cx="288" cy="96"/>
                    </a:xfrm>
                    <a:prstGeom prst="rect">
                      <a:avLst/>
                    </a:prstGeom>
                    <a:solidFill>
                      <a:srgbClr val="33CCCC"/>
                    </a:solidFill>
                    <a:ln w="9525">
                      <a:solidFill>
                        <a:srgbClr val="003366"/>
                      </a:solidFill>
                      <a:miter lim="800000"/>
                      <a:headEnd/>
                      <a:tailEnd/>
                    </a:ln>
                  </p:spPr>
                  <p:txBody>
                    <a:bodyPr wrap="none" anchor="ctr"/>
                    <a:lstStyle/>
                    <a:p>
                      <a:pPr algn="ctr"/>
                      <a:endParaRPr lang="zh-CN" altLang="en-US"/>
                    </a:p>
                  </p:txBody>
                </p:sp>
              </p:grpSp>
            </p:grpSp>
            <p:sp>
              <p:nvSpPr>
                <p:cNvPr id="41" name="Rectangle 39">
                  <a:extLst>
                    <a:ext uri="{FF2B5EF4-FFF2-40B4-BE49-F238E27FC236}">
                      <a16:creationId xmlns="" xmlns:a16="http://schemas.microsoft.com/office/drawing/2014/main" id="{4E6E5737-9E42-4035-B8DE-124764F4047C}"/>
                    </a:ext>
                  </a:extLst>
                </p:cNvPr>
                <p:cNvSpPr>
                  <a:spLocks noChangeArrowheads="1"/>
                </p:cNvSpPr>
                <p:nvPr/>
              </p:nvSpPr>
              <p:spPr bwMode="auto">
                <a:xfrm>
                  <a:off x="3939" y="1219"/>
                  <a:ext cx="1067" cy="1030"/>
                </a:xfrm>
                <a:prstGeom prst="rect">
                  <a:avLst/>
                </a:prstGeom>
                <a:solidFill>
                  <a:srgbClr val="000000"/>
                </a:solidFill>
                <a:ln w="9525">
                  <a:solidFill>
                    <a:schemeClr val="bg1"/>
                  </a:solidFill>
                  <a:miter lim="800000"/>
                  <a:headEnd/>
                  <a:tailEnd/>
                </a:ln>
              </p:spPr>
              <p:txBody>
                <a:bodyPr wrap="none" anchor="ctr"/>
                <a:lstStyle/>
                <a:p>
                  <a:pPr algn="ctr"/>
                  <a:endParaRPr lang="zh-CN" altLang="en-US"/>
                </a:p>
              </p:txBody>
            </p:sp>
          </p:grpSp>
          <p:grpSp>
            <p:nvGrpSpPr>
              <p:cNvPr id="11" name="Group 40">
                <a:extLst>
                  <a:ext uri="{FF2B5EF4-FFF2-40B4-BE49-F238E27FC236}">
                    <a16:creationId xmlns="" xmlns:a16="http://schemas.microsoft.com/office/drawing/2014/main" id="{9DFB6044-1C5C-4762-9305-D40E8A5BC0DA}"/>
                  </a:ext>
                </a:extLst>
              </p:cNvPr>
              <p:cNvGrpSpPr>
                <a:grpSpLocks/>
              </p:cNvGrpSpPr>
              <p:nvPr/>
            </p:nvGrpSpPr>
            <p:grpSpPr bwMode="auto">
              <a:xfrm>
                <a:off x="1434" y="3629"/>
                <a:ext cx="3745" cy="554"/>
                <a:chOff x="1240" y="3629"/>
                <a:chExt cx="3745" cy="554"/>
              </a:xfrm>
            </p:grpSpPr>
            <p:sp>
              <p:nvSpPr>
                <p:cNvPr id="32" name="Oval 31">
                  <a:extLst>
                    <a:ext uri="{FF2B5EF4-FFF2-40B4-BE49-F238E27FC236}">
                      <a16:creationId xmlns="" xmlns:a16="http://schemas.microsoft.com/office/drawing/2014/main" id="{79FD31F3-1336-4F3B-8B2F-26B23AABD9A4}"/>
                    </a:ext>
                  </a:extLst>
                </p:cNvPr>
                <p:cNvSpPr>
                  <a:spLocks noChangeArrowheads="1"/>
                </p:cNvSpPr>
                <p:nvPr/>
              </p:nvSpPr>
              <p:spPr bwMode="auto">
                <a:xfrm>
                  <a:off x="4488" y="3850"/>
                  <a:ext cx="27" cy="27"/>
                </a:xfrm>
                <a:prstGeom prst="ellipse">
                  <a:avLst/>
                </a:prstGeom>
                <a:solidFill>
                  <a:schemeClr val="bg1"/>
                </a:solidFill>
                <a:ln w="9525">
                  <a:solidFill>
                    <a:srgbClr val="003366"/>
                  </a:solidFill>
                  <a:round/>
                  <a:headEnd/>
                  <a:tailEnd/>
                </a:ln>
              </p:spPr>
              <p:txBody>
                <a:bodyPr wrap="none" anchor="ctr"/>
                <a:lstStyle/>
                <a:p>
                  <a:pPr algn="ctr"/>
                  <a:endParaRPr lang="zh-CN" altLang="en-US"/>
                </a:p>
              </p:txBody>
            </p:sp>
            <p:sp>
              <p:nvSpPr>
                <p:cNvPr id="33" name="Text Box 42">
                  <a:extLst>
                    <a:ext uri="{FF2B5EF4-FFF2-40B4-BE49-F238E27FC236}">
                      <a16:creationId xmlns="" xmlns:a16="http://schemas.microsoft.com/office/drawing/2014/main" id="{C06C5D27-7901-409A-B2C9-DE649D7A4F80}"/>
                    </a:ext>
                  </a:extLst>
                </p:cNvPr>
                <p:cNvSpPr txBox="1">
                  <a:spLocks noChangeArrowheads="1"/>
                </p:cNvSpPr>
                <p:nvPr/>
              </p:nvSpPr>
              <p:spPr bwMode="auto">
                <a:xfrm>
                  <a:off x="4702" y="3894"/>
                  <a:ext cx="28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1800" b="1">
                      <a:solidFill>
                        <a:schemeClr val="bg1"/>
                      </a:solidFill>
                      <a:latin typeface="Times New Roman" panose="02020603050405020304" pitchFamily="18" charset="0"/>
                      <a:ea typeface=""/>
                      <a:cs typeface=""/>
                    </a:rPr>
                    <a:t>Q</a:t>
                  </a:r>
                  <a:endParaRPr lang="en-US" altLang="zh-CN" sz="2400">
                    <a:solidFill>
                      <a:schemeClr val="tx1"/>
                    </a:solidFill>
                    <a:latin typeface="Times New Roman" panose="02020603050405020304" pitchFamily="18" charset="0"/>
                  </a:endParaRPr>
                </a:p>
              </p:txBody>
            </p:sp>
            <p:grpSp>
              <p:nvGrpSpPr>
                <p:cNvPr id="34" name="Group 33">
                  <a:extLst>
                    <a:ext uri="{FF2B5EF4-FFF2-40B4-BE49-F238E27FC236}">
                      <a16:creationId xmlns="" xmlns:a16="http://schemas.microsoft.com/office/drawing/2014/main" id="{57AE3DE9-E50B-45AF-949F-2D99BBF847DB}"/>
                    </a:ext>
                  </a:extLst>
                </p:cNvPr>
                <p:cNvGrpSpPr>
                  <a:grpSpLocks/>
                </p:cNvGrpSpPr>
                <p:nvPr/>
              </p:nvGrpSpPr>
              <p:grpSpPr bwMode="auto">
                <a:xfrm>
                  <a:off x="3191" y="3830"/>
                  <a:ext cx="313" cy="353"/>
                  <a:chOff x="3238" y="1965"/>
                  <a:chExt cx="313" cy="353"/>
                </a:xfrm>
              </p:grpSpPr>
              <p:sp>
                <p:nvSpPr>
                  <p:cNvPr id="38" name="Text Box 44">
                    <a:extLst>
                      <a:ext uri="{FF2B5EF4-FFF2-40B4-BE49-F238E27FC236}">
                        <a16:creationId xmlns="" xmlns:a16="http://schemas.microsoft.com/office/drawing/2014/main" id="{7D6AE4C8-73E0-43E4-AF24-B12D2C574810}"/>
                      </a:ext>
                    </a:extLst>
                  </p:cNvPr>
                  <p:cNvSpPr txBox="1">
                    <a:spLocks noChangeArrowheads="1"/>
                  </p:cNvSpPr>
                  <p:nvPr/>
                </p:nvSpPr>
                <p:spPr bwMode="auto">
                  <a:xfrm>
                    <a:off x="3238" y="2030"/>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solidFill>
                          <a:schemeClr val="tx1"/>
                        </a:solidFill>
                        <a:latin typeface="Times New Roman" panose="02020603050405020304" pitchFamily="18" charset="0"/>
                        <a:ea typeface=""/>
                        <a:cs typeface=""/>
                      </a:rPr>
                      <a:t>Q</a:t>
                    </a:r>
                    <a:endParaRPr lang="en-US" altLang="zh-CN" sz="2400">
                      <a:solidFill>
                        <a:schemeClr val="tx1"/>
                      </a:solidFill>
                      <a:latin typeface="Times New Roman" panose="02020603050405020304" pitchFamily="18" charset="0"/>
                    </a:endParaRPr>
                  </a:p>
                </p:txBody>
              </p:sp>
              <p:sp>
                <p:nvSpPr>
                  <p:cNvPr id="39" name="Oval 45">
                    <a:extLst>
                      <a:ext uri="{FF2B5EF4-FFF2-40B4-BE49-F238E27FC236}">
                        <a16:creationId xmlns="" xmlns:a16="http://schemas.microsoft.com/office/drawing/2014/main" id="{7EACD439-FB77-4362-9751-5DC679407C73}"/>
                      </a:ext>
                    </a:extLst>
                  </p:cNvPr>
                  <p:cNvSpPr>
                    <a:spLocks noChangeArrowheads="1"/>
                  </p:cNvSpPr>
                  <p:nvPr/>
                </p:nvSpPr>
                <p:spPr bwMode="auto">
                  <a:xfrm>
                    <a:off x="3495" y="1965"/>
                    <a:ext cx="56" cy="56"/>
                  </a:xfrm>
                  <a:prstGeom prst="ellipse">
                    <a:avLst/>
                  </a:prstGeom>
                  <a:solidFill>
                    <a:srgbClr val="33CCCC"/>
                  </a:solidFill>
                  <a:ln w="9525">
                    <a:solidFill>
                      <a:srgbClr val="003366"/>
                    </a:solidFill>
                    <a:round/>
                    <a:headEnd/>
                    <a:tailEnd/>
                  </a:ln>
                </p:spPr>
                <p:txBody>
                  <a:bodyPr wrap="none" anchor="ctr"/>
                  <a:lstStyle/>
                  <a:p>
                    <a:pPr algn="ctr"/>
                    <a:endParaRPr lang="zh-CN" altLang="en-US"/>
                  </a:p>
                </p:txBody>
              </p:sp>
            </p:grpSp>
            <p:grpSp>
              <p:nvGrpSpPr>
                <p:cNvPr id="35" name="Group 46">
                  <a:extLst>
                    <a:ext uri="{FF2B5EF4-FFF2-40B4-BE49-F238E27FC236}">
                      <a16:creationId xmlns="" xmlns:a16="http://schemas.microsoft.com/office/drawing/2014/main" id="{0553947C-9771-48F9-9E04-9D8C71D41FF0}"/>
                    </a:ext>
                  </a:extLst>
                </p:cNvPr>
                <p:cNvGrpSpPr>
                  <a:grpSpLocks/>
                </p:cNvGrpSpPr>
                <p:nvPr/>
              </p:nvGrpSpPr>
              <p:grpSpPr bwMode="auto">
                <a:xfrm>
                  <a:off x="1240" y="3629"/>
                  <a:ext cx="2245" cy="228"/>
                  <a:chOff x="1277" y="1764"/>
                  <a:chExt cx="2245" cy="228"/>
                </a:xfrm>
              </p:grpSpPr>
              <p:sp>
                <p:nvSpPr>
                  <p:cNvPr id="36" name="Line 47">
                    <a:extLst>
                      <a:ext uri="{FF2B5EF4-FFF2-40B4-BE49-F238E27FC236}">
                        <a16:creationId xmlns="" xmlns:a16="http://schemas.microsoft.com/office/drawing/2014/main" id="{82DBD016-BAFD-4F85-8292-2D29479AF04D}"/>
                      </a:ext>
                    </a:extLst>
                  </p:cNvPr>
                  <p:cNvSpPr>
                    <a:spLocks noChangeShapeType="1"/>
                  </p:cNvSpPr>
                  <p:nvPr/>
                </p:nvSpPr>
                <p:spPr bwMode="auto">
                  <a:xfrm>
                    <a:off x="1926" y="1766"/>
                    <a:ext cx="1596" cy="226"/>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48">
                    <a:extLst>
                      <a:ext uri="{FF2B5EF4-FFF2-40B4-BE49-F238E27FC236}">
                        <a16:creationId xmlns="" xmlns:a16="http://schemas.microsoft.com/office/drawing/2014/main" id="{548D9A98-6DE5-4E6B-8461-29BB90B23E4E}"/>
                      </a:ext>
                    </a:extLst>
                  </p:cNvPr>
                  <p:cNvSpPr>
                    <a:spLocks noChangeShapeType="1"/>
                  </p:cNvSpPr>
                  <p:nvPr/>
                </p:nvSpPr>
                <p:spPr bwMode="auto">
                  <a:xfrm>
                    <a:off x="1277" y="1764"/>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 name="Group 49">
                <a:extLst>
                  <a:ext uri="{FF2B5EF4-FFF2-40B4-BE49-F238E27FC236}">
                    <a16:creationId xmlns="" xmlns:a16="http://schemas.microsoft.com/office/drawing/2014/main" id="{7F909402-8829-44BD-AA16-BB154E878288}"/>
                  </a:ext>
                </a:extLst>
              </p:cNvPr>
              <p:cNvGrpSpPr>
                <a:grpSpLocks/>
              </p:cNvGrpSpPr>
              <p:nvPr/>
            </p:nvGrpSpPr>
            <p:grpSpPr bwMode="auto">
              <a:xfrm>
                <a:off x="1422" y="3142"/>
                <a:ext cx="3674" cy="934"/>
                <a:chOff x="1228" y="3142"/>
                <a:chExt cx="3674" cy="934"/>
              </a:xfrm>
            </p:grpSpPr>
            <p:grpSp>
              <p:nvGrpSpPr>
                <p:cNvPr id="13" name="Group 50">
                  <a:extLst>
                    <a:ext uri="{FF2B5EF4-FFF2-40B4-BE49-F238E27FC236}">
                      <a16:creationId xmlns="" xmlns:a16="http://schemas.microsoft.com/office/drawing/2014/main" id="{8AB0ACB1-EBE7-43B7-B6FD-531D58353BB6}"/>
                    </a:ext>
                  </a:extLst>
                </p:cNvPr>
                <p:cNvGrpSpPr>
                  <a:grpSpLocks/>
                </p:cNvGrpSpPr>
                <p:nvPr/>
              </p:nvGrpSpPr>
              <p:grpSpPr bwMode="auto">
                <a:xfrm>
                  <a:off x="1228" y="3324"/>
                  <a:ext cx="2256" cy="689"/>
                  <a:chOff x="1228" y="3324"/>
                  <a:chExt cx="2256" cy="689"/>
                </a:xfrm>
              </p:grpSpPr>
              <p:sp>
                <p:nvSpPr>
                  <p:cNvPr id="22" name="Line 51">
                    <a:extLst>
                      <a:ext uri="{FF2B5EF4-FFF2-40B4-BE49-F238E27FC236}">
                        <a16:creationId xmlns="" xmlns:a16="http://schemas.microsoft.com/office/drawing/2014/main" id="{F16CC701-FBDC-45D9-9853-1FF0F056F8AD}"/>
                      </a:ext>
                    </a:extLst>
                  </p:cNvPr>
                  <p:cNvSpPr>
                    <a:spLocks noChangeShapeType="1"/>
                  </p:cNvSpPr>
                  <p:nvPr/>
                </p:nvSpPr>
                <p:spPr bwMode="auto">
                  <a:xfrm>
                    <a:off x="1879" y="3635"/>
                    <a:ext cx="1605" cy="95"/>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52">
                    <a:extLst>
                      <a:ext uri="{FF2B5EF4-FFF2-40B4-BE49-F238E27FC236}">
                        <a16:creationId xmlns="" xmlns:a16="http://schemas.microsoft.com/office/drawing/2014/main" id="{2D141AAC-D7DE-408F-BD56-4E1F67B6C03A}"/>
                      </a:ext>
                    </a:extLst>
                  </p:cNvPr>
                  <p:cNvSpPr>
                    <a:spLocks noChangeShapeType="1"/>
                  </p:cNvSpPr>
                  <p:nvPr/>
                </p:nvSpPr>
                <p:spPr bwMode="auto">
                  <a:xfrm>
                    <a:off x="1879" y="3635"/>
                    <a:ext cx="1605" cy="133"/>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53">
                    <a:extLst>
                      <a:ext uri="{FF2B5EF4-FFF2-40B4-BE49-F238E27FC236}">
                        <a16:creationId xmlns="" xmlns:a16="http://schemas.microsoft.com/office/drawing/2014/main" id="{A99C9C3B-27E3-4C19-B761-24E573493FC3}"/>
                      </a:ext>
                    </a:extLst>
                  </p:cNvPr>
                  <p:cNvSpPr>
                    <a:spLocks noChangeShapeType="1"/>
                  </p:cNvSpPr>
                  <p:nvPr/>
                </p:nvSpPr>
                <p:spPr bwMode="auto">
                  <a:xfrm flipV="1">
                    <a:off x="1228" y="3635"/>
                    <a:ext cx="66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54">
                    <a:extLst>
                      <a:ext uri="{FF2B5EF4-FFF2-40B4-BE49-F238E27FC236}">
                        <a16:creationId xmlns="" xmlns:a16="http://schemas.microsoft.com/office/drawing/2014/main" id="{D5B01C0A-32CE-47A6-B709-F3D99D3F51FE}"/>
                      </a:ext>
                    </a:extLst>
                  </p:cNvPr>
                  <p:cNvSpPr>
                    <a:spLocks noChangeShapeType="1"/>
                  </p:cNvSpPr>
                  <p:nvPr/>
                </p:nvSpPr>
                <p:spPr bwMode="auto">
                  <a:xfrm flipV="1">
                    <a:off x="1889" y="3324"/>
                    <a:ext cx="1595" cy="31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55">
                    <a:extLst>
                      <a:ext uri="{FF2B5EF4-FFF2-40B4-BE49-F238E27FC236}">
                        <a16:creationId xmlns="" xmlns:a16="http://schemas.microsoft.com/office/drawing/2014/main" id="{6E44C3E3-A780-439A-B3A5-2F14DCA9D5AC}"/>
                      </a:ext>
                    </a:extLst>
                  </p:cNvPr>
                  <p:cNvSpPr>
                    <a:spLocks noChangeShapeType="1"/>
                  </p:cNvSpPr>
                  <p:nvPr/>
                </p:nvSpPr>
                <p:spPr bwMode="auto">
                  <a:xfrm flipV="1">
                    <a:off x="1889" y="3390"/>
                    <a:ext cx="1586" cy="245"/>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56">
                    <a:extLst>
                      <a:ext uri="{FF2B5EF4-FFF2-40B4-BE49-F238E27FC236}">
                        <a16:creationId xmlns="" xmlns:a16="http://schemas.microsoft.com/office/drawing/2014/main" id="{14D493C7-225A-4EA4-AD9A-E319A1E47D7A}"/>
                      </a:ext>
                    </a:extLst>
                  </p:cNvPr>
                  <p:cNvSpPr>
                    <a:spLocks noChangeShapeType="1"/>
                  </p:cNvSpPr>
                  <p:nvPr/>
                </p:nvSpPr>
                <p:spPr bwMode="auto">
                  <a:xfrm flipV="1">
                    <a:off x="1889" y="3513"/>
                    <a:ext cx="1595" cy="12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57">
                    <a:extLst>
                      <a:ext uri="{FF2B5EF4-FFF2-40B4-BE49-F238E27FC236}">
                        <a16:creationId xmlns="" xmlns:a16="http://schemas.microsoft.com/office/drawing/2014/main" id="{C0D9D8D3-5265-4343-BD6D-D0167436BBC0}"/>
                      </a:ext>
                    </a:extLst>
                  </p:cNvPr>
                  <p:cNvSpPr>
                    <a:spLocks noChangeShapeType="1"/>
                  </p:cNvSpPr>
                  <p:nvPr/>
                </p:nvSpPr>
                <p:spPr bwMode="auto">
                  <a:xfrm>
                    <a:off x="1889" y="3635"/>
                    <a:ext cx="1586" cy="37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58">
                    <a:extLst>
                      <a:ext uri="{FF2B5EF4-FFF2-40B4-BE49-F238E27FC236}">
                        <a16:creationId xmlns="" xmlns:a16="http://schemas.microsoft.com/office/drawing/2014/main" id="{8331A586-7935-456C-9791-4C9A1D3903B6}"/>
                      </a:ext>
                    </a:extLst>
                  </p:cNvPr>
                  <p:cNvSpPr>
                    <a:spLocks noChangeShapeType="1"/>
                  </p:cNvSpPr>
                  <p:nvPr/>
                </p:nvSpPr>
                <p:spPr bwMode="auto">
                  <a:xfrm>
                    <a:off x="1879" y="3635"/>
                    <a:ext cx="1605" cy="48"/>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59">
                    <a:extLst>
                      <a:ext uri="{FF2B5EF4-FFF2-40B4-BE49-F238E27FC236}">
                        <a16:creationId xmlns="" xmlns:a16="http://schemas.microsoft.com/office/drawing/2014/main" id="{B6BDB7A7-8777-481E-914C-5B1AC9B062EA}"/>
                      </a:ext>
                    </a:extLst>
                  </p:cNvPr>
                  <p:cNvSpPr>
                    <a:spLocks noChangeShapeType="1"/>
                  </p:cNvSpPr>
                  <p:nvPr/>
                </p:nvSpPr>
                <p:spPr bwMode="auto">
                  <a:xfrm flipV="1">
                    <a:off x="1879" y="3579"/>
                    <a:ext cx="1596" cy="56"/>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60">
                    <a:extLst>
                      <a:ext uri="{FF2B5EF4-FFF2-40B4-BE49-F238E27FC236}">
                        <a16:creationId xmlns="" xmlns:a16="http://schemas.microsoft.com/office/drawing/2014/main" id="{20A551F4-46DA-4C51-82A2-6B6C31535CEC}"/>
                      </a:ext>
                    </a:extLst>
                  </p:cNvPr>
                  <p:cNvSpPr>
                    <a:spLocks noChangeShapeType="1"/>
                  </p:cNvSpPr>
                  <p:nvPr/>
                </p:nvSpPr>
                <p:spPr bwMode="auto">
                  <a:xfrm>
                    <a:off x="1879" y="3635"/>
                    <a:ext cx="1596" cy="303"/>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61">
                  <a:extLst>
                    <a:ext uri="{FF2B5EF4-FFF2-40B4-BE49-F238E27FC236}">
                      <a16:creationId xmlns="" xmlns:a16="http://schemas.microsoft.com/office/drawing/2014/main" id="{016347AB-3552-467A-B742-792A164EF115}"/>
                    </a:ext>
                  </a:extLst>
                </p:cNvPr>
                <p:cNvGrpSpPr>
                  <a:grpSpLocks/>
                </p:cNvGrpSpPr>
                <p:nvPr/>
              </p:nvGrpSpPr>
              <p:grpSpPr bwMode="auto">
                <a:xfrm>
                  <a:off x="3960" y="3142"/>
                  <a:ext cx="942" cy="934"/>
                  <a:chOff x="4027" y="1262"/>
                  <a:chExt cx="914" cy="952"/>
                </a:xfrm>
              </p:grpSpPr>
              <p:sp>
                <p:nvSpPr>
                  <p:cNvPr id="15" name="Oval 62">
                    <a:extLst>
                      <a:ext uri="{FF2B5EF4-FFF2-40B4-BE49-F238E27FC236}">
                        <a16:creationId xmlns="" xmlns:a16="http://schemas.microsoft.com/office/drawing/2014/main" id="{06AA1764-7CF2-402F-8327-A64B66E7E15A}"/>
                      </a:ext>
                    </a:extLst>
                  </p:cNvPr>
                  <p:cNvSpPr>
                    <a:spLocks noChangeArrowheads="1"/>
                  </p:cNvSpPr>
                  <p:nvPr/>
                </p:nvSpPr>
                <p:spPr bwMode="auto">
                  <a:xfrm>
                    <a:off x="4108" y="1346"/>
                    <a:ext cx="762" cy="788"/>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6" name="Oval 63">
                    <a:extLst>
                      <a:ext uri="{FF2B5EF4-FFF2-40B4-BE49-F238E27FC236}">
                        <a16:creationId xmlns="" xmlns:a16="http://schemas.microsoft.com/office/drawing/2014/main" id="{5D134BFA-CFDA-4990-BAD1-EEDFB7E48235}"/>
                      </a:ext>
                    </a:extLst>
                  </p:cNvPr>
                  <p:cNvSpPr>
                    <a:spLocks noChangeArrowheads="1"/>
                  </p:cNvSpPr>
                  <p:nvPr/>
                </p:nvSpPr>
                <p:spPr bwMode="auto">
                  <a:xfrm>
                    <a:off x="4186" y="1419"/>
                    <a:ext cx="602" cy="644"/>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7" name="Oval 64">
                    <a:extLst>
                      <a:ext uri="{FF2B5EF4-FFF2-40B4-BE49-F238E27FC236}">
                        <a16:creationId xmlns="" xmlns:a16="http://schemas.microsoft.com/office/drawing/2014/main" id="{E90117CB-EDBF-418B-B476-805E4E64E209}"/>
                      </a:ext>
                    </a:extLst>
                  </p:cNvPr>
                  <p:cNvSpPr>
                    <a:spLocks noChangeArrowheads="1"/>
                  </p:cNvSpPr>
                  <p:nvPr/>
                </p:nvSpPr>
                <p:spPr bwMode="auto">
                  <a:xfrm>
                    <a:off x="4241" y="1480"/>
                    <a:ext cx="501" cy="518"/>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8" name="Oval 65">
                    <a:extLst>
                      <a:ext uri="{FF2B5EF4-FFF2-40B4-BE49-F238E27FC236}">
                        <a16:creationId xmlns="" xmlns:a16="http://schemas.microsoft.com/office/drawing/2014/main" id="{F0094A2A-EDC5-434D-8B3F-C0E011592EC1}"/>
                      </a:ext>
                    </a:extLst>
                  </p:cNvPr>
                  <p:cNvSpPr>
                    <a:spLocks noChangeArrowheads="1"/>
                  </p:cNvSpPr>
                  <p:nvPr/>
                </p:nvSpPr>
                <p:spPr bwMode="auto">
                  <a:xfrm>
                    <a:off x="4330" y="1566"/>
                    <a:ext cx="312" cy="325"/>
                  </a:xfrm>
                  <a:prstGeom prst="ellipse">
                    <a:avLst/>
                  </a:prstGeom>
                  <a:noFill/>
                  <a:ln w="571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 name="Oval 66">
                    <a:extLst>
                      <a:ext uri="{FF2B5EF4-FFF2-40B4-BE49-F238E27FC236}">
                        <a16:creationId xmlns="" xmlns:a16="http://schemas.microsoft.com/office/drawing/2014/main" id="{422895FF-15CE-49AB-924C-2DAE7F9A570F}"/>
                      </a:ext>
                    </a:extLst>
                  </p:cNvPr>
                  <p:cNvSpPr>
                    <a:spLocks noChangeArrowheads="1"/>
                  </p:cNvSpPr>
                  <p:nvPr/>
                </p:nvSpPr>
                <p:spPr bwMode="auto">
                  <a:xfrm>
                    <a:off x="4378" y="1621"/>
                    <a:ext cx="218" cy="217"/>
                  </a:xfrm>
                  <a:prstGeom prst="ellipse">
                    <a:avLst/>
                  </a:prstGeom>
                  <a:noFill/>
                  <a:ln w="1905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20" name="Oval 67">
                    <a:extLst>
                      <a:ext uri="{FF2B5EF4-FFF2-40B4-BE49-F238E27FC236}">
                        <a16:creationId xmlns="" xmlns:a16="http://schemas.microsoft.com/office/drawing/2014/main" id="{DBE98FF6-C556-45B2-856B-973790CB15E0}"/>
                      </a:ext>
                    </a:extLst>
                  </p:cNvPr>
                  <p:cNvSpPr>
                    <a:spLocks noChangeArrowheads="1"/>
                  </p:cNvSpPr>
                  <p:nvPr/>
                </p:nvSpPr>
                <p:spPr bwMode="auto">
                  <a:xfrm>
                    <a:off x="4409" y="1646"/>
                    <a:ext cx="165" cy="169"/>
                  </a:xfrm>
                  <a:prstGeom prst="ellipse">
                    <a:avLst/>
                  </a:prstGeom>
                  <a:solidFill>
                    <a:schemeClr val="bg1"/>
                  </a:solidFill>
                  <a:ln w="19050">
                    <a:solidFill>
                      <a:schemeClr val="bg1"/>
                    </a:solidFill>
                    <a:round/>
                    <a:headEnd/>
                    <a:tailEnd/>
                  </a:ln>
                </p:spPr>
                <p:txBody>
                  <a:bodyPr wrap="none" anchor="ctr"/>
                  <a:lstStyle/>
                  <a:p>
                    <a:pPr algn="ctr"/>
                    <a:endParaRPr lang="zh-CN" altLang="en-US"/>
                  </a:p>
                </p:txBody>
              </p:sp>
              <p:sp>
                <p:nvSpPr>
                  <p:cNvPr id="21" name="Oval 68">
                    <a:extLst>
                      <a:ext uri="{FF2B5EF4-FFF2-40B4-BE49-F238E27FC236}">
                        <a16:creationId xmlns="" xmlns:a16="http://schemas.microsoft.com/office/drawing/2014/main" id="{6359B98F-B385-4A2B-B57C-2406ABA0B676}"/>
                      </a:ext>
                    </a:extLst>
                  </p:cNvPr>
                  <p:cNvSpPr>
                    <a:spLocks noChangeArrowheads="1"/>
                  </p:cNvSpPr>
                  <p:nvPr/>
                </p:nvSpPr>
                <p:spPr bwMode="auto">
                  <a:xfrm>
                    <a:off x="4027" y="1262"/>
                    <a:ext cx="914" cy="952"/>
                  </a:xfrm>
                  <a:prstGeom prst="ellipse">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grpSp>
          </p:grpSp>
        </p:grpSp>
      </p:grpSp>
      <p:sp>
        <p:nvSpPr>
          <p:cNvPr id="66" name="Rectangle 65"/>
          <p:cNvSpPr/>
          <p:nvPr/>
        </p:nvSpPr>
        <p:spPr>
          <a:xfrm>
            <a:off x="199090" y="1339632"/>
            <a:ext cx="8339328" cy="3170099"/>
          </a:xfrm>
          <a:prstGeom prst="rect">
            <a:avLst/>
          </a:prstGeom>
        </p:spPr>
        <p:txBody>
          <a:bodyPr wrap="square">
            <a:spAutoFit/>
          </a:bodyPr>
          <a:lstStyle/>
          <a:p>
            <a:pPr marL="457200" indent="-457200">
              <a:lnSpc>
                <a:spcPts val="4000"/>
              </a:lnSpc>
              <a:buFont typeface="Wingdings" panose="05000000000000000000" pitchFamily="2" charset="2"/>
              <a:buChar char="l"/>
            </a:pPr>
            <a:r>
              <a:rPr lang="zh-CN" altLang="en-US" sz="2600" dirty="0" smtClean="0">
                <a:latin typeface="黑体" panose="02010609060101010101" pitchFamily="49" charset="-122"/>
                <a:ea typeface="黑体" panose="02010609060101010101" pitchFamily="49" charset="-122"/>
              </a:rPr>
              <a:t>这</a:t>
            </a:r>
            <a:r>
              <a:rPr lang="zh-CN" altLang="en-US" sz="2600" dirty="0">
                <a:latin typeface="黑体" panose="02010609060101010101" pitchFamily="49" charset="-122"/>
                <a:ea typeface="黑体" panose="02010609060101010101" pitchFamily="49" charset="-122"/>
              </a:rPr>
              <a:t>种看法是与实验矛盾的，它</a:t>
            </a:r>
            <a:r>
              <a:rPr lang="zh-CN" altLang="en-US" sz="2600" dirty="0">
                <a:solidFill>
                  <a:srgbClr val="0000FF"/>
                </a:solidFill>
                <a:latin typeface="黑体" panose="02010609060101010101" pitchFamily="49" charset="-122"/>
                <a:ea typeface="黑体" panose="02010609060101010101" pitchFamily="49" charset="-122"/>
              </a:rPr>
              <a:t>不能解释长时间单个电子衍射实验</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457200" indent="-457200">
              <a:lnSpc>
                <a:spcPts val="4000"/>
              </a:lnSpc>
              <a:buFont typeface="Wingdings" panose="05000000000000000000" pitchFamily="2" charset="2"/>
              <a:buChar char="l"/>
            </a:pPr>
            <a:r>
              <a:rPr lang="zh-CN" altLang="en-US" sz="2600" dirty="0">
                <a:latin typeface="黑体" panose="02010609060101010101" pitchFamily="49" charset="-122"/>
                <a:ea typeface="黑体" panose="02010609060101010101" pitchFamily="49" charset="-122"/>
              </a:rPr>
              <a:t>电子一个一个的通过小孔，但只要时间足够长，底片上仍可呈现出衍射花纹。这说明电子的波动性并不是许多电子在空间聚集在一起时才有的现象，</a:t>
            </a:r>
            <a:r>
              <a:rPr lang="zh-CN" altLang="en-US" sz="2600" dirty="0">
                <a:solidFill>
                  <a:srgbClr val="0000FF"/>
                </a:solidFill>
                <a:latin typeface="黑体" panose="02010609060101010101" pitchFamily="49" charset="-122"/>
                <a:ea typeface="黑体" panose="02010609060101010101" pitchFamily="49" charset="-122"/>
              </a:rPr>
              <a:t>单个电子就具有波动性</a:t>
            </a:r>
            <a:r>
              <a:rPr lang="zh-CN" altLang="en-US" sz="26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198686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a:xfrm>
            <a:off x="485218" y="824112"/>
            <a:ext cx="8145947" cy="1382879"/>
          </a:xfrm>
          <a:prstGeom prst="rect">
            <a:avLst/>
          </a:prstGeom>
        </p:spPr>
        <p:txBody>
          <a:bodyPr wrap="square">
            <a:spAutoFit/>
          </a:bodyPr>
          <a:lstStyle/>
          <a:p>
            <a:pPr algn="just">
              <a:lnSpc>
                <a:spcPts val="3500"/>
              </a:lnSpc>
            </a:pPr>
            <a:r>
              <a:rPr lang="zh-CN" altLang="en-US" sz="2600" b="1" dirty="0" smtClean="0">
                <a:latin typeface="黑体" panose="02010609060101010101" pitchFamily="49" charset="-122"/>
                <a:ea typeface="黑体" panose="02010609060101010101" pitchFamily="49" charset="-122"/>
                <a:cs typeface="Times New Roman" panose="02020603050405020304" pitchFamily="18" charset="0"/>
              </a:rPr>
              <a:t>现象</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：弱电流下，每次发射电子，落到感光屏上位置随机，多次发射后，最后生成衍射图样，这种行为类似数理统计中的多次独立实验。</a:t>
            </a:r>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65" name="Rectangle 64"/>
          <p:cNvSpPr/>
          <p:nvPr/>
        </p:nvSpPr>
        <p:spPr>
          <a:xfrm>
            <a:off x="471567" y="2235511"/>
            <a:ext cx="5268673" cy="605294"/>
          </a:xfrm>
          <a:prstGeom prst="rect">
            <a:avLst/>
          </a:prstGeom>
        </p:spPr>
        <p:txBody>
          <a:bodyPr wrap="square">
            <a:spAutoFit/>
          </a:bodyPr>
          <a:lstStyle/>
          <a:p>
            <a:pPr algn="just">
              <a:lnSpc>
                <a:spcPts val="4000"/>
              </a:lnSpc>
            </a:pP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衍</a:t>
            </a: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射图样的强度：粒子出现的概</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率</a:t>
            </a:r>
            <a:endParaRPr lang="en-US" altLang="zh-CN"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6" name="Rectangle 65"/>
          <p:cNvSpPr/>
          <p:nvPr/>
        </p:nvSpPr>
        <p:spPr>
          <a:xfrm>
            <a:off x="471567" y="2849048"/>
            <a:ext cx="5129198" cy="605294"/>
          </a:xfrm>
          <a:prstGeom prst="rect">
            <a:avLst/>
          </a:prstGeom>
        </p:spPr>
        <p:txBody>
          <a:bodyPr wrap="square">
            <a:spAutoFit/>
          </a:bodyPr>
          <a:lstStyle/>
          <a:p>
            <a:pPr algn="just">
              <a:lnSpc>
                <a:spcPts val="4000"/>
              </a:lnSpc>
            </a:pP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衍射图样的强度：物质波的强</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度</a:t>
            </a:r>
            <a:endParaRPr lang="en-US" altLang="zh-CN"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7" name="标题 1">
            <a:extLst>
              <a:ext uri="{FF2B5EF4-FFF2-40B4-BE49-F238E27FC236}">
                <a16:creationId xmlns="" xmlns:a16="http://schemas.microsoft.com/office/drawing/2014/main" id="{1087AE1B-2CF3-4784-B9E2-3E9F21303A48}"/>
              </a:ext>
            </a:extLst>
          </p:cNvPr>
          <p:cNvSpPr>
            <a:spLocks noGrp="1"/>
          </p:cNvSpPr>
          <p:nvPr>
            <p:ph type="title"/>
          </p:nvPr>
        </p:nvSpPr>
        <p:spPr>
          <a:xfrm>
            <a:off x="187885" y="0"/>
            <a:ext cx="4690504"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9" name="Rectangle 68"/>
          <p:cNvSpPr/>
          <p:nvPr/>
        </p:nvSpPr>
        <p:spPr>
          <a:xfrm>
            <a:off x="382319" y="3520174"/>
            <a:ext cx="8158682" cy="2015936"/>
          </a:xfrm>
          <a:prstGeom prst="rect">
            <a:avLst/>
          </a:prstGeom>
        </p:spPr>
        <p:txBody>
          <a:bodyPr wrap="square">
            <a:spAutoFit/>
          </a:bodyPr>
          <a:lstStyle/>
          <a:p>
            <a:pPr algn="just">
              <a:lnSpc>
                <a:spcPts val="5000"/>
              </a:lnSpc>
            </a:pPr>
            <a:r>
              <a:rPr lang="zh-CN" altLang="en-US" sz="2600" b="1" dirty="0">
                <a:solidFill>
                  <a:srgbClr val="FF3300"/>
                </a:solidFill>
                <a:latin typeface="黑体" panose="02010609060101010101" pitchFamily="49" charset="-122"/>
                <a:ea typeface="黑体" panose="02010609060101010101" pitchFamily="49" charset="-122"/>
              </a:rPr>
              <a:t>玻恩的统计解</a:t>
            </a:r>
            <a:r>
              <a:rPr lang="zh-CN" altLang="en-US" sz="2600" b="1" dirty="0" smtClean="0">
                <a:solidFill>
                  <a:srgbClr val="FF3300"/>
                </a:solidFill>
                <a:latin typeface="黑体" panose="02010609060101010101" pitchFamily="49" charset="-122"/>
                <a:ea typeface="黑体" panose="02010609060101010101" pitchFamily="49" charset="-122"/>
              </a:rPr>
              <a:t>释</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：波函数在空间中某一点的</a:t>
            </a: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强</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度</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和在该点找到粒子的</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概率</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成比例。</a:t>
            </a:r>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a:p>
            <a:pPr algn="just">
              <a:lnSpc>
                <a:spcPts val="5000"/>
              </a:lnSpc>
            </a:pPr>
            <a:r>
              <a:rPr lang="zh-CN" altLang="en-US" sz="2600" dirty="0">
                <a:latin typeface="黑体" panose="02010609060101010101" pitchFamily="49" charset="-122"/>
                <a:ea typeface="黑体" panose="02010609060101010101" pitchFamily="49" charset="-122"/>
                <a:cs typeface="Times New Roman" panose="02020603050405020304" pitchFamily="18" charset="0"/>
              </a:rPr>
              <a:t>按</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照玻恩的解释，描写粒子的波是</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概率波</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p:txBody>
      </p:sp>
      <p:sp>
        <p:nvSpPr>
          <p:cNvPr id="70" name="Rectangle 69"/>
          <p:cNvSpPr/>
          <p:nvPr/>
        </p:nvSpPr>
        <p:spPr>
          <a:xfrm>
            <a:off x="382319" y="5551168"/>
            <a:ext cx="7900921" cy="733534"/>
          </a:xfrm>
          <a:prstGeom prst="rect">
            <a:avLst/>
          </a:prstGeom>
        </p:spPr>
        <p:txBody>
          <a:bodyPr wrap="square">
            <a:spAutoFit/>
          </a:bodyPr>
          <a:lstStyle/>
          <a:p>
            <a:pPr algn="just">
              <a:lnSpc>
                <a:spcPts val="5000"/>
              </a:lnSpc>
            </a:pP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波函数描</a:t>
            </a:r>
            <a:r>
              <a:rPr lang="zh-CN" altLang="en-US" sz="26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写微观体</a:t>
            </a:r>
            <a:r>
              <a:rPr lang="zh-CN" altLang="en-US"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系的量子状态（简称状态或态）。</a:t>
            </a:r>
            <a:endParaRPr lang="en-US" altLang="zh-CN" sz="26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3808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p:cNvSpPr/>
              <p:nvPr/>
            </p:nvSpPr>
            <p:spPr>
              <a:xfrm>
                <a:off x="407980" y="806044"/>
                <a:ext cx="8533552" cy="1285352"/>
              </a:xfrm>
              <a:prstGeom prst="rect">
                <a:avLst/>
              </a:prstGeom>
            </p:spPr>
            <p:txBody>
              <a:bodyPr wrap="square">
                <a:spAutoFit/>
              </a:bodyPr>
              <a:lstStyle/>
              <a:p>
                <a:pPr algn="just">
                  <a:lnSpc>
                    <a:spcPts val="5000"/>
                  </a:lnSpc>
                </a:pP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设波函数</a:t>
                </a:r>
                <a14:m>
                  <m:oMath xmlns:m="http://schemas.openxmlformats.org/officeDocument/2006/math">
                    <m:r>
                      <m:rPr>
                        <m:sty m:val="p"/>
                      </m:rPr>
                      <a:rPr lang="en-US" altLang="zh-CN" sz="2600">
                        <a:solidFill>
                          <a:srgbClr val="0000FF"/>
                        </a:solidFill>
                        <a:latin typeface="Cambria Math" panose="02040503050406030204" pitchFamily="18" charset="0"/>
                      </a:rPr>
                      <m:t>Φ</m:t>
                    </m:r>
                    <m:r>
                      <a:rPr lang="zh-CN" altLang="en-US" sz="2600">
                        <a:solidFill>
                          <a:srgbClr val="0000FF"/>
                        </a:solidFill>
                        <a:latin typeface="Cambria Math" panose="02040503050406030204" pitchFamily="18" charset="0"/>
                      </a:rPr>
                      <m:t>(</m:t>
                    </m:r>
                    <m:r>
                      <a:rPr lang="en-US" altLang="zh-CN" sz="2600" b="1" i="1" smtClean="0">
                        <a:solidFill>
                          <a:srgbClr val="0000FF"/>
                        </a:solidFill>
                        <a:latin typeface="Cambria Math" panose="02040503050406030204" pitchFamily="18" charset="0"/>
                      </a:rPr>
                      <m:t>𝒓</m:t>
                    </m:r>
                    <m:r>
                      <a:rPr lang="en-US" altLang="zh-CN" sz="2600" b="0" i="1" smtClean="0">
                        <a:solidFill>
                          <a:srgbClr val="0000FF"/>
                        </a:solidFill>
                        <a:latin typeface="Cambria Math" panose="02040503050406030204" pitchFamily="18" charset="0"/>
                      </a:rPr>
                      <m:t>,</m:t>
                    </m:r>
                    <m:r>
                      <a:rPr lang="en-US" altLang="zh-CN" sz="2600" b="0" i="1" smtClean="0">
                        <a:solidFill>
                          <a:srgbClr val="0000FF"/>
                        </a:solidFill>
                        <a:latin typeface="Cambria Math" panose="02040503050406030204" pitchFamily="18" charset="0"/>
                      </a:rPr>
                      <m:t>𝑡</m:t>
                    </m:r>
                    <m:r>
                      <a:rPr lang="en-US" altLang="zh-CN" sz="2600" b="0" i="1" smtClean="0">
                        <a:solidFill>
                          <a:srgbClr val="0000FF"/>
                        </a:solidFill>
                        <a:latin typeface="Cambria Math" panose="02040503050406030204" pitchFamily="18" charset="0"/>
                      </a:rPr>
                      <m:t>)</m:t>
                    </m:r>
                  </m:oMath>
                </a14:m>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描写粒子的状态，在空间一点</a:t>
                </a:r>
                <a14:m>
                  <m:oMath xmlns:m="http://schemas.openxmlformats.org/officeDocument/2006/math">
                    <m:r>
                      <a:rPr lang="en-US" altLang="zh-CN" sz="2600" b="1" i="1" smtClean="0">
                        <a:solidFill>
                          <a:srgbClr val="0000FF"/>
                        </a:solidFill>
                        <a:latin typeface="Cambria Math" panose="02040503050406030204" pitchFamily="18" charset="0"/>
                      </a:rPr>
                      <m:t>𝒓</m:t>
                    </m:r>
                    <m:r>
                      <a:rPr lang="en-US" altLang="zh-CN" sz="2600" b="0" i="0" smtClean="0">
                        <a:solidFill>
                          <a:srgbClr val="0000FF"/>
                        </a:solidFill>
                        <a:latin typeface="Cambria Math" panose="02040503050406030204" pitchFamily="18" charset="0"/>
                      </a:rPr>
                      <m:t>=</m:t>
                    </m:r>
                    <m:d>
                      <m:dPr>
                        <m:ctrlPr>
                          <a:rPr lang="zh-CN" altLang="en-US" sz="2600" i="1">
                            <a:solidFill>
                              <a:srgbClr val="0000FF"/>
                            </a:solidFill>
                            <a:latin typeface="Cambria Math" panose="02040503050406030204" pitchFamily="18" charset="0"/>
                          </a:rPr>
                        </m:ctrlPr>
                      </m:dPr>
                      <m:e>
                        <m:r>
                          <a:rPr lang="zh-CN" altLang="en-US" sz="2600" i="1">
                            <a:solidFill>
                              <a:srgbClr val="0000FF"/>
                            </a:solidFill>
                            <a:latin typeface="Cambria Math" panose="02040503050406030204" pitchFamily="18" charset="0"/>
                          </a:rPr>
                          <m:t>𝑥</m:t>
                        </m:r>
                        <m:r>
                          <a:rPr lang="zh-CN" altLang="en-US" sz="2600">
                            <a:solidFill>
                              <a:srgbClr val="0000FF"/>
                            </a:solidFill>
                            <a:latin typeface="Cambria Math" panose="02040503050406030204" pitchFamily="18" charset="0"/>
                          </a:rPr>
                          <m:t>,</m:t>
                        </m:r>
                        <m:r>
                          <a:rPr lang="zh-CN" altLang="en-US" sz="2600" i="1">
                            <a:solidFill>
                              <a:srgbClr val="0000FF"/>
                            </a:solidFill>
                            <a:latin typeface="Cambria Math" panose="02040503050406030204" pitchFamily="18" charset="0"/>
                          </a:rPr>
                          <m:t>𝑦</m:t>
                        </m:r>
                        <m:r>
                          <a:rPr lang="zh-CN" altLang="en-US" sz="2600">
                            <a:solidFill>
                              <a:srgbClr val="0000FF"/>
                            </a:solidFill>
                            <a:latin typeface="Cambria Math" panose="02040503050406030204" pitchFamily="18" charset="0"/>
                          </a:rPr>
                          <m:t>,</m:t>
                        </m:r>
                        <m:r>
                          <a:rPr lang="zh-CN" altLang="en-US" sz="2600" i="1">
                            <a:solidFill>
                              <a:srgbClr val="0000FF"/>
                            </a:solidFill>
                            <a:latin typeface="Cambria Math" panose="02040503050406030204" pitchFamily="18" charset="0"/>
                          </a:rPr>
                          <m:t>𝑧</m:t>
                        </m:r>
                      </m:e>
                    </m:d>
                  </m:oMath>
                </a14:m>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和时刻</a:t>
                </a:r>
                <a14:m>
                  <m:oMath xmlns:m="http://schemas.openxmlformats.org/officeDocument/2006/math">
                    <m:r>
                      <a:rPr lang="zh-CN" altLang="en-US" sz="2600" i="1">
                        <a:solidFill>
                          <a:srgbClr val="0000FF"/>
                        </a:solidFill>
                        <a:latin typeface="Cambria Math" panose="02040503050406030204" pitchFamily="18" charset="0"/>
                      </a:rPr>
                      <m:t>𝑡</m:t>
                    </m:r>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，波的强度</a:t>
                </a:r>
                <a14:m>
                  <m:oMath xmlns:m="http://schemas.openxmlformats.org/officeDocument/2006/math">
                    <m:sSup>
                      <m:sSupPr>
                        <m:ctrlPr>
                          <a:rPr lang="en-US" altLang="zh-CN" sz="2600" i="1">
                            <a:solidFill>
                              <a:srgbClr val="0000FF"/>
                            </a:solidFill>
                            <a:latin typeface="Cambria Math" panose="02040503050406030204" pitchFamily="18" charset="0"/>
                          </a:rPr>
                        </m:ctrlPr>
                      </m:sSupPr>
                      <m:e>
                        <m:d>
                          <m:dPr>
                            <m:begChr m:val="|"/>
                            <m:endChr m:val="|"/>
                            <m:ctrlPr>
                              <a:rPr lang="en-US" altLang="zh-CN" sz="2600" i="1">
                                <a:solidFill>
                                  <a:srgbClr val="0000FF"/>
                                </a:solidFill>
                                <a:latin typeface="Cambria Math" panose="02040503050406030204" pitchFamily="18" charset="0"/>
                              </a:rPr>
                            </m:ctrlPr>
                          </m:dPr>
                          <m:e>
                            <m:r>
                              <m:rPr>
                                <m:sty m:val="p"/>
                              </m:rPr>
                              <a:rPr lang="en-US" altLang="zh-CN" sz="2600">
                                <a:solidFill>
                                  <a:srgbClr val="0000FF"/>
                                </a:solidFill>
                                <a:latin typeface="Cambria Math" panose="02040503050406030204" pitchFamily="18" charset="0"/>
                              </a:rPr>
                              <m:t>Φ</m:t>
                            </m:r>
                          </m:e>
                        </m:d>
                      </m:e>
                      <m:sup>
                        <m:r>
                          <a:rPr lang="en-US" altLang="zh-CN" sz="2600" i="1">
                            <a:solidFill>
                              <a:srgbClr val="0000FF"/>
                            </a:solidFill>
                            <a:latin typeface="Cambria Math" panose="02040503050406030204" pitchFamily="18" charset="0"/>
                          </a:rPr>
                          <m:t>2</m:t>
                        </m:r>
                      </m:sup>
                    </m:sSup>
                    <m:r>
                      <a:rPr lang="en-US" altLang="zh-CN" sz="2600" i="1">
                        <a:solidFill>
                          <a:srgbClr val="0000FF"/>
                        </a:solidFill>
                        <a:latin typeface="Cambria Math" panose="02040503050406030204" pitchFamily="18" charset="0"/>
                      </a:rPr>
                      <m:t>=</m:t>
                    </m:r>
                    <m:sSup>
                      <m:sSupPr>
                        <m:ctrlPr>
                          <a:rPr lang="en-US" altLang="zh-CN" sz="2600" i="1">
                            <a:solidFill>
                              <a:srgbClr val="0000FF"/>
                            </a:solidFill>
                            <a:latin typeface="Cambria Math" panose="02040503050406030204" pitchFamily="18" charset="0"/>
                          </a:rPr>
                        </m:ctrlPr>
                      </m:sSupPr>
                      <m:e>
                        <m:r>
                          <m:rPr>
                            <m:sty m:val="p"/>
                          </m:rPr>
                          <a:rPr lang="en-US" altLang="zh-CN" sz="2600">
                            <a:solidFill>
                              <a:srgbClr val="0000FF"/>
                            </a:solidFill>
                            <a:latin typeface="Cambria Math" panose="02040503050406030204" pitchFamily="18" charset="0"/>
                          </a:rPr>
                          <m:t>Φ</m:t>
                        </m:r>
                      </m:e>
                      <m:sup>
                        <m:r>
                          <a:rPr lang="en-US" altLang="zh-CN" sz="2600" i="1">
                            <a:solidFill>
                              <a:srgbClr val="0000FF"/>
                            </a:solidFill>
                            <a:latin typeface="Cambria Math" panose="02040503050406030204" pitchFamily="18" charset="0"/>
                          </a:rPr>
                          <m:t>∗</m:t>
                        </m:r>
                      </m:sup>
                    </m:sSup>
                    <m:r>
                      <m:rPr>
                        <m:sty m:val="p"/>
                      </m:rPr>
                      <a:rPr lang="en-US" altLang="zh-CN" sz="2600">
                        <a:solidFill>
                          <a:srgbClr val="0000FF"/>
                        </a:solidFill>
                        <a:latin typeface="Cambria Math" panose="02040503050406030204" pitchFamily="18" charset="0"/>
                      </a:rPr>
                      <m:t>Φ</m:t>
                    </m:r>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p>
                      <m:sSupPr>
                        <m:ctrlPr>
                          <a:rPr lang="en-US" altLang="zh-CN" sz="2600" i="1">
                            <a:solidFill>
                              <a:srgbClr val="0000FF"/>
                            </a:solidFill>
                            <a:latin typeface="Cambria Math" panose="02040503050406030204" pitchFamily="18" charset="0"/>
                          </a:rPr>
                        </m:ctrlPr>
                      </m:sSupPr>
                      <m:e>
                        <m:r>
                          <m:rPr>
                            <m:sty m:val="p"/>
                          </m:rPr>
                          <a:rPr lang="en-US" altLang="zh-CN" sz="2600">
                            <a:solidFill>
                              <a:srgbClr val="0000FF"/>
                            </a:solidFill>
                            <a:latin typeface="Cambria Math" panose="02040503050406030204" pitchFamily="18" charset="0"/>
                          </a:rPr>
                          <m:t>Φ</m:t>
                        </m:r>
                      </m:e>
                      <m:sup>
                        <m:r>
                          <a:rPr lang="en-US" altLang="zh-CN" sz="2600" i="1">
                            <a:solidFill>
                              <a:srgbClr val="0000FF"/>
                            </a:solidFill>
                            <a:latin typeface="Cambria Math" panose="02040503050406030204" pitchFamily="18" charset="0"/>
                          </a:rPr>
                          <m:t>∗</m:t>
                        </m:r>
                      </m:sup>
                    </m:sSup>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表示</a:t>
                </a:r>
                <a14:m>
                  <m:oMath xmlns:m="http://schemas.openxmlformats.org/officeDocument/2006/math">
                    <m:r>
                      <m:rPr>
                        <m:sty m:val="p"/>
                      </m:rPr>
                      <a:rPr lang="en-US" altLang="zh-CN" sz="2600">
                        <a:solidFill>
                          <a:srgbClr val="0000FF"/>
                        </a:solidFill>
                        <a:latin typeface="Cambria Math" panose="02040503050406030204" pitchFamily="18" charset="0"/>
                      </a:rPr>
                      <m:t>Φ</m:t>
                    </m:r>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的共轭复数</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407980" y="806044"/>
                <a:ext cx="8533552" cy="1285352"/>
              </a:xfrm>
              <a:prstGeom prst="rect">
                <a:avLst/>
              </a:prstGeom>
              <a:blipFill rotWithShape="0">
                <a:blip r:embed="rId3"/>
                <a:stretch>
                  <a:fillRect l="-1286" b="-10427"/>
                </a:stretch>
              </a:blipFill>
            </p:spPr>
            <p:txBody>
              <a:bodyPr/>
              <a:lstStyle/>
              <a:p>
                <a:r>
                  <a:rPr lang="zh-CN" altLang="en-US">
                    <a:noFill/>
                  </a:rPr>
                  <a:t> </a:t>
                </a:r>
              </a:p>
            </p:txBody>
          </p:sp>
        </mc:Fallback>
      </mc:AlternateContent>
      <p:sp>
        <p:nvSpPr>
          <p:cNvPr id="8" name="标题 1">
            <a:extLst>
              <a:ext uri="{FF2B5EF4-FFF2-40B4-BE49-F238E27FC236}">
                <a16:creationId xmlns="" xmlns:a16="http://schemas.microsoft.com/office/drawing/2014/main" id="{1087AE1B-2CF3-4784-B9E2-3E9F21303A48}"/>
              </a:ext>
            </a:extLst>
          </p:cNvPr>
          <p:cNvSpPr>
            <a:spLocks noGrp="1"/>
          </p:cNvSpPr>
          <p:nvPr>
            <p:ph type="title"/>
          </p:nvPr>
        </p:nvSpPr>
        <p:spPr>
          <a:xfrm>
            <a:off x="185592" y="18288"/>
            <a:ext cx="4358536"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1462451" y="4713001"/>
                <a:ext cx="5691976" cy="1374735"/>
              </a:xfrm>
              <a:prstGeom prst="rect">
                <a:avLst/>
              </a:prstGeom>
            </p:spPr>
            <p:txBody>
              <a:bodyPr wrap="square">
                <a:spAutoFit/>
              </a:bodyPr>
              <a:lstStyle/>
              <a:p>
                <a:pPr>
                  <a:lnSpc>
                    <a:spcPts val="5000"/>
                  </a:lnSpc>
                </a:pPr>
                <a14:m>
                  <m:oMathPara xmlns:m="http://schemas.openxmlformats.org/officeDocument/2006/math">
                    <m:oMathParaPr>
                      <m:jc m:val="centerGroup"/>
                    </m:oMathParaPr>
                    <m:oMath xmlns:m="http://schemas.openxmlformats.org/officeDocument/2006/math">
                      <m:r>
                        <m:rPr>
                          <m:sty m:val="p"/>
                        </m:rPr>
                        <a:rPr lang="zh-CN" altLang="en-US" sz="2600" smtClean="0">
                          <a:solidFill>
                            <a:srgbClr val="FF0000"/>
                          </a:solidFill>
                          <a:latin typeface="Cambria Math" panose="02040503050406030204" pitchFamily="18" charset="0"/>
                        </a:rPr>
                        <m:t>d</m:t>
                      </m:r>
                      <m:r>
                        <a:rPr lang="en-US" altLang="zh-CN" sz="2600" i="1">
                          <a:solidFill>
                            <a:srgbClr val="FF0000"/>
                          </a:solidFill>
                          <a:latin typeface="Cambria Math" panose="02040503050406030204" pitchFamily="18" charset="0"/>
                        </a:rPr>
                        <m:t>𝑊</m:t>
                      </m:r>
                      <m:r>
                        <a:rPr lang="zh-CN" altLang="en-US" sz="2600">
                          <a:solidFill>
                            <a:srgbClr val="FF0000"/>
                          </a:solidFill>
                          <a:latin typeface="Cambria Math" panose="02040503050406030204" pitchFamily="18" charset="0"/>
                        </a:rPr>
                        <m:t>=</m:t>
                      </m:r>
                      <m:r>
                        <a:rPr lang="en-US" altLang="zh-CN" sz="2600" i="1">
                          <a:solidFill>
                            <a:srgbClr val="FF0000"/>
                          </a:solidFill>
                          <a:latin typeface="Cambria Math" panose="02040503050406030204" pitchFamily="18" charset="0"/>
                        </a:rPr>
                        <m:t>𝐶</m:t>
                      </m:r>
                      <m:sSup>
                        <m:sSupPr>
                          <m:ctrlPr>
                            <a:rPr lang="zh-CN" altLang="en-US" sz="2600" i="1">
                              <a:solidFill>
                                <a:srgbClr val="FF0000"/>
                              </a:solidFill>
                              <a:latin typeface="Cambria Math" panose="02040503050406030204" pitchFamily="18" charset="0"/>
                            </a:rPr>
                          </m:ctrlPr>
                        </m:sSupPr>
                        <m:e>
                          <m:r>
                            <a:rPr lang="zh-CN" altLang="en-US" sz="2600">
                              <a:solidFill>
                                <a:srgbClr val="FF0000"/>
                              </a:solidFill>
                              <a:latin typeface="Cambria Math" panose="02040503050406030204" pitchFamily="18" charset="0"/>
                            </a:rPr>
                            <m:t>|</m:t>
                          </m:r>
                          <m:d>
                            <m:dPr>
                              <m:begChr m:val=""/>
                              <m:ctrlPr>
                                <a:rPr lang="zh-CN" altLang="en-US" sz="2600" i="1">
                                  <a:solidFill>
                                    <a:srgbClr val="FF0000"/>
                                  </a:solidFill>
                                  <a:latin typeface="Cambria Math" panose="02040503050406030204" pitchFamily="18" charset="0"/>
                                </a:rPr>
                              </m:ctrlPr>
                            </m:dPr>
                            <m:e>
                              <m:r>
                                <m:rPr>
                                  <m:sty m:val="p"/>
                                </m:rPr>
                                <a:rPr lang="en-US" altLang="zh-CN" sz="2600">
                                  <a:solidFill>
                                    <a:srgbClr val="FF0000"/>
                                  </a:solidFill>
                                  <a:latin typeface="Cambria Math" panose="02040503050406030204" pitchFamily="18" charset="0"/>
                                </a:rPr>
                                <m:t>Φ</m:t>
                              </m:r>
                              <m:r>
                                <a:rPr lang="zh-CN" altLang="en-US" sz="2600">
                                  <a:solidFill>
                                    <a:srgbClr val="FF0000"/>
                                  </a:solidFill>
                                  <a:latin typeface="Cambria Math" panose="02040503050406030204" pitchFamily="18" charset="0"/>
                                </a:rPr>
                                <m:t>(</m:t>
                              </m:r>
                              <m:r>
                                <a:rPr lang="en-US" altLang="zh-CN" sz="2600" b="1" i="1" smtClean="0">
                                  <a:solidFill>
                                    <a:srgbClr val="FF0000"/>
                                  </a:solidFill>
                                  <a:latin typeface="Cambria Math" panose="02040503050406030204" pitchFamily="18" charset="0"/>
                                </a:rPr>
                                <m:t>𝒓</m:t>
                              </m:r>
                              <m:r>
                                <a:rPr lang="zh-CN" altLang="en-US" sz="2600">
                                  <a:solidFill>
                                    <a:srgbClr val="FF0000"/>
                                  </a:solidFill>
                                  <a:latin typeface="Cambria Math" panose="02040503050406030204" pitchFamily="18" charset="0"/>
                                </a:rPr>
                                <m:t>,</m:t>
                              </m:r>
                              <m:r>
                                <a:rPr lang="zh-CN" altLang="en-US" sz="2600" i="1">
                                  <a:solidFill>
                                    <a:srgbClr val="FF0000"/>
                                  </a:solidFill>
                                  <a:latin typeface="Cambria Math" panose="02040503050406030204" pitchFamily="18" charset="0"/>
                                </a:rPr>
                                <m:t>𝑡</m:t>
                              </m:r>
                            </m:e>
                          </m:d>
                          <m:r>
                            <a:rPr lang="zh-CN" altLang="en-US" sz="2600">
                              <a:solidFill>
                                <a:srgbClr val="FF0000"/>
                              </a:solidFill>
                              <a:latin typeface="Cambria Math" panose="02040503050406030204" pitchFamily="18" charset="0"/>
                            </a:rPr>
                            <m:t>|</m:t>
                          </m:r>
                        </m:e>
                        <m:sup>
                          <m:r>
                            <a:rPr lang="zh-CN" altLang="en-US" sz="2600">
                              <a:solidFill>
                                <a:srgbClr val="FF0000"/>
                              </a:solidFill>
                              <a:latin typeface="Cambria Math" panose="02040503050406030204" pitchFamily="18" charset="0"/>
                            </a:rPr>
                            <m:t>2</m:t>
                          </m:r>
                        </m:sup>
                      </m:sSup>
                      <m:r>
                        <m:rPr>
                          <m:sty m:val="p"/>
                        </m:rPr>
                        <a:rPr lang="zh-CN" altLang="en-US" sz="2600">
                          <a:solidFill>
                            <a:srgbClr val="FF0000"/>
                          </a:solidFill>
                          <a:latin typeface="Cambria Math" panose="02040503050406030204" pitchFamily="18" charset="0"/>
                        </a:rPr>
                        <m:t>d</m:t>
                      </m:r>
                      <m:r>
                        <a:rPr lang="zh-CN" altLang="en-US" sz="2600" i="1">
                          <a:solidFill>
                            <a:srgbClr val="FF0000"/>
                          </a:solidFill>
                          <a:latin typeface="Cambria Math" panose="02040503050406030204" pitchFamily="18" charset="0"/>
                        </a:rPr>
                        <m:t>𝜏</m:t>
                      </m:r>
                    </m:oMath>
                  </m:oMathPara>
                </a14:m>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a:p>
                <a:pPr>
                  <a:lnSpc>
                    <a:spcPts val="5000"/>
                  </a:lnSpc>
                </a:pP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式</a:t>
                </a:r>
                <a:r>
                  <a:rPr lang="zh-CN" altLang="en-US" sz="2600" dirty="0">
                    <a:latin typeface="黑体" panose="02010609060101010101" pitchFamily="49" charset="-122"/>
                    <a:ea typeface="黑体" panose="02010609060101010101" pitchFamily="49" charset="-122"/>
                    <a:cs typeface="Times New Roman" panose="02020603050405020304" pitchFamily="18" charset="0"/>
                  </a:rPr>
                  <a:t>中</a:t>
                </a:r>
                <a14:m>
                  <m:oMath xmlns:m="http://schemas.openxmlformats.org/officeDocument/2006/math">
                    <m:r>
                      <a:rPr lang="en-US" altLang="zh-CN" sz="2600" i="1" smtClean="0">
                        <a:solidFill>
                          <a:schemeClr val="tx1"/>
                        </a:solidFill>
                        <a:latin typeface="Cambria Math" panose="02040503050406030204" pitchFamily="18" charset="0"/>
                      </a:rPr>
                      <m:t>𝐶</m:t>
                    </m:r>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为比例常数。</a:t>
                </a:r>
              </a:p>
            </p:txBody>
          </p:sp>
        </mc:Choice>
        <mc:Fallback xmlns="">
          <p:sp>
            <p:nvSpPr>
              <p:cNvPr id="6" name="Rectangle 5"/>
              <p:cNvSpPr>
                <a:spLocks noRot="1" noChangeAspect="1" noMove="1" noResize="1" noEditPoints="1" noAdjustHandles="1" noChangeArrowheads="1" noChangeShapeType="1" noTextEdit="1"/>
              </p:cNvSpPr>
              <p:nvPr/>
            </p:nvSpPr>
            <p:spPr>
              <a:xfrm>
                <a:off x="1462451" y="4713001"/>
                <a:ext cx="5691976" cy="1374735"/>
              </a:xfrm>
              <a:prstGeom prst="rect">
                <a:avLst/>
              </a:prstGeom>
              <a:blipFill rotWithShape="0">
                <a:blip r:embed="rId4"/>
                <a:stretch>
                  <a:fillRect l="-1927" b="-3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07980" y="2181722"/>
                <a:ext cx="8272295" cy="1631216"/>
              </a:xfrm>
              <a:prstGeom prst="rect">
                <a:avLst/>
              </a:prstGeom>
            </p:spPr>
            <p:txBody>
              <a:bodyPr wrap="square">
                <a:spAutoFit/>
              </a:bodyPr>
              <a:lstStyle/>
              <a:p>
                <a:pPr>
                  <a:lnSpc>
                    <a:spcPts val="4000"/>
                  </a:lnSpc>
                </a:pPr>
                <a14:m>
                  <m:oMath xmlns:m="http://schemas.openxmlformats.org/officeDocument/2006/math">
                    <m:r>
                      <m:rPr>
                        <m:sty m:val="p"/>
                      </m:rPr>
                      <a:rPr lang="en-US" altLang="zh-CN" sz="2600" smtClean="0">
                        <a:solidFill>
                          <a:srgbClr val="0000FF"/>
                        </a:solidFill>
                        <a:latin typeface="Cambria Math" panose="02040503050406030204" pitchFamily="18" charset="0"/>
                        <a:cs typeface="Times New Roman" panose="02020603050405020304" pitchFamily="18" charset="0"/>
                      </a:rPr>
                      <m:t>d</m:t>
                    </m:r>
                    <m:r>
                      <a:rPr lang="en-US" altLang="zh-CN" sz="2600" i="1">
                        <a:solidFill>
                          <a:srgbClr val="0000FF"/>
                        </a:solidFill>
                        <a:latin typeface="Cambria Math" panose="02040503050406030204" pitchFamily="18" charset="0"/>
                        <a:cs typeface="Times New Roman" panose="02020603050405020304" pitchFamily="18" charset="0"/>
                      </a:rPr>
                      <m:t>𝑊</m:t>
                    </m:r>
                    <m:r>
                      <a:rPr lang="en-US" altLang="zh-CN" sz="2600" b="0" i="1" smtClean="0">
                        <a:solidFill>
                          <a:srgbClr val="0000FF"/>
                        </a:solidFill>
                        <a:latin typeface="Cambria Math" panose="02040503050406030204" pitchFamily="18" charset="0"/>
                        <a:cs typeface="Times New Roman" panose="02020603050405020304" pitchFamily="18" charset="0"/>
                      </a:rPr>
                      <m:t>(</m:t>
                    </m:r>
                    <m:r>
                      <a:rPr lang="en-US" altLang="zh-CN" sz="2600" b="1" i="1" smtClean="0">
                        <a:solidFill>
                          <a:srgbClr val="0000FF"/>
                        </a:solidFill>
                        <a:latin typeface="Cambria Math" panose="02040503050406030204" pitchFamily="18" charset="0"/>
                        <a:cs typeface="Times New Roman" panose="02020603050405020304" pitchFamily="18" charset="0"/>
                      </a:rPr>
                      <m:t>𝒓</m:t>
                    </m:r>
                    <m:r>
                      <a:rPr lang="en-US" altLang="zh-CN" sz="2600" b="0" i="1" smtClean="0">
                        <a:solidFill>
                          <a:srgbClr val="0000FF"/>
                        </a:solidFill>
                        <a:latin typeface="Cambria Math" panose="02040503050406030204" pitchFamily="18" charset="0"/>
                        <a:cs typeface="Times New Roman" panose="02020603050405020304" pitchFamily="18" charset="0"/>
                      </a:rPr>
                      <m:t>, </m:t>
                    </m:r>
                    <m:r>
                      <a:rPr lang="en-US" altLang="zh-CN" sz="2600" b="0" i="1" smtClean="0">
                        <a:solidFill>
                          <a:srgbClr val="0000FF"/>
                        </a:solidFill>
                        <a:latin typeface="Cambria Math" panose="02040503050406030204" pitchFamily="18" charset="0"/>
                        <a:cs typeface="Times New Roman" panose="02020603050405020304" pitchFamily="18" charset="0"/>
                      </a:rPr>
                      <m:t>𝑡</m:t>
                    </m:r>
                    <m:r>
                      <a:rPr lang="en-US" altLang="zh-CN" sz="2600" b="0" i="1" smtClean="0">
                        <a:solidFill>
                          <a:srgbClr val="0000FF"/>
                        </a:solidFill>
                        <a:latin typeface="Cambria Math" panose="02040503050406030204" pitchFamily="18" charset="0"/>
                        <a:cs typeface="Times New Roman" panose="02020603050405020304" pitchFamily="18" charset="0"/>
                      </a:rPr>
                      <m:t>)</m:t>
                    </m:r>
                  </m:oMath>
                </a14:m>
                <a:r>
                  <a:rPr lang="en-US" altLang="zh-CN" sz="2600" dirty="0">
                    <a:latin typeface="黑体" panose="02010609060101010101" pitchFamily="49" charset="-122"/>
                    <a:ea typeface="黑体" panose="02010609060101010101" pitchFamily="49" charset="-122"/>
                    <a:cs typeface="Times New Roman" panose="02020603050405020304" pitchFamily="18" charset="0"/>
                  </a:rPr>
                  <a:t>: </a:t>
                </a:r>
                <a:r>
                  <a:rPr lang="zh-CN" altLang="en-US" sz="2600" dirty="0">
                    <a:latin typeface="黑体" panose="02010609060101010101" pitchFamily="49" charset="-122"/>
                    <a:ea typeface="黑体" panose="02010609060101010101" pitchFamily="49" charset="-122"/>
                    <a:cs typeface="Times New Roman" panose="02020603050405020304" pitchFamily="18" charset="0"/>
                  </a:rPr>
                  <a:t>体积元 </a:t>
                </a:r>
                <a14:m>
                  <m:oMath xmlns:m="http://schemas.openxmlformats.org/officeDocument/2006/math">
                    <m:r>
                      <m:rPr>
                        <m:sty m:val="p"/>
                      </m:rPr>
                      <a:rPr lang="en-US" altLang="zh-CN" sz="2600" dirty="0">
                        <a:latin typeface="Cambria Math" panose="02040503050406030204" pitchFamily="18" charset="0"/>
                        <a:cs typeface="Times New Roman" panose="02020603050405020304" pitchFamily="18" charset="0"/>
                      </a:rPr>
                      <m:t>d</m:t>
                    </m:r>
                    <m:r>
                      <a:rPr lang="en-US" altLang="zh-CN" sz="2600" i="1" dirty="0">
                        <a:latin typeface="Cambria Math" panose="02040503050406030204" pitchFamily="18" charset="0"/>
                        <a:cs typeface="Times New Roman" panose="02020603050405020304" pitchFamily="18" charset="0"/>
                      </a:rPr>
                      <m:t>𝜏</m:t>
                    </m:r>
                    <m:r>
                      <a:rPr lang="en-US" altLang="zh-CN" sz="2600" i="1" dirty="0">
                        <a:latin typeface="Cambria Math" panose="02040503050406030204" pitchFamily="18" charset="0"/>
                        <a:cs typeface="Times New Roman" panose="02020603050405020304" pitchFamily="18" charset="0"/>
                      </a:rPr>
                      <m:t>=</m:t>
                    </m:r>
                    <m:r>
                      <m:rPr>
                        <m:sty m:val="p"/>
                      </m:rPr>
                      <a:rPr lang="en-US" altLang="zh-CN" sz="2600" dirty="0">
                        <a:latin typeface="Cambria Math" panose="02040503050406030204" pitchFamily="18" charset="0"/>
                        <a:cs typeface="Times New Roman" panose="02020603050405020304" pitchFamily="18" charset="0"/>
                      </a:rPr>
                      <m:t>d</m:t>
                    </m:r>
                    <m:r>
                      <a:rPr lang="en-US" altLang="zh-CN" sz="2600" i="1" dirty="0">
                        <a:latin typeface="Cambria Math" panose="02040503050406030204" pitchFamily="18" charset="0"/>
                        <a:cs typeface="Times New Roman" panose="02020603050405020304" pitchFamily="18" charset="0"/>
                      </a:rPr>
                      <m:t>𝑥</m:t>
                    </m:r>
                    <m:r>
                      <m:rPr>
                        <m:sty m:val="p"/>
                      </m:rPr>
                      <a:rPr lang="en-US" altLang="zh-CN" sz="2600" dirty="0">
                        <a:latin typeface="Cambria Math" panose="02040503050406030204" pitchFamily="18" charset="0"/>
                        <a:cs typeface="Times New Roman" panose="02020603050405020304" pitchFamily="18" charset="0"/>
                      </a:rPr>
                      <m:t>d</m:t>
                    </m:r>
                    <m:r>
                      <a:rPr lang="en-US" altLang="zh-CN" sz="2600" i="1" dirty="0">
                        <a:latin typeface="Cambria Math" panose="02040503050406030204" pitchFamily="18" charset="0"/>
                        <a:cs typeface="Times New Roman" panose="02020603050405020304" pitchFamily="18" charset="0"/>
                      </a:rPr>
                      <m:t>𝑦</m:t>
                    </m:r>
                    <m:r>
                      <m:rPr>
                        <m:sty m:val="p"/>
                      </m:rPr>
                      <a:rPr lang="en-US" altLang="zh-CN" sz="2600" dirty="0">
                        <a:latin typeface="Cambria Math" panose="02040503050406030204" pitchFamily="18" charset="0"/>
                        <a:cs typeface="Times New Roman" panose="02020603050405020304" pitchFamily="18" charset="0"/>
                      </a:rPr>
                      <m:t>d</m:t>
                    </m:r>
                    <m:r>
                      <a:rPr lang="en-US" altLang="zh-CN" sz="2600" i="1" dirty="0">
                        <a:latin typeface="Cambria Math" panose="02040503050406030204" pitchFamily="18" charset="0"/>
                        <a:cs typeface="Times New Roman" panose="02020603050405020304" pitchFamily="18" charset="0"/>
                      </a:rPr>
                      <m:t>𝑧</m:t>
                    </m:r>
                    <m:r>
                      <a:rPr lang="en-US" altLang="zh-CN" sz="2600" i="1" dirty="0">
                        <a:latin typeface="Cambria Math" panose="02040503050406030204" pitchFamily="18" charset="0"/>
                        <a:cs typeface="Times New Roman" panose="02020603050405020304" pitchFamily="18" charset="0"/>
                      </a:rPr>
                      <m:t> </m:t>
                    </m:r>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中找到粒子的概</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率。</a:t>
                </a:r>
                <a:endParaRPr lang="en-US" altLang="zh-CN" sz="2600" dirty="0" smtClean="0">
                  <a:latin typeface="黑体" panose="02010609060101010101" pitchFamily="49" charset="-122"/>
                  <a:ea typeface="黑体" panose="02010609060101010101" pitchFamily="49" charset="-122"/>
                  <a:cs typeface="Times New Roman" panose="02020603050405020304" pitchFamily="18" charset="0"/>
                </a:endParaRPr>
              </a:p>
              <a:p>
                <a:pPr>
                  <a:lnSpc>
                    <a:spcPts val="4000"/>
                  </a:lnSpc>
                </a:pP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这样</a:t>
                </a:r>
                <a:r>
                  <a:rPr lang="zh-CN" altLang="en-US" sz="2600" dirty="0" smtClean="0">
                    <a:cs typeface="Times New Roman" panose="02020603050405020304" pitchFamily="18" charset="0"/>
                  </a:rPr>
                  <a:t>，</a:t>
                </a:r>
                <a14:m>
                  <m:oMath xmlns:m="http://schemas.openxmlformats.org/officeDocument/2006/math">
                    <m:r>
                      <m:rPr>
                        <m:sty m:val="p"/>
                      </m:rPr>
                      <a:rPr lang="en-US" altLang="zh-CN" sz="2600">
                        <a:latin typeface="Cambria Math" panose="02040503050406030204" pitchFamily="18" charset="0"/>
                        <a:cs typeface="Times New Roman" panose="02020603050405020304" pitchFamily="18" charset="0"/>
                      </a:rPr>
                      <m:t>d</m:t>
                    </m:r>
                    <m:r>
                      <a:rPr lang="en-US" altLang="zh-CN" sz="2600" i="1">
                        <a:latin typeface="Cambria Math" panose="02040503050406030204" pitchFamily="18" charset="0"/>
                        <a:cs typeface="Times New Roman" panose="02020603050405020304" pitchFamily="18" charset="0"/>
                      </a:rPr>
                      <m:t>𝑊</m:t>
                    </m:r>
                  </m:oMath>
                </a14:m>
                <a:r>
                  <a:rPr lang="zh-CN" altLang="en-US" sz="2600" dirty="0" smtClean="0">
                    <a:latin typeface="黑体" panose="02010609060101010101" pitchFamily="49" charset="-122"/>
                    <a:ea typeface="黑体" panose="02010609060101010101" pitchFamily="49" charset="-122"/>
                  </a:rPr>
                  <a:t>不仅与体积</a:t>
                </a:r>
                <a14:m>
                  <m:oMath xmlns:m="http://schemas.openxmlformats.org/officeDocument/2006/math">
                    <m:r>
                      <m:rPr>
                        <m:sty m:val="p"/>
                      </m:rPr>
                      <a:rPr lang="en-US" altLang="zh-CN" sz="2600" dirty="0">
                        <a:latin typeface="Cambria Math" panose="02040503050406030204" pitchFamily="18" charset="0"/>
                        <a:cs typeface="Times New Roman" panose="02020603050405020304" pitchFamily="18" charset="0"/>
                      </a:rPr>
                      <m:t>d</m:t>
                    </m:r>
                    <m:r>
                      <a:rPr lang="en-US" altLang="zh-CN" sz="2600" i="1" dirty="0">
                        <a:latin typeface="Cambria Math" panose="02040503050406030204" pitchFamily="18" charset="0"/>
                        <a:cs typeface="Times New Roman" panose="02020603050405020304" pitchFamily="18" charset="0"/>
                      </a:rPr>
                      <m:t>𝜏</m:t>
                    </m:r>
                  </m:oMath>
                </a14:m>
                <a:r>
                  <a:rPr lang="zh-CN" altLang="en-US" sz="2600" dirty="0" smtClean="0">
                    <a:latin typeface="黑体" panose="02010609060101010101" pitchFamily="49" charset="-122"/>
                    <a:ea typeface="黑体" panose="02010609060101010101" pitchFamily="49" charset="-122"/>
                  </a:rPr>
                  <a:t>成比例，还和区域内每一点找到粒子的概率成比例</a:t>
                </a:r>
                <a:r>
                  <a:rPr lang="zh-CN" altLang="en-US" sz="2600" dirty="0">
                    <a:latin typeface="黑体" panose="02010609060101010101" pitchFamily="49" charset="-122"/>
                    <a:ea typeface="黑体" panose="02010609060101010101" pitchFamily="49" charset="-122"/>
                  </a:rPr>
                  <a:t>。</a:t>
                </a:r>
              </a:p>
            </p:txBody>
          </p:sp>
        </mc:Choice>
        <mc:Fallback xmlns="">
          <p:sp>
            <p:nvSpPr>
              <p:cNvPr id="7" name="Rectangle 6"/>
              <p:cNvSpPr>
                <a:spLocks noRot="1" noChangeAspect="1" noMove="1" noResize="1" noEditPoints="1" noAdjustHandles="1" noChangeArrowheads="1" noChangeShapeType="1" noTextEdit="1"/>
              </p:cNvSpPr>
              <p:nvPr/>
            </p:nvSpPr>
            <p:spPr>
              <a:xfrm>
                <a:off x="407980" y="2181722"/>
                <a:ext cx="8272295" cy="1631216"/>
              </a:xfrm>
              <a:prstGeom prst="rect">
                <a:avLst/>
              </a:prstGeom>
              <a:blipFill rotWithShape="0">
                <a:blip r:embed="rId5"/>
                <a:stretch>
                  <a:fillRect l="-1326" t="-375" b="-44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407980" y="4064397"/>
                <a:ext cx="7813742" cy="492443"/>
              </a:xfrm>
              <a:prstGeom prst="rect">
                <a:avLst/>
              </a:prstGeom>
            </p:spPr>
            <p:txBody>
              <a:bodyPr wrap="none">
                <a:spAutoFit/>
              </a:bodyPr>
              <a:lstStyle/>
              <a:p>
                <a:r>
                  <a:rPr lang="zh-CN" altLang="en-US" sz="2600" dirty="0" smtClean="0">
                    <a:latin typeface="黑体" panose="02010609060101010101" pitchFamily="49" charset="-122"/>
                    <a:ea typeface="黑体" panose="02010609060101010101" pitchFamily="49" charset="-122"/>
                  </a:rPr>
                  <a:t>区域内一点找到粒子的概率与波函数</a:t>
                </a:r>
                <a14:m>
                  <m:oMath xmlns:m="http://schemas.openxmlformats.org/officeDocument/2006/math">
                    <m:sSup>
                      <m:sSupPr>
                        <m:ctrlPr>
                          <a:rPr lang="en-US" altLang="zh-CN" sz="2600" i="1">
                            <a:solidFill>
                              <a:srgbClr val="0000FF"/>
                            </a:solidFill>
                            <a:latin typeface="Cambria Math" panose="02040503050406030204" pitchFamily="18" charset="0"/>
                          </a:rPr>
                        </m:ctrlPr>
                      </m:sSupPr>
                      <m:e>
                        <m:d>
                          <m:dPr>
                            <m:begChr m:val="|"/>
                            <m:endChr m:val="|"/>
                            <m:ctrlPr>
                              <a:rPr lang="en-US" altLang="zh-CN" sz="2600" i="1">
                                <a:solidFill>
                                  <a:srgbClr val="0000FF"/>
                                </a:solidFill>
                                <a:latin typeface="Cambria Math" panose="02040503050406030204" pitchFamily="18" charset="0"/>
                              </a:rPr>
                            </m:ctrlPr>
                          </m:dPr>
                          <m:e>
                            <m:r>
                              <m:rPr>
                                <m:sty m:val="p"/>
                              </m:rPr>
                              <a:rPr lang="en-US" altLang="zh-CN" sz="2600">
                                <a:solidFill>
                                  <a:srgbClr val="0000FF"/>
                                </a:solidFill>
                                <a:latin typeface="Cambria Math" panose="02040503050406030204" pitchFamily="18" charset="0"/>
                              </a:rPr>
                              <m:t>Φ</m:t>
                            </m:r>
                          </m:e>
                        </m:d>
                      </m:e>
                      <m:sup>
                        <m:r>
                          <a:rPr lang="en-US" altLang="zh-CN" sz="2600" i="1">
                            <a:solidFill>
                              <a:srgbClr val="0000FF"/>
                            </a:solidFill>
                            <a:latin typeface="Cambria Math" panose="02040503050406030204" pitchFamily="18" charset="0"/>
                          </a:rPr>
                          <m:t>2</m:t>
                        </m:r>
                      </m:sup>
                    </m:sSup>
                  </m:oMath>
                </a14:m>
                <a:r>
                  <a:rPr lang="zh-CN" altLang="en-US" sz="2600" dirty="0" smtClean="0">
                    <a:latin typeface="黑体" panose="02010609060101010101" pitchFamily="49" charset="-122"/>
                    <a:ea typeface="黑体" panose="02010609060101010101" pitchFamily="49" charset="-122"/>
                  </a:rPr>
                  <a:t>成比例，则</a:t>
                </a:r>
                <a:endParaRPr lang="zh-CN" altLang="en-US" sz="2600" dirty="0">
                  <a:latin typeface="黑体" panose="02010609060101010101" pitchFamily="49" charset="-122"/>
                  <a:ea typeface="黑体" panose="02010609060101010101" pitchFamily="49" charset="-122"/>
                </a:endParaRPr>
              </a:p>
            </p:txBody>
          </p:sp>
        </mc:Choice>
        <mc:Fallback xmlns="">
          <p:sp>
            <p:nvSpPr>
              <p:cNvPr id="11" name="Rectangle 10"/>
              <p:cNvSpPr>
                <a:spLocks noRot="1" noChangeAspect="1" noMove="1" noResize="1" noEditPoints="1" noAdjustHandles="1" noChangeArrowheads="1" noChangeShapeType="1" noTextEdit="1"/>
              </p:cNvSpPr>
              <p:nvPr/>
            </p:nvSpPr>
            <p:spPr>
              <a:xfrm>
                <a:off x="407980" y="4064397"/>
                <a:ext cx="7813742" cy="492443"/>
              </a:xfrm>
              <a:prstGeom prst="rect">
                <a:avLst/>
              </a:prstGeom>
              <a:blipFill rotWithShape="0">
                <a:blip r:embed="rId6"/>
                <a:stretch>
                  <a:fillRect l="-1404" t="-14815" r="-390" b="-271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526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1087AE1B-2CF3-4784-B9E2-3E9F21303A48}"/>
              </a:ext>
            </a:extLst>
          </p:cNvPr>
          <p:cNvSpPr>
            <a:spLocks noGrp="1"/>
          </p:cNvSpPr>
          <p:nvPr>
            <p:ph type="title"/>
          </p:nvPr>
        </p:nvSpPr>
        <p:spPr>
          <a:xfrm>
            <a:off x="142344" y="-15226"/>
            <a:ext cx="4358536" cy="548174"/>
          </a:xfrm>
        </p:spPr>
        <p:txBody>
          <a:bodyPr>
            <a:noAutofit/>
          </a:bodyPr>
          <a:lstStyle/>
          <a:p>
            <a:r>
              <a:rPr lang="zh-CN" altLang="en-US" sz="3200" b="1"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二、波函数的统计解释</a:t>
            </a:r>
            <a:endPar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515653" y="1027518"/>
                <a:ext cx="8166122" cy="1246495"/>
              </a:xfrm>
              <a:prstGeom prst="rect">
                <a:avLst/>
              </a:prstGeom>
            </p:spPr>
            <p:txBody>
              <a:bodyPr wrap="square">
                <a:spAutoFit/>
              </a:bodyPr>
              <a:lstStyle/>
              <a:p>
                <a:pPr>
                  <a:lnSpc>
                    <a:spcPts val="4500"/>
                  </a:lnSpc>
                </a:pPr>
                <a14:m>
                  <m:oMath xmlns:m="http://schemas.openxmlformats.org/officeDocument/2006/math">
                    <m:r>
                      <a:rPr lang="en-US" altLang="zh-CN" sz="2800" i="1" smtClean="0">
                        <a:latin typeface="Cambria Math" panose="02040503050406030204" pitchFamily="18" charset="0"/>
                        <a:cs typeface="Times New Roman" panose="02020603050405020304" pitchFamily="18" charset="0"/>
                      </a:rPr>
                      <m:t>𝑤</m:t>
                    </m:r>
                    <m:r>
                      <a:rPr lang="en-US" altLang="zh-CN" sz="2800" i="1">
                        <a:latin typeface="Cambria Math" panose="02040503050406030204" pitchFamily="18" charset="0"/>
                        <a:cs typeface="Times New Roman" panose="02020603050405020304" pitchFamily="18" charset="0"/>
                      </a:rPr>
                      <m:t>=</m:t>
                    </m:r>
                    <m:f>
                      <m:fPr>
                        <m:ctrlPr>
                          <a:rPr lang="en-US" altLang="zh-CN" sz="2800" i="1">
                            <a:latin typeface="Cambria Math" panose="02040503050406030204" pitchFamily="18" charset="0"/>
                            <a:cs typeface="Times New Roman" panose="02020603050405020304" pitchFamily="18" charset="0"/>
                          </a:rPr>
                        </m:ctrlPr>
                      </m:fPr>
                      <m:num>
                        <m:r>
                          <a:rPr lang="en-US" altLang="zh-CN" sz="2800" i="1">
                            <a:latin typeface="Cambria Math" panose="02040503050406030204" pitchFamily="18" charset="0"/>
                            <a:cs typeface="Times New Roman" panose="02020603050405020304" pitchFamily="18" charset="0"/>
                          </a:rPr>
                          <m:t>𝑑𝑊</m:t>
                        </m:r>
                      </m:num>
                      <m:den>
                        <m:r>
                          <a:rPr lang="en-US" altLang="zh-CN" sz="2800" i="1">
                            <a:latin typeface="Cambria Math" panose="02040503050406030204" pitchFamily="18" charset="0"/>
                            <a:cs typeface="Times New Roman" panose="02020603050405020304" pitchFamily="18" charset="0"/>
                          </a:rPr>
                          <m:t>𝑑</m:t>
                        </m:r>
                        <m:r>
                          <a:rPr lang="en-US" altLang="zh-CN" sz="2800" i="1">
                            <a:latin typeface="Cambria Math" panose="02040503050406030204" pitchFamily="18" charset="0"/>
                            <a:cs typeface="Times New Roman" panose="02020603050405020304" pitchFamily="18" charset="0"/>
                          </a:rPr>
                          <m:t>𝜏</m:t>
                        </m:r>
                      </m:den>
                    </m:f>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𝐶</m:t>
                    </m:r>
                    <m:sSup>
                      <m:sSupPr>
                        <m:ctrlPr>
                          <a:rPr lang="en-US" altLang="zh-CN" sz="2800" i="1">
                            <a:latin typeface="Cambria Math" panose="02040503050406030204" pitchFamily="18" charset="0"/>
                            <a:cs typeface="Times New Roman" panose="02020603050405020304" pitchFamily="18" charset="0"/>
                          </a:rPr>
                        </m:ctrlPr>
                      </m:sSupPr>
                      <m:e>
                        <m:d>
                          <m:dPr>
                            <m:begChr m:val="|"/>
                            <m:endChr m:val="|"/>
                            <m:ctrlPr>
                              <a:rPr lang="en-US" altLang="zh-CN" sz="2800" i="1">
                                <a:latin typeface="Cambria Math" panose="02040503050406030204" pitchFamily="18" charset="0"/>
                                <a:cs typeface="Times New Roman" panose="02020603050405020304" pitchFamily="18" charset="0"/>
                              </a:rPr>
                            </m:ctrlPr>
                          </m:dPr>
                          <m:e>
                            <m:r>
                              <m:rPr>
                                <m:sty m:val="p"/>
                              </m:rPr>
                              <a:rPr lang="en-US" altLang="zh-CN" sz="2800">
                                <a:latin typeface="Cambria Math" panose="02040503050406030204" pitchFamily="18" charset="0"/>
                                <a:cs typeface="Times New Roman" panose="02020603050405020304" pitchFamily="18" charset="0"/>
                              </a:rPr>
                              <m:t>Φ</m:t>
                            </m:r>
                            <m:d>
                              <m:dPr>
                                <m:ctrlPr>
                                  <a:rPr lang="en-US" altLang="zh-CN" sz="2800" i="1">
                                    <a:latin typeface="Cambria Math" panose="02040503050406030204" pitchFamily="18" charset="0"/>
                                    <a:cs typeface="Times New Roman" panose="02020603050405020304" pitchFamily="18" charset="0"/>
                                  </a:rPr>
                                </m:ctrlPr>
                              </m:dPr>
                              <m:e>
                                <m:r>
                                  <a:rPr lang="en-US" altLang="zh-CN" sz="2800" b="1" i="0" smtClean="0">
                                    <a:latin typeface="Cambria Math" panose="02040503050406030204" pitchFamily="18" charset="0"/>
                                    <a:cs typeface="Times New Roman" panose="02020603050405020304" pitchFamily="18" charset="0"/>
                                  </a:rPr>
                                  <m:t>𝐫</m:t>
                                </m:r>
                                <m:r>
                                  <a:rPr lang="en-US" altLang="zh-CN" sz="2800">
                                    <a:latin typeface="Cambria Math" panose="02040503050406030204" pitchFamily="18" charset="0"/>
                                    <a:cs typeface="Times New Roman" panose="02020603050405020304" pitchFamily="18" charset="0"/>
                                  </a:rPr>
                                  <m:t>,</m:t>
                                </m:r>
                                <m:r>
                                  <m:rPr>
                                    <m:sty m:val="p"/>
                                  </m:rPr>
                                  <a:rPr lang="en-US" altLang="zh-CN" sz="2800">
                                    <a:latin typeface="Cambria Math" panose="02040503050406030204" pitchFamily="18" charset="0"/>
                                    <a:cs typeface="Times New Roman" panose="02020603050405020304" pitchFamily="18" charset="0"/>
                                  </a:rPr>
                                  <m:t>t</m:t>
                                </m:r>
                              </m:e>
                            </m:d>
                          </m:e>
                        </m:d>
                      </m:e>
                      <m:sup>
                        <m:r>
                          <a:rPr lang="en-US" altLang="zh-CN" sz="2800">
                            <a:latin typeface="Cambria Math" panose="02040503050406030204" pitchFamily="18" charset="0"/>
                            <a:cs typeface="Times New Roman" panose="02020603050405020304" pitchFamily="18" charset="0"/>
                          </a:rPr>
                          <m:t>2</m:t>
                        </m:r>
                      </m:sup>
                    </m:sSup>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 叫做在位</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置</a:t>
                </a:r>
                <a14:m>
                  <m:oMath xmlns:m="http://schemas.openxmlformats.org/officeDocument/2006/math">
                    <m:r>
                      <a:rPr lang="en-US" altLang="zh-CN" sz="2800" b="1" i="0" dirty="0" smtClean="0">
                        <a:latin typeface="Cambria Math" panose="02040503050406030204" pitchFamily="18" charset="0"/>
                        <a:cs typeface="Times New Roman" panose="02020603050405020304" pitchFamily="18" charset="0"/>
                      </a:rPr>
                      <m:t>𝐫</m:t>
                    </m:r>
                    <m:r>
                      <a:rPr lang="en-US" altLang="zh-CN" sz="2800" b="0" i="0" dirty="0" smtClean="0">
                        <a:latin typeface="Cambria Math" panose="02040503050406030204" pitchFamily="18" charset="0"/>
                        <a:cs typeface="Times New Roman" panose="02020603050405020304" pitchFamily="18" charset="0"/>
                      </a:rPr>
                      <m:t>=</m:t>
                    </m:r>
                    <m:d>
                      <m:dPr>
                        <m:ctrlPr>
                          <a:rPr lang="en-US" altLang="zh-CN" sz="2800" i="1" dirty="0">
                            <a:latin typeface="Cambria Math" panose="02040503050406030204" pitchFamily="18" charset="0"/>
                            <a:cs typeface="Times New Roman" panose="02020603050405020304" pitchFamily="18" charset="0"/>
                          </a:rPr>
                        </m:ctrlPr>
                      </m:dPr>
                      <m:e>
                        <m:r>
                          <a:rPr lang="en-US" altLang="zh-CN" sz="2800" i="1" dirty="0">
                            <a:latin typeface="Cambria Math" panose="02040503050406030204" pitchFamily="18" charset="0"/>
                            <a:cs typeface="Times New Roman" panose="02020603050405020304" pitchFamily="18" charset="0"/>
                          </a:rPr>
                          <m:t>𝑥</m:t>
                        </m:r>
                        <m:r>
                          <a:rPr lang="en-US" altLang="zh-CN" sz="2800" i="1" dirty="0">
                            <a:latin typeface="Cambria Math" panose="02040503050406030204" pitchFamily="18" charset="0"/>
                            <a:cs typeface="Times New Roman" panose="02020603050405020304" pitchFamily="18" charset="0"/>
                          </a:rPr>
                          <m:t>,</m:t>
                        </m:r>
                        <m:r>
                          <a:rPr lang="en-US" altLang="zh-CN" sz="2800" i="1" dirty="0">
                            <a:latin typeface="Cambria Math" panose="02040503050406030204" pitchFamily="18" charset="0"/>
                            <a:cs typeface="Times New Roman" panose="02020603050405020304" pitchFamily="18" charset="0"/>
                          </a:rPr>
                          <m:t>𝑦</m:t>
                        </m:r>
                        <m:r>
                          <a:rPr lang="en-US" altLang="zh-CN" sz="2800" i="1" dirty="0">
                            <a:latin typeface="Cambria Math" panose="02040503050406030204" pitchFamily="18" charset="0"/>
                            <a:cs typeface="Times New Roman" panose="02020603050405020304" pitchFamily="18" charset="0"/>
                          </a:rPr>
                          <m:t>,</m:t>
                        </m:r>
                        <m:r>
                          <a:rPr lang="en-US" altLang="zh-CN" sz="2800" i="1" dirty="0">
                            <a:latin typeface="Cambria Math" panose="02040503050406030204" pitchFamily="18" charset="0"/>
                            <a:cs typeface="Times New Roman" panose="02020603050405020304" pitchFamily="18" charset="0"/>
                          </a:rPr>
                          <m:t>𝑧</m:t>
                        </m:r>
                      </m:e>
                    </m:d>
                    <m:r>
                      <a:rPr lang="en-US" altLang="zh-CN" sz="2800" i="1" dirty="0">
                        <a:latin typeface="Cambria Math" panose="02040503050406030204" pitchFamily="18" charset="0"/>
                        <a:cs typeface="Times New Roman" panose="02020603050405020304" pitchFamily="18" charset="0"/>
                      </a:rPr>
                      <m:t> </m:t>
                    </m:r>
                  </m:oMath>
                </a14:m>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附近单位体积内找</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到粒</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子的概率，叫做</a:t>
                </a:r>
                <a:r>
                  <a:rPr lang="zh-CN" altLang="en-US"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概率密度</a:t>
                </a: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515653" y="1027518"/>
                <a:ext cx="8166122" cy="1246495"/>
              </a:xfrm>
              <a:prstGeom prst="rect">
                <a:avLst/>
              </a:prstGeom>
              <a:blipFill rotWithShape="0">
                <a:blip r:embed="rId3"/>
                <a:stretch>
                  <a:fillRect l="-1568" t="-2451" b="-6373"/>
                </a:stretch>
              </a:blipFill>
            </p:spPr>
            <p:txBody>
              <a:bodyPr/>
              <a:lstStyle/>
              <a:p>
                <a:r>
                  <a:rPr lang="zh-CN" altLang="en-US">
                    <a:noFill/>
                  </a:rPr>
                  <a:t> </a:t>
                </a:r>
              </a:p>
            </p:txBody>
          </p:sp>
        </mc:Fallback>
      </mc:AlternateContent>
      <p:sp>
        <p:nvSpPr>
          <p:cNvPr id="2" name="Rectangle 1"/>
          <p:cNvSpPr/>
          <p:nvPr/>
        </p:nvSpPr>
        <p:spPr>
          <a:xfrm>
            <a:off x="421977" y="2554277"/>
            <a:ext cx="8561249" cy="3554819"/>
          </a:xfrm>
          <a:prstGeom prst="rect">
            <a:avLst/>
          </a:prstGeom>
        </p:spPr>
        <p:txBody>
          <a:bodyPr wrap="square">
            <a:spAutoFit/>
          </a:bodyPr>
          <a:lstStyle/>
          <a:p>
            <a:pPr>
              <a:lnSpc>
                <a:spcPts val="4500"/>
              </a:lnSpc>
            </a:pPr>
            <a:r>
              <a:rPr lang="zh-CN" altLang="en-US" sz="2600" dirty="0">
                <a:latin typeface="黑体" panose="02010609060101010101" pitchFamily="49" charset="-122"/>
                <a:ea typeface="黑体" panose="02010609060101010101" pitchFamily="49" charset="-122"/>
                <a:cs typeface="Times New Roman" panose="02020603050405020304" pitchFamily="18" charset="0"/>
              </a:rPr>
              <a:t>说明：</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a:p>
            <a:pPr>
              <a:lnSpc>
                <a:spcPts val="4500"/>
              </a:lnSpc>
            </a:pPr>
            <a:r>
              <a:rPr lang="en-US" altLang="zh-CN" sz="2600" dirty="0" smtClean="0">
                <a:latin typeface="黑体" panose="02010609060101010101" pitchFamily="49" charset="-122"/>
                <a:ea typeface="黑体" panose="02010609060101010101" pitchFamily="49" charset="-122"/>
                <a:cs typeface="Times New Roman" panose="02020603050405020304" pitchFamily="18" charset="0"/>
              </a:rPr>
              <a:t>1. </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波</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函数能够给出粒子在某点附近出现的概率密度，是</a:t>
            </a:r>
            <a:r>
              <a:rPr lang="zh-CN" altLang="en-US"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概率波</a:t>
            </a:r>
            <a:r>
              <a:rPr lang="zh-CN" altLang="en-US" sz="26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a:p>
            <a:pPr>
              <a:lnSpc>
                <a:spcPts val="4500"/>
              </a:lnSpc>
            </a:pPr>
            <a:r>
              <a:rPr lang="en-US" altLang="zh-CN" sz="2600" dirty="0" smtClean="0">
                <a:latin typeface="黑体" panose="02010609060101010101" pitchFamily="49" charset="-122"/>
                <a:ea typeface="黑体" panose="02010609060101010101" pitchFamily="49" charset="-122"/>
                <a:cs typeface="Times New Roman" panose="02020603050405020304" pitchFamily="18" charset="0"/>
              </a:rPr>
              <a:t>2. </a:t>
            </a:r>
            <a:r>
              <a:rPr lang="zh-CN" altLang="en-US" sz="2600" dirty="0">
                <a:latin typeface="黑体" panose="02010609060101010101" pitchFamily="49" charset="-122"/>
                <a:ea typeface="黑体" panose="02010609060101010101" pitchFamily="49" charset="-122"/>
                <a:cs typeface="Times New Roman" panose="02020603050405020304" pitchFamily="18" charset="0"/>
              </a:rPr>
              <a:t>量子力</a:t>
            </a:r>
            <a:r>
              <a:rPr lang="zh-CN" altLang="en-US" sz="2600" dirty="0" smtClean="0">
                <a:latin typeface="黑体" panose="02010609060101010101" pitchFamily="49" charset="-122"/>
                <a:ea typeface="黑体" panose="02010609060101010101" pitchFamily="49" charset="-122"/>
                <a:cs typeface="Times New Roman" panose="02020603050405020304" pitchFamily="18" charset="0"/>
              </a:rPr>
              <a:t>学中，不可能同时用粒子坐标和动量的确定值来描写粒子的量子状态，因为微观粒子具有波粒二象性，粒子的坐标和动量不可能同时确定，与</a:t>
            </a:r>
            <a:r>
              <a:rPr lang="zh-CN" altLang="en-US" sz="2600" dirty="0">
                <a:latin typeface="黑体" panose="02010609060101010101" pitchFamily="49" charset="-122"/>
                <a:ea typeface="黑体" panose="02010609060101010101" pitchFamily="49" charset="-122"/>
                <a:cs typeface="Times New Roman" panose="02020603050405020304" pitchFamily="18" charset="0"/>
              </a:rPr>
              <a:t>经典确定理论不同。</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394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3514</TotalTime>
  <Words>2106</Words>
  <Application>Microsoft Office PowerPoint</Application>
  <PresentationFormat>On-screen Show (4:3)</PresentationFormat>
  <Paragraphs>146</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黑体</vt:lpstr>
      <vt:lpstr>宋体</vt:lpstr>
      <vt:lpstr>Arial</vt:lpstr>
      <vt:lpstr>Calibri</vt:lpstr>
      <vt:lpstr>Calibri Light</vt:lpstr>
      <vt:lpstr>Cambria Math</vt:lpstr>
      <vt:lpstr>Times New Roman</vt:lpstr>
      <vt:lpstr>Wingdings</vt:lpstr>
      <vt:lpstr>Office Theme</vt:lpstr>
      <vt:lpstr>PowerPoint Presentation</vt:lpstr>
      <vt:lpstr>PowerPoint Presentation</vt:lpstr>
      <vt:lpstr>一、波函数</vt:lpstr>
      <vt:lpstr>二、波函数的统计解释</vt:lpstr>
      <vt:lpstr>二、波函数的统计解释</vt:lpstr>
      <vt:lpstr>二、波函数的统计解释</vt:lpstr>
      <vt:lpstr>二、波函数的统计解释</vt:lpstr>
      <vt:lpstr>二、波函数的统计解释</vt:lpstr>
      <vt:lpstr>二、波函数的统计解释</vt:lpstr>
      <vt:lpstr>PowerPoint Presentation</vt:lpstr>
      <vt:lpstr>PowerPoint Presentation</vt:lpstr>
      <vt:lpstr>PowerPoint Presentation</vt:lpstr>
      <vt:lpstr>PowerPoint Presentation</vt:lpstr>
      <vt:lpstr>PowerPoint Presentation</vt:lpstr>
      <vt:lpstr>小结</vt:lpstr>
      <vt:lpstr>PowerPoint Presentation</vt:lpstr>
    </vt:vector>
  </TitlesOfParts>
  <Company>Local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780</cp:revision>
  <cp:lastPrinted>2023-09-27T02:57:00Z</cp:lastPrinted>
  <dcterms:created xsi:type="dcterms:W3CDTF">2023-05-07T08:38:35Z</dcterms:created>
  <dcterms:modified xsi:type="dcterms:W3CDTF">2025-02-26T04:33:07Z</dcterms:modified>
</cp:coreProperties>
</file>