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handoutMasterIdLst>
    <p:handoutMasterId r:id="rId19"/>
  </p:handoutMasterIdLst>
  <p:sldIdLst>
    <p:sldId id="256" r:id="rId2"/>
    <p:sldId id="276" r:id="rId3"/>
    <p:sldId id="277" r:id="rId4"/>
    <p:sldId id="278" r:id="rId5"/>
    <p:sldId id="279" r:id="rId6"/>
    <p:sldId id="280" r:id="rId7"/>
    <p:sldId id="310" r:id="rId8"/>
    <p:sldId id="282" r:id="rId9"/>
    <p:sldId id="311" r:id="rId10"/>
    <p:sldId id="300" r:id="rId11"/>
    <p:sldId id="299" r:id="rId12"/>
    <p:sldId id="284" r:id="rId13"/>
    <p:sldId id="316" r:id="rId14"/>
    <p:sldId id="312" r:id="rId15"/>
    <p:sldId id="286" r:id="rId16"/>
    <p:sldId id="315" r:id="rId17"/>
  </p:sldIdLst>
  <p:sldSz cx="9144000" cy="6858000" type="screen4x3"/>
  <p:notesSz cx="9144000" cy="6858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96C2"/>
    <a:srgbClr val="0D71B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73" autoAdjust="0"/>
    <p:restoredTop sz="92372" autoAdjust="0"/>
  </p:normalViewPr>
  <p:slideViewPr>
    <p:cSldViewPr snapToGrid="0">
      <p:cViewPr varScale="1">
        <p:scale>
          <a:sx n="92" d="100"/>
          <a:sy n="92" d="100"/>
        </p:scale>
        <p:origin x="1174" y="92"/>
      </p:cViewPr>
      <p:guideLst/>
    </p:cSldViewPr>
  </p:slideViewPr>
  <p:outlineViewPr>
    <p:cViewPr>
      <p:scale>
        <a:sx n="33" d="100"/>
        <a:sy n="33" d="100"/>
      </p:scale>
      <p:origin x="0" y="-3372"/>
    </p:cViewPr>
  </p:outlineViewPr>
  <p:notesTextViewPr>
    <p:cViewPr>
      <p:scale>
        <a:sx n="125" d="100"/>
        <a:sy n="125" d="100"/>
      </p:scale>
      <p:origin x="0" y="0"/>
    </p:cViewPr>
  </p:notesTextViewPr>
  <p:sorterViewPr>
    <p:cViewPr>
      <p:scale>
        <a:sx n="200" d="100"/>
        <a:sy n="200" d="100"/>
      </p:scale>
      <p:origin x="0" y="0"/>
    </p:cViewPr>
  </p:sorterViewPr>
  <p:notesViewPr>
    <p:cSldViewPr snapToGrid="0">
      <p:cViewPr varScale="1">
        <p:scale>
          <a:sx n="113" d="100"/>
          <a:sy n="113" d="100"/>
        </p:scale>
        <p:origin x="1752"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5" Type="http://schemas.openxmlformats.org/officeDocument/2006/relationships/image" Target="../media/image5.wmf"/><Relationship Id="rId4"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2.wmf"/><Relationship Id="rId1" Type="http://schemas.openxmlformats.org/officeDocument/2006/relationships/image" Target="../media/image1.wmf"/><Relationship Id="rId5" Type="http://schemas.openxmlformats.org/officeDocument/2006/relationships/image" Target="../media/image7.wmf"/><Relationship Id="rId4"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image" Target="../media/image6.wmf"/><Relationship Id="rId7" Type="http://schemas.openxmlformats.org/officeDocument/2006/relationships/image" Target="../media/image7.wmf"/><Relationship Id="rId2" Type="http://schemas.openxmlformats.org/officeDocument/2006/relationships/image" Target="../media/image2.wmf"/><Relationship Id="rId1" Type="http://schemas.openxmlformats.org/officeDocument/2006/relationships/image" Target="../media/image1.wmf"/><Relationship Id="rId6" Type="http://schemas.openxmlformats.org/officeDocument/2006/relationships/image" Target="../media/image5.wmf"/><Relationship Id="rId5" Type="http://schemas.openxmlformats.org/officeDocument/2006/relationships/image" Target="../media/image4.wmf"/><Relationship Id="rId4" Type="http://schemas.openxmlformats.org/officeDocument/2006/relationships/image" Target="../media/image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1.emf"/><Relationship Id="rId1" Type="http://schemas.openxmlformats.org/officeDocument/2006/relationships/image" Target="../media/image10.wmf"/><Relationship Id="rId4" Type="http://schemas.openxmlformats.org/officeDocument/2006/relationships/image" Target="../media/image14.emf"/></Relationships>
</file>

<file path=ppt/drawings/_rels/vmlDrawing6.vml.rels><?xml version="1.0" encoding="UTF-8" standalone="yes"?>
<Relationships xmlns="http://schemas.openxmlformats.org/package/2006/relationships"><Relationship Id="rId8" Type="http://schemas.openxmlformats.org/officeDocument/2006/relationships/image" Target="../media/image22.emf"/><Relationship Id="rId3" Type="http://schemas.openxmlformats.org/officeDocument/2006/relationships/image" Target="../media/image17.emf"/><Relationship Id="rId7" Type="http://schemas.openxmlformats.org/officeDocument/2006/relationships/image" Target="../media/image21.emf"/><Relationship Id="rId2" Type="http://schemas.openxmlformats.org/officeDocument/2006/relationships/image" Target="../media/image16.emf"/><Relationship Id="rId1" Type="http://schemas.openxmlformats.org/officeDocument/2006/relationships/image" Target="../media/image15.emf"/><Relationship Id="rId6" Type="http://schemas.openxmlformats.org/officeDocument/2006/relationships/image" Target="../media/image20.emf"/><Relationship Id="rId5" Type="http://schemas.openxmlformats.org/officeDocument/2006/relationships/image" Target="../media/image19.wmf"/><Relationship Id="rId10" Type="http://schemas.openxmlformats.org/officeDocument/2006/relationships/image" Target="../media/image24.emf"/><Relationship Id="rId4" Type="http://schemas.openxmlformats.org/officeDocument/2006/relationships/image" Target="../media/image18.emf"/><Relationship Id="rId9" Type="http://schemas.openxmlformats.org/officeDocument/2006/relationships/image" Target="../media/image2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86AAAE27-943E-40CE-8CAC-FFC9F379C4A0}" type="datetimeFigureOut">
              <a:rPr lang="zh-CN" altLang="en-US" smtClean="0"/>
              <a:t>2025/2/26</a:t>
            </a:fld>
            <a:endParaRPr lang="zh-CN" altLang="en-US"/>
          </a:p>
        </p:txBody>
      </p:sp>
      <p:sp>
        <p:nvSpPr>
          <p:cNvPr id="4" name="Footer Placeholder 3"/>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zh-CN" altLang="en-US"/>
          </a:p>
        </p:txBody>
      </p:sp>
      <p:sp>
        <p:nvSpPr>
          <p:cNvPr id="5" name="Slide Number Placeholder 4"/>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0F524C4A-430C-44A3-BB61-D87BD873C666}" type="slidenum">
              <a:rPr lang="zh-CN" altLang="en-US" smtClean="0"/>
              <a:t>‹#›</a:t>
            </a:fld>
            <a:endParaRPr lang="zh-CN" altLang="en-US"/>
          </a:p>
        </p:txBody>
      </p:sp>
    </p:spTree>
    <p:extLst>
      <p:ext uri="{BB962C8B-B14F-4D97-AF65-F5344CB8AC3E}">
        <p14:creationId xmlns:p14="http://schemas.microsoft.com/office/powerpoint/2010/main" val="20795880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E3A78C77-8D1C-45C4-B03D-BC15710A2C38}" type="datetimeFigureOut">
              <a:rPr lang="zh-CN" altLang="en-US" smtClean="0"/>
              <a:t>2025/2/26</a:t>
            </a:fld>
            <a:endParaRPr lang="zh-CN" altLang="en-US"/>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941281F4-23C5-4A7C-BD2B-E5E6B6ED8B9D}" type="slidenum">
              <a:rPr lang="zh-CN" altLang="en-US" smtClean="0"/>
              <a:t>‹#›</a:t>
            </a:fld>
            <a:endParaRPr lang="zh-CN" altLang="en-US"/>
          </a:p>
        </p:txBody>
      </p:sp>
    </p:spTree>
    <p:extLst>
      <p:ext uri="{BB962C8B-B14F-4D97-AF65-F5344CB8AC3E}">
        <p14:creationId xmlns:p14="http://schemas.microsoft.com/office/powerpoint/2010/main" val="32355537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cs typeface="Times New Roman" panose="02020603050405020304" pitchFamily="18" charset="0"/>
              </a:rPr>
              <a:t>差别在于微观粒子的波粒二象性</a:t>
            </a:r>
            <a:endParaRPr lang="zh-CN" altLang="en-US" dirty="0"/>
          </a:p>
        </p:txBody>
      </p:sp>
      <p:sp>
        <p:nvSpPr>
          <p:cNvPr id="4" name="Slide Number Placeholder 3"/>
          <p:cNvSpPr>
            <a:spLocks noGrp="1"/>
          </p:cNvSpPr>
          <p:nvPr>
            <p:ph type="sldNum" sz="quarter" idx="10"/>
          </p:nvPr>
        </p:nvSpPr>
        <p:spPr/>
        <p:txBody>
          <a:bodyPr/>
          <a:lstStyle/>
          <a:p>
            <a:fld id="{941281F4-23C5-4A7C-BD2B-E5E6B6ED8B9D}" type="slidenum">
              <a:rPr lang="zh-CN" altLang="en-US" smtClean="0"/>
              <a:t>2</a:t>
            </a:fld>
            <a:endParaRPr lang="zh-CN" altLang="en-US"/>
          </a:p>
        </p:txBody>
      </p:sp>
    </p:spTree>
    <p:extLst>
      <p:ext uri="{BB962C8B-B14F-4D97-AF65-F5344CB8AC3E}">
        <p14:creationId xmlns:p14="http://schemas.microsoft.com/office/powerpoint/2010/main" val="2242729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941281F4-23C5-4A7C-BD2B-E5E6B6ED8B9D}" type="slidenum">
              <a:rPr lang="zh-CN" altLang="en-US" smtClean="0"/>
              <a:t>12</a:t>
            </a:fld>
            <a:endParaRPr lang="zh-CN" altLang="en-US"/>
          </a:p>
        </p:txBody>
      </p:sp>
    </p:spTree>
    <p:extLst>
      <p:ext uri="{BB962C8B-B14F-4D97-AF65-F5344CB8AC3E}">
        <p14:creationId xmlns:p14="http://schemas.microsoft.com/office/powerpoint/2010/main" val="13359971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941281F4-23C5-4A7C-BD2B-E5E6B6ED8B9D}" type="slidenum">
              <a:rPr lang="zh-CN" altLang="en-US" smtClean="0"/>
              <a:t>14</a:t>
            </a:fld>
            <a:endParaRPr lang="zh-CN" altLang="en-US"/>
          </a:p>
        </p:txBody>
      </p:sp>
    </p:spTree>
    <p:extLst>
      <p:ext uri="{BB962C8B-B14F-4D97-AF65-F5344CB8AC3E}">
        <p14:creationId xmlns:p14="http://schemas.microsoft.com/office/powerpoint/2010/main" val="6310792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前面系数</a:t>
            </a:r>
            <a:r>
              <a:rPr lang="en-US" altLang="zh-CN" dirty="0"/>
              <a:t>c1 c2 </a:t>
            </a:r>
            <a:r>
              <a:rPr lang="zh-CN" altLang="en-US" dirty="0"/>
              <a:t>是考虑到电子源向四面八方都发射电子，每个方向有一定的概率，是复数</a:t>
            </a:r>
          </a:p>
          <a:p>
            <a:endParaRPr lang="zh-CN" altLang="en-US" dirty="0"/>
          </a:p>
        </p:txBody>
      </p:sp>
      <p:sp>
        <p:nvSpPr>
          <p:cNvPr id="4" name="Slide Number Placeholder 3"/>
          <p:cNvSpPr>
            <a:spLocks noGrp="1"/>
          </p:cNvSpPr>
          <p:nvPr>
            <p:ph type="sldNum" sz="quarter" idx="10"/>
          </p:nvPr>
        </p:nvSpPr>
        <p:spPr/>
        <p:txBody>
          <a:bodyPr/>
          <a:lstStyle/>
          <a:p>
            <a:fld id="{941281F4-23C5-4A7C-BD2B-E5E6B6ED8B9D}" type="slidenum">
              <a:rPr lang="zh-CN" altLang="en-US" smtClean="0"/>
              <a:t>3</a:t>
            </a:fld>
            <a:endParaRPr lang="zh-CN" altLang="en-US"/>
          </a:p>
        </p:txBody>
      </p:sp>
    </p:spTree>
    <p:extLst>
      <p:ext uri="{BB962C8B-B14F-4D97-AF65-F5344CB8AC3E}">
        <p14:creationId xmlns:p14="http://schemas.microsoft.com/office/powerpoint/2010/main" val="23302546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941281F4-23C5-4A7C-BD2B-E5E6B6ED8B9D}" type="slidenum">
              <a:rPr lang="zh-CN" altLang="en-US" smtClean="0"/>
              <a:t>4</a:t>
            </a:fld>
            <a:endParaRPr lang="zh-CN" altLang="en-US"/>
          </a:p>
        </p:txBody>
      </p:sp>
    </p:spTree>
    <p:extLst>
      <p:ext uri="{BB962C8B-B14F-4D97-AF65-F5344CB8AC3E}">
        <p14:creationId xmlns:p14="http://schemas.microsoft.com/office/powerpoint/2010/main" val="16456405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交叉项 共轭部分意味着有相位差 相位差正比于波程差</a:t>
            </a:r>
          </a:p>
        </p:txBody>
      </p:sp>
      <p:sp>
        <p:nvSpPr>
          <p:cNvPr id="4" name="Slide Number Placeholder 3"/>
          <p:cNvSpPr>
            <a:spLocks noGrp="1"/>
          </p:cNvSpPr>
          <p:nvPr>
            <p:ph type="sldNum" sz="quarter" idx="10"/>
          </p:nvPr>
        </p:nvSpPr>
        <p:spPr/>
        <p:txBody>
          <a:bodyPr/>
          <a:lstStyle/>
          <a:p>
            <a:fld id="{941281F4-23C5-4A7C-BD2B-E5E6B6ED8B9D}" type="slidenum">
              <a:rPr lang="zh-CN" altLang="en-US" smtClean="0"/>
              <a:t>5</a:t>
            </a:fld>
            <a:endParaRPr lang="zh-CN" altLang="en-US"/>
          </a:p>
        </p:txBody>
      </p:sp>
    </p:spTree>
    <p:extLst>
      <p:ext uri="{BB962C8B-B14F-4D97-AF65-F5344CB8AC3E}">
        <p14:creationId xmlns:p14="http://schemas.microsoft.com/office/powerpoint/2010/main" val="32897186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态叠加，叠加的是态，叠加的是状态，叠加的是波函数，不是概率；经典场的叠加，叠加的是物理量</a:t>
            </a:r>
          </a:p>
          <a:p>
            <a:endParaRPr lang="en-US" altLang="zh-CN" dirty="0"/>
          </a:p>
          <a:p>
            <a:pPr>
              <a:spcBef>
                <a:spcPct val="0"/>
              </a:spcBef>
            </a:pPr>
            <a:endParaRPr lang="en-US" altLang="zh-CN" sz="1200" dirty="0"/>
          </a:p>
          <a:p>
            <a:pPr>
              <a:spcBef>
                <a:spcPct val="0"/>
              </a:spcBef>
            </a:pPr>
            <a:r>
              <a:rPr lang="zh-CN" altLang="en-US" sz="1200" dirty="0"/>
              <a:t>（</a:t>
            </a:r>
            <a:r>
              <a:rPr lang="en-US" altLang="zh-CN" sz="1200" dirty="0"/>
              <a:t>1</a:t>
            </a:r>
            <a:r>
              <a:rPr lang="zh-CN" altLang="en-US" sz="1200" dirty="0"/>
              <a:t>）为了解释干涉现象，就应该认为概率波的叠加是波函数的叠加，而不是概率的</a:t>
            </a:r>
            <a:r>
              <a:rPr lang="zh-CN" altLang="en-US" sz="1200" dirty="0">
                <a:cs typeface="Times New Roman" panose="02020603050405020304" pitchFamily="18" charset="0"/>
              </a:rPr>
              <a:t>叠</a:t>
            </a:r>
            <a:r>
              <a:rPr lang="zh-CN" altLang="en-US" sz="1200" dirty="0"/>
              <a:t>加。</a:t>
            </a:r>
          </a:p>
          <a:p>
            <a:pPr>
              <a:spcBef>
                <a:spcPct val="0"/>
              </a:spcBef>
              <a:buNone/>
            </a:pPr>
            <a:endParaRPr lang="zh-CN" altLang="en-US" sz="1200" dirty="0"/>
          </a:p>
          <a:p>
            <a:pPr>
              <a:spcBef>
                <a:spcPct val="0"/>
              </a:spcBef>
            </a:pPr>
            <a:r>
              <a:rPr lang="zh-CN" altLang="en-US" sz="1200" dirty="0"/>
              <a:t>（</a:t>
            </a:r>
            <a:r>
              <a:rPr lang="en-US" altLang="zh-CN" sz="1200" dirty="0"/>
              <a:t>2</a:t>
            </a:r>
            <a:r>
              <a:rPr lang="zh-CN" altLang="en-US" sz="1200" dirty="0"/>
              <a:t>）量子力学中的态</a:t>
            </a:r>
            <a:r>
              <a:rPr lang="zh-CN" altLang="en-US" sz="1200" dirty="0">
                <a:cs typeface="Times New Roman" panose="02020603050405020304" pitchFamily="18" charset="0"/>
              </a:rPr>
              <a:t>叠</a:t>
            </a:r>
            <a:r>
              <a:rPr lang="zh-CN" altLang="en-US" sz="1200" dirty="0"/>
              <a:t>加，数学形式上虽然与经典波的</a:t>
            </a:r>
            <a:r>
              <a:rPr lang="zh-CN" altLang="en-US" sz="1200" dirty="0">
                <a:cs typeface="Times New Roman" panose="02020603050405020304" pitchFamily="18" charset="0"/>
              </a:rPr>
              <a:t>叠</a:t>
            </a:r>
            <a:r>
              <a:rPr lang="zh-CN" altLang="en-US" sz="1200" dirty="0"/>
              <a:t>加相同，但物理本质上有根本的差异。</a:t>
            </a:r>
            <a:endParaRPr lang="en-US" altLang="zh-CN" sz="1200" dirty="0"/>
          </a:p>
          <a:p>
            <a:endParaRPr lang="zh-CN" altLang="en-US" dirty="0"/>
          </a:p>
        </p:txBody>
      </p:sp>
      <p:sp>
        <p:nvSpPr>
          <p:cNvPr id="4" name="Slide Number Placeholder 3"/>
          <p:cNvSpPr>
            <a:spLocks noGrp="1"/>
          </p:cNvSpPr>
          <p:nvPr>
            <p:ph type="sldNum" sz="quarter" idx="10"/>
          </p:nvPr>
        </p:nvSpPr>
        <p:spPr/>
        <p:txBody>
          <a:bodyPr/>
          <a:lstStyle/>
          <a:p>
            <a:fld id="{941281F4-23C5-4A7C-BD2B-E5E6B6ED8B9D}" type="slidenum">
              <a:rPr lang="zh-CN" altLang="en-US" smtClean="0"/>
              <a:t>6</a:t>
            </a:fld>
            <a:endParaRPr lang="zh-CN" altLang="en-US"/>
          </a:p>
        </p:txBody>
      </p:sp>
    </p:spTree>
    <p:extLst>
      <p:ext uri="{BB962C8B-B14F-4D97-AF65-F5344CB8AC3E}">
        <p14:creationId xmlns:p14="http://schemas.microsoft.com/office/powerpoint/2010/main" val="39444103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941281F4-23C5-4A7C-BD2B-E5E6B6ED8B9D}" type="slidenum">
              <a:rPr lang="zh-CN" altLang="en-US" smtClean="0"/>
              <a:t>8</a:t>
            </a:fld>
            <a:endParaRPr lang="zh-CN" altLang="en-US"/>
          </a:p>
        </p:txBody>
      </p:sp>
    </p:spTree>
    <p:extLst>
      <p:ext uri="{BB962C8B-B14F-4D97-AF65-F5344CB8AC3E}">
        <p14:creationId xmlns:p14="http://schemas.microsoft.com/office/powerpoint/2010/main" val="5328766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不是每个电子有一个动量，更不是把所有电子动量加起来</a:t>
            </a:r>
          </a:p>
        </p:txBody>
      </p:sp>
      <p:sp>
        <p:nvSpPr>
          <p:cNvPr id="4" name="Slide Number Placeholder 3"/>
          <p:cNvSpPr>
            <a:spLocks noGrp="1"/>
          </p:cNvSpPr>
          <p:nvPr>
            <p:ph type="sldNum" sz="quarter" idx="10"/>
          </p:nvPr>
        </p:nvSpPr>
        <p:spPr/>
        <p:txBody>
          <a:bodyPr/>
          <a:lstStyle/>
          <a:p>
            <a:fld id="{941281F4-23C5-4A7C-BD2B-E5E6B6ED8B9D}" type="slidenum">
              <a:rPr lang="zh-CN" altLang="en-US" smtClean="0"/>
              <a:t>9</a:t>
            </a:fld>
            <a:endParaRPr lang="zh-CN" altLang="en-US"/>
          </a:p>
        </p:txBody>
      </p:sp>
    </p:spTree>
    <p:extLst>
      <p:ext uri="{BB962C8B-B14F-4D97-AF65-F5344CB8AC3E}">
        <p14:creationId xmlns:p14="http://schemas.microsoft.com/office/powerpoint/2010/main" val="11209466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三个角度 束缚态 平面波；实验室空间有限；另外，从动量算符本征态的完备性考虑</a:t>
                </a:r>
                <a:endParaRPr lang="en-US" altLang="zh-CN"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相位差别可以被展开系数吸收</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i="0" dirty="0">
                    <a:solidFill>
                      <a:srgbClr val="0000FF"/>
                    </a:solidFill>
                    <a:latin typeface="+mn-lt"/>
                  </a:rPr>
                  <a:t>写法</a:t>
                </a:r>
                <a14:m>
                  <m:oMath xmlns:m="http://schemas.openxmlformats.org/officeDocument/2006/math">
                    <m:r>
                      <a:rPr lang="zh-CN" altLang="en-US" sz="1200" b="0" i="0" smtClean="0">
                        <a:solidFill>
                          <a:srgbClr val="0000FF"/>
                        </a:solidFill>
                        <a:latin typeface="Cambria Math" panose="02040503050406030204" pitchFamily="18" charset="0"/>
                      </a:rPr>
                      <m:t>：</m:t>
                    </m:r>
                    <m:r>
                      <a:rPr lang="en-US" altLang="zh-CN" sz="1200" b="0" i="1" smtClean="0">
                        <a:solidFill>
                          <a:srgbClr val="0000FF"/>
                        </a:solidFill>
                        <a:latin typeface="Cambria Math" panose="02040503050406030204" pitchFamily="18" charset="0"/>
                      </a:rPr>
                      <m:t>𝑑</m:t>
                    </m:r>
                    <m:r>
                      <a:rPr lang="en-US" altLang="zh-CN" sz="1200" b="0" i="1" baseline="30000" smtClean="0">
                        <a:solidFill>
                          <a:srgbClr val="0000FF"/>
                        </a:solidFill>
                        <a:latin typeface="Cambria Math" panose="02040503050406030204" pitchFamily="18" charset="0"/>
                      </a:rPr>
                      <m:t>3</m:t>
                    </m:r>
                    <m:r>
                      <m:rPr>
                        <m:sty m:val="p"/>
                      </m:rPr>
                      <a:rPr lang="en-US" altLang="zh-CN" sz="1200" b="0" i="1">
                        <a:solidFill>
                          <a:srgbClr val="0000FF"/>
                        </a:solidFill>
                        <a:latin typeface="Cambria Math" panose="02040503050406030204" pitchFamily="18" charset="0"/>
                      </a:rPr>
                      <m:t>p</m:t>
                    </m:r>
                  </m:oMath>
                </a14:m>
                <a:r>
                  <a:rPr lang="zh-CN" altLang="en-US" dirty="0"/>
                  <a:t>，</a:t>
                </a:r>
                <a:r>
                  <a:rPr lang="en-US" altLang="zh-CN" dirty="0" err="1"/>
                  <a:t>d</a:t>
                </a:r>
                <a:r>
                  <a:rPr lang="en-US" altLang="zh-CN" b="1" dirty="0" err="1"/>
                  <a:t>p</a:t>
                </a:r>
                <a:r>
                  <a:rPr lang="zh-CN" altLang="en-US" b="1" dirty="0"/>
                  <a:t>，</a:t>
                </a:r>
                <a:r>
                  <a:rPr lang="en-US" altLang="zh-CN" b="0" dirty="0" err="1"/>
                  <a:t>dp</a:t>
                </a:r>
                <a:r>
                  <a:rPr lang="en-US" altLang="zh-CN" b="0" baseline="-25000" dirty="0" err="1"/>
                  <a:t>x</a:t>
                </a:r>
                <a:r>
                  <a:rPr lang="en-US" altLang="zh-CN" b="0" dirty="0" err="1"/>
                  <a:t>dp</a:t>
                </a:r>
                <a:r>
                  <a:rPr lang="en-US" altLang="zh-CN" b="0" baseline="-25000" dirty="0" err="1"/>
                  <a:t>y</a:t>
                </a:r>
                <a:r>
                  <a:rPr lang="en-US" altLang="zh-CN" b="0" dirty="0" err="1"/>
                  <a:t>dp</a:t>
                </a:r>
                <a:r>
                  <a:rPr lang="en-US" altLang="zh-CN" b="0" baseline="-25000" dirty="0" err="1"/>
                  <a:t>z</a:t>
                </a:r>
                <a:endParaRPr lang="zh-CN" altLang="en-US" b="0" baseline="-25000" dirty="0"/>
              </a:p>
              <a:p>
                <a:endParaRPr lang="zh-CN" altLang="en-US" dirty="0"/>
              </a:p>
            </p:txBody>
          </p:sp>
        </mc:Choice>
        <mc:Fallback xmlns="">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三个角度 束缚态 平面波；实验室空间有限；另外，从动量算符本征态的完备性考虑</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i="0" dirty="0" smtClean="0">
                    <a:solidFill>
                      <a:srgbClr val="0000FF"/>
                    </a:solidFill>
                    <a:latin typeface="+mn-lt"/>
                  </a:rPr>
                  <a:t>写法</a:t>
                </a:r>
                <a:r>
                  <a:rPr lang="zh-CN" altLang="en-US" sz="1200" b="0" i="0" smtClean="0">
                    <a:solidFill>
                      <a:srgbClr val="0000FF"/>
                    </a:solidFill>
                    <a:latin typeface="Cambria Math" panose="02040503050406030204" pitchFamily="18" charset="0"/>
                  </a:rPr>
                  <a:t>：</a:t>
                </a:r>
                <a:r>
                  <a:rPr lang="en-US" altLang="zh-CN" sz="1200" b="0" i="0" smtClean="0">
                    <a:solidFill>
                      <a:srgbClr val="0000FF"/>
                    </a:solidFill>
                    <a:latin typeface="Cambria Math" panose="02040503050406030204" pitchFamily="18" charset="0"/>
                  </a:rPr>
                  <a:t>𝑑</a:t>
                </a:r>
                <a:r>
                  <a:rPr lang="en-US" altLang="zh-CN" sz="1200" b="0" i="0" baseline="30000" smtClean="0">
                    <a:solidFill>
                      <a:srgbClr val="0000FF"/>
                    </a:solidFill>
                    <a:latin typeface="Cambria Math" panose="02040503050406030204" pitchFamily="18" charset="0"/>
                  </a:rPr>
                  <a:t>3</a:t>
                </a:r>
                <a:r>
                  <a:rPr lang="en-US" altLang="zh-CN" sz="1200" b="0" i="0">
                    <a:solidFill>
                      <a:srgbClr val="0000FF"/>
                    </a:solidFill>
                    <a:latin typeface="Cambria Math" panose="02040503050406030204" pitchFamily="18" charset="0"/>
                  </a:rPr>
                  <a:t>p</a:t>
                </a:r>
                <a:r>
                  <a:rPr lang="zh-CN" altLang="en-US" dirty="0" smtClean="0"/>
                  <a:t>，</a:t>
                </a:r>
                <a:r>
                  <a:rPr lang="en-US" altLang="zh-CN" dirty="0" err="1" smtClean="0"/>
                  <a:t>d</a:t>
                </a:r>
                <a:r>
                  <a:rPr lang="en-US" altLang="zh-CN" b="1" dirty="0" err="1" smtClean="0"/>
                  <a:t>p</a:t>
                </a:r>
                <a:r>
                  <a:rPr lang="zh-CN" altLang="en-US" b="1" dirty="0" smtClean="0"/>
                  <a:t>，</a:t>
                </a:r>
                <a:r>
                  <a:rPr lang="en-US" altLang="zh-CN" b="0" dirty="0" err="1" smtClean="0"/>
                  <a:t>dp</a:t>
                </a:r>
                <a:r>
                  <a:rPr lang="en-US" altLang="zh-CN" b="0" baseline="-25000" dirty="0" err="1" smtClean="0"/>
                  <a:t>x</a:t>
                </a:r>
                <a:r>
                  <a:rPr lang="en-US" altLang="zh-CN" b="0" dirty="0" err="1" smtClean="0"/>
                  <a:t>dp</a:t>
                </a:r>
                <a:r>
                  <a:rPr lang="en-US" altLang="zh-CN" b="0" baseline="-25000" dirty="0" err="1" smtClean="0"/>
                  <a:t>y</a:t>
                </a:r>
                <a:r>
                  <a:rPr lang="en-US" altLang="zh-CN" b="0" dirty="0" err="1" smtClean="0"/>
                  <a:t>dp</a:t>
                </a:r>
                <a:r>
                  <a:rPr lang="en-US" altLang="zh-CN" b="0" baseline="-25000" dirty="0" err="1" smtClean="0"/>
                  <a:t>z</a:t>
                </a:r>
                <a:endParaRPr lang="zh-CN" altLang="en-US" b="0" baseline="-25000" dirty="0" smtClean="0"/>
              </a:p>
              <a:p>
                <a:endParaRPr lang="zh-CN" altLang="en-US" dirty="0"/>
              </a:p>
            </p:txBody>
          </p:sp>
        </mc:Fallback>
      </mc:AlternateContent>
      <p:sp>
        <p:nvSpPr>
          <p:cNvPr id="4" name="Slide Number Placeholder 3"/>
          <p:cNvSpPr>
            <a:spLocks noGrp="1"/>
          </p:cNvSpPr>
          <p:nvPr>
            <p:ph type="sldNum" sz="quarter" idx="10"/>
          </p:nvPr>
        </p:nvSpPr>
        <p:spPr/>
        <p:txBody>
          <a:bodyPr/>
          <a:lstStyle/>
          <a:p>
            <a:fld id="{941281F4-23C5-4A7C-BD2B-E5E6B6ED8B9D}" type="slidenum">
              <a:rPr lang="zh-CN" altLang="en-US" smtClean="0"/>
              <a:t>10</a:t>
            </a:fld>
            <a:endParaRPr lang="zh-CN" altLang="en-US"/>
          </a:p>
        </p:txBody>
      </p:sp>
    </p:spTree>
    <p:extLst>
      <p:ext uri="{BB962C8B-B14F-4D97-AF65-F5344CB8AC3E}">
        <p14:creationId xmlns:p14="http://schemas.microsoft.com/office/powerpoint/2010/main" val="29610093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941281F4-23C5-4A7C-BD2B-E5E6B6ED8B9D}" type="slidenum">
              <a:rPr lang="zh-CN" altLang="en-US" smtClean="0"/>
              <a:t>11</a:t>
            </a:fld>
            <a:endParaRPr lang="zh-CN" altLang="en-US"/>
          </a:p>
        </p:txBody>
      </p:sp>
    </p:spTree>
    <p:extLst>
      <p:ext uri="{BB962C8B-B14F-4D97-AF65-F5344CB8AC3E}">
        <p14:creationId xmlns:p14="http://schemas.microsoft.com/office/powerpoint/2010/main" val="5044442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ltLang="zh-CN"/>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en-US" dirty="0"/>
          </a:p>
        </p:txBody>
      </p:sp>
      <p:sp>
        <p:nvSpPr>
          <p:cNvPr id="4" name="Date Placeholder 3"/>
          <p:cNvSpPr>
            <a:spLocks noGrp="1"/>
          </p:cNvSpPr>
          <p:nvPr>
            <p:ph type="dt" sz="half" idx="10"/>
          </p:nvPr>
        </p:nvSpPr>
        <p:spPr/>
        <p:txBody>
          <a:bodyPr/>
          <a:lstStyle/>
          <a:p>
            <a:fld id="{5536BC4C-14E0-41E1-A077-758458D8B38D}" type="datetime1">
              <a:rPr lang="zh-CN" altLang="en-US" smtClean="0"/>
              <a:t>2025/2/26</a:t>
            </a:fld>
            <a:endParaRPr lang="zh-CN" altLang="en-US" dirty="0"/>
          </a:p>
        </p:txBody>
      </p:sp>
      <p:sp>
        <p:nvSpPr>
          <p:cNvPr id="5" name="Footer Placeholder 4"/>
          <p:cNvSpPr>
            <a:spLocks noGrp="1"/>
          </p:cNvSpPr>
          <p:nvPr>
            <p:ph type="ftr" sz="quarter" idx="11"/>
          </p:nvPr>
        </p:nvSpPr>
        <p:spPr/>
        <p:txBody>
          <a:bodyPr/>
          <a:lstStyle/>
          <a:p>
            <a:endParaRPr lang="zh-CN" altLang="en-US" dirty="0"/>
          </a:p>
        </p:txBody>
      </p:sp>
    </p:spTree>
    <p:extLst>
      <p:ext uri="{BB962C8B-B14F-4D97-AF65-F5344CB8AC3E}">
        <p14:creationId xmlns:p14="http://schemas.microsoft.com/office/powerpoint/2010/main" val="19382199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DF8EC449-B8F0-4B17-AFC9-CC9E3696DB5E}" type="datetime1">
              <a:rPr lang="zh-CN" altLang="en-US" smtClean="0"/>
              <a:t>2025/2/26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82D89D6C-B157-488B-BB24-B412AEDABD1C}" type="slidenum">
              <a:rPr lang="zh-CN" altLang="en-US" smtClean="0"/>
              <a:t>‹#›</a:t>
            </a:fld>
            <a:endParaRPr lang="zh-CN" altLang="en-US"/>
          </a:p>
        </p:txBody>
      </p:sp>
    </p:spTree>
    <p:extLst>
      <p:ext uri="{BB962C8B-B14F-4D97-AF65-F5344CB8AC3E}">
        <p14:creationId xmlns:p14="http://schemas.microsoft.com/office/powerpoint/2010/main" val="36887710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ltLang="zh-CN"/>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E0B71AAF-0EBB-4C75-B181-3E12A4A813F3}" type="datetime1">
              <a:rPr lang="zh-CN" altLang="en-US" smtClean="0"/>
              <a:t>2025/2/26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82D89D6C-B157-488B-BB24-B412AEDABD1C}" type="slidenum">
              <a:rPr lang="zh-CN" altLang="en-US" smtClean="0"/>
              <a:t>‹#›</a:t>
            </a:fld>
            <a:endParaRPr lang="zh-CN" altLang="en-US"/>
          </a:p>
        </p:txBody>
      </p:sp>
    </p:spTree>
    <p:extLst>
      <p:ext uri="{BB962C8B-B14F-4D97-AF65-F5344CB8AC3E}">
        <p14:creationId xmlns:p14="http://schemas.microsoft.com/office/powerpoint/2010/main" val="13053975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6B96B566-D327-45CD-9CCC-FEAE75412189}" type="datetime1">
              <a:rPr lang="zh-CN" altLang="en-US" smtClean="0"/>
              <a:t>2025/2/26</a:t>
            </a:fld>
            <a:endParaRPr lang="zh-CN" altLang="en-US"/>
          </a:p>
        </p:txBody>
      </p:sp>
      <p:sp>
        <p:nvSpPr>
          <p:cNvPr id="5" name="Footer Placeholder 4"/>
          <p:cNvSpPr>
            <a:spLocks noGrp="1"/>
          </p:cNvSpPr>
          <p:nvPr>
            <p:ph type="ftr" sz="quarter" idx="11"/>
          </p:nvPr>
        </p:nvSpPr>
        <p:spPr/>
        <p:txBody>
          <a:bodyPr/>
          <a:lstStyle/>
          <a:p>
            <a:endParaRPr lang="zh-CN" altLang="en-US" dirty="0"/>
          </a:p>
        </p:txBody>
      </p:sp>
      <p:sp>
        <p:nvSpPr>
          <p:cNvPr id="11" name="Rectangle 10"/>
          <p:cNvSpPr/>
          <p:nvPr userDrawn="1"/>
        </p:nvSpPr>
        <p:spPr>
          <a:xfrm>
            <a:off x="-18000" y="513056"/>
            <a:ext cx="9180000" cy="88078"/>
          </a:xfrm>
          <a:prstGeom prst="rect">
            <a:avLst/>
          </a:prstGeom>
          <a:solidFill>
            <a:srgbClr val="0096C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Tree>
    <p:extLst>
      <p:ext uri="{BB962C8B-B14F-4D97-AF65-F5344CB8AC3E}">
        <p14:creationId xmlns:p14="http://schemas.microsoft.com/office/powerpoint/2010/main" val="35273114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ltLang="zh-CN"/>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Click to edit Master text styles</a:t>
            </a:r>
          </a:p>
        </p:txBody>
      </p:sp>
    </p:spTree>
    <p:extLst>
      <p:ext uri="{BB962C8B-B14F-4D97-AF65-F5344CB8AC3E}">
        <p14:creationId xmlns:p14="http://schemas.microsoft.com/office/powerpoint/2010/main" val="32066078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Date Placeholder 4"/>
          <p:cNvSpPr>
            <a:spLocks noGrp="1"/>
          </p:cNvSpPr>
          <p:nvPr>
            <p:ph type="dt" sz="half" idx="10"/>
          </p:nvPr>
        </p:nvSpPr>
        <p:spPr/>
        <p:txBody>
          <a:bodyPr/>
          <a:lstStyle/>
          <a:p>
            <a:fld id="{E3238188-40F1-4FAE-B795-40420C0F0F11}" type="datetime1">
              <a:rPr lang="zh-CN" altLang="en-US" smtClean="0"/>
              <a:t>2025/2/26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fld id="{82D89D6C-B157-488B-BB24-B412AEDABD1C}" type="slidenum">
              <a:rPr lang="zh-CN" altLang="en-US" smtClean="0"/>
              <a:t>‹#›</a:t>
            </a:fld>
            <a:endParaRPr lang="zh-CN" altLang="en-US"/>
          </a:p>
        </p:txBody>
      </p:sp>
    </p:spTree>
    <p:extLst>
      <p:ext uri="{BB962C8B-B14F-4D97-AF65-F5344CB8AC3E}">
        <p14:creationId xmlns:p14="http://schemas.microsoft.com/office/powerpoint/2010/main" val="38335536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ltLang="zh-CN"/>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7" name="Date Placeholder 6"/>
          <p:cNvSpPr>
            <a:spLocks noGrp="1"/>
          </p:cNvSpPr>
          <p:nvPr>
            <p:ph type="dt" sz="half" idx="10"/>
          </p:nvPr>
        </p:nvSpPr>
        <p:spPr/>
        <p:txBody>
          <a:bodyPr/>
          <a:lstStyle/>
          <a:p>
            <a:fld id="{C29C548C-43FA-49DA-AD91-2C392E4A4C3C}" type="datetime1">
              <a:rPr lang="zh-CN" altLang="en-US" smtClean="0"/>
              <a:t>2025/2/26</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a:xfrm>
            <a:off x="6457950" y="6356351"/>
            <a:ext cx="2057400" cy="365125"/>
          </a:xfrm>
          <a:prstGeom prst="rect">
            <a:avLst/>
          </a:prstGeom>
        </p:spPr>
        <p:txBody>
          <a:bodyPr/>
          <a:lstStyle/>
          <a:p>
            <a:fld id="{82D89D6C-B157-488B-BB24-B412AEDABD1C}" type="slidenum">
              <a:rPr lang="zh-CN" altLang="en-US" smtClean="0"/>
              <a:t>‹#›</a:t>
            </a:fld>
            <a:endParaRPr lang="zh-CN" altLang="en-US"/>
          </a:p>
        </p:txBody>
      </p:sp>
    </p:spTree>
    <p:extLst>
      <p:ext uri="{BB962C8B-B14F-4D97-AF65-F5344CB8AC3E}">
        <p14:creationId xmlns:p14="http://schemas.microsoft.com/office/powerpoint/2010/main" val="13422482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Date Placeholder 2"/>
          <p:cNvSpPr>
            <a:spLocks noGrp="1"/>
          </p:cNvSpPr>
          <p:nvPr>
            <p:ph type="dt" sz="half" idx="10"/>
          </p:nvPr>
        </p:nvSpPr>
        <p:spPr/>
        <p:txBody>
          <a:bodyPr/>
          <a:lstStyle/>
          <a:p>
            <a:fld id="{69968EE6-8CC4-4234-A249-FBF8921479E6}" type="datetime1">
              <a:rPr lang="zh-CN" altLang="en-US" smtClean="0"/>
              <a:t>2025/2/26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a:xfrm>
            <a:off x="6457950" y="6356351"/>
            <a:ext cx="2057400" cy="365125"/>
          </a:xfrm>
          <a:prstGeom prst="rect">
            <a:avLst/>
          </a:prstGeom>
        </p:spPr>
        <p:txBody>
          <a:bodyPr/>
          <a:lstStyle/>
          <a:p>
            <a:fld id="{82D89D6C-B157-488B-BB24-B412AEDABD1C}" type="slidenum">
              <a:rPr lang="zh-CN" altLang="en-US" smtClean="0"/>
              <a:t>‹#›</a:t>
            </a:fld>
            <a:endParaRPr lang="zh-CN" altLang="en-US"/>
          </a:p>
        </p:txBody>
      </p:sp>
    </p:spTree>
    <p:extLst>
      <p:ext uri="{BB962C8B-B14F-4D97-AF65-F5344CB8AC3E}">
        <p14:creationId xmlns:p14="http://schemas.microsoft.com/office/powerpoint/2010/main" val="25851829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168CC8-494F-4466-929D-E995EB19C934}" type="datetime1">
              <a:rPr lang="zh-CN" altLang="en-US" smtClean="0"/>
              <a:t>2025/2/26</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a:xfrm>
            <a:off x="6457950" y="6356351"/>
            <a:ext cx="2057400" cy="365125"/>
          </a:xfrm>
          <a:prstGeom prst="rect">
            <a:avLst/>
          </a:prstGeom>
        </p:spPr>
        <p:txBody>
          <a:bodyPr/>
          <a:lstStyle/>
          <a:p>
            <a:fld id="{82D89D6C-B157-488B-BB24-B412AEDABD1C}" type="slidenum">
              <a:rPr lang="zh-CN" altLang="en-US" smtClean="0"/>
              <a:t>‹#›</a:t>
            </a:fld>
            <a:endParaRPr lang="zh-CN" altLang="en-US"/>
          </a:p>
        </p:txBody>
      </p:sp>
    </p:spTree>
    <p:extLst>
      <p:ext uri="{BB962C8B-B14F-4D97-AF65-F5344CB8AC3E}">
        <p14:creationId xmlns:p14="http://schemas.microsoft.com/office/powerpoint/2010/main" val="2259761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ltLang="zh-CN"/>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D50F45DE-0722-421B-9DA3-34C2D092F28E}" type="datetime1">
              <a:rPr lang="zh-CN" altLang="en-US" smtClean="0"/>
              <a:t>2025/2/26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fld id="{82D89D6C-B157-488B-BB24-B412AEDABD1C}" type="slidenum">
              <a:rPr lang="zh-CN" altLang="en-US" smtClean="0"/>
              <a:t>‹#›</a:t>
            </a:fld>
            <a:endParaRPr lang="zh-CN" altLang="en-US"/>
          </a:p>
        </p:txBody>
      </p:sp>
    </p:spTree>
    <p:extLst>
      <p:ext uri="{BB962C8B-B14F-4D97-AF65-F5344CB8AC3E}">
        <p14:creationId xmlns:p14="http://schemas.microsoft.com/office/powerpoint/2010/main" val="5116386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ltLang="zh-CN"/>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dirty="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F0DB8C6A-AAC7-48EA-96C1-BF75AF9B44FF}" type="datetime1">
              <a:rPr lang="zh-CN" altLang="en-US" smtClean="0"/>
              <a:t>2025/2/26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fld id="{82D89D6C-B157-488B-BB24-B412AEDABD1C}" type="slidenum">
              <a:rPr lang="zh-CN" altLang="en-US" smtClean="0"/>
              <a:t>‹#›</a:t>
            </a:fld>
            <a:endParaRPr lang="zh-CN" altLang="en-US"/>
          </a:p>
        </p:txBody>
      </p:sp>
    </p:spTree>
    <p:extLst>
      <p:ext uri="{BB962C8B-B14F-4D97-AF65-F5344CB8AC3E}">
        <p14:creationId xmlns:p14="http://schemas.microsoft.com/office/powerpoint/2010/main" val="39559579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ltLang="zh-CN"/>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A03900-DA90-47D0-AC95-17F9C4F92E20}" type="datetime1">
              <a:rPr lang="zh-CN" altLang="en-US" smtClean="0"/>
              <a:t>2025/2/26</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rgbClr val="0000FF"/>
                </a:solidFill>
              </a:defRPr>
            </a:lvl1pPr>
          </a:lstStyle>
          <a:p>
            <a:endParaRPr lang="zh-CN" altLang="en-US" dirty="0"/>
          </a:p>
        </p:txBody>
      </p:sp>
    </p:spTree>
    <p:extLst>
      <p:ext uri="{BB962C8B-B14F-4D97-AF65-F5344CB8AC3E}">
        <p14:creationId xmlns:p14="http://schemas.microsoft.com/office/powerpoint/2010/main" val="22337581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1.xml.rels><?xml version="1.0" encoding="UTF-8" standalone="yes"?>
<Relationships xmlns="http://schemas.openxmlformats.org/package/2006/relationships"><Relationship Id="rId18" Type="http://schemas.openxmlformats.org/officeDocument/2006/relationships/oleObject" Target="../embeddings/oleObject22.bin"/><Relationship Id="rId3" Type="http://schemas.openxmlformats.org/officeDocument/2006/relationships/notesSlide" Target="../notesSlides/notesSlide9.xml"/><Relationship Id="rId21" Type="http://schemas.openxmlformats.org/officeDocument/2006/relationships/image" Target="../media/image14.emf"/><Relationship Id="rId7" Type="http://schemas.openxmlformats.org/officeDocument/2006/relationships/image" Target="../media/image30.png"/><Relationship Id="rId17" Type="http://schemas.openxmlformats.org/officeDocument/2006/relationships/image" Target="../media/image11.emf"/><Relationship Id="rId2" Type="http://schemas.openxmlformats.org/officeDocument/2006/relationships/slideLayout" Target="../slideLayouts/slideLayout2.xml"/><Relationship Id="rId16" Type="http://schemas.openxmlformats.org/officeDocument/2006/relationships/oleObject" Target="../embeddings/oleObject21.bin"/><Relationship Id="rId20" Type="http://schemas.openxmlformats.org/officeDocument/2006/relationships/oleObject" Target="../embeddings/oleObject23.bin"/><Relationship Id="rId1" Type="http://schemas.openxmlformats.org/officeDocument/2006/relationships/vmlDrawing" Target="../drawings/vmlDrawing5.vml"/><Relationship Id="rId6" Type="http://schemas.openxmlformats.org/officeDocument/2006/relationships/image" Target="../media/image10.wmf"/><Relationship Id="rId5" Type="http://schemas.openxmlformats.org/officeDocument/2006/relationships/oleObject" Target="../embeddings/oleObject20.bin"/><Relationship Id="rId15" Type="http://schemas.openxmlformats.org/officeDocument/2006/relationships/image" Target="../media/image31.png"/><Relationship Id="rId19" Type="http://schemas.openxmlformats.org/officeDocument/2006/relationships/image" Target="../media/image13.wmf"/><Relationship Id="rId4" Type="http://schemas.openxmlformats.org/officeDocument/2006/relationships/image" Target="../media/image28.png"/><Relationship Id="rId14" Type="http://schemas.openxmlformats.org/officeDocument/2006/relationships/image" Target="../media/image34.png"/></Relationships>
</file>

<file path=ppt/slides/_rels/slide12.xml.rels><?xml version="1.0" encoding="UTF-8" standalone="yes"?>
<Relationships xmlns="http://schemas.openxmlformats.org/package/2006/relationships"><Relationship Id="rId3" Type="http://schemas.openxmlformats.org/officeDocument/2006/relationships/image" Target="../media/image28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1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14.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1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17.emf"/><Relationship Id="rId13" Type="http://schemas.openxmlformats.org/officeDocument/2006/relationships/oleObject" Target="../embeddings/oleObject29.bin"/><Relationship Id="rId18" Type="http://schemas.openxmlformats.org/officeDocument/2006/relationships/image" Target="../media/image22.emf"/><Relationship Id="rId3" Type="http://schemas.openxmlformats.org/officeDocument/2006/relationships/oleObject" Target="../embeddings/oleObject24.bin"/><Relationship Id="rId21" Type="http://schemas.openxmlformats.org/officeDocument/2006/relationships/oleObject" Target="../embeddings/oleObject33.bin"/><Relationship Id="rId7" Type="http://schemas.openxmlformats.org/officeDocument/2006/relationships/oleObject" Target="../embeddings/oleObject26.bin"/><Relationship Id="rId12" Type="http://schemas.openxmlformats.org/officeDocument/2006/relationships/image" Target="../media/image19.wmf"/><Relationship Id="rId17" Type="http://schemas.openxmlformats.org/officeDocument/2006/relationships/oleObject" Target="../embeddings/oleObject31.bin"/><Relationship Id="rId2" Type="http://schemas.openxmlformats.org/officeDocument/2006/relationships/slideLayout" Target="../slideLayouts/slideLayout2.xml"/><Relationship Id="rId16" Type="http://schemas.openxmlformats.org/officeDocument/2006/relationships/image" Target="../media/image21.emf"/><Relationship Id="rId20" Type="http://schemas.openxmlformats.org/officeDocument/2006/relationships/image" Target="../media/image23.emf"/><Relationship Id="rId1" Type="http://schemas.openxmlformats.org/officeDocument/2006/relationships/vmlDrawing" Target="../drawings/vmlDrawing6.vml"/><Relationship Id="rId6" Type="http://schemas.openxmlformats.org/officeDocument/2006/relationships/image" Target="../media/image16.emf"/><Relationship Id="rId11" Type="http://schemas.openxmlformats.org/officeDocument/2006/relationships/oleObject" Target="../embeddings/oleObject28.bin"/><Relationship Id="rId5" Type="http://schemas.openxmlformats.org/officeDocument/2006/relationships/oleObject" Target="../embeddings/oleObject25.bin"/><Relationship Id="rId15" Type="http://schemas.openxmlformats.org/officeDocument/2006/relationships/oleObject" Target="../embeddings/oleObject30.bin"/><Relationship Id="rId10" Type="http://schemas.openxmlformats.org/officeDocument/2006/relationships/image" Target="../media/image18.emf"/><Relationship Id="rId19" Type="http://schemas.openxmlformats.org/officeDocument/2006/relationships/oleObject" Target="../embeddings/oleObject32.bin"/><Relationship Id="rId4" Type="http://schemas.openxmlformats.org/officeDocument/2006/relationships/image" Target="../media/image15.emf"/><Relationship Id="rId9" Type="http://schemas.openxmlformats.org/officeDocument/2006/relationships/oleObject" Target="../embeddings/oleObject27.bin"/><Relationship Id="rId14" Type="http://schemas.openxmlformats.org/officeDocument/2006/relationships/image" Target="../media/image20.emf"/><Relationship Id="rId22" Type="http://schemas.openxmlformats.org/officeDocument/2006/relationships/image" Target="../media/image24.e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2.wmf"/><Relationship Id="rId13" Type="http://schemas.openxmlformats.org/officeDocument/2006/relationships/oleObject" Target="../embeddings/oleObject5.bin"/><Relationship Id="rId3" Type="http://schemas.openxmlformats.org/officeDocument/2006/relationships/notesSlide" Target="../notesSlides/notesSlide2.xml"/><Relationship Id="rId7" Type="http://schemas.openxmlformats.org/officeDocument/2006/relationships/oleObject" Target="../embeddings/oleObject2.bin"/><Relationship Id="rId12" Type="http://schemas.openxmlformats.org/officeDocument/2006/relationships/image" Target="../media/image4.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wmf"/><Relationship Id="rId11" Type="http://schemas.openxmlformats.org/officeDocument/2006/relationships/oleObject" Target="../embeddings/oleObject4.bin"/><Relationship Id="rId5" Type="http://schemas.openxmlformats.org/officeDocument/2006/relationships/oleObject" Target="../embeddings/oleObject1.bin"/><Relationship Id="rId15" Type="http://schemas.openxmlformats.org/officeDocument/2006/relationships/image" Target="../media/image6.png"/><Relationship Id="rId10" Type="http://schemas.openxmlformats.org/officeDocument/2006/relationships/image" Target="../media/image3.wmf"/><Relationship Id="rId4" Type="http://schemas.openxmlformats.org/officeDocument/2006/relationships/image" Target="../media/image9.png"/><Relationship Id="rId9" Type="http://schemas.openxmlformats.org/officeDocument/2006/relationships/oleObject" Target="../embeddings/oleObject3.bin"/><Relationship Id="rId14" Type="http://schemas.openxmlformats.org/officeDocument/2006/relationships/image" Target="../media/image5.wmf"/></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8.bin"/><Relationship Id="rId13" Type="http://schemas.openxmlformats.org/officeDocument/2006/relationships/image" Target="../media/image7.wmf"/><Relationship Id="rId3" Type="http://schemas.openxmlformats.org/officeDocument/2006/relationships/notesSlide" Target="../notesSlides/notesSlide3.xml"/><Relationship Id="rId7" Type="http://schemas.openxmlformats.org/officeDocument/2006/relationships/image" Target="../media/image2.wmf"/><Relationship Id="rId12" Type="http://schemas.openxmlformats.org/officeDocument/2006/relationships/oleObject" Target="../embeddings/oleObject10.bin"/><Relationship Id="rId2" Type="http://schemas.openxmlformats.org/officeDocument/2006/relationships/slideLayout" Target="../slideLayouts/slideLayout2.xml"/><Relationship Id="rId16" Type="http://schemas.openxmlformats.org/officeDocument/2006/relationships/image" Target="../media/image10.png"/><Relationship Id="rId1" Type="http://schemas.openxmlformats.org/officeDocument/2006/relationships/vmlDrawing" Target="../drawings/vmlDrawing2.vml"/><Relationship Id="rId6" Type="http://schemas.openxmlformats.org/officeDocument/2006/relationships/oleObject" Target="../embeddings/oleObject7.bin"/><Relationship Id="rId11" Type="http://schemas.openxmlformats.org/officeDocument/2006/relationships/image" Target="../media/image4.wmf"/><Relationship Id="rId5" Type="http://schemas.openxmlformats.org/officeDocument/2006/relationships/image" Target="../media/image1.wmf"/><Relationship Id="rId15" Type="http://schemas.openxmlformats.org/officeDocument/2006/relationships/image" Target="../media/image8.png"/><Relationship Id="rId10" Type="http://schemas.openxmlformats.org/officeDocument/2006/relationships/oleObject" Target="../embeddings/oleObject9.bin"/><Relationship Id="rId4" Type="http://schemas.openxmlformats.org/officeDocument/2006/relationships/oleObject" Target="../embeddings/oleObject6.bin"/><Relationship Id="rId9" Type="http://schemas.openxmlformats.org/officeDocument/2006/relationships/image" Target="../media/image6.wmf"/></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13.bin"/><Relationship Id="rId13" Type="http://schemas.openxmlformats.org/officeDocument/2006/relationships/image" Target="../media/image4.wmf"/><Relationship Id="rId18" Type="http://schemas.openxmlformats.org/officeDocument/2006/relationships/oleObject" Target="../embeddings/oleObject18.bin"/><Relationship Id="rId3" Type="http://schemas.openxmlformats.org/officeDocument/2006/relationships/notesSlide" Target="../notesSlides/notesSlide4.xml"/><Relationship Id="rId21" Type="http://schemas.openxmlformats.org/officeDocument/2006/relationships/image" Target="../media/image12.png"/><Relationship Id="rId7" Type="http://schemas.openxmlformats.org/officeDocument/2006/relationships/image" Target="../media/image2.wmf"/><Relationship Id="rId12" Type="http://schemas.openxmlformats.org/officeDocument/2006/relationships/oleObject" Target="../embeddings/oleObject15.bin"/><Relationship Id="rId17" Type="http://schemas.openxmlformats.org/officeDocument/2006/relationships/image" Target="../media/image7.wmf"/><Relationship Id="rId2" Type="http://schemas.openxmlformats.org/officeDocument/2006/relationships/slideLayout" Target="../slideLayouts/slideLayout2.xml"/><Relationship Id="rId16" Type="http://schemas.openxmlformats.org/officeDocument/2006/relationships/oleObject" Target="../embeddings/oleObject17.bin"/><Relationship Id="rId20" Type="http://schemas.openxmlformats.org/officeDocument/2006/relationships/image" Target="../media/image11.png"/><Relationship Id="rId1" Type="http://schemas.openxmlformats.org/officeDocument/2006/relationships/vmlDrawing" Target="../drawings/vmlDrawing3.vml"/><Relationship Id="rId6" Type="http://schemas.openxmlformats.org/officeDocument/2006/relationships/oleObject" Target="../embeddings/oleObject12.bin"/><Relationship Id="rId11" Type="http://schemas.openxmlformats.org/officeDocument/2006/relationships/image" Target="../media/image3.wmf"/><Relationship Id="rId5" Type="http://schemas.openxmlformats.org/officeDocument/2006/relationships/image" Target="../media/image1.wmf"/><Relationship Id="rId15" Type="http://schemas.openxmlformats.org/officeDocument/2006/relationships/image" Target="../media/image5.wmf"/><Relationship Id="rId10" Type="http://schemas.openxmlformats.org/officeDocument/2006/relationships/oleObject" Target="../embeddings/oleObject14.bin"/><Relationship Id="rId19" Type="http://schemas.openxmlformats.org/officeDocument/2006/relationships/image" Target="../media/image8.wmf"/><Relationship Id="rId4" Type="http://schemas.openxmlformats.org/officeDocument/2006/relationships/oleObject" Target="../embeddings/oleObject11.bin"/><Relationship Id="rId9" Type="http://schemas.openxmlformats.org/officeDocument/2006/relationships/image" Target="../media/image6.wmf"/><Relationship Id="rId14" Type="http://schemas.openxmlformats.org/officeDocument/2006/relationships/oleObject" Target="../embeddings/oleObject16.bin"/></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250.bin"/><Relationship Id="rId3" Type="http://schemas.openxmlformats.org/officeDocument/2006/relationships/notesSlide" Target="../notesSlides/notesSlide6.xml"/><Relationship Id="rId7" Type="http://schemas.openxmlformats.org/officeDocument/2006/relationships/image" Target="../media/image9.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19.bin"/><Relationship Id="rId5" Type="http://schemas.openxmlformats.org/officeDocument/2006/relationships/image" Target="../media/image19.png"/><Relationship Id="rId10" Type="http://schemas.openxmlformats.org/officeDocument/2006/relationships/image" Target="../media/image21.png"/><Relationship Id="rId4" Type="http://schemas.openxmlformats.org/officeDocument/2006/relationships/image" Target="../media/image18.png"/><Relationship Id="rId9" Type="http://schemas.openxmlformats.org/officeDocument/2006/relationships/image" Target="../media/image9.wmf"/></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p:cNvSpPr txBox="1">
            <a:spLocks/>
          </p:cNvSpPr>
          <p:nvPr/>
        </p:nvSpPr>
        <p:spPr>
          <a:xfrm>
            <a:off x="306584" y="589859"/>
            <a:ext cx="8313541" cy="77221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sz="4800" b="1" dirty="0">
                <a:solidFill>
                  <a:srgbClr val="0000FF"/>
                </a:solidFill>
                <a:latin typeface="黑体" panose="02010609060101010101" pitchFamily="49" charset="-122"/>
                <a:ea typeface="黑体" panose="02010609060101010101" pitchFamily="49" charset="-122"/>
              </a:rPr>
              <a:t>第二章 波函数和薛定谔方程</a:t>
            </a:r>
            <a:endParaRPr lang="en-US" altLang="zh-CN" sz="4800" b="1" dirty="0">
              <a:solidFill>
                <a:srgbClr val="0000FF"/>
              </a:solidFill>
              <a:latin typeface="黑体" panose="02010609060101010101" pitchFamily="49" charset="-122"/>
              <a:ea typeface="黑体" panose="02010609060101010101" pitchFamily="49" charset="-122"/>
            </a:endParaRPr>
          </a:p>
        </p:txBody>
      </p:sp>
      <p:sp>
        <p:nvSpPr>
          <p:cNvPr id="9" name="Subtitle 2"/>
          <p:cNvSpPr txBox="1">
            <a:spLocks/>
          </p:cNvSpPr>
          <p:nvPr/>
        </p:nvSpPr>
        <p:spPr>
          <a:xfrm>
            <a:off x="1907039" y="2068027"/>
            <a:ext cx="5112629" cy="385907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5500"/>
              </a:lnSpc>
              <a:buNone/>
            </a:pPr>
            <a:r>
              <a:rPr lang="en-US" altLang="zh-CN" sz="3600" b="1" dirty="0">
                <a:latin typeface="黑体" panose="02010609060101010101" pitchFamily="49" charset="-122"/>
                <a:ea typeface="黑体" panose="02010609060101010101" pitchFamily="49" charset="-122"/>
              </a:rPr>
              <a:t>§2.2 </a:t>
            </a:r>
            <a:r>
              <a:rPr lang="zh-CN" altLang="en-US" sz="3600" b="1" dirty="0">
                <a:latin typeface="黑体" panose="02010609060101010101" pitchFamily="49" charset="-122"/>
                <a:ea typeface="黑体" panose="02010609060101010101" pitchFamily="49" charset="-122"/>
              </a:rPr>
              <a:t>态叠加原理</a:t>
            </a:r>
            <a:endParaRPr lang="en-US" altLang="zh-CN" sz="3600" b="1" dirty="0">
              <a:latin typeface="黑体" panose="02010609060101010101" pitchFamily="49" charset="-122"/>
              <a:ea typeface="黑体" panose="02010609060101010101" pitchFamily="49" charset="-122"/>
            </a:endParaRPr>
          </a:p>
          <a:p>
            <a:pPr marL="0" indent="0">
              <a:lnSpc>
                <a:spcPts val="5500"/>
              </a:lnSpc>
              <a:buNone/>
            </a:pPr>
            <a:r>
              <a:rPr lang="zh-CN" altLang="en-US" sz="3600" dirty="0">
                <a:latin typeface="黑体" panose="02010609060101010101" pitchFamily="49" charset="-122"/>
                <a:ea typeface="黑体" panose="02010609060101010101" pitchFamily="49" charset="-122"/>
              </a:rPr>
              <a:t>一、经典的叠加情况</a:t>
            </a:r>
            <a:endParaRPr lang="en-US" altLang="zh-CN" sz="3600" dirty="0">
              <a:latin typeface="黑体" panose="02010609060101010101" pitchFamily="49" charset="-122"/>
              <a:ea typeface="黑体" panose="02010609060101010101" pitchFamily="49" charset="-122"/>
            </a:endParaRPr>
          </a:p>
          <a:p>
            <a:pPr marL="0" indent="0">
              <a:lnSpc>
                <a:spcPts val="5500"/>
              </a:lnSpc>
              <a:buNone/>
            </a:pPr>
            <a:r>
              <a:rPr lang="zh-CN" altLang="en-US" sz="3600" dirty="0">
                <a:latin typeface="黑体" panose="02010609060101010101" pitchFamily="49" charset="-122"/>
                <a:ea typeface="黑体" panose="02010609060101010101" pitchFamily="49" charset="-122"/>
              </a:rPr>
              <a:t>二、量子力学的情况</a:t>
            </a:r>
            <a:endParaRPr lang="en-US" altLang="zh-CN" sz="3600" dirty="0">
              <a:latin typeface="黑体" panose="02010609060101010101" pitchFamily="49" charset="-122"/>
              <a:ea typeface="黑体" panose="02010609060101010101" pitchFamily="49" charset="-122"/>
            </a:endParaRPr>
          </a:p>
          <a:p>
            <a:pPr marL="0" indent="0">
              <a:lnSpc>
                <a:spcPts val="5500"/>
              </a:lnSpc>
              <a:buNone/>
            </a:pPr>
            <a:r>
              <a:rPr lang="zh-CN" altLang="en-US" sz="3600" dirty="0">
                <a:solidFill>
                  <a:sysClr val="windowText" lastClr="000000"/>
                </a:solidFill>
                <a:latin typeface="黑体" panose="02010609060101010101" pitchFamily="49" charset="-122"/>
                <a:ea typeface="黑体" panose="02010609060101010101" pitchFamily="49" charset="-122"/>
              </a:rPr>
              <a:t>三、</a:t>
            </a:r>
            <a:r>
              <a:rPr lang="zh-CN" altLang="en-US" sz="3600" dirty="0">
                <a:latin typeface="黑体" panose="02010609060101010101" pitchFamily="49" charset="-122"/>
                <a:ea typeface="黑体" panose="02010609060101010101" pitchFamily="49" charset="-122"/>
              </a:rPr>
              <a:t>动量空间的波函数</a:t>
            </a:r>
            <a:endParaRPr lang="en-US" altLang="zh-CN" sz="36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41448433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Rectangle 4"/>
              <p:cNvSpPr/>
              <p:nvPr/>
            </p:nvSpPr>
            <p:spPr>
              <a:xfrm>
                <a:off x="0" y="2540232"/>
                <a:ext cx="9296400" cy="2219069"/>
              </a:xfrm>
              <a:prstGeom prst="rect">
                <a:avLst/>
              </a:prstGeom>
            </p:spPr>
            <p:txBody>
              <a:bodyPr wrap="square">
                <a:spAutoFit/>
              </a:bodyPr>
              <a:lstStyle/>
              <a:p>
                <a:pPr marL="0" lvl="1" indent="0">
                  <a:buNone/>
                </a:pPr>
                <a:endParaRPr lang="en-US" altLang="zh-CN" sz="2600" b="1" dirty="0">
                  <a:solidFill>
                    <a:srgbClr val="0000FF"/>
                  </a:solidFill>
                </a:endParaRPr>
              </a:p>
              <a:p>
                <a:pPr/>
                <a14:m>
                  <m:oMathPara xmlns:m="http://schemas.openxmlformats.org/officeDocument/2006/math">
                    <m:oMathParaPr>
                      <m:jc m:val="left"/>
                    </m:oMathParaPr>
                    <m:oMath xmlns:m="http://schemas.openxmlformats.org/officeDocument/2006/math">
                      <m:r>
                        <m:rPr>
                          <m:sty m:val="p"/>
                        </m:rPr>
                        <a:rPr lang="en-US" altLang="zh-CN" sz="2600">
                          <a:latin typeface="Cambria Math" panose="02040503050406030204" pitchFamily="18" charset="0"/>
                        </a:rPr>
                        <m:t>Ψ</m:t>
                      </m:r>
                      <m:d>
                        <m:dPr>
                          <m:ctrlPr>
                            <a:rPr lang="zh-CN" altLang="en-US" sz="2600" i="1">
                              <a:latin typeface="Cambria Math" panose="02040503050406030204" pitchFamily="18" charset="0"/>
                            </a:rPr>
                          </m:ctrlPr>
                        </m:dPr>
                        <m:e>
                          <m:r>
                            <a:rPr lang="en-US" altLang="zh-CN" sz="2600" b="1">
                              <a:latin typeface="Cambria Math" panose="02040503050406030204" pitchFamily="18" charset="0"/>
                            </a:rPr>
                            <m:t>𝐫</m:t>
                          </m:r>
                          <m:r>
                            <a:rPr lang="zh-CN" altLang="en-US" sz="2600">
                              <a:latin typeface="Cambria Math" panose="02040503050406030204" pitchFamily="18" charset="0"/>
                            </a:rPr>
                            <m:t>,</m:t>
                          </m:r>
                          <m:r>
                            <a:rPr lang="zh-CN" altLang="en-US" sz="2600" i="1">
                              <a:latin typeface="Cambria Math" panose="02040503050406030204" pitchFamily="18" charset="0"/>
                            </a:rPr>
                            <m:t>𝑡</m:t>
                          </m:r>
                        </m:e>
                      </m:d>
                      <m:r>
                        <a:rPr lang="zh-CN" altLang="en-US" sz="2600">
                          <a:latin typeface="Cambria Math" panose="02040503050406030204" pitchFamily="18" charset="0"/>
                        </a:rPr>
                        <m:t>=</m:t>
                      </m:r>
                      <m:nary>
                        <m:naryPr>
                          <m:ctrlPr>
                            <a:rPr lang="en-US" altLang="zh-CN" sz="2600" i="1" smtClean="0">
                              <a:solidFill>
                                <a:schemeClr val="tx1"/>
                              </a:solidFill>
                              <a:latin typeface="Cambria Math" panose="02040503050406030204" pitchFamily="18" charset="0"/>
                            </a:rPr>
                          </m:ctrlPr>
                        </m:naryPr>
                        <m:sub>
                          <m:r>
                            <a:rPr lang="en-US" altLang="zh-CN" sz="2600" b="0" i="1" smtClean="0">
                              <a:solidFill>
                                <a:schemeClr val="tx1"/>
                              </a:solidFill>
                              <a:latin typeface="Cambria Math" panose="02040503050406030204" pitchFamily="18" charset="0"/>
                            </a:rPr>
                            <m:t>−</m:t>
                          </m:r>
                          <m:r>
                            <a:rPr lang="en-US" altLang="zh-CN" sz="2600" i="1">
                              <a:solidFill>
                                <a:schemeClr val="tx1"/>
                              </a:solidFill>
                              <a:latin typeface="Cambria Math" panose="02040503050406030204" pitchFamily="18" charset="0"/>
                            </a:rPr>
                            <m:t>∞</m:t>
                          </m:r>
                        </m:sub>
                        <m:sup>
                          <m:r>
                            <a:rPr lang="en-US" altLang="zh-CN" sz="2600" i="1">
                              <a:solidFill>
                                <a:schemeClr val="tx1"/>
                              </a:solidFill>
                              <a:latin typeface="Cambria Math" panose="02040503050406030204" pitchFamily="18" charset="0"/>
                            </a:rPr>
                            <m:t>∞</m:t>
                          </m:r>
                        </m:sup>
                        <m:e>
                          <m:r>
                            <a:rPr lang="en-US" altLang="zh-CN" sz="2600" i="1">
                              <a:solidFill>
                                <a:schemeClr val="tx1"/>
                              </a:solidFill>
                              <a:latin typeface="Cambria Math" panose="02040503050406030204" pitchFamily="18" charset="0"/>
                            </a:rPr>
                            <m:t>𝑐</m:t>
                          </m:r>
                          <m:d>
                            <m:dPr>
                              <m:ctrlPr>
                                <a:rPr lang="zh-CN" altLang="en-US" sz="2600" i="1">
                                  <a:solidFill>
                                    <a:schemeClr val="tx1"/>
                                  </a:solidFill>
                                  <a:latin typeface="Cambria Math" panose="02040503050406030204" pitchFamily="18" charset="0"/>
                                </a:rPr>
                              </m:ctrlPr>
                            </m:dPr>
                            <m:e>
                              <m:r>
                                <a:rPr lang="en-US" altLang="zh-CN" sz="2600" b="1" i="1">
                                  <a:solidFill>
                                    <a:schemeClr val="tx1"/>
                                  </a:solidFill>
                                  <a:latin typeface="Cambria Math" panose="02040503050406030204" pitchFamily="18" charset="0"/>
                                </a:rPr>
                                <m:t>𝒑</m:t>
                              </m:r>
                            </m:e>
                          </m:d>
                          <m:sSub>
                            <m:sSubPr>
                              <m:ctrlPr>
                                <a:rPr lang="zh-CN" altLang="en-US" sz="2600" i="1" smtClean="0">
                                  <a:solidFill>
                                    <a:schemeClr val="tx1"/>
                                  </a:solidFill>
                                  <a:latin typeface="Cambria Math" panose="02040503050406030204" pitchFamily="18" charset="0"/>
                                </a:rPr>
                              </m:ctrlPr>
                            </m:sSubPr>
                            <m:e>
                              <m:r>
                                <m:rPr>
                                  <m:sty m:val="p"/>
                                </m:rPr>
                                <a:rPr lang="en-US" altLang="zh-CN" sz="2600">
                                  <a:solidFill>
                                    <a:schemeClr val="tx1"/>
                                  </a:solidFill>
                                  <a:latin typeface="Cambria Math" panose="02040503050406030204" pitchFamily="18" charset="0"/>
                                </a:rPr>
                                <m:t>Ψ</m:t>
                              </m:r>
                            </m:e>
                            <m:sub>
                              <m:r>
                                <a:rPr lang="en-US" altLang="zh-CN" sz="2600" b="1">
                                  <a:solidFill>
                                    <a:schemeClr val="tx1"/>
                                  </a:solidFill>
                                  <a:latin typeface="Cambria Math" panose="02040503050406030204" pitchFamily="18" charset="0"/>
                                </a:rPr>
                                <m:t>𝐩</m:t>
                              </m:r>
                            </m:sub>
                          </m:sSub>
                          <m:d>
                            <m:dPr>
                              <m:ctrlPr>
                                <a:rPr lang="zh-CN" altLang="en-US" sz="2600" b="1" i="1">
                                  <a:solidFill>
                                    <a:schemeClr val="tx1"/>
                                  </a:solidFill>
                                  <a:latin typeface="Cambria Math" panose="02040503050406030204" pitchFamily="18" charset="0"/>
                                </a:rPr>
                              </m:ctrlPr>
                            </m:dPr>
                            <m:e>
                              <m:r>
                                <a:rPr lang="en-US" altLang="zh-CN" sz="2600" b="1">
                                  <a:solidFill>
                                    <a:schemeClr val="tx1"/>
                                  </a:solidFill>
                                  <a:latin typeface="Cambria Math" panose="02040503050406030204" pitchFamily="18" charset="0"/>
                                </a:rPr>
                                <m:t>𝐫</m:t>
                              </m:r>
                              <m:r>
                                <a:rPr lang="zh-CN" altLang="en-US" sz="2600">
                                  <a:solidFill>
                                    <a:schemeClr val="tx1"/>
                                  </a:solidFill>
                                  <a:latin typeface="Cambria Math" panose="02040503050406030204" pitchFamily="18" charset="0"/>
                                </a:rPr>
                                <m:t>,</m:t>
                              </m:r>
                              <m:r>
                                <a:rPr lang="zh-CN" altLang="en-US" sz="2600" i="1">
                                  <a:solidFill>
                                    <a:schemeClr val="tx1"/>
                                  </a:solidFill>
                                  <a:latin typeface="Cambria Math" panose="02040503050406030204" pitchFamily="18" charset="0"/>
                                </a:rPr>
                                <m:t>𝑡</m:t>
                              </m:r>
                            </m:e>
                          </m:d>
                          <m:r>
                            <a:rPr lang="en-US" altLang="zh-CN" sz="2600" b="0" i="1" smtClean="0">
                              <a:solidFill>
                                <a:schemeClr val="tx1"/>
                              </a:solidFill>
                              <a:latin typeface="Cambria Math" panose="02040503050406030204" pitchFamily="18" charset="0"/>
                            </a:rPr>
                            <m:t>𝑑</m:t>
                          </m:r>
                          <m:r>
                            <a:rPr lang="en-US" altLang="zh-CN" sz="2600" b="1" i="1">
                              <a:solidFill>
                                <a:schemeClr val="tx1"/>
                              </a:solidFill>
                              <a:latin typeface="Cambria Math" panose="02040503050406030204" pitchFamily="18" charset="0"/>
                            </a:rPr>
                            <m:t>𝒑</m:t>
                          </m:r>
                        </m:e>
                      </m:nary>
                      <m:r>
                        <a:rPr lang="en-US" altLang="zh-CN" sz="2600" i="1">
                          <a:solidFill>
                            <a:schemeClr val="tx1"/>
                          </a:solidFill>
                          <a:latin typeface="Cambria Math" panose="02040503050406030204" pitchFamily="18" charset="0"/>
                        </a:rPr>
                        <m:t>  </m:t>
                      </m:r>
                      <m:r>
                        <a:rPr lang="en-US" altLang="zh-CN" sz="2600" b="1" i="1">
                          <a:solidFill>
                            <a:schemeClr val="tx1"/>
                          </a:solidFill>
                          <a:latin typeface="Cambria Math" panose="02040503050406030204" pitchFamily="18" charset="0"/>
                        </a:rPr>
                        <m:t>=</m:t>
                      </m:r>
                      <m:nary>
                        <m:naryPr>
                          <m:ctrlPr>
                            <a:rPr lang="en-US" altLang="zh-CN" sz="2600" i="1">
                              <a:solidFill>
                                <a:schemeClr val="tx1"/>
                              </a:solidFill>
                              <a:latin typeface="Cambria Math" panose="02040503050406030204" pitchFamily="18" charset="0"/>
                            </a:rPr>
                          </m:ctrlPr>
                        </m:naryPr>
                        <m:sub>
                          <m:r>
                            <a:rPr lang="en-US" altLang="zh-CN" sz="2600" b="0" i="1" smtClean="0">
                              <a:solidFill>
                                <a:schemeClr val="tx1"/>
                              </a:solidFill>
                              <a:latin typeface="Cambria Math" panose="02040503050406030204" pitchFamily="18" charset="0"/>
                            </a:rPr>
                            <m:t>−</m:t>
                          </m:r>
                          <m:r>
                            <a:rPr lang="en-US" altLang="zh-CN" sz="2600" i="1">
                              <a:solidFill>
                                <a:schemeClr val="tx1"/>
                              </a:solidFill>
                              <a:latin typeface="Cambria Math" panose="02040503050406030204" pitchFamily="18" charset="0"/>
                            </a:rPr>
                            <m:t>∞</m:t>
                          </m:r>
                        </m:sub>
                        <m:sup>
                          <m:r>
                            <a:rPr lang="en-US" altLang="zh-CN" sz="2600" i="1">
                              <a:solidFill>
                                <a:schemeClr val="tx1"/>
                              </a:solidFill>
                              <a:latin typeface="Cambria Math" panose="02040503050406030204" pitchFamily="18" charset="0"/>
                            </a:rPr>
                            <m:t>∞</m:t>
                          </m:r>
                        </m:sup>
                        <m:e>
                          <m:r>
                            <a:rPr lang="en-US" altLang="zh-CN" sz="2600" i="1">
                              <a:solidFill>
                                <a:schemeClr val="tx1"/>
                              </a:solidFill>
                              <a:latin typeface="Cambria Math" panose="02040503050406030204" pitchFamily="18" charset="0"/>
                            </a:rPr>
                            <m:t>𝑐</m:t>
                          </m:r>
                          <m:r>
                            <a:rPr lang="zh-CN" altLang="en-US" sz="2600">
                              <a:solidFill>
                                <a:schemeClr val="tx1"/>
                              </a:solidFill>
                              <a:latin typeface="Cambria Math" panose="02040503050406030204" pitchFamily="18" charset="0"/>
                            </a:rPr>
                            <m:t>(</m:t>
                          </m:r>
                          <m:r>
                            <a:rPr lang="en-US" altLang="zh-CN" sz="2600" b="1">
                              <a:solidFill>
                                <a:schemeClr val="tx1"/>
                              </a:solidFill>
                              <a:latin typeface="Cambria Math" panose="02040503050406030204" pitchFamily="18" charset="0"/>
                            </a:rPr>
                            <m:t>𝐩</m:t>
                          </m:r>
                          <m:r>
                            <a:rPr lang="zh-CN" altLang="en-US" sz="2600">
                              <a:solidFill>
                                <a:schemeClr val="tx1"/>
                              </a:solidFill>
                              <a:latin typeface="Cambria Math" panose="02040503050406030204" pitchFamily="18" charset="0"/>
                            </a:rPr>
                            <m:t>)</m:t>
                          </m:r>
                          <m:f>
                            <m:fPr>
                              <m:ctrlPr>
                                <a:rPr lang="zh-CN" altLang="en-US" sz="2600" i="1" smtClean="0">
                                  <a:solidFill>
                                    <a:schemeClr val="tx1"/>
                                  </a:solidFill>
                                  <a:latin typeface="Cambria Math" panose="02040503050406030204" pitchFamily="18" charset="0"/>
                                </a:rPr>
                              </m:ctrlPr>
                            </m:fPr>
                            <m:num>
                              <m:r>
                                <a:rPr lang="zh-CN" altLang="en-US" sz="2600">
                                  <a:solidFill>
                                    <a:schemeClr val="tx1"/>
                                  </a:solidFill>
                                  <a:latin typeface="Cambria Math" panose="02040503050406030204" pitchFamily="18" charset="0"/>
                                </a:rPr>
                                <m:t>1</m:t>
                              </m:r>
                            </m:num>
                            <m:den>
                              <m:sSup>
                                <m:sSupPr>
                                  <m:ctrlPr>
                                    <a:rPr lang="zh-CN" altLang="en-US" sz="2600" i="1">
                                      <a:solidFill>
                                        <a:schemeClr val="tx1"/>
                                      </a:solidFill>
                                      <a:latin typeface="Cambria Math" panose="02040503050406030204" pitchFamily="18" charset="0"/>
                                    </a:rPr>
                                  </m:ctrlPr>
                                </m:sSupPr>
                                <m:e>
                                  <m:d>
                                    <m:dPr>
                                      <m:ctrlPr>
                                        <a:rPr lang="zh-CN" altLang="en-US" sz="2600" i="1">
                                          <a:solidFill>
                                            <a:schemeClr val="tx1"/>
                                          </a:solidFill>
                                          <a:latin typeface="Cambria Math" panose="02040503050406030204" pitchFamily="18" charset="0"/>
                                        </a:rPr>
                                      </m:ctrlPr>
                                    </m:dPr>
                                    <m:e>
                                      <m:r>
                                        <a:rPr lang="zh-CN" altLang="en-US" sz="2600">
                                          <a:solidFill>
                                            <a:schemeClr val="tx1"/>
                                          </a:solidFill>
                                          <a:latin typeface="Cambria Math" panose="02040503050406030204" pitchFamily="18" charset="0"/>
                                        </a:rPr>
                                        <m:t>2</m:t>
                                      </m:r>
                                      <m:r>
                                        <a:rPr lang="zh-CN" altLang="en-US" sz="2600" i="1">
                                          <a:solidFill>
                                            <a:schemeClr val="tx1"/>
                                          </a:solidFill>
                                          <a:latin typeface="Cambria Math" panose="02040503050406030204" pitchFamily="18" charset="0"/>
                                        </a:rPr>
                                        <m:t>𝜋</m:t>
                                      </m:r>
                                      <m:r>
                                        <a:rPr lang="zh-CN" altLang="en-US" sz="2600">
                                          <a:solidFill>
                                            <a:schemeClr val="tx1"/>
                                          </a:solidFill>
                                          <a:latin typeface="Cambria Math" panose="02040503050406030204" pitchFamily="18" charset="0"/>
                                        </a:rPr>
                                        <m:t>ℏ</m:t>
                                      </m:r>
                                    </m:e>
                                  </m:d>
                                </m:e>
                                <m:sup>
                                  <m:f>
                                    <m:fPr>
                                      <m:type m:val="lin"/>
                                      <m:ctrlPr>
                                        <a:rPr lang="zh-CN" altLang="en-US" sz="2600" i="1">
                                          <a:solidFill>
                                            <a:schemeClr val="tx1"/>
                                          </a:solidFill>
                                          <a:latin typeface="Cambria Math" panose="02040503050406030204" pitchFamily="18" charset="0"/>
                                        </a:rPr>
                                      </m:ctrlPr>
                                    </m:fPr>
                                    <m:num>
                                      <m:r>
                                        <a:rPr lang="zh-CN" altLang="en-US" sz="2600">
                                          <a:solidFill>
                                            <a:schemeClr val="tx1"/>
                                          </a:solidFill>
                                          <a:latin typeface="Cambria Math" panose="02040503050406030204" pitchFamily="18" charset="0"/>
                                        </a:rPr>
                                        <m:t>3</m:t>
                                      </m:r>
                                    </m:num>
                                    <m:den>
                                      <m:r>
                                        <a:rPr lang="zh-CN" altLang="en-US" sz="2600">
                                          <a:solidFill>
                                            <a:schemeClr val="tx1"/>
                                          </a:solidFill>
                                          <a:latin typeface="Cambria Math" panose="02040503050406030204" pitchFamily="18" charset="0"/>
                                        </a:rPr>
                                        <m:t>2</m:t>
                                      </m:r>
                                    </m:den>
                                  </m:f>
                                </m:sup>
                              </m:sSup>
                            </m:den>
                          </m:f>
                          <m:sSup>
                            <m:sSupPr>
                              <m:ctrlPr>
                                <a:rPr lang="en-US" altLang="zh-CN" sz="2600" i="1" smtClean="0">
                                  <a:solidFill>
                                    <a:schemeClr val="tx1"/>
                                  </a:solidFill>
                                  <a:latin typeface="Cambria Math" panose="02040503050406030204" pitchFamily="18" charset="0"/>
                                </a:rPr>
                              </m:ctrlPr>
                            </m:sSupPr>
                            <m:e>
                              <m:r>
                                <a:rPr lang="en-US" altLang="zh-CN" sz="2600" i="1">
                                  <a:solidFill>
                                    <a:schemeClr val="tx1"/>
                                  </a:solidFill>
                                  <a:latin typeface="Cambria Math" panose="02040503050406030204" pitchFamily="18" charset="0"/>
                                </a:rPr>
                                <m:t>𝑒</m:t>
                              </m:r>
                            </m:e>
                            <m:sup>
                              <m:f>
                                <m:fPr>
                                  <m:ctrlPr>
                                    <a:rPr lang="zh-CN" altLang="en-US" sz="2600" i="1">
                                      <a:solidFill>
                                        <a:schemeClr val="tx1"/>
                                      </a:solidFill>
                                      <a:latin typeface="Cambria Math" panose="02040503050406030204" pitchFamily="18" charset="0"/>
                                    </a:rPr>
                                  </m:ctrlPr>
                                </m:fPr>
                                <m:num>
                                  <m:r>
                                    <a:rPr lang="zh-CN" altLang="en-US" sz="2600" i="1">
                                      <a:solidFill>
                                        <a:schemeClr val="tx1"/>
                                      </a:solidFill>
                                      <a:latin typeface="Cambria Math" panose="02040503050406030204" pitchFamily="18" charset="0"/>
                                    </a:rPr>
                                    <m:t>𝑖</m:t>
                                  </m:r>
                                </m:num>
                                <m:den>
                                  <m:r>
                                    <a:rPr lang="zh-CN" altLang="en-US" sz="2600">
                                      <a:solidFill>
                                        <a:schemeClr val="tx1"/>
                                      </a:solidFill>
                                      <a:latin typeface="Cambria Math" panose="02040503050406030204" pitchFamily="18" charset="0"/>
                                    </a:rPr>
                                    <m:t>ℏ</m:t>
                                  </m:r>
                                </m:den>
                              </m:f>
                              <m:r>
                                <a:rPr lang="en-US" altLang="zh-CN" sz="2600" i="1">
                                  <a:solidFill>
                                    <a:schemeClr val="tx1"/>
                                  </a:solidFill>
                                  <a:latin typeface="Cambria Math" panose="02040503050406030204" pitchFamily="18" charset="0"/>
                                </a:rPr>
                                <m:t>(</m:t>
                              </m:r>
                              <m:r>
                                <a:rPr lang="en-US" altLang="zh-CN" sz="2600" b="1">
                                  <a:solidFill>
                                    <a:schemeClr val="tx1"/>
                                  </a:solidFill>
                                  <a:latin typeface="Cambria Math" panose="02040503050406030204" pitchFamily="18" charset="0"/>
                                </a:rPr>
                                <m:t>𝐩</m:t>
                              </m:r>
                              <m:r>
                                <a:rPr lang="zh-CN" altLang="en-US" sz="2600">
                                  <a:solidFill>
                                    <a:schemeClr val="tx1"/>
                                  </a:solidFill>
                                  <a:latin typeface="Cambria Math" panose="02040503050406030204" pitchFamily="18" charset="0"/>
                                </a:rPr>
                                <m:t>⋅</m:t>
                              </m:r>
                              <m:r>
                                <a:rPr lang="en-US" altLang="zh-CN" sz="2600" b="1">
                                  <a:solidFill>
                                    <a:schemeClr val="tx1"/>
                                  </a:solidFill>
                                  <a:latin typeface="Cambria Math" panose="02040503050406030204" pitchFamily="18" charset="0"/>
                                </a:rPr>
                                <m:t>𝐫</m:t>
                              </m:r>
                              <m:r>
                                <a:rPr lang="zh-CN" altLang="en-US" sz="2600">
                                  <a:solidFill>
                                    <a:schemeClr val="tx1"/>
                                  </a:solidFill>
                                  <a:latin typeface="Cambria Math" panose="02040503050406030204" pitchFamily="18" charset="0"/>
                                </a:rPr>
                                <m:t>−</m:t>
                              </m:r>
                              <m:r>
                                <a:rPr lang="zh-CN" altLang="en-US" sz="2600" i="1">
                                  <a:solidFill>
                                    <a:schemeClr val="tx1"/>
                                  </a:solidFill>
                                  <a:latin typeface="Cambria Math" panose="02040503050406030204" pitchFamily="18" charset="0"/>
                                </a:rPr>
                                <m:t>𝐸𝑡</m:t>
                              </m:r>
                              <m:r>
                                <a:rPr lang="en-US" altLang="zh-CN" sz="2600" i="1">
                                  <a:solidFill>
                                    <a:schemeClr val="tx1"/>
                                  </a:solidFill>
                                  <a:latin typeface="Cambria Math" panose="02040503050406030204" pitchFamily="18" charset="0"/>
                                </a:rPr>
                                <m:t>)</m:t>
                              </m:r>
                            </m:sup>
                          </m:sSup>
                          <m:r>
                            <m:rPr>
                              <m:sty m:val="p"/>
                            </m:rPr>
                            <a:rPr lang="en-US" altLang="zh-CN" sz="2600" b="0" i="0" smtClean="0">
                              <a:solidFill>
                                <a:schemeClr val="tx1"/>
                              </a:solidFill>
                              <a:latin typeface="Cambria Math" panose="02040503050406030204" pitchFamily="18" charset="0"/>
                            </a:rPr>
                            <m:t>d</m:t>
                          </m:r>
                          <m:r>
                            <a:rPr lang="en-US" altLang="zh-CN" sz="2600" b="1" i="1">
                              <a:solidFill>
                                <a:schemeClr val="tx1"/>
                              </a:solidFill>
                              <a:latin typeface="Cambria Math" panose="02040503050406030204" pitchFamily="18" charset="0"/>
                            </a:rPr>
                            <m:t>𝒑</m:t>
                          </m:r>
                        </m:e>
                      </m:nary>
                    </m:oMath>
                  </m:oMathPara>
                </a14:m>
                <a:endParaRPr lang="en-US" altLang="zh-CN" sz="2600" b="1"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zh-CN" sz="2600" i="1">
                          <a:latin typeface="Cambria Math" panose="02040503050406030204" pitchFamily="18" charset="0"/>
                        </a:rPr>
                        <m:t>=</m:t>
                      </m:r>
                      <m:nary>
                        <m:naryPr>
                          <m:ctrlPr>
                            <a:rPr lang="en-US" altLang="zh-CN" sz="2600" i="1">
                              <a:latin typeface="Cambria Math" panose="02040503050406030204" pitchFamily="18" charset="0"/>
                            </a:rPr>
                          </m:ctrlPr>
                        </m:naryPr>
                        <m:sub>
                          <m:r>
                            <a:rPr lang="en-US" altLang="zh-CN" sz="2600" b="0" i="1" smtClean="0">
                              <a:latin typeface="Cambria Math" panose="02040503050406030204" pitchFamily="18" charset="0"/>
                            </a:rPr>
                            <m:t>−</m:t>
                          </m:r>
                          <m:r>
                            <a:rPr lang="en-US" altLang="zh-CN" sz="2600" i="1">
                              <a:latin typeface="Cambria Math" panose="02040503050406030204" pitchFamily="18" charset="0"/>
                            </a:rPr>
                            <m:t>∞</m:t>
                          </m:r>
                        </m:sub>
                        <m:sup>
                          <m:r>
                            <a:rPr lang="en-US" altLang="zh-CN" sz="2600" i="1">
                              <a:latin typeface="Cambria Math" panose="02040503050406030204" pitchFamily="18" charset="0"/>
                            </a:rPr>
                            <m:t>∞</m:t>
                          </m:r>
                        </m:sup>
                        <m:e>
                          <m:r>
                            <a:rPr lang="en-US" altLang="zh-CN" sz="2600" i="1" smtClean="0">
                              <a:solidFill>
                                <a:schemeClr val="tx1"/>
                              </a:solidFill>
                              <a:latin typeface="Cambria Math" panose="02040503050406030204" pitchFamily="18" charset="0"/>
                            </a:rPr>
                            <m:t>𝑐</m:t>
                          </m:r>
                          <m:r>
                            <a:rPr lang="zh-CN" altLang="en-US" sz="2600" i="1">
                              <a:solidFill>
                                <a:schemeClr val="tx1"/>
                              </a:solidFill>
                              <a:latin typeface="Cambria Math" panose="02040503050406030204" pitchFamily="18" charset="0"/>
                            </a:rPr>
                            <m:t>(</m:t>
                          </m:r>
                          <m:r>
                            <a:rPr lang="en-US" altLang="zh-CN" sz="2600" b="1" i="1">
                              <a:solidFill>
                                <a:schemeClr val="tx1"/>
                              </a:solidFill>
                              <a:latin typeface="Cambria Math" panose="02040503050406030204" pitchFamily="18" charset="0"/>
                            </a:rPr>
                            <m:t>𝒑</m:t>
                          </m:r>
                          <m:r>
                            <a:rPr lang="en-US" altLang="zh-CN" sz="2600" i="1">
                              <a:solidFill>
                                <a:schemeClr val="tx1"/>
                              </a:solidFill>
                              <a:latin typeface="Cambria Math" panose="02040503050406030204" pitchFamily="18" charset="0"/>
                            </a:rPr>
                            <m:t>,</m:t>
                          </m:r>
                          <m:r>
                            <a:rPr lang="en-US" altLang="zh-CN" sz="2600" i="1">
                              <a:solidFill>
                                <a:schemeClr val="tx1"/>
                              </a:solidFill>
                              <a:latin typeface="Cambria Math" panose="02040503050406030204" pitchFamily="18" charset="0"/>
                            </a:rPr>
                            <m:t>𝑡</m:t>
                          </m:r>
                          <m:r>
                            <a:rPr lang="zh-CN" altLang="en-US" sz="2600">
                              <a:solidFill>
                                <a:schemeClr val="tx1"/>
                              </a:solidFill>
                              <a:latin typeface="Cambria Math" panose="02040503050406030204" pitchFamily="18" charset="0"/>
                            </a:rPr>
                            <m:t>)</m:t>
                          </m:r>
                          <m:f>
                            <m:fPr>
                              <m:ctrlPr>
                                <a:rPr lang="zh-CN" altLang="en-US" sz="2600" i="1" smtClean="0">
                                  <a:solidFill>
                                    <a:srgbClr val="0000FF"/>
                                  </a:solidFill>
                                  <a:latin typeface="Cambria Math" panose="02040503050406030204" pitchFamily="18" charset="0"/>
                                </a:rPr>
                              </m:ctrlPr>
                            </m:fPr>
                            <m:num>
                              <m:r>
                                <a:rPr lang="zh-CN" altLang="en-US" sz="2600">
                                  <a:solidFill>
                                    <a:srgbClr val="0000FF"/>
                                  </a:solidFill>
                                  <a:latin typeface="Cambria Math" panose="02040503050406030204" pitchFamily="18" charset="0"/>
                                </a:rPr>
                                <m:t>1</m:t>
                              </m:r>
                            </m:num>
                            <m:den>
                              <m:sSup>
                                <m:sSupPr>
                                  <m:ctrlPr>
                                    <a:rPr lang="zh-CN" altLang="en-US" sz="2600" i="1">
                                      <a:solidFill>
                                        <a:srgbClr val="0000FF"/>
                                      </a:solidFill>
                                      <a:latin typeface="Cambria Math" panose="02040503050406030204" pitchFamily="18" charset="0"/>
                                    </a:rPr>
                                  </m:ctrlPr>
                                </m:sSupPr>
                                <m:e>
                                  <m:d>
                                    <m:dPr>
                                      <m:ctrlPr>
                                        <a:rPr lang="zh-CN" altLang="en-US" sz="2600" i="1">
                                          <a:solidFill>
                                            <a:srgbClr val="0000FF"/>
                                          </a:solidFill>
                                          <a:latin typeface="Cambria Math" panose="02040503050406030204" pitchFamily="18" charset="0"/>
                                        </a:rPr>
                                      </m:ctrlPr>
                                    </m:dPr>
                                    <m:e>
                                      <m:r>
                                        <a:rPr lang="zh-CN" altLang="en-US" sz="2600">
                                          <a:solidFill>
                                            <a:srgbClr val="0000FF"/>
                                          </a:solidFill>
                                          <a:latin typeface="Cambria Math" panose="02040503050406030204" pitchFamily="18" charset="0"/>
                                        </a:rPr>
                                        <m:t>2</m:t>
                                      </m:r>
                                      <m:r>
                                        <a:rPr lang="zh-CN" altLang="en-US" sz="2600" i="1">
                                          <a:solidFill>
                                            <a:srgbClr val="0000FF"/>
                                          </a:solidFill>
                                          <a:latin typeface="Cambria Math" panose="02040503050406030204" pitchFamily="18" charset="0"/>
                                        </a:rPr>
                                        <m:t>𝜋</m:t>
                                      </m:r>
                                      <m:r>
                                        <a:rPr lang="zh-CN" altLang="en-US" sz="2600">
                                          <a:solidFill>
                                            <a:srgbClr val="0000FF"/>
                                          </a:solidFill>
                                          <a:latin typeface="Cambria Math" panose="02040503050406030204" pitchFamily="18" charset="0"/>
                                        </a:rPr>
                                        <m:t>ℏ</m:t>
                                      </m:r>
                                    </m:e>
                                  </m:d>
                                </m:e>
                                <m:sup>
                                  <m:f>
                                    <m:fPr>
                                      <m:type m:val="lin"/>
                                      <m:ctrlPr>
                                        <a:rPr lang="zh-CN" altLang="en-US" sz="2600" i="1">
                                          <a:solidFill>
                                            <a:srgbClr val="0000FF"/>
                                          </a:solidFill>
                                          <a:latin typeface="Cambria Math" panose="02040503050406030204" pitchFamily="18" charset="0"/>
                                        </a:rPr>
                                      </m:ctrlPr>
                                    </m:fPr>
                                    <m:num>
                                      <m:r>
                                        <a:rPr lang="zh-CN" altLang="en-US" sz="2600">
                                          <a:solidFill>
                                            <a:srgbClr val="0000FF"/>
                                          </a:solidFill>
                                          <a:latin typeface="Cambria Math" panose="02040503050406030204" pitchFamily="18" charset="0"/>
                                        </a:rPr>
                                        <m:t>3</m:t>
                                      </m:r>
                                    </m:num>
                                    <m:den>
                                      <m:r>
                                        <a:rPr lang="zh-CN" altLang="en-US" sz="2600">
                                          <a:solidFill>
                                            <a:srgbClr val="0000FF"/>
                                          </a:solidFill>
                                          <a:latin typeface="Cambria Math" panose="02040503050406030204" pitchFamily="18" charset="0"/>
                                        </a:rPr>
                                        <m:t>2</m:t>
                                      </m:r>
                                    </m:den>
                                  </m:f>
                                </m:sup>
                              </m:sSup>
                            </m:den>
                          </m:f>
                          <m:sSup>
                            <m:sSupPr>
                              <m:ctrlPr>
                                <a:rPr lang="en-US" altLang="zh-CN" sz="2600" i="1">
                                  <a:solidFill>
                                    <a:srgbClr val="0000FF"/>
                                  </a:solidFill>
                                  <a:latin typeface="Cambria Math" panose="02040503050406030204" pitchFamily="18" charset="0"/>
                                </a:rPr>
                              </m:ctrlPr>
                            </m:sSupPr>
                            <m:e>
                              <m:r>
                                <a:rPr lang="en-US" altLang="zh-CN" sz="2600" i="1">
                                  <a:solidFill>
                                    <a:srgbClr val="0000FF"/>
                                  </a:solidFill>
                                  <a:latin typeface="Cambria Math" panose="02040503050406030204" pitchFamily="18" charset="0"/>
                                </a:rPr>
                                <m:t>𝑒</m:t>
                              </m:r>
                            </m:e>
                            <m:sup>
                              <m:f>
                                <m:fPr>
                                  <m:ctrlPr>
                                    <a:rPr lang="zh-CN" altLang="en-US" sz="2600" i="1">
                                      <a:solidFill>
                                        <a:srgbClr val="0000FF"/>
                                      </a:solidFill>
                                      <a:latin typeface="Cambria Math" panose="02040503050406030204" pitchFamily="18" charset="0"/>
                                    </a:rPr>
                                  </m:ctrlPr>
                                </m:fPr>
                                <m:num>
                                  <m:r>
                                    <a:rPr lang="zh-CN" altLang="en-US" sz="2600" i="1">
                                      <a:solidFill>
                                        <a:srgbClr val="0000FF"/>
                                      </a:solidFill>
                                      <a:latin typeface="Cambria Math" panose="02040503050406030204" pitchFamily="18" charset="0"/>
                                    </a:rPr>
                                    <m:t>𝑖</m:t>
                                  </m:r>
                                </m:num>
                                <m:den>
                                  <m:r>
                                    <a:rPr lang="zh-CN" altLang="en-US" sz="2600">
                                      <a:solidFill>
                                        <a:srgbClr val="0000FF"/>
                                      </a:solidFill>
                                      <a:latin typeface="Cambria Math" panose="02040503050406030204" pitchFamily="18" charset="0"/>
                                    </a:rPr>
                                    <m:t>ℏ</m:t>
                                  </m:r>
                                </m:den>
                              </m:f>
                              <m:r>
                                <a:rPr lang="en-US" altLang="zh-CN" sz="2600" b="1">
                                  <a:solidFill>
                                    <a:srgbClr val="0000FF"/>
                                  </a:solidFill>
                                  <a:latin typeface="Cambria Math" panose="02040503050406030204" pitchFamily="18" charset="0"/>
                                </a:rPr>
                                <m:t>𝐩</m:t>
                              </m:r>
                              <m:r>
                                <a:rPr lang="zh-CN" altLang="en-US" sz="2600">
                                  <a:solidFill>
                                    <a:srgbClr val="0000FF"/>
                                  </a:solidFill>
                                  <a:latin typeface="Cambria Math" panose="02040503050406030204" pitchFamily="18" charset="0"/>
                                </a:rPr>
                                <m:t>⋅</m:t>
                              </m:r>
                              <m:r>
                                <a:rPr lang="en-US" altLang="zh-CN" sz="2600" b="1">
                                  <a:solidFill>
                                    <a:srgbClr val="0000FF"/>
                                  </a:solidFill>
                                  <a:latin typeface="Cambria Math" panose="02040503050406030204" pitchFamily="18" charset="0"/>
                                </a:rPr>
                                <m:t>𝐫</m:t>
                              </m:r>
                            </m:sup>
                          </m:sSup>
                          <m:r>
                            <m:rPr>
                              <m:sty m:val="p"/>
                            </m:rPr>
                            <a:rPr lang="en-US" altLang="zh-CN" sz="2600" b="0" i="0" smtClean="0">
                              <a:solidFill>
                                <a:schemeClr val="tx1"/>
                              </a:solidFill>
                              <a:latin typeface="Cambria Math" panose="02040503050406030204" pitchFamily="18" charset="0"/>
                            </a:rPr>
                            <m:t>d</m:t>
                          </m:r>
                          <m:r>
                            <a:rPr lang="en-US" altLang="zh-CN" sz="2600" b="1" i="1">
                              <a:solidFill>
                                <a:schemeClr val="tx1"/>
                              </a:solidFill>
                              <a:latin typeface="Cambria Math" panose="02040503050406030204" pitchFamily="18" charset="0"/>
                            </a:rPr>
                            <m:t>𝒑</m:t>
                          </m:r>
                        </m:e>
                      </m:nary>
                      <m:r>
                        <a:rPr lang="zh-CN" altLang="en-US" sz="2600">
                          <a:latin typeface="Cambria Math" panose="02040503050406030204" pitchFamily="18" charset="0"/>
                        </a:rPr>
                        <m:t>=</m:t>
                      </m:r>
                      <m:nary>
                        <m:naryPr>
                          <m:ctrlPr>
                            <a:rPr lang="en-US" altLang="zh-CN" sz="2600" i="1">
                              <a:latin typeface="Cambria Math" panose="02040503050406030204" pitchFamily="18" charset="0"/>
                            </a:rPr>
                          </m:ctrlPr>
                        </m:naryPr>
                        <m:sub>
                          <m:r>
                            <a:rPr lang="en-US" altLang="zh-CN" sz="2600" i="1">
                              <a:latin typeface="Cambria Math" panose="02040503050406030204" pitchFamily="18" charset="0"/>
                            </a:rPr>
                            <m:t>−∞</m:t>
                          </m:r>
                        </m:sub>
                        <m:sup>
                          <m:r>
                            <a:rPr lang="en-US" altLang="zh-CN" sz="2600" i="1">
                              <a:latin typeface="Cambria Math" panose="02040503050406030204" pitchFamily="18" charset="0"/>
                            </a:rPr>
                            <m:t>∞</m:t>
                          </m:r>
                        </m:sup>
                        <m:e>
                          <m:r>
                            <a:rPr lang="en-US" altLang="zh-CN" sz="2600" i="1" smtClean="0">
                              <a:solidFill>
                                <a:schemeClr val="tx1"/>
                              </a:solidFill>
                              <a:latin typeface="Cambria Math" panose="02040503050406030204" pitchFamily="18" charset="0"/>
                            </a:rPr>
                            <m:t>𝑐</m:t>
                          </m:r>
                          <m:d>
                            <m:dPr>
                              <m:ctrlPr>
                                <a:rPr lang="zh-CN" altLang="en-US" sz="2600" i="1">
                                  <a:solidFill>
                                    <a:schemeClr val="tx1"/>
                                  </a:solidFill>
                                  <a:latin typeface="Cambria Math" panose="02040503050406030204" pitchFamily="18" charset="0"/>
                                </a:rPr>
                              </m:ctrlPr>
                            </m:dPr>
                            <m:e>
                              <m:r>
                                <a:rPr lang="en-US" altLang="zh-CN" sz="2600" b="1">
                                  <a:solidFill>
                                    <a:schemeClr val="tx1"/>
                                  </a:solidFill>
                                  <a:latin typeface="Cambria Math" panose="02040503050406030204" pitchFamily="18" charset="0"/>
                                </a:rPr>
                                <m:t>𝐩</m:t>
                              </m:r>
                              <m:r>
                                <a:rPr lang="en-US" altLang="zh-CN" sz="2600" b="1" i="1" smtClean="0">
                                  <a:solidFill>
                                    <a:schemeClr val="tx1"/>
                                  </a:solidFill>
                                  <a:latin typeface="Cambria Math" panose="02040503050406030204" pitchFamily="18" charset="0"/>
                                </a:rPr>
                                <m:t>,</m:t>
                              </m:r>
                              <m:r>
                                <a:rPr lang="en-US" altLang="zh-CN" sz="2600" b="1" i="1" smtClean="0">
                                  <a:solidFill>
                                    <a:schemeClr val="tx1"/>
                                  </a:solidFill>
                                  <a:latin typeface="Cambria Math" panose="02040503050406030204" pitchFamily="18" charset="0"/>
                                </a:rPr>
                                <m:t>𝒕</m:t>
                              </m:r>
                            </m:e>
                          </m:d>
                          <m:sSub>
                            <m:sSubPr>
                              <m:ctrlPr>
                                <a:rPr lang="zh-CN" altLang="en-US" sz="2600" i="1">
                                  <a:solidFill>
                                    <a:srgbClr val="0000FF"/>
                                  </a:solidFill>
                                  <a:latin typeface="Cambria Math" panose="02040503050406030204" pitchFamily="18" charset="0"/>
                                </a:rPr>
                              </m:ctrlPr>
                            </m:sSubPr>
                            <m:e>
                              <m:r>
                                <m:rPr>
                                  <m:sty m:val="p"/>
                                </m:rPr>
                                <a:rPr lang="en-US" altLang="zh-CN" sz="2600">
                                  <a:solidFill>
                                    <a:srgbClr val="0000FF"/>
                                  </a:solidFill>
                                  <a:latin typeface="Cambria Math" panose="02040503050406030204" pitchFamily="18" charset="0"/>
                                </a:rPr>
                                <m:t>Ψ</m:t>
                              </m:r>
                            </m:e>
                            <m:sub>
                              <m:r>
                                <a:rPr lang="en-US" altLang="zh-CN" sz="2600" b="1">
                                  <a:solidFill>
                                    <a:srgbClr val="0000FF"/>
                                  </a:solidFill>
                                  <a:latin typeface="Cambria Math" panose="02040503050406030204" pitchFamily="18" charset="0"/>
                                </a:rPr>
                                <m:t>𝐩</m:t>
                              </m:r>
                            </m:sub>
                          </m:sSub>
                          <m:d>
                            <m:dPr>
                              <m:ctrlPr>
                                <a:rPr lang="zh-CN" altLang="en-US" sz="2600" b="1" i="1">
                                  <a:solidFill>
                                    <a:srgbClr val="0000FF"/>
                                  </a:solidFill>
                                  <a:latin typeface="Cambria Math" panose="02040503050406030204" pitchFamily="18" charset="0"/>
                                </a:rPr>
                              </m:ctrlPr>
                            </m:dPr>
                            <m:e>
                              <m:r>
                                <a:rPr lang="en-US" altLang="zh-CN" sz="2600" b="1">
                                  <a:solidFill>
                                    <a:srgbClr val="0000FF"/>
                                  </a:solidFill>
                                  <a:latin typeface="Cambria Math" panose="02040503050406030204" pitchFamily="18" charset="0"/>
                                </a:rPr>
                                <m:t>𝐫</m:t>
                              </m:r>
                            </m:e>
                          </m:d>
                          <m:r>
                            <a:rPr lang="en-US" altLang="zh-CN" sz="2600" i="1" smtClean="0">
                              <a:solidFill>
                                <a:schemeClr val="tx1"/>
                              </a:solidFill>
                              <a:latin typeface="Cambria Math" panose="02040503050406030204" pitchFamily="18" charset="0"/>
                            </a:rPr>
                            <m:t>𝑑</m:t>
                          </m:r>
                          <m:r>
                            <a:rPr lang="en-US" altLang="zh-CN" sz="2600" b="1" i="1">
                              <a:solidFill>
                                <a:schemeClr val="tx1"/>
                              </a:solidFill>
                              <a:latin typeface="Cambria Math" panose="02040503050406030204" pitchFamily="18" charset="0"/>
                            </a:rPr>
                            <m:t>𝒑</m:t>
                          </m:r>
                        </m:e>
                      </m:nary>
                    </m:oMath>
                  </m:oMathPara>
                </a14:m>
                <a:endParaRPr lang="en-US" altLang="zh-CN" sz="2600" b="1" dirty="0"/>
              </a:p>
            </p:txBody>
          </p:sp>
        </mc:Choice>
        <mc:Fallback xmlns="">
          <p:sp>
            <p:nvSpPr>
              <p:cNvPr id="5" name="Rectangle 4"/>
              <p:cNvSpPr>
                <a:spLocks noRot="1" noChangeAspect="1" noMove="1" noResize="1" noEditPoints="1" noAdjustHandles="1" noChangeArrowheads="1" noChangeShapeType="1" noTextEdit="1"/>
              </p:cNvSpPr>
              <p:nvPr/>
            </p:nvSpPr>
            <p:spPr>
              <a:xfrm>
                <a:off x="0" y="2540232"/>
                <a:ext cx="9296400" cy="2219069"/>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2148694" y="798314"/>
                <a:ext cx="4548135" cy="1112228"/>
              </a:xfrm>
              <a:prstGeom prst="rect">
                <a:avLst/>
              </a:prstGeom>
              <a:ln>
                <a:solidFill>
                  <a:srgbClr val="FF0000"/>
                </a:solidFill>
              </a:ln>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altLang="zh-CN" sz="2600" dirty="0">
                          <a:latin typeface="Cambria Math" panose="02040503050406030204" pitchFamily="18" charset="0"/>
                        </a:rPr>
                        <m:t>Ψ</m:t>
                      </m:r>
                      <m:d>
                        <m:dPr>
                          <m:ctrlPr>
                            <a:rPr lang="en-US" altLang="zh-CN" sz="2600" i="1" dirty="0">
                              <a:latin typeface="Cambria Math" panose="02040503050406030204" pitchFamily="18" charset="0"/>
                            </a:rPr>
                          </m:ctrlPr>
                        </m:dPr>
                        <m:e>
                          <m:r>
                            <a:rPr lang="en-US" altLang="zh-CN" sz="2600" b="1" dirty="0" err="1">
                              <a:latin typeface="Cambria Math" panose="02040503050406030204" pitchFamily="18" charset="0"/>
                            </a:rPr>
                            <m:t>𝐫</m:t>
                          </m:r>
                          <m:r>
                            <a:rPr lang="en-US" altLang="zh-CN" sz="2600" i="1" dirty="0" err="1">
                              <a:latin typeface="Cambria Math" panose="02040503050406030204" pitchFamily="18" charset="0"/>
                            </a:rPr>
                            <m:t>,</m:t>
                          </m:r>
                          <m:r>
                            <a:rPr lang="en-US" altLang="zh-CN" sz="2600" i="1" dirty="0" err="1">
                              <a:latin typeface="Cambria Math" panose="02040503050406030204" pitchFamily="18" charset="0"/>
                            </a:rPr>
                            <m:t>𝑡</m:t>
                          </m:r>
                        </m:e>
                      </m:d>
                      <m:r>
                        <a:rPr lang="en-US" altLang="zh-CN" sz="2600" i="1" dirty="0">
                          <a:latin typeface="Cambria Math" panose="02040503050406030204" pitchFamily="18" charset="0"/>
                        </a:rPr>
                        <m:t>=</m:t>
                      </m:r>
                      <m:nary>
                        <m:naryPr>
                          <m:chr m:val="∑"/>
                          <m:supHide m:val="on"/>
                          <m:ctrlPr>
                            <a:rPr lang="en-US" altLang="zh-CN" sz="2600" i="1" dirty="0">
                              <a:latin typeface="Cambria Math" panose="02040503050406030204" pitchFamily="18" charset="0"/>
                            </a:rPr>
                          </m:ctrlPr>
                        </m:naryPr>
                        <m:sub>
                          <m:r>
                            <a:rPr lang="en-US" altLang="zh-CN" sz="2600" b="1" dirty="0">
                              <a:latin typeface="Cambria Math" panose="02040503050406030204" pitchFamily="18" charset="0"/>
                            </a:rPr>
                            <m:t>𝐩</m:t>
                          </m:r>
                        </m:sub>
                        <m:sup/>
                        <m:e>
                          <m:r>
                            <a:rPr lang="en-US" altLang="zh-CN" sz="2600" i="1" dirty="0">
                              <a:latin typeface="Cambria Math" panose="02040503050406030204" pitchFamily="18" charset="0"/>
                            </a:rPr>
                            <m:t>𝑐</m:t>
                          </m:r>
                          <m:r>
                            <a:rPr lang="en-US" altLang="zh-CN" sz="2600" i="1" dirty="0">
                              <a:latin typeface="Cambria Math" panose="02040503050406030204" pitchFamily="18" charset="0"/>
                            </a:rPr>
                            <m:t>(</m:t>
                          </m:r>
                          <m:r>
                            <a:rPr lang="en-US" altLang="zh-CN" sz="2600" b="1" dirty="0">
                              <a:latin typeface="Cambria Math" panose="02040503050406030204" pitchFamily="18" charset="0"/>
                            </a:rPr>
                            <m:t>𝐩</m:t>
                          </m:r>
                          <m:r>
                            <a:rPr lang="en-US" altLang="zh-CN" sz="2600" i="1" dirty="0">
                              <a:latin typeface="Cambria Math" panose="02040503050406030204" pitchFamily="18" charset="0"/>
                            </a:rPr>
                            <m:t>)</m:t>
                          </m:r>
                        </m:e>
                      </m:nary>
                      <m:sSub>
                        <m:sSubPr>
                          <m:ctrlPr>
                            <a:rPr lang="en-US" altLang="zh-CN" sz="2600" i="1" dirty="0">
                              <a:latin typeface="Cambria Math" panose="02040503050406030204" pitchFamily="18" charset="0"/>
                            </a:rPr>
                          </m:ctrlPr>
                        </m:sSubPr>
                        <m:e>
                          <m:r>
                            <m:rPr>
                              <m:sty m:val="p"/>
                            </m:rPr>
                            <a:rPr lang="en-US" altLang="zh-CN" sz="2600" dirty="0">
                              <a:latin typeface="Cambria Math" panose="02040503050406030204" pitchFamily="18" charset="0"/>
                            </a:rPr>
                            <m:t>Ψ</m:t>
                          </m:r>
                        </m:e>
                        <m:sub>
                          <m:r>
                            <a:rPr lang="en-US" altLang="zh-CN" sz="2600" b="1" dirty="0">
                              <a:latin typeface="Cambria Math" panose="02040503050406030204" pitchFamily="18" charset="0"/>
                            </a:rPr>
                            <m:t>𝐩</m:t>
                          </m:r>
                        </m:sub>
                      </m:sSub>
                      <m:d>
                        <m:dPr>
                          <m:ctrlPr>
                            <a:rPr lang="en-US" altLang="zh-CN" sz="2600" i="1" dirty="0">
                              <a:latin typeface="Cambria Math" panose="02040503050406030204" pitchFamily="18" charset="0"/>
                            </a:rPr>
                          </m:ctrlPr>
                        </m:dPr>
                        <m:e>
                          <m:r>
                            <a:rPr lang="en-US" altLang="zh-CN" sz="2600" b="1" dirty="0" err="1">
                              <a:latin typeface="Cambria Math" panose="02040503050406030204" pitchFamily="18" charset="0"/>
                            </a:rPr>
                            <m:t>𝐫</m:t>
                          </m:r>
                          <m:r>
                            <a:rPr lang="en-US" altLang="zh-CN" sz="2600" i="1" dirty="0" err="1">
                              <a:latin typeface="Cambria Math" panose="02040503050406030204" pitchFamily="18" charset="0"/>
                            </a:rPr>
                            <m:t>,</m:t>
                          </m:r>
                          <m:r>
                            <a:rPr lang="en-US" altLang="zh-CN" sz="2600" i="1" dirty="0" err="1">
                              <a:latin typeface="Cambria Math" panose="02040503050406030204" pitchFamily="18" charset="0"/>
                            </a:rPr>
                            <m:t>𝑡</m:t>
                          </m:r>
                        </m:e>
                      </m:d>
                    </m:oMath>
                  </m:oMathPara>
                </a14:m>
                <a:endParaRPr lang="zh-CN" altLang="en-US" sz="2600" dirty="0"/>
              </a:p>
            </p:txBody>
          </p:sp>
        </mc:Choice>
        <mc:Fallback xmlns="">
          <p:sp>
            <p:nvSpPr>
              <p:cNvPr id="9" name="Rectangle 8"/>
              <p:cNvSpPr>
                <a:spLocks noRot="1" noChangeAspect="1" noMove="1" noResize="1" noEditPoints="1" noAdjustHandles="1" noChangeArrowheads="1" noChangeShapeType="1" noTextEdit="1"/>
              </p:cNvSpPr>
              <p:nvPr/>
            </p:nvSpPr>
            <p:spPr>
              <a:xfrm>
                <a:off x="2148694" y="798314"/>
                <a:ext cx="4548135" cy="1112228"/>
              </a:xfrm>
              <a:prstGeom prst="rect">
                <a:avLst/>
              </a:prstGeom>
              <a:blipFill>
                <a:blip r:embed="rId4"/>
                <a:stretch>
                  <a:fillRect/>
                </a:stretch>
              </a:blipFill>
              <a:ln>
                <a:solidFill>
                  <a:srgbClr val="FF0000"/>
                </a:solidFill>
              </a:ln>
            </p:spPr>
            <p:txBody>
              <a:bodyPr/>
              <a:lstStyle/>
              <a:p>
                <a:r>
                  <a:rPr lang="zh-CN" altLang="en-US">
                    <a:noFill/>
                  </a:rPr>
                  <a:t> </a:t>
                </a:r>
              </a:p>
            </p:txBody>
          </p:sp>
        </mc:Fallback>
      </mc:AlternateContent>
      <p:sp>
        <p:nvSpPr>
          <p:cNvPr id="8" name="标题 1">
            <a:extLst>
              <a:ext uri="{FF2B5EF4-FFF2-40B4-BE49-F238E27FC236}">
                <a16:creationId xmlns="" xmlns:a16="http://schemas.microsoft.com/office/drawing/2014/main" id="{1087AE1B-2CF3-4784-B9E2-3E9F21303A48}"/>
              </a:ext>
            </a:extLst>
          </p:cNvPr>
          <p:cNvSpPr txBox="1">
            <a:spLocks/>
          </p:cNvSpPr>
          <p:nvPr/>
        </p:nvSpPr>
        <p:spPr>
          <a:xfrm>
            <a:off x="496074" y="18902"/>
            <a:ext cx="4433468" cy="54817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b="1" dirty="0">
                <a:solidFill>
                  <a:srgbClr val="0000FF"/>
                </a:solidFill>
                <a:latin typeface="黑体" panose="02010609060101010101" pitchFamily="49" charset="-122"/>
                <a:ea typeface="黑体" panose="02010609060101010101" pitchFamily="49" charset="-122"/>
                <a:cs typeface="Times New Roman" panose="02020603050405020304" pitchFamily="18" charset="0"/>
              </a:rPr>
              <a:t>三、动量空间的波函数</a:t>
            </a:r>
          </a:p>
        </p:txBody>
      </p:sp>
      <p:sp>
        <p:nvSpPr>
          <p:cNvPr id="7" name="Rectangle 6"/>
          <p:cNvSpPr/>
          <p:nvPr/>
        </p:nvSpPr>
        <p:spPr>
          <a:xfrm>
            <a:off x="207592" y="2202315"/>
            <a:ext cx="8430341" cy="523220"/>
          </a:xfrm>
          <a:prstGeom prst="rect">
            <a:avLst/>
          </a:prstGeom>
        </p:spPr>
        <p:txBody>
          <a:bodyPr wrap="square">
            <a:spAutoFit/>
          </a:bodyPr>
          <a:lstStyle/>
          <a:p>
            <a:pPr marL="0" lvl="1" indent="0">
              <a:buNone/>
            </a:pPr>
            <a:r>
              <a:rPr lang="zh-CN" altLang="en-US" sz="2800" dirty="0">
                <a:latin typeface="黑体" panose="02010609060101010101" pitchFamily="49" charset="-122"/>
                <a:ea typeface="黑体" panose="02010609060101010101" pitchFamily="49" charset="-122"/>
              </a:rPr>
              <a:t>考虑到电子的动量可以连续变化，可将求和写成积分</a:t>
            </a:r>
            <a:endParaRPr lang="en-US" altLang="zh-CN" sz="2800" dirty="0">
              <a:latin typeface="黑体" panose="02010609060101010101" pitchFamily="49" charset="-122"/>
              <a:ea typeface="黑体" panose="02010609060101010101" pitchFamily="49" charset="-122"/>
            </a:endParaRPr>
          </a:p>
        </p:txBody>
      </p:sp>
      <mc:AlternateContent xmlns:mc="http://schemas.openxmlformats.org/markup-compatibility/2006" xmlns:a14="http://schemas.microsoft.com/office/drawing/2010/main">
        <mc:Choice Requires="a14">
          <p:sp>
            <p:nvSpPr>
              <p:cNvPr id="2" name="Rectangle 1"/>
              <p:cNvSpPr/>
              <p:nvPr/>
            </p:nvSpPr>
            <p:spPr>
              <a:xfrm>
                <a:off x="4572000" y="4759301"/>
                <a:ext cx="3907890" cy="854080"/>
              </a:xfrm>
              <a:prstGeom prst="rect">
                <a:avLst/>
              </a:prstGeom>
            </p:spPr>
            <p:txBody>
              <a:bodyPr wrap="square">
                <a:spAutoFit/>
              </a:bodyPr>
              <a:lstStyle/>
              <a:p>
                <a:r>
                  <a:rPr lang="zh-CN" altLang="en-US" sz="2800" dirty="0">
                    <a:solidFill>
                      <a:srgbClr val="0000FF"/>
                    </a:solidFill>
                  </a:rPr>
                  <a:t>取</a:t>
                </a:r>
                <a14:m>
                  <m:oMath xmlns:m="http://schemas.openxmlformats.org/officeDocument/2006/math">
                    <m:sSub>
                      <m:sSubPr>
                        <m:ctrlPr>
                          <a:rPr lang="zh-CN" altLang="en-US" sz="2800" i="1" smtClean="0">
                            <a:solidFill>
                              <a:srgbClr val="0000FF"/>
                            </a:solidFill>
                            <a:latin typeface="Cambria Math" panose="02040503050406030204" pitchFamily="18" charset="0"/>
                          </a:rPr>
                        </m:ctrlPr>
                      </m:sSubPr>
                      <m:e>
                        <m:r>
                          <m:rPr>
                            <m:sty m:val="p"/>
                          </m:rPr>
                          <a:rPr lang="en-US" altLang="zh-CN" sz="2800">
                            <a:solidFill>
                              <a:srgbClr val="0000FF"/>
                            </a:solidFill>
                            <a:latin typeface="Cambria Math" panose="02040503050406030204" pitchFamily="18" charset="0"/>
                          </a:rPr>
                          <m:t>Ψ</m:t>
                        </m:r>
                      </m:e>
                      <m:sub>
                        <m:r>
                          <a:rPr lang="en-US" altLang="zh-CN" sz="2800" b="1">
                            <a:solidFill>
                              <a:srgbClr val="0000FF"/>
                            </a:solidFill>
                            <a:latin typeface="Cambria Math" panose="02040503050406030204" pitchFamily="18" charset="0"/>
                          </a:rPr>
                          <m:t>𝐩</m:t>
                        </m:r>
                      </m:sub>
                    </m:sSub>
                    <m:d>
                      <m:dPr>
                        <m:ctrlPr>
                          <a:rPr lang="zh-CN" altLang="en-US" sz="2800" b="1" i="1">
                            <a:solidFill>
                              <a:srgbClr val="0000FF"/>
                            </a:solidFill>
                            <a:latin typeface="Cambria Math" panose="02040503050406030204" pitchFamily="18" charset="0"/>
                          </a:rPr>
                        </m:ctrlPr>
                      </m:dPr>
                      <m:e>
                        <m:r>
                          <a:rPr lang="en-US" altLang="zh-CN" sz="2800" b="1">
                            <a:solidFill>
                              <a:srgbClr val="0000FF"/>
                            </a:solidFill>
                            <a:latin typeface="Cambria Math" panose="02040503050406030204" pitchFamily="18" charset="0"/>
                          </a:rPr>
                          <m:t>𝐫</m:t>
                        </m:r>
                      </m:e>
                    </m:d>
                    <m:r>
                      <a:rPr lang="en-US" altLang="zh-CN" sz="2800" b="1" i="1" smtClean="0">
                        <a:solidFill>
                          <a:srgbClr val="0000FF"/>
                        </a:solidFill>
                        <a:latin typeface="Cambria Math" panose="02040503050406030204" pitchFamily="18" charset="0"/>
                      </a:rPr>
                      <m:t>=</m:t>
                    </m:r>
                    <m:f>
                      <m:fPr>
                        <m:ctrlPr>
                          <a:rPr lang="zh-CN" altLang="en-US" sz="2800" i="1">
                            <a:solidFill>
                              <a:srgbClr val="0000FF"/>
                            </a:solidFill>
                            <a:latin typeface="Cambria Math" panose="02040503050406030204" pitchFamily="18" charset="0"/>
                          </a:rPr>
                        </m:ctrlPr>
                      </m:fPr>
                      <m:num>
                        <m:r>
                          <a:rPr lang="zh-CN" altLang="en-US" sz="2800">
                            <a:solidFill>
                              <a:srgbClr val="0000FF"/>
                            </a:solidFill>
                            <a:latin typeface="Cambria Math" panose="02040503050406030204" pitchFamily="18" charset="0"/>
                          </a:rPr>
                          <m:t>1</m:t>
                        </m:r>
                      </m:num>
                      <m:den>
                        <m:sSup>
                          <m:sSupPr>
                            <m:ctrlPr>
                              <a:rPr lang="zh-CN" altLang="en-US" sz="2800" i="1">
                                <a:solidFill>
                                  <a:srgbClr val="0000FF"/>
                                </a:solidFill>
                                <a:latin typeface="Cambria Math" panose="02040503050406030204" pitchFamily="18" charset="0"/>
                              </a:rPr>
                            </m:ctrlPr>
                          </m:sSupPr>
                          <m:e>
                            <m:d>
                              <m:dPr>
                                <m:ctrlPr>
                                  <a:rPr lang="zh-CN" altLang="en-US" sz="2800" i="1">
                                    <a:solidFill>
                                      <a:srgbClr val="0000FF"/>
                                    </a:solidFill>
                                    <a:latin typeface="Cambria Math" panose="02040503050406030204" pitchFamily="18" charset="0"/>
                                  </a:rPr>
                                </m:ctrlPr>
                              </m:dPr>
                              <m:e>
                                <m:r>
                                  <a:rPr lang="zh-CN" altLang="en-US" sz="2800">
                                    <a:solidFill>
                                      <a:srgbClr val="0000FF"/>
                                    </a:solidFill>
                                    <a:latin typeface="Cambria Math" panose="02040503050406030204" pitchFamily="18" charset="0"/>
                                  </a:rPr>
                                  <m:t>2</m:t>
                                </m:r>
                                <m:r>
                                  <a:rPr lang="zh-CN" altLang="en-US" sz="2800" i="1">
                                    <a:solidFill>
                                      <a:srgbClr val="0000FF"/>
                                    </a:solidFill>
                                    <a:latin typeface="Cambria Math" panose="02040503050406030204" pitchFamily="18" charset="0"/>
                                  </a:rPr>
                                  <m:t>𝜋</m:t>
                                </m:r>
                                <m:r>
                                  <a:rPr lang="zh-CN" altLang="en-US" sz="2800">
                                    <a:solidFill>
                                      <a:srgbClr val="0000FF"/>
                                    </a:solidFill>
                                    <a:latin typeface="Cambria Math" panose="02040503050406030204" pitchFamily="18" charset="0"/>
                                  </a:rPr>
                                  <m:t>ℏ</m:t>
                                </m:r>
                              </m:e>
                            </m:d>
                          </m:e>
                          <m:sup>
                            <m:f>
                              <m:fPr>
                                <m:type m:val="lin"/>
                                <m:ctrlPr>
                                  <a:rPr lang="zh-CN" altLang="en-US" sz="2800" i="1">
                                    <a:solidFill>
                                      <a:srgbClr val="0000FF"/>
                                    </a:solidFill>
                                    <a:latin typeface="Cambria Math" panose="02040503050406030204" pitchFamily="18" charset="0"/>
                                  </a:rPr>
                                </m:ctrlPr>
                              </m:fPr>
                              <m:num>
                                <m:r>
                                  <a:rPr lang="zh-CN" altLang="en-US" sz="2800">
                                    <a:solidFill>
                                      <a:srgbClr val="0000FF"/>
                                    </a:solidFill>
                                    <a:latin typeface="Cambria Math" panose="02040503050406030204" pitchFamily="18" charset="0"/>
                                  </a:rPr>
                                  <m:t>3</m:t>
                                </m:r>
                              </m:num>
                              <m:den>
                                <m:r>
                                  <a:rPr lang="zh-CN" altLang="en-US" sz="2800">
                                    <a:solidFill>
                                      <a:srgbClr val="0000FF"/>
                                    </a:solidFill>
                                    <a:latin typeface="Cambria Math" panose="02040503050406030204" pitchFamily="18" charset="0"/>
                                  </a:rPr>
                                  <m:t>2</m:t>
                                </m:r>
                              </m:den>
                            </m:f>
                          </m:sup>
                        </m:sSup>
                      </m:den>
                    </m:f>
                    <m:sSup>
                      <m:sSupPr>
                        <m:ctrlPr>
                          <a:rPr lang="en-US" altLang="zh-CN" sz="2800" i="1">
                            <a:solidFill>
                              <a:srgbClr val="0000FF"/>
                            </a:solidFill>
                            <a:latin typeface="Cambria Math" panose="02040503050406030204" pitchFamily="18" charset="0"/>
                          </a:rPr>
                        </m:ctrlPr>
                      </m:sSupPr>
                      <m:e>
                        <m:r>
                          <a:rPr lang="en-US" altLang="zh-CN" sz="2800" i="1">
                            <a:solidFill>
                              <a:srgbClr val="0000FF"/>
                            </a:solidFill>
                            <a:latin typeface="Cambria Math" panose="02040503050406030204" pitchFamily="18" charset="0"/>
                          </a:rPr>
                          <m:t>𝑒</m:t>
                        </m:r>
                      </m:e>
                      <m:sup>
                        <m:f>
                          <m:fPr>
                            <m:ctrlPr>
                              <a:rPr lang="zh-CN" altLang="en-US" sz="2800" i="1">
                                <a:solidFill>
                                  <a:srgbClr val="0000FF"/>
                                </a:solidFill>
                                <a:latin typeface="Cambria Math" panose="02040503050406030204" pitchFamily="18" charset="0"/>
                              </a:rPr>
                            </m:ctrlPr>
                          </m:fPr>
                          <m:num>
                            <m:r>
                              <a:rPr lang="zh-CN" altLang="en-US" sz="2800" i="1">
                                <a:solidFill>
                                  <a:srgbClr val="0000FF"/>
                                </a:solidFill>
                                <a:latin typeface="Cambria Math" panose="02040503050406030204" pitchFamily="18" charset="0"/>
                              </a:rPr>
                              <m:t>𝑖</m:t>
                            </m:r>
                          </m:num>
                          <m:den>
                            <m:r>
                              <a:rPr lang="zh-CN" altLang="en-US" sz="2800">
                                <a:solidFill>
                                  <a:srgbClr val="0000FF"/>
                                </a:solidFill>
                                <a:latin typeface="Cambria Math" panose="02040503050406030204" pitchFamily="18" charset="0"/>
                              </a:rPr>
                              <m:t>ℏ</m:t>
                            </m:r>
                          </m:den>
                        </m:f>
                        <m:r>
                          <a:rPr lang="en-US" altLang="zh-CN" sz="2800" b="1">
                            <a:solidFill>
                              <a:srgbClr val="0000FF"/>
                            </a:solidFill>
                            <a:latin typeface="Cambria Math" panose="02040503050406030204" pitchFamily="18" charset="0"/>
                          </a:rPr>
                          <m:t>𝐩</m:t>
                        </m:r>
                        <m:r>
                          <a:rPr lang="zh-CN" altLang="en-US" sz="2800">
                            <a:solidFill>
                              <a:srgbClr val="0000FF"/>
                            </a:solidFill>
                            <a:latin typeface="Cambria Math" panose="02040503050406030204" pitchFamily="18" charset="0"/>
                          </a:rPr>
                          <m:t>⋅</m:t>
                        </m:r>
                        <m:r>
                          <a:rPr lang="en-US" altLang="zh-CN" sz="2800" b="1">
                            <a:solidFill>
                              <a:srgbClr val="0000FF"/>
                            </a:solidFill>
                            <a:latin typeface="Cambria Math" panose="02040503050406030204" pitchFamily="18" charset="0"/>
                          </a:rPr>
                          <m:t>𝐫</m:t>
                        </m:r>
                      </m:sup>
                    </m:sSup>
                  </m:oMath>
                </a14:m>
                <a:endParaRPr lang="zh-CN" altLang="en-US" sz="2800" dirty="0"/>
              </a:p>
            </p:txBody>
          </p:sp>
        </mc:Choice>
        <mc:Fallback xmlns="">
          <p:sp>
            <p:nvSpPr>
              <p:cNvPr id="2" name="Rectangle 1"/>
              <p:cNvSpPr>
                <a:spLocks noRot="1" noChangeAspect="1" noMove="1" noResize="1" noEditPoints="1" noAdjustHandles="1" noChangeArrowheads="1" noChangeShapeType="1" noTextEdit="1"/>
              </p:cNvSpPr>
              <p:nvPr/>
            </p:nvSpPr>
            <p:spPr>
              <a:xfrm>
                <a:off x="4572000" y="4759301"/>
                <a:ext cx="3907890" cy="854080"/>
              </a:xfrm>
              <a:prstGeom prst="rect">
                <a:avLst/>
              </a:prstGeom>
              <a:blipFill>
                <a:blip r:embed="rId5"/>
                <a:stretch>
                  <a:fillRect l="-312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Rectangle 2"/>
              <p:cNvSpPr/>
              <p:nvPr/>
            </p:nvSpPr>
            <p:spPr>
              <a:xfrm>
                <a:off x="580475" y="5718568"/>
                <a:ext cx="2577052" cy="523220"/>
              </a:xfrm>
              <a:prstGeom prst="rect">
                <a:avLst/>
              </a:prstGeom>
            </p:spPr>
            <p:txBody>
              <a:bodyPr wrap="none">
                <a:spAutoFit/>
              </a:bodyPr>
              <a:lstStyle/>
              <a:p>
                <a:r>
                  <a:rPr lang="zh-CN" altLang="en-US" sz="2800" b="1" dirty="0">
                    <a:latin typeface="黑体" panose="02010609060101010101" pitchFamily="49" charset="-122"/>
                    <a:ea typeface="黑体" panose="02010609060101010101" pitchFamily="49" charset="-122"/>
                  </a:rPr>
                  <a:t>如何求解</a:t>
                </a:r>
                <a14:m>
                  <m:oMath xmlns:m="http://schemas.openxmlformats.org/officeDocument/2006/math">
                    <m:r>
                      <a:rPr lang="en-US" altLang="zh-CN" sz="2800" i="1">
                        <a:solidFill>
                          <a:srgbClr val="FF0000"/>
                        </a:solidFill>
                        <a:latin typeface="Cambria Math" panose="02040503050406030204" pitchFamily="18" charset="0"/>
                      </a:rPr>
                      <m:t>𝑐</m:t>
                    </m:r>
                    <m:r>
                      <a:rPr lang="zh-CN" altLang="en-US" sz="2800">
                        <a:solidFill>
                          <a:srgbClr val="FF0000"/>
                        </a:solidFill>
                        <a:latin typeface="Cambria Math" panose="02040503050406030204" pitchFamily="18" charset="0"/>
                      </a:rPr>
                      <m:t>(</m:t>
                    </m:r>
                    <m:r>
                      <a:rPr lang="en-US" altLang="zh-CN" sz="2800" b="1">
                        <a:solidFill>
                          <a:srgbClr val="FF0000"/>
                        </a:solidFill>
                        <a:latin typeface="Cambria Math" panose="02040503050406030204" pitchFamily="18" charset="0"/>
                      </a:rPr>
                      <m:t>𝐩</m:t>
                    </m:r>
                    <m:r>
                      <a:rPr lang="en-US" altLang="zh-CN" sz="2800">
                        <a:solidFill>
                          <a:srgbClr val="FF0000"/>
                        </a:solidFill>
                        <a:latin typeface="Cambria Math" panose="02040503050406030204" pitchFamily="18" charset="0"/>
                      </a:rPr>
                      <m:t>,</m:t>
                    </m:r>
                    <m:r>
                      <m:rPr>
                        <m:sty m:val="p"/>
                      </m:rPr>
                      <a:rPr lang="en-US" altLang="zh-CN" sz="2800">
                        <a:solidFill>
                          <a:srgbClr val="FF0000"/>
                        </a:solidFill>
                        <a:latin typeface="Cambria Math" panose="02040503050406030204" pitchFamily="18" charset="0"/>
                      </a:rPr>
                      <m:t>t</m:t>
                    </m:r>
                    <m:r>
                      <a:rPr lang="zh-CN" altLang="en-US" sz="2800">
                        <a:solidFill>
                          <a:srgbClr val="FF0000"/>
                        </a:solidFill>
                        <a:latin typeface="Cambria Math" panose="02040503050406030204" pitchFamily="18" charset="0"/>
                      </a:rPr>
                      <m:t>)</m:t>
                    </m:r>
                  </m:oMath>
                </a14:m>
                <a:endParaRPr lang="en-US" altLang="zh-CN" sz="2800" b="1" dirty="0">
                  <a:latin typeface="黑体" panose="02010609060101010101" pitchFamily="49" charset="-122"/>
                  <a:ea typeface="黑体" panose="02010609060101010101" pitchFamily="49" charset="-122"/>
                </a:endParaRPr>
              </a:p>
            </p:txBody>
          </p:sp>
        </mc:Choice>
        <mc:Fallback xmlns="">
          <p:sp>
            <p:nvSpPr>
              <p:cNvPr id="3" name="Rectangle 2"/>
              <p:cNvSpPr>
                <a:spLocks noRot="1" noChangeAspect="1" noMove="1" noResize="1" noEditPoints="1" noAdjustHandles="1" noChangeArrowheads="1" noChangeShapeType="1" noTextEdit="1"/>
              </p:cNvSpPr>
              <p:nvPr/>
            </p:nvSpPr>
            <p:spPr>
              <a:xfrm>
                <a:off x="580475" y="5718568"/>
                <a:ext cx="2577052" cy="523220"/>
              </a:xfrm>
              <a:prstGeom prst="rect">
                <a:avLst/>
              </a:prstGeom>
              <a:blipFill>
                <a:blip r:embed="rId6"/>
                <a:stretch>
                  <a:fillRect l="-4728" t="-13953" b="-2907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06108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Rectangle 4"/>
              <p:cNvSpPr/>
              <p:nvPr/>
            </p:nvSpPr>
            <p:spPr>
              <a:xfrm>
                <a:off x="378280" y="571722"/>
                <a:ext cx="8657656" cy="2511393"/>
              </a:xfrm>
              <a:prstGeom prst="rect">
                <a:avLst/>
              </a:prstGeom>
            </p:spPr>
            <p:txBody>
              <a:bodyPr wrap="square">
                <a:spAutoFit/>
              </a:bodyPr>
              <a:lstStyle/>
              <a:p>
                <a:pPr>
                  <a:lnSpc>
                    <a:spcPts val="6500"/>
                  </a:lnSpc>
                </a:pPr>
                <a14:m>
                  <m:oMathPara xmlns:m="http://schemas.openxmlformats.org/officeDocument/2006/math">
                    <m:oMathParaPr>
                      <m:jc m:val="left"/>
                    </m:oMathParaPr>
                    <m:oMath xmlns:m="http://schemas.openxmlformats.org/officeDocument/2006/math">
                      <m:nary>
                        <m:naryPr>
                          <m:ctrlPr>
                            <a:rPr lang="en-US" altLang="zh-CN" sz="2600" i="1" smtClean="0">
                              <a:latin typeface="Cambria Math" panose="02040503050406030204" pitchFamily="18" charset="0"/>
                            </a:rPr>
                          </m:ctrlPr>
                        </m:naryPr>
                        <m:sub>
                          <m:r>
                            <a:rPr lang="en-US" altLang="zh-CN" sz="2600" i="1">
                              <a:latin typeface="Cambria Math" panose="02040503050406030204" pitchFamily="18" charset="0"/>
                            </a:rPr>
                            <m:t>−∞</m:t>
                          </m:r>
                        </m:sub>
                        <m:sup>
                          <m:r>
                            <a:rPr lang="en-US" altLang="zh-CN" sz="2600" i="1">
                              <a:latin typeface="Cambria Math" panose="02040503050406030204" pitchFamily="18" charset="0"/>
                            </a:rPr>
                            <m:t>∞</m:t>
                          </m:r>
                        </m:sup>
                        <m:e>
                          <m:sSubSup>
                            <m:sSubSupPr>
                              <m:ctrlPr>
                                <a:rPr lang="en-US" altLang="zh-CN" sz="2600" b="1" i="1" smtClean="0">
                                  <a:latin typeface="Cambria Math" panose="02040503050406030204" pitchFamily="18" charset="0"/>
                                </a:rPr>
                              </m:ctrlPr>
                            </m:sSubSupPr>
                            <m:e>
                              <m:r>
                                <m:rPr>
                                  <m:sty m:val="p"/>
                                </m:rPr>
                                <a:rPr lang="en-US" altLang="zh-CN" sz="2600">
                                  <a:latin typeface="Cambria Math" panose="02040503050406030204" pitchFamily="18" charset="0"/>
                                </a:rPr>
                                <m:t>Ψ</m:t>
                              </m:r>
                            </m:e>
                            <m:sub>
                              <m:sSup>
                                <m:sSupPr>
                                  <m:ctrlPr>
                                    <a:rPr lang="en-US" altLang="zh-CN" sz="2600" b="1" i="1">
                                      <a:latin typeface="Cambria Math" panose="02040503050406030204" pitchFamily="18" charset="0"/>
                                    </a:rPr>
                                  </m:ctrlPr>
                                </m:sSupPr>
                                <m:e>
                                  <m:r>
                                    <a:rPr lang="en-US" altLang="zh-CN" sz="2600" b="1" i="1">
                                      <a:latin typeface="Cambria Math" panose="02040503050406030204" pitchFamily="18" charset="0"/>
                                    </a:rPr>
                                    <m:t>𝒑</m:t>
                                  </m:r>
                                </m:e>
                                <m:sup>
                                  <m:r>
                                    <a:rPr lang="en-US" altLang="zh-CN" sz="2600" b="1" i="1">
                                      <a:latin typeface="Cambria Math" panose="02040503050406030204" pitchFamily="18" charset="0"/>
                                    </a:rPr>
                                    <m:t>′</m:t>
                                  </m:r>
                                </m:sup>
                              </m:sSup>
                            </m:sub>
                            <m:sup>
                              <m:r>
                                <a:rPr lang="en-US" altLang="zh-CN" sz="2600" b="1" i="1">
                                  <a:latin typeface="Cambria Math" panose="02040503050406030204" pitchFamily="18" charset="0"/>
                                </a:rPr>
                                <m:t>∗</m:t>
                              </m:r>
                            </m:sup>
                          </m:sSubSup>
                          <m:r>
                            <a:rPr lang="en-US" altLang="zh-CN" sz="2600" b="1" i="1" smtClean="0">
                              <a:latin typeface="Cambria Math" panose="02040503050406030204" pitchFamily="18" charset="0"/>
                            </a:rPr>
                            <m:t>(</m:t>
                          </m:r>
                          <m:r>
                            <a:rPr lang="en-US" altLang="zh-CN" sz="2600" b="1" i="1" smtClean="0">
                              <a:latin typeface="Cambria Math" panose="02040503050406030204" pitchFamily="18" charset="0"/>
                            </a:rPr>
                            <m:t>𝒓</m:t>
                          </m:r>
                          <m:r>
                            <a:rPr lang="en-US" altLang="zh-CN" sz="2600" b="1" i="1" smtClean="0">
                              <a:latin typeface="Cambria Math" panose="02040503050406030204" pitchFamily="18" charset="0"/>
                            </a:rPr>
                            <m:t>)</m:t>
                          </m:r>
                          <m:r>
                            <m:rPr>
                              <m:sty m:val="p"/>
                            </m:rPr>
                            <a:rPr lang="en-US" altLang="zh-CN" sz="2600">
                              <a:latin typeface="Cambria Math" panose="02040503050406030204" pitchFamily="18" charset="0"/>
                            </a:rPr>
                            <m:t>Ψ</m:t>
                          </m:r>
                          <m:d>
                            <m:dPr>
                              <m:ctrlPr>
                                <a:rPr lang="zh-CN" altLang="en-US" sz="2600" i="1">
                                  <a:latin typeface="Cambria Math" panose="02040503050406030204" pitchFamily="18" charset="0"/>
                                </a:rPr>
                              </m:ctrlPr>
                            </m:dPr>
                            <m:e>
                              <m:r>
                                <a:rPr lang="en-US" altLang="zh-CN" sz="2600" b="1">
                                  <a:latin typeface="Cambria Math" panose="02040503050406030204" pitchFamily="18" charset="0"/>
                                </a:rPr>
                                <m:t>𝐫</m:t>
                              </m:r>
                              <m:r>
                                <a:rPr lang="en-US" altLang="zh-CN" sz="2600">
                                  <a:latin typeface="Cambria Math" panose="02040503050406030204" pitchFamily="18" charset="0"/>
                                </a:rPr>
                                <m:t>,</m:t>
                              </m:r>
                              <m:r>
                                <m:rPr>
                                  <m:sty m:val="p"/>
                                </m:rPr>
                                <a:rPr lang="en-US" altLang="zh-CN" sz="2600">
                                  <a:latin typeface="Cambria Math" panose="02040503050406030204" pitchFamily="18" charset="0"/>
                                </a:rPr>
                                <m:t>t</m:t>
                              </m:r>
                            </m:e>
                          </m:d>
                          <m:r>
                            <m:rPr>
                              <m:sty m:val="p"/>
                            </m:rPr>
                            <a:rPr lang="en-US" altLang="zh-CN" sz="2600">
                              <a:latin typeface="Cambria Math" panose="02040503050406030204" pitchFamily="18" charset="0"/>
                            </a:rPr>
                            <m:t>d</m:t>
                          </m:r>
                          <m:r>
                            <a:rPr lang="en-US" altLang="zh-CN" sz="2600" b="1">
                              <a:latin typeface="Cambria Math" panose="02040503050406030204" pitchFamily="18" charset="0"/>
                            </a:rPr>
                            <m:t>𝐫</m:t>
                          </m:r>
                        </m:e>
                      </m:nary>
                      <m:r>
                        <a:rPr lang="en-US" altLang="zh-CN" sz="2600" b="1" i="1">
                          <a:latin typeface="Cambria Math" panose="02040503050406030204" pitchFamily="18" charset="0"/>
                        </a:rPr>
                        <m:t>=</m:t>
                      </m:r>
                      <m:nary>
                        <m:naryPr>
                          <m:ctrlPr>
                            <a:rPr lang="en-US" altLang="zh-CN" sz="2600" i="1">
                              <a:latin typeface="Cambria Math" panose="02040503050406030204" pitchFamily="18" charset="0"/>
                            </a:rPr>
                          </m:ctrlPr>
                        </m:naryPr>
                        <m:sub>
                          <m:r>
                            <a:rPr lang="en-US" altLang="zh-CN" sz="2600" i="1">
                              <a:latin typeface="Cambria Math" panose="02040503050406030204" pitchFamily="18" charset="0"/>
                            </a:rPr>
                            <m:t>−∞</m:t>
                          </m:r>
                        </m:sub>
                        <m:sup>
                          <m:r>
                            <a:rPr lang="en-US" altLang="zh-CN" sz="2600" i="1">
                              <a:latin typeface="Cambria Math" panose="02040503050406030204" pitchFamily="18" charset="0"/>
                            </a:rPr>
                            <m:t>∞</m:t>
                          </m:r>
                        </m:sup>
                        <m:e>
                          <m:r>
                            <a:rPr lang="en-US" altLang="zh-CN" sz="2600" i="1">
                              <a:latin typeface="Cambria Math" panose="02040503050406030204" pitchFamily="18" charset="0"/>
                            </a:rPr>
                            <m:t>𝑐</m:t>
                          </m:r>
                          <m:d>
                            <m:dPr>
                              <m:ctrlPr>
                                <a:rPr lang="zh-CN" altLang="en-US" sz="2600" i="1">
                                  <a:latin typeface="Cambria Math" panose="02040503050406030204" pitchFamily="18" charset="0"/>
                                </a:rPr>
                              </m:ctrlPr>
                            </m:dPr>
                            <m:e>
                              <m:r>
                                <a:rPr lang="en-US" altLang="zh-CN" sz="2600" b="1">
                                  <a:latin typeface="Cambria Math" panose="02040503050406030204" pitchFamily="18" charset="0"/>
                                </a:rPr>
                                <m:t>𝐩</m:t>
                              </m:r>
                              <m:r>
                                <a:rPr lang="en-US" altLang="zh-CN" sz="2600" b="1">
                                  <a:latin typeface="Cambria Math" panose="02040503050406030204" pitchFamily="18" charset="0"/>
                                </a:rPr>
                                <m:t>,</m:t>
                              </m:r>
                              <m:r>
                                <m:rPr>
                                  <m:sty m:val="p"/>
                                </m:rPr>
                                <a:rPr lang="en-US" altLang="zh-CN" sz="2600">
                                  <a:latin typeface="Cambria Math" panose="02040503050406030204" pitchFamily="18" charset="0"/>
                                </a:rPr>
                                <m:t>t</m:t>
                              </m:r>
                            </m:e>
                          </m:d>
                          <m:d>
                            <m:dPr>
                              <m:begChr m:val="["/>
                              <m:endChr m:val="]"/>
                              <m:ctrlPr>
                                <a:rPr lang="en-US" altLang="zh-CN" sz="2600" i="1">
                                  <a:latin typeface="Cambria Math" panose="02040503050406030204" pitchFamily="18" charset="0"/>
                                </a:rPr>
                              </m:ctrlPr>
                            </m:dPr>
                            <m:e>
                              <m:nary>
                                <m:naryPr>
                                  <m:ctrlPr>
                                    <a:rPr lang="en-US" altLang="zh-CN" sz="2600" i="1">
                                      <a:latin typeface="Cambria Math" panose="02040503050406030204" pitchFamily="18" charset="0"/>
                                    </a:rPr>
                                  </m:ctrlPr>
                                </m:naryPr>
                                <m:sub>
                                  <m:r>
                                    <m:rPr>
                                      <m:brk m:alnAt="23"/>
                                    </m:rPr>
                                    <a:rPr lang="en-US" altLang="zh-CN" sz="2600" i="1">
                                      <a:latin typeface="Cambria Math" panose="02040503050406030204" pitchFamily="18" charset="0"/>
                                    </a:rPr>
                                    <m:t>−</m:t>
                                  </m:r>
                                  <m:r>
                                    <a:rPr lang="en-US" altLang="zh-CN" sz="2600" i="1">
                                      <a:latin typeface="Cambria Math" panose="02040503050406030204" pitchFamily="18" charset="0"/>
                                      <a:ea typeface="Cambria Math" panose="02040503050406030204" pitchFamily="18" charset="0"/>
                                    </a:rPr>
                                    <m:t>∞</m:t>
                                  </m:r>
                                </m:sub>
                                <m:sup>
                                  <m:r>
                                    <a:rPr lang="en-US" altLang="zh-CN" sz="2600" i="1">
                                      <a:latin typeface="Cambria Math" panose="02040503050406030204" pitchFamily="18" charset="0"/>
                                      <a:ea typeface="Cambria Math" panose="02040503050406030204" pitchFamily="18" charset="0"/>
                                    </a:rPr>
                                    <m:t>∞</m:t>
                                  </m:r>
                                </m:sup>
                                <m:e>
                                  <m:sSubSup>
                                    <m:sSubSupPr>
                                      <m:ctrlPr>
                                        <a:rPr lang="en-US" altLang="zh-CN" sz="2600" b="1" i="1">
                                          <a:latin typeface="Cambria Math" panose="02040503050406030204" pitchFamily="18" charset="0"/>
                                        </a:rPr>
                                      </m:ctrlPr>
                                    </m:sSubSupPr>
                                    <m:e>
                                      <m:r>
                                        <m:rPr>
                                          <m:sty m:val="p"/>
                                        </m:rPr>
                                        <a:rPr lang="en-US" altLang="zh-CN" sz="2600">
                                          <a:latin typeface="Cambria Math" panose="02040503050406030204" pitchFamily="18" charset="0"/>
                                        </a:rPr>
                                        <m:t>Ψ</m:t>
                                      </m:r>
                                    </m:e>
                                    <m:sub>
                                      <m:sSup>
                                        <m:sSupPr>
                                          <m:ctrlPr>
                                            <a:rPr lang="en-US" altLang="zh-CN" sz="2600" b="1" i="1">
                                              <a:latin typeface="Cambria Math" panose="02040503050406030204" pitchFamily="18" charset="0"/>
                                            </a:rPr>
                                          </m:ctrlPr>
                                        </m:sSupPr>
                                        <m:e>
                                          <m:r>
                                            <a:rPr lang="en-US" altLang="zh-CN" sz="2600" b="1" i="1">
                                              <a:latin typeface="Cambria Math" panose="02040503050406030204" pitchFamily="18" charset="0"/>
                                            </a:rPr>
                                            <m:t>𝒑</m:t>
                                          </m:r>
                                        </m:e>
                                        <m:sup>
                                          <m:r>
                                            <a:rPr lang="en-US" altLang="zh-CN" sz="2600" b="1" i="1">
                                              <a:latin typeface="Cambria Math" panose="02040503050406030204" pitchFamily="18" charset="0"/>
                                            </a:rPr>
                                            <m:t>′</m:t>
                                          </m:r>
                                        </m:sup>
                                      </m:sSup>
                                    </m:sub>
                                    <m:sup>
                                      <m:r>
                                        <a:rPr lang="en-US" altLang="zh-CN" sz="2600" b="1" i="1">
                                          <a:latin typeface="Cambria Math" panose="02040503050406030204" pitchFamily="18" charset="0"/>
                                        </a:rPr>
                                        <m:t>∗</m:t>
                                      </m:r>
                                    </m:sup>
                                  </m:sSubSup>
                                </m:e>
                              </m:nary>
                              <m:d>
                                <m:dPr>
                                  <m:ctrlPr>
                                    <a:rPr lang="en-US" altLang="zh-CN" sz="2600" b="1" i="1">
                                      <a:latin typeface="Cambria Math" panose="02040503050406030204" pitchFamily="18" charset="0"/>
                                    </a:rPr>
                                  </m:ctrlPr>
                                </m:dPr>
                                <m:e>
                                  <m:r>
                                    <a:rPr lang="en-US" altLang="zh-CN" sz="2600" b="1" i="1">
                                      <a:latin typeface="Cambria Math" panose="02040503050406030204" pitchFamily="18" charset="0"/>
                                    </a:rPr>
                                    <m:t>𝒓</m:t>
                                  </m:r>
                                </m:e>
                              </m:d>
                              <m:sSub>
                                <m:sSubPr>
                                  <m:ctrlPr>
                                    <a:rPr lang="zh-CN" altLang="en-US" sz="2600" i="1">
                                      <a:latin typeface="Cambria Math" panose="02040503050406030204" pitchFamily="18" charset="0"/>
                                    </a:rPr>
                                  </m:ctrlPr>
                                </m:sSubPr>
                                <m:e>
                                  <m:r>
                                    <m:rPr>
                                      <m:sty m:val="p"/>
                                    </m:rPr>
                                    <a:rPr lang="en-US" altLang="zh-CN" sz="2600">
                                      <a:latin typeface="Cambria Math" panose="02040503050406030204" pitchFamily="18" charset="0"/>
                                    </a:rPr>
                                    <m:t>Ψ</m:t>
                                  </m:r>
                                </m:e>
                                <m:sub>
                                  <m:r>
                                    <a:rPr lang="en-US" altLang="zh-CN" sz="2600" b="1">
                                      <a:latin typeface="Cambria Math" panose="02040503050406030204" pitchFamily="18" charset="0"/>
                                    </a:rPr>
                                    <m:t>𝐩</m:t>
                                  </m:r>
                                </m:sub>
                              </m:sSub>
                              <m:d>
                                <m:dPr>
                                  <m:ctrlPr>
                                    <a:rPr lang="zh-CN" altLang="en-US" sz="2600" b="1" i="1">
                                      <a:latin typeface="Cambria Math" panose="02040503050406030204" pitchFamily="18" charset="0"/>
                                    </a:rPr>
                                  </m:ctrlPr>
                                </m:dPr>
                                <m:e>
                                  <m:r>
                                    <a:rPr lang="en-US" altLang="zh-CN" sz="2600" b="1">
                                      <a:latin typeface="Cambria Math" panose="02040503050406030204" pitchFamily="18" charset="0"/>
                                    </a:rPr>
                                    <m:t>𝐫</m:t>
                                  </m:r>
                                </m:e>
                              </m:d>
                              <m:r>
                                <a:rPr lang="en-US" altLang="zh-CN" sz="2600" i="1">
                                  <a:latin typeface="Cambria Math" panose="02040503050406030204" pitchFamily="18" charset="0"/>
                                </a:rPr>
                                <m:t>𝑑</m:t>
                              </m:r>
                              <m:r>
                                <a:rPr lang="en-US" altLang="zh-CN" sz="2600" b="1" i="1">
                                  <a:latin typeface="Cambria Math" panose="02040503050406030204" pitchFamily="18" charset="0"/>
                                </a:rPr>
                                <m:t>𝒓</m:t>
                              </m:r>
                            </m:e>
                          </m:d>
                          <m:r>
                            <a:rPr lang="en-US" altLang="zh-CN" sz="2600" i="1">
                              <a:latin typeface="Cambria Math" panose="02040503050406030204" pitchFamily="18" charset="0"/>
                            </a:rPr>
                            <m:t>𝑑</m:t>
                          </m:r>
                          <m:r>
                            <a:rPr lang="en-US" altLang="zh-CN" sz="2600" b="1">
                              <a:latin typeface="Cambria Math" panose="02040503050406030204" pitchFamily="18" charset="0"/>
                            </a:rPr>
                            <m:t>𝐩</m:t>
                          </m:r>
                        </m:e>
                      </m:nary>
                    </m:oMath>
                  </m:oMathPara>
                </a14:m>
                <a:endParaRPr lang="en-US" altLang="zh-CN" sz="2600" b="1" dirty="0"/>
              </a:p>
              <a:p>
                <a:pPr>
                  <a:lnSpc>
                    <a:spcPts val="6500"/>
                  </a:lnSpc>
                </a:pPr>
                <a:r>
                  <a:rPr lang="en-US" altLang="zh-CN" sz="2600" b="1" dirty="0"/>
                  <a:t>=</a:t>
                </a:r>
                <a14:m>
                  <m:oMath xmlns:m="http://schemas.openxmlformats.org/officeDocument/2006/math">
                    <m:nary>
                      <m:naryPr>
                        <m:ctrlPr>
                          <a:rPr lang="en-US" altLang="zh-CN" sz="2600" i="1">
                            <a:latin typeface="Cambria Math" panose="02040503050406030204" pitchFamily="18" charset="0"/>
                          </a:rPr>
                        </m:ctrlPr>
                      </m:naryPr>
                      <m:sub>
                        <m:r>
                          <a:rPr lang="en-US" altLang="zh-CN" sz="2600" i="1">
                            <a:latin typeface="Cambria Math" panose="02040503050406030204" pitchFamily="18" charset="0"/>
                          </a:rPr>
                          <m:t>−∞</m:t>
                        </m:r>
                      </m:sub>
                      <m:sup>
                        <m:r>
                          <a:rPr lang="en-US" altLang="zh-CN" sz="2600" i="1">
                            <a:latin typeface="Cambria Math" panose="02040503050406030204" pitchFamily="18" charset="0"/>
                          </a:rPr>
                          <m:t>∞</m:t>
                        </m:r>
                      </m:sup>
                      <m:e>
                        <m:r>
                          <a:rPr lang="en-US" altLang="zh-CN" sz="2600" i="1">
                            <a:latin typeface="Cambria Math" panose="02040503050406030204" pitchFamily="18" charset="0"/>
                          </a:rPr>
                          <m:t>𝑐</m:t>
                        </m:r>
                        <m:d>
                          <m:dPr>
                            <m:ctrlPr>
                              <a:rPr lang="zh-CN" altLang="en-US" sz="2600" i="1">
                                <a:latin typeface="Cambria Math" panose="02040503050406030204" pitchFamily="18" charset="0"/>
                              </a:rPr>
                            </m:ctrlPr>
                          </m:dPr>
                          <m:e>
                            <m:r>
                              <a:rPr lang="en-US" altLang="zh-CN" sz="2600" b="1">
                                <a:latin typeface="Cambria Math" panose="02040503050406030204" pitchFamily="18" charset="0"/>
                              </a:rPr>
                              <m:t>𝐩</m:t>
                            </m:r>
                            <m:r>
                              <a:rPr lang="en-US" altLang="zh-CN" sz="2600" b="1">
                                <a:latin typeface="Cambria Math" panose="02040503050406030204" pitchFamily="18" charset="0"/>
                              </a:rPr>
                              <m:t>,</m:t>
                            </m:r>
                            <m:r>
                              <m:rPr>
                                <m:sty m:val="p"/>
                              </m:rPr>
                              <a:rPr lang="en-US" altLang="zh-CN" sz="2600">
                                <a:latin typeface="Cambria Math" panose="02040503050406030204" pitchFamily="18" charset="0"/>
                              </a:rPr>
                              <m:t>t</m:t>
                            </m:r>
                          </m:e>
                        </m:d>
                        <m:d>
                          <m:dPr>
                            <m:begChr m:val="["/>
                            <m:endChr m:val="]"/>
                            <m:ctrlPr>
                              <a:rPr lang="en-US" altLang="zh-CN" sz="2600" i="1">
                                <a:latin typeface="Cambria Math" panose="02040503050406030204" pitchFamily="18" charset="0"/>
                              </a:rPr>
                            </m:ctrlPr>
                          </m:dPr>
                          <m:e>
                            <m:f>
                              <m:fPr>
                                <m:ctrlPr>
                                  <a:rPr lang="zh-CN" altLang="en-US" sz="2600" i="1" smtClean="0">
                                    <a:solidFill>
                                      <a:srgbClr val="0000FF"/>
                                    </a:solidFill>
                                    <a:latin typeface="Cambria Math" panose="02040503050406030204" pitchFamily="18" charset="0"/>
                                  </a:rPr>
                                </m:ctrlPr>
                              </m:fPr>
                              <m:num>
                                <m:r>
                                  <a:rPr lang="zh-CN" altLang="en-US" sz="2600">
                                    <a:solidFill>
                                      <a:srgbClr val="0000FF"/>
                                    </a:solidFill>
                                    <a:latin typeface="Cambria Math" panose="02040503050406030204" pitchFamily="18" charset="0"/>
                                  </a:rPr>
                                  <m:t>1</m:t>
                                </m:r>
                              </m:num>
                              <m:den>
                                <m:sSup>
                                  <m:sSupPr>
                                    <m:ctrlPr>
                                      <a:rPr lang="zh-CN" altLang="en-US" sz="2600" i="1">
                                        <a:solidFill>
                                          <a:srgbClr val="0000FF"/>
                                        </a:solidFill>
                                        <a:latin typeface="Cambria Math" panose="02040503050406030204" pitchFamily="18" charset="0"/>
                                      </a:rPr>
                                    </m:ctrlPr>
                                  </m:sSupPr>
                                  <m:e>
                                    <m:d>
                                      <m:dPr>
                                        <m:ctrlPr>
                                          <a:rPr lang="zh-CN" altLang="en-US" sz="2600" i="1">
                                            <a:solidFill>
                                              <a:srgbClr val="0000FF"/>
                                            </a:solidFill>
                                            <a:latin typeface="Cambria Math" panose="02040503050406030204" pitchFamily="18" charset="0"/>
                                          </a:rPr>
                                        </m:ctrlPr>
                                      </m:dPr>
                                      <m:e>
                                        <m:r>
                                          <a:rPr lang="zh-CN" altLang="en-US" sz="2600">
                                            <a:solidFill>
                                              <a:srgbClr val="0000FF"/>
                                            </a:solidFill>
                                            <a:latin typeface="Cambria Math" panose="02040503050406030204" pitchFamily="18" charset="0"/>
                                          </a:rPr>
                                          <m:t>2</m:t>
                                        </m:r>
                                        <m:r>
                                          <a:rPr lang="zh-CN" altLang="en-US" sz="2600" i="1">
                                            <a:solidFill>
                                              <a:srgbClr val="0000FF"/>
                                            </a:solidFill>
                                            <a:latin typeface="Cambria Math" panose="02040503050406030204" pitchFamily="18" charset="0"/>
                                          </a:rPr>
                                          <m:t>𝜋</m:t>
                                        </m:r>
                                        <m:r>
                                          <a:rPr lang="zh-CN" altLang="en-US" sz="2600">
                                            <a:solidFill>
                                              <a:srgbClr val="0000FF"/>
                                            </a:solidFill>
                                            <a:latin typeface="Cambria Math" panose="02040503050406030204" pitchFamily="18" charset="0"/>
                                          </a:rPr>
                                          <m:t>ℏ</m:t>
                                        </m:r>
                                      </m:e>
                                    </m:d>
                                  </m:e>
                                  <m:sup>
                                    <m:r>
                                      <a:rPr lang="en-US" altLang="zh-CN" sz="2600" i="1">
                                        <a:solidFill>
                                          <a:srgbClr val="0000FF"/>
                                        </a:solidFill>
                                        <a:latin typeface="Cambria Math" panose="02040503050406030204" pitchFamily="18" charset="0"/>
                                      </a:rPr>
                                      <m:t>3</m:t>
                                    </m:r>
                                  </m:sup>
                                </m:sSup>
                              </m:den>
                            </m:f>
                            <m:nary>
                              <m:naryPr>
                                <m:ctrlPr>
                                  <a:rPr lang="en-US" altLang="zh-CN" sz="2600" i="1">
                                    <a:solidFill>
                                      <a:srgbClr val="0000FF"/>
                                    </a:solidFill>
                                    <a:latin typeface="Cambria Math" panose="02040503050406030204" pitchFamily="18" charset="0"/>
                                  </a:rPr>
                                </m:ctrlPr>
                              </m:naryPr>
                              <m:sub>
                                <m:r>
                                  <m:rPr>
                                    <m:brk m:alnAt="23"/>
                                  </m:rPr>
                                  <a:rPr lang="en-US" altLang="zh-CN" sz="2600" i="1">
                                    <a:solidFill>
                                      <a:srgbClr val="0000FF"/>
                                    </a:solidFill>
                                    <a:latin typeface="Cambria Math" panose="02040503050406030204" pitchFamily="18" charset="0"/>
                                  </a:rPr>
                                  <m:t>−</m:t>
                                </m:r>
                                <m:r>
                                  <a:rPr lang="en-US" altLang="zh-CN" sz="2600" i="1">
                                    <a:solidFill>
                                      <a:srgbClr val="0000FF"/>
                                    </a:solidFill>
                                    <a:latin typeface="Cambria Math" panose="02040503050406030204" pitchFamily="18" charset="0"/>
                                    <a:ea typeface="Cambria Math" panose="02040503050406030204" pitchFamily="18" charset="0"/>
                                  </a:rPr>
                                  <m:t>∞</m:t>
                                </m:r>
                              </m:sub>
                              <m:sup>
                                <m:r>
                                  <a:rPr lang="en-US" altLang="zh-CN" sz="2600" i="1">
                                    <a:solidFill>
                                      <a:srgbClr val="0000FF"/>
                                    </a:solidFill>
                                    <a:latin typeface="Cambria Math" panose="02040503050406030204" pitchFamily="18" charset="0"/>
                                    <a:ea typeface="Cambria Math" panose="02040503050406030204" pitchFamily="18" charset="0"/>
                                  </a:rPr>
                                  <m:t>∞</m:t>
                                </m:r>
                              </m:sup>
                              <m:e>
                                <m:sSup>
                                  <m:sSupPr>
                                    <m:ctrlPr>
                                      <a:rPr lang="en-US" altLang="zh-CN" sz="2600" i="1">
                                        <a:solidFill>
                                          <a:srgbClr val="0000FF"/>
                                        </a:solidFill>
                                        <a:latin typeface="Cambria Math" panose="02040503050406030204" pitchFamily="18" charset="0"/>
                                      </a:rPr>
                                    </m:ctrlPr>
                                  </m:sSupPr>
                                  <m:e>
                                    <m:r>
                                      <a:rPr lang="en-US" altLang="zh-CN" sz="2600" i="1">
                                        <a:solidFill>
                                          <a:srgbClr val="0000FF"/>
                                        </a:solidFill>
                                        <a:latin typeface="Cambria Math" panose="02040503050406030204" pitchFamily="18" charset="0"/>
                                      </a:rPr>
                                      <m:t>𝑒</m:t>
                                    </m:r>
                                  </m:e>
                                  <m:sup>
                                    <m:f>
                                      <m:fPr>
                                        <m:ctrlPr>
                                          <a:rPr lang="zh-CN" altLang="en-US" sz="2600" i="1">
                                            <a:solidFill>
                                              <a:srgbClr val="0000FF"/>
                                            </a:solidFill>
                                            <a:latin typeface="Cambria Math" panose="02040503050406030204" pitchFamily="18" charset="0"/>
                                          </a:rPr>
                                        </m:ctrlPr>
                                      </m:fPr>
                                      <m:num>
                                        <m:r>
                                          <a:rPr lang="zh-CN" altLang="en-US" sz="2600" i="1">
                                            <a:solidFill>
                                              <a:srgbClr val="0000FF"/>
                                            </a:solidFill>
                                            <a:latin typeface="Cambria Math" panose="02040503050406030204" pitchFamily="18" charset="0"/>
                                          </a:rPr>
                                          <m:t>𝑖</m:t>
                                        </m:r>
                                      </m:num>
                                      <m:den>
                                        <m:r>
                                          <a:rPr lang="zh-CN" altLang="en-US" sz="2600">
                                            <a:solidFill>
                                              <a:srgbClr val="0000FF"/>
                                            </a:solidFill>
                                            <a:latin typeface="Cambria Math" panose="02040503050406030204" pitchFamily="18" charset="0"/>
                                          </a:rPr>
                                          <m:t>ℏ</m:t>
                                        </m:r>
                                      </m:den>
                                    </m:f>
                                    <m:d>
                                      <m:dPr>
                                        <m:ctrlPr>
                                          <a:rPr lang="en-US" altLang="zh-CN" sz="2600" i="1">
                                            <a:solidFill>
                                              <a:srgbClr val="0000FF"/>
                                            </a:solidFill>
                                            <a:latin typeface="Cambria Math" panose="02040503050406030204" pitchFamily="18" charset="0"/>
                                          </a:rPr>
                                        </m:ctrlPr>
                                      </m:dPr>
                                      <m:e>
                                        <m:r>
                                          <a:rPr lang="en-US" altLang="zh-CN" sz="2600" b="1" i="1">
                                            <a:solidFill>
                                              <a:srgbClr val="0000FF"/>
                                            </a:solidFill>
                                            <a:latin typeface="Cambria Math" panose="02040503050406030204" pitchFamily="18" charset="0"/>
                                          </a:rPr>
                                          <m:t>𝒑</m:t>
                                        </m:r>
                                        <m:r>
                                          <a:rPr lang="en-US" altLang="zh-CN" sz="2600" b="1" i="1">
                                            <a:solidFill>
                                              <a:srgbClr val="0000FF"/>
                                            </a:solidFill>
                                            <a:latin typeface="Cambria Math" panose="02040503050406030204" pitchFamily="18" charset="0"/>
                                          </a:rPr>
                                          <m:t>−</m:t>
                                        </m:r>
                                        <m:sSup>
                                          <m:sSupPr>
                                            <m:ctrlPr>
                                              <a:rPr lang="en-US" altLang="zh-CN" sz="2600" b="1" i="1">
                                                <a:solidFill>
                                                  <a:srgbClr val="0000FF"/>
                                                </a:solidFill>
                                                <a:latin typeface="Cambria Math" panose="02040503050406030204" pitchFamily="18" charset="0"/>
                                              </a:rPr>
                                            </m:ctrlPr>
                                          </m:sSupPr>
                                          <m:e>
                                            <m:r>
                                              <a:rPr lang="en-US" altLang="zh-CN" sz="2600" b="1" i="1">
                                                <a:solidFill>
                                                  <a:srgbClr val="0000FF"/>
                                                </a:solidFill>
                                                <a:latin typeface="Cambria Math" panose="02040503050406030204" pitchFamily="18" charset="0"/>
                                              </a:rPr>
                                              <m:t>𝒑</m:t>
                                            </m:r>
                                          </m:e>
                                          <m:sup>
                                            <m:r>
                                              <a:rPr lang="en-US" altLang="zh-CN" sz="2600" b="1" i="1">
                                                <a:solidFill>
                                                  <a:srgbClr val="0000FF"/>
                                                </a:solidFill>
                                                <a:latin typeface="Cambria Math" panose="02040503050406030204" pitchFamily="18" charset="0"/>
                                              </a:rPr>
                                              <m:t>′</m:t>
                                            </m:r>
                                          </m:sup>
                                        </m:sSup>
                                      </m:e>
                                    </m:d>
                                    <m:r>
                                      <a:rPr lang="en-US" altLang="zh-CN" sz="2600" b="1" i="1">
                                        <a:solidFill>
                                          <a:srgbClr val="0000FF"/>
                                        </a:solidFill>
                                        <a:latin typeface="Cambria Math" panose="02040503050406030204" pitchFamily="18" charset="0"/>
                                      </a:rPr>
                                      <m:t>𝒓</m:t>
                                    </m:r>
                                  </m:sup>
                                </m:sSup>
                              </m:e>
                            </m:nary>
                            <m:r>
                              <a:rPr lang="en-US" altLang="zh-CN" sz="2600" i="1">
                                <a:solidFill>
                                  <a:srgbClr val="0000FF"/>
                                </a:solidFill>
                                <a:latin typeface="Cambria Math" panose="02040503050406030204" pitchFamily="18" charset="0"/>
                              </a:rPr>
                              <m:t>𝑑</m:t>
                            </m:r>
                            <m:r>
                              <a:rPr lang="en-US" altLang="zh-CN" sz="2600" b="1" i="1">
                                <a:solidFill>
                                  <a:srgbClr val="0000FF"/>
                                </a:solidFill>
                                <a:latin typeface="Cambria Math" panose="02040503050406030204" pitchFamily="18" charset="0"/>
                              </a:rPr>
                              <m:t>𝒓</m:t>
                            </m:r>
                          </m:e>
                        </m:d>
                        <m:r>
                          <a:rPr lang="en-US" altLang="zh-CN" sz="2600" i="1">
                            <a:latin typeface="Cambria Math" panose="02040503050406030204" pitchFamily="18" charset="0"/>
                          </a:rPr>
                          <m:t>𝑑</m:t>
                        </m:r>
                        <m:r>
                          <a:rPr lang="en-US" altLang="zh-CN" sz="2600" b="1">
                            <a:latin typeface="Cambria Math" panose="02040503050406030204" pitchFamily="18" charset="0"/>
                          </a:rPr>
                          <m:t>𝐩</m:t>
                        </m:r>
                      </m:e>
                    </m:nary>
                  </m:oMath>
                </a14:m>
                <a:endParaRPr lang="en-US" altLang="zh-CN" sz="2600" b="1" dirty="0"/>
              </a:p>
              <a:p>
                <a:pPr>
                  <a:lnSpc>
                    <a:spcPts val="6500"/>
                  </a:lnSpc>
                </a:pPr>
                <a:r>
                  <a:rPr lang="en-US" altLang="zh-CN" sz="2600" b="1" dirty="0"/>
                  <a:t>=</a:t>
                </a:r>
                <a14:m>
                  <m:oMath xmlns:m="http://schemas.openxmlformats.org/officeDocument/2006/math">
                    <m:nary>
                      <m:naryPr>
                        <m:ctrlPr>
                          <a:rPr lang="en-US" altLang="zh-CN" sz="2600" i="1">
                            <a:latin typeface="Cambria Math" panose="02040503050406030204" pitchFamily="18" charset="0"/>
                          </a:rPr>
                        </m:ctrlPr>
                      </m:naryPr>
                      <m:sub>
                        <m:r>
                          <a:rPr lang="en-US" altLang="zh-CN" sz="2600" i="1">
                            <a:latin typeface="Cambria Math" panose="02040503050406030204" pitchFamily="18" charset="0"/>
                          </a:rPr>
                          <m:t>−∞</m:t>
                        </m:r>
                      </m:sub>
                      <m:sup>
                        <m:r>
                          <a:rPr lang="en-US" altLang="zh-CN" sz="2600" i="1">
                            <a:latin typeface="Cambria Math" panose="02040503050406030204" pitchFamily="18" charset="0"/>
                          </a:rPr>
                          <m:t>∞</m:t>
                        </m:r>
                      </m:sup>
                      <m:e>
                        <m:r>
                          <a:rPr lang="en-US" altLang="zh-CN" sz="2600" i="1">
                            <a:latin typeface="Cambria Math" panose="02040503050406030204" pitchFamily="18" charset="0"/>
                          </a:rPr>
                          <m:t>𝑐</m:t>
                        </m:r>
                        <m:d>
                          <m:dPr>
                            <m:ctrlPr>
                              <a:rPr lang="zh-CN" altLang="en-US" sz="2600" i="1">
                                <a:latin typeface="Cambria Math" panose="02040503050406030204" pitchFamily="18" charset="0"/>
                              </a:rPr>
                            </m:ctrlPr>
                          </m:dPr>
                          <m:e>
                            <m:r>
                              <a:rPr lang="en-US" altLang="zh-CN" sz="2600" b="1">
                                <a:latin typeface="Cambria Math" panose="02040503050406030204" pitchFamily="18" charset="0"/>
                              </a:rPr>
                              <m:t>𝐩</m:t>
                            </m:r>
                            <m:r>
                              <a:rPr lang="en-US" altLang="zh-CN" sz="2600" b="1">
                                <a:latin typeface="Cambria Math" panose="02040503050406030204" pitchFamily="18" charset="0"/>
                              </a:rPr>
                              <m:t>,</m:t>
                            </m:r>
                            <m:r>
                              <m:rPr>
                                <m:sty m:val="p"/>
                              </m:rPr>
                              <a:rPr lang="en-US" altLang="zh-CN" sz="2600">
                                <a:latin typeface="Cambria Math" panose="02040503050406030204" pitchFamily="18" charset="0"/>
                              </a:rPr>
                              <m:t>t</m:t>
                            </m:r>
                          </m:e>
                        </m:d>
                        <m:r>
                          <m:rPr>
                            <m:sty m:val="p"/>
                          </m:rPr>
                          <a:rPr lang="el-GR" altLang="zh-CN" sz="2600" i="1" smtClean="0">
                            <a:solidFill>
                              <a:srgbClr val="0000FF"/>
                            </a:solidFill>
                            <a:latin typeface="Cambria Math" panose="02040503050406030204" pitchFamily="18" charset="0"/>
                          </a:rPr>
                          <m:t>δ</m:t>
                        </m:r>
                        <m:r>
                          <a:rPr lang="en-US" altLang="zh-CN" sz="2600" i="1">
                            <a:solidFill>
                              <a:srgbClr val="0000FF"/>
                            </a:solidFill>
                            <a:latin typeface="Cambria Math" panose="02040503050406030204" pitchFamily="18" charset="0"/>
                          </a:rPr>
                          <m:t>(</m:t>
                        </m:r>
                        <m:r>
                          <a:rPr lang="en-US" altLang="zh-CN" sz="2600" b="1" i="1">
                            <a:solidFill>
                              <a:srgbClr val="0000FF"/>
                            </a:solidFill>
                            <a:latin typeface="Cambria Math" panose="02040503050406030204" pitchFamily="18" charset="0"/>
                          </a:rPr>
                          <m:t>𝒑</m:t>
                        </m:r>
                        <m:r>
                          <a:rPr lang="en-US" altLang="zh-CN" sz="2600" b="1" i="1">
                            <a:solidFill>
                              <a:srgbClr val="0000FF"/>
                            </a:solidFill>
                            <a:latin typeface="Cambria Math" panose="02040503050406030204" pitchFamily="18" charset="0"/>
                          </a:rPr>
                          <m:t>−</m:t>
                        </m:r>
                        <m:r>
                          <a:rPr lang="en-US" altLang="zh-CN" sz="2600" b="1" i="1">
                            <a:solidFill>
                              <a:srgbClr val="0000FF"/>
                            </a:solidFill>
                            <a:latin typeface="Cambria Math" panose="02040503050406030204" pitchFamily="18" charset="0"/>
                          </a:rPr>
                          <m:t>𝒑</m:t>
                        </m:r>
                        <m:r>
                          <a:rPr lang="en-US" altLang="zh-CN" sz="2600" i="1">
                            <a:solidFill>
                              <a:srgbClr val="0000FF"/>
                            </a:solidFill>
                            <a:latin typeface="Cambria Math" panose="02040503050406030204" pitchFamily="18" charset="0"/>
                          </a:rPr>
                          <m:t>′)</m:t>
                        </m:r>
                        <m:r>
                          <a:rPr lang="en-US" altLang="zh-CN" sz="2600" i="1">
                            <a:latin typeface="Cambria Math" panose="02040503050406030204" pitchFamily="18" charset="0"/>
                          </a:rPr>
                          <m:t>𝑑</m:t>
                        </m:r>
                        <m:r>
                          <a:rPr lang="en-US" altLang="zh-CN" sz="2600" b="1">
                            <a:latin typeface="Cambria Math" panose="02040503050406030204" pitchFamily="18" charset="0"/>
                          </a:rPr>
                          <m:t>𝐩</m:t>
                        </m:r>
                      </m:e>
                    </m:nary>
                  </m:oMath>
                </a14:m>
                <a:r>
                  <a:rPr lang="en-US" altLang="zh-CN" sz="2600" dirty="0"/>
                  <a:t>= </a:t>
                </a:r>
                <a14:m>
                  <m:oMath xmlns:m="http://schemas.openxmlformats.org/officeDocument/2006/math">
                    <m:r>
                      <a:rPr lang="en-US" altLang="zh-CN" sz="2600" i="1">
                        <a:latin typeface="Cambria Math" panose="02040503050406030204" pitchFamily="18" charset="0"/>
                      </a:rPr>
                      <m:t>𝑐</m:t>
                    </m:r>
                    <m:r>
                      <a:rPr lang="en-US" altLang="zh-CN" sz="2600" b="0" i="0" smtClean="0">
                        <a:latin typeface="Cambria Math" panose="02040503050406030204" pitchFamily="18" charset="0"/>
                      </a:rPr>
                      <m:t>(</m:t>
                    </m:r>
                  </m:oMath>
                </a14:m>
                <a:r>
                  <a:rPr lang="en-US" altLang="zh-CN" sz="2600" b="1" dirty="0"/>
                  <a:t>p</a:t>
                </a:r>
                <a:r>
                  <a:rPr lang="en-US" altLang="zh-CN" sz="2600" dirty="0"/>
                  <a:t>’, t)</a:t>
                </a:r>
              </a:p>
            </p:txBody>
          </p:sp>
        </mc:Choice>
        <mc:Fallback xmlns="">
          <p:sp>
            <p:nvSpPr>
              <p:cNvPr id="5" name="Rectangle 4"/>
              <p:cNvSpPr>
                <a:spLocks noRot="1" noChangeAspect="1" noMove="1" noResize="1" noEditPoints="1" noAdjustHandles="1" noChangeArrowheads="1" noChangeShapeType="1" noTextEdit="1"/>
              </p:cNvSpPr>
              <p:nvPr/>
            </p:nvSpPr>
            <p:spPr>
              <a:xfrm>
                <a:off x="378280" y="571722"/>
                <a:ext cx="8657656" cy="2511393"/>
              </a:xfrm>
              <a:prstGeom prst="rect">
                <a:avLst/>
              </a:prstGeom>
              <a:blipFill>
                <a:blip r:embed="rId4"/>
                <a:stretch>
                  <a:fillRect l="-1268" b="-3398"/>
                </a:stretch>
              </a:blipFill>
            </p:spPr>
            <p:txBody>
              <a:bodyPr/>
              <a:lstStyle/>
              <a:p>
                <a:r>
                  <a:rPr lang="zh-CN" altLang="en-US">
                    <a:noFill/>
                  </a:rPr>
                  <a:t> </a:t>
                </a:r>
              </a:p>
            </p:txBody>
          </p:sp>
        </mc:Fallback>
      </mc:AlternateContent>
      <p:sp>
        <p:nvSpPr>
          <p:cNvPr id="7" name="标题 1">
            <a:extLst>
              <a:ext uri="{FF2B5EF4-FFF2-40B4-BE49-F238E27FC236}">
                <a16:creationId xmlns="" xmlns:a16="http://schemas.microsoft.com/office/drawing/2014/main" id="{1087AE1B-2CF3-4784-B9E2-3E9F21303A48}"/>
              </a:ext>
            </a:extLst>
          </p:cNvPr>
          <p:cNvSpPr txBox="1">
            <a:spLocks/>
          </p:cNvSpPr>
          <p:nvPr/>
        </p:nvSpPr>
        <p:spPr>
          <a:xfrm>
            <a:off x="462653" y="22632"/>
            <a:ext cx="4433468" cy="54817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b="1" dirty="0">
                <a:solidFill>
                  <a:srgbClr val="0000FF"/>
                </a:solidFill>
                <a:latin typeface="黑体" panose="02010609060101010101" pitchFamily="49" charset="-122"/>
                <a:ea typeface="黑体" panose="02010609060101010101" pitchFamily="49" charset="-122"/>
                <a:cs typeface="Times New Roman" panose="02020603050405020304" pitchFamily="18" charset="0"/>
              </a:rPr>
              <a:t>三、动量空间的波函数</a:t>
            </a:r>
          </a:p>
        </p:txBody>
      </p:sp>
      <p:graphicFrame>
        <p:nvGraphicFramePr>
          <p:cNvPr id="8" name="Object 13"/>
          <p:cNvGraphicFramePr>
            <a:graphicFrameLocks noChangeAspect="1"/>
          </p:cNvGraphicFramePr>
          <p:nvPr>
            <p:extLst>
              <p:ext uri="{D42A27DB-BD31-4B8C-83A1-F6EECF244321}">
                <p14:modId xmlns:p14="http://schemas.microsoft.com/office/powerpoint/2010/main" val="3301852344"/>
              </p:ext>
            </p:extLst>
          </p:nvPr>
        </p:nvGraphicFramePr>
        <p:xfrm>
          <a:off x="5975538" y="2680525"/>
          <a:ext cx="2998155" cy="637905"/>
        </p:xfrm>
        <a:graphic>
          <a:graphicData uri="http://schemas.openxmlformats.org/presentationml/2006/ole">
            <mc:AlternateContent xmlns:mc="http://schemas.openxmlformats.org/markup-compatibility/2006">
              <mc:Choice xmlns:v="urn:schemas-microsoft-com:vml" Requires="v">
                <p:oleObj spid="_x0000_s5130" name="Equation" r:id="rId5" imgW="1765080" imgH="330120" progId="Equation.3">
                  <p:embed/>
                </p:oleObj>
              </mc:Choice>
              <mc:Fallback>
                <p:oleObj name="Equation" r:id="rId5" imgW="1765080" imgH="330120" progId="Equation.3">
                  <p:embed/>
                  <p:pic>
                    <p:nvPicPr>
                      <p:cNvPr id="0" name=""/>
                      <p:cNvPicPr>
                        <a:picLocks noChangeAspect="1" noChangeArrowheads="1"/>
                      </p:cNvPicPr>
                      <p:nvPr/>
                    </p:nvPicPr>
                    <p:blipFill>
                      <a:blip r:embed="rId6"/>
                      <a:srcRect/>
                      <a:stretch>
                        <a:fillRect/>
                      </a:stretch>
                    </p:blipFill>
                    <p:spPr bwMode="auto">
                      <a:xfrm>
                        <a:off x="5975538" y="2680525"/>
                        <a:ext cx="2998155" cy="637905"/>
                      </a:xfrm>
                      <a:prstGeom prst="rect">
                        <a:avLst/>
                      </a:prstGeom>
                      <a:noFill/>
                      <a:ln>
                        <a:noFill/>
                      </a:ln>
                    </p:spPr>
                  </p:pic>
                </p:oleObj>
              </mc:Fallback>
            </mc:AlternateContent>
          </a:graphicData>
        </a:graphic>
      </p:graphicFrame>
      <mc:AlternateContent xmlns:mc="http://schemas.openxmlformats.org/markup-compatibility/2006" xmlns:a14="http://schemas.microsoft.com/office/drawing/2010/main">
        <mc:Choice Requires="a14">
          <p:sp>
            <p:nvSpPr>
              <p:cNvPr id="2" name="Rectangle 1"/>
              <p:cNvSpPr/>
              <p:nvPr/>
            </p:nvSpPr>
            <p:spPr>
              <a:xfrm>
                <a:off x="-417498" y="3237427"/>
                <a:ext cx="6487558" cy="955839"/>
              </a:xfrm>
              <a:prstGeom prst="rect">
                <a:avLst/>
              </a:prstGeom>
            </p:spPr>
            <p:txBody>
              <a:bodyPr wrap="square">
                <a:spAutoFit/>
              </a:bodyPr>
              <a:lstStyle/>
              <a:p>
                <a:pPr lvl="1"/>
                <a14:m>
                  <m:oMathPara xmlns:m="http://schemas.openxmlformats.org/officeDocument/2006/math">
                    <m:oMathParaPr>
                      <m:jc m:val="centerGroup"/>
                    </m:oMathParaPr>
                    <m:oMath xmlns:m="http://schemas.openxmlformats.org/officeDocument/2006/math">
                      <m:d>
                        <m:dPr>
                          <m:begChr m:val=""/>
                          <m:ctrlPr>
                            <a:rPr lang="zh-CN" altLang="en-US" sz="2600" i="1">
                              <a:latin typeface="Cambria Math" panose="02040503050406030204" pitchFamily="18" charset="0"/>
                            </a:rPr>
                          </m:ctrlPr>
                        </m:dPr>
                        <m:e>
                          <m:r>
                            <a:rPr lang="en-US" altLang="zh-CN" sz="2600" i="1">
                              <a:latin typeface="Cambria Math" panose="02040503050406030204" pitchFamily="18" charset="0"/>
                            </a:rPr>
                            <m:t> </m:t>
                          </m:r>
                          <m:r>
                            <a:rPr lang="en-US" altLang="zh-CN" sz="2600" i="1">
                              <a:latin typeface="Cambria Math" panose="02040503050406030204" pitchFamily="18" charset="0"/>
                            </a:rPr>
                            <m:t>𝑐</m:t>
                          </m:r>
                          <m:r>
                            <a:rPr lang="zh-CN" altLang="en-US" sz="2600">
                              <a:latin typeface="Cambria Math" panose="02040503050406030204" pitchFamily="18" charset="0"/>
                            </a:rPr>
                            <m:t>(</m:t>
                          </m:r>
                          <m:r>
                            <a:rPr lang="en-US" altLang="zh-CN" sz="2600" b="1">
                              <a:latin typeface="Cambria Math" panose="02040503050406030204" pitchFamily="18" charset="0"/>
                            </a:rPr>
                            <m:t>𝐩</m:t>
                          </m:r>
                          <m:r>
                            <a:rPr lang="zh-CN" altLang="en-US" sz="2600">
                              <a:latin typeface="Cambria Math" panose="02040503050406030204" pitchFamily="18" charset="0"/>
                            </a:rPr>
                            <m:t>,</m:t>
                          </m:r>
                          <m:r>
                            <a:rPr lang="zh-CN" altLang="en-US" sz="2600" i="1">
                              <a:latin typeface="Cambria Math" panose="02040503050406030204" pitchFamily="18" charset="0"/>
                            </a:rPr>
                            <m:t>𝑡</m:t>
                          </m:r>
                        </m:e>
                      </m:d>
                      <m:r>
                        <a:rPr lang="zh-CN" altLang="en-US" sz="2600">
                          <a:latin typeface="Cambria Math" panose="02040503050406030204" pitchFamily="18" charset="0"/>
                        </a:rPr>
                        <m:t>=</m:t>
                      </m:r>
                      <m:f>
                        <m:fPr>
                          <m:ctrlPr>
                            <a:rPr lang="zh-CN" altLang="en-US" sz="2600" i="1">
                              <a:latin typeface="Cambria Math" panose="02040503050406030204" pitchFamily="18" charset="0"/>
                            </a:rPr>
                          </m:ctrlPr>
                        </m:fPr>
                        <m:num>
                          <m:r>
                            <a:rPr lang="zh-CN" altLang="en-US" sz="2600">
                              <a:latin typeface="Cambria Math" panose="02040503050406030204" pitchFamily="18" charset="0"/>
                            </a:rPr>
                            <m:t>1</m:t>
                          </m:r>
                        </m:num>
                        <m:den>
                          <m:sSup>
                            <m:sSupPr>
                              <m:ctrlPr>
                                <a:rPr lang="zh-CN" altLang="en-US" sz="2600" i="1">
                                  <a:latin typeface="Cambria Math" panose="02040503050406030204" pitchFamily="18" charset="0"/>
                                </a:rPr>
                              </m:ctrlPr>
                            </m:sSupPr>
                            <m:e>
                              <m:d>
                                <m:dPr>
                                  <m:ctrlPr>
                                    <a:rPr lang="zh-CN" altLang="en-US" sz="2600" i="1">
                                      <a:latin typeface="Cambria Math" panose="02040503050406030204" pitchFamily="18" charset="0"/>
                                    </a:rPr>
                                  </m:ctrlPr>
                                </m:dPr>
                                <m:e>
                                  <m:r>
                                    <a:rPr lang="zh-CN" altLang="en-US" sz="2600">
                                      <a:latin typeface="Cambria Math" panose="02040503050406030204" pitchFamily="18" charset="0"/>
                                    </a:rPr>
                                    <m:t>2</m:t>
                                  </m:r>
                                  <m:r>
                                    <a:rPr lang="zh-CN" altLang="en-US" sz="2600" i="1">
                                      <a:latin typeface="Cambria Math" panose="02040503050406030204" pitchFamily="18" charset="0"/>
                                    </a:rPr>
                                    <m:t>𝜋</m:t>
                                  </m:r>
                                  <m:r>
                                    <a:rPr lang="zh-CN" altLang="en-US" sz="2600">
                                      <a:latin typeface="Cambria Math" panose="02040503050406030204" pitchFamily="18" charset="0"/>
                                    </a:rPr>
                                    <m:t>ℏ</m:t>
                                  </m:r>
                                </m:e>
                              </m:d>
                            </m:e>
                            <m:sup>
                              <m:f>
                                <m:fPr>
                                  <m:type m:val="lin"/>
                                  <m:ctrlPr>
                                    <a:rPr lang="zh-CN" altLang="en-US" sz="2600" i="1">
                                      <a:latin typeface="Cambria Math" panose="02040503050406030204" pitchFamily="18" charset="0"/>
                                    </a:rPr>
                                  </m:ctrlPr>
                                </m:fPr>
                                <m:num>
                                  <m:r>
                                    <a:rPr lang="zh-CN" altLang="en-US" sz="2600">
                                      <a:latin typeface="Cambria Math" panose="02040503050406030204" pitchFamily="18" charset="0"/>
                                    </a:rPr>
                                    <m:t>3</m:t>
                                  </m:r>
                                </m:num>
                                <m:den>
                                  <m:r>
                                    <a:rPr lang="zh-CN" altLang="en-US" sz="2600">
                                      <a:latin typeface="Cambria Math" panose="02040503050406030204" pitchFamily="18" charset="0"/>
                                    </a:rPr>
                                    <m:t>2</m:t>
                                  </m:r>
                                </m:den>
                              </m:f>
                            </m:sup>
                          </m:sSup>
                        </m:den>
                      </m:f>
                      <m:nary>
                        <m:naryPr>
                          <m:limLoc m:val="subSup"/>
                          <m:grow m:val="on"/>
                          <m:ctrlPr>
                            <a:rPr lang="zh-CN" altLang="en-US" sz="2600" i="1">
                              <a:latin typeface="Cambria Math" panose="02040503050406030204" pitchFamily="18" charset="0"/>
                            </a:rPr>
                          </m:ctrlPr>
                        </m:naryPr>
                        <m:sub>
                          <m:r>
                            <m:rPr>
                              <m:nor/>
                            </m:rPr>
                            <a:rPr lang="zh-CN" altLang="en-US" sz="2600" i="1">
                              <a:latin typeface="Cambria Math" panose="02040503050406030204" pitchFamily="18" charset="0"/>
                            </a:rPr>
                            <m:t> </m:t>
                          </m:r>
                          <m:r>
                            <a:rPr lang="zh-CN" altLang="en-US" sz="2600">
                              <a:latin typeface="Cambria Math" panose="02040503050406030204" pitchFamily="18" charset="0"/>
                            </a:rPr>
                            <m:t>−∞</m:t>
                          </m:r>
                        </m:sub>
                        <m:sup>
                          <m:r>
                            <m:rPr>
                              <m:nor/>
                            </m:rPr>
                            <a:rPr lang="zh-CN" altLang="en-US" sz="2600" i="1">
                              <a:latin typeface="Cambria Math" panose="02040503050406030204" pitchFamily="18" charset="0"/>
                            </a:rPr>
                            <m:t> </m:t>
                          </m:r>
                          <m:r>
                            <a:rPr lang="zh-CN" altLang="en-US" sz="2600">
                              <a:latin typeface="Cambria Math" panose="02040503050406030204" pitchFamily="18" charset="0"/>
                            </a:rPr>
                            <m:t>∞</m:t>
                          </m:r>
                        </m:sup>
                        <m:e>
                          <m:r>
                            <m:rPr>
                              <m:sty m:val="p"/>
                            </m:rPr>
                            <a:rPr lang="en-US" altLang="zh-CN" sz="2600">
                              <a:latin typeface="Cambria Math" panose="02040503050406030204" pitchFamily="18" charset="0"/>
                            </a:rPr>
                            <m:t>Ψ</m:t>
                          </m:r>
                          <m:r>
                            <a:rPr lang="zh-CN" altLang="en-US" sz="2600">
                              <a:latin typeface="Cambria Math" panose="02040503050406030204" pitchFamily="18" charset="0"/>
                            </a:rPr>
                            <m:t>(</m:t>
                          </m:r>
                          <m:r>
                            <a:rPr lang="en-US" altLang="zh-CN" sz="2600" b="1">
                              <a:latin typeface="Cambria Math" panose="02040503050406030204" pitchFamily="18" charset="0"/>
                            </a:rPr>
                            <m:t>𝐫</m:t>
                          </m:r>
                          <m:r>
                            <a:rPr lang="zh-CN" altLang="en-US" sz="2600">
                              <a:latin typeface="Cambria Math" panose="02040503050406030204" pitchFamily="18" charset="0"/>
                            </a:rPr>
                            <m:t>,</m:t>
                          </m:r>
                          <m:r>
                            <a:rPr lang="zh-CN" altLang="en-US" sz="2600" i="1">
                              <a:latin typeface="Cambria Math" panose="02040503050406030204" pitchFamily="18" charset="0"/>
                            </a:rPr>
                            <m:t>𝑡</m:t>
                          </m:r>
                          <m:r>
                            <a:rPr lang="zh-CN" altLang="en-US" sz="2600">
                              <a:latin typeface="Cambria Math" panose="02040503050406030204" pitchFamily="18" charset="0"/>
                            </a:rPr>
                            <m:t>)</m:t>
                          </m:r>
                          <m:sSup>
                            <m:sSupPr>
                              <m:ctrlPr>
                                <a:rPr lang="zh-CN" altLang="en-US" sz="2600" i="1">
                                  <a:latin typeface="Cambria Math" panose="02040503050406030204" pitchFamily="18" charset="0"/>
                                </a:rPr>
                              </m:ctrlPr>
                            </m:sSupPr>
                            <m:e>
                              <m:r>
                                <a:rPr lang="zh-CN" altLang="en-US" sz="2600" i="1">
                                  <a:latin typeface="Cambria Math" panose="02040503050406030204" pitchFamily="18" charset="0"/>
                                </a:rPr>
                                <m:t>𝑒</m:t>
                              </m:r>
                            </m:e>
                            <m:sup>
                              <m:r>
                                <a:rPr lang="en-US" altLang="zh-CN" sz="2600" i="1">
                                  <a:latin typeface="Cambria Math" panose="02040503050406030204" pitchFamily="18" charset="0"/>
                                </a:rPr>
                                <m:t>−</m:t>
                              </m:r>
                              <m:f>
                                <m:fPr>
                                  <m:ctrlPr>
                                    <a:rPr lang="zh-CN" altLang="en-US" sz="2600" i="1">
                                      <a:latin typeface="Cambria Math" panose="02040503050406030204" pitchFamily="18" charset="0"/>
                                    </a:rPr>
                                  </m:ctrlPr>
                                </m:fPr>
                                <m:num>
                                  <m:r>
                                    <a:rPr lang="zh-CN" altLang="en-US" sz="2600" i="1">
                                      <a:latin typeface="Cambria Math" panose="02040503050406030204" pitchFamily="18" charset="0"/>
                                    </a:rPr>
                                    <m:t>𝑖</m:t>
                                  </m:r>
                                </m:num>
                                <m:den>
                                  <m:r>
                                    <a:rPr lang="zh-CN" altLang="en-US" sz="2600">
                                      <a:latin typeface="Cambria Math" panose="02040503050406030204" pitchFamily="18" charset="0"/>
                                    </a:rPr>
                                    <m:t>ℏ</m:t>
                                  </m:r>
                                </m:den>
                              </m:f>
                              <m:r>
                                <a:rPr lang="en-US" altLang="zh-CN" sz="2600" b="1">
                                  <a:latin typeface="Cambria Math" panose="02040503050406030204" pitchFamily="18" charset="0"/>
                                </a:rPr>
                                <m:t>𝐩</m:t>
                              </m:r>
                              <m:r>
                                <a:rPr lang="zh-CN" altLang="en-US" sz="2600" b="1">
                                  <a:latin typeface="Cambria Math" panose="02040503050406030204" pitchFamily="18" charset="0"/>
                                </a:rPr>
                                <m:t>⋅</m:t>
                              </m:r>
                              <m:r>
                                <a:rPr lang="en-US" altLang="zh-CN" sz="2600" b="1">
                                  <a:latin typeface="Cambria Math" panose="02040503050406030204" pitchFamily="18" charset="0"/>
                                </a:rPr>
                                <m:t>𝐫</m:t>
                              </m:r>
                            </m:sup>
                          </m:sSup>
                        </m:e>
                      </m:nary>
                      <m:r>
                        <m:rPr>
                          <m:sty m:val="p"/>
                        </m:rPr>
                        <a:rPr lang="en-US" altLang="zh-CN" sz="2600">
                          <a:latin typeface="Cambria Math" panose="02040503050406030204" pitchFamily="18" charset="0"/>
                        </a:rPr>
                        <m:t>d</m:t>
                      </m:r>
                      <m:r>
                        <a:rPr lang="en-US" altLang="zh-CN" sz="2600" b="1">
                          <a:latin typeface="Cambria Math" panose="02040503050406030204" pitchFamily="18" charset="0"/>
                        </a:rPr>
                        <m:t>𝐫</m:t>
                      </m:r>
                    </m:oMath>
                  </m:oMathPara>
                </a14:m>
                <a:endParaRPr lang="en-US" altLang="zh-CN" sz="2600" b="1" dirty="0"/>
              </a:p>
            </p:txBody>
          </p:sp>
        </mc:Choice>
        <mc:Fallback xmlns="">
          <p:sp>
            <p:nvSpPr>
              <p:cNvPr id="2" name="Rectangle 1"/>
              <p:cNvSpPr>
                <a:spLocks noRot="1" noChangeAspect="1" noMove="1" noResize="1" noEditPoints="1" noAdjustHandles="1" noChangeArrowheads="1" noChangeShapeType="1" noTextEdit="1"/>
              </p:cNvSpPr>
              <p:nvPr/>
            </p:nvSpPr>
            <p:spPr>
              <a:xfrm>
                <a:off x="-417498" y="3237427"/>
                <a:ext cx="6487558" cy="955839"/>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Rectangle 2"/>
              <p:cNvSpPr/>
              <p:nvPr/>
            </p:nvSpPr>
            <p:spPr>
              <a:xfrm>
                <a:off x="-442907" y="4369077"/>
                <a:ext cx="6390758" cy="955839"/>
              </a:xfrm>
              <a:prstGeom prst="rect">
                <a:avLst/>
              </a:prstGeom>
            </p:spPr>
            <p:txBody>
              <a:bodyPr wrap="square">
                <a:spAutoFit/>
              </a:bodyPr>
              <a:lstStyle/>
              <a:p>
                <a:pPr lvl="1"/>
                <a14:m>
                  <m:oMathPara xmlns:m="http://schemas.openxmlformats.org/officeDocument/2006/math">
                    <m:oMathParaPr>
                      <m:jc m:val="centerGroup"/>
                    </m:oMathParaPr>
                    <m:oMath xmlns:m="http://schemas.openxmlformats.org/officeDocument/2006/math">
                      <m:r>
                        <m:rPr>
                          <m:sty m:val="p"/>
                        </m:rPr>
                        <a:rPr lang="en-US" altLang="zh-CN" sz="2600">
                          <a:latin typeface="Cambria Math" panose="02040503050406030204" pitchFamily="18" charset="0"/>
                        </a:rPr>
                        <m:t>Ψ</m:t>
                      </m:r>
                      <m:r>
                        <a:rPr lang="zh-CN" altLang="en-US" sz="2600">
                          <a:latin typeface="Cambria Math" panose="02040503050406030204" pitchFamily="18" charset="0"/>
                        </a:rPr>
                        <m:t>(</m:t>
                      </m:r>
                      <m:r>
                        <a:rPr lang="en-US" altLang="zh-CN" sz="2600" b="1">
                          <a:latin typeface="Cambria Math" panose="02040503050406030204" pitchFamily="18" charset="0"/>
                        </a:rPr>
                        <m:t>𝐫</m:t>
                      </m:r>
                      <m:r>
                        <a:rPr lang="zh-CN" altLang="en-US" sz="2600">
                          <a:latin typeface="Cambria Math" panose="02040503050406030204" pitchFamily="18" charset="0"/>
                        </a:rPr>
                        <m:t>,</m:t>
                      </m:r>
                      <m:r>
                        <a:rPr lang="zh-CN" altLang="en-US" sz="2600" i="1">
                          <a:latin typeface="Cambria Math" panose="02040503050406030204" pitchFamily="18" charset="0"/>
                        </a:rPr>
                        <m:t>𝑡</m:t>
                      </m:r>
                      <m:r>
                        <a:rPr lang="zh-CN" altLang="en-US" sz="2600">
                          <a:latin typeface="Cambria Math" panose="02040503050406030204" pitchFamily="18" charset="0"/>
                        </a:rPr>
                        <m:t>)=</m:t>
                      </m:r>
                      <m:f>
                        <m:fPr>
                          <m:ctrlPr>
                            <a:rPr lang="zh-CN" altLang="en-US" sz="2600" i="1">
                              <a:latin typeface="Cambria Math" panose="02040503050406030204" pitchFamily="18" charset="0"/>
                            </a:rPr>
                          </m:ctrlPr>
                        </m:fPr>
                        <m:num>
                          <m:r>
                            <a:rPr lang="zh-CN" altLang="en-US" sz="2600">
                              <a:latin typeface="Cambria Math" panose="02040503050406030204" pitchFamily="18" charset="0"/>
                            </a:rPr>
                            <m:t>1</m:t>
                          </m:r>
                        </m:num>
                        <m:den>
                          <m:sSup>
                            <m:sSupPr>
                              <m:ctrlPr>
                                <a:rPr lang="zh-CN" altLang="en-US" sz="2600" i="1">
                                  <a:latin typeface="Cambria Math" panose="02040503050406030204" pitchFamily="18" charset="0"/>
                                </a:rPr>
                              </m:ctrlPr>
                            </m:sSupPr>
                            <m:e>
                              <m:d>
                                <m:dPr>
                                  <m:ctrlPr>
                                    <a:rPr lang="zh-CN" altLang="en-US" sz="2600" i="1">
                                      <a:latin typeface="Cambria Math" panose="02040503050406030204" pitchFamily="18" charset="0"/>
                                    </a:rPr>
                                  </m:ctrlPr>
                                </m:dPr>
                                <m:e>
                                  <m:r>
                                    <a:rPr lang="zh-CN" altLang="en-US" sz="2600">
                                      <a:latin typeface="Cambria Math" panose="02040503050406030204" pitchFamily="18" charset="0"/>
                                    </a:rPr>
                                    <m:t>2</m:t>
                                  </m:r>
                                  <m:r>
                                    <a:rPr lang="zh-CN" altLang="en-US" sz="2600" i="1">
                                      <a:latin typeface="Cambria Math" panose="02040503050406030204" pitchFamily="18" charset="0"/>
                                    </a:rPr>
                                    <m:t>𝜋</m:t>
                                  </m:r>
                                  <m:r>
                                    <a:rPr lang="zh-CN" altLang="en-US" sz="2600">
                                      <a:latin typeface="Cambria Math" panose="02040503050406030204" pitchFamily="18" charset="0"/>
                                    </a:rPr>
                                    <m:t>ℏ</m:t>
                                  </m:r>
                                </m:e>
                              </m:d>
                            </m:e>
                            <m:sup>
                              <m:f>
                                <m:fPr>
                                  <m:type m:val="lin"/>
                                  <m:ctrlPr>
                                    <a:rPr lang="zh-CN" altLang="en-US" sz="2600" i="1">
                                      <a:latin typeface="Cambria Math" panose="02040503050406030204" pitchFamily="18" charset="0"/>
                                    </a:rPr>
                                  </m:ctrlPr>
                                </m:fPr>
                                <m:num>
                                  <m:r>
                                    <a:rPr lang="zh-CN" altLang="en-US" sz="2600">
                                      <a:latin typeface="Cambria Math" panose="02040503050406030204" pitchFamily="18" charset="0"/>
                                    </a:rPr>
                                    <m:t>3</m:t>
                                  </m:r>
                                </m:num>
                                <m:den>
                                  <m:r>
                                    <a:rPr lang="zh-CN" altLang="en-US" sz="2600">
                                      <a:latin typeface="Cambria Math" panose="02040503050406030204" pitchFamily="18" charset="0"/>
                                    </a:rPr>
                                    <m:t>2</m:t>
                                  </m:r>
                                </m:den>
                              </m:f>
                            </m:sup>
                          </m:sSup>
                        </m:den>
                      </m:f>
                      <m:nary>
                        <m:naryPr>
                          <m:limLoc m:val="subSup"/>
                          <m:grow m:val="on"/>
                          <m:ctrlPr>
                            <a:rPr lang="zh-CN" altLang="en-US" sz="2600" i="1">
                              <a:latin typeface="Cambria Math" panose="02040503050406030204" pitchFamily="18" charset="0"/>
                            </a:rPr>
                          </m:ctrlPr>
                        </m:naryPr>
                        <m:sub>
                          <m:r>
                            <m:rPr>
                              <m:nor/>
                            </m:rPr>
                            <a:rPr lang="zh-CN" altLang="en-US" sz="2600" i="1">
                              <a:latin typeface="Cambria Math" panose="02040503050406030204" pitchFamily="18" charset="0"/>
                            </a:rPr>
                            <m:t> </m:t>
                          </m:r>
                          <m:r>
                            <a:rPr lang="zh-CN" altLang="en-US" sz="2600">
                              <a:latin typeface="Cambria Math" panose="02040503050406030204" pitchFamily="18" charset="0"/>
                            </a:rPr>
                            <m:t>−∞</m:t>
                          </m:r>
                        </m:sub>
                        <m:sup>
                          <m:r>
                            <m:rPr>
                              <m:nor/>
                            </m:rPr>
                            <a:rPr lang="zh-CN" altLang="en-US" sz="2600" i="1">
                              <a:latin typeface="Cambria Math" panose="02040503050406030204" pitchFamily="18" charset="0"/>
                            </a:rPr>
                            <m:t> </m:t>
                          </m:r>
                          <m:r>
                            <a:rPr lang="zh-CN" altLang="en-US" sz="2600">
                              <a:latin typeface="Cambria Math" panose="02040503050406030204" pitchFamily="18" charset="0"/>
                            </a:rPr>
                            <m:t>∞</m:t>
                          </m:r>
                        </m:sup>
                        <m:e>
                          <m:d>
                            <m:dPr>
                              <m:begChr m:val=""/>
                              <m:ctrlPr>
                                <a:rPr lang="zh-CN" altLang="en-US" sz="2600" i="1">
                                  <a:latin typeface="Cambria Math" panose="02040503050406030204" pitchFamily="18" charset="0"/>
                                </a:rPr>
                              </m:ctrlPr>
                            </m:dPr>
                            <m:e>
                              <m:r>
                                <a:rPr lang="en-US" altLang="zh-CN" sz="2600" i="1">
                                  <a:latin typeface="Cambria Math" panose="02040503050406030204" pitchFamily="18" charset="0"/>
                                </a:rPr>
                                <m:t>𝑐</m:t>
                              </m:r>
                              <m:r>
                                <a:rPr lang="zh-CN" altLang="en-US" sz="2600">
                                  <a:latin typeface="Cambria Math" panose="02040503050406030204" pitchFamily="18" charset="0"/>
                                </a:rPr>
                                <m:t>(</m:t>
                              </m:r>
                              <m:r>
                                <a:rPr lang="en-US" altLang="zh-CN" sz="2600" b="1">
                                  <a:latin typeface="Cambria Math" panose="02040503050406030204" pitchFamily="18" charset="0"/>
                                </a:rPr>
                                <m:t>𝐩</m:t>
                              </m:r>
                              <m:r>
                                <a:rPr lang="zh-CN" altLang="en-US" sz="2600">
                                  <a:latin typeface="Cambria Math" panose="02040503050406030204" pitchFamily="18" charset="0"/>
                                </a:rPr>
                                <m:t>,</m:t>
                              </m:r>
                              <m:r>
                                <a:rPr lang="zh-CN" altLang="en-US" sz="2600" i="1">
                                  <a:latin typeface="Cambria Math" panose="02040503050406030204" pitchFamily="18" charset="0"/>
                                </a:rPr>
                                <m:t>𝑡</m:t>
                              </m:r>
                            </m:e>
                          </m:d>
                        </m:e>
                      </m:nary>
                      <m:sSup>
                        <m:sSupPr>
                          <m:ctrlPr>
                            <a:rPr lang="zh-CN" altLang="en-US" sz="2600" i="1">
                              <a:latin typeface="Cambria Math" panose="02040503050406030204" pitchFamily="18" charset="0"/>
                            </a:rPr>
                          </m:ctrlPr>
                        </m:sSupPr>
                        <m:e>
                          <m:r>
                            <a:rPr lang="zh-CN" altLang="en-US" sz="2600" i="1">
                              <a:latin typeface="Cambria Math" panose="02040503050406030204" pitchFamily="18" charset="0"/>
                            </a:rPr>
                            <m:t>𝑒</m:t>
                          </m:r>
                        </m:e>
                        <m:sup>
                          <m:f>
                            <m:fPr>
                              <m:ctrlPr>
                                <a:rPr lang="zh-CN" altLang="en-US" sz="2600" i="1">
                                  <a:latin typeface="Cambria Math" panose="02040503050406030204" pitchFamily="18" charset="0"/>
                                </a:rPr>
                              </m:ctrlPr>
                            </m:fPr>
                            <m:num>
                              <m:r>
                                <a:rPr lang="zh-CN" altLang="en-US" sz="2600" i="1">
                                  <a:latin typeface="Cambria Math" panose="02040503050406030204" pitchFamily="18" charset="0"/>
                                </a:rPr>
                                <m:t>𝑖</m:t>
                              </m:r>
                            </m:num>
                            <m:den>
                              <m:r>
                                <a:rPr lang="zh-CN" altLang="en-US" sz="2600">
                                  <a:latin typeface="Cambria Math" panose="02040503050406030204" pitchFamily="18" charset="0"/>
                                </a:rPr>
                                <m:t>ℏ</m:t>
                              </m:r>
                            </m:den>
                          </m:f>
                          <m:r>
                            <a:rPr lang="en-US" altLang="zh-CN" sz="2600" b="1">
                              <a:latin typeface="Cambria Math" panose="02040503050406030204" pitchFamily="18" charset="0"/>
                            </a:rPr>
                            <m:t>𝐩</m:t>
                          </m:r>
                          <m:r>
                            <a:rPr lang="zh-CN" altLang="en-US" sz="2600" b="1">
                              <a:latin typeface="Cambria Math" panose="02040503050406030204" pitchFamily="18" charset="0"/>
                            </a:rPr>
                            <m:t>⋅</m:t>
                          </m:r>
                          <m:r>
                            <a:rPr lang="en-US" altLang="zh-CN" sz="2600" b="1">
                              <a:latin typeface="Cambria Math" panose="02040503050406030204" pitchFamily="18" charset="0"/>
                            </a:rPr>
                            <m:t>𝐫</m:t>
                          </m:r>
                        </m:sup>
                      </m:sSup>
                      <m:r>
                        <m:rPr>
                          <m:sty m:val="p"/>
                        </m:rPr>
                        <a:rPr lang="en-US" altLang="zh-CN" sz="2600">
                          <a:latin typeface="Cambria Math" panose="02040503050406030204" pitchFamily="18" charset="0"/>
                        </a:rPr>
                        <m:t>d</m:t>
                      </m:r>
                      <m:r>
                        <a:rPr lang="en-US" altLang="zh-CN" sz="2600" b="1">
                          <a:latin typeface="Cambria Math" panose="02040503050406030204" pitchFamily="18" charset="0"/>
                        </a:rPr>
                        <m:t>𝐩</m:t>
                      </m:r>
                    </m:oMath>
                  </m:oMathPara>
                </a14:m>
                <a:endParaRPr lang="zh-CN" altLang="en-US" sz="2600" b="1" dirty="0"/>
              </a:p>
            </p:txBody>
          </p:sp>
        </mc:Choice>
        <mc:Fallback xmlns="">
          <p:sp>
            <p:nvSpPr>
              <p:cNvPr id="3" name="Rectangle 2"/>
              <p:cNvSpPr>
                <a:spLocks noRot="1" noChangeAspect="1" noMove="1" noResize="1" noEditPoints="1" noAdjustHandles="1" noChangeArrowheads="1" noChangeShapeType="1" noTextEdit="1"/>
              </p:cNvSpPr>
              <p:nvPr/>
            </p:nvSpPr>
            <p:spPr>
              <a:xfrm>
                <a:off x="-442907" y="4369077"/>
                <a:ext cx="6390758" cy="955839"/>
              </a:xfrm>
              <a:prstGeom prst="rect">
                <a:avLst/>
              </a:prstGeom>
              <a:blipFill rotWithShape="0">
                <a:blip r:embed="rId1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113764" y="5633540"/>
                <a:ext cx="5732472" cy="492443"/>
              </a:xfrm>
              <a:prstGeom prst="rect">
                <a:avLst/>
              </a:prstGeom>
            </p:spPr>
            <p:txBody>
              <a:bodyPr wrap="square">
                <a:spAutoFit/>
              </a:bodyPr>
              <a:lstStyle/>
              <a:p>
                <a:pPr lvl="1"/>
                <a14:m>
                  <m:oMath xmlns:m="http://schemas.openxmlformats.org/officeDocument/2006/math">
                    <m:r>
                      <m:rPr>
                        <m:sty m:val="p"/>
                      </m:rPr>
                      <a:rPr lang="en-US" altLang="zh-CN" sz="2600">
                        <a:latin typeface="Cambria Math" panose="02040503050406030204" pitchFamily="18" charset="0"/>
                      </a:rPr>
                      <m:t>Ψ</m:t>
                    </m:r>
                    <m:d>
                      <m:dPr>
                        <m:ctrlPr>
                          <a:rPr lang="zh-CN" altLang="en-US" sz="2600" i="1">
                            <a:latin typeface="Cambria Math" panose="02040503050406030204" pitchFamily="18" charset="0"/>
                          </a:rPr>
                        </m:ctrlPr>
                      </m:dPr>
                      <m:e>
                        <m:r>
                          <a:rPr lang="en-US" altLang="zh-CN" sz="2600" b="1">
                            <a:latin typeface="Cambria Math" panose="02040503050406030204" pitchFamily="18" charset="0"/>
                          </a:rPr>
                          <m:t>𝐫</m:t>
                        </m:r>
                        <m:r>
                          <a:rPr lang="zh-CN" altLang="en-US" sz="2600">
                            <a:latin typeface="Cambria Math" panose="02040503050406030204" pitchFamily="18" charset="0"/>
                          </a:rPr>
                          <m:t>,</m:t>
                        </m:r>
                        <m:r>
                          <a:rPr lang="zh-CN" altLang="en-US" sz="2600" i="1">
                            <a:latin typeface="Cambria Math" panose="02040503050406030204" pitchFamily="18" charset="0"/>
                          </a:rPr>
                          <m:t>𝑡</m:t>
                        </m:r>
                      </m:e>
                    </m:d>
                    <m:r>
                      <a:rPr lang="zh-CN" altLang="en-US" sz="2600" i="1">
                        <a:latin typeface="Cambria Math" panose="02040503050406030204" pitchFamily="18" charset="0"/>
                      </a:rPr>
                      <m:t>与</m:t>
                    </m:r>
                    <m:d>
                      <m:dPr>
                        <m:begChr m:val=""/>
                        <m:ctrlPr>
                          <a:rPr lang="zh-CN" altLang="en-US" sz="2600" i="1">
                            <a:latin typeface="Cambria Math" panose="02040503050406030204" pitchFamily="18" charset="0"/>
                          </a:rPr>
                        </m:ctrlPr>
                      </m:dPr>
                      <m:e>
                        <m:r>
                          <a:rPr lang="en-US" altLang="zh-CN" sz="2600" i="1">
                            <a:latin typeface="Cambria Math" panose="02040503050406030204" pitchFamily="18" charset="0"/>
                          </a:rPr>
                          <m:t> </m:t>
                        </m:r>
                        <m:r>
                          <a:rPr lang="en-US" altLang="zh-CN" sz="2600" i="1">
                            <a:latin typeface="Cambria Math" panose="02040503050406030204" pitchFamily="18" charset="0"/>
                          </a:rPr>
                          <m:t>𝑐</m:t>
                        </m:r>
                        <m:r>
                          <a:rPr lang="zh-CN" altLang="en-US" sz="2600">
                            <a:latin typeface="Cambria Math" panose="02040503050406030204" pitchFamily="18" charset="0"/>
                          </a:rPr>
                          <m:t>(</m:t>
                        </m:r>
                        <m:r>
                          <a:rPr lang="en-US" altLang="zh-CN" sz="2600" b="1">
                            <a:latin typeface="Cambria Math" panose="02040503050406030204" pitchFamily="18" charset="0"/>
                          </a:rPr>
                          <m:t>𝐩</m:t>
                        </m:r>
                        <m:r>
                          <a:rPr lang="zh-CN" altLang="en-US" sz="2600">
                            <a:latin typeface="Cambria Math" panose="02040503050406030204" pitchFamily="18" charset="0"/>
                          </a:rPr>
                          <m:t>,</m:t>
                        </m:r>
                        <m:r>
                          <a:rPr lang="zh-CN" altLang="en-US" sz="2600" i="1">
                            <a:latin typeface="Cambria Math" panose="02040503050406030204" pitchFamily="18" charset="0"/>
                          </a:rPr>
                          <m:t>𝑡</m:t>
                        </m:r>
                      </m:e>
                    </m:d>
                  </m:oMath>
                </a14:m>
                <a:r>
                  <a:rPr lang="zh-CN" altLang="en-US" sz="2600" b="1" dirty="0">
                    <a:latin typeface="黑体" panose="02010609060101010101" pitchFamily="49" charset="-122"/>
                    <a:ea typeface="黑体" panose="02010609060101010101" pitchFamily="49" charset="-122"/>
                  </a:rPr>
                  <a:t>互为傅里叶变换</a:t>
                </a:r>
                <a:endParaRPr lang="zh-CN" altLang="en-US" sz="2600" dirty="0">
                  <a:latin typeface="黑体" panose="02010609060101010101" pitchFamily="49" charset="-122"/>
                  <a:ea typeface="黑体" panose="02010609060101010101" pitchFamily="49" charset="-122"/>
                </a:endParaRPr>
              </a:p>
            </p:txBody>
          </p:sp>
        </mc:Choice>
        <mc:Fallback xmlns="">
          <p:sp>
            <p:nvSpPr>
              <p:cNvPr id="4" name="Rectangle 3"/>
              <p:cNvSpPr>
                <a:spLocks noRot="1" noChangeAspect="1" noMove="1" noResize="1" noEditPoints="1" noAdjustHandles="1" noChangeArrowheads="1" noChangeShapeType="1" noTextEdit="1"/>
              </p:cNvSpPr>
              <p:nvPr/>
            </p:nvSpPr>
            <p:spPr>
              <a:xfrm>
                <a:off x="-113764" y="5633540"/>
                <a:ext cx="5732472" cy="492443"/>
              </a:xfrm>
              <a:prstGeom prst="rect">
                <a:avLst/>
              </a:prstGeom>
              <a:blipFill>
                <a:blip r:embed="rId15"/>
                <a:stretch>
                  <a:fillRect t="-13580" b="-28395"/>
                </a:stretch>
              </a:blipFill>
            </p:spPr>
            <p:txBody>
              <a:bodyPr/>
              <a:lstStyle/>
              <a:p>
                <a:r>
                  <a:rPr lang="zh-CN" altLang="en-US">
                    <a:noFill/>
                  </a:rPr>
                  <a:t> </a:t>
                </a:r>
              </a:p>
            </p:txBody>
          </p:sp>
        </mc:Fallback>
      </mc:AlternateContent>
      <p:grpSp>
        <p:nvGrpSpPr>
          <p:cNvPr id="6" name="组合 5">
            <a:extLst>
              <a:ext uri="{FF2B5EF4-FFF2-40B4-BE49-F238E27FC236}">
                <a16:creationId xmlns="" xmlns:a16="http://schemas.microsoft.com/office/drawing/2014/main" id="{42677C4C-61BE-E843-EC27-79B19C289AD6}"/>
              </a:ext>
            </a:extLst>
          </p:cNvPr>
          <p:cNvGrpSpPr/>
          <p:nvPr/>
        </p:nvGrpSpPr>
        <p:grpSpPr>
          <a:xfrm>
            <a:off x="5475287" y="3948461"/>
            <a:ext cx="3668713" cy="2752909"/>
            <a:chOff x="5475287" y="3990064"/>
            <a:chExt cx="3668713" cy="2752909"/>
          </a:xfrm>
        </p:grpSpPr>
        <p:graphicFrame>
          <p:nvGraphicFramePr>
            <p:cNvPr id="9" name="Object 14"/>
            <p:cNvGraphicFramePr>
              <a:graphicFrameLocks noChangeAspect="1"/>
            </p:cNvGraphicFramePr>
            <p:nvPr>
              <p:extLst>
                <p:ext uri="{D42A27DB-BD31-4B8C-83A1-F6EECF244321}">
                  <p14:modId xmlns:p14="http://schemas.microsoft.com/office/powerpoint/2010/main" val="1955409357"/>
                </p:ext>
              </p:extLst>
            </p:nvPr>
          </p:nvGraphicFramePr>
          <p:xfrm>
            <a:off x="5753360" y="4127352"/>
            <a:ext cx="3125811" cy="656610"/>
          </p:xfrm>
          <a:graphic>
            <a:graphicData uri="http://schemas.openxmlformats.org/presentationml/2006/ole">
              <mc:AlternateContent xmlns:mc="http://schemas.openxmlformats.org/markup-compatibility/2006">
                <mc:Choice xmlns:v="urn:schemas-microsoft-com:vml" Requires="v">
                  <p:oleObj spid="_x0000_s5131" r:id="rId16" imgW="3495435" imgH="752606" progId="Equation.3">
                    <p:embed/>
                  </p:oleObj>
                </mc:Choice>
                <mc:Fallback>
                  <p:oleObj r:id="rId16" imgW="3495435" imgH="752606" progId="Equation.3">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753360" y="4127352"/>
                          <a:ext cx="3125811" cy="656610"/>
                        </a:xfrm>
                        <a:prstGeom prst="rect">
                          <a:avLst/>
                        </a:prstGeom>
                        <a:noFill/>
                        <a:ln>
                          <a:noFill/>
                        </a:ln>
                      </p:spPr>
                    </p:pic>
                  </p:oleObj>
                </mc:Fallback>
              </mc:AlternateContent>
            </a:graphicData>
          </a:graphic>
        </p:graphicFrame>
        <p:graphicFrame>
          <p:nvGraphicFramePr>
            <p:cNvPr id="10" name="Object 15"/>
            <p:cNvGraphicFramePr>
              <a:graphicFrameLocks noChangeAspect="1"/>
            </p:cNvGraphicFramePr>
            <p:nvPr>
              <p:extLst>
                <p:ext uri="{D42A27DB-BD31-4B8C-83A1-F6EECF244321}">
                  <p14:modId xmlns:p14="http://schemas.microsoft.com/office/powerpoint/2010/main" val="2578793952"/>
                </p:ext>
              </p:extLst>
            </p:nvPr>
          </p:nvGraphicFramePr>
          <p:xfrm>
            <a:off x="5639258" y="4749509"/>
            <a:ext cx="3354017" cy="704081"/>
          </p:xfrm>
          <a:graphic>
            <a:graphicData uri="http://schemas.openxmlformats.org/presentationml/2006/ole">
              <mc:AlternateContent xmlns:mc="http://schemas.openxmlformats.org/markup-compatibility/2006">
                <mc:Choice xmlns:v="urn:schemas-microsoft-com:vml" Requires="v">
                  <p:oleObj spid="_x0000_s5132" name="Equation" r:id="rId18" imgW="1942920" imgH="419040" progId="Equation.3">
                    <p:embed/>
                  </p:oleObj>
                </mc:Choice>
                <mc:Fallback>
                  <p:oleObj name="Equation" r:id="rId18" imgW="1942920" imgH="419040" progId="Equation.3">
                    <p:embed/>
                    <p:pic>
                      <p:nvPicPr>
                        <p:cNvPr id="0" name=""/>
                        <p:cNvPicPr>
                          <a:picLocks noChangeAspect="1" noChangeArrowheads="1"/>
                        </p:cNvPicPr>
                        <p:nvPr/>
                      </p:nvPicPr>
                      <p:blipFill>
                        <a:blip r:embed="rId19"/>
                        <a:srcRect/>
                        <a:stretch>
                          <a:fillRect/>
                        </a:stretch>
                      </p:blipFill>
                      <p:spPr bwMode="auto">
                        <a:xfrm>
                          <a:off x="5639258" y="4749509"/>
                          <a:ext cx="3354017" cy="704081"/>
                        </a:xfrm>
                        <a:prstGeom prst="rect">
                          <a:avLst/>
                        </a:prstGeom>
                        <a:noFill/>
                        <a:ln>
                          <a:noFill/>
                        </a:ln>
                      </p:spPr>
                    </p:pic>
                  </p:oleObj>
                </mc:Fallback>
              </mc:AlternateContent>
            </a:graphicData>
          </a:graphic>
        </p:graphicFrame>
        <p:graphicFrame>
          <p:nvGraphicFramePr>
            <p:cNvPr id="11" name="Object 29"/>
            <p:cNvGraphicFramePr>
              <a:graphicFrameLocks noChangeAspect="1"/>
            </p:cNvGraphicFramePr>
            <p:nvPr>
              <p:extLst>
                <p:ext uri="{D42A27DB-BD31-4B8C-83A1-F6EECF244321}">
                  <p14:modId xmlns:p14="http://schemas.microsoft.com/office/powerpoint/2010/main" val="3027812741"/>
                </p:ext>
              </p:extLst>
            </p:nvPr>
          </p:nvGraphicFramePr>
          <p:xfrm>
            <a:off x="5475287" y="5652069"/>
            <a:ext cx="3668713" cy="1063625"/>
          </p:xfrm>
          <a:graphic>
            <a:graphicData uri="http://schemas.openxmlformats.org/presentationml/2006/ole">
              <mc:AlternateContent xmlns:mc="http://schemas.openxmlformats.org/markup-compatibility/2006">
                <mc:Choice xmlns:v="urn:schemas-microsoft-com:vml" Requires="v">
                  <p:oleObj spid="_x0000_s5133" r:id="rId20" imgW="3771826" imgH="1133344" progId="Equation.3">
                    <p:embed/>
                  </p:oleObj>
                </mc:Choice>
                <mc:Fallback>
                  <p:oleObj r:id="rId20" imgW="3771826" imgH="1133344" progId="Equation.3">
                    <p:embed/>
                    <p:pic>
                      <p:nvPicPr>
                        <p:cNvPr id="0" name=""/>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475287" y="5652069"/>
                          <a:ext cx="3668713" cy="106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5" name="Rectangle 14"/>
            <p:cNvSpPr/>
            <p:nvPr/>
          </p:nvSpPr>
          <p:spPr>
            <a:xfrm>
              <a:off x="5475287" y="3990064"/>
              <a:ext cx="3668712" cy="275290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790443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P spid="3" grpId="0"/>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文本框 5">
                <a:extLst>
                  <a:ext uri="{FF2B5EF4-FFF2-40B4-BE49-F238E27FC236}">
                    <a16:creationId xmlns="" xmlns:a16="http://schemas.microsoft.com/office/drawing/2014/main" id="{726C5344-0F0B-4F9D-B142-B97FE0272233}"/>
                  </a:ext>
                </a:extLst>
              </p:cNvPr>
              <p:cNvSpPr txBox="1"/>
              <p:nvPr/>
            </p:nvSpPr>
            <p:spPr>
              <a:xfrm>
                <a:off x="2032170" y="654775"/>
                <a:ext cx="6035506" cy="2164695"/>
              </a:xfrm>
              <a:prstGeom prst="rect">
                <a:avLst/>
              </a:prstGeom>
              <a:noFill/>
            </p:spPr>
            <p:txBody>
              <a:bodyPr wrap="square" rtlCol="0">
                <a:spAutoFit/>
              </a:bodyPr>
              <a:lstStyle/>
              <a:p>
                <a:pPr marL="0" lvl="1" indent="0">
                  <a:lnSpc>
                    <a:spcPct val="120000"/>
                  </a:lnSpc>
                  <a:buNone/>
                </a:pPr>
                <a14:m>
                  <m:oMathPara xmlns:m="http://schemas.openxmlformats.org/officeDocument/2006/math">
                    <m:oMathParaPr>
                      <m:jc m:val="left"/>
                    </m:oMathParaPr>
                    <m:oMath xmlns:m="http://schemas.openxmlformats.org/officeDocument/2006/math">
                      <m:r>
                        <m:rPr>
                          <m:sty m:val="p"/>
                        </m:rPr>
                        <a:rPr lang="en-US" altLang="zh-CN" sz="2600" smtClean="0">
                          <a:latin typeface="Cambria Math" panose="02040503050406030204" pitchFamily="18" charset="0"/>
                        </a:rPr>
                        <m:t>Ψ</m:t>
                      </m:r>
                      <m:r>
                        <a:rPr lang="zh-CN" altLang="en-US" sz="2600">
                          <a:latin typeface="Cambria Math" panose="02040503050406030204" pitchFamily="18" charset="0"/>
                        </a:rPr>
                        <m:t>(</m:t>
                      </m:r>
                      <m:r>
                        <m:rPr>
                          <m:sty m:val="p"/>
                        </m:rPr>
                        <a:rPr lang="en-US" altLang="zh-CN" sz="2600" b="0" i="0" smtClean="0">
                          <a:latin typeface="Cambria Math" panose="02040503050406030204" pitchFamily="18" charset="0"/>
                        </a:rPr>
                        <m:t>x</m:t>
                      </m:r>
                      <m:r>
                        <a:rPr lang="zh-CN" altLang="en-US" sz="2600">
                          <a:latin typeface="Cambria Math" panose="02040503050406030204" pitchFamily="18" charset="0"/>
                        </a:rPr>
                        <m:t>,</m:t>
                      </m:r>
                      <m:r>
                        <a:rPr lang="zh-CN" altLang="en-US" sz="2600" i="1">
                          <a:latin typeface="Cambria Math" panose="02040503050406030204" pitchFamily="18" charset="0"/>
                        </a:rPr>
                        <m:t>𝑡</m:t>
                      </m:r>
                      <m:r>
                        <a:rPr lang="zh-CN" altLang="en-US" sz="2600">
                          <a:latin typeface="Cambria Math" panose="02040503050406030204" pitchFamily="18" charset="0"/>
                        </a:rPr>
                        <m:t>)=</m:t>
                      </m:r>
                      <m:f>
                        <m:fPr>
                          <m:ctrlPr>
                            <a:rPr lang="zh-CN" altLang="en-US" sz="2600" i="1">
                              <a:latin typeface="Cambria Math" panose="02040503050406030204" pitchFamily="18" charset="0"/>
                            </a:rPr>
                          </m:ctrlPr>
                        </m:fPr>
                        <m:num>
                          <m:r>
                            <a:rPr lang="zh-CN" altLang="en-US" sz="2600">
                              <a:latin typeface="Cambria Math" panose="02040503050406030204" pitchFamily="18" charset="0"/>
                            </a:rPr>
                            <m:t>1</m:t>
                          </m:r>
                        </m:num>
                        <m:den>
                          <m:sSup>
                            <m:sSupPr>
                              <m:ctrlPr>
                                <a:rPr lang="zh-CN" altLang="en-US" sz="2600" i="1">
                                  <a:latin typeface="Cambria Math" panose="02040503050406030204" pitchFamily="18" charset="0"/>
                                </a:rPr>
                              </m:ctrlPr>
                            </m:sSupPr>
                            <m:e>
                              <m:d>
                                <m:dPr>
                                  <m:ctrlPr>
                                    <a:rPr lang="zh-CN" altLang="en-US" sz="2600" i="1">
                                      <a:latin typeface="Cambria Math" panose="02040503050406030204" pitchFamily="18" charset="0"/>
                                    </a:rPr>
                                  </m:ctrlPr>
                                </m:dPr>
                                <m:e>
                                  <m:r>
                                    <a:rPr lang="zh-CN" altLang="en-US" sz="2600">
                                      <a:latin typeface="Cambria Math" panose="02040503050406030204" pitchFamily="18" charset="0"/>
                                    </a:rPr>
                                    <m:t>2</m:t>
                                  </m:r>
                                  <m:r>
                                    <a:rPr lang="zh-CN" altLang="en-US" sz="2600" i="1">
                                      <a:latin typeface="Cambria Math" panose="02040503050406030204" pitchFamily="18" charset="0"/>
                                    </a:rPr>
                                    <m:t>𝜋</m:t>
                                  </m:r>
                                  <m:r>
                                    <a:rPr lang="zh-CN" altLang="en-US" sz="2600">
                                      <a:latin typeface="Cambria Math" panose="02040503050406030204" pitchFamily="18" charset="0"/>
                                    </a:rPr>
                                    <m:t>ℏ</m:t>
                                  </m:r>
                                </m:e>
                              </m:d>
                            </m:e>
                            <m:sup>
                              <m:f>
                                <m:fPr>
                                  <m:type m:val="lin"/>
                                  <m:ctrlPr>
                                    <a:rPr lang="zh-CN" altLang="en-US" sz="2600" i="1">
                                      <a:latin typeface="Cambria Math" panose="02040503050406030204" pitchFamily="18" charset="0"/>
                                    </a:rPr>
                                  </m:ctrlPr>
                                </m:fPr>
                                <m:num>
                                  <m:r>
                                    <a:rPr lang="en-US" altLang="zh-CN" sz="2600" b="0" i="0" smtClean="0">
                                      <a:latin typeface="Cambria Math" panose="02040503050406030204" pitchFamily="18" charset="0"/>
                                    </a:rPr>
                                    <m:t>1</m:t>
                                  </m:r>
                                </m:num>
                                <m:den>
                                  <m:r>
                                    <a:rPr lang="zh-CN" altLang="en-US" sz="2600">
                                      <a:latin typeface="Cambria Math" panose="02040503050406030204" pitchFamily="18" charset="0"/>
                                    </a:rPr>
                                    <m:t>2</m:t>
                                  </m:r>
                                </m:den>
                              </m:f>
                            </m:sup>
                          </m:sSup>
                        </m:den>
                      </m:f>
                      <m:nary>
                        <m:naryPr>
                          <m:limLoc m:val="subSup"/>
                          <m:grow m:val="on"/>
                          <m:ctrlPr>
                            <a:rPr lang="zh-CN" altLang="en-US" sz="2600" i="1">
                              <a:latin typeface="Cambria Math" panose="02040503050406030204" pitchFamily="18" charset="0"/>
                            </a:rPr>
                          </m:ctrlPr>
                        </m:naryPr>
                        <m:sub>
                          <m:r>
                            <m:rPr>
                              <m:nor/>
                            </m:rPr>
                            <a:rPr lang="zh-CN" altLang="en-US" sz="2600" i="1">
                              <a:latin typeface="Cambria Math" panose="02040503050406030204" pitchFamily="18" charset="0"/>
                            </a:rPr>
                            <m:t> </m:t>
                          </m:r>
                          <m:r>
                            <a:rPr lang="zh-CN" altLang="en-US" sz="2600">
                              <a:latin typeface="Cambria Math" panose="02040503050406030204" pitchFamily="18" charset="0"/>
                            </a:rPr>
                            <m:t>−∞</m:t>
                          </m:r>
                        </m:sub>
                        <m:sup>
                          <m:r>
                            <m:rPr>
                              <m:nor/>
                            </m:rPr>
                            <a:rPr lang="zh-CN" altLang="en-US" sz="2600" i="1">
                              <a:latin typeface="Cambria Math" panose="02040503050406030204" pitchFamily="18" charset="0"/>
                            </a:rPr>
                            <m:t> </m:t>
                          </m:r>
                          <m:r>
                            <a:rPr lang="zh-CN" altLang="en-US" sz="2600">
                              <a:latin typeface="Cambria Math" panose="02040503050406030204" pitchFamily="18" charset="0"/>
                            </a:rPr>
                            <m:t>∞</m:t>
                          </m:r>
                        </m:sup>
                        <m:e>
                          <m:d>
                            <m:dPr>
                              <m:begChr m:val=""/>
                              <m:ctrlPr>
                                <a:rPr lang="zh-CN" altLang="en-US" sz="2600" i="1">
                                  <a:latin typeface="Cambria Math" panose="02040503050406030204" pitchFamily="18" charset="0"/>
                                </a:rPr>
                              </m:ctrlPr>
                            </m:dPr>
                            <m:e>
                              <m:r>
                                <a:rPr lang="en-US" altLang="zh-CN" sz="2600" i="1">
                                  <a:latin typeface="Cambria Math" panose="02040503050406030204" pitchFamily="18" charset="0"/>
                                </a:rPr>
                                <m:t>𝑐</m:t>
                              </m:r>
                              <m:r>
                                <a:rPr lang="zh-CN" altLang="en-US" sz="2600">
                                  <a:latin typeface="Cambria Math" panose="02040503050406030204" pitchFamily="18" charset="0"/>
                                </a:rPr>
                                <m:t>(</m:t>
                              </m:r>
                              <m:r>
                                <a:rPr lang="en-US" altLang="zh-CN" sz="2600" b="0" i="1">
                                  <a:latin typeface="Cambria Math" panose="02040503050406030204" pitchFamily="18" charset="0"/>
                                </a:rPr>
                                <m:t>𝑝</m:t>
                              </m:r>
                              <m:r>
                                <a:rPr lang="zh-CN" altLang="en-US" sz="2600">
                                  <a:latin typeface="Cambria Math" panose="02040503050406030204" pitchFamily="18" charset="0"/>
                                </a:rPr>
                                <m:t>,</m:t>
                              </m:r>
                              <m:r>
                                <a:rPr lang="zh-CN" altLang="en-US" sz="2600" i="1">
                                  <a:latin typeface="Cambria Math" panose="02040503050406030204" pitchFamily="18" charset="0"/>
                                </a:rPr>
                                <m:t>𝑡</m:t>
                              </m:r>
                            </m:e>
                          </m:d>
                        </m:e>
                      </m:nary>
                      <m:sSup>
                        <m:sSupPr>
                          <m:ctrlPr>
                            <a:rPr lang="zh-CN" altLang="en-US" sz="2600" i="1">
                              <a:latin typeface="Cambria Math" panose="02040503050406030204" pitchFamily="18" charset="0"/>
                            </a:rPr>
                          </m:ctrlPr>
                        </m:sSupPr>
                        <m:e>
                          <m:r>
                            <a:rPr lang="zh-CN" altLang="en-US" sz="2600" b="0" i="1">
                              <a:latin typeface="Cambria Math" panose="02040503050406030204" pitchFamily="18" charset="0"/>
                            </a:rPr>
                            <m:t>𝑒</m:t>
                          </m:r>
                        </m:e>
                        <m:sup>
                          <m:f>
                            <m:fPr>
                              <m:ctrlPr>
                                <a:rPr lang="zh-CN" altLang="en-US" sz="2600" i="1">
                                  <a:latin typeface="Cambria Math" panose="02040503050406030204" pitchFamily="18" charset="0"/>
                                </a:rPr>
                              </m:ctrlPr>
                            </m:fPr>
                            <m:num>
                              <m:r>
                                <a:rPr lang="zh-CN" altLang="en-US" sz="2600" b="0" i="1">
                                  <a:latin typeface="Cambria Math" panose="02040503050406030204" pitchFamily="18" charset="0"/>
                                </a:rPr>
                                <m:t>𝑖</m:t>
                              </m:r>
                            </m:num>
                            <m:den>
                              <m:r>
                                <a:rPr lang="zh-CN" altLang="en-US" sz="2600" b="0">
                                  <a:latin typeface="Cambria Math" panose="02040503050406030204" pitchFamily="18" charset="0"/>
                                </a:rPr>
                                <m:t>ℏ</m:t>
                              </m:r>
                            </m:den>
                          </m:f>
                          <m:r>
                            <a:rPr lang="en-US" altLang="zh-CN" sz="2600" b="0" i="1" smtClean="0">
                              <a:latin typeface="Cambria Math" panose="02040503050406030204" pitchFamily="18" charset="0"/>
                            </a:rPr>
                            <m:t>𝑝</m:t>
                          </m:r>
                          <m:r>
                            <a:rPr lang="zh-CN" altLang="en-US" sz="2600" b="0">
                              <a:latin typeface="Cambria Math" panose="02040503050406030204" pitchFamily="18" charset="0"/>
                            </a:rPr>
                            <m:t>⋅</m:t>
                          </m:r>
                          <m:r>
                            <a:rPr lang="en-US" altLang="zh-CN" sz="2600" b="0" i="1" smtClean="0">
                              <a:latin typeface="Cambria Math" panose="02040503050406030204" pitchFamily="18" charset="0"/>
                            </a:rPr>
                            <m:t>𝑥</m:t>
                          </m:r>
                        </m:sup>
                      </m:sSup>
                      <m:r>
                        <m:rPr>
                          <m:sty m:val="p"/>
                        </m:rPr>
                        <a:rPr lang="en-US" altLang="zh-CN" sz="2600" b="0" i="0" smtClean="0">
                          <a:latin typeface="Cambria Math" panose="02040503050406030204" pitchFamily="18" charset="0"/>
                        </a:rPr>
                        <m:t>d</m:t>
                      </m:r>
                      <m:r>
                        <a:rPr lang="en-US" altLang="zh-CN" sz="2600" b="0" i="1" smtClean="0">
                          <a:latin typeface="Cambria Math" panose="02040503050406030204" pitchFamily="18" charset="0"/>
                        </a:rPr>
                        <m:t>𝑝</m:t>
                      </m:r>
                    </m:oMath>
                  </m:oMathPara>
                </a14:m>
                <a:endParaRPr lang="en-US" altLang="zh-CN" sz="2600" dirty="0"/>
              </a:p>
              <a:p>
                <a:pPr marL="0" lvl="1" indent="0">
                  <a:lnSpc>
                    <a:spcPct val="120000"/>
                  </a:lnSpc>
                  <a:buNone/>
                </a:pPr>
                <a14:m>
                  <m:oMathPara xmlns:m="http://schemas.openxmlformats.org/officeDocument/2006/math">
                    <m:oMathParaPr>
                      <m:jc m:val="left"/>
                    </m:oMathParaPr>
                    <m:oMath xmlns:m="http://schemas.openxmlformats.org/officeDocument/2006/math">
                      <m:d>
                        <m:dPr>
                          <m:begChr m:val=""/>
                          <m:ctrlPr>
                            <a:rPr lang="zh-CN" altLang="en-US" sz="2600" i="1">
                              <a:latin typeface="Cambria Math" panose="02040503050406030204" pitchFamily="18" charset="0"/>
                            </a:rPr>
                          </m:ctrlPr>
                        </m:dPr>
                        <m:e>
                          <m:r>
                            <a:rPr lang="en-US" altLang="zh-CN" sz="2600" i="1">
                              <a:latin typeface="Cambria Math" panose="02040503050406030204" pitchFamily="18" charset="0"/>
                            </a:rPr>
                            <m:t> </m:t>
                          </m:r>
                          <m:r>
                            <a:rPr lang="en-US" altLang="zh-CN" sz="2600" i="1">
                              <a:latin typeface="Cambria Math" panose="02040503050406030204" pitchFamily="18" charset="0"/>
                            </a:rPr>
                            <m:t>𝑐</m:t>
                          </m:r>
                          <m:r>
                            <a:rPr lang="zh-CN" altLang="en-US" sz="2600">
                              <a:latin typeface="Cambria Math" panose="02040503050406030204" pitchFamily="18" charset="0"/>
                            </a:rPr>
                            <m:t>(</m:t>
                          </m:r>
                          <m:r>
                            <a:rPr lang="en-US" altLang="zh-CN" sz="2600" b="0" i="1" smtClean="0">
                              <a:latin typeface="Cambria Math" panose="02040503050406030204" pitchFamily="18" charset="0"/>
                            </a:rPr>
                            <m:t>𝑝</m:t>
                          </m:r>
                          <m:r>
                            <a:rPr lang="zh-CN" altLang="en-US" sz="2600">
                              <a:latin typeface="Cambria Math" panose="02040503050406030204" pitchFamily="18" charset="0"/>
                            </a:rPr>
                            <m:t>,</m:t>
                          </m:r>
                          <m:r>
                            <a:rPr lang="zh-CN" altLang="en-US" sz="2600" i="1">
                              <a:latin typeface="Cambria Math" panose="02040503050406030204" pitchFamily="18" charset="0"/>
                            </a:rPr>
                            <m:t>𝑡</m:t>
                          </m:r>
                        </m:e>
                      </m:d>
                      <m:r>
                        <a:rPr lang="zh-CN" altLang="en-US" sz="2600">
                          <a:latin typeface="Cambria Math" panose="02040503050406030204" pitchFamily="18" charset="0"/>
                        </a:rPr>
                        <m:t>=</m:t>
                      </m:r>
                      <m:f>
                        <m:fPr>
                          <m:ctrlPr>
                            <a:rPr lang="zh-CN" altLang="en-US" sz="2600" i="1">
                              <a:latin typeface="Cambria Math" panose="02040503050406030204" pitchFamily="18" charset="0"/>
                            </a:rPr>
                          </m:ctrlPr>
                        </m:fPr>
                        <m:num>
                          <m:r>
                            <a:rPr lang="zh-CN" altLang="en-US" sz="2600">
                              <a:latin typeface="Cambria Math" panose="02040503050406030204" pitchFamily="18" charset="0"/>
                            </a:rPr>
                            <m:t>1</m:t>
                          </m:r>
                        </m:num>
                        <m:den>
                          <m:sSup>
                            <m:sSupPr>
                              <m:ctrlPr>
                                <a:rPr lang="zh-CN" altLang="en-US" sz="2600" i="1">
                                  <a:latin typeface="Cambria Math" panose="02040503050406030204" pitchFamily="18" charset="0"/>
                                </a:rPr>
                              </m:ctrlPr>
                            </m:sSupPr>
                            <m:e>
                              <m:d>
                                <m:dPr>
                                  <m:ctrlPr>
                                    <a:rPr lang="zh-CN" altLang="en-US" sz="2600" i="1">
                                      <a:latin typeface="Cambria Math" panose="02040503050406030204" pitchFamily="18" charset="0"/>
                                    </a:rPr>
                                  </m:ctrlPr>
                                </m:dPr>
                                <m:e>
                                  <m:r>
                                    <a:rPr lang="zh-CN" altLang="en-US" sz="2600">
                                      <a:latin typeface="Cambria Math" panose="02040503050406030204" pitchFamily="18" charset="0"/>
                                    </a:rPr>
                                    <m:t>2</m:t>
                                  </m:r>
                                  <m:r>
                                    <a:rPr lang="zh-CN" altLang="en-US" sz="2600" i="1">
                                      <a:latin typeface="Cambria Math" panose="02040503050406030204" pitchFamily="18" charset="0"/>
                                    </a:rPr>
                                    <m:t>𝜋</m:t>
                                  </m:r>
                                  <m:r>
                                    <a:rPr lang="zh-CN" altLang="en-US" sz="2600">
                                      <a:latin typeface="Cambria Math" panose="02040503050406030204" pitchFamily="18" charset="0"/>
                                    </a:rPr>
                                    <m:t>ℏ</m:t>
                                  </m:r>
                                </m:e>
                              </m:d>
                            </m:e>
                            <m:sup>
                              <m:f>
                                <m:fPr>
                                  <m:type m:val="lin"/>
                                  <m:ctrlPr>
                                    <a:rPr lang="zh-CN" altLang="en-US" sz="2600" i="1">
                                      <a:latin typeface="Cambria Math" panose="02040503050406030204" pitchFamily="18" charset="0"/>
                                    </a:rPr>
                                  </m:ctrlPr>
                                </m:fPr>
                                <m:num>
                                  <m:r>
                                    <a:rPr lang="en-US" altLang="zh-CN" sz="2600" b="0" i="0" smtClean="0">
                                      <a:latin typeface="Cambria Math" panose="02040503050406030204" pitchFamily="18" charset="0"/>
                                    </a:rPr>
                                    <m:t>1</m:t>
                                  </m:r>
                                </m:num>
                                <m:den>
                                  <m:r>
                                    <a:rPr lang="zh-CN" altLang="en-US" sz="2600">
                                      <a:latin typeface="Cambria Math" panose="02040503050406030204" pitchFamily="18" charset="0"/>
                                    </a:rPr>
                                    <m:t>2</m:t>
                                  </m:r>
                                </m:den>
                              </m:f>
                            </m:sup>
                          </m:sSup>
                        </m:den>
                      </m:f>
                      <m:nary>
                        <m:naryPr>
                          <m:limLoc m:val="subSup"/>
                          <m:grow m:val="on"/>
                          <m:ctrlPr>
                            <a:rPr lang="zh-CN" altLang="en-US" sz="2600" i="1">
                              <a:latin typeface="Cambria Math" panose="02040503050406030204" pitchFamily="18" charset="0"/>
                            </a:rPr>
                          </m:ctrlPr>
                        </m:naryPr>
                        <m:sub>
                          <m:r>
                            <m:rPr>
                              <m:nor/>
                            </m:rPr>
                            <a:rPr lang="zh-CN" altLang="en-US" sz="2600" i="1">
                              <a:latin typeface="Cambria Math" panose="02040503050406030204" pitchFamily="18" charset="0"/>
                            </a:rPr>
                            <m:t> </m:t>
                          </m:r>
                          <m:r>
                            <a:rPr lang="zh-CN" altLang="en-US" sz="2600">
                              <a:latin typeface="Cambria Math" panose="02040503050406030204" pitchFamily="18" charset="0"/>
                            </a:rPr>
                            <m:t>−∞</m:t>
                          </m:r>
                        </m:sub>
                        <m:sup>
                          <m:r>
                            <m:rPr>
                              <m:nor/>
                            </m:rPr>
                            <a:rPr lang="zh-CN" altLang="en-US" sz="2600" i="1">
                              <a:latin typeface="Cambria Math" panose="02040503050406030204" pitchFamily="18" charset="0"/>
                            </a:rPr>
                            <m:t> </m:t>
                          </m:r>
                          <m:r>
                            <a:rPr lang="zh-CN" altLang="en-US" sz="2600">
                              <a:latin typeface="Cambria Math" panose="02040503050406030204" pitchFamily="18" charset="0"/>
                            </a:rPr>
                            <m:t>∞</m:t>
                          </m:r>
                        </m:sup>
                        <m:e>
                          <m:r>
                            <m:rPr>
                              <m:sty m:val="p"/>
                            </m:rPr>
                            <a:rPr lang="en-US" altLang="zh-CN" sz="2600">
                              <a:latin typeface="Cambria Math" panose="02040503050406030204" pitchFamily="18" charset="0"/>
                            </a:rPr>
                            <m:t>Ψ</m:t>
                          </m:r>
                          <m:r>
                            <a:rPr lang="zh-CN" altLang="en-US" sz="2600">
                              <a:latin typeface="Cambria Math" panose="02040503050406030204" pitchFamily="18" charset="0"/>
                            </a:rPr>
                            <m:t>(</m:t>
                          </m:r>
                          <m:r>
                            <a:rPr lang="en-US" altLang="zh-CN" sz="2600" b="0" i="1" smtClean="0">
                              <a:latin typeface="Cambria Math" panose="02040503050406030204" pitchFamily="18" charset="0"/>
                            </a:rPr>
                            <m:t>𝑥</m:t>
                          </m:r>
                          <m:r>
                            <a:rPr lang="zh-CN" altLang="en-US" sz="2600">
                              <a:latin typeface="Cambria Math" panose="02040503050406030204" pitchFamily="18" charset="0"/>
                            </a:rPr>
                            <m:t>,</m:t>
                          </m:r>
                          <m:r>
                            <a:rPr lang="zh-CN" altLang="en-US" sz="2600" i="1">
                              <a:latin typeface="Cambria Math" panose="02040503050406030204" pitchFamily="18" charset="0"/>
                            </a:rPr>
                            <m:t>𝑡</m:t>
                          </m:r>
                          <m:r>
                            <a:rPr lang="zh-CN" altLang="en-US" sz="2600">
                              <a:latin typeface="Cambria Math" panose="02040503050406030204" pitchFamily="18" charset="0"/>
                            </a:rPr>
                            <m:t>)</m:t>
                          </m:r>
                          <m:sSup>
                            <m:sSupPr>
                              <m:ctrlPr>
                                <a:rPr lang="zh-CN" altLang="en-US" sz="2600" i="1">
                                  <a:latin typeface="Cambria Math" panose="02040503050406030204" pitchFamily="18" charset="0"/>
                                </a:rPr>
                              </m:ctrlPr>
                            </m:sSupPr>
                            <m:e>
                              <m:r>
                                <a:rPr lang="zh-CN" altLang="en-US" sz="2600" i="1">
                                  <a:latin typeface="Cambria Math" panose="02040503050406030204" pitchFamily="18" charset="0"/>
                                </a:rPr>
                                <m:t>𝑒</m:t>
                              </m:r>
                            </m:e>
                            <m:sup>
                              <m:r>
                                <a:rPr lang="en-US" altLang="zh-CN" sz="2600" i="1">
                                  <a:latin typeface="Cambria Math" panose="02040503050406030204" pitchFamily="18" charset="0"/>
                                </a:rPr>
                                <m:t>−</m:t>
                              </m:r>
                              <m:f>
                                <m:fPr>
                                  <m:ctrlPr>
                                    <a:rPr lang="zh-CN" altLang="en-US" sz="2600" i="1">
                                      <a:latin typeface="Cambria Math" panose="02040503050406030204" pitchFamily="18" charset="0"/>
                                    </a:rPr>
                                  </m:ctrlPr>
                                </m:fPr>
                                <m:num>
                                  <m:r>
                                    <a:rPr lang="zh-CN" altLang="en-US" sz="2600" i="1">
                                      <a:latin typeface="Cambria Math" panose="02040503050406030204" pitchFamily="18" charset="0"/>
                                    </a:rPr>
                                    <m:t>𝑖</m:t>
                                  </m:r>
                                </m:num>
                                <m:den>
                                  <m:r>
                                    <a:rPr lang="zh-CN" altLang="en-US" sz="2600">
                                      <a:latin typeface="Cambria Math" panose="02040503050406030204" pitchFamily="18" charset="0"/>
                                    </a:rPr>
                                    <m:t>ℏ</m:t>
                                  </m:r>
                                </m:den>
                              </m:f>
                              <m:r>
                                <a:rPr lang="en-US" altLang="zh-CN" sz="2600" b="0" i="1" smtClean="0">
                                  <a:latin typeface="Cambria Math" panose="02040503050406030204" pitchFamily="18" charset="0"/>
                                </a:rPr>
                                <m:t>𝑝𝑥</m:t>
                              </m:r>
                            </m:sup>
                          </m:sSup>
                        </m:e>
                      </m:nary>
                      <m:r>
                        <m:rPr>
                          <m:sty m:val="p"/>
                        </m:rPr>
                        <a:rPr lang="en-US" altLang="zh-CN" sz="2600" b="0" i="0" smtClean="0">
                          <a:latin typeface="Cambria Math" panose="02040503050406030204" pitchFamily="18" charset="0"/>
                        </a:rPr>
                        <m:t>d</m:t>
                      </m:r>
                      <m:r>
                        <a:rPr lang="en-US" altLang="zh-CN" sz="2600" b="0" i="1" smtClean="0">
                          <a:latin typeface="Cambria Math" panose="02040503050406030204" pitchFamily="18" charset="0"/>
                        </a:rPr>
                        <m:t>𝑥</m:t>
                      </m:r>
                    </m:oMath>
                  </m:oMathPara>
                </a14:m>
                <a:endParaRPr lang="zh-CN" altLang="en-US" sz="2600" dirty="0"/>
              </a:p>
            </p:txBody>
          </p:sp>
        </mc:Choice>
        <mc:Fallback xmlns="">
          <p:sp>
            <p:nvSpPr>
              <p:cNvPr id="5" name="文本框 5">
                <a:extLst>
                  <a:ext uri="{FF2B5EF4-FFF2-40B4-BE49-F238E27FC236}">
                    <a16:creationId xmlns="" xmlns:a16="http://schemas.microsoft.com/office/drawing/2014/main" xmlns:a14="http://schemas.microsoft.com/office/drawing/2010/main" id="{726C5344-0F0B-4F9D-B142-B97FE0272233}"/>
                  </a:ext>
                </a:extLst>
              </p:cNvPr>
              <p:cNvSpPr txBox="1">
                <a:spLocks noRot="1" noChangeAspect="1" noMove="1" noResize="1" noEditPoints="1" noAdjustHandles="1" noChangeArrowheads="1" noChangeShapeType="1" noTextEdit="1"/>
              </p:cNvSpPr>
              <p:nvPr/>
            </p:nvSpPr>
            <p:spPr>
              <a:xfrm>
                <a:off x="2032170" y="654775"/>
                <a:ext cx="6035506" cy="2164695"/>
              </a:xfrm>
              <a:prstGeom prst="rect">
                <a:avLst/>
              </a:prstGeom>
              <a:blipFill rotWithShape="0">
                <a:blip r:embed="rId3"/>
                <a:stretch>
                  <a:fillRect/>
                </a:stretch>
              </a:blipFill>
            </p:spPr>
            <p:txBody>
              <a:bodyPr/>
              <a:lstStyle/>
              <a:p>
                <a:r>
                  <a:rPr lang="zh-CN" altLang="en-US">
                    <a:noFill/>
                  </a:rPr>
                  <a:t> </a:t>
                </a:r>
              </a:p>
            </p:txBody>
          </p:sp>
        </mc:Fallback>
      </mc:AlternateContent>
      <p:sp>
        <p:nvSpPr>
          <p:cNvPr id="7" name="Rectangle 6"/>
          <p:cNvSpPr/>
          <p:nvPr/>
        </p:nvSpPr>
        <p:spPr>
          <a:xfrm>
            <a:off x="294565" y="654775"/>
            <a:ext cx="1627369" cy="523220"/>
          </a:xfrm>
          <a:prstGeom prst="rect">
            <a:avLst/>
          </a:prstGeom>
        </p:spPr>
        <p:txBody>
          <a:bodyPr wrap="none">
            <a:spAutoFit/>
          </a:bodyPr>
          <a:lstStyle/>
          <a:p>
            <a:pPr marL="0" lvl="1" indent="0">
              <a:buNone/>
            </a:pPr>
            <a:r>
              <a:rPr lang="zh-CN" altLang="en-US" sz="2800" dirty="0">
                <a:latin typeface="黑体" panose="02010609060101010101" pitchFamily="49" charset="-122"/>
                <a:ea typeface="黑体" panose="02010609060101010101" pitchFamily="49" charset="-122"/>
              </a:rPr>
              <a:t>一维情形</a:t>
            </a:r>
            <a:endParaRPr lang="en-US" altLang="zh-CN" sz="2800" dirty="0">
              <a:latin typeface="黑体" panose="02010609060101010101" pitchFamily="49" charset="-122"/>
              <a:ea typeface="黑体" panose="02010609060101010101" pitchFamily="49" charset="-122"/>
            </a:endParaRPr>
          </a:p>
        </p:txBody>
      </p:sp>
      <mc:AlternateContent xmlns:mc="http://schemas.openxmlformats.org/markup-compatibility/2006" xmlns:a14="http://schemas.microsoft.com/office/drawing/2010/main">
        <mc:Choice Requires="a14">
          <p:graphicFrame>
            <p:nvGraphicFramePr>
              <p:cNvPr id="8" name="表格 6">
                <a:extLst>
                  <a:ext uri="{FF2B5EF4-FFF2-40B4-BE49-F238E27FC236}">
                    <a16:creationId xmlns="" xmlns:a16="http://schemas.microsoft.com/office/drawing/2014/main" id="{473A2ED5-6A7E-4842-89E7-163A0971580A}"/>
                  </a:ext>
                </a:extLst>
              </p:cNvPr>
              <p:cNvGraphicFramePr>
                <a:graphicFrameLocks noGrp="1"/>
              </p:cNvGraphicFramePr>
              <p:nvPr>
                <p:extLst>
                  <p:ext uri="{D42A27DB-BD31-4B8C-83A1-F6EECF244321}">
                    <p14:modId xmlns:p14="http://schemas.microsoft.com/office/powerpoint/2010/main" val="2848711371"/>
                  </p:ext>
                </p:extLst>
              </p:nvPr>
            </p:nvGraphicFramePr>
            <p:xfrm>
              <a:off x="384633" y="2881684"/>
              <a:ext cx="8305800" cy="3379787"/>
            </p:xfrm>
            <a:graphic>
              <a:graphicData uri="http://schemas.openxmlformats.org/drawingml/2006/table">
                <a:tbl>
                  <a:tblPr firstRow="1" bandRow="1">
                    <a:tableStyleId>{5940675A-B579-460E-94D1-54222C63F5DA}</a:tableStyleId>
                  </a:tblPr>
                  <a:tblGrid>
                    <a:gridCol w="4152900">
                      <a:extLst>
                        <a:ext uri="{9D8B030D-6E8A-4147-A177-3AD203B41FA5}">
                          <a16:colId xmlns="" xmlns:a16="http://schemas.microsoft.com/office/drawing/2014/main" val="2497023262"/>
                        </a:ext>
                      </a:extLst>
                    </a:gridCol>
                    <a:gridCol w="4152900">
                      <a:extLst>
                        <a:ext uri="{9D8B030D-6E8A-4147-A177-3AD203B41FA5}">
                          <a16:colId xmlns="" xmlns:a16="http://schemas.microsoft.com/office/drawing/2014/main" val="1519621142"/>
                        </a:ext>
                      </a:extLst>
                    </a:gridCol>
                  </a:tblGrid>
                  <a:tr h="481292">
                    <a:tc>
                      <a:txBody>
                        <a:bodyPr/>
                        <a:lstStyle/>
                        <a:p>
                          <a:pPr/>
                          <a14:m>
                            <m:oMathPara xmlns:m="http://schemas.openxmlformats.org/officeDocument/2006/math">
                              <m:oMathParaPr>
                                <m:jc m:val="centerGroup"/>
                              </m:oMathParaPr>
                              <m:oMath xmlns:m="http://schemas.openxmlformats.org/officeDocument/2006/math">
                                <m:r>
                                  <a:rPr lang="en-US" altLang="zh-CN" sz="2800" b="0" i="1" smtClean="0">
                                    <a:effectLst/>
                                    <a:latin typeface="Cambria Math" panose="02040503050406030204" pitchFamily="18" charset="0"/>
                                    <a:ea typeface="+mn-ea"/>
                                  </a:rPr>
                                  <m:t>𝛹</m:t>
                                </m:r>
                                <m:r>
                                  <a:rPr lang="en-US" altLang="zh-CN" sz="2800" b="1" i="1" smtClean="0">
                                    <a:effectLst/>
                                    <a:latin typeface="Cambria Math" panose="02040503050406030204" pitchFamily="18" charset="0"/>
                                    <a:ea typeface="+mn-ea"/>
                                  </a:rPr>
                                  <m:t>(</m:t>
                                </m:r>
                                <m:r>
                                  <a:rPr lang="en-US" altLang="zh-CN" sz="2800" b="1" i="1" smtClean="0">
                                    <a:effectLst/>
                                    <a:latin typeface="Cambria Math" panose="02040503050406030204" pitchFamily="18" charset="0"/>
                                    <a:ea typeface="+mn-ea"/>
                                  </a:rPr>
                                  <m:t>𝒓</m:t>
                                </m:r>
                                <m:r>
                                  <a:rPr lang="en-US" altLang="zh-CN" sz="2800" b="1" i="1" smtClean="0">
                                    <a:effectLst/>
                                    <a:latin typeface="Cambria Math" panose="02040503050406030204" pitchFamily="18" charset="0"/>
                                    <a:ea typeface="+mn-ea"/>
                                  </a:rPr>
                                  <m:t>,</m:t>
                                </m:r>
                                <m:r>
                                  <a:rPr lang="en-US" altLang="zh-CN" sz="2800" b="0" i="1" smtClean="0">
                                    <a:effectLst/>
                                    <a:latin typeface="Cambria Math" panose="02040503050406030204" pitchFamily="18" charset="0"/>
                                    <a:ea typeface="+mn-ea"/>
                                  </a:rPr>
                                  <m:t>𝑡</m:t>
                                </m:r>
                                <m:r>
                                  <a:rPr lang="en-US" altLang="zh-CN" sz="2800" b="1" i="1" smtClean="0">
                                    <a:effectLst/>
                                    <a:latin typeface="Cambria Math" panose="02040503050406030204" pitchFamily="18" charset="0"/>
                                    <a:ea typeface="+mn-ea"/>
                                  </a:rPr>
                                  <m:t>)</m:t>
                                </m:r>
                              </m:oMath>
                            </m:oMathPara>
                          </a14:m>
                          <a:endParaRPr lang="zh-CN" altLang="en-US" sz="2800" b="1" i="1" dirty="0">
                            <a:effectLst/>
                            <a:latin typeface="黑体" panose="02010609060101010101" pitchFamily="49" charset="-122"/>
                            <a:ea typeface="黑体" panose="02010609060101010101" pitchFamily="49" charset="-122"/>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sz="2800" b="0" i="1" smtClean="0">
                                    <a:effectLst/>
                                    <a:latin typeface="Cambria Math" panose="02040503050406030204" pitchFamily="18" charset="0"/>
                                    <a:ea typeface="+mn-ea"/>
                                  </a:rPr>
                                  <m:t>𝑐</m:t>
                                </m:r>
                                <m:r>
                                  <a:rPr lang="en-US" altLang="zh-CN" sz="2800" b="1" i="1" smtClean="0">
                                    <a:effectLst/>
                                    <a:latin typeface="Cambria Math" panose="02040503050406030204" pitchFamily="18" charset="0"/>
                                    <a:ea typeface="+mn-ea"/>
                                  </a:rPr>
                                  <m:t>(</m:t>
                                </m:r>
                                <m:r>
                                  <a:rPr lang="en-US" altLang="zh-CN" sz="2800" b="1" i="1" smtClean="0">
                                    <a:effectLst/>
                                    <a:latin typeface="Cambria Math" panose="02040503050406030204" pitchFamily="18" charset="0"/>
                                    <a:ea typeface="+mn-ea"/>
                                  </a:rPr>
                                  <m:t>𝒑</m:t>
                                </m:r>
                                <m:r>
                                  <a:rPr lang="en-US" altLang="zh-CN" sz="2800" b="0" i="1" smtClean="0">
                                    <a:effectLst/>
                                    <a:latin typeface="Cambria Math" panose="02040503050406030204" pitchFamily="18" charset="0"/>
                                    <a:ea typeface="+mn-ea"/>
                                  </a:rPr>
                                  <m:t>,</m:t>
                                </m:r>
                                <m:r>
                                  <a:rPr lang="en-US" altLang="zh-CN" sz="2800" b="0" i="1" smtClean="0">
                                    <a:effectLst/>
                                    <a:latin typeface="Cambria Math" panose="02040503050406030204" pitchFamily="18" charset="0"/>
                                    <a:ea typeface="+mn-ea"/>
                                  </a:rPr>
                                  <m:t>𝑡</m:t>
                                </m:r>
                                <m:r>
                                  <a:rPr lang="en-US" altLang="zh-CN" sz="2800" b="1" i="1" smtClean="0">
                                    <a:effectLst/>
                                    <a:latin typeface="Cambria Math" panose="02040503050406030204" pitchFamily="18" charset="0"/>
                                    <a:ea typeface="+mn-ea"/>
                                  </a:rPr>
                                  <m:t>)</m:t>
                                </m:r>
                              </m:oMath>
                            </m:oMathPara>
                          </a14:m>
                          <a:endParaRPr lang="zh-CN" altLang="en-US" sz="2800" b="1" i="1" dirty="0">
                            <a:effectLst/>
                            <a:latin typeface="黑体" panose="02010609060101010101" pitchFamily="49" charset="-122"/>
                            <a:ea typeface="黑体" panose="02010609060101010101" pitchFamily="49" charset="-122"/>
                          </a:endParaRPr>
                        </a:p>
                      </a:txBody>
                      <a:tcPr/>
                    </a:tc>
                    <a:extLst>
                      <a:ext uri="{0D108BD9-81ED-4DB2-BD59-A6C34878D82A}">
                        <a16:rowId xmlns="" xmlns:a16="http://schemas.microsoft.com/office/drawing/2014/main" val="2366895193"/>
                      </a:ext>
                    </a:extLst>
                  </a:tr>
                  <a:tr h="13441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0" dirty="0">
                              <a:effectLst/>
                              <a:latin typeface="黑体" panose="02010609060101010101" pitchFamily="49" charset="-122"/>
                              <a:ea typeface="黑体" panose="02010609060101010101" pitchFamily="49" charset="-122"/>
                            </a:rPr>
                            <a:t>以坐标</a:t>
                          </a:r>
                          <a14:m>
                            <m:oMath xmlns:m="http://schemas.openxmlformats.org/officeDocument/2006/math">
                              <m:r>
                                <a:rPr lang="en-US" altLang="zh-CN" sz="2800" b="1" i="1" dirty="0" smtClean="0">
                                  <a:effectLst/>
                                  <a:latin typeface="Cambria Math" panose="02040503050406030204" pitchFamily="18" charset="0"/>
                                  <a:ea typeface="+mn-ea"/>
                                </a:rPr>
                                <m:t>𝒓</m:t>
                              </m:r>
                            </m:oMath>
                          </a14:m>
                          <a:r>
                            <a:rPr lang="zh-CN" altLang="en-US" sz="2800" b="0" dirty="0">
                              <a:effectLst/>
                              <a:latin typeface="黑体" panose="02010609060101010101" pitchFamily="49" charset="-122"/>
                              <a:ea typeface="黑体" panose="02010609060101010101" pitchFamily="49" charset="-122"/>
                            </a:rPr>
                            <a:t>为自变量的波函数，坐标空间（</a:t>
                          </a:r>
                          <a:r>
                            <a:rPr lang="zh-CN" altLang="en-US" sz="2800" b="0" dirty="0">
                              <a:solidFill>
                                <a:srgbClr val="FF0000"/>
                              </a:solidFill>
                              <a:effectLst/>
                              <a:latin typeface="黑体" panose="02010609060101010101" pitchFamily="49" charset="-122"/>
                              <a:ea typeface="黑体" panose="02010609060101010101" pitchFamily="49" charset="-122"/>
                            </a:rPr>
                            <a:t>坐标表象</a:t>
                          </a:r>
                          <a:r>
                            <a:rPr lang="zh-CN" altLang="en-US" sz="2800" b="0" dirty="0">
                              <a:effectLst/>
                              <a:latin typeface="黑体" panose="02010609060101010101" pitchFamily="49" charset="-122"/>
                              <a:ea typeface="黑体" panose="02010609060101010101" pitchFamily="49" charset="-122"/>
                            </a:rPr>
                            <a:t>）波函数</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0" dirty="0">
                              <a:effectLst/>
                              <a:latin typeface="黑体" panose="02010609060101010101" pitchFamily="49" charset="-122"/>
                              <a:ea typeface="黑体" panose="02010609060101010101" pitchFamily="49" charset="-122"/>
                            </a:rPr>
                            <a:t>以动量</a:t>
                          </a:r>
                          <a14:m>
                            <m:oMath xmlns:m="http://schemas.openxmlformats.org/officeDocument/2006/math">
                              <m:r>
                                <a:rPr lang="en-US" altLang="zh-CN" sz="2800" b="1" i="1" dirty="0" smtClean="0">
                                  <a:effectLst/>
                                  <a:latin typeface="Cambria Math" panose="02040503050406030204" pitchFamily="18" charset="0"/>
                                  <a:ea typeface="+mn-ea"/>
                                </a:rPr>
                                <m:t>𝒑</m:t>
                              </m:r>
                            </m:oMath>
                          </a14:m>
                          <a:r>
                            <a:rPr lang="zh-CN" altLang="en-US" sz="2800" b="0" dirty="0">
                              <a:effectLst/>
                              <a:latin typeface="黑体" panose="02010609060101010101" pitchFamily="49" charset="-122"/>
                              <a:ea typeface="黑体" panose="02010609060101010101" pitchFamily="49" charset="-122"/>
                            </a:rPr>
                            <a:t>为自变量的波函数，动量空间（</a:t>
                          </a:r>
                          <a:r>
                            <a:rPr lang="zh-CN" altLang="en-US" sz="2800" b="0" dirty="0">
                              <a:solidFill>
                                <a:srgbClr val="FF0000"/>
                              </a:solidFill>
                              <a:effectLst/>
                              <a:latin typeface="黑体" panose="02010609060101010101" pitchFamily="49" charset="-122"/>
                              <a:ea typeface="黑体" panose="02010609060101010101" pitchFamily="49" charset="-122"/>
                            </a:rPr>
                            <a:t>动量表象</a:t>
                          </a:r>
                          <a:r>
                            <a:rPr lang="zh-CN" altLang="en-US" sz="2800" b="0" dirty="0">
                              <a:effectLst/>
                              <a:latin typeface="黑体" panose="02010609060101010101" pitchFamily="49" charset="-122"/>
                              <a:ea typeface="黑体" panose="02010609060101010101" pitchFamily="49" charset="-122"/>
                            </a:rPr>
                            <a:t>）波函数</a:t>
                          </a:r>
                        </a:p>
                      </a:txBody>
                      <a:tcPr/>
                    </a:tc>
                    <a:extLst>
                      <a:ext uri="{0D108BD9-81ED-4DB2-BD59-A6C34878D82A}">
                        <a16:rowId xmlns="" xmlns:a16="http://schemas.microsoft.com/office/drawing/2014/main" val="1440809365"/>
                      </a:ext>
                    </a:extLst>
                  </a:tr>
                  <a:tr h="94093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p>
                                <m:sSupPr>
                                  <m:ctrlPr>
                                    <a:rPr lang="en-US" altLang="zh-CN" sz="2800" b="0" i="1" smtClean="0">
                                      <a:effectLst/>
                                      <a:latin typeface="Cambria Math" panose="02040503050406030204" pitchFamily="18" charset="0"/>
                                      <a:ea typeface="+mn-ea"/>
                                    </a:rPr>
                                  </m:ctrlPr>
                                </m:sSupPr>
                                <m:e>
                                  <m:d>
                                    <m:dPr>
                                      <m:begChr m:val="|"/>
                                      <m:endChr m:val="|"/>
                                      <m:ctrlPr>
                                        <a:rPr lang="en-US" altLang="zh-CN" sz="2800" b="0" i="1" smtClean="0">
                                          <a:effectLst/>
                                          <a:latin typeface="Cambria Math" panose="02040503050406030204" pitchFamily="18" charset="0"/>
                                          <a:ea typeface="+mn-ea"/>
                                        </a:rPr>
                                      </m:ctrlPr>
                                    </m:dPr>
                                    <m:e>
                                      <m:r>
                                        <m:rPr>
                                          <m:sty m:val="p"/>
                                        </m:rPr>
                                        <a:rPr lang="en-US" altLang="zh-CN" sz="2800" b="0" i="0" smtClean="0">
                                          <a:effectLst/>
                                          <a:latin typeface="Cambria Math" panose="02040503050406030204" pitchFamily="18" charset="0"/>
                                          <a:ea typeface="+mn-ea"/>
                                        </a:rPr>
                                        <m:t>Ψ</m:t>
                                      </m:r>
                                      <m:d>
                                        <m:dPr>
                                          <m:ctrlPr>
                                            <a:rPr lang="en-US" altLang="zh-CN" sz="2800" b="0" i="1" smtClean="0">
                                              <a:effectLst/>
                                              <a:latin typeface="Cambria Math" panose="02040503050406030204" pitchFamily="18" charset="0"/>
                                              <a:ea typeface="+mn-ea"/>
                                            </a:rPr>
                                          </m:ctrlPr>
                                        </m:dPr>
                                        <m:e>
                                          <m:r>
                                            <a:rPr lang="en-US" altLang="zh-CN" sz="2800" b="1" i="0" smtClean="0">
                                              <a:effectLst/>
                                              <a:latin typeface="Cambria Math" panose="02040503050406030204" pitchFamily="18" charset="0"/>
                                              <a:ea typeface="+mn-ea"/>
                                            </a:rPr>
                                            <m:t>𝐫</m:t>
                                          </m:r>
                                          <m:r>
                                            <a:rPr lang="en-US" altLang="zh-CN" sz="2800" b="0" i="1" smtClean="0">
                                              <a:effectLst/>
                                              <a:latin typeface="Cambria Math" panose="02040503050406030204" pitchFamily="18" charset="0"/>
                                              <a:ea typeface="+mn-ea"/>
                                            </a:rPr>
                                            <m:t>,</m:t>
                                          </m:r>
                                          <m:r>
                                            <a:rPr lang="en-US" altLang="zh-CN" sz="2800" b="0" i="1" smtClean="0">
                                              <a:effectLst/>
                                              <a:latin typeface="Cambria Math" panose="02040503050406030204" pitchFamily="18" charset="0"/>
                                              <a:ea typeface="+mn-ea"/>
                                            </a:rPr>
                                            <m:t>𝑡</m:t>
                                          </m:r>
                                        </m:e>
                                      </m:d>
                                    </m:e>
                                  </m:d>
                                </m:e>
                                <m:sup>
                                  <m:r>
                                    <a:rPr lang="en-US" altLang="zh-CN" sz="2800" b="0" i="1" smtClean="0">
                                      <a:effectLst/>
                                      <a:latin typeface="Cambria Math" panose="02040503050406030204" pitchFamily="18" charset="0"/>
                                      <a:ea typeface="+mn-ea"/>
                                    </a:rPr>
                                    <m:t>2</m:t>
                                  </m:r>
                                </m:sup>
                              </m:sSup>
                            </m:oMath>
                          </a14:m>
                          <a:r>
                            <a:rPr lang="zh-CN" altLang="en-US" sz="2800" b="0" i="0" dirty="0">
                              <a:effectLst/>
                              <a:latin typeface="黑体" panose="02010609060101010101" pitchFamily="49" charset="-122"/>
                              <a:ea typeface="黑体" panose="02010609060101010101" pitchFamily="49" charset="-122"/>
                            </a:rPr>
                            <a:t>给出</a:t>
                          </a:r>
                          <a:r>
                            <a:rPr lang="en-US" altLang="zh-CN" sz="2800" b="0" i="0" dirty="0">
                              <a:effectLst/>
                              <a:latin typeface="黑体" panose="02010609060101010101" pitchFamily="49" charset="-122"/>
                              <a:ea typeface="黑体" panose="02010609060101010101" pitchFamily="49" charset="-122"/>
                            </a:rPr>
                            <a:t>t</a:t>
                          </a:r>
                          <a:r>
                            <a:rPr lang="zh-CN" altLang="en-US" sz="2800" b="0" i="0" dirty="0">
                              <a:effectLst/>
                              <a:latin typeface="黑体" panose="02010609060101010101" pitchFamily="49" charset="-122"/>
                              <a:ea typeface="黑体" panose="02010609060101010101" pitchFamily="49" charset="-122"/>
                            </a:rPr>
                            <a:t>时刻</a:t>
                          </a:r>
                          <a:r>
                            <a:rPr lang="zh-CN" altLang="en-US" sz="2800" b="0" dirty="0">
                              <a:effectLst/>
                              <a:latin typeface="黑体" panose="02010609060101010101" pitchFamily="49" charset="-122"/>
                              <a:ea typeface="黑体" panose="02010609060101010101" pitchFamily="49" charset="-122"/>
                            </a:rPr>
                            <a:t>粒子处在位置</a:t>
                          </a:r>
                          <a14:m>
                            <m:oMath xmlns:m="http://schemas.openxmlformats.org/officeDocument/2006/math">
                              <m:r>
                                <a:rPr lang="en-US" altLang="zh-CN" sz="2800" b="1" i="0" smtClean="0">
                                  <a:effectLst/>
                                  <a:latin typeface="Cambria Math" panose="02040503050406030204" pitchFamily="18" charset="0"/>
                                  <a:ea typeface="+mn-ea"/>
                                </a:rPr>
                                <m:t>𝐫</m:t>
                              </m:r>
                            </m:oMath>
                          </a14:m>
                          <a:r>
                            <a:rPr lang="zh-CN" altLang="en-US" sz="2800" b="0" dirty="0">
                              <a:effectLst/>
                              <a:latin typeface="黑体" panose="02010609060101010101" pitchFamily="49" charset="-122"/>
                              <a:ea typeface="黑体" panose="02010609060101010101" pitchFamily="49" charset="-122"/>
                            </a:rPr>
                            <a:t>处的概率密度</a:t>
                          </a:r>
                          <a:endParaRPr lang="zh-CN" altLang="en-US" sz="1800" b="0" dirty="0">
                            <a:effectLst/>
                            <a:latin typeface="黑体" panose="02010609060101010101" pitchFamily="49" charset="-122"/>
                            <a:ea typeface="黑体" panose="02010609060101010101" pitchFamily="49" charset="-122"/>
                          </a:endParaRPr>
                        </a:p>
                      </a:txBody>
                      <a:tcPr/>
                    </a:tc>
                    <a:tc>
                      <a:txBody>
                        <a:bodyPr/>
                        <a:lstStyle/>
                        <a:p>
                          <a14:m>
                            <m:oMath xmlns:m="http://schemas.openxmlformats.org/officeDocument/2006/math">
                              <m:sSup>
                                <m:sSupPr>
                                  <m:ctrlPr>
                                    <a:rPr lang="en-US" altLang="zh-CN" sz="2800" b="0" i="1" smtClean="0">
                                      <a:effectLst/>
                                      <a:latin typeface="Cambria Math" panose="02040503050406030204" pitchFamily="18" charset="0"/>
                                      <a:ea typeface="+mn-ea"/>
                                    </a:rPr>
                                  </m:ctrlPr>
                                </m:sSupPr>
                                <m:e>
                                  <m:d>
                                    <m:dPr>
                                      <m:begChr m:val="|"/>
                                      <m:endChr m:val="|"/>
                                      <m:ctrlPr>
                                        <a:rPr lang="en-US" altLang="zh-CN" sz="2800" b="0" i="1" smtClean="0">
                                          <a:effectLst/>
                                          <a:latin typeface="Cambria Math" panose="02040503050406030204" pitchFamily="18" charset="0"/>
                                          <a:ea typeface="+mn-ea"/>
                                        </a:rPr>
                                      </m:ctrlPr>
                                    </m:dPr>
                                    <m:e>
                                      <m:r>
                                        <a:rPr lang="en-US" altLang="zh-CN" sz="2800" b="0" i="1" smtClean="0">
                                          <a:effectLst/>
                                          <a:latin typeface="Cambria Math" panose="02040503050406030204" pitchFamily="18" charset="0"/>
                                          <a:ea typeface="+mn-ea"/>
                                        </a:rPr>
                                        <m:t>𝑐</m:t>
                                      </m:r>
                                      <m:d>
                                        <m:dPr>
                                          <m:ctrlPr>
                                            <a:rPr lang="en-US" altLang="zh-CN" sz="2800" b="0" i="1" smtClean="0">
                                              <a:effectLst/>
                                              <a:latin typeface="Cambria Math" panose="02040503050406030204" pitchFamily="18" charset="0"/>
                                              <a:ea typeface="+mn-ea"/>
                                            </a:rPr>
                                          </m:ctrlPr>
                                        </m:dPr>
                                        <m:e>
                                          <m:r>
                                            <a:rPr lang="en-US" altLang="zh-CN" sz="2800" b="1" i="0" smtClean="0">
                                              <a:effectLst/>
                                              <a:latin typeface="Cambria Math" panose="02040503050406030204" pitchFamily="18" charset="0"/>
                                              <a:ea typeface="+mn-ea"/>
                                            </a:rPr>
                                            <m:t>𝐩</m:t>
                                          </m:r>
                                          <m:r>
                                            <a:rPr lang="en-US" altLang="zh-CN" sz="2800" b="0" i="1" smtClean="0">
                                              <a:effectLst/>
                                              <a:latin typeface="Cambria Math" panose="02040503050406030204" pitchFamily="18" charset="0"/>
                                              <a:ea typeface="+mn-ea"/>
                                            </a:rPr>
                                            <m:t>,</m:t>
                                          </m:r>
                                          <m:r>
                                            <a:rPr lang="en-US" altLang="zh-CN" sz="2800" b="0" i="1" smtClean="0">
                                              <a:effectLst/>
                                              <a:latin typeface="Cambria Math" panose="02040503050406030204" pitchFamily="18" charset="0"/>
                                              <a:ea typeface="+mn-ea"/>
                                            </a:rPr>
                                            <m:t>𝑡</m:t>
                                          </m:r>
                                        </m:e>
                                      </m:d>
                                    </m:e>
                                  </m:d>
                                </m:e>
                                <m:sup>
                                  <m:r>
                                    <a:rPr lang="en-US" altLang="zh-CN" sz="2800" b="0" i="1" smtClean="0">
                                      <a:effectLst/>
                                      <a:latin typeface="Cambria Math" panose="02040503050406030204" pitchFamily="18" charset="0"/>
                                      <a:ea typeface="+mn-ea"/>
                                    </a:rPr>
                                    <m:t>2</m:t>
                                  </m:r>
                                </m:sup>
                              </m:sSup>
                            </m:oMath>
                          </a14:m>
                          <a:r>
                            <a:rPr lang="zh-CN" altLang="en-US" sz="2800" b="0" i="0" dirty="0">
                              <a:effectLst/>
                              <a:latin typeface="黑体" panose="02010609060101010101" pitchFamily="49" charset="-122"/>
                              <a:ea typeface="黑体" panose="02010609060101010101" pitchFamily="49" charset="-122"/>
                            </a:rPr>
                            <a:t>给出</a:t>
                          </a:r>
                          <a:r>
                            <a:rPr lang="en-US" altLang="zh-CN" sz="2800" b="0" i="0" dirty="0">
                              <a:effectLst/>
                              <a:latin typeface="黑体" panose="02010609060101010101" pitchFamily="49" charset="-122"/>
                              <a:ea typeface="黑体" panose="02010609060101010101" pitchFamily="49" charset="-122"/>
                            </a:rPr>
                            <a:t>t</a:t>
                          </a:r>
                          <a:r>
                            <a:rPr lang="zh-CN" altLang="en-US" sz="2800" b="0" i="0" dirty="0">
                              <a:effectLst/>
                              <a:latin typeface="黑体" panose="02010609060101010101" pitchFamily="49" charset="-122"/>
                              <a:ea typeface="黑体" panose="02010609060101010101" pitchFamily="49" charset="-122"/>
                            </a:rPr>
                            <a:t>时刻</a:t>
                          </a:r>
                          <a:r>
                            <a:rPr lang="zh-CN" altLang="en-US" sz="2800" b="0" dirty="0">
                              <a:effectLst/>
                              <a:latin typeface="黑体" panose="02010609060101010101" pitchFamily="49" charset="-122"/>
                              <a:ea typeface="黑体" panose="02010609060101010101" pitchFamily="49" charset="-122"/>
                            </a:rPr>
                            <a:t>粒子处在动量</a:t>
                          </a:r>
                          <a14:m>
                            <m:oMath xmlns:m="http://schemas.openxmlformats.org/officeDocument/2006/math">
                              <m:r>
                                <a:rPr lang="en-US" altLang="zh-CN" sz="2800" b="1" i="0" dirty="0" smtClean="0">
                                  <a:effectLst/>
                                  <a:latin typeface="Cambria Math" panose="02040503050406030204" pitchFamily="18" charset="0"/>
                                  <a:ea typeface="+mn-ea"/>
                                </a:rPr>
                                <m:t>𝐩</m:t>
                              </m:r>
                            </m:oMath>
                          </a14:m>
                          <a:r>
                            <a:rPr lang="zh-CN" altLang="en-US" sz="2800" b="0" dirty="0">
                              <a:effectLst/>
                              <a:latin typeface="黑体" panose="02010609060101010101" pitchFamily="49" charset="-122"/>
                              <a:ea typeface="黑体" panose="02010609060101010101" pitchFamily="49" charset="-122"/>
                            </a:rPr>
                            <a:t>处的概率密度</a:t>
                          </a:r>
                          <a:endParaRPr lang="zh-CN" altLang="en-US" sz="1800" b="0" dirty="0">
                            <a:effectLst/>
                            <a:latin typeface="黑体" panose="02010609060101010101" pitchFamily="49" charset="-122"/>
                            <a:ea typeface="黑体" panose="02010609060101010101" pitchFamily="49" charset="-122"/>
                          </a:endParaRPr>
                        </a:p>
                      </a:txBody>
                      <a:tcPr/>
                    </a:tc>
                    <a:extLst>
                      <a:ext uri="{0D108BD9-81ED-4DB2-BD59-A6C34878D82A}">
                        <a16:rowId xmlns="" xmlns:a16="http://schemas.microsoft.com/office/drawing/2014/main" val="3803391149"/>
                      </a:ext>
                    </a:extLst>
                  </a:tr>
                  <a:tr h="545147">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800" b="0" dirty="0">
                              <a:solidFill>
                                <a:srgbClr val="0000FF"/>
                              </a:solidFill>
                              <a:effectLst/>
                              <a:latin typeface="黑体" panose="02010609060101010101" pitchFamily="49" charset="-122"/>
                              <a:ea typeface="黑体" panose="02010609060101010101" pitchFamily="49" charset="-122"/>
                            </a:rPr>
                            <a:t>二者描写同一量子状态</a:t>
                          </a:r>
                        </a:p>
                      </a:txBody>
                      <a:tcPr/>
                    </a:tc>
                    <a:tc hMerge="1">
                      <a:txBody>
                        <a:bodyPr/>
                        <a:lstStyle/>
                        <a:p>
                          <a:endParaRPr lang="zh-CN" altLang="en-US" dirty="0"/>
                        </a:p>
                      </a:txBody>
                      <a:tcPr/>
                    </a:tc>
                    <a:extLst>
                      <a:ext uri="{0D108BD9-81ED-4DB2-BD59-A6C34878D82A}">
                        <a16:rowId xmlns="" xmlns:a16="http://schemas.microsoft.com/office/drawing/2014/main" val="198970471"/>
                      </a:ext>
                    </a:extLst>
                  </a:tr>
                </a:tbl>
              </a:graphicData>
            </a:graphic>
          </p:graphicFrame>
        </mc:Choice>
        <mc:Fallback xmlns="">
          <p:graphicFrame>
            <p:nvGraphicFramePr>
              <p:cNvPr id="8" name="表格 6">
                <a:extLst>
                  <a:ext uri="{FF2B5EF4-FFF2-40B4-BE49-F238E27FC236}">
                    <a16:creationId xmlns="" xmlns:a16="http://schemas.microsoft.com/office/drawing/2014/main" xmlns:a14="http://schemas.microsoft.com/office/drawing/2010/main" id="{473A2ED5-6A7E-4842-89E7-163A0971580A}"/>
                  </a:ext>
                </a:extLst>
              </p:cNvPr>
              <p:cNvGraphicFramePr>
                <a:graphicFrameLocks noGrp="1"/>
              </p:cNvGraphicFramePr>
              <p:nvPr>
                <p:extLst>
                  <p:ext uri="{D42A27DB-BD31-4B8C-83A1-F6EECF244321}">
                    <p14:modId xmlns:p14="http://schemas.microsoft.com/office/powerpoint/2010/main" val="2848711371"/>
                  </p:ext>
                </p:extLst>
              </p:nvPr>
            </p:nvGraphicFramePr>
            <p:xfrm>
              <a:off x="384633" y="2881684"/>
              <a:ext cx="8305800" cy="3379787"/>
            </p:xfrm>
            <a:graphic>
              <a:graphicData uri="http://schemas.openxmlformats.org/drawingml/2006/table">
                <a:tbl>
                  <a:tblPr firstRow="1" bandRow="1">
                    <a:tableStyleId>{5940675A-B579-460E-94D1-54222C63F5DA}</a:tableStyleId>
                  </a:tblPr>
                  <a:tblGrid>
                    <a:gridCol w="4152900">
                      <a:extLst>
                        <a:ext uri="{9D8B030D-6E8A-4147-A177-3AD203B41FA5}">
                          <a16:colId xmlns="" xmlns:a16="http://schemas.microsoft.com/office/drawing/2014/main" xmlns:a14="http://schemas.microsoft.com/office/drawing/2010/main" val="2497023262"/>
                        </a:ext>
                      </a:extLst>
                    </a:gridCol>
                    <a:gridCol w="4152900">
                      <a:extLst>
                        <a:ext uri="{9D8B030D-6E8A-4147-A177-3AD203B41FA5}">
                          <a16:colId xmlns="" xmlns:a16="http://schemas.microsoft.com/office/drawing/2014/main" xmlns:a14="http://schemas.microsoft.com/office/drawing/2010/main" val="1519621142"/>
                        </a:ext>
                      </a:extLst>
                    </a:gridCol>
                  </a:tblGrid>
                  <a:tr h="518160">
                    <a:tc>
                      <a:txBody>
                        <a:bodyPr/>
                        <a:lstStyle/>
                        <a:p>
                          <a:endParaRPr lang="zh-CN"/>
                        </a:p>
                      </a:txBody>
                      <a:tcPr>
                        <a:blipFill rotWithShape="0">
                          <a:blip r:embed="rId4"/>
                          <a:stretch>
                            <a:fillRect l="-147" t="-1176" r="-100147" b="-581176"/>
                          </a:stretch>
                        </a:blipFill>
                      </a:tcPr>
                    </a:tc>
                    <a:tc>
                      <a:txBody>
                        <a:bodyPr/>
                        <a:lstStyle/>
                        <a:p>
                          <a:endParaRPr lang="zh-CN"/>
                        </a:p>
                      </a:txBody>
                      <a:tcPr>
                        <a:blipFill rotWithShape="0">
                          <a:blip r:embed="rId4"/>
                          <a:stretch>
                            <a:fillRect l="-100294" t="-1176" r="-294" b="-581176"/>
                          </a:stretch>
                        </a:blipFill>
                      </a:tcPr>
                    </a:tc>
                    <a:extLst>
                      <a:ext uri="{0D108BD9-81ED-4DB2-BD59-A6C34878D82A}">
                        <a16:rowId xmlns="" xmlns:a16="http://schemas.microsoft.com/office/drawing/2014/main" xmlns:a14="http://schemas.microsoft.com/office/drawing/2010/main" val="2366895193"/>
                      </a:ext>
                    </a:extLst>
                  </a:tr>
                  <a:tr h="1371600">
                    <a:tc>
                      <a:txBody>
                        <a:bodyPr/>
                        <a:lstStyle/>
                        <a:p>
                          <a:endParaRPr lang="zh-CN"/>
                        </a:p>
                      </a:txBody>
                      <a:tcPr>
                        <a:blipFill rotWithShape="0">
                          <a:blip r:embed="rId4"/>
                          <a:stretch>
                            <a:fillRect l="-147" t="-38053" r="-100147" b="-118584"/>
                          </a:stretch>
                        </a:blipFill>
                      </a:tcPr>
                    </a:tc>
                    <a:tc>
                      <a:txBody>
                        <a:bodyPr/>
                        <a:lstStyle/>
                        <a:p>
                          <a:endParaRPr lang="zh-CN"/>
                        </a:p>
                      </a:txBody>
                      <a:tcPr>
                        <a:blipFill rotWithShape="0">
                          <a:blip r:embed="rId4"/>
                          <a:stretch>
                            <a:fillRect l="-100294" t="-38053" r="-294" b="-118584"/>
                          </a:stretch>
                        </a:blipFill>
                      </a:tcPr>
                    </a:tc>
                    <a:extLst>
                      <a:ext uri="{0D108BD9-81ED-4DB2-BD59-A6C34878D82A}">
                        <a16:rowId xmlns="" xmlns:a16="http://schemas.microsoft.com/office/drawing/2014/main" xmlns:a14="http://schemas.microsoft.com/office/drawing/2010/main" val="1440809365"/>
                      </a:ext>
                    </a:extLst>
                  </a:tr>
                  <a:tr h="944880">
                    <a:tc>
                      <a:txBody>
                        <a:bodyPr/>
                        <a:lstStyle/>
                        <a:p>
                          <a:endParaRPr lang="zh-CN"/>
                        </a:p>
                      </a:txBody>
                      <a:tcPr>
                        <a:blipFill rotWithShape="0">
                          <a:blip r:embed="rId4"/>
                          <a:stretch>
                            <a:fillRect l="-147" t="-201290" r="-100147" b="-72903"/>
                          </a:stretch>
                        </a:blipFill>
                      </a:tcPr>
                    </a:tc>
                    <a:tc>
                      <a:txBody>
                        <a:bodyPr/>
                        <a:lstStyle/>
                        <a:p>
                          <a:endParaRPr lang="zh-CN"/>
                        </a:p>
                      </a:txBody>
                      <a:tcPr>
                        <a:blipFill rotWithShape="0">
                          <a:blip r:embed="rId4"/>
                          <a:stretch>
                            <a:fillRect l="-100294" t="-201290" r="-294" b="-72903"/>
                          </a:stretch>
                        </a:blipFill>
                      </a:tcPr>
                    </a:tc>
                    <a:extLst>
                      <a:ext uri="{0D108BD9-81ED-4DB2-BD59-A6C34878D82A}">
                        <a16:rowId xmlns="" xmlns:a16="http://schemas.microsoft.com/office/drawing/2014/main" xmlns:a14="http://schemas.microsoft.com/office/drawing/2010/main" val="3803391149"/>
                      </a:ext>
                    </a:extLst>
                  </a:tr>
                  <a:tr h="545147">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800" b="0" dirty="0">
                              <a:solidFill>
                                <a:srgbClr val="0000FF"/>
                              </a:solidFill>
                              <a:effectLst/>
                              <a:latin typeface="黑体" panose="02010609060101010101" pitchFamily="49" charset="-122"/>
                              <a:ea typeface="黑体" panose="02010609060101010101" pitchFamily="49" charset="-122"/>
                            </a:rPr>
                            <a:t>二者描写同一量子状态</a:t>
                          </a:r>
                        </a:p>
                      </a:txBody>
                      <a:tcPr/>
                    </a:tc>
                    <a:tc hMerge="1">
                      <a:txBody>
                        <a:bodyPr/>
                        <a:lstStyle/>
                        <a:p>
                          <a:endParaRPr lang="zh-CN" altLang="en-US" dirty="0"/>
                        </a:p>
                      </a:txBody>
                      <a:tcPr/>
                    </a:tc>
                    <a:extLst>
                      <a:ext uri="{0D108BD9-81ED-4DB2-BD59-A6C34878D82A}">
                        <a16:rowId xmlns="" xmlns:a16="http://schemas.microsoft.com/office/drawing/2014/main" xmlns:a14="http://schemas.microsoft.com/office/drawing/2010/main" val="198970471"/>
                      </a:ext>
                    </a:extLst>
                  </a:tr>
                </a:tbl>
              </a:graphicData>
            </a:graphic>
          </p:graphicFrame>
        </mc:Fallback>
      </mc:AlternateContent>
      <p:sp>
        <p:nvSpPr>
          <p:cNvPr id="9" name="标题 1">
            <a:extLst>
              <a:ext uri="{FF2B5EF4-FFF2-40B4-BE49-F238E27FC236}">
                <a16:creationId xmlns="" xmlns:a16="http://schemas.microsoft.com/office/drawing/2014/main" id="{1087AE1B-2CF3-4784-B9E2-3E9F21303A48}"/>
              </a:ext>
            </a:extLst>
          </p:cNvPr>
          <p:cNvSpPr txBox="1">
            <a:spLocks/>
          </p:cNvSpPr>
          <p:nvPr/>
        </p:nvSpPr>
        <p:spPr>
          <a:xfrm>
            <a:off x="498512" y="0"/>
            <a:ext cx="4433468" cy="54817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b="1" dirty="0">
                <a:solidFill>
                  <a:srgbClr val="0000FF"/>
                </a:solidFill>
                <a:latin typeface="黑体" panose="02010609060101010101" pitchFamily="49" charset="-122"/>
                <a:ea typeface="黑体" panose="02010609060101010101" pitchFamily="49" charset="-122"/>
                <a:cs typeface="Times New Roman" panose="02020603050405020304" pitchFamily="18" charset="0"/>
              </a:rPr>
              <a:t>三、动量空间的波函数</a:t>
            </a:r>
          </a:p>
        </p:txBody>
      </p:sp>
    </p:spTree>
    <p:extLst>
      <p:ext uri="{BB962C8B-B14F-4D97-AF65-F5344CB8AC3E}">
        <p14:creationId xmlns:p14="http://schemas.microsoft.com/office/powerpoint/2010/main" val="1034704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Object 10"/>
              <p:cNvSpPr txBox="1"/>
              <p:nvPr/>
            </p:nvSpPr>
            <p:spPr bwMode="auto">
              <a:xfrm>
                <a:off x="743393" y="2849883"/>
                <a:ext cx="6596903" cy="585209"/>
              </a:xfrm>
              <a:prstGeom prst="rect">
                <a:avLst/>
              </a:prstGeom>
              <a:noFill/>
              <a:ln>
                <a:noFill/>
              </a:ln>
            </p:spPr>
            <p:txBody>
              <a:bodyPr>
                <a:noAutofit/>
              </a:bodyPr>
              <a:lstStyle/>
              <a:p>
                <a14:m>
                  <m:oMath xmlns:m="http://schemas.openxmlformats.org/officeDocument/2006/math">
                    <m:r>
                      <a:rPr lang="zh-CN" altLang="en-US" sz="2800" i="1">
                        <a:solidFill>
                          <a:srgbClr val="000000"/>
                        </a:solidFill>
                        <a:latin typeface="Cambria Math" panose="02040503050406030204" pitchFamily="18" charset="0"/>
                      </a:rPr>
                      <m:t>𝑐</m:t>
                    </m:r>
                    <m:r>
                      <a:rPr lang="zh-CN" altLang="en-US" sz="2800" i="1">
                        <a:solidFill>
                          <a:srgbClr val="000000"/>
                        </a:solidFill>
                        <a:latin typeface="Cambria Math" panose="02040503050406030204" pitchFamily="18" charset="0"/>
                      </a:rPr>
                      <m:t>(</m:t>
                    </m:r>
                    <m:acc>
                      <m:accPr>
                        <m:chr m:val="⃗"/>
                        <m:ctrlPr>
                          <a:rPr lang="zh-CN" altLang="en-US" sz="2800" i="1">
                            <a:solidFill>
                              <a:srgbClr val="000000"/>
                            </a:solidFill>
                            <a:latin typeface="Cambria Math" panose="02040503050406030204" pitchFamily="18" charset="0"/>
                          </a:rPr>
                        </m:ctrlPr>
                      </m:accPr>
                      <m:e>
                        <m:r>
                          <a:rPr lang="zh-CN" altLang="en-US" sz="2800" i="1">
                            <a:solidFill>
                              <a:srgbClr val="000000"/>
                            </a:solidFill>
                            <a:latin typeface="Cambria Math" panose="02040503050406030204" pitchFamily="18" charset="0"/>
                          </a:rPr>
                          <m:t>𝑝</m:t>
                        </m:r>
                      </m:e>
                    </m:acc>
                    <m:r>
                      <a:rPr lang="zh-CN" altLang="en-US" sz="2800" i="1">
                        <a:solidFill>
                          <a:srgbClr val="000000"/>
                        </a:solidFill>
                        <a:latin typeface="Cambria Math" panose="02040503050406030204" pitchFamily="18" charset="0"/>
                      </a:rPr>
                      <m:t>,</m:t>
                    </m:r>
                    <m:r>
                      <a:rPr lang="zh-CN" altLang="en-US" sz="2800" i="1">
                        <a:solidFill>
                          <a:srgbClr val="000000"/>
                        </a:solidFill>
                        <a:latin typeface="Cambria Math" panose="02040503050406030204" pitchFamily="18" charset="0"/>
                      </a:rPr>
                      <m:t>𝑡</m:t>
                    </m:r>
                    <m:r>
                      <a:rPr lang="zh-CN" altLang="en-US" sz="2800" i="1">
                        <a:solidFill>
                          <a:srgbClr val="000000"/>
                        </a:solidFill>
                        <a:latin typeface="Cambria Math" panose="02040503050406030204" pitchFamily="18" charset="0"/>
                      </a:rPr>
                      <m:t>)</m:t>
                    </m:r>
                    <m:m>
                      <m:mPr>
                        <m:plcHide m:val="on"/>
                        <m:mcs>
                          <m:mc>
                            <m:mcPr>
                              <m:count m:val="1"/>
                              <m:mcJc m:val="center"/>
                            </m:mcPr>
                          </m:mc>
                        </m:mcs>
                        <m:ctrlPr>
                          <a:rPr lang="zh-CN" altLang="en-US" sz="2800" i="1">
                            <a:solidFill>
                              <a:srgbClr val="000000"/>
                            </a:solidFill>
                            <a:latin typeface="Cambria Math" panose="02040503050406030204" pitchFamily="18" charset="0"/>
                          </a:rPr>
                        </m:ctrlPr>
                      </m:mPr>
                      <m:mr>
                        <m:e/>
                      </m:mr>
                      <m:mr>
                        <m:e/>
                      </m:mr>
                    </m:m>
                    <m:r>
                      <a:rPr lang="zh-CN" altLang="en-US" sz="2800" i="1">
                        <a:solidFill>
                          <a:srgbClr val="000000"/>
                        </a:solidFill>
                        <a:latin typeface="Cambria Math" panose="02040503050406030204" pitchFamily="18" charset="0"/>
                      </a:rPr>
                      <m:t>与</m:t>
                    </m:r>
                    <m:m>
                      <m:mPr>
                        <m:plcHide m:val="on"/>
                        <m:mcs>
                          <m:mc>
                            <m:mcPr>
                              <m:count m:val="1"/>
                              <m:mcJc m:val="center"/>
                            </m:mcPr>
                          </m:mc>
                        </m:mcs>
                        <m:ctrlPr>
                          <a:rPr lang="zh-CN" altLang="en-US" sz="2800" i="1">
                            <a:solidFill>
                              <a:srgbClr val="000000"/>
                            </a:solidFill>
                            <a:latin typeface="Cambria Math" panose="02040503050406030204" pitchFamily="18" charset="0"/>
                          </a:rPr>
                        </m:ctrlPr>
                      </m:mPr>
                      <m:mr>
                        <m:e/>
                      </m:mr>
                      <m:mr>
                        <m:e/>
                      </m:mr>
                    </m:m>
                    <m:r>
                      <m:rPr>
                        <m:sty m:val="p"/>
                      </m:rPr>
                      <a:rPr lang="zh-CN" altLang="en-US" sz="2800" i="1">
                        <a:solidFill>
                          <a:srgbClr val="000000"/>
                        </a:solidFill>
                        <a:latin typeface="Cambria Math" panose="02040503050406030204" pitchFamily="18" charset="0"/>
                      </a:rPr>
                      <m:t>Ψ</m:t>
                    </m:r>
                    <m:r>
                      <a:rPr lang="zh-CN" altLang="en-US" sz="2800" i="1">
                        <a:solidFill>
                          <a:srgbClr val="000000"/>
                        </a:solidFill>
                        <a:latin typeface="Cambria Math" panose="02040503050406030204" pitchFamily="18" charset="0"/>
                      </a:rPr>
                      <m:t>(</m:t>
                    </m:r>
                    <m:acc>
                      <m:accPr>
                        <m:chr m:val="⃗"/>
                        <m:ctrlPr>
                          <a:rPr lang="zh-CN" altLang="en-US" sz="2800" i="1">
                            <a:solidFill>
                              <a:srgbClr val="000000"/>
                            </a:solidFill>
                            <a:latin typeface="Cambria Math" panose="02040503050406030204" pitchFamily="18" charset="0"/>
                          </a:rPr>
                        </m:ctrlPr>
                      </m:accPr>
                      <m:e>
                        <m:r>
                          <a:rPr lang="zh-CN" altLang="en-US" sz="2800" i="1">
                            <a:solidFill>
                              <a:srgbClr val="000000"/>
                            </a:solidFill>
                            <a:latin typeface="Cambria Math" panose="02040503050406030204" pitchFamily="18" charset="0"/>
                          </a:rPr>
                          <m:t>𝑟</m:t>
                        </m:r>
                      </m:e>
                    </m:acc>
                    <m:r>
                      <a:rPr lang="zh-CN" altLang="en-US" sz="2800" i="1">
                        <a:solidFill>
                          <a:srgbClr val="000000"/>
                        </a:solidFill>
                        <a:latin typeface="Cambria Math" panose="02040503050406030204" pitchFamily="18" charset="0"/>
                      </a:rPr>
                      <m:t>,</m:t>
                    </m:r>
                    <m:r>
                      <a:rPr lang="zh-CN" altLang="en-US" sz="2800" i="1">
                        <a:solidFill>
                          <a:srgbClr val="000000"/>
                        </a:solidFill>
                        <a:latin typeface="Cambria Math" panose="02040503050406030204" pitchFamily="18" charset="0"/>
                      </a:rPr>
                      <m:t>𝑡</m:t>
                    </m:r>
                    <m:r>
                      <a:rPr lang="zh-CN" altLang="en-US" sz="2800" i="1">
                        <a:solidFill>
                          <a:srgbClr val="000000"/>
                        </a:solidFill>
                        <a:latin typeface="Cambria Math" panose="02040503050406030204" pitchFamily="18" charset="0"/>
                      </a:rPr>
                      <m:t>)</m:t>
                    </m:r>
                  </m:oMath>
                </a14:m>
                <a:r>
                  <a:rPr lang="zh-CN" altLang="en-US" sz="2800" dirty="0">
                    <a:latin typeface="黑体" panose="02010609060101010101" pitchFamily="49" charset="-122"/>
                    <a:ea typeface="黑体" panose="02010609060101010101" pitchFamily="49" charset="-122"/>
                  </a:rPr>
                  <a:t>具有类似的物理意义</a:t>
                </a:r>
                <a:endParaRPr lang="en-US" altLang="zh-CN" sz="2800" dirty="0">
                  <a:latin typeface="黑体" panose="02010609060101010101" pitchFamily="49" charset="-122"/>
                  <a:ea typeface="黑体" panose="02010609060101010101" pitchFamily="49" charset="-122"/>
                </a:endParaRPr>
              </a:p>
            </p:txBody>
          </p:sp>
        </mc:Choice>
        <mc:Fallback xmlns="">
          <p:sp>
            <p:nvSpPr>
              <p:cNvPr id="4" name="Object 10"/>
              <p:cNvSpPr txBox="1">
                <a:spLocks noRot="1" noChangeAspect="1" noMove="1" noResize="1" noEditPoints="1" noAdjustHandles="1" noChangeArrowheads="1" noChangeShapeType="1" noTextEdit="1"/>
              </p:cNvSpPr>
              <p:nvPr/>
            </p:nvSpPr>
            <p:spPr bwMode="auto">
              <a:xfrm>
                <a:off x="743393" y="2849883"/>
                <a:ext cx="6596903" cy="585209"/>
              </a:xfrm>
              <a:prstGeom prst="rect">
                <a:avLst/>
              </a:prstGeom>
              <a:blipFill>
                <a:blip r:embed="rId2"/>
                <a:stretch>
                  <a:fillRect t="-11579" b="-17895"/>
                </a:stretch>
              </a:blipFill>
              <a:ln>
                <a:noFill/>
              </a:ln>
            </p:spPr>
            <p:txBody>
              <a:bodyPr/>
              <a:lstStyle/>
              <a:p>
                <a:r>
                  <a:rPr lang="zh-CN" altLang="en-US">
                    <a:noFill/>
                  </a:rPr>
                  <a:t> </a:t>
                </a:r>
              </a:p>
            </p:txBody>
          </p:sp>
        </mc:Fallback>
      </mc:AlternateContent>
      <p:sp>
        <p:nvSpPr>
          <p:cNvPr id="5" name="标题 1">
            <a:extLst>
              <a:ext uri="{FF2B5EF4-FFF2-40B4-BE49-F238E27FC236}">
                <a16:creationId xmlns="" xmlns:a16="http://schemas.microsoft.com/office/drawing/2014/main" id="{1087AE1B-2CF3-4784-B9E2-3E9F21303A48}"/>
              </a:ext>
            </a:extLst>
          </p:cNvPr>
          <p:cNvSpPr txBox="1">
            <a:spLocks/>
          </p:cNvSpPr>
          <p:nvPr/>
        </p:nvSpPr>
        <p:spPr>
          <a:xfrm>
            <a:off x="421176" y="20636"/>
            <a:ext cx="4433468" cy="54817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b="1" dirty="0">
                <a:solidFill>
                  <a:srgbClr val="0000FF"/>
                </a:solidFill>
                <a:latin typeface="黑体" panose="02010609060101010101" pitchFamily="49" charset="-122"/>
                <a:ea typeface="黑体" panose="02010609060101010101" pitchFamily="49" charset="-122"/>
                <a:cs typeface="Times New Roman" panose="02020603050405020304" pitchFamily="18" charset="0"/>
              </a:rPr>
              <a:t>三、动量空间的波函数</a:t>
            </a:r>
          </a:p>
        </p:txBody>
      </p:sp>
      <mc:AlternateContent xmlns:mc="http://schemas.openxmlformats.org/markup-compatibility/2006" xmlns:a14="http://schemas.microsoft.com/office/drawing/2010/main">
        <mc:Choice Requires="a14">
          <p:sp>
            <p:nvSpPr>
              <p:cNvPr id="7" name="Object 11"/>
              <p:cNvSpPr txBox="1"/>
              <p:nvPr/>
            </p:nvSpPr>
            <p:spPr bwMode="auto">
              <a:xfrm>
                <a:off x="670111" y="4860209"/>
                <a:ext cx="7803777" cy="1543611"/>
              </a:xfrm>
              <a:prstGeom prst="rect">
                <a:avLst/>
              </a:prstGeom>
              <a:noFill/>
              <a:ln>
                <a:noFill/>
              </a:ln>
            </p:spPr>
            <p:txBody>
              <a:bodyPr>
                <a:noAutofit/>
              </a:bodyPr>
              <a:lstStyle/>
              <a:p>
                <a:pPr>
                  <a:lnSpc>
                    <a:spcPct val="150000"/>
                  </a:lnSpc>
                </a:pPr>
                <a14:m>
                  <m:oMathPara xmlns:m="http://schemas.openxmlformats.org/officeDocument/2006/math">
                    <m:oMathParaPr>
                      <m:jc m:val="left"/>
                    </m:oMathParaPr>
                    <m:oMath xmlns:m="http://schemas.openxmlformats.org/officeDocument/2006/math">
                      <m:r>
                        <a:rPr lang="zh-CN" altLang="en-US" sz="2800" i="1">
                          <a:solidFill>
                            <a:srgbClr val="000000"/>
                          </a:solidFill>
                          <a:latin typeface="Cambria Math" panose="02040503050406030204" pitchFamily="18" charset="0"/>
                        </a:rPr>
                        <m:t>𝑑𝑊</m:t>
                      </m:r>
                      <m:r>
                        <a:rPr lang="zh-CN" altLang="en-US" sz="2800" i="1">
                          <a:solidFill>
                            <a:srgbClr val="000000"/>
                          </a:solidFill>
                          <a:latin typeface="Cambria Math" panose="02040503050406030204" pitchFamily="18" charset="0"/>
                        </a:rPr>
                        <m:t>(</m:t>
                      </m:r>
                      <m:acc>
                        <m:accPr>
                          <m:chr m:val="⃗"/>
                          <m:ctrlPr>
                            <a:rPr lang="zh-CN" altLang="en-US" sz="2800" i="1">
                              <a:solidFill>
                                <a:srgbClr val="000000"/>
                              </a:solidFill>
                              <a:latin typeface="Cambria Math" panose="02040503050406030204" pitchFamily="18" charset="0"/>
                            </a:rPr>
                          </m:ctrlPr>
                        </m:accPr>
                        <m:e>
                          <m:r>
                            <a:rPr lang="zh-CN" altLang="en-US" sz="2800" i="1">
                              <a:solidFill>
                                <a:srgbClr val="000000"/>
                              </a:solidFill>
                              <a:latin typeface="Cambria Math" panose="02040503050406030204" pitchFamily="18" charset="0"/>
                            </a:rPr>
                            <m:t>𝑝</m:t>
                          </m:r>
                        </m:e>
                      </m:acc>
                      <m:r>
                        <a:rPr lang="zh-CN" altLang="en-US" sz="2800" i="1">
                          <a:solidFill>
                            <a:srgbClr val="000000"/>
                          </a:solidFill>
                          <a:latin typeface="Cambria Math" panose="02040503050406030204" pitchFamily="18" charset="0"/>
                        </a:rPr>
                        <m:t>,</m:t>
                      </m:r>
                      <m:r>
                        <a:rPr lang="zh-CN" altLang="en-US" sz="2800" i="1">
                          <a:solidFill>
                            <a:srgbClr val="000000"/>
                          </a:solidFill>
                          <a:latin typeface="Cambria Math" panose="02040503050406030204" pitchFamily="18" charset="0"/>
                        </a:rPr>
                        <m:t>𝑡</m:t>
                      </m:r>
                      <m:r>
                        <a:rPr lang="zh-CN" altLang="en-US" sz="2800" i="1">
                          <a:solidFill>
                            <a:srgbClr val="000000"/>
                          </a:solidFill>
                          <a:latin typeface="Cambria Math" panose="02040503050406030204" pitchFamily="18" charset="0"/>
                        </a:rPr>
                        <m:t>)=|</m:t>
                      </m:r>
                      <m:r>
                        <a:rPr lang="zh-CN" altLang="en-US" sz="2800" i="1">
                          <a:solidFill>
                            <a:srgbClr val="000000"/>
                          </a:solidFill>
                          <a:latin typeface="Cambria Math" panose="02040503050406030204" pitchFamily="18" charset="0"/>
                        </a:rPr>
                        <m:t>𝑐</m:t>
                      </m:r>
                      <m:r>
                        <a:rPr lang="zh-CN" altLang="en-US" sz="2800" i="1">
                          <a:solidFill>
                            <a:srgbClr val="000000"/>
                          </a:solidFill>
                          <a:latin typeface="Cambria Math" panose="02040503050406030204" pitchFamily="18" charset="0"/>
                        </a:rPr>
                        <m:t>(</m:t>
                      </m:r>
                      <m:acc>
                        <m:accPr>
                          <m:chr m:val="⃗"/>
                          <m:ctrlPr>
                            <a:rPr lang="zh-CN" altLang="en-US" sz="2800" i="1">
                              <a:solidFill>
                                <a:srgbClr val="000000"/>
                              </a:solidFill>
                              <a:latin typeface="Cambria Math" panose="02040503050406030204" pitchFamily="18" charset="0"/>
                            </a:rPr>
                          </m:ctrlPr>
                        </m:accPr>
                        <m:e>
                          <m:r>
                            <a:rPr lang="zh-CN" altLang="en-US" sz="2800" i="1">
                              <a:solidFill>
                                <a:srgbClr val="000000"/>
                              </a:solidFill>
                              <a:latin typeface="Cambria Math" panose="02040503050406030204" pitchFamily="18" charset="0"/>
                            </a:rPr>
                            <m:t>𝑝</m:t>
                          </m:r>
                        </m:e>
                      </m:acc>
                      <m:r>
                        <a:rPr lang="zh-CN" altLang="en-US" sz="2800" i="1">
                          <a:solidFill>
                            <a:srgbClr val="000000"/>
                          </a:solidFill>
                          <a:latin typeface="Cambria Math" panose="02040503050406030204" pitchFamily="18" charset="0"/>
                        </a:rPr>
                        <m:t>,</m:t>
                      </m:r>
                      <m:r>
                        <a:rPr lang="zh-CN" altLang="en-US" sz="2800" i="1">
                          <a:solidFill>
                            <a:srgbClr val="000000"/>
                          </a:solidFill>
                          <a:latin typeface="Cambria Math" panose="02040503050406030204" pitchFamily="18" charset="0"/>
                        </a:rPr>
                        <m:t>𝑡</m:t>
                      </m:r>
                      <m:r>
                        <a:rPr lang="zh-CN" altLang="en-US" sz="2800" i="1">
                          <a:solidFill>
                            <a:srgbClr val="000000"/>
                          </a:solidFill>
                          <a:latin typeface="Cambria Math" panose="02040503050406030204" pitchFamily="18" charset="0"/>
                        </a:rPr>
                        <m:t>)</m:t>
                      </m:r>
                      <m:sSup>
                        <m:sSupPr>
                          <m:ctrlPr>
                            <a:rPr lang="zh-CN" altLang="en-US" sz="2800" i="1">
                              <a:solidFill>
                                <a:srgbClr val="000000"/>
                              </a:solidFill>
                              <a:latin typeface="Cambria Math" panose="02040503050406030204" pitchFamily="18" charset="0"/>
                            </a:rPr>
                          </m:ctrlPr>
                        </m:sSupPr>
                        <m:e>
                          <m:r>
                            <a:rPr lang="zh-CN" altLang="en-US" sz="2800" i="1">
                              <a:solidFill>
                                <a:srgbClr val="000000"/>
                              </a:solidFill>
                              <a:latin typeface="Cambria Math" panose="02040503050406030204" pitchFamily="18" charset="0"/>
                            </a:rPr>
                            <m:t>|</m:t>
                          </m:r>
                        </m:e>
                        <m:sup>
                          <m:r>
                            <a:rPr lang="zh-CN" altLang="en-US" sz="2800" i="1">
                              <a:solidFill>
                                <a:srgbClr val="000000"/>
                              </a:solidFill>
                              <a:latin typeface="Cambria Math" panose="02040503050406030204" pitchFamily="18" charset="0"/>
                            </a:rPr>
                            <m:t>2</m:t>
                          </m:r>
                        </m:sup>
                      </m:sSup>
                      <m:r>
                        <a:rPr lang="zh-CN" altLang="en-US" sz="2800" i="1">
                          <a:solidFill>
                            <a:srgbClr val="000000"/>
                          </a:solidFill>
                          <a:latin typeface="Cambria Math" panose="02040503050406030204" pitchFamily="18" charset="0"/>
                        </a:rPr>
                        <m:t>𝑑</m:t>
                      </m:r>
                      <m:acc>
                        <m:accPr>
                          <m:chr m:val="⃗"/>
                          <m:ctrlPr>
                            <a:rPr lang="zh-CN" altLang="en-US" sz="2800" i="1">
                              <a:solidFill>
                                <a:srgbClr val="000000"/>
                              </a:solidFill>
                              <a:latin typeface="Cambria Math" panose="02040503050406030204" pitchFamily="18" charset="0"/>
                            </a:rPr>
                          </m:ctrlPr>
                        </m:accPr>
                        <m:e>
                          <m:r>
                            <a:rPr lang="zh-CN" altLang="en-US" sz="2800" i="1">
                              <a:solidFill>
                                <a:srgbClr val="000000"/>
                              </a:solidFill>
                              <a:latin typeface="Cambria Math" panose="02040503050406030204" pitchFamily="18" charset="0"/>
                            </a:rPr>
                            <m:t>𝑝</m:t>
                          </m:r>
                        </m:e>
                      </m:acc>
                    </m:oMath>
                  </m:oMathPara>
                </a14:m>
                <a:endParaRPr lang="en-US" altLang="zh-CN" sz="2800" dirty="0">
                  <a:latin typeface="黑体" panose="02010609060101010101" pitchFamily="49" charset="-122"/>
                  <a:ea typeface="黑体" panose="02010609060101010101" pitchFamily="49" charset="-122"/>
                </a:endParaRPr>
              </a:p>
              <a:p>
                <a:pPr>
                  <a:lnSpc>
                    <a:spcPct val="150000"/>
                  </a:lnSpc>
                </a:pPr>
                <a:r>
                  <a:rPr lang="zh-CN" altLang="en-US" sz="2800" dirty="0">
                    <a:latin typeface="黑体" panose="02010609060101010101" pitchFamily="49" charset="-122"/>
                    <a:ea typeface="黑体" panose="02010609060101010101" pitchFamily="49" charset="-122"/>
                  </a:rPr>
                  <a:t>𝑡时刻粒子出现在动量</a:t>
                </a:r>
                <a14:m>
                  <m:oMath xmlns:m="http://schemas.openxmlformats.org/officeDocument/2006/math">
                    <m:acc>
                      <m:accPr>
                        <m:chr m:val="⃗"/>
                        <m:ctrlPr>
                          <a:rPr lang="zh-CN" altLang="en-US" sz="2800" i="1" smtClean="0">
                            <a:solidFill>
                              <a:srgbClr val="000000"/>
                            </a:solidFill>
                            <a:latin typeface="Cambria Math" panose="02040503050406030204" pitchFamily="18" charset="0"/>
                          </a:rPr>
                        </m:ctrlPr>
                      </m:accPr>
                      <m:e>
                        <m:r>
                          <a:rPr lang="zh-CN" altLang="en-US" sz="2800" i="1">
                            <a:solidFill>
                              <a:srgbClr val="000000"/>
                            </a:solidFill>
                            <a:latin typeface="Cambria Math" panose="02040503050406030204" pitchFamily="18" charset="0"/>
                          </a:rPr>
                          <m:t>𝑝</m:t>
                        </m:r>
                      </m:e>
                    </m:acc>
                  </m:oMath>
                </a14:m>
                <a:r>
                  <a:rPr lang="zh-CN" altLang="en-US" sz="2800" dirty="0">
                    <a:latin typeface="黑体" panose="02010609060101010101" pitchFamily="49" charset="-122"/>
                    <a:ea typeface="黑体" panose="02010609060101010101" pitchFamily="49" charset="-122"/>
                  </a:rPr>
                  <a:t>点附近𝑑</a:t>
                </a:r>
                <a14:m>
                  <m:oMath xmlns:m="http://schemas.openxmlformats.org/officeDocument/2006/math">
                    <m:acc>
                      <m:accPr>
                        <m:chr m:val="⃗"/>
                        <m:ctrlPr>
                          <a:rPr lang="zh-CN" altLang="en-US" sz="2800" i="1">
                            <a:solidFill>
                              <a:srgbClr val="000000"/>
                            </a:solidFill>
                            <a:latin typeface="Cambria Math" panose="02040503050406030204" pitchFamily="18" charset="0"/>
                          </a:rPr>
                        </m:ctrlPr>
                      </m:accPr>
                      <m:e>
                        <m:r>
                          <a:rPr lang="zh-CN" altLang="en-US" sz="2800" i="1">
                            <a:solidFill>
                              <a:srgbClr val="000000"/>
                            </a:solidFill>
                            <a:latin typeface="Cambria Math" panose="02040503050406030204" pitchFamily="18" charset="0"/>
                          </a:rPr>
                          <m:t>𝑝</m:t>
                        </m:r>
                      </m:e>
                    </m:acc>
                  </m:oMath>
                </a14:m>
                <a:r>
                  <a:rPr lang="zh-CN" altLang="en-US" sz="2800" dirty="0">
                    <a:latin typeface="黑体" panose="02010609060101010101" pitchFamily="49" charset="-122"/>
                    <a:ea typeface="黑体" panose="02010609060101010101" pitchFamily="49" charset="-122"/>
                  </a:rPr>
                  <a:t>体积元内的概率</a:t>
                </a:r>
              </a:p>
            </p:txBody>
          </p:sp>
        </mc:Choice>
        <mc:Fallback xmlns="">
          <p:sp>
            <p:nvSpPr>
              <p:cNvPr id="7" name="Object 11"/>
              <p:cNvSpPr txBox="1">
                <a:spLocks noRot="1" noChangeAspect="1" noMove="1" noResize="1" noEditPoints="1" noAdjustHandles="1" noChangeArrowheads="1" noChangeShapeType="1" noTextEdit="1"/>
              </p:cNvSpPr>
              <p:nvPr/>
            </p:nvSpPr>
            <p:spPr bwMode="auto">
              <a:xfrm>
                <a:off x="670111" y="4860209"/>
                <a:ext cx="7803777" cy="1543611"/>
              </a:xfrm>
              <a:prstGeom prst="rect">
                <a:avLst/>
              </a:prstGeom>
              <a:blipFill>
                <a:blip r:embed="rId3"/>
                <a:stretch>
                  <a:fillRect l="-1641"/>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Object 11"/>
              <p:cNvSpPr txBox="1"/>
              <p:nvPr/>
            </p:nvSpPr>
            <p:spPr bwMode="auto">
              <a:xfrm>
                <a:off x="743393" y="3497570"/>
                <a:ext cx="7100725" cy="1331537"/>
              </a:xfrm>
              <a:prstGeom prst="rect">
                <a:avLst/>
              </a:prstGeom>
              <a:noFill/>
              <a:ln>
                <a:noFill/>
              </a:ln>
            </p:spPr>
            <p:txBody>
              <a:bodyPr>
                <a:noAutofit/>
              </a:bodyPr>
              <a:lstStyle/>
              <a:p>
                <a:pPr>
                  <a:lnSpc>
                    <a:spcPct val="150000"/>
                  </a:lnSpc>
                </a:pPr>
                <a14:m>
                  <m:oMathPara xmlns:m="http://schemas.openxmlformats.org/officeDocument/2006/math">
                    <m:oMathParaPr>
                      <m:jc m:val="left"/>
                    </m:oMathParaPr>
                    <m:oMath xmlns:m="http://schemas.openxmlformats.org/officeDocument/2006/math">
                      <m:r>
                        <a:rPr lang="zh-CN" altLang="en-US" sz="2800" i="1">
                          <a:solidFill>
                            <a:srgbClr val="000000"/>
                          </a:solidFill>
                          <a:latin typeface="Cambria Math" panose="02040503050406030204" pitchFamily="18" charset="0"/>
                        </a:rPr>
                        <m:t>𝑑𝑊</m:t>
                      </m:r>
                      <m:r>
                        <a:rPr lang="zh-CN" altLang="en-US" sz="2800" i="1">
                          <a:solidFill>
                            <a:srgbClr val="000000"/>
                          </a:solidFill>
                          <a:latin typeface="Cambria Math" panose="02040503050406030204" pitchFamily="18" charset="0"/>
                        </a:rPr>
                        <m:t>(</m:t>
                      </m:r>
                      <m:acc>
                        <m:accPr>
                          <m:chr m:val="⃗"/>
                          <m:ctrlPr>
                            <a:rPr lang="zh-CN" altLang="en-US" sz="2800" i="1">
                              <a:solidFill>
                                <a:srgbClr val="000000"/>
                              </a:solidFill>
                              <a:latin typeface="Cambria Math" panose="02040503050406030204" pitchFamily="18" charset="0"/>
                            </a:rPr>
                          </m:ctrlPr>
                        </m:accPr>
                        <m:e>
                          <m:r>
                            <a:rPr lang="zh-CN" altLang="en-US" sz="2800" i="1">
                              <a:solidFill>
                                <a:srgbClr val="000000"/>
                              </a:solidFill>
                              <a:latin typeface="Cambria Math" panose="02040503050406030204" pitchFamily="18" charset="0"/>
                            </a:rPr>
                            <m:t>𝑟</m:t>
                          </m:r>
                        </m:e>
                      </m:acc>
                      <m:r>
                        <a:rPr lang="zh-CN" altLang="en-US" sz="2800" i="1">
                          <a:solidFill>
                            <a:srgbClr val="000000"/>
                          </a:solidFill>
                          <a:latin typeface="Cambria Math" panose="02040503050406030204" pitchFamily="18" charset="0"/>
                        </a:rPr>
                        <m:t>,</m:t>
                      </m:r>
                      <m:r>
                        <a:rPr lang="zh-CN" altLang="en-US" sz="2800" i="1">
                          <a:solidFill>
                            <a:srgbClr val="000000"/>
                          </a:solidFill>
                          <a:latin typeface="Cambria Math" panose="02040503050406030204" pitchFamily="18" charset="0"/>
                        </a:rPr>
                        <m:t>𝑡</m:t>
                      </m:r>
                      <m:r>
                        <a:rPr lang="zh-CN" altLang="en-US" sz="2800" i="1">
                          <a:solidFill>
                            <a:srgbClr val="000000"/>
                          </a:solidFill>
                          <a:latin typeface="Cambria Math" panose="02040503050406030204" pitchFamily="18" charset="0"/>
                        </a:rPr>
                        <m:t>)=|</m:t>
                      </m:r>
                      <m:r>
                        <m:rPr>
                          <m:sty m:val="p"/>
                        </m:rPr>
                        <a:rPr lang="zh-CN" altLang="en-US" sz="2800" i="1">
                          <a:solidFill>
                            <a:srgbClr val="000000"/>
                          </a:solidFill>
                          <a:latin typeface="Cambria Math" panose="02040503050406030204" pitchFamily="18" charset="0"/>
                        </a:rPr>
                        <m:t>Ψ</m:t>
                      </m:r>
                      <m:r>
                        <a:rPr lang="zh-CN" altLang="en-US" sz="2800" i="1">
                          <a:solidFill>
                            <a:srgbClr val="000000"/>
                          </a:solidFill>
                          <a:latin typeface="Cambria Math" panose="02040503050406030204" pitchFamily="18" charset="0"/>
                        </a:rPr>
                        <m:t>(</m:t>
                      </m:r>
                      <m:acc>
                        <m:accPr>
                          <m:chr m:val="⃗"/>
                          <m:ctrlPr>
                            <a:rPr lang="zh-CN" altLang="en-US" sz="2800" i="1">
                              <a:solidFill>
                                <a:srgbClr val="000000"/>
                              </a:solidFill>
                              <a:latin typeface="Cambria Math" panose="02040503050406030204" pitchFamily="18" charset="0"/>
                            </a:rPr>
                          </m:ctrlPr>
                        </m:accPr>
                        <m:e>
                          <m:r>
                            <a:rPr lang="zh-CN" altLang="en-US" sz="2800" i="1">
                              <a:solidFill>
                                <a:srgbClr val="000000"/>
                              </a:solidFill>
                              <a:latin typeface="Cambria Math" panose="02040503050406030204" pitchFamily="18" charset="0"/>
                            </a:rPr>
                            <m:t>𝑟</m:t>
                          </m:r>
                        </m:e>
                      </m:acc>
                      <m:r>
                        <a:rPr lang="zh-CN" altLang="en-US" sz="2800" i="1">
                          <a:solidFill>
                            <a:srgbClr val="000000"/>
                          </a:solidFill>
                          <a:latin typeface="Cambria Math" panose="02040503050406030204" pitchFamily="18" charset="0"/>
                        </a:rPr>
                        <m:t>,</m:t>
                      </m:r>
                      <m:r>
                        <a:rPr lang="zh-CN" altLang="en-US" sz="2800" i="1">
                          <a:solidFill>
                            <a:srgbClr val="000000"/>
                          </a:solidFill>
                          <a:latin typeface="Cambria Math" panose="02040503050406030204" pitchFamily="18" charset="0"/>
                        </a:rPr>
                        <m:t>𝑡</m:t>
                      </m:r>
                      <m:r>
                        <a:rPr lang="zh-CN" altLang="en-US" sz="2800" i="1">
                          <a:solidFill>
                            <a:srgbClr val="000000"/>
                          </a:solidFill>
                          <a:latin typeface="Cambria Math" panose="02040503050406030204" pitchFamily="18" charset="0"/>
                        </a:rPr>
                        <m:t>)</m:t>
                      </m:r>
                      <m:sSup>
                        <m:sSupPr>
                          <m:ctrlPr>
                            <a:rPr lang="zh-CN" altLang="en-US" sz="2800" i="1">
                              <a:solidFill>
                                <a:srgbClr val="000000"/>
                              </a:solidFill>
                              <a:latin typeface="Cambria Math" panose="02040503050406030204" pitchFamily="18" charset="0"/>
                            </a:rPr>
                          </m:ctrlPr>
                        </m:sSupPr>
                        <m:e>
                          <m:r>
                            <a:rPr lang="zh-CN" altLang="en-US" sz="2800" i="1">
                              <a:solidFill>
                                <a:srgbClr val="000000"/>
                              </a:solidFill>
                              <a:latin typeface="Cambria Math" panose="02040503050406030204" pitchFamily="18" charset="0"/>
                            </a:rPr>
                            <m:t>|</m:t>
                          </m:r>
                        </m:e>
                        <m:sup>
                          <m:r>
                            <a:rPr lang="zh-CN" altLang="en-US" sz="2800" i="1">
                              <a:solidFill>
                                <a:srgbClr val="000000"/>
                              </a:solidFill>
                              <a:latin typeface="Cambria Math" panose="02040503050406030204" pitchFamily="18" charset="0"/>
                            </a:rPr>
                            <m:t>2</m:t>
                          </m:r>
                        </m:sup>
                      </m:sSup>
                      <m:r>
                        <a:rPr lang="zh-CN" altLang="en-US" sz="2800" i="1">
                          <a:solidFill>
                            <a:srgbClr val="000000"/>
                          </a:solidFill>
                          <a:latin typeface="Cambria Math" panose="02040503050406030204" pitchFamily="18" charset="0"/>
                        </a:rPr>
                        <m:t>𝑑</m:t>
                      </m:r>
                      <m:acc>
                        <m:accPr>
                          <m:chr m:val="⃗"/>
                          <m:ctrlPr>
                            <a:rPr lang="zh-CN" altLang="en-US" sz="2800" i="1">
                              <a:solidFill>
                                <a:srgbClr val="000000"/>
                              </a:solidFill>
                              <a:latin typeface="Cambria Math" panose="02040503050406030204" pitchFamily="18" charset="0"/>
                            </a:rPr>
                          </m:ctrlPr>
                        </m:accPr>
                        <m:e>
                          <m:r>
                            <a:rPr lang="zh-CN" altLang="en-US" sz="2800" i="1">
                              <a:solidFill>
                                <a:srgbClr val="000000"/>
                              </a:solidFill>
                              <a:latin typeface="Cambria Math" panose="02040503050406030204" pitchFamily="18" charset="0"/>
                            </a:rPr>
                            <m:t>𝑟</m:t>
                          </m:r>
                        </m:e>
                      </m:acc>
                    </m:oMath>
                  </m:oMathPara>
                </a14:m>
                <a:endParaRPr lang="en-US" altLang="zh-CN" sz="2800" i="1" dirty="0">
                  <a:solidFill>
                    <a:srgbClr val="000000"/>
                  </a:solidFill>
                  <a:latin typeface="黑体" panose="02010609060101010101" pitchFamily="49" charset="-122"/>
                  <a:ea typeface="黑体" panose="02010609060101010101" pitchFamily="49" charset="-122"/>
                </a:endParaRPr>
              </a:p>
              <a:p>
                <a:pPr>
                  <a:lnSpc>
                    <a:spcPct val="150000"/>
                  </a:lnSpc>
                </a:pPr>
                <a:r>
                  <a:rPr lang="zh-CN" altLang="en-US" sz="2800" dirty="0">
                    <a:solidFill>
                      <a:srgbClr val="000000"/>
                    </a:solidFill>
                    <a:latin typeface="黑体" panose="02010609060101010101" pitchFamily="49" charset="-122"/>
                    <a:ea typeface="黑体" panose="02010609060101010101" pitchFamily="49" charset="-122"/>
                  </a:rPr>
                  <a:t>𝑡时刻粒子出现在</a:t>
                </a:r>
                <a14:m>
                  <m:oMath xmlns:m="http://schemas.openxmlformats.org/officeDocument/2006/math">
                    <m:acc>
                      <m:accPr>
                        <m:chr m:val="⃗"/>
                        <m:ctrlPr>
                          <a:rPr lang="zh-CN" altLang="en-US" sz="2800" i="1" smtClean="0">
                            <a:solidFill>
                              <a:srgbClr val="000000"/>
                            </a:solidFill>
                            <a:latin typeface="Cambria Math" panose="02040503050406030204" pitchFamily="18" charset="0"/>
                          </a:rPr>
                        </m:ctrlPr>
                      </m:accPr>
                      <m:e>
                        <m:r>
                          <a:rPr lang="zh-CN" altLang="en-US" sz="2800" i="1">
                            <a:solidFill>
                              <a:srgbClr val="000000"/>
                            </a:solidFill>
                            <a:latin typeface="Cambria Math" panose="02040503050406030204" pitchFamily="18" charset="0"/>
                          </a:rPr>
                          <m:t>𝑟</m:t>
                        </m:r>
                      </m:e>
                    </m:acc>
                  </m:oMath>
                </a14:m>
                <a:r>
                  <a:rPr lang="zh-CN" altLang="en-US" sz="2800" dirty="0">
                    <a:solidFill>
                      <a:srgbClr val="000000"/>
                    </a:solidFill>
                    <a:latin typeface="黑体" panose="02010609060101010101" pitchFamily="49" charset="-122"/>
                    <a:ea typeface="黑体" panose="02010609060101010101" pitchFamily="49" charset="-122"/>
                  </a:rPr>
                  <a:t>点附近𝑑</a:t>
                </a:r>
                <a14:m>
                  <m:oMath xmlns:m="http://schemas.openxmlformats.org/officeDocument/2006/math">
                    <m:acc>
                      <m:accPr>
                        <m:chr m:val="⃗"/>
                        <m:ctrlPr>
                          <a:rPr lang="zh-CN" altLang="en-US" sz="2800" i="1">
                            <a:solidFill>
                              <a:srgbClr val="000000"/>
                            </a:solidFill>
                            <a:latin typeface="Cambria Math" panose="02040503050406030204" pitchFamily="18" charset="0"/>
                          </a:rPr>
                        </m:ctrlPr>
                      </m:accPr>
                      <m:e>
                        <m:r>
                          <a:rPr lang="zh-CN" altLang="en-US" sz="2800" i="1">
                            <a:solidFill>
                              <a:srgbClr val="000000"/>
                            </a:solidFill>
                            <a:latin typeface="Cambria Math" panose="02040503050406030204" pitchFamily="18" charset="0"/>
                          </a:rPr>
                          <m:t>𝑟</m:t>
                        </m:r>
                      </m:e>
                    </m:acc>
                  </m:oMath>
                </a14:m>
                <a:r>
                  <a:rPr lang="zh-CN" altLang="en-US" sz="2800" dirty="0">
                    <a:solidFill>
                      <a:srgbClr val="000000"/>
                    </a:solidFill>
                    <a:latin typeface="黑体" panose="02010609060101010101" pitchFamily="49" charset="-122"/>
                    <a:ea typeface="黑体" panose="02010609060101010101" pitchFamily="49" charset="-122"/>
                  </a:rPr>
                  <a:t>体积元内的概率</a:t>
                </a:r>
                <a:endParaRPr lang="zh-CN" altLang="en-US" sz="2800" dirty="0">
                  <a:latin typeface="黑体" panose="02010609060101010101" pitchFamily="49" charset="-122"/>
                  <a:ea typeface="黑体" panose="02010609060101010101" pitchFamily="49" charset="-122"/>
                </a:endParaRPr>
              </a:p>
            </p:txBody>
          </p:sp>
        </mc:Choice>
        <mc:Fallback xmlns="">
          <p:sp>
            <p:nvSpPr>
              <p:cNvPr id="10" name="Object 11"/>
              <p:cNvSpPr txBox="1">
                <a:spLocks noRot="1" noChangeAspect="1" noMove="1" noResize="1" noEditPoints="1" noAdjustHandles="1" noChangeArrowheads="1" noChangeShapeType="1" noTextEdit="1"/>
              </p:cNvSpPr>
              <p:nvPr/>
            </p:nvSpPr>
            <p:spPr bwMode="auto">
              <a:xfrm>
                <a:off x="743393" y="3497570"/>
                <a:ext cx="7100725" cy="1331537"/>
              </a:xfrm>
              <a:prstGeom prst="rect">
                <a:avLst/>
              </a:prstGeom>
              <a:blipFill>
                <a:blip r:embed="rId4"/>
                <a:stretch>
                  <a:fillRect l="-1803" b="-11009"/>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Rectangle 1">
                <a:extLst>
                  <a:ext uri="{FF2B5EF4-FFF2-40B4-BE49-F238E27FC236}">
                    <a16:creationId xmlns="" xmlns:a16="http://schemas.microsoft.com/office/drawing/2014/main" id="{3E4EC8D6-665E-7F1B-6C2C-AA39D3F62EA3}"/>
                  </a:ext>
                </a:extLst>
              </p:cNvPr>
              <p:cNvSpPr/>
              <p:nvPr/>
            </p:nvSpPr>
            <p:spPr>
              <a:xfrm>
                <a:off x="963066" y="607173"/>
                <a:ext cx="6487558" cy="955839"/>
              </a:xfrm>
              <a:prstGeom prst="rect">
                <a:avLst/>
              </a:prstGeom>
            </p:spPr>
            <p:txBody>
              <a:bodyPr wrap="square">
                <a:spAutoFit/>
              </a:bodyPr>
              <a:lstStyle/>
              <a:p>
                <a:pPr lvl="1"/>
                <a14:m>
                  <m:oMathPara xmlns:m="http://schemas.openxmlformats.org/officeDocument/2006/math">
                    <m:oMathParaPr>
                      <m:jc m:val="centerGroup"/>
                    </m:oMathParaPr>
                    <m:oMath xmlns:m="http://schemas.openxmlformats.org/officeDocument/2006/math">
                      <m:d>
                        <m:dPr>
                          <m:begChr m:val=""/>
                          <m:ctrlPr>
                            <a:rPr lang="zh-CN" altLang="en-US" sz="2600" i="1">
                              <a:latin typeface="Cambria Math" panose="02040503050406030204" pitchFamily="18" charset="0"/>
                            </a:rPr>
                          </m:ctrlPr>
                        </m:dPr>
                        <m:e>
                          <m:r>
                            <a:rPr lang="en-US" altLang="zh-CN" sz="2600" i="1">
                              <a:latin typeface="Cambria Math" panose="02040503050406030204" pitchFamily="18" charset="0"/>
                            </a:rPr>
                            <m:t> </m:t>
                          </m:r>
                          <m:r>
                            <a:rPr lang="en-US" altLang="zh-CN" sz="2600" i="1">
                              <a:latin typeface="Cambria Math" panose="02040503050406030204" pitchFamily="18" charset="0"/>
                            </a:rPr>
                            <m:t>𝑐</m:t>
                          </m:r>
                          <m:r>
                            <a:rPr lang="zh-CN" altLang="en-US" sz="2600">
                              <a:latin typeface="Cambria Math" panose="02040503050406030204" pitchFamily="18" charset="0"/>
                            </a:rPr>
                            <m:t>(</m:t>
                          </m:r>
                          <m:r>
                            <a:rPr lang="en-US" altLang="zh-CN" sz="2600" b="1">
                              <a:latin typeface="Cambria Math" panose="02040503050406030204" pitchFamily="18" charset="0"/>
                            </a:rPr>
                            <m:t>𝐩</m:t>
                          </m:r>
                          <m:r>
                            <a:rPr lang="zh-CN" altLang="en-US" sz="2600">
                              <a:latin typeface="Cambria Math" panose="02040503050406030204" pitchFamily="18" charset="0"/>
                            </a:rPr>
                            <m:t>,</m:t>
                          </m:r>
                          <m:r>
                            <a:rPr lang="zh-CN" altLang="en-US" sz="2600" i="1">
                              <a:latin typeface="Cambria Math" panose="02040503050406030204" pitchFamily="18" charset="0"/>
                            </a:rPr>
                            <m:t>𝑡</m:t>
                          </m:r>
                        </m:e>
                      </m:d>
                      <m:r>
                        <a:rPr lang="zh-CN" altLang="en-US" sz="2600">
                          <a:latin typeface="Cambria Math" panose="02040503050406030204" pitchFamily="18" charset="0"/>
                        </a:rPr>
                        <m:t>=</m:t>
                      </m:r>
                      <m:f>
                        <m:fPr>
                          <m:ctrlPr>
                            <a:rPr lang="zh-CN" altLang="en-US" sz="2600" i="1">
                              <a:latin typeface="Cambria Math" panose="02040503050406030204" pitchFamily="18" charset="0"/>
                            </a:rPr>
                          </m:ctrlPr>
                        </m:fPr>
                        <m:num>
                          <m:r>
                            <a:rPr lang="zh-CN" altLang="en-US" sz="2600">
                              <a:latin typeface="Cambria Math" panose="02040503050406030204" pitchFamily="18" charset="0"/>
                            </a:rPr>
                            <m:t>1</m:t>
                          </m:r>
                        </m:num>
                        <m:den>
                          <m:sSup>
                            <m:sSupPr>
                              <m:ctrlPr>
                                <a:rPr lang="zh-CN" altLang="en-US" sz="2600" i="1">
                                  <a:latin typeface="Cambria Math" panose="02040503050406030204" pitchFamily="18" charset="0"/>
                                </a:rPr>
                              </m:ctrlPr>
                            </m:sSupPr>
                            <m:e>
                              <m:d>
                                <m:dPr>
                                  <m:ctrlPr>
                                    <a:rPr lang="zh-CN" altLang="en-US" sz="2600" i="1">
                                      <a:latin typeface="Cambria Math" panose="02040503050406030204" pitchFamily="18" charset="0"/>
                                    </a:rPr>
                                  </m:ctrlPr>
                                </m:dPr>
                                <m:e>
                                  <m:r>
                                    <a:rPr lang="zh-CN" altLang="en-US" sz="2600">
                                      <a:latin typeface="Cambria Math" panose="02040503050406030204" pitchFamily="18" charset="0"/>
                                    </a:rPr>
                                    <m:t>2</m:t>
                                  </m:r>
                                  <m:r>
                                    <a:rPr lang="zh-CN" altLang="en-US" sz="2600" i="1">
                                      <a:latin typeface="Cambria Math" panose="02040503050406030204" pitchFamily="18" charset="0"/>
                                    </a:rPr>
                                    <m:t>𝜋</m:t>
                                  </m:r>
                                  <m:r>
                                    <a:rPr lang="zh-CN" altLang="en-US" sz="2600">
                                      <a:latin typeface="Cambria Math" panose="02040503050406030204" pitchFamily="18" charset="0"/>
                                    </a:rPr>
                                    <m:t>ℏ</m:t>
                                  </m:r>
                                </m:e>
                              </m:d>
                            </m:e>
                            <m:sup>
                              <m:f>
                                <m:fPr>
                                  <m:type m:val="lin"/>
                                  <m:ctrlPr>
                                    <a:rPr lang="zh-CN" altLang="en-US" sz="2600" i="1">
                                      <a:latin typeface="Cambria Math" panose="02040503050406030204" pitchFamily="18" charset="0"/>
                                    </a:rPr>
                                  </m:ctrlPr>
                                </m:fPr>
                                <m:num>
                                  <m:r>
                                    <a:rPr lang="zh-CN" altLang="en-US" sz="2600">
                                      <a:latin typeface="Cambria Math" panose="02040503050406030204" pitchFamily="18" charset="0"/>
                                    </a:rPr>
                                    <m:t>3</m:t>
                                  </m:r>
                                </m:num>
                                <m:den>
                                  <m:r>
                                    <a:rPr lang="zh-CN" altLang="en-US" sz="2600">
                                      <a:latin typeface="Cambria Math" panose="02040503050406030204" pitchFamily="18" charset="0"/>
                                    </a:rPr>
                                    <m:t>2</m:t>
                                  </m:r>
                                </m:den>
                              </m:f>
                            </m:sup>
                          </m:sSup>
                        </m:den>
                      </m:f>
                      <m:nary>
                        <m:naryPr>
                          <m:limLoc m:val="subSup"/>
                          <m:grow m:val="on"/>
                          <m:ctrlPr>
                            <a:rPr lang="zh-CN" altLang="en-US" sz="2600" i="1">
                              <a:latin typeface="Cambria Math" panose="02040503050406030204" pitchFamily="18" charset="0"/>
                            </a:rPr>
                          </m:ctrlPr>
                        </m:naryPr>
                        <m:sub>
                          <m:r>
                            <m:rPr>
                              <m:nor/>
                            </m:rPr>
                            <a:rPr lang="zh-CN" altLang="en-US" sz="2600" i="1">
                              <a:latin typeface="Cambria Math" panose="02040503050406030204" pitchFamily="18" charset="0"/>
                            </a:rPr>
                            <m:t> </m:t>
                          </m:r>
                          <m:r>
                            <a:rPr lang="zh-CN" altLang="en-US" sz="2600">
                              <a:latin typeface="Cambria Math" panose="02040503050406030204" pitchFamily="18" charset="0"/>
                            </a:rPr>
                            <m:t>−∞</m:t>
                          </m:r>
                        </m:sub>
                        <m:sup>
                          <m:r>
                            <m:rPr>
                              <m:nor/>
                            </m:rPr>
                            <a:rPr lang="zh-CN" altLang="en-US" sz="2600" i="1">
                              <a:latin typeface="Cambria Math" panose="02040503050406030204" pitchFamily="18" charset="0"/>
                            </a:rPr>
                            <m:t> </m:t>
                          </m:r>
                          <m:r>
                            <a:rPr lang="zh-CN" altLang="en-US" sz="2600">
                              <a:latin typeface="Cambria Math" panose="02040503050406030204" pitchFamily="18" charset="0"/>
                            </a:rPr>
                            <m:t>∞</m:t>
                          </m:r>
                        </m:sup>
                        <m:e>
                          <m:r>
                            <m:rPr>
                              <m:sty m:val="p"/>
                            </m:rPr>
                            <a:rPr lang="en-US" altLang="zh-CN" sz="2600">
                              <a:latin typeface="Cambria Math" panose="02040503050406030204" pitchFamily="18" charset="0"/>
                            </a:rPr>
                            <m:t>Ψ</m:t>
                          </m:r>
                          <m:r>
                            <a:rPr lang="zh-CN" altLang="en-US" sz="2600">
                              <a:latin typeface="Cambria Math" panose="02040503050406030204" pitchFamily="18" charset="0"/>
                            </a:rPr>
                            <m:t>(</m:t>
                          </m:r>
                          <m:r>
                            <a:rPr lang="en-US" altLang="zh-CN" sz="2600" b="1">
                              <a:latin typeface="Cambria Math" panose="02040503050406030204" pitchFamily="18" charset="0"/>
                            </a:rPr>
                            <m:t>𝐫</m:t>
                          </m:r>
                          <m:r>
                            <a:rPr lang="zh-CN" altLang="en-US" sz="2600">
                              <a:latin typeface="Cambria Math" panose="02040503050406030204" pitchFamily="18" charset="0"/>
                            </a:rPr>
                            <m:t>,</m:t>
                          </m:r>
                          <m:r>
                            <a:rPr lang="zh-CN" altLang="en-US" sz="2600" i="1">
                              <a:latin typeface="Cambria Math" panose="02040503050406030204" pitchFamily="18" charset="0"/>
                            </a:rPr>
                            <m:t>𝑡</m:t>
                          </m:r>
                          <m:r>
                            <a:rPr lang="zh-CN" altLang="en-US" sz="2600">
                              <a:latin typeface="Cambria Math" panose="02040503050406030204" pitchFamily="18" charset="0"/>
                            </a:rPr>
                            <m:t>)</m:t>
                          </m:r>
                          <m:sSup>
                            <m:sSupPr>
                              <m:ctrlPr>
                                <a:rPr lang="zh-CN" altLang="en-US" sz="2600" i="1">
                                  <a:latin typeface="Cambria Math" panose="02040503050406030204" pitchFamily="18" charset="0"/>
                                </a:rPr>
                              </m:ctrlPr>
                            </m:sSupPr>
                            <m:e>
                              <m:r>
                                <a:rPr lang="zh-CN" altLang="en-US" sz="2600" i="1">
                                  <a:latin typeface="Cambria Math" panose="02040503050406030204" pitchFamily="18" charset="0"/>
                                </a:rPr>
                                <m:t>𝑒</m:t>
                              </m:r>
                            </m:e>
                            <m:sup>
                              <m:r>
                                <a:rPr lang="en-US" altLang="zh-CN" sz="2600" i="1">
                                  <a:latin typeface="Cambria Math" panose="02040503050406030204" pitchFamily="18" charset="0"/>
                                </a:rPr>
                                <m:t>−</m:t>
                              </m:r>
                              <m:f>
                                <m:fPr>
                                  <m:ctrlPr>
                                    <a:rPr lang="zh-CN" altLang="en-US" sz="2600" i="1">
                                      <a:latin typeface="Cambria Math" panose="02040503050406030204" pitchFamily="18" charset="0"/>
                                    </a:rPr>
                                  </m:ctrlPr>
                                </m:fPr>
                                <m:num>
                                  <m:r>
                                    <a:rPr lang="zh-CN" altLang="en-US" sz="2600" i="1">
                                      <a:latin typeface="Cambria Math" panose="02040503050406030204" pitchFamily="18" charset="0"/>
                                    </a:rPr>
                                    <m:t>𝑖</m:t>
                                  </m:r>
                                </m:num>
                                <m:den>
                                  <m:r>
                                    <a:rPr lang="zh-CN" altLang="en-US" sz="2600">
                                      <a:latin typeface="Cambria Math" panose="02040503050406030204" pitchFamily="18" charset="0"/>
                                    </a:rPr>
                                    <m:t>ℏ</m:t>
                                  </m:r>
                                </m:den>
                              </m:f>
                              <m:r>
                                <a:rPr lang="en-US" altLang="zh-CN" sz="2600" b="1">
                                  <a:latin typeface="Cambria Math" panose="02040503050406030204" pitchFamily="18" charset="0"/>
                                </a:rPr>
                                <m:t>𝐩</m:t>
                              </m:r>
                              <m:r>
                                <a:rPr lang="zh-CN" altLang="en-US" sz="2600" b="1">
                                  <a:latin typeface="Cambria Math" panose="02040503050406030204" pitchFamily="18" charset="0"/>
                                </a:rPr>
                                <m:t>⋅</m:t>
                              </m:r>
                              <m:r>
                                <a:rPr lang="en-US" altLang="zh-CN" sz="2600" b="1">
                                  <a:latin typeface="Cambria Math" panose="02040503050406030204" pitchFamily="18" charset="0"/>
                                </a:rPr>
                                <m:t>𝐫</m:t>
                              </m:r>
                            </m:sup>
                          </m:sSup>
                        </m:e>
                      </m:nary>
                      <m:r>
                        <m:rPr>
                          <m:sty m:val="p"/>
                        </m:rPr>
                        <a:rPr lang="en-US" altLang="zh-CN" sz="2600">
                          <a:latin typeface="Cambria Math" panose="02040503050406030204" pitchFamily="18" charset="0"/>
                        </a:rPr>
                        <m:t>d</m:t>
                      </m:r>
                      <m:r>
                        <a:rPr lang="en-US" altLang="zh-CN" sz="2600" b="1">
                          <a:latin typeface="Cambria Math" panose="02040503050406030204" pitchFamily="18" charset="0"/>
                        </a:rPr>
                        <m:t>𝐫</m:t>
                      </m:r>
                    </m:oMath>
                  </m:oMathPara>
                </a14:m>
                <a:endParaRPr lang="en-US" altLang="zh-CN" sz="2600" b="1" dirty="0"/>
              </a:p>
            </p:txBody>
          </p:sp>
        </mc:Choice>
        <mc:Fallback xmlns="">
          <p:sp>
            <p:nvSpPr>
              <p:cNvPr id="13" name="Rectangle 1">
                <a:extLst>
                  <a:ext uri="{FF2B5EF4-FFF2-40B4-BE49-F238E27FC236}">
                    <a16:creationId xmlns:a16="http://schemas.microsoft.com/office/drawing/2014/main" id="{3E4EC8D6-665E-7F1B-6C2C-AA39D3F62EA3}"/>
                  </a:ext>
                </a:extLst>
              </p:cNvPr>
              <p:cNvSpPr>
                <a:spLocks noRot="1" noChangeAspect="1" noMove="1" noResize="1" noEditPoints="1" noAdjustHandles="1" noChangeArrowheads="1" noChangeShapeType="1" noTextEdit="1"/>
              </p:cNvSpPr>
              <p:nvPr/>
            </p:nvSpPr>
            <p:spPr>
              <a:xfrm>
                <a:off x="963066" y="607173"/>
                <a:ext cx="6487558" cy="955839"/>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Rectangle 2">
                <a:extLst>
                  <a:ext uri="{FF2B5EF4-FFF2-40B4-BE49-F238E27FC236}">
                    <a16:creationId xmlns="" xmlns:a16="http://schemas.microsoft.com/office/drawing/2014/main" id="{42A96716-E092-BAE1-0082-4CBC3A70B127}"/>
                  </a:ext>
                </a:extLst>
              </p:cNvPr>
              <p:cNvSpPr/>
              <p:nvPr/>
            </p:nvSpPr>
            <p:spPr>
              <a:xfrm>
                <a:off x="937657" y="1738823"/>
                <a:ext cx="6390758" cy="955839"/>
              </a:xfrm>
              <a:prstGeom prst="rect">
                <a:avLst/>
              </a:prstGeom>
            </p:spPr>
            <p:txBody>
              <a:bodyPr wrap="square">
                <a:spAutoFit/>
              </a:bodyPr>
              <a:lstStyle/>
              <a:p>
                <a:pPr lvl="1"/>
                <a14:m>
                  <m:oMathPara xmlns:m="http://schemas.openxmlformats.org/officeDocument/2006/math">
                    <m:oMathParaPr>
                      <m:jc m:val="centerGroup"/>
                    </m:oMathParaPr>
                    <m:oMath xmlns:m="http://schemas.openxmlformats.org/officeDocument/2006/math">
                      <m:r>
                        <m:rPr>
                          <m:sty m:val="p"/>
                        </m:rPr>
                        <a:rPr lang="en-US" altLang="zh-CN" sz="2600">
                          <a:latin typeface="Cambria Math" panose="02040503050406030204" pitchFamily="18" charset="0"/>
                        </a:rPr>
                        <m:t>Ψ</m:t>
                      </m:r>
                      <m:r>
                        <a:rPr lang="zh-CN" altLang="en-US" sz="2600">
                          <a:latin typeface="Cambria Math" panose="02040503050406030204" pitchFamily="18" charset="0"/>
                        </a:rPr>
                        <m:t>(</m:t>
                      </m:r>
                      <m:r>
                        <a:rPr lang="en-US" altLang="zh-CN" sz="2600" b="1">
                          <a:latin typeface="Cambria Math" panose="02040503050406030204" pitchFamily="18" charset="0"/>
                        </a:rPr>
                        <m:t>𝐫</m:t>
                      </m:r>
                      <m:r>
                        <a:rPr lang="zh-CN" altLang="en-US" sz="2600">
                          <a:latin typeface="Cambria Math" panose="02040503050406030204" pitchFamily="18" charset="0"/>
                        </a:rPr>
                        <m:t>,</m:t>
                      </m:r>
                      <m:r>
                        <a:rPr lang="zh-CN" altLang="en-US" sz="2600" i="1">
                          <a:latin typeface="Cambria Math" panose="02040503050406030204" pitchFamily="18" charset="0"/>
                        </a:rPr>
                        <m:t>𝑡</m:t>
                      </m:r>
                      <m:r>
                        <a:rPr lang="zh-CN" altLang="en-US" sz="2600">
                          <a:latin typeface="Cambria Math" panose="02040503050406030204" pitchFamily="18" charset="0"/>
                        </a:rPr>
                        <m:t>)=</m:t>
                      </m:r>
                      <m:f>
                        <m:fPr>
                          <m:ctrlPr>
                            <a:rPr lang="zh-CN" altLang="en-US" sz="2600" i="1">
                              <a:latin typeface="Cambria Math" panose="02040503050406030204" pitchFamily="18" charset="0"/>
                            </a:rPr>
                          </m:ctrlPr>
                        </m:fPr>
                        <m:num>
                          <m:r>
                            <a:rPr lang="zh-CN" altLang="en-US" sz="2600">
                              <a:latin typeface="Cambria Math" panose="02040503050406030204" pitchFamily="18" charset="0"/>
                            </a:rPr>
                            <m:t>1</m:t>
                          </m:r>
                        </m:num>
                        <m:den>
                          <m:sSup>
                            <m:sSupPr>
                              <m:ctrlPr>
                                <a:rPr lang="zh-CN" altLang="en-US" sz="2600" i="1">
                                  <a:latin typeface="Cambria Math" panose="02040503050406030204" pitchFamily="18" charset="0"/>
                                </a:rPr>
                              </m:ctrlPr>
                            </m:sSupPr>
                            <m:e>
                              <m:d>
                                <m:dPr>
                                  <m:ctrlPr>
                                    <a:rPr lang="zh-CN" altLang="en-US" sz="2600" i="1">
                                      <a:latin typeface="Cambria Math" panose="02040503050406030204" pitchFamily="18" charset="0"/>
                                    </a:rPr>
                                  </m:ctrlPr>
                                </m:dPr>
                                <m:e>
                                  <m:r>
                                    <a:rPr lang="zh-CN" altLang="en-US" sz="2600">
                                      <a:latin typeface="Cambria Math" panose="02040503050406030204" pitchFamily="18" charset="0"/>
                                    </a:rPr>
                                    <m:t>2</m:t>
                                  </m:r>
                                  <m:r>
                                    <a:rPr lang="zh-CN" altLang="en-US" sz="2600" i="1">
                                      <a:latin typeface="Cambria Math" panose="02040503050406030204" pitchFamily="18" charset="0"/>
                                    </a:rPr>
                                    <m:t>𝜋</m:t>
                                  </m:r>
                                  <m:r>
                                    <a:rPr lang="zh-CN" altLang="en-US" sz="2600">
                                      <a:latin typeface="Cambria Math" panose="02040503050406030204" pitchFamily="18" charset="0"/>
                                    </a:rPr>
                                    <m:t>ℏ</m:t>
                                  </m:r>
                                </m:e>
                              </m:d>
                            </m:e>
                            <m:sup>
                              <m:f>
                                <m:fPr>
                                  <m:type m:val="lin"/>
                                  <m:ctrlPr>
                                    <a:rPr lang="zh-CN" altLang="en-US" sz="2600" i="1">
                                      <a:latin typeface="Cambria Math" panose="02040503050406030204" pitchFamily="18" charset="0"/>
                                    </a:rPr>
                                  </m:ctrlPr>
                                </m:fPr>
                                <m:num>
                                  <m:r>
                                    <a:rPr lang="zh-CN" altLang="en-US" sz="2600">
                                      <a:latin typeface="Cambria Math" panose="02040503050406030204" pitchFamily="18" charset="0"/>
                                    </a:rPr>
                                    <m:t>3</m:t>
                                  </m:r>
                                </m:num>
                                <m:den>
                                  <m:r>
                                    <a:rPr lang="zh-CN" altLang="en-US" sz="2600">
                                      <a:latin typeface="Cambria Math" panose="02040503050406030204" pitchFamily="18" charset="0"/>
                                    </a:rPr>
                                    <m:t>2</m:t>
                                  </m:r>
                                </m:den>
                              </m:f>
                            </m:sup>
                          </m:sSup>
                        </m:den>
                      </m:f>
                      <m:nary>
                        <m:naryPr>
                          <m:limLoc m:val="subSup"/>
                          <m:grow m:val="on"/>
                          <m:ctrlPr>
                            <a:rPr lang="zh-CN" altLang="en-US" sz="2600" i="1">
                              <a:latin typeface="Cambria Math" panose="02040503050406030204" pitchFamily="18" charset="0"/>
                            </a:rPr>
                          </m:ctrlPr>
                        </m:naryPr>
                        <m:sub>
                          <m:r>
                            <m:rPr>
                              <m:nor/>
                            </m:rPr>
                            <a:rPr lang="zh-CN" altLang="en-US" sz="2600" i="1">
                              <a:latin typeface="Cambria Math" panose="02040503050406030204" pitchFamily="18" charset="0"/>
                            </a:rPr>
                            <m:t> </m:t>
                          </m:r>
                          <m:r>
                            <a:rPr lang="zh-CN" altLang="en-US" sz="2600">
                              <a:latin typeface="Cambria Math" panose="02040503050406030204" pitchFamily="18" charset="0"/>
                            </a:rPr>
                            <m:t>−∞</m:t>
                          </m:r>
                        </m:sub>
                        <m:sup>
                          <m:r>
                            <m:rPr>
                              <m:nor/>
                            </m:rPr>
                            <a:rPr lang="zh-CN" altLang="en-US" sz="2600" i="1">
                              <a:latin typeface="Cambria Math" panose="02040503050406030204" pitchFamily="18" charset="0"/>
                            </a:rPr>
                            <m:t> </m:t>
                          </m:r>
                          <m:r>
                            <a:rPr lang="zh-CN" altLang="en-US" sz="2600">
                              <a:latin typeface="Cambria Math" panose="02040503050406030204" pitchFamily="18" charset="0"/>
                            </a:rPr>
                            <m:t>∞</m:t>
                          </m:r>
                        </m:sup>
                        <m:e>
                          <m:d>
                            <m:dPr>
                              <m:begChr m:val=""/>
                              <m:ctrlPr>
                                <a:rPr lang="zh-CN" altLang="en-US" sz="2600" i="1">
                                  <a:latin typeface="Cambria Math" panose="02040503050406030204" pitchFamily="18" charset="0"/>
                                </a:rPr>
                              </m:ctrlPr>
                            </m:dPr>
                            <m:e>
                              <m:r>
                                <a:rPr lang="en-US" altLang="zh-CN" sz="2600" i="1">
                                  <a:latin typeface="Cambria Math" panose="02040503050406030204" pitchFamily="18" charset="0"/>
                                </a:rPr>
                                <m:t>𝑐</m:t>
                              </m:r>
                              <m:r>
                                <a:rPr lang="zh-CN" altLang="en-US" sz="2600">
                                  <a:latin typeface="Cambria Math" panose="02040503050406030204" pitchFamily="18" charset="0"/>
                                </a:rPr>
                                <m:t>(</m:t>
                              </m:r>
                              <m:r>
                                <a:rPr lang="en-US" altLang="zh-CN" sz="2600" b="1">
                                  <a:latin typeface="Cambria Math" panose="02040503050406030204" pitchFamily="18" charset="0"/>
                                </a:rPr>
                                <m:t>𝐩</m:t>
                              </m:r>
                              <m:r>
                                <a:rPr lang="zh-CN" altLang="en-US" sz="2600">
                                  <a:latin typeface="Cambria Math" panose="02040503050406030204" pitchFamily="18" charset="0"/>
                                </a:rPr>
                                <m:t>,</m:t>
                              </m:r>
                              <m:r>
                                <a:rPr lang="zh-CN" altLang="en-US" sz="2600" i="1">
                                  <a:latin typeface="Cambria Math" panose="02040503050406030204" pitchFamily="18" charset="0"/>
                                </a:rPr>
                                <m:t>𝑡</m:t>
                              </m:r>
                            </m:e>
                          </m:d>
                        </m:e>
                      </m:nary>
                      <m:sSup>
                        <m:sSupPr>
                          <m:ctrlPr>
                            <a:rPr lang="zh-CN" altLang="en-US" sz="2600" i="1">
                              <a:latin typeface="Cambria Math" panose="02040503050406030204" pitchFamily="18" charset="0"/>
                            </a:rPr>
                          </m:ctrlPr>
                        </m:sSupPr>
                        <m:e>
                          <m:r>
                            <a:rPr lang="zh-CN" altLang="en-US" sz="2600" i="1">
                              <a:latin typeface="Cambria Math" panose="02040503050406030204" pitchFamily="18" charset="0"/>
                            </a:rPr>
                            <m:t>𝑒</m:t>
                          </m:r>
                        </m:e>
                        <m:sup>
                          <m:f>
                            <m:fPr>
                              <m:ctrlPr>
                                <a:rPr lang="zh-CN" altLang="en-US" sz="2600" i="1">
                                  <a:latin typeface="Cambria Math" panose="02040503050406030204" pitchFamily="18" charset="0"/>
                                </a:rPr>
                              </m:ctrlPr>
                            </m:fPr>
                            <m:num>
                              <m:r>
                                <a:rPr lang="zh-CN" altLang="en-US" sz="2600" i="1">
                                  <a:latin typeface="Cambria Math" panose="02040503050406030204" pitchFamily="18" charset="0"/>
                                </a:rPr>
                                <m:t>𝑖</m:t>
                              </m:r>
                            </m:num>
                            <m:den>
                              <m:r>
                                <a:rPr lang="zh-CN" altLang="en-US" sz="2600">
                                  <a:latin typeface="Cambria Math" panose="02040503050406030204" pitchFamily="18" charset="0"/>
                                </a:rPr>
                                <m:t>ℏ</m:t>
                              </m:r>
                            </m:den>
                          </m:f>
                          <m:r>
                            <a:rPr lang="en-US" altLang="zh-CN" sz="2600" b="1">
                              <a:latin typeface="Cambria Math" panose="02040503050406030204" pitchFamily="18" charset="0"/>
                            </a:rPr>
                            <m:t>𝐩</m:t>
                          </m:r>
                          <m:r>
                            <a:rPr lang="zh-CN" altLang="en-US" sz="2600" b="1">
                              <a:latin typeface="Cambria Math" panose="02040503050406030204" pitchFamily="18" charset="0"/>
                            </a:rPr>
                            <m:t>⋅</m:t>
                          </m:r>
                          <m:r>
                            <a:rPr lang="en-US" altLang="zh-CN" sz="2600" b="1">
                              <a:latin typeface="Cambria Math" panose="02040503050406030204" pitchFamily="18" charset="0"/>
                            </a:rPr>
                            <m:t>𝐫</m:t>
                          </m:r>
                        </m:sup>
                      </m:sSup>
                      <m:r>
                        <m:rPr>
                          <m:sty m:val="p"/>
                        </m:rPr>
                        <a:rPr lang="en-US" altLang="zh-CN" sz="2600">
                          <a:latin typeface="Cambria Math" panose="02040503050406030204" pitchFamily="18" charset="0"/>
                        </a:rPr>
                        <m:t>d</m:t>
                      </m:r>
                      <m:r>
                        <a:rPr lang="en-US" altLang="zh-CN" sz="2600" b="1">
                          <a:latin typeface="Cambria Math" panose="02040503050406030204" pitchFamily="18" charset="0"/>
                        </a:rPr>
                        <m:t>𝐩</m:t>
                      </m:r>
                    </m:oMath>
                  </m:oMathPara>
                </a14:m>
                <a:endParaRPr lang="zh-CN" altLang="en-US" sz="2600" b="1" dirty="0"/>
              </a:p>
            </p:txBody>
          </p:sp>
        </mc:Choice>
        <mc:Fallback xmlns="">
          <p:sp>
            <p:nvSpPr>
              <p:cNvPr id="14" name="Rectangle 2">
                <a:extLst>
                  <a:ext uri="{FF2B5EF4-FFF2-40B4-BE49-F238E27FC236}">
                    <a16:creationId xmlns:a16="http://schemas.microsoft.com/office/drawing/2014/main" id="{42A96716-E092-BAE1-0082-4CBC3A70B127}"/>
                  </a:ext>
                </a:extLst>
              </p:cNvPr>
              <p:cNvSpPr>
                <a:spLocks noRot="1" noChangeAspect="1" noMove="1" noResize="1" noEditPoints="1" noAdjustHandles="1" noChangeArrowheads="1" noChangeShapeType="1" noTextEdit="1"/>
              </p:cNvSpPr>
              <p:nvPr/>
            </p:nvSpPr>
            <p:spPr>
              <a:xfrm>
                <a:off x="937657" y="1738823"/>
                <a:ext cx="6390758" cy="955839"/>
              </a:xfrm>
              <a:prstGeom prst="rect">
                <a:avLst/>
              </a:prstGeom>
              <a:blipFill>
                <a:blip r:embed="rId6"/>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25326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内容占位符 2">
                <a:extLst>
                  <a:ext uri="{FF2B5EF4-FFF2-40B4-BE49-F238E27FC236}">
                    <a16:creationId xmlns="" xmlns:a16="http://schemas.microsoft.com/office/drawing/2014/main" id="{938F9FA6-1698-49BB-A97C-E93F6C686C9C}"/>
                  </a:ext>
                </a:extLst>
              </p:cNvPr>
              <p:cNvSpPr>
                <a:spLocks noGrp="1"/>
              </p:cNvSpPr>
              <p:nvPr>
                <p:ph idx="1"/>
              </p:nvPr>
            </p:nvSpPr>
            <p:spPr>
              <a:xfrm>
                <a:off x="318247" y="739428"/>
                <a:ext cx="8507506" cy="1449474"/>
              </a:xfrm>
            </p:spPr>
            <p:txBody>
              <a:bodyPr>
                <a:noAutofit/>
              </a:bodyPr>
              <a:lstStyle/>
              <a:p>
                <a:pPr marL="0" lvl="1" indent="0">
                  <a:buNone/>
                </a:pPr>
                <a:r>
                  <a:rPr lang="zh-CN" altLang="en-US" sz="2800" b="0" dirty="0">
                    <a:latin typeface="黑体" panose="02010609060101010101" pitchFamily="49" charset="-122"/>
                    <a:ea typeface="黑体" panose="02010609060101010101" pitchFamily="49" charset="-122"/>
                  </a:rPr>
                  <a:t>性质</a:t>
                </a:r>
                <a:r>
                  <a:rPr lang="en-US" altLang="zh-CN" sz="2800" b="0" dirty="0">
                    <a:latin typeface="黑体" panose="02010609060101010101" pitchFamily="49" charset="-122"/>
                    <a:ea typeface="黑体" panose="02010609060101010101" pitchFamily="49" charset="-122"/>
                  </a:rPr>
                  <a:t>:</a:t>
                </a:r>
                <a14:m>
                  <m:oMath xmlns:m="http://schemas.openxmlformats.org/officeDocument/2006/math">
                    <m:nary>
                      <m:naryPr>
                        <m:ctrlPr>
                          <a:rPr lang="en-US" altLang="zh-CN" sz="2800" b="0" i="1" smtClean="0">
                            <a:latin typeface="Cambria Math" panose="02040503050406030204" pitchFamily="18" charset="0"/>
                          </a:rPr>
                        </m:ctrlPr>
                      </m:naryPr>
                      <m:sub>
                        <m:r>
                          <a:rPr lang="en-US" altLang="zh-CN" sz="2800" b="0" i="1" smtClean="0">
                            <a:latin typeface="Cambria Math" panose="02040503050406030204" pitchFamily="18" charset="0"/>
                          </a:rPr>
                          <m:t>−∞</m:t>
                        </m:r>
                      </m:sub>
                      <m:sup>
                        <m:r>
                          <a:rPr lang="en-US" altLang="zh-CN" sz="2800" b="0" i="1" smtClean="0">
                            <a:latin typeface="Cambria Math" panose="02040503050406030204" pitchFamily="18" charset="0"/>
                          </a:rPr>
                          <m:t>∞</m:t>
                        </m:r>
                      </m:sup>
                      <m:e>
                        <m:sSup>
                          <m:sSupPr>
                            <m:ctrlPr>
                              <a:rPr lang="en-US" altLang="zh-CN" sz="2800" b="0" i="1" smtClean="0">
                                <a:latin typeface="Cambria Math" panose="02040503050406030204" pitchFamily="18" charset="0"/>
                              </a:rPr>
                            </m:ctrlPr>
                          </m:sSupPr>
                          <m:e>
                            <m:d>
                              <m:dPr>
                                <m:begChr m:val="|"/>
                                <m:endChr m:val="|"/>
                                <m:ctrlPr>
                                  <a:rPr lang="en-US" altLang="zh-CN" sz="2800" b="0" i="1" smtClean="0">
                                    <a:latin typeface="Cambria Math" panose="02040503050406030204" pitchFamily="18" charset="0"/>
                                  </a:rPr>
                                </m:ctrlPr>
                              </m:dPr>
                              <m:e>
                                <m:r>
                                  <m:rPr>
                                    <m:sty m:val="p"/>
                                  </m:rPr>
                                  <a:rPr lang="en-US" altLang="zh-CN" sz="2800" b="0" i="0" smtClean="0">
                                    <a:latin typeface="Cambria Math" panose="02040503050406030204" pitchFamily="18" charset="0"/>
                                  </a:rPr>
                                  <m:t>Ψ</m:t>
                                </m:r>
                                <m:d>
                                  <m:dPr>
                                    <m:ctrlPr>
                                      <a:rPr lang="en-US" altLang="zh-CN" sz="2800" b="0" i="1" smtClean="0">
                                        <a:latin typeface="Cambria Math" panose="02040503050406030204" pitchFamily="18" charset="0"/>
                                      </a:rPr>
                                    </m:ctrlPr>
                                  </m:dPr>
                                  <m:e>
                                    <m:r>
                                      <a:rPr lang="en-US" altLang="zh-CN" sz="2800" b="1" i="0" smtClean="0">
                                        <a:latin typeface="Cambria Math" panose="02040503050406030204" pitchFamily="18" charset="0"/>
                                      </a:rPr>
                                      <m:t>𝐫</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𝑡</m:t>
                                    </m:r>
                                  </m:e>
                                </m:d>
                              </m:e>
                            </m:d>
                          </m:e>
                          <m:sup>
                            <m:r>
                              <a:rPr lang="en-US" altLang="zh-CN" sz="2800" b="0" i="1" smtClean="0">
                                <a:latin typeface="Cambria Math" panose="02040503050406030204" pitchFamily="18" charset="0"/>
                              </a:rPr>
                              <m:t>2</m:t>
                            </m:r>
                          </m:sup>
                        </m:sSup>
                        <m:r>
                          <a:rPr lang="en-US" altLang="zh-CN" sz="2800" i="1">
                            <a:latin typeface="Cambria Math" panose="02040503050406030204" pitchFamily="18" charset="0"/>
                          </a:rPr>
                          <m:t>𝑑</m:t>
                        </m:r>
                        <m:r>
                          <a:rPr lang="en-US" altLang="zh-CN" sz="2800" b="1">
                            <a:latin typeface="Cambria Math" panose="02040503050406030204" pitchFamily="18" charset="0"/>
                          </a:rPr>
                          <m:t>𝐫</m:t>
                        </m:r>
                      </m:e>
                    </m:nary>
                    <m:r>
                      <a:rPr lang="en-US" altLang="zh-CN" sz="2800" b="0" i="1" smtClean="0">
                        <a:latin typeface="Cambria Math" panose="02040503050406030204" pitchFamily="18" charset="0"/>
                      </a:rPr>
                      <m:t>=</m:t>
                    </m:r>
                  </m:oMath>
                </a14:m>
                <a:r>
                  <a:rPr lang="en-US" altLang="zh-CN" sz="2800" dirty="0">
                    <a:latin typeface="黑体" panose="02010609060101010101" pitchFamily="49" charset="-122"/>
                    <a:ea typeface="黑体" panose="02010609060101010101" pitchFamily="49" charset="-122"/>
                  </a:rPr>
                  <a:t> </a:t>
                </a:r>
                <a14:m>
                  <m:oMath xmlns:m="http://schemas.openxmlformats.org/officeDocument/2006/math">
                    <m:nary>
                      <m:naryPr>
                        <m:ctrlPr>
                          <a:rPr lang="en-US" altLang="zh-CN" sz="2800" i="1">
                            <a:latin typeface="Cambria Math" panose="02040503050406030204" pitchFamily="18" charset="0"/>
                          </a:rPr>
                        </m:ctrlPr>
                      </m:naryPr>
                      <m:sub>
                        <m:r>
                          <a:rPr lang="en-US" altLang="zh-CN" sz="2800" i="1">
                            <a:latin typeface="Cambria Math" panose="02040503050406030204" pitchFamily="18" charset="0"/>
                          </a:rPr>
                          <m:t>−∞</m:t>
                        </m:r>
                      </m:sub>
                      <m:sup>
                        <m:r>
                          <a:rPr lang="en-US" altLang="zh-CN" sz="2800" i="1">
                            <a:latin typeface="Cambria Math" panose="02040503050406030204" pitchFamily="18" charset="0"/>
                          </a:rPr>
                          <m:t>∞</m:t>
                        </m:r>
                      </m:sup>
                      <m:e>
                        <m:sSup>
                          <m:sSupPr>
                            <m:ctrlPr>
                              <a:rPr lang="en-US" altLang="zh-CN" sz="2800" i="1">
                                <a:latin typeface="Cambria Math" panose="02040503050406030204" pitchFamily="18" charset="0"/>
                              </a:rPr>
                            </m:ctrlPr>
                          </m:sSupPr>
                          <m:e>
                            <m:d>
                              <m:dPr>
                                <m:begChr m:val="|"/>
                                <m:endChr m:val="|"/>
                                <m:ctrlPr>
                                  <a:rPr lang="en-US" altLang="zh-CN" sz="2800" i="1">
                                    <a:latin typeface="Cambria Math" panose="02040503050406030204" pitchFamily="18" charset="0"/>
                                  </a:rPr>
                                </m:ctrlPr>
                              </m:dPr>
                              <m:e>
                                <m:r>
                                  <m:rPr>
                                    <m:sty m:val="p"/>
                                  </m:rPr>
                                  <a:rPr lang="en-US" altLang="zh-CN" sz="2800" b="0" i="0" smtClean="0">
                                    <a:latin typeface="Cambria Math" panose="02040503050406030204" pitchFamily="18" charset="0"/>
                                  </a:rPr>
                                  <m:t>c</m:t>
                                </m:r>
                                <m:d>
                                  <m:dPr>
                                    <m:ctrlPr>
                                      <a:rPr lang="en-US" altLang="zh-CN" sz="2800" i="1">
                                        <a:latin typeface="Cambria Math" panose="02040503050406030204" pitchFamily="18" charset="0"/>
                                      </a:rPr>
                                    </m:ctrlPr>
                                  </m:dPr>
                                  <m:e>
                                    <m:r>
                                      <a:rPr lang="en-US" altLang="zh-CN" sz="2800" b="1" i="0" smtClean="0">
                                        <a:latin typeface="Cambria Math" panose="02040503050406030204" pitchFamily="18" charset="0"/>
                                      </a:rPr>
                                      <m:t>𝐩</m:t>
                                    </m:r>
                                    <m:r>
                                      <a:rPr lang="en-US" altLang="zh-CN" sz="2800" i="1">
                                        <a:latin typeface="Cambria Math" panose="02040503050406030204" pitchFamily="18" charset="0"/>
                                      </a:rPr>
                                      <m:t>,</m:t>
                                    </m:r>
                                    <m:r>
                                      <a:rPr lang="en-US" altLang="zh-CN" sz="2800" i="1">
                                        <a:latin typeface="Cambria Math" panose="02040503050406030204" pitchFamily="18" charset="0"/>
                                      </a:rPr>
                                      <m:t>𝑡</m:t>
                                    </m:r>
                                  </m:e>
                                </m:d>
                              </m:e>
                            </m:d>
                          </m:e>
                          <m:sup>
                            <m:r>
                              <a:rPr lang="en-US" altLang="zh-CN" sz="2800" i="1">
                                <a:latin typeface="Cambria Math" panose="02040503050406030204" pitchFamily="18" charset="0"/>
                              </a:rPr>
                              <m:t>2</m:t>
                            </m:r>
                          </m:sup>
                        </m:sSup>
                        <m:r>
                          <a:rPr lang="en-US" altLang="zh-CN" sz="2800" i="1">
                            <a:latin typeface="Cambria Math" panose="02040503050406030204" pitchFamily="18" charset="0"/>
                          </a:rPr>
                          <m:t>𝑑</m:t>
                        </m:r>
                        <m:r>
                          <a:rPr lang="en-US" altLang="zh-CN" sz="2800" b="1">
                            <a:latin typeface="Cambria Math" panose="02040503050406030204" pitchFamily="18" charset="0"/>
                          </a:rPr>
                          <m:t>𝐩</m:t>
                        </m:r>
                      </m:e>
                    </m:nary>
                  </m:oMath>
                </a14:m>
                <a:r>
                  <a:rPr lang="zh-CN" altLang="en-US" sz="2800" b="0" dirty="0">
                    <a:latin typeface="黑体" panose="02010609060101010101" pitchFamily="49" charset="-122"/>
                    <a:ea typeface="黑体" panose="02010609060101010101" pitchFamily="49" charset="-122"/>
                  </a:rPr>
                  <a:t>，两者同时归一化</a:t>
                </a:r>
                <a:r>
                  <a:rPr lang="zh-CN" altLang="en-US" sz="2800" dirty="0">
                    <a:latin typeface="黑体" panose="02010609060101010101" pitchFamily="49" charset="-122"/>
                    <a:ea typeface="黑体" panose="02010609060101010101" pitchFamily="49" charset="-122"/>
                  </a:rPr>
                  <a:t>。</a:t>
                </a:r>
                <a:endParaRPr lang="en-US" altLang="zh-CN" sz="2800" b="0" dirty="0">
                  <a:latin typeface="黑体" panose="02010609060101010101" pitchFamily="49" charset="-122"/>
                  <a:ea typeface="黑体" panose="02010609060101010101" pitchFamily="49" charset="-122"/>
                </a:endParaRPr>
              </a:p>
              <a:p>
                <a:pPr marL="0" lvl="1" indent="0">
                  <a:buNone/>
                </a:pPr>
                <a:r>
                  <a:rPr lang="zh-CN" altLang="en-US" sz="2800" b="0" dirty="0">
                    <a:latin typeface="黑体" panose="02010609060101010101" pitchFamily="49" charset="-122"/>
                    <a:ea typeface="黑体" panose="02010609060101010101" pitchFamily="49" charset="-122"/>
                  </a:rPr>
                  <a:t>    证明：</a:t>
                </a:r>
                <a:endParaRPr lang="en-US" altLang="zh-CN" sz="2800" b="0" dirty="0">
                  <a:latin typeface="黑体" panose="02010609060101010101" pitchFamily="49" charset="-122"/>
                  <a:ea typeface="黑体" panose="02010609060101010101" pitchFamily="49" charset="-122"/>
                </a:endParaRPr>
              </a:p>
              <a:p>
                <a:pPr marL="0" lvl="1" indent="0">
                  <a:lnSpc>
                    <a:spcPct val="150000"/>
                  </a:lnSpc>
                  <a:buNone/>
                </a:pPr>
                <a:endParaRPr lang="en-US" altLang="zh-CN" sz="2800" b="0" i="1" dirty="0">
                  <a:latin typeface="黑体" panose="02010609060101010101" pitchFamily="49" charset="-122"/>
                  <a:ea typeface="黑体" panose="02010609060101010101" pitchFamily="49" charset="-122"/>
                </a:endParaRPr>
              </a:p>
              <a:p>
                <a:pPr marL="0" lvl="1" indent="0">
                  <a:buNone/>
                </a:pPr>
                <a:endParaRPr lang="en-US" altLang="zh-CN" sz="2800" i="1" dirty="0">
                  <a:latin typeface="黑体" panose="02010609060101010101" pitchFamily="49" charset="-122"/>
                  <a:ea typeface="黑体" panose="02010609060101010101" pitchFamily="49" charset="-122"/>
                </a:endParaRPr>
              </a:p>
              <a:p>
                <a:pPr marL="0" lvl="1" indent="0">
                  <a:buNone/>
                </a:pPr>
                <a:endParaRPr lang="en-US" altLang="zh-CN" sz="2800" b="0" i="1" dirty="0">
                  <a:latin typeface="黑体" panose="02010609060101010101" pitchFamily="49" charset="-122"/>
                  <a:ea typeface="黑体" panose="02010609060101010101" pitchFamily="49" charset="-122"/>
                </a:endParaRPr>
              </a:p>
              <a:p>
                <a:pPr marL="457200" lvl="1" indent="0">
                  <a:buNone/>
                </a:pPr>
                <a:endParaRPr lang="zh-CN" altLang="en-US" sz="2800" b="1" dirty="0">
                  <a:latin typeface="黑体" panose="02010609060101010101" pitchFamily="49" charset="-122"/>
                  <a:ea typeface="黑体" panose="02010609060101010101" pitchFamily="49" charset="-122"/>
                </a:endParaRPr>
              </a:p>
              <a:p>
                <a:pPr marL="457200" lvl="1" indent="0">
                  <a:buNone/>
                </a:pPr>
                <a:endParaRPr lang="zh-CN" altLang="en-US" sz="2800" dirty="0">
                  <a:latin typeface="黑体" panose="02010609060101010101" pitchFamily="49" charset="-122"/>
                  <a:ea typeface="黑体" panose="02010609060101010101" pitchFamily="49" charset="-122"/>
                </a:endParaRPr>
              </a:p>
            </p:txBody>
          </p:sp>
        </mc:Choice>
        <mc:Fallback xmlns="">
          <p:sp>
            <p:nvSpPr>
              <p:cNvPr id="4" name="内容占位符 2">
                <a:extLst>
                  <a:ext uri="{FF2B5EF4-FFF2-40B4-BE49-F238E27FC236}">
                    <a16:creationId xmlns:a16="http://schemas.microsoft.com/office/drawing/2014/main" id="{938F9FA6-1698-49BB-A97C-E93F6C686C9C}"/>
                  </a:ext>
                </a:extLst>
              </p:cNvPr>
              <p:cNvSpPr>
                <a:spLocks noGrp="1" noRot="1" noChangeAspect="1" noMove="1" noResize="1" noEditPoints="1" noAdjustHandles="1" noChangeArrowheads="1" noChangeShapeType="1" noTextEdit="1"/>
              </p:cNvSpPr>
              <p:nvPr>
                <p:ph idx="1"/>
              </p:nvPr>
            </p:nvSpPr>
            <p:spPr>
              <a:xfrm>
                <a:off x="318247" y="739428"/>
                <a:ext cx="8507506" cy="1449474"/>
              </a:xfrm>
              <a:blipFill>
                <a:blip r:embed="rId3"/>
                <a:stretch>
                  <a:fillRect l="-1433" t="-5042" r="-573" b="-8824"/>
                </a:stretch>
              </a:blipFill>
            </p:spPr>
            <p:txBody>
              <a:bodyPr/>
              <a:lstStyle/>
              <a:p>
                <a:r>
                  <a:rPr lang="zh-CN" altLang="en-US">
                    <a:noFill/>
                  </a:rPr>
                  <a:t> </a:t>
                </a:r>
              </a:p>
            </p:txBody>
          </p:sp>
        </mc:Fallback>
      </mc:AlternateContent>
      <p:sp>
        <p:nvSpPr>
          <p:cNvPr id="5" name="标题 1">
            <a:extLst>
              <a:ext uri="{FF2B5EF4-FFF2-40B4-BE49-F238E27FC236}">
                <a16:creationId xmlns="" xmlns:a16="http://schemas.microsoft.com/office/drawing/2014/main" id="{1087AE1B-2CF3-4784-B9E2-3E9F21303A48}"/>
              </a:ext>
            </a:extLst>
          </p:cNvPr>
          <p:cNvSpPr txBox="1">
            <a:spLocks/>
          </p:cNvSpPr>
          <p:nvPr/>
        </p:nvSpPr>
        <p:spPr>
          <a:xfrm>
            <a:off x="247500" y="0"/>
            <a:ext cx="4433468" cy="54817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b="1" dirty="0">
                <a:solidFill>
                  <a:srgbClr val="0000FF"/>
                </a:solidFill>
                <a:latin typeface="黑体" panose="02010609060101010101" pitchFamily="49" charset="-122"/>
                <a:ea typeface="黑体" panose="02010609060101010101" pitchFamily="49" charset="-122"/>
                <a:cs typeface="Times New Roman" panose="02020603050405020304" pitchFamily="18" charset="0"/>
              </a:rPr>
              <a:t>三、动量空间的波函数</a:t>
            </a:r>
          </a:p>
        </p:txBody>
      </p:sp>
      <mc:AlternateContent xmlns:mc="http://schemas.openxmlformats.org/markup-compatibility/2006" xmlns:a14="http://schemas.microsoft.com/office/drawing/2010/main">
        <mc:Choice Requires="a14">
          <p:sp>
            <p:nvSpPr>
              <p:cNvPr id="6" name="文本框 7">
                <a:extLst>
                  <a:ext uri="{FF2B5EF4-FFF2-40B4-BE49-F238E27FC236}">
                    <a16:creationId xmlns="" xmlns:a16="http://schemas.microsoft.com/office/drawing/2014/main" id="{6013E7A1-2BCF-4230-AF5C-3EBEF02241B0}"/>
                  </a:ext>
                </a:extLst>
              </p:cNvPr>
              <p:cNvSpPr txBox="1"/>
              <p:nvPr/>
            </p:nvSpPr>
            <p:spPr>
              <a:xfrm>
                <a:off x="5706787" y="5979297"/>
                <a:ext cx="3858322" cy="523220"/>
              </a:xfrm>
              <a:prstGeom prst="rect">
                <a:avLst/>
              </a:prstGeom>
              <a:noFill/>
            </p:spPr>
            <p:txBody>
              <a:bodyPr wrap="square" rtlCol="0">
                <a:spAutoFit/>
              </a:bodyPr>
              <a:lstStyle/>
              <a:p>
                <a14:m>
                  <m:oMath xmlns:m="http://schemas.openxmlformats.org/officeDocument/2006/math">
                    <m:r>
                      <a:rPr lang="en-US" altLang="zh-CN" sz="2800" b="0" i="1" smtClean="0">
                        <a:solidFill>
                          <a:srgbClr val="0000FF"/>
                        </a:solidFill>
                        <a:latin typeface="Cambria Math" panose="02040503050406030204" pitchFamily="18" charset="0"/>
                      </a:rPr>
                      <m:t>𝛿</m:t>
                    </m:r>
                    <m:r>
                      <a:rPr lang="en-US" altLang="zh-CN" sz="2800" b="0" i="1" smtClean="0">
                        <a:solidFill>
                          <a:srgbClr val="0000FF"/>
                        </a:solidFill>
                        <a:latin typeface="Cambria Math" panose="02040503050406030204" pitchFamily="18" charset="0"/>
                      </a:rPr>
                      <m:t>(</m:t>
                    </m:r>
                    <m:r>
                      <a:rPr lang="en-US" altLang="zh-CN" sz="2800" b="1" i="1" smtClean="0">
                        <a:solidFill>
                          <a:srgbClr val="0000FF"/>
                        </a:solidFill>
                        <a:latin typeface="Cambria Math" panose="02040503050406030204" pitchFamily="18" charset="0"/>
                      </a:rPr>
                      <m:t>𝒑</m:t>
                    </m:r>
                    <m:r>
                      <a:rPr lang="en-US" altLang="zh-CN" sz="2800" b="1" i="1" smtClean="0">
                        <a:solidFill>
                          <a:srgbClr val="0000FF"/>
                        </a:solidFill>
                        <a:latin typeface="Cambria Math" panose="02040503050406030204" pitchFamily="18" charset="0"/>
                      </a:rPr>
                      <m:t>−</m:t>
                    </m:r>
                    <m:r>
                      <a:rPr lang="en-US" altLang="zh-CN" sz="2800" b="1" i="1" smtClean="0">
                        <a:solidFill>
                          <a:srgbClr val="0000FF"/>
                        </a:solidFill>
                        <a:latin typeface="Cambria Math" panose="02040503050406030204" pitchFamily="18" charset="0"/>
                      </a:rPr>
                      <m:t>𝒑</m:t>
                    </m:r>
                    <m:r>
                      <a:rPr lang="en-US" altLang="zh-CN" sz="2800" b="1" i="1" smtClean="0">
                        <a:solidFill>
                          <a:srgbClr val="0000FF"/>
                        </a:solidFill>
                        <a:latin typeface="Cambria Math" panose="02040503050406030204" pitchFamily="18" charset="0"/>
                      </a:rPr>
                      <m:t>′</m:t>
                    </m:r>
                    <m:r>
                      <a:rPr lang="en-US" altLang="zh-CN" sz="2800" b="0" i="1" smtClean="0">
                        <a:solidFill>
                          <a:srgbClr val="0000FF"/>
                        </a:solidFill>
                        <a:latin typeface="Cambria Math" panose="02040503050406030204" pitchFamily="18" charset="0"/>
                      </a:rPr>
                      <m:t>)</m:t>
                    </m:r>
                  </m:oMath>
                </a14:m>
                <a:r>
                  <a:rPr lang="en-US" altLang="zh-CN" sz="2800" dirty="0">
                    <a:solidFill>
                      <a:srgbClr val="0000FF"/>
                    </a:solidFill>
                  </a:rPr>
                  <a:t>=</a:t>
                </a:r>
                <a14:m>
                  <m:oMath xmlns:m="http://schemas.openxmlformats.org/officeDocument/2006/math">
                    <m:r>
                      <a:rPr lang="en-US" altLang="zh-CN" sz="2800" i="1">
                        <a:solidFill>
                          <a:srgbClr val="0000FF"/>
                        </a:solidFill>
                        <a:latin typeface="Cambria Math" panose="02040503050406030204" pitchFamily="18" charset="0"/>
                      </a:rPr>
                      <m:t>𝛿</m:t>
                    </m:r>
                    <m:r>
                      <a:rPr lang="en-US" altLang="zh-CN" sz="2800" i="1">
                        <a:solidFill>
                          <a:srgbClr val="0000FF"/>
                        </a:solidFill>
                        <a:latin typeface="Cambria Math" panose="02040503050406030204" pitchFamily="18" charset="0"/>
                      </a:rPr>
                      <m:t>(</m:t>
                    </m:r>
                    <m:r>
                      <a:rPr lang="en-US" altLang="zh-CN" sz="2800" b="1" i="1">
                        <a:solidFill>
                          <a:srgbClr val="0000FF"/>
                        </a:solidFill>
                        <a:latin typeface="Cambria Math" panose="02040503050406030204" pitchFamily="18" charset="0"/>
                      </a:rPr>
                      <m:t>𝒑</m:t>
                    </m:r>
                    <m:r>
                      <a:rPr lang="en-US" altLang="zh-CN" sz="2800" b="1" i="1">
                        <a:solidFill>
                          <a:srgbClr val="0000FF"/>
                        </a:solidFill>
                        <a:latin typeface="Cambria Math" panose="02040503050406030204" pitchFamily="18" charset="0"/>
                      </a:rPr>
                      <m:t>′−</m:t>
                    </m:r>
                    <m:r>
                      <a:rPr lang="en-US" altLang="zh-CN" sz="2800" b="1" i="1">
                        <a:solidFill>
                          <a:srgbClr val="0000FF"/>
                        </a:solidFill>
                        <a:latin typeface="Cambria Math" panose="02040503050406030204" pitchFamily="18" charset="0"/>
                      </a:rPr>
                      <m:t>𝒑</m:t>
                    </m:r>
                    <m:r>
                      <a:rPr lang="en-US" altLang="zh-CN" sz="2800" i="1">
                        <a:solidFill>
                          <a:srgbClr val="0000FF"/>
                        </a:solidFill>
                        <a:latin typeface="Cambria Math" panose="02040503050406030204" pitchFamily="18" charset="0"/>
                      </a:rPr>
                      <m:t>)</m:t>
                    </m:r>
                  </m:oMath>
                </a14:m>
                <a:endParaRPr lang="zh-CN" altLang="en-US" sz="2800" dirty="0">
                  <a:solidFill>
                    <a:srgbClr val="0000FF"/>
                  </a:solidFill>
                </a:endParaRPr>
              </a:p>
            </p:txBody>
          </p:sp>
        </mc:Choice>
        <mc:Fallback xmlns="">
          <p:sp>
            <p:nvSpPr>
              <p:cNvPr id="6" name="文本框 7">
                <a:extLst>
                  <a:ext uri="{FF2B5EF4-FFF2-40B4-BE49-F238E27FC236}">
                    <a16:creationId xmlns:a16="http://schemas.microsoft.com/office/drawing/2014/main" id="{6013E7A1-2BCF-4230-AF5C-3EBEF02241B0}"/>
                  </a:ext>
                </a:extLst>
              </p:cNvPr>
              <p:cNvSpPr txBox="1">
                <a:spLocks noRot="1" noChangeAspect="1" noMove="1" noResize="1" noEditPoints="1" noAdjustHandles="1" noChangeArrowheads="1" noChangeShapeType="1" noTextEdit="1"/>
              </p:cNvSpPr>
              <p:nvPr/>
            </p:nvSpPr>
            <p:spPr>
              <a:xfrm>
                <a:off x="5706787" y="5979297"/>
                <a:ext cx="3858322" cy="523220"/>
              </a:xfrm>
              <a:prstGeom prst="rect">
                <a:avLst/>
              </a:prstGeom>
              <a:blipFill>
                <a:blip r:embed="rId4"/>
                <a:stretch>
                  <a:fillRect t="-11628" b="-3255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 name="Rectangle 1"/>
              <p:cNvSpPr/>
              <p:nvPr/>
            </p:nvSpPr>
            <p:spPr>
              <a:xfrm>
                <a:off x="433817" y="3145531"/>
                <a:ext cx="8838968" cy="1486754"/>
              </a:xfrm>
              <a:prstGeom prst="rect">
                <a:avLst/>
              </a:prstGeom>
            </p:spPr>
            <p:txBody>
              <a:bodyPr wrap="square">
                <a:spAutoFit/>
              </a:bodyPr>
              <a:lstStyle/>
              <a:p>
                <a:pPr marL="0" lvl="1" indent="0">
                  <a:lnSpc>
                    <a:spcPct val="150000"/>
                  </a:lnSpc>
                  <a:buNone/>
                </a:pPr>
                <a14:m>
                  <m:oMathPara xmlns:m="http://schemas.openxmlformats.org/officeDocument/2006/math">
                    <m:oMathParaPr>
                      <m:jc m:val="left"/>
                    </m:oMathParaPr>
                    <m:oMath xmlns:m="http://schemas.openxmlformats.org/officeDocument/2006/math">
                      <m:r>
                        <a:rPr lang="zh-CN" altLang="en-US" sz="2800">
                          <a:latin typeface="Cambria Math" panose="02040503050406030204" pitchFamily="18" charset="0"/>
                        </a:rPr>
                        <m:t>=</m:t>
                      </m:r>
                      <m:nary>
                        <m:naryPr>
                          <m:ctrlPr>
                            <a:rPr lang="en-US" altLang="zh-CN" sz="2800" i="1">
                              <a:latin typeface="Cambria Math" panose="02040503050406030204" pitchFamily="18" charset="0"/>
                            </a:rPr>
                          </m:ctrlPr>
                        </m:naryPr>
                        <m:sub>
                          <m:r>
                            <a:rPr lang="en-US" altLang="zh-CN" sz="2800" i="1">
                              <a:latin typeface="Cambria Math" panose="02040503050406030204" pitchFamily="18" charset="0"/>
                            </a:rPr>
                            <m:t>−∞</m:t>
                          </m:r>
                        </m:sub>
                        <m:sup>
                          <m:r>
                            <a:rPr lang="en-US" altLang="zh-CN" sz="2800" i="1">
                              <a:latin typeface="Cambria Math" panose="02040503050406030204" pitchFamily="18" charset="0"/>
                            </a:rPr>
                            <m:t>∞</m:t>
                          </m:r>
                        </m:sup>
                        <m:e>
                          <m:r>
                            <a:rPr lang="en-US" altLang="zh-CN" sz="2800" i="1">
                              <a:latin typeface="Cambria Math" panose="02040503050406030204" pitchFamily="18" charset="0"/>
                            </a:rPr>
                            <m:t>𝑑</m:t>
                          </m:r>
                          <m:r>
                            <a:rPr lang="en-US" altLang="zh-CN" sz="2800" b="1">
                              <a:latin typeface="Cambria Math" panose="02040503050406030204" pitchFamily="18" charset="0"/>
                            </a:rPr>
                            <m:t>𝐫</m:t>
                          </m:r>
                        </m:e>
                      </m:nary>
                      <m:nary>
                        <m:naryPr>
                          <m:limLoc m:val="subSup"/>
                          <m:grow m:val="on"/>
                          <m:ctrlPr>
                            <a:rPr lang="zh-CN" altLang="en-US" sz="2800" i="1">
                              <a:latin typeface="Cambria Math" panose="02040503050406030204" pitchFamily="18" charset="0"/>
                            </a:rPr>
                          </m:ctrlPr>
                        </m:naryPr>
                        <m:sub>
                          <m:r>
                            <a:rPr lang="zh-CN" altLang="en-US" sz="2800">
                              <a:latin typeface="Cambria Math" panose="02040503050406030204" pitchFamily="18" charset="0"/>
                            </a:rPr>
                            <m:t>−∞</m:t>
                          </m:r>
                        </m:sub>
                        <m:sup>
                          <m:r>
                            <a:rPr lang="zh-CN" altLang="en-US" sz="2800">
                              <a:latin typeface="Cambria Math" panose="02040503050406030204" pitchFamily="18" charset="0"/>
                            </a:rPr>
                            <m:t>∞</m:t>
                          </m:r>
                        </m:sup>
                        <m:e>
                          <m:d>
                            <m:dPr>
                              <m:begChr m:val=""/>
                              <m:ctrlPr>
                                <a:rPr lang="zh-CN" altLang="en-US" sz="2800" i="1">
                                  <a:latin typeface="Cambria Math" panose="02040503050406030204" pitchFamily="18" charset="0"/>
                                </a:rPr>
                              </m:ctrlPr>
                            </m:dPr>
                            <m:e>
                              <m:r>
                                <a:rPr lang="en-US" altLang="zh-CN" sz="2800" i="1">
                                  <a:latin typeface="Cambria Math" panose="02040503050406030204" pitchFamily="18" charset="0"/>
                                </a:rPr>
                                <m:t>𝑐</m:t>
                              </m:r>
                              <m:r>
                                <a:rPr lang="zh-CN" altLang="en-US" sz="2800">
                                  <a:latin typeface="Cambria Math" panose="02040503050406030204" pitchFamily="18" charset="0"/>
                                </a:rPr>
                                <m:t>(</m:t>
                              </m:r>
                              <m:r>
                                <a:rPr lang="en-US" altLang="zh-CN" sz="2800" b="1">
                                  <a:latin typeface="Cambria Math" panose="02040503050406030204" pitchFamily="18" charset="0"/>
                                </a:rPr>
                                <m:t>𝐩</m:t>
                              </m:r>
                              <m:r>
                                <a:rPr lang="zh-CN" altLang="en-US" sz="2800">
                                  <a:latin typeface="Cambria Math" panose="02040503050406030204" pitchFamily="18" charset="0"/>
                                </a:rPr>
                                <m:t>,</m:t>
                              </m:r>
                              <m:r>
                                <a:rPr lang="zh-CN" altLang="en-US" sz="2800" i="1">
                                  <a:latin typeface="Cambria Math" panose="02040503050406030204" pitchFamily="18" charset="0"/>
                                </a:rPr>
                                <m:t>𝑡</m:t>
                              </m:r>
                            </m:e>
                          </m:d>
                        </m:e>
                      </m:nary>
                      <m:sSub>
                        <m:sSubPr>
                          <m:ctrlPr>
                            <a:rPr lang="en-US" altLang="zh-CN" sz="2800" i="1">
                              <a:solidFill>
                                <a:srgbClr val="0000FF"/>
                              </a:solidFill>
                              <a:latin typeface="Cambria Math" panose="02040503050406030204" pitchFamily="18" charset="0"/>
                            </a:rPr>
                          </m:ctrlPr>
                        </m:sSubPr>
                        <m:e>
                          <m:r>
                            <a:rPr lang="en-US" altLang="zh-CN" sz="2800" i="1">
                              <a:solidFill>
                                <a:srgbClr val="0000FF"/>
                              </a:solidFill>
                              <a:latin typeface="Cambria Math" panose="02040503050406030204" pitchFamily="18" charset="0"/>
                            </a:rPr>
                            <m:t>𝜓</m:t>
                          </m:r>
                        </m:e>
                        <m:sub>
                          <m:r>
                            <a:rPr lang="en-US" altLang="zh-CN" sz="2800" b="1">
                              <a:solidFill>
                                <a:srgbClr val="0000FF"/>
                              </a:solidFill>
                              <a:latin typeface="Cambria Math" panose="02040503050406030204" pitchFamily="18" charset="0"/>
                            </a:rPr>
                            <m:t>𝐩</m:t>
                          </m:r>
                        </m:sub>
                      </m:sSub>
                      <m:d>
                        <m:dPr>
                          <m:ctrlPr>
                            <a:rPr lang="en-US" altLang="zh-CN" sz="2800" i="1">
                              <a:solidFill>
                                <a:srgbClr val="0000FF"/>
                              </a:solidFill>
                              <a:latin typeface="Cambria Math" panose="02040503050406030204" pitchFamily="18" charset="0"/>
                            </a:rPr>
                          </m:ctrlPr>
                        </m:dPr>
                        <m:e>
                          <m:r>
                            <a:rPr lang="en-US" altLang="zh-CN" sz="2800" b="1">
                              <a:solidFill>
                                <a:srgbClr val="0000FF"/>
                              </a:solidFill>
                              <a:latin typeface="Cambria Math" panose="02040503050406030204" pitchFamily="18" charset="0"/>
                            </a:rPr>
                            <m:t>𝐫</m:t>
                          </m:r>
                        </m:e>
                      </m:d>
                      <m:r>
                        <a:rPr lang="en-US" altLang="zh-CN" sz="2800" i="1">
                          <a:latin typeface="Cambria Math" panose="02040503050406030204" pitchFamily="18" charset="0"/>
                        </a:rPr>
                        <m:t>𝑑</m:t>
                      </m:r>
                      <m:r>
                        <a:rPr lang="en-US" altLang="zh-CN" sz="2800" b="1">
                          <a:latin typeface="Cambria Math" panose="02040503050406030204" pitchFamily="18" charset="0"/>
                        </a:rPr>
                        <m:t>𝐩</m:t>
                      </m:r>
                      <m:nary>
                        <m:naryPr>
                          <m:limLoc m:val="subSup"/>
                          <m:grow m:val="on"/>
                          <m:ctrlPr>
                            <a:rPr lang="zh-CN" altLang="en-US" sz="2800" i="1">
                              <a:latin typeface="Cambria Math" panose="02040503050406030204" pitchFamily="18" charset="0"/>
                            </a:rPr>
                          </m:ctrlPr>
                        </m:naryPr>
                        <m:sub>
                          <m:r>
                            <a:rPr lang="zh-CN" altLang="en-US" sz="2800">
                              <a:latin typeface="Cambria Math" panose="02040503050406030204" pitchFamily="18" charset="0"/>
                            </a:rPr>
                            <m:t>−∞</m:t>
                          </m:r>
                        </m:sub>
                        <m:sup>
                          <m:r>
                            <a:rPr lang="zh-CN" altLang="en-US" sz="2800">
                              <a:latin typeface="Cambria Math" panose="02040503050406030204" pitchFamily="18" charset="0"/>
                            </a:rPr>
                            <m:t>∞</m:t>
                          </m:r>
                        </m:sup>
                        <m:e>
                          <m:d>
                            <m:dPr>
                              <m:begChr m:val=""/>
                              <m:ctrlPr>
                                <a:rPr lang="zh-CN" altLang="en-US" sz="2800" i="1">
                                  <a:latin typeface="Cambria Math" panose="02040503050406030204" pitchFamily="18" charset="0"/>
                                </a:rPr>
                              </m:ctrlPr>
                            </m:dPr>
                            <m:e>
                              <m:sSup>
                                <m:sSupPr>
                                  <m:ctrlPr>
                                    <a:rPr lang="en-US" altLang="zh-CN" sz="2800" i="1">
                                      <a:latin typeface="Cambria Math" panose="02040503050406030204" pitchFamily="18" charset="0"/>
                                    </a:rPr>
                                  </m:ctrlPr>
                                </m:sSupPr>
                                <m:e>
                                  <m:r>
                                    <a:rPr lang="en-US" altLang="zh-CN" sz="2800" i="1">
                                      <a:latin typeface="Cambria Math" panose="02040503050406030204" pitchFamily="18" charset="0"/>
                                    </a:rPr>
                                    <m:t>𝑐</m:t>
                                  </m:r>
                                </m:e>
                                <m:sup>
                                  <m:r>
                                    <a:rPr lang="en-US" altLang="zh-CN" sz="2800" i="1">
                                      <a:latin typeface="Cambria Math" panose="02040503050406030204" pitchFamily="18" charset="0"/>
                                    </a:rPr>
                                    <m:t>∗</m:t>
                                  </m:r>
                                </m:sup>
                              </m:sSup>
                              <m:r>
                                <a:rPr lang="zh-CN" altLang="en-US" sz="2800">
                                  <a:latin typeface="Cambria Math" panose="02040503050406030204" pitchFamily="18" charset="0"/>
                                </a:rPr>
                                <m:t>(</m:t>
                              </m:r>
                              <m:r>
                                <a:rPr lang="en-US" altLang="zh-CN" sz="2800" b="1">
                                  <a:latin typeface="Cambria Math" panose="02040503050406030204" pitchFamily="18" charset="0"/>
                                </a:rPr>
                                <m:t>𝐩</m:t>
                              </m:r>
                              <m:r>
                                <a:rPr lang="en-US" altLang="zh-CN" sz="2800" b="1" i="1">
                                  <a:latin typeface="Cambria Math" panose="02040503050406030204" pitchFamily="18" charset="0"/>
                                </a:rPr>
                                <m:t>′</m:t>
                              </m:r>
                              <m:r>
                                <a:rPr lang="zh-CN" altLang="en-US" sz="2800">
                                  <a:latin typeface="Cambria Math" panose="02040503050406030204" pitchFamily="18" charset="0"/>
                                </a:rPr>
                                <m:t>,</m:t>
                              </m:r>
                              <m:r>
                                <a:rPr lang="zh-CN" altLang="en-US" sz="2800" i="1">
                                  <a:latin typeface="Cambria Math" panose="02040503050406030204" pitchFamily="18" charset="0"/>
                                </a:rPr>
                                <m:t>𝑡</m:t>
                              </m:r>
                            </m:e>
                          </m:d>
                        </m:e>
                      </m:nary>
                      <m:sSubSup>
                        <m:sSubSupPr>
                          <m:ctrlPr>
                            <a:rPr lang="en-US" altLang="zh-CN" sz="2800" i="1">
                              <a:solidFill>
                                <a:srgbClr val="0000FF"/>
                              </a:solidFill>
                              <a:latin typeface="Cambria Math" panose="02040503050406030204" pitchFamily="18" charset="0"/>
                            </a:rPr>
                          </m:ctrlPr>
                        </m:sSubSupPr>
                        <m:e>
                          <m:r>
                            <a:rPr lang="en-US" altLang="zh-CN" sz="2800" i="1">
                              <a:solidFill>
                                <a:srgbClr val="0000FF"/>
                              </a:solidFill>
                              <a:latin typeface="Cambria Math" panose="02040503050406030204" pitchFamily="18" charset="0"/>
                            </a:rPr>
                            <m:t>𝜓</m:t>
                          </m:r>
                        </m:e>
                        <m:sub>
                          <m:sSup>
                            <m:sSupPr>
                              <m:ctrlPr>
                                <a:rPr lang="en-US" altLang="zh-CN" sz="2800" b="1" i="1">
                                  <a:solidFill>
                                    <a:srgbClr val="0000FF"/>
                                  </a:solidFill>
                                  <a:latin typeface="Cambria Math" panose="02040503050406030204" pitchFamily="18" charset="0"/>
                                </a:rPr>
                              </m:ctrlPr>
                            </m:sSupPr>
                            <m:e>
                              <m:r>
                                <a:rPr lang="en-US" altLang="zh-CN" sz="2800" b="1">
                                  <a:solidFill>
                                    <a:srgbClr val="0000FF"/>
                                  </a:solidFill>
                                  <a:latin typeface="Cambria Math" panose="02040503050406030204" pitchFamily="18" charset="0"/>
                                </a:rPr>
                                <m:t>𝐩</m:t>
                              </m:r>
                            </m:e>
                            <m:sup>
                              <m:r>
                                <a:rPr lang="en-US" altLang="zh-CN" sz="2800" b="1">
                                  <a:solidFill>
                                    <a:srgbClr val="0000FF"/>
                                  </a:solidFill>
                                  <a:latin typeface="Cambria Math" panose="02040503050406030204" pitchFamily="18" charset="0"/>
                                </a:rPr>
                                <m:t>′</m:t>
                              </m:r>
                            </m:sup>
                          </m:sSup>
                        </m:sub>
                        <m:sup>
                          <m:r>
                            <a:rPr lang="en-US" altLang="zh-CN" sz="2800" i="1">
                              <a:solidFill>
                                <a:srgbClr val="0000FF"/>
                              </a:solidFill>
                              <a:latin typeface="Cambria Math" panose="02040503050406030204" pitchFamily="18" charset="0"/>
                            </a:rPr>
                            <m:t>∗</m:t>
                          </m:r>
                        </m:sup>
                      </m:sSubSup>
                      <m:d>
                        <m:dPr>
                          <m:ctrlPr>
                            <a:rPr lang="en-US" altLang="zh-CN" sz="2800" i="1">
                              <a:solidFill>
                                <a:srgbClr val="0000FF"/>
                              </a:solidFill>
                              <a:latin typeface="Cambria Math" panose="02040503050406030204" pitchFamily="18" charset="0"/>
                            </a:rPr>
                          </m:ctrlPr>
                        </m:dPr>
                        <m:e>
                          <m:r>
                            <a:rPr lang="en-US" altLang="zh-CN" sz="2800" b="1">
                              <a:solidFill>
                                <a:srgbClr val="0000FF"/>
                              </a:solidFill>
                              <a:latin typeface="Cambria Math" panose="02040503050406030204" pitchFamily="18" charset="0"/>
                            </a:rPr>
                            <m:t>𝐫</m:t>
                          </m:r>
                        </m:e>
                      </m:d>
                      <m:r>
                        <a:rPr lang="en-US" altLang="zh-CN" sz="2800" i="1">
                          <a:latin typeface="Cambria Math" panose="02040503050406030204" pitchFamily="18" charset="0"/>
                        </a:rPr>
                        <m:t>𝑑</m:t>
                      </m:r>
                      <m:r>
                        <a:rPr lang="en-US" altLang="zh-CN" sz="2800" b="1">
                          <a:latin typeface="Cambria Math" panose="02040503050406030204" pitchFamily="18" charset="0"/>
                        </a:rPr>
                        <m:t>𝐩</m:t>
                      </m:r>
                      <m:r>
                        <a:rPr lang="en-US" altLang="zh-CN" sz="2800" b="1" i="1">
                          <a:latin typeface="Cambria Math" panose="02040503050406030204" pitchFamily="18" charset="0"/>
                        </a:rPr>
                        <m:t>′</m:t>
                      </m:r>
                    </m:oMath>
                  </m:oMathPara>
                </a14:m>
                <a:endParaRPr lang="en-US" altLang="zh-CN" sz="2800" b="1" dirty="0">
                  <a:latin typeface="黑体" panose="02010609060101010101" pitchFamily="49" charset="-122"/>
                  <a:ea typeface="黑体" panose="02010609060101010101" pitchFamily="49" charset="-122"/>
                </a:endParaRPr>
              </a:p>
            </p:txBody>
          </p:sp>
        </mc:Choice>
        <mc:Fallback xmlns="">
          <p:sp>
            <p:nvSpPr>
              <p:cNvPr id="2" name="Rectangle 1"/>
              <p:cNvSpPr>
                <a:spLocks noRot="1" noChangeAspect="1" noMove="1" noResize="1" noEditPoints="1" noAdjustHandles="1" noChangeArrowheads="1" noChangeShapeType="1" noTextEdit="1"/>
              </p:cNvSpPr>
              <p:nvPr/>
            </p:nvSpPr>
            <p:spPr>
              <a:xfrm>
                <a:off x="433817" y="3145531"/>
                <a:ext cx="8838968" cy="1486754"/>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Rectangle 2"/>
              <p:cNvSpPr/>
              <p:nvPr/>
            </p:nvSpPr>
            <p:spPr>
              <a:xfrm>
                <a:off x="433817" y="4719505"/>
                <a:ext cx="8734903" cy="911340"/>
              </a:xfrm>
              <a:prstGeom prst="rect">
                <a:avLst/>
              </a:prstGeom>
            </p:spPr>
            <p:txBody>
              <a:bodyPr wrap="square">
                <a:spAutoFit/>
              </a:bodyPr>
              <a:lstStyle/>
              <a:p>
                <a:pPr marL="0" lvl="1" indent="0">
                  <a:lnSpc>
                    <a:spcPct val="150000"/>
                  </a:lnSpc>
                  <a:buNone/>
                </a:pPr>
                <a:r>
                  <a:rPr lang="en-US" altLang="zh-CN" sz="2800" b="1" dirty="0">
                    <a:latin typeface="黑体" panose="02010609060101010101" pitchFamily="49" charset="-122"/>
                    <a:ea typeface="黑体" panose="02010609060101010101" pitchFamily="49" charset="-122"/>
                  </a:rPr>
                  <a:t>=</a:t>
                </a:r>
                <a14:m>
                  <m:oMath xmlns:m="http://schemas.openxmlformats.org/officeDocument/2006/math">
                    <m:nary>
                      <m:naryPr>
                        <m:limLoc m:val="subSup"/>
                        <m:grow m:val="on"/>
                        <m:ctrlPr>
                          <a:rPr lang="zh-CN" altLang="en-US" sz="2800" i="1">
                            <a:latin typeface="Cambria Math" panose="02040503050406030204" pitchFamily="18" charset="0"/>
                          </a:rPr>
                        </m:ctrlPr>
                      </m:naryPr>
                      <m:sub>
                        <m:r>
                          <a:rPr lang="zh-CN" altLang="en-US" sz="2800">
                            <a:latin typeface="Cambria Math" panose="02040503050406030204" pitchFamily="18" charset="0"/>
                          </a:rPr>
                          <m:t>−∞</m:t>
                        </m:r>
                      </m:sub>
                      <m:sup>
                        <m:r>
                          <a:rPr lang="zh-CN" altLang="en-US" sz="2800">
                            <a:latin typeface="Cambria Math" panose="02040503050406030204" pitchFamily="18" charset="0"/>
                          </a:rPr>
                          <m:t>∞</m:t>
                        </m:r>
                      </m:sup>
                      <m:e>
                        <m:d>
                          <m:dPr>
                            <m:begChr m:val=""/>
                            <m:ctrlPr>
                              <a:rPr lang="zh-CN" altLang="en-US" sz="2800" i="1">
                                <a:latin typeface="Cambria Math" panose="02040503050406030204" pitchFamily="18" charset="0"/>
                              </a:rPr>
                            </m:ctrlPr>
                          </m:dPr>
                          <m:e>
                            <m:r>
                              <a:rPr lang="en-US" altLang="zh-CN" sz="2800" i="1">
                                <a:latin typeface="Cambria Math" panose="02040503050406030204" pitchFamily="18" charset="0"/>
                              </a:rPr>
                              <m:t>𝑐</m:t>
                            </m:r>
                            <m:r>
                              <a:rPr lang="zh-CN" altLang="en-US" sz="2800">
                                <a:latin typeface="Cambria Math" panose="02040503050406030204" pitchFamily="18" charset="0"/>
                              </a:rPr>
                              <m:t>(</m:t>
                            </m:r>
                            <m:r>
                              <a:rPr lang="en-US" altLang="zh-CN" sz="2800" b="1">
                                <a:latin typeface="Cambria Math" panose="02040503050406030204" pitchFamily="18" charset="0"/>
                              </a:rPr>
                              <m:t>𝐩</m:t>
                            </m:r>
                            <m:r>
                              <a:rPr lang="zh-CN" altLang="en-US" sz="2800">
                                <a:latin typeface="Cambria Math" panose="02040503050406030204" pitchFamily="18" charset="0"/>
                              </a:rPr>
                              <m:t>,</m:t>
                            </m:r>
                            <m:r>
                              <a:rPr lang="zh-CN" altLang="en-US" sz="2800" i="1">
                                <a:latin typeface="Cambria Math" panose="02040503050406030204" pitchFamily="18" charset="0"/>
                              </a:rPr>
                              <m:t>𝑡</m:t>
                            </m:r>
                          </m:e>
                        </m:d>
                      </m:e>
                    </m:nary>
                    <m:r>
                      <a:rPr lang="en-US" altLang="zh-CN" sz="2800" i="1">
                        <a:latin typeface="Cambria Math" panose="02040503050406030204" pitchFamily="18" charset="0"/>
                      </a:rPr>
                      <m:t>𝑑</m:t>
                    </m:r>
                    <m:r>
                      <a:rPr lang="en-US" altLang="zh-CN" sz="2800" b="1">
                        <a:latin typeface="Cambria Math" panose="02040503050406030204" pitchFamily="18" charset="0"/>
                      </a:rPr>
                      <m:t>𝐩</m:t>
                    </m:r>
                    <m:nary>
                      <m:naryPr>
                        <m:limLoc m:val="subSup"/>
                        <m:grow m:val="on"/>
                        <m:ctrlPr>
                          <a:rPr lang="zh-CN" altLang="en-US" sz="2800" i="1">
                            <a:latin typeface="Cambria Math" panose="02040503050406030204" pitchFamily="18" charset="0"/>
                          </a:rPr>
                        </m:ctrlPr>
                      </m:naryPr>
                      <m:sub>
                        <m:r>
                          <a:rPr lang="zh-CN" altLang="en-US" sz="2800">
                            <a:latin typeface="Cambria Math" panose="02040503050406030204" pitchFamily="18" charset="0"/>
                          </a:rPr>
                          <m:t>−∞</m:t>
                        </m:r>
                      </m:sub>
                      <m:sup>
                        <m:r>
                          <a:rPr lang="zh-CN" altLang="en-US" sz="2800">
                            <a:latin typeface="Cambria Math" panose="02040503050406030204" pitchFamily="18" charset="0"/>
                          </a:rPr>
                          <m:t>∞</m:t>
                        </m:r>
                      </m:sup>
                      <m:e>
                        <m:d>
                          <m:dPr>
                            <m:begChr m:val=""/>
                            <m:ctrlPr>
                              <a:rPr lang="zh-CN" altLang="en-US" sz="2800" i="1">
                                <a:latin typeface="Cambria Math" panose="02040503050406030204" pitchFamily="18" charset="0"/>
                              </a:rPr>
                            </m:ctrlPr>
                          </m:dPr>
                          <m:e>
                            <m:sSup>
                              <m:sSupPr>
                                <m:ctrlPr>
                                  <a:rPr lang="en-US" altLang="zh-CN" sz="2800" i="1">
                                    <a:latin typeface="Cambria Math" panose="02040503050406030204" pitchFamily="18" charset="0"/>
                                  </a:rPr>
                                </m:ctrlPr>
                              </m:sSupPr>
                              <m:e>
                                <m:r>
                                  <a:rPr lang="en-US" altLang="zh-CN" sz="2800" i="1">
                                    <a:latin typeface="Cambria Math" panose="02040503050406030204" pitchFamily="18" charset="0"/>
                                  </a:rPr>
                                  <m:t>𝑐</m:t>
                                </m:r>
                              </m:e>
                              <m:sup>
                                <m:r>
                                  <a:rPr lang="en-US" altLang="zh-CN" sz="2800" i="1">
                                    <a:latin typeface="Cambria Math" panose="02040503050406030204" pitchFamily="18" charset="0"/>
                                  </a:rPr>
                                  <m:t>∗</m:t>
                                </m:r>
                              </m:sup>
                            </m:sSup>
                            <m:r>
                              <a:rPr lang="zh-CN" altLang="en-US" sz="2800">
                                <a:latin typeface="Cambria Math" panose="02040503050406030204" pitchFamily="18" charset="0"/>
                              </a:rPr>
                              <m:t>(</m:t>
                            </m:r>
                            <m:r>
                              <a:rPr lang="en-US" altLang="zh-CN" sz="2800" b="1">
                                <a:latin typeface="Cambria Math" panose="02040503050406030204" pitchFamily="18" charset="0"/>
                              </a:rPr>
                              <m:t>𝐩</m:t>
                            </m:r>
                            <m:r>
                              <a:rPr lang="en-US" altLang="zh-CN" sz="2800" b="1" i="1">
                                <a:latin typeface="Cambria Math" panose="02040503050406030204" pitchFamily="18" charset="0"/>
                              </a:rPr>
                              <m:t>′</m:t>
                            </m:r>
                            <m:r>
                              <a:rPr lang="zh-CN" altLang="en-US" sz="2800">
                                <a:latin typeface="Cambria Math" panose="02040503050406030204" pitchFamily="18" charset="0"/>
                              </a:rPr>
                              <m:t>,</m:t>
                            </m:r>
                            <m:r>
                              <a:rPr lang="zh-CN" altLang="en-US" sz="2800" i="1">
                                <a:latin typeface="Cambria Math" panose="02040503050406030204" pitchFamily="18" charset="0"/>
                              </a:rPr>
                              <m:t>𝑡</m:t>
                            </m:r>
                          </m:e>
                        </m:d>
                      </m:e>
                    </m:nary>
                    <m:r>
                      <a:rPr lang="en-US" altLang="zh-CN" sz="2800" i="1">
                        <a:latin typeface="Cambria Math" panose="02040503050406030204" pitchFamily="18" charset="0"/>
                      </a:rPr>
                      <m:t>𝑑</m:t>
                    </m:r>
                    <m:r>
                      <a:rPr lang="en-US" altLang="zh-CN" sz="2800" b="1">
                        <a:latin typeface="Cambria Math" panose="02040503050406030204" pitchFamily="18" charset="0"/>
                      </a:rPr>
                      <m:t>𝐩</m:t>
                    </m:r>
                    <m:r>
                      <a:rPr lang="en-US" altLang="zh-CN" sz="2800" b="1">
                        <a:latin typeface="Cambria Math" panose="02040503050406030204" pitchFamily="18" charset="0"/>
                      </a:rPr>
                      <m:t>′</m:t>
                    </m:r>
                    <m:nary>
                      <m:naryPr>
                        <m:ctrlPr>
                          <a:rPr lang="en-US" altLang="zh-CN" sz="2800" i="1">
                            <a:solidFill>
                              <a:srgbClr val="0000FF"/>
                            </a:solidFill>
                            <a:latin typeface="Cambria Math" panose="02040503050406030204" pitchFamily="18" charset="0"/>
                          </a:rPr>
                        </m:ctrlPr>
                      </m:naryPr>
                      <m:sub>
                        <m:r>
                          <a:rPr lang="en-US" altLang="zh-CN" sz="2800" i="1">
                            <a:solidFill>
                              <a:srgbClr val="0000FF"/>
                            </a:solidFill>
                            <a:latin typeface="Cambria Math" panose="02040503050406030204" pitchFamily="18" charset="0"/>
                          </a:rPr>
                          <m:t>−∞</m:t>
                        </m:r>
                      </m:sub>
                      <m:sup>
                        <m:r>
                          <a:rPr lang="en-US" altLang="zh-CN" sz="2800" i="1">
                            <a:solidFill>
                              <a:srgbClr val="0000FF"/>
                            </a:solidFill>
                            <a:latin typeface="Cambria Math" panose="02040503050406030204" pitchFamily="18" charset="0"/>
                          </a:rPr>
                          <m:t>∞</m:t>
                        </m:r>
                      </m:sup>
                      <m:e>
                        <m:r>
                          <a:rPr lang="en-US" altLang="zh-CN" sz="2800" i="1">
                            <a:solidFill>
                              <a:srgbClr val="0000FF"/>
                            </a:solidFill>
                            <a:latin typeface="Cambria Math" panose="02040503050406030204" pitchFamily="18" charset="0"/>
                          </a:rPr>
                          <m:t>𝑑</m:t>
                        </m:r>
                        <m:r>
                          <a:rPr lang="en-US" altLang="zh-CN" sz="2800" b="1">
                            <a:solidFill>
                              <a:srgbClr val="0000FF"/>
                            </a:solidFill>
                            <a:latin typeface="Cambria Math" panose="02040503050406030204" pitchFamily="18" charset="0"/>
                          </a:rPr>
                          <m:t>𝐫</m:t>
                        </m:r>
                      </m:e>
                    </m:nary>
                    <m:sSub>
                      <m:sSubPr>
                        <m:ctrlPr>
                          <a:rPr lang="en-US" altLang="zh-CN" sz="2800" i="1">
                            <a:solidFill>
                              <a:srgbClr val="0000FF"/>
                            </a:solidFill>
                            <a:latin typeface="Cambria Math" panose="02040503050406030204" pitchFamily="18" charset="0"/>
                          </a:rPr>
                        </m:ctrlPr>
                      </m:sSubPr>
                      <m:e>
                        <m:r>
                          <a:rPr lang="en-US" altLang="zh-CN" sz="2800" i="1">
                            <a:solidFill>
                              <a:srgbClr val="0000FF"/>
                            </a:solidFill>
                            <a:latin typeface="Cambria Math" panose="02040503050406030204" pitchFamily="18" charset="0"/>
                          </a:rPr>
                          <m:t>𝜓</m:t>
                        </m:r>
                      </m:e>
                      <m:sub>
                        <m:r>
                          <a:rPr lang="en-US" altLang="zh-CN" sz="2800" b="1">
                            <a:solidFill>
                              <a:srgbClr val="0000FF"/>
                            </a:solidFill>
                            <a:latin typeface="Cambria Math" panose="02040503050406030204" pitchFamily="18" charset="0"/>
                          </a:rPr>
                          <m:t>𝐩</m:t>
                        </m:r>
                      </m:sub>
                    </m:sSub>
                    <m:d>
                      <m:dPr>
                        <m:ctrlPr>
                          <a:rPr lang="en-US" altLang="zh-CN" sz="2800" i="1">
                            <a:solidFill>
                              <a:srgbClr val="0000FF"/>
                            </a:solidFill>
                            <a:latin typeface="Cambria Math" panose="02040503050406030204" pitchFamily="18" charset="0"/>
                          </a:rPr>
                        </m:ctrlPr>
                      </m:dPr>
                      <m:e>
                        <m:r>
                          <a:rPr lang="en-US" altLang="zh-CN" sz="2800" b="1">
                            <a:solidFill>
                              <a:srgbClr val="0000FF"/>
                            </a:solidFill>
                            <a:latin typeface="Cambria Math" panose="02040503050406030204" pitchFamily="18" charset="0"/>
                          </a:rPr>
                          <m:t>𝐫</m:t>
                        </m:r>
                      </m:e>
                    </m:d>
                    <m:sSubSup>
                      <m:sSubSupPr>
                        <m:ctrlPr>
                          <a:rPr lang="en-US" altLang="zh-CN" sz="2800" i="1">
                            <a:solidFill>
                              <a:srgbClr val="0000FF"/>
                            </a:solidFill>
                            <a:latin typeface="Cambria Math" panose="02040503050406030204" pitchFamily="18" charset="0"/>
                          </a:rPr>
                        </m:ctrlPr>
                      </m:sSubSupPr>
                      <m:e>
                        <m:r>
                          <a:rPr lang="en-US" altLang="zh-CN" sz="2800" i="1">
                            <a:solidFill>
                              <a:srgbClr val="0000FF"/>
                            </a:solidFill>
                            <a:latin typeface="Cambria Math" panose="02040503050406030204" pitchFamily="18" charset="0"/>
                          </a:rPr>
                          <m:t>𝜓</m:t>
                        </m:r>
                      </m:e>
                      <m:sub>
                        <m:r>
                          <a:rPr lang="en-US" altLang="zh-CN" sz="2800" b="1">
                            <a:solidFill>
                              <a:srgbClr val="0000FF"/>
                            </a:solidFill>
                            <a:latin typeface="Cambria Math" panose="02040503050406030204" pitchFamily="18" charset="0"/>
                          </a:rPr>
                          <m:t>𝐩</m:t>
                        </m:r>
                        <m:r>
                          <a:rPr lang="en-US" altLang="zh-CN" sz="2800" b="1">
                            <a:solidFill>
                              <a:srgbClr val="0000FF"/>
                            </a:solidFill>
                            <a:latin typeface="Cambria Math" panose="02040503050406030204" pitchFamily="18" charset="0"/>
                          </a:rPr>
                          <m:t>′</m:t>
                        </m:r>
                      </m:sub>
                      <m:sup>
                        <m:r>
                          <a:rPr lang="en-US" altLang="zh-CN" sz="2800" i="1">
                            <a:solidFill>
                              <a:srgbClr val="0000FF"/>
                            </a:solidFill>
                            <a:latin typeface="Cambria Math" panose="02040503050406030204" pitchFamily="18" charset="0"/>
                          </a:rPr>
                          <m:t>∗</m:t>
                        </m:r>
                      </m:sup>
                    </m:sSubSup>
                    <m:r>
                      <a:rPr lang="en-US" altLang="zh-CN" sz="2800" i="1">
                        <a:solidFill>
                          <a:srgbClr val="0000FF"/>
                        </a:solidFill>
                        <a:latin typeface="Cambria Math" panose="02040503050406030204" pitchFamily="18" charset="0"/>
                      </a:rPr>
                      <m:t>(</m:t>
                    </m:r>
                    <m:r>
                      <a:rPr lang="en-US" altLang="zh-CN" sz="2800" b="1">
                        <a:solidFill>
                          <a:srgbClr val="0000FF"/>
                        </a:solidFill>
                        <a:latin typeface="Cambria Math" panose="02040503050406030204" pitchFamily="18" charset="0"/>
                      </a:rPr>
                      <m:t>𝐫</m:t>
                    </m:r>
                    <m:r>
                      <a:rPr lang="en-US" altLang="zh-CN" sz="2800" i="1">
                        <a:solidFill>
                          <a:srgbClr val="0000FF"/>
                        </a:solidFill>
                        <a:latin typeface="Cambria Math" panose="02040503050406030204" pitchFamily="18" charset="0"/>
                      </a:rPr>
                      <m:t>)</m:t>
                    </m:r>
                  </m:oMath>
                </a14:m>
                <a:endParaRPr lang="en-US" altLang="zh-CN" sz="2800" b="1" dirty="0">
                  <a:solidFill>
                    <a:srgbClr val="0000FF"/>
                  </a:solidFill>
                  <a:latin typeface="黑体" panose="02010609060101010101" pitchFamily="49" charset="-122"/>
                  <a:ea typeface="黑体" panose="02010609060101010101" pitchFamily="49" charset="-122"/>
                </a:endParaRPr>
              </a:p>
            </p:txBody>
          </p:sp>
        </mc:Choice>
        <mc:Fallback xmlns="">
          <p:sp>
            <p:nvSpPr>
              <p:cNvPr id="3" name="Rectangle 2"/>
              <p:cNvSpPr>
                <a:spLocks noRot="1" noChangeAspect="1" noMove="1" noResize="1" noEditPoints="1" noAdjustHandles="1" noChangeArrowheads="1" noChangeShapeType="1" noTextEdit="1"/>
              </p:cNvSpPr>
              <p:nvPr/>
            </p:nvSpPr>
            <p:spPr>
              <a:xfrm>
                <a:off x="433817" y="4719505"/>
                <a:ext cx="8734903" cy="911340"/>
              </a:xfrm>
              <a:prstGeom prst="rect">
                <a:avLst/>
              </a:prstGeom>
              <a:blipFill>
                <a:blip r:embed="rId6"/>
                <a:stretch>
                  <a:fillRect l="-1396" b="-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433817" y="5662902"/>
                <a:ext cx="2796471" cy="911340"/>
              </a:xfrm>
              <a:prstGeom prst="rect">
                <a:avLst/>
              </a:prstGeom>
            </p:spPr>
            <p:txBody>
              <a:bodyPr wrap="none">
                <a:spAutoFit/>
              </a:bodyPr>
              <a:lstStyle/>
              <a:p>
                <a:pPr marL="0" lvl="1" indent="0">
                  <a:lnSpc>
                    <a:spcPct val="150000"/>
                  </a:lnSpc>
                  <a:buNone/>
                </a:pPr>
                <a:r>
                  <a:rPr lang="en-US" altLang="zh-CN" sz="2800" b="1" dirty="0">
                    <a:latin typeface="黑体" panose="02010609060101010101" pitchFamily="49" charset="-122"/>
                    <a:ea typeface="黑体" panose="02010609060101010101" pitchFamily="49" charset="-122"/>
                  </a:rPr>
                  <a:t>=</a:t>
                </a:r>
                <a14:m>
                  <m:oMath xmlns:m="http://schemas.openxmlformats.org/officeDocument/2006/math">
                    <m:nary>
                      <m:naryPr>
                        <m:limLoc m:val="subSup"/>
                        <m:grow m:val="on"/>
                        <m:ctrlPr>
                          <a:rPr lang="zh-CN" altLang="en-US" sz="2800" i="1">
                            <a:latin typeface="Cambria Math" panose="02040503050406030204" pitchFamily="18" charset="0"/>
                          </a:rPr>
                        </m:ctrlPr>
                      </m:naryPr>
                      <m:sub>
                        <m:r>
                          <a:rPr lang="zh-CN" altLang="en-US" sz="2800">
                            <a:latin typeface="Cambria Math" panose="02040503050406030204" pitchFamily="18" charset="0"/>
                          </a:rPr>
                          <m:t>−∞</m:t>
                        </m:r>
                      </m:sub>
                      <m:sup>
                        <m:r>
                          <a:rPr lang="zh-CN" altLang="en-US" sz="2800">
                            <a:latin typeface="Cambria Math" panose="02040503050406030204" pitchFamily="18" charset="0"/>
                          </a:rPr>
                          <m:t>∞</m:t>
                        </m:r>
                      </m:sup>
                      <m:e>
                        <m:d>
                          <m:dPr>
                            <m:begChr m:val=""/>
                            <m:ctrlPr>
                              <a:rPr lang="zh-CN" altLang="en-US" sz="2800" i="1">
                                <a:latin typeface="Cambria Math" panose="02040503050406030204" pitchFamily="18" charset="0"/>
                              </a:rPr>
                            </m:ctrlPr>
                          </m:dPr>
                          <m:e>
                            <m:r>
                              <a:rPr lang="en-US" altLang="zh-CN" sz="2800" i="1">
                                <a:latin typeface="Cambria Math" panose="02040503050406030204" pitchFamily="18" charset="0"/>
                              </a:rPr>
                              <m:t>|</m:t>
                            </m:r>
                            <m:r>
                              <a:rPr lang="en-US" altLang="zh-CN" sz="2800" i="1">
                                <a:latin typeface="Cambria Math" panose="02040503050406030204" pitchFamily="18" charset="0"/>
                              </a:rPr>
                              <m:t>𝑐</m:t>
                            </m:r>
                            <m:r>
                              <a:rPr lang="zh-CN" altLang="en-US" sz="2800">
                                <a:latin typeface="Cambria Math" panose="02040503050406030204" pitchFamily="18" charset="0"/>
                              </a:rPr>
                              <m:t>(</m:t>
                            </m:r>
                            <m:r>
                              <a:rPr lang="en-US" altLang="zh-CN" sz="2800" b="1">
                                <a:latin typeface="Cambria Math" panose="02040503050406030204" pitchFamily="18" charset="0"/>
                              </a:rPr>
                              <m:t>𝐩</m:t>
                            </m:r>
                            <m:r>
                              <a:rPr lang="zh-CN" altLang="en-US" sz="2800">
                                <a:latin typeface="Cambria Math" panose="02040503050406030204" pitchFamily="18" charset="0"/>
                              </a:rPr>
                              <m:t>,</m:t>
                            </m:r>
                            <m:r>
                              <a:rPr lang="zh-CN" altLang="en-US" sz="2800" i="1">
                                <a:latin typeface="Cambria Math" panose="02040503050406030204" pitchFamily="18" charset="0"/>
                              </a:rPr>
                              <m:t>𝑡</m:t>
                            </m:r>
                          </m:e>
                        </m:d>
                        <m:sSup>
                          <m:sSupPr>
                            <m:ctrlPr>
                              <a:rPr lang="en-US" altLang="zh-CN" sz="2800" i="1">
                                <a:latin typeface="Cambria Math" panose="02040503050406030204" pitchFamily="18" charset="0"/>
                              </a:rPr>
                            </m:ctrlPr>
                          </m:sSupPr>
                          <m:e>
                            <m:d>
                              <m:dPr>
                                <m:begChr m:val=""/>
                                <m:endChr m:val="|"/>
                                <m:ctrlPr>
                                  <a:rPr lang="en-US" altLang="zh-CN" sz="2800" i="1">
                                    <a:latin typeface="Cambria Math" panose="02040503050406030204" pitchFamily="18" charset="0"/>
                                  </a:rPr>
                                </m:ctrlPr>
                              </m:dPr>
                              <m:e>
                                <m:r>
                                  <a:rPr lang="zh-CN" altLang="en-US" sz="2800">
                                    <a:latin typeface="Cambria Math" panose="02040503050406030204" pitchFamily="18" charset="0"/>
                                  </a:rPr>
                                  <m:t>​</m:t>
                                </m:r>
                              </m:e>
                            </m:d>
                          </m:e>
                          <m:sup>
                            <m:r>
                              <a:rPr lang="en-US" altLang="zh-CN" sz="2800" i="1">
                                <a:latin typeface="Cambria Math" panose="02040503050406030204" pitchFamily="18" charset="0"/>
                              </a:rPr>
                              <m:t>2</m:t>
                            </m:r>
                          </m:sup>
                        </m:sSup>
                      </m:e>
                    </m:nary>
                    <m:r>
                      <a:rPr lang="en-US" altLang="zh-CN" sz="2800" i="1">
                        <a:latin typeface="Cambria Math" panose="02040503050406030204" pitchFamily="18" charset="0"/>
                      </a:rPr>
                      <m:t>𝑑</m:t>
                    </m:r>
                    <m:r>
                      <a:rPr lang="en-US" altLang="zh-CN" sz="2800" b="1">
                        <a:latin typeface="Cambria Math" panose="02040503050406030204" pitchFamily="18" charset="0"/>
                      </a:rPr>
                      <m:t>𝐩</m:t>
                    </m:r>
                  </m:oMath>
                </a14:m>
                <a:endParaRPr lang="en-US" altLang="zh-CN" sz="2800" b="1" dirty="0">
                  <a:latin typeface="黑体" panose="02010609060101010101" pitchFamily="49" charset="-122"/>
                  <a:ea typeface="黑体" panose="02010609060101010101" pitchFamily="49" charset="-122"/>
                </a:endParaRPr>
              </a:p>
            </p:txBody>
          </p:sp>
        </mc:Choice>
        <mc:Fallback xmlns="">
          <p:sp>
            <p:nvSpPr>
              <p:cNvPr id="9" name="Rectangle 8"/>
              <p:cNvSpPr>
                <a:spLocks noRot="1" noChangeAspect="1" noMove="1" noResize="1" noEditPoints="1" noAdjustHandles="1" noChangeArrowheads="1" noChangeShapeType="1" noTextEdit="1"/>
              </p:cNvSpPr>
              <p:nvPr/>
            </p:nvSpPr>
            <p:spPr>
              <a:xfrm>
                <a:off x="433817" y="5662902"/>
                <a:ext cx="2796471" cy="911340"/>
              </a:xfrm>
              <a:prstGeom prst="rect">
                <a:avLst/>
              </a:prstGeom>
              <a:blipFill>
                <a:blip r:embed="rId7"/>
                <a:stretch>
                  <a:fillRect l="-4357" b="-134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Rectangle 9"/>
              <p:cNvSpPr/>
              <p:nvPr/>
            </p:nvSpPr>
            <p:spPr>
              <a:xfrm>
                <a:off x="641947" y="2188902"/>
                <a:ext cx="6310061" cy="102194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nary>
                        <m:naryPr>
                          <m:ctrlPr>
                            <a:rPr lang="en-US" altLang="zh-CN" sz="2800" i="1">
                              <a:latin typeface="Cambria Math" panose="02040503050406030204" pitchFamily="18" charset="0"/>
                            </a:rPr>
                          </m:ctrlPr>
                        </m:naryPr>
                        <m:sub>
                          <m:r>
                            <a:rPr lang="en-US" altLang="zh-CN" sz="2800" i="1">
                              <a:latin typeface="Cambria Math" panose="02040503050406030204" pitchFamily="18" charset="0"/>
                            </a:rPr>
                            <m:t>−∞</m:t>
                          </m:r>
                        </m:sub>
                        <m:sup>
                          <m:r>
                            <a:rPr lang="en-US" altLang="zh-CN" sz="2800" i="1">
                              <a:latin typeface="Cambria Math" panose="02040503050406030204" pitchFamily="18" charset="0"/>
                            </a:rPr>
                            <m:t>∞</m:t>
                          </m:r>
                        </m:sup>
                        <m:e>
                          <m:sSup>
                            <m:sSupPr>
                              <m:ctrlPr>
                                <a:rPr lang="en-US" altLang="zh-CN" sz="2800" i="1">
                                  <a:latin typeface="Cambria Math" panose="02040503050406030204" pitchFamily="18" charset="0"/>
                                </a:rPr>
                              </m:ctrlPr>
                            </m:sSupPr>
                            <m:e>
                              <m:d>
                                <m:dPr>
                                  <m:begChr m:val="|"/>
                                  <m:endChr m:val="|"/>
                                  <m:ctrlPr>
                                    <a:rPr lang="en-US" altLang="zh-CN" sz="2800" i="1">
                                      <a:latin typeface="Cambria Math" panose="02040503050406030204" pitchFamily="18" charset="0"/>
                                    </a:rPr>
                                  </m:ctrlPr>
                                </m:dPr>
                                <m:e>
                                  <m:r>
                                    <m:rPr>
                                      <m:sty m:val="p"/>
                                    </m:rPr>
                                    <a:rPr lang="en-US" altLang="zh-CN" sz="2800">
                                      <a:latin typeface="Cambria Math" panose="02040503050406030204" pitchFamily="18" charset="0"/>
                                    </a:rPr>
                                    <m:t>Ψ</m:t>
                                  </m:r>
                                  <m:d>
                                    <m:dPr>
                                      <m:ctrlPr>
                                        <a:rPr lang="en-US" altLang="zh-CN" sz="2800" i="1">
                                          <a:latin typeface="Cambria Math" panose="02040503050406030204" pitchFamily="18" charset="0"/>
                                        </a:rPr>
                                      </m:ctrlPr>
                                    </m:dPr>
                                    <m:e>
                                      <m:r>
                                        <a:rPr lang="en-US" altLang="zh-CN" sz="2800" b="1">
                                          <a:latin typeface="Cambria Math" panose="02040503050406030204" pitchFamily="18" charset="0"/>
                                        </a:rPr>
                                        <m:t>𝐫</m:t>
                                      </m:r>
                                      <m:r>
                                        <a:rPr lang="en-US" altLang="zh-CN" sz="2800" i="1">
                                          <a:latin typeface="Cambria Math" panose="02040503050406030204" pitchFamily="18" charset="0"/>
                                        </a:rPr>
                                        <m:t>,</m:t>
                                      </m:r>
                                      <m:r>
                                        <a:rPr lang="en-US" altLang="zh-CN" sz="2800" i="1">
                                          <a:latin typeface="Cambria Math" panose="02040503050406030204" pitchFamily="18" charset="0"/>
                                        </a:rPr>
                                        <m:t>𝑡</m:t>
                                      </m:r>
                                    </m:e>
                                  </m:d>
                                </m:e>
                              </m:d>
                            </m:e>
                            <m:sup>
                              <m:r>
                                <a:rPr lang="en-US" altLang="zh-CN" sz="2800" i="1">
                                  <a:latin typeface="Cambria Math" panose="02040503050406030204" pitchFamily="18" charset="0"/>
                                </a:rPr>
                                <m:t>2</m:t>
                              </m:r>
                            </m:sup>
                          </m:sSup>
                          <m:r>
                            <a:rPr lang="en-US" altLang="zh-CN" sz="2800" i="1">
                              <a:latin typeface="Cambria Math" panose="02040503050406030204" pitchFamily="18" charset="0"/>
                            </a:rPr>
                            <m:t>𝑑</m:t>
                          </m:r>
                          <m:r>
                            <a:rPr lang="en-US" altLang="zh-CN" sz="2800" b="1">
                              <a:latin typeface="Cambria Math" panose="02040503050406030204" pitchFamily="18" charset="0"/>
                            </a:rPr>
                            <m:t>𝐫</m:t>
                          </m:r>
                          <m:r>
                            <a:rPr lang="en-US" altLang="zh-CN" sz="2800" b="1" i="1">
                              <a:latin typeface="Cambria Math" panose="02040503050406030204" pitchFamily="18" charset="0"/>
                            </a:rPr>
                            <m:t>=</m:t>
                          </m:r>
                          <m:nary>
                            <m:naryPr>
                              <m:ctrlPr>
                                <a:rPr lang="en-US" altLang="zh-CN" sz="2800" i="1">
                                  <a:latin typeface="Cambria Math" panose="02040503050406030204" pitchFamily="18" charset="0"/>
                                </a:rPr>
                              </m:ctrlPr>
                            </m:naryPr>
                            <m:sub>
                              <m:r>
                                <a:rPr lang="en-US" altLang="zh-CN" sz="2800" i="1">
                                  <a:latin typeface="Cambria Math" panose="02040503050406030204" pitchFamily="18" charset="0"/>
                                </a:rPr>
                                <m:t>−∞</m:t>
                              </m:r>
                            </m:sub>
                            <m:sup>
                              <m:r>
                                <a:rPr lang="en-US" altLang="zh-CN" sz="2800" i="1">
                                  <a:latin typeface="Cambria Math" panose="02040503050406030204" pitchFamily="18" charset="0"/>
                                </a:rPr>
                                <m:t>∞</m:t>
                              </m:r>
                            </m:sup>
                            <m:e>
                              <m:r>
                                <m:rPr>
                                  <m:sty m:val="p"/>
                                </m:rPr>
                                <a:rPr lang="en-US" altLang="zh-CN" sz="2800">
                                  <a:latin typeface="Cambria Math" panose="02040503050406030204" pitchFamily="18" charset="0"/>
                                </a:rPr>
                                <m:t>Ψ</m:t>
                              </m:r>
                              <m:d>
                                <m:dPr>
                                  <m:ctrlPr>
                                    <a:rPr lang="en-US" altLang="zh-CN" sz="2800" i="1">
                                      <a:latin typeface="Cambria Math" panose="02040503050406030204" pitchFamily="18" charset="0"/>
                                    </a:rPr>
                                  </m:ctrlPr>
                                </m:dPr>
                                <m:e>
                                  <m:r>
                                    <a:rPr lang="en-US" altLang="zh-CN" sz="2800" b="1">
                                      <a:latin typeface="Cambria Math" panose="02040503050406030204" pitchFamily="18" charset="0"/>
                                    </a:rPr>
                                    <m:t>𝐫</m:t>
                                  </m:r>
                                  <m:r>
                                    <a:rPr lang="en-US" altLang="zh-CN" sz="2800" i="1">
                                      <a:latin typeface="Cambria Math" panose="02040503050406030204" pitchFamily="18" charset="0"/>
                                    </a:rPr>
                                    <m:t>,</m:t>
                                  </m:r>
                                  <m:r>
                                    <a:rPr lang="en-US" altLang="zh-CN" sz="2800" i="1">
                                      <a:latin typeface="Cambria Math" panose="02040503050406030204" pitchFamily="18" charset="0"/>
                                    </a:rPr>
                                    <m:t>𝑡</m:t>
                                  </m:r>
                                </m:e>
                              </m:d>
                              <m:sSup>
                                <m:sSupPr>
                                  <m:ctrlPr>
                                    <a:rPr lang="en-US" altLang="zh-CN" sz="2800" i="1">
                                      <a:latin typeface="Cambria Math" panose="02040503050406030204" pitchFamily="18" charset="0"/>
                                    </a:rPr>
                                  </m:ctrlPr>
                                </m:sSupPr>
                                <m:e>
                                  <m:r>
                                    <m:rPr>
                                      <m:sty m:val="p"/>
                                    </m:rPr>
                                    <a:rPr lang="en-US" altLang="zh-CN" sz="2800">
                                      <a:latin typeface="Cambria Math" panose="02040503050406030204" pitchFamily="18" charset="0"/>
                                    </a:rPr>
                                    <m:t>Ψ</m:t>
                                  </m:r>
                                  <m:d>
                                    <m:dPr>
                                      <m:ctrlPr>
                                        <a:rPr lang="en-US" altLang="zh-CN" sz="2800" i="1">
                                          <a:latin typeface="Cambria Math" panose="02040503050406030204" pitchFamily="18" charset="0"/>
                                        </a:rPr>
                                      </m:ctrlPr>
                                    </m:dPr>
                                    <m:e>
                                      <m:r>
                                        <a:rPr lang="en-US" altLang="zh-CN" sz="2800" b="1">
                                          <a:latin typeface="Cambria Math" panose="02040503050406030204" pitchFamily="18" charset="0"/>
                                        </a:rPr>
                                        <m:t>𝐫</m:t>
                                      </m:r>
                                      <m:r>
                                        <a:rPr lang="en-US" altLang="zh-CN" sz="2800" i="1">
                                          <a:latin typeface="Cambria Math" panose="02040503050406030204" pitchFamily="18" charset="0"/>
                                        </a:rPr>
                                        <m:t>,</m:t>
                                      </m:r>
                                      <m:r>
                                        <a:rPr lang="en-US" altLang="zh-CN" sz="2800" i="1">
                                          <a:latin typeface="Cambria Math" panose="02040503050406030204" pitchFamily="18" charset="0"/>
                                        </a:rPr>
                                        <m:t>𝑡</m:t>
                                      </m:r>
                                    </m:e>
                                  </m:d>
                                </m:e>
                                <m:sup>
                                  <m:r>
                                    <a:rPr lang="en-US" altLang="zh-CN" sz="2800" i="1">
                                      <a:latin typeface="Cambria Math" panose="02040503050406030204" pitchFamily="18" charset="0"/>
                                    </a:rPr>
                                    <m:t>∗</m:t>
                                  </m:r>
                                </m:sup>
                              </m:sSup>
                              <m:r>
                                <a:rPr lang="en-US" altLang="zh-CN" sz="2800" i="1">
                                  <a:latin typeface="Cambria Math" panose="02040503050406030204" pitchFamily="18" charset="0"/>
                                </a:rPr>
                                <m:t>𝑑</m:t>
                              </m:r>
                              <m:r>
                                <a:rPr lang="en-US" altLang="zh-CN" sz="2800" b="1">
                                  <a:latin typeface="Cambria Math" panose="02040503050406030204" pitchFamily="18" charset="0"/>
                                </a:rPr>
                                <m:t>𝐫</m:t>
                              </m:r>
                            </m:e>
                          </m:nary>
                        </m:e>
                      </m:nary>
                    </m:oMath>
                  </m:oMathPara>
                </a14:m>
                <a:endParaRPr lang="zh-CN" altLang="en-US" sz="2800" dirty="0"/>
              </a:p>
            </p:txBody>
          </p:sp>
        </mc:Choice>
        <mc:Fallback xmlns="">
          <p:sp>
            <p:nvSpPr>
              <p:cNvPr id="10" name="Rectangle 9"/>
              <p:cNvSpPr>
                <a:spLocks noRot="1" noChangeAspect="1" noMove="1" noResize="1" noEditPoints="1" noAdjustHandles="1" noChangeArrowheads="1" noChangeShapeType="1" noTextEdit="1"/>
              </p:cNvSpPr>
              <p:nvPr/>
            </p:nvSpPr>
            <p:spPr>
              <a:xfrm>
                <a:off x="641947" y="2188902"/>
                <a:ext cx="6310061" cy="1021946"/>
              </a:xfrm>
              <a:prstGeom prst="rect">
                <a:avLst/>
              </a:prstGeom>
              <a:blipFill>
                <a:blip r:embed="rId8"/>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39660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 grpId="0"/>
      <p:bldP spid="3" grpId="0"/>
      <p:bldP spid="9" grpId="0"/>
      <p:bldP spid="1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a:extLst>
              <a:ext uri="{FF2B5EF4-FFF2-40B4-BE49-F238E27FC236}">
                <a16:creationId xmlns="" xmlns:a16="http://schemas.microsoft.com/office/drawing/2014/main" id="{1087AE1B-2CF3-4784-B9E2-3E9F21303A48}"/>
              </a:ext>
            </a:extLst>
          </p:cNvPr>
          <p:cNvSpPr>
            <a:spLocks noGrp="1"/>
          </p:cNvSpPr>
          <p:nvPr>
            <p:ph type="title"/>
          </p:nvPr>
        </p:nvSpPr>
        <p:spPr>
          <a:xfrm>
            <a:off x="521083" y="0"/>
            <a:ext cx="1647255" cy="548174"/>
          </a:xfrm>
        </p:spPr>
        <p:txBody>
          <a:bodyPr>
            <a:noAutofit/>
          </a:bodyPr>
          <a:lstStyle/>
          <a:p>
            <a:r>
              <a:rPr lang="zh-CN" altLang="en-US" sz="3200" b="1" dirty="0">
                <a:solidFill>
                  <a:srgbClr val="0000FF"/>
                </a:solidFill>
                <a:latin typeface="黑体" panose="02010609060101010101" pitchFamily="49" charset="-122"/>
                <a:ea typeface="黑体" panose="02010609060101010101" pitchFamily="49" charset="-122"/>
                <a:cs typeface="Times New Roman" panose="02020603050405020304" pitchFamily="18" charset="0"/>
              </a:rPr>
              <a:t>小结</a:t>
            </a:r>
          </a:p>
        </p:txBody>
      </p:sp>
      <mc:AlternateContent xmlns:mc="http://schemas.openxmlformats.org/markup-compatibility/2006" xmlns:a14="http://schemas.microsoft.com/office/drawing/2010/main">
        <mc:Choice Requires="a14">
          <p:sp>
            <p:nvSpPr>
              <p:cNvPr id="2" name="Rectangle 1"/>
              <p:cNvSpPr/>
              <p:nvPr/>
            </p:nvSpPr>
            <p:spPr>
              <a:xfrm>
                <a:off x="265817" y="628772"/>
                <a:ext cx="8751217" cy="6325514"/>
              </a:xfrm>
              <a:prstGeom prst="rect">
                <a:avLst/>
              </a:prstGeom>
            </p:spPr>
            <p:txBody>
              <a:bodyPr wrap="square">
                <a:spAutoFit/>
              </a:bodyPr>
              <a:lstStyle/>
              <a:p>
                <a:pPr>
                  <a:lnSpc>
                    <a:spcPct val="150000"/>
                  </a:lnSpc>
                  <a:spcBef>
                    <a:spcPct val="0"/>
                  </a:spcBef>
                </a:pPr>
                <a:r>
                  <a:rPr lang="en-US" altLang="zh-CN" sz="2600" dirty="0">
                    <a:latin typeface="黑体" panose="02010609060101010101" pitchFamily="49" charset="-122"/>
                    <a:ea typeface="黑体" panose="02010609060101010101" pitchFamily="49" charset="-122"/>
                    <a:cs typeface="Times New Roman" panose="02020603050405020304" pitchFamily="18" charset="0"/>
                  </a:rPr>
                  <a:t>1</a:t>
                </a:r>
                <a:r>
                  <a:rPr lang="zh-CN" altLang="en-US" sz="2600" dirty="0">
                    <a:latin typeface="黑体" panose="02010609060101010101" pitchFamily="49" charset="-122"/>
                    <a:ea typeface="黑体" panose="02010609060101010101" pitchFamily="49" charset="-122"/>
                    <a:cs typeface="Times New Roman" panose="02020603050405020304" pitchFamily="18" charset="0"/>
                  </a:rPr>
                  <a:t>、经典的叠加情况</a:t>
                </a:r>
                <a:r>
                  <a:rPr lang="en-US" altLang="zh-CN" sz="2600" b="1" dirty="0">
                    <a:latin typeface="黑体" panose="02010609060101010101" pitchFamily="49" charset="-122"/>
                    <a:ea typeface="黑体" panose="02010609060101010101" pitchFamily="49" charset="-122"/>
                    <a:cs typeface="Times New Roman" panose="02020603050405020304" pitchFamily="18" charset="0"/>
                  </a:rPr>
                  <a:t>:</a:t>
                </a:r>
                <a:r>
                  <a:rPr lang="zh-CN" altLang="en-US" sz="2600" dirty="0">
                    <a:latin typeface="黑体" panose="02010609060101010101" pitchFamily="49" charset="-122"/>
                    <a:ea typeface="黑体" panose="02010609060101010101" pitchFamily="49" charset="-122"/>
                    <a:cs typeface="Times New Roman" panose="02020603050405020304" pitchFamily="18" charset="0"/>
                  </a:rPr>
                  <a:t>光强的叠加</a:t>
                </a:r>
                <a:endParaRPr lang="en-US" altLang="zh-CN" sz="2600" dirty="0">
                  <a:latin typeface="黑体" panose="02010609060101010101" pitchFamily="49" charset="-122"/>
                  <a:ea typeface="黑体" panose="02010609060101010101" pitchFamily="49" charset="-122"/>
                  <a:cs typeface="Times New Roman" panose="02020603050405020304" pitchFamily="18" charset="0"/>
                </a:endParaRPr>
              </a:p>
              <a:p>
                <a:pPr>
                  <a:lnSpc>
                    <a:spcPct val="150000"/>
                  </a:lnSpc>
                  <a:spcBef>
                    <a:spcPct val="0"/>
                  </a:spcBef>
                </a:pPr>
                <a:r>
                  <a:rPr lang="en-US" altLang="zh-CN" sz="2600" dirty="0">
                    <a:latin typeface="黑体" panose="02010609060101010101" pitchFamily="49" charset="-122"/>
                    <a:ea typeface="黑体" panose="02010609060101010101" pitchFamily="49" charset="-122"/>
                  </a:rPr>
                  <a:t>2</a:t>
                </a:r>
                <a:r>
                  <a:rPr lang="zh-CN" altLang="en-US" sz="2600" dirty="0">
                    <a:latin typeface="黑体" panose="02010609060101010101" pitchFamily="49" charset="-122"/>
                    <a:ea typeface="黑体" panose="02010609060101010101" pitchFamily="49" charset="-122"/>
                  </a:rPr>
                  <a:t>、量子力学的情况</a:t>
                </a:r>
                <a:endParaRPr lang="en-US" altLang="zh-CN" sz="2600" dirty="0">
                  <a:latin typeface="黑体" panose="02010609060101010101" pitchFamily="49" charset="-122"/>
                  <a:ea typeface="黑体" panose="02010609060101010101" pitchFamily="49" charset="-122"/>
                </a:endParaRPr>
              </a:p>
              <a:p>
                <a:pPr>
                  <a:lnSpc>
                    <a:spcPct val="150000"/>
                  </a:lnSpc>
                  <a:spcBef>
                    <a:spcPct val="0"/>
                  </a:spcBef>
                </a:pPr>
                <a14:m>
                  <m:oMathPara xmlns:m="http://schemas.openxmlformats.org/officeDocument/2006/math">
                    <m:oMathParaPr>
                      <m:jc m:val="centerGroup"/>
                    </m:oMathParaPr>
                    <m:oMath xmlns:m="http://schemas.openxmlformats.org/officeDocument/2006/math">
                      <m:r>
                        <a:rPr lang="zh-CN" altLang="en-US" sz="2600" i="1" smtClean="0">
                          <a:latin typeface="Cambria Math" panose="02040503050406030204" pitchFamily="18" charset="0"/>
                        </a:rPr>
                        <m:t>𝛹</m:t>
                      </m:r>
                      <m:r>
                        <a:rPr lang="zh-CN" altLang="en-US" sz="2600">
                          <a:latin typeface="Cambria Math" panose="02040503050406030204" pitchFamily="18" charset="0"/>
                        </a:rPr>
                        <m:t>=</m:t>
                      </m:r>
                      <m:sSub>
                        <m:sSubPr>
                          <m:ctrlPr>
                            <a:rPr lang="zh-CN" altLang="en-US" sz="2600" i="1">
                              <a:latin typeface="Cambria Math" panose="02040503050406030204" pitchFamily="18" charset="0"/>
                            </a:rPr>
                          </m:ctrlPr>
                        </m:sSubPr>
                        <m:e>
                          <m:r>
                            <a:rPr lang="zh-CN" altLang="en-US" sz="2600" i="1">
                              <a:latin typeface="Cambria Math" panose="02040503050406030204" pitchFamily="18" charset="0"/>
                            </a:rPr>
                            <m:t>𝑐</m:t>
                          </m:r>
                        </m:e>
                        <m:sub>
                          <m:r>
                            <a:rPr lang="zh-CN" altLang="en-US" sz="2600">
                              <a:latin typeface="Cambria Math" panose="02040503050406030204" pitchFamily="18" charset="0"/>
                            </a:rPr>
                            <m:t>1</m:t>
                          </m:r>
                        </m:sub>
                      </m:sSub>
                      <m:sSub>
                        <m:sSubPr>
                          <m:ctrlPr>
                            <a:rPr lang="zh-CN" altLang="en-US" sz="2600" i="1">
                              <a:latin typeface="Cambria Math" panose="02040503050406030204" pitchFamily="18" charset="0"/>
                            </a:rPr>
                          </m:ctrlPr>
                        </m:sSubPr>
                        <m:e>
                          <m:r>
                            <a:rPr lang="zh-CN" altLang="en-US" sz="2600" i="1" smtClean="0">
                              <a:latin typeface="Cambria Math" panose="02040503050406030204" pitchFamily="18" charset="0"/>
                            </a:rPr>
                            <m:t>𝛹</m:t>
                          </m:r>
                        </m:e>
                        <m:sub>
                          <m:r>
                            <a:rPr lang="zh-CN" altLang="en-US" sz="2600">
                              <a:latin typeface="Cambria Math" panose="02040503050406030204" pitchFamily="18" charset="0"/>
                            </a:rPr>
                            <m:t>1</m:t>
                          </m:r>
                        </m:sub>
                      </m:sSub>
                      <m:r>
                        <a:rPr lang="zh-CN" altLang="en-US" sz="2600">
                          <a:latin typeface="Cambria Math" panose="02040503050406030204" pitchFamily="18" charset="0"/>
                        </a:rPr>
                        <m:t>+</m:t>
                      </m:r>
                      <m:sSub>
                        <m:sSubPr>
                          <m:ctrlPr>
                            <a:rPr lang="zh-CN" altLang="en-US" sz="2600" i="1">
                              <a:latin typeface="Cambria Math" panose="02040503050406030204" pitchFamily="18" charset="0"/>
                            </a:rPr>
                          </m:ctrlPr>
                        </m:sSubPr>
                        <m:e>
                          <m:r>
                            <a:rPr lang="zh-CN" altLang="en-US" sz="2600" i="1">
                              <a:latin typeface="Cambria Math" panose="02040503050406030204" pitchFamily="18" charset="0"/>
                            </a:rPr>
                            <m:t>𝑐</m:t>
                          </m:r>
                        </m:e>
                        <m:sub>
                          <m:r>
                            <a:rPr lang="zh-CN" altLang="en-US" sz="2600">
                              <a:latin typeface="Cambria Math" panose="02040503050406030204" pitchFamily="18" charset="0"/>
                            </a:rPr>
                            <m:t>2</m:t>
                          </m:r>
                        </m:sub>
                      </m:sSub>
                      <m:sSub>
                        <m:sSubPr>
                          <m:ctrlPr>
                            <a:rPr lang="zh-CN" altLang="en-US" sz="2600" i="1">
                              <a:latin typeface="Cambria Math" panose="02040503050406030204" pitchFamily="18" charset="0"/>
                            </a:rPr>
                          </m:ctrlPr>
                        </m:sSubPr>
                        <m:e>
                          <m:r>
                            <a:rPr lang="zh-CN" altLang="en-US" sz="2600" i="1" smtClean="0">
                              <a:latin typeface="Cambria Math" panose="02040503050406030204" pitchFamily="18" charset="0"/>
                            </a:rPr>
                            <m:t>𝛹</m:t>
                          </m:r>
                        </m:e>
                        <m:sub>
                          <m:r>
                            <a:rPr lang="zh-CN" altLang="en-US" sz="2600">
                              <a:latin typeface="Cambria Math" panose="02040503050406030204" pitchFamily="18" charset="0"/>
                            </a:rPr>
                            <m:t>2</m:t>
                          </m:r>
                        </m:sub>
                      </m:sSub>
                      <m:r>
                        <m:rPr>
                          <m:nor/>
                        </m:rPr>
                        <a:rPr lang="zh-CN" altLang="en-US" sz="2600" i="1">
                          <a:latin typeface="黑体" panose="02010609060101010101" pitchFamily="49" charset="-122"/>
                          <a:ea typeface="黑体" panose="02010609060101010101" pitchFamily="49" charset="-122"/>
                        </a:rPr>
                        <m:t>  </m:t>
                      </m:r>
                      <m:r>
                        <a:rPr lang="zh-CN" altLang="en-US" sz="2600">
                          <a:latin typeface="Cambria Math" panose="02040503050406030204" pitchFamily="18" charset="0"/>
                        </a:rPr>
                        <m:t>(</m:t>
                      </m:r>
                      <m:sSub>
                        <m:sSubPr>
                          <m:ctrlPr>
                            <a:rPr lang="zh-CN" altLang="en-US" sz="2600" i="1">
                              <a:latin typeface="Cambria Math" panose="02040503050406030204" pitchFamily="18" charset="0"/>
                            </a:rPr>
                          </m:ctrlPr>
                        </m:sSubPr>
                        <m:e>
                          <m:r>
                            <a:rPr lang="zh-CN" altLang="en-US" sz="2600" i="1">
                              <a:latin typeface="Cambria Math" panose="02040503050406030204" pitchFamily="18" charset="0"/>
                            </a:rPr>
                            <m:t>𝑐</m:t>
                          </m:r>
                        </m:e>
                        <m:sub>
                          <m:r>
                            <a:rPr lang="zh-CN" altLang="en-US" sz="2600">
                              <a:latin typeface="Cambria Math" panose="02040503050406030204" pitchFamily="18" charset="0"/>
                            </a:rPr>
                            <m:t>1</m:t>
                          </m:r>
                        </m:sub>
                      </m:sSub>
                      <m:r>
                        <a:rPr lang="zh-CN" altLang="en-US" sz="2600">
                          <a:latin typeface="Cambria Math" panose="02040503050406030204" pitchFamily="18" charset="0"/>
                        </a:rPr>
                        <m:t>,</m:t>
                      </m:r>
                      <m:sSub>
                        <m:sSubPr>
                          <m:ctrlPr>
                            <a:rPr lang="zh-CN" altLang="en-US" sz="2600" i="1">
                              <a:latin typeface="Cambria Math" panose="02040503050406030204" pitchFamily="18" charset="0"/>
                            </a:rPr>
                          </m:ctrlPr>
                        </m:sSubPr>
                        <m:e>
                          <m:r>
                            <a:rPr lang="zh-CN" altLang="en-US" sz="2600" i="1">
                              <a:latin typeface="Cambria Math" panose="02040503050406030204" pitchFamily="18" charset="0"/>
                            </a:rPr>
                            <m:t>𝑐</m:t>
                          </m:r>
                        </m:e>
                        <m:sub>
                          <m:r>
                            <a:rPr lang="zh-CN" altLang="en-US" sz="2600">
                              <a:latin typeface="Cambria Math" panose="02040503050406030204" pitchFamily="18" charset="0"/>
                            </a:rPr>
                            <m:t>2</m:t>
                          </m:r>
                        </m:sub>
                      </m:sSub>
                      <m:r>
                        <a:rPr lang="zh-CN" altLang="en-US" sz="2600">
                          <a:latin typeface="Cambria Math" panose="02040503050406030204" pitchFamily="18" charset="0"/>
                        </a:rPr>
                        <m:t>是复数）</m:t>
                      </m:r>
                    </m:oMath>
                  </m:oMathPara>
                </a14:m>
                <a:endParaRPr lang="zh-CN" altLang="en-US" sz="2600" dirty="0">
                  <a:latin typeface="黑体" panose="02010609060101010101" pitchFamily="49" charset="-122"/>
                  <a:ea typeface="黑体" panose="02010609060101010101" pitchFamily="49" charset="-122"/>
                </a:endParaRPr>
              </a:p>
              <a:p>
                <a:pPr>
                  <a:lnSpc>
                    <a:spcPct val="150000"/>
                  </a:lnSpc>
                  <a:spcBef>
                    <a:spcPct val="0"/>
                  </a:spcBef>
                </a:pPr>
                <a:r>
                  <a:rPr lang="en-US" altLang="zh-CN" sz="2600" dirty="0">
                    <a:latin typeface="黑体" panose="02010609060101010101" pitchFamily="49" charset="-122"/>
                    <a:ea typeface="黑体" panose="02010609060101010101" pitchFamily="49" charset="-122"/>
                    <a:cs typeface="Times New Roman" panose="02020603050405020304" pitchFamily="18" charset="0"/>
                  </a:rPr>
                  <a:t>3</a:t>
                </a:r>
                <a:r>
                  <a:rPr lang="zh-CN" altLang="en-US" sz="2600" dirty="0">
                    <a:latin typeface="黑体" panose="02010609060101010101" pitchFamily="49" charset="-122"/>
                    <a:ea typeface="黑体" panose="02010609060101010101" pitchFamily="49" charset="-122"/>
                    <a:cs typeface="Times New Roman" panose="02020603050405020304" pitchFamily="18" charset="0"/>
                  </a:rPr>
                  <a:t>、动量空间的波函数</a:t>
                </a:r>
                <a:endParaRPr lang="en-US" altLang="zh-CN" sz="2600" dirty="0">
                  <a:latin typeface="黑体" panose="02010609060101010101" pitchFamily="49" charset="-122"/>
                  <a:ea typeface="黑体" panose="02010609060101010101" pitchFamily="49" charset="-122"/>
                  <a:cs typeface="Times New Roman" panose="02020603050405020304" pitchFamily="18" charset="0"/>
                </a:endParaRPr>
              </a:p>
              <a:p>
                <a:pPr>
                  <a:lnSpc>
                    <a:spcPct val="150000"/>
                  </a:lnSpc>
                  <a:spcBef>
                    <a:spcPct val="0"/>
                  </a:spcBef>
                </a:pPr>
                <a:r>
                  <a:rPr lang="zh-CN" altLang="en-US" sz="2600" dirty="0">
                    <a:latin typeface="黑体" panose="02010609060101010101" pitchFamily="49" charset="-122"/>
                    <a:ea typeface="黑体" panose="02010609060101010101" pitchFamily="49" charset="-122"/>
                  </a:rPr>
                  <a:t>以坐标为自变量的波函数</a:t>
                </a:r>
                <a14:m>
                  <m:oMath xmlns:m="http://schemas.openxmlformats.org/officeDocument/2006/math">
                    <m:r>
                      <a:rPr lang="en-US" altLang="zh-CN" sz="2600" b="0" i="1">
                        <a:latin typeface="Cambria Math" panose="02040503050406030204" pitchFamily="18" charset="0"/>
                      </a:rPr>
                      <m:t>𝛹</m:t>
                    </m:r>
                    <m:d>
                      <m:dPr>
                        <m:ctrlPr>
                          <a:rPr lang="zh-CN" altLang="en-US" sz="2600" i="1">
                            <a:latin typeface="Cambria Math" panose="02040503050406030204" pitchFamily="18" charset="0"/>
                          </a:rPr>
                        </m:ctrlPr>
                      </m:dPr>
                      <m:e>
                        <m:r>
                          <a:rPr lang="en-US" altLang="zh-CN" sz="2600" b="1" i="1">
                            <a:latin typeface="Cambria Math" panose="02040503050406030204" pitchFamily="18" charset="0"/>
                          </a:rPr>
                          <m:t>𝒓</m:t>
                        </m:r>
                        <m:r>
                          <a:rPr lang="zh-CN" altLang="en-US" sz="2600" b="0">
                            <a:latin typeface="Cambria Math" panose="02040503050406030204" pitchFamily="18" charset="0"/>
                          </a:rPr>
                          <m:t>,</m:t>
                        </m:r>
                        <m:r>
                          <a:rPr lang="zh-CN" altLang="en-US" sz="2600" b="0" i="1">
                            <a:latin typeface="Cambria Math" panose="02040503050406030204" pitchFamily="18" charset="0"/>
                          </a:rPr>
                          <m:t>𝑡</m:t>
                        </m:r>
                      </m:e>
                    </m:d>
                  </m:oMath>
                </a14:m>
                <a:r>
                  <a:rPr lang="zh-CN" altLang="en-US" sz="2600" dirty="0">
                    <a:latin typeface="黑体" panose="02010609060101010101" pitchFamily="49" charset="-122"/>
                    <a:ea typeface="黑体" panose="02010609060101010101" pitchFamily="49" charset="-122"/>
                    <a:cs typeface="Times New Roman" panose="02020603050405020304" pitchFamily="18" charset="0"/>
                  </a:rPr>
                  <a:t>可以写成一动量为自变量的波函数</a:t>
                </a:r>
                <a14:m>
                  <m:oMath xmlns:m="http://schemas.openxmlformats.org/officeDocument/2006/math">
                    <m:r>
                      <a:rPr lang="en-US" altLang="zh-CN" sz="2600" b="0" i="1" smtClean="0">
                        <a:latin typeface="Cambria Math" panose="02040503050406030204" pitchFamily="18" charset="0"/>
                      </a:rPr>
                      <m:t>𝑐</m:t>
                    </m:r>
                    <m:d>
                      <m:dPr>
                        <m:ctrlPr>
                          <a:rPr lang="zh-CN" altLang="en-US" sz="2600" i="1">
                            <a:latin typeface="Cambria Math" panose="02040503050406030204" pitchFamily="18" charset="0"/>
                          </a:rPr>
                        </m:ctrlPr>
                      </m:dPr>
                      <m:e>
                        <m:r>
                          <a:rPr lang="en-US" altLang="zh-CN" sz="2600" b="1" i="1">
                            <a:latin typeface="Cambria Math" panose="02040503050406030204" pitchFamily="18" charset="0"/>
                          </a:rPr>
                          <m:t>𝒓</m:t>
                        </m:r>
                        <m:r>
                          <a:rPr lang="zh-CN" altLang="en-US" sz="2600" b="0">
                            <a:latin typeface="Cambria Math" panose="02040503050406030204" pitchFamily="18" charset="0"/>
                          </a:rPr>
                          <m:t>,</m:t>
                        </m:r>
                        <m:r>
                          <a:rPr lang="zh-CN" altLang="en-US" sz="2600" b="0" i="1">
                            <a:latin typeface="Cambria Math" panose="02040503050406030204" pitchFamily="18" charset="0"/>
                          </a:rPr>
                          <m:t>𝑡</m:t>
                        </m:r>
                      </m:e>
                    </m:d>
                  </m:oMath>
                </a14:m>
                <a:endParaRPr lang="en-US" altLang="zh-CN" sz="2600" dirty="0">
                  <a:latin typeface="黑体" panose="02010609060101010101" pitchFamily="49" charset="-122"/>
                  <a:ea typeface="黑体" panose="02010609060101010101" pitchFamily="49" charset="-122"/>
                  <a:cs typeface="Times New Roman" panose="02020603050405020304" pitchFamily="18" charset="0"/>
                </a:endParaRPr>
              </a:p>
              <a:p>
                <a:pPr marL="0" lvl="1">
                  <a:lnSpc>
                    <a:spcPct val="150000"/>
                  </a:lnSpc>
                  <a:spcBef>
                    <a:spcPct val="0"/>
                  </a:spcBef>
                </a:pPr>
                <a14:m>
                  <m:oMathPara xmlns:m="http://schemas.openxmlformats.org/officeDocument/2006/math">
                    <m:oMathParaPr>
                      <m:jc m:val="center"/>
                    </m:oMathParaPr>
                    <m:oMath xmlns:m="http://schemas.openxmlformats.org/officeDocument/2006/math">
                      <m:r>
                        <m:rPr>
                          <m:sty m:val="p"/>
                        </m:rPr>
                        <a:rPr lang="en-US" altLang="zh-CN" sz="2600">
                          <a:latin typeface="Cambria Math" panose="02040503050406030204" pitchFamily="18" charset="0"/>
                        </a:rPr>
                        <m:t>Ψ</m:t>
                      </m:r>
                      <m:r>
                        <a:rPr lang="zh-CN" altLang="en-US" sz="2600">
                          <a:latin typeface="Cambria Math" panose="02040503050406030204" pitchFamily="18" charset="0"/>
                        </a:rPr>
                        <m:t>(</m:t>
                      </m:r>
                      <m:r>
                        <a:rPr lang="en-US" altLang="zh-CN" sz="2600" b="1">
                          <a:latin typeface="Cambria Math" panose="02040503050406030204" pitchFamily="18" charset="0"/>
                        </a:rPr>
                        <m:t>𝐫</m:t>
                      </m:r>
                      <m:r>
                        <a:rPr lang="zh-CN" altLang="en-US" sz="2600">
                          <a:latin typeface="Cambria Math" panose="02040503050406030204" pitchFamily="18" charset="0"/>
                        </a:rPr>
                        <m:t>,</m:t>
                      </m:r>
                      <m:r>
                        <a:rPr lang="zh-CN" altLang="en-US" sz="2600" i="1">
                          <a:latin typeface="Cambria Math" panose="02040503050406030204" pitchFamily="18" charset="0"/>
                        </a:rPr>
                        <m:t>𝑡</m:t>
                      </m:r>
                      <m:r>
                        <a:rPr lang="zh-CN" altLang="en-US" sz="2600">
                          <a:latin typeface="Cambria Math" panose="02040503050406030204" pitchFamily="18" charset="0"/>
                        </a:rPr>
                        <m:t>)=</m:t>
                      </m:r>
                      <m:f>
                        <m:fPr>
                          <m:ctrlPr>
                            <a:rPr lang="zh-CN" altLang="en-US" sz="2600" i="1">
                              <a:latin typeface="Cambria Math" panose="02040503050406030204" pitchFamily="18" charset="0"/>
                            </a:rPr>
                          </m:ctrlPr>
                        </m:fPr>
                        <m:num>
                          <m:r>
                            <a:rPr lang="zh-CN" altLang="en-US" sz="2600">
                              <a:latin typeface="Cambria Math" panose="02040503050406030204" pitchFamily="18" charset="0"/>
                            </a:rPr>
                            <m:t>1</m:t>
                          </m:r>
                        </m:num>
                        <m:den>
                          <m:sSup>
                            <m:sSupPr>
                              <m:ctrlPr>
                                <a:rPr lang="zh-CN" altLang="en-US" sz="2600" i="1">
                                  <a:latin typeface="Cambria Math" panose="02040503050406030204" pitchFamily="18" charset="0"/>
                                </a:rPr>
                              </m:ctrlPr>
                            </m:sSupPr>
                            <m:e>
                              <m:d>
                                <m:dPr>
                                  <m:ctrlPr>
                                    <a:rPr lang="zh-CN" altLang="en-US" sz="2600" i="1">
                                      <a:latin typeface="Cambria Math" panose="02040503050406030204" pitchFamily="18" charset="0"/>
                                    </a:rPr>
                                  </m:ctrlPr>
                                </m:dPr>
                                <m:e>
                                  <m:r>
                                    <a:rPr lang="zh-CN" altLang="en-US" sz="2600">
                                      <a:latin typeface="Cambria Math" panose="02040503050406030204" pitchFamily="18" charset="0"/>
                                    </a:rPr>
                                    <m:t>2</m:t>
                                  </m:r>
                                  <m:r>
                                    <a:rPr lang="zh-CN" altLang="en-US" sz="2600" i="1">
                                      <a:latin typeface="Cambria Math" panose="02040503050406030204" pitchFamily="18" charset="0"/>
                                    </a:rPr>
                                    <m:t>𝜋</m:t>
                                  </m:r>
                                  <m:r>
                                    <a:rPr lang="zh-CN" altLang="en-US" sz="2600">
                                      <a:latin typeface="Cambria Math" panose="02040503050406030204" pitchFamily="18" charset="0"/>
                                    </a:rPr>
                                    <m:t>ℏ</m:t>
                                  </m:r>
                                </m:e>
                              </m:d>
                            </m:e>
                            <m:sup>
                              <m:f>
                                <m:fPr>
                                  <m:type m:val="lin"/>
                                  <m:ctrlPr>
                                    <a:rPr lang="zh-CN" altLang="en-US" sz="2600" i="1">
                                      <a:latin typeface="Cambria Math" panose="02040503050406030204" pitchFamily="18" charset="0"/>
                                    </a:rPr>
                                  </m:ctrlPr>
                                </m:fPr>
                                <m:num>
                                  <m:r>
                                    <a:rPr lang="zh-CN" altLang="en-US" sz="2600">
                                      <a:latin typeface="Cambria Math" panose="02040503050406030204" pitchFamily="18" charset="0"/>
                                    </a:rPr>
                                    <m:t>3</m:t>
                                  </m:r>
                                </m:num>
                                <m:den>
                                  <m:r>
                                    <a:rPr lang="zh-CN" altLang="en-US" sz="2600">
                                      <a:latin typeface="Cambria Math" panose="02040503050406030204" pitchFamily="18" charset="0"/>
                                    </a:rPr>
                                    <m:t>2</m:t>
                                  </m:r>
                                </m:den>
                              </m:f>
                            </m:sup>
                          </m:sSup>
                        </m:den>
                      </m:f>
                      <m:nary>
                        <m:naryPr>
                          <m:limLoc m:val="subSup"/>
                          <m:grow m:val="on"/>
                          <m:ctrlPr>
                            <a:rPr lang="zh-CN" altLang="en-US" sz="2600" i="1">
                              <a:latin typeface="Cambria Math" panose="02040503050406030204" pitchFamily="18" charset="0"/>
                            </a:rPr>
                          </m:ctrlPr>
                        </m:naryPr>
                        <m:sub>
                          <m:r>
                            <m:rPr>
                              <m:nor/>
                            </m:rPr>
                            <a:rPr lang="zh-CN" altLang="en-US" sz="2600" i="1">
                              <a:latin typeface="黑体" panose="02010609060101010101" pitchFamily="49" charset="-122"/>
                              <a:ea typeface="黑体" panose="02010609060101010101" pitchFamily="49" charset="-122"/>
                            </a:rPr>
                            <m:t> </m:t>
                          </m:r>
                          <m:r>
                            <a:rPr lang="zh-CN" altLang="en-US" sz="2600">
                              <a:latin typeface="Cambria Math" panose="02040503050406030204" pitchFamily="18" charset="0"/>
                            </a:rPr>
                            <m:t>−∞</m:t>
                          </m:r>
                        </m:sub>
                        <m:sup>
                          <m:r>
                            <m:rPr>
                              <m:nor/>
                            </m:rPr>
                            <a:rPr lang="zh-CN" altLang="en-US" sz="2600" i="1">
                              <a:latin typeface="黑体" panose="02010609060101010101" pitchFamily="49" charset="-122"/>
                              <a:ea typeface="黑体" panose="02010609060101010101" pitchFamily="49" charset="-122"/>
                            </a:rPr>
                            <m:t> </m:t>
                          </m:r>
                          <m:r>
                            <a:rPr lang="zh-CN" altLang="en-US" sz="2600">
                              <a:latin typeface="Cambria Math" panose="02040503050406030204" pitchFamily="18" charset="0"/>
                            </a:rPr>
                            <m:t>∞</m:t>
                          </m:r>
                        </m:sup>
                        <m:e>
                          <m:d>
                            <m:dPr>
                              <m:begChr m:val=""/>
                              <m:ctrlPr>
                                <a:rPr lang="zh-CN" altLang="en-US" sz="2600" i="1">
                                  <a:latin typeface="Cambria Math" panose="02040503050406030204" pitchFamily="18" charset="0"/>
                                </a:rPr>
                              </m:ctrlPr>
                            </m:dPr>
                            <m:e>
                              <m:r>
                                <a:rPr lang="en-US" altLang="zh-CN" sz="2600" i="1">
                                  <a:latin typeface="Cambria Math" panose="02040503050406030204" pitchFamily="18" charset="0"/>
                                </a:rPr>
                                <m:t>𝑐</m:t>
                              </m:r>
                              <m:r>
                                <a:rPr lang="zh-CN" altLang="en-US" sz="2600">
                                  <a:latin typeface="Cambria Math" panose="02040503050406030204" pitchFamily="18" charset="0"/>
                                </a:rPr>
                                <m:t>(</m:t>
                              </m:r>
                              <m:r>
                                <a:rPr lang="en-US" altLang="zh-CN" sz="2600" b="1">
                                  <a:latin typeface="Cambria Math" panose="02040503050406030204" pitchFamily="18" charset="0"/>
                                </a:rPr>
                                <m:t>𝐩</m:t>
                              </m:r>
                              <m:r>
                                <a:rPr lang="zh-CN" altLang="en-US" sz="2600">
                                  <a:latin typeface="Cambria Math" panose="02040503050406030204" pitchFamily="18" charset="0"/>
                                </a:rPr>
                                <m:t>,</m:t>
                              </m:r>
                              <m:r>
                                <a:rPr lang="zh-CN" altLang="en-US" sz="2600" i="1">
                                  <a:latin typeface="Cambria Math" panose="02040503050406030204" pitchFamily="18" charset="0"/>
                                </a:rPr>
                                <m:t>𝑡</m:t>
                              </m:r>
                            </m:e>
                          </m:d>
                        </m:e>
                      </m:nary>
                      <m:sSup>
                        <m:sSupPr>
                          <m:ctrlPr>
                            <a:rPr lang="zh-CN" altLang="en-US" sz="2600" i="1">
                              <a:latin typeface="Cambria Math" panose="02040503050406030204" pitchFamily="18" charset="0"/>
                            </a:rPr>
                          </m:ctrlPr>
                        </m:sSupPr>
                        <m:e>
                          <m:r>
                            <a:rPr lang="zh-CN" altLang="en-US" sz="2600" i="1">
                              <a:latin typeface="Cambria Math" panose="02040503050406030204" pitchFamily="18" charset="0"/>
                            </a:rPr>
                            <m:t>𝑒</m:t>
                          </m:r>
                        </m:e>
                        <m:sup>
                          <m:f>
                            <m:fPr>
                              <m:ctrlPr>
                                <a:rPr lang="zh-CN" altLang="en-US" sz="2600" i="1">
                                  <a:latin typeface="Cambria Math" panose="02040503050406030204" pitchFamily="18" charset="0"/>
                                </a:rPr>
                              </m:ctrlPr>
                            </m:fPr>
                            <m:num>
                              <m:r>
                                <a:rPr lang="zh-CN" altLang="en-US" sz="2600" i="1">
                                  <a:latin typeface="Cambria Math" panose="02040503050406030204" pitchFamily="18" charset="0"/>
                                </a:rPr>
                                <m:t>𝑖</m:t>
                              </m:r>
                            </m:num>
                            <m:den>
                              <m:r>
                                <a:rPr lang="zh-CN" altLang="en-US" sz="2600">
                                  <a:latin typeface="Cambria Math" panose="02040503050406030204" pitchFamily="18" charset="0"/>
                                </a:rPr>
                                <m:t>ℏ</m:t>
                              </m:r>
                            </m:den>
                          </m:f>
                          <m:r>
                            <a:rPr lang="en-US" altLang="zh-CN" sz="2600" b="1">
                              <a:latin typeface="Cambria Math" panose="02040503050406030204" pitchFamily="18" charset="0"/>
                            </a:rPr>
                            <m:t>𝐩</m:t>
                          </m:r>
                          <m:r>
                            <a:rPr lang="zh-CN" altLang="en-US" sz="2600" b="1">
                              <a:latin typeface="Cambria Math" panose="02040503050406030204" pitchFamily="18" charset="0"/>
                            </a:rPr>
                            <m:t>⋅</m:t>
                          </m:r>
                          <m:r>
                            <a:rPr lang="en-US" altLang="zh-CN" sz="2600" b="1">
                              <a:latin typeface="Cambria Math" panose="02040503050406030204" pitchFamily="18" charset="0"/>
                            </a:rPr>
                            <m:t>𝐫</m:t>
                          </m:r>
                        </m:sup>
                      </m:sSup>
                      <m:r>
                        <m:rPr>
                          <m:sty m:val="p"/>
                        </m:rPr>
                        <a:rPr lang="en-US" altLang="zh-CN" sz="2600">
                          <a:latin typeface="Cambria Math" panose="02040503050406030204" pitchFamily="18" charset="0"/>
                        </a:rPr>
                        <m:t>d</m:t>
                      </m:r>
                      <m:r>
                        <a:rPr lang="en-US" altLang="zh-CN" sz="2600" b="1">
                          <a:latin typeface="Cambria Math" panose="02040503050406030204" pitchFamily="18" charset="0"/>
                        </a:rPr>
                        <m:t>𝐩</m:t>
                      </m:r>
                    </m:oMath>
                  </m:oMathPara>
                </a14:m>
                <a:endParaRPr lang="zh-CN" altLang="en-US" sz="2600" b="1" dirty="0">
                  <a:latin typeface="黑体" panose="02010609060101010101" pitchFamily="49" charset="-122"/>
                  <a:ea typeface="黑体" panose="02010609060101010101" pitchFamily="49" charset="-122"/>
                </a:endParaRPr>
              </a:p>
              <a:p>
                <a:pPr lvl="1"/>
                <a:r>
                  <a:rPr lang="zh-CN" altLang="en-US" sz="2600" dirty="0"/>
                  <a:t>       </a:t>
                </a:r>
                <a14:m>
                  <m:oMath xmlns:m="http://schemas.openxmlformats.org/officeDocument/2006/math">
                    <m:d>
                      <m:dPr>
                        <m:begChr m:val=""/>
                        <m:ctrlPr>
                          <a:rPr lang="zh-CN" altLang="en-US" sz="2600" i="1">
                            <a:latin typeface="Cambria Math" panose="02040503050406030204" pitchFamily="18" charset="0"/>
                          </a:rPr>
                        </m:ctrlPr>
                      </m:dPr>
                      <m:e>
                        <m:r>
                          <a:rPr lang="en-US" altLang="zh-CN" sz="2600" b="0" i="1">
                            <a:latin typeface="Cambria Math" panose="02040503050406030204" pitchFamily="18" charset="0"/>
                          </a:rPr>
                          <m:t>        </m:t>
                        </m:r>
                        <m:r>
                          <a:rPr lang="en-US" altLang="zh-CN" sz="2600" i="1">
                            <a:latin typeface="Cambria Math" panose="02040503050406030204" pitchFamily="18" charset="0"/>
                          </a:rPr>
                          <m:t> </m:t>
                        </m:r>
                        <m:r>
                          <a:rPr lang="en-US" altLang="zh-CN" sz="2600" i="1">
                            <a:latin typeface="Cambria Math" panose="02040503050406030204" pitchFamily="18" charset="0"/>
                          </a:rPr>
                          <m:t>𝑐</m:t>
                        </m:r>
                        <m:r>
                          <a:rPr lang="zh-CN" altLang="en-US" sz="2600">
                            <a:latin typeface="Cambria Math" panose="02040503050406030204" pitchFamily="18" charset="0"/>
                          </a:rPr>
                          <m:t>(</m:t>
                        </m:r>
                        <m:r>
                          <a:rPr lang="en-US" altLang="zh-CN" sz="2600" b="1">
                            <a:latin typeface="Cambria Math" panose="02040503050406030204" pitchFamily="18" charset="0"/>
                          </a:rPr>
                          <m:t>𝐩</m:t>
                        </m:r>
                        <m:r>
                          <a:rPr lang="zh-CN" altLang="en-US" sz="2600">
                            <a:latin typeface="Cambria Math" panose="02040503050406030204" pitchFamily="18" charset="0"/>
                          </a:rPr>
                          <m:t>,</m:t>
                        </m:r>
                        <m:r>
                          <a:rPr lang="zh-CN" altLang="en-US" sz="2600" i="1">
                            <a:latin typeface="Cambria Math" panose="02040503050406030204" pitchFamily="18" charset="0"/>
                          </a:rPr>
                          <m:t>𝑡</m:t>
                        </m:r>
                      </m:e>
                    </m:d>
                    <m:r>
                      <a:rPr lang="zh-CN" altLang="en-US" sz="2600">
                        <a:latin typeface="Cambria Math" panose="02040503050406030204" pitchFamily="18" charset="0"/>
                      </a:rPr>
                      <m:t>=</m:t>
                    </m:r>
                    <m:f>
                      <m:fPr>
                        <m:ctrlPr>
                          <a:rPr lang="zh-CN" altLang="en-US" sz="2600" i="1">
                            <a:latin typeface="Cambria Math" panose="02040503050406030204" pitchFamily="18" charset="0"/>
                          </a:rPr>
                        </m:ctrlPr>
                      </m:fPr>
                      <m:num>
                        <m:r>
                          <a:rPr lang="zh-CN" altLang="en-US" sz="2600">
                            <a:latin typeface="Cambria Math" panose="02040503050406030204" pitchFamily="18" charset="0"/>
                          </a:rPr>
                          <m:t>1</m:t>
                        </m:r>
                      </m:num>
                      <m:den>
                        <m:sSup>
                          <m:sSupPr>
                            <m:ctrlPr>
                              <a:rPr lang="zh-CN" altLang="en-US" sz="2600" i="1">
                                <a:latin typeface="Cambria Math" panose="02040503050406030204" pitchFamily="18" charset="0"/>
                              </a:rPr>
                            </m:ctrlPr>
                          </m:sSupPr>
                          <m:e>
                            <m:d>
                              <m:dPr>
                                <m:ctrlPr>
                                  <a:rPr lang="zh-CN" altLang="en-US" sz="2600" i="1">
                                    <a:latin typeface="Cambria Math" panose="02040503050406030204" pitchFamily="18" charset="0"/>
                                  </a:rPr>
                                </m:ctrlPr>
                              </m:dPr>
                              <m:e>
                                <m:r>
                                  <a:rPr lang="zh-CN" altLang="en-US" sz="2600">
                                    <a:latin typeface="Cambria Math" panose="02040503050406030204" pitchFamily="18" charset="0"/>
                                  </a:rPr>
                                  <m:t>2</m:t>
                                </m:r>
                                <m:r>
                                  <a:rPr lang="zh-CN" altLang="en-US" sz="2600" i="1">
                                    <a:latin typeface="Cambria Math" panose="02040503050406030204" pitchFamily="18" charset="0"/>
                                  </a:rPr>
                                  <m:t>𝜋</m:t>
                                </m:r>
                                <m:r>
                                  <a:rPr lang="zh-CN" altLang="en-US" sz="2600">
                                    <a:latin typeface="Cambria Math" panose="02040503050406030204" pitchFamily="18" charset="0"/>
                                  </a:rPr>
                                  <m:t>ℏ</m:t>
                                </m:r>
                              </m:e>
                            </m:d>
                          </m:e>
                          <m:sup>
                            <m:f>
                              <m:fPr>
                                <m:type m:val="lin"/>
                                <m:ctrlPr>
                                  <a:rPr lang="zh-CN" altLang="en-US" sz="2600" i="1">
                                    <a:latin typeface="Cambria Math" panose="02040503050406030204" pitchFamily="18" charset="0"/>
                                  </a:rPr>
                                </m:ctrlPr>
                              </m:fPr>
                              <m:num>
                                <m:r>
                                  <a:rPr lang="zh-CN" altLang="en-US" sz="2600">
                                    <a:latin typeface="Cambria Math" panose="02040503050406030204" pitchFamily="18" charset="0"/>
                                  </a:rPr>
                                  <m:t>3</m:t>
                                </m:r>
                              </m:num>
                              <m:den>
                                <m:r>
                                  <a:rPr lang="zh-CN" altLang="en-US" sz="2600">
                                    <a:latin typeface="Cambria Math" panose="02040503050406030204" pitchFamily="18" charset="0"/>
                                  </a:rPr>
                                  <m:t>2</m:t>
                                </m:r>
                              </m:den>
                            </m:f>
                          </m:sup>
                        </m:sSup>
                      </m:den>
                    </m:f>
                    <m:nary>
                      <m:naryPr>
                        <m:limLoc m:val="subSup"/>
                        <m:grow m:val="on"/>
                        <m:ctrlPr>
                          <a:rPr lang="zh-CN" altLang="en-US" sz="2600" i="1">
                            <a:latin typeface="Cambria Math" panose="02040503050406030204" pitchFamily="18" charset="0"/>
                          </a:rPr>
                        </m:ctrlPr>
                      </m:naryPr>
                      <m:sub>
                        <m:r>
                          <m:rPr>
                            <m:nor/>
                          </m:rPr>
                          <a:rPr lang="zh-CN" altLang="en-US" sz="2600" i="1">
                            <a:latin typeface="黑体" panose="02010609060101010101" pitchFamily="49" charset="-122"/>
                            <a:ea typeface="黑体" panose="02010609060101010101" pitchFamily="49" charset="-122"/>
                          </a:rPr>
                          <m:t> </m:t>
                        </m:r>
                        <m:r>
                          <a:rPr lang="zh-CN" altLang="en-US" sz="2600">
                            <a:latin typeface="Cambria Math" panose="02040503050406030204" pitchFamily="18" charset="0"/>
                          </a:rPr>
                          <m:t>−∞</m:t>
                        </m:r>
                      </m:sub>
                      <m:sup>
                        <m:r>
                          <m:rPr>
                            <m:nor/>
                          </m:rPr>
                          <a:rPr lang="zh-CN" altLang="en-US" sz="2600" i="1">
                            <a:latin typeface="黑体" panose="02010609060101010101" pitchFamily="49" charset="-122"/>
                            <a:ea typeface="黑体" panose="02010609060101010101" pitchFamily="49" charset="-122"/>
                          </a:rPr>
                          <m:t> </m:t>
                        </m:r>
                        <m:r>
                          <a:rPr lang="zh-CN" altLang="en-US" sz="2600">
                            <a:latin typeface="Cambria Math" panose="02040503050406030204" pitchFamily="18" charset="0"/>
                          </a:rPr>
                          <m:t>∞</m:t>
                        </m:r>
                      </m:sup>
                      <m:e>
                        <m:r>
                          <m:rPr>
                            <m:sty m:val="p"/>
                          </m:rPr>
                          <a:rPr lang="en-US" altLang="zh-CN" sz="2600">
                            <a:latin typeface="Cambria Math" panose="02040503050406030204" pitchFamily="18" charset="0"/>
                          </a:rPr>
                          <m:t>Ψ</m:t>
                        </m:r>
                        <m:r>
                          <a:rPr lang="zh-CN" altLang="en-US" sz="2600">
                            <a:latin typeface="Cambria Math" panose="02040503050406030204" pitchFamily="18" charset="0"/>
                          </a:rPr>
                          <m:t>(</m:t>
                        </m:r>
                        <m:r>
                          <a:rPr lang="en-US" altLang="zh-CN" sz="2600" b="1">
                            <a:latin typeface="Cambria Math" panose="02040503050406030204" pitchFamily="18" charset="0"/>
                          </a:rPr>
                          <m:t>𝐫</m:t>
                        </m:r>
                        <m:r>
                          <a:rPr lang="zh-CN" altLang="en-US" sz="2600">
                            <a:latin typeface="Cambria Math" panose="02040503050406030204" pitchFamily="18" charset="0"/>
                          </a:rPr>
                          <m:t>,</m:t>
                        </m:r>
                        <m:r>
                          <a:rPr lang="zh-CN" altLang="en-US" sz="2600" i="1">
                            <a:latin typeface="Cambria Math" panose="02040503050406030204" pitchFamily="18" charset="0"/>
                          </a:rPr>
                          <m:t>𝑡</m:t>
                        </m:r>
                        <m:r>
                          <a:rPr lang="zh-CN" altLang="en-US" sz="2600">
                            <a:latin typeface="Cambria Math" panose="02040503050406030204" pitchFamily="18" charset="0"/>
                          </a:rPr>
                          <m:t>)</m:t>
                        </m:r>
                        <m:sSup>
                          <m:sSupPr>
                            <m:ctrlPr>
                              <a:rPr lang="zh-CN" altLang="en-US" sz="2600" i="1">
                                <a:latin typeface="Cambria Math" panose="02040503050406030204" pitchFamily="18" charset="0"/>
                              </a:rPr>
                            </m:ctrlPr>
                          </m:sSupPr>
                          <m:e>
                            <m:r>
                              <a:rPr lang="zh-CN" altLang="en-US" sz="2600" i="1">
                                <a:latin typeface="Cambria Math" panose="02040503050406030204" pitchFamily="18" charset="0"/>
                              </a:rPr>
                              <m:t>𝑒</m:t>
                            </m:r>
                          </m:e>
                          <m:sup>
                            <m:r>
                              <a:rPr lang="en-US" altLang="zh-CN" sz="2600" i="1">
                                <a:latin typeface="Cambria Math" panose="02040503050406030204" pitchFamily="18" charset="0"/>
                              </a:rPr>
                              <m:t>−</m:t>
                            </m:r>
                            <m:f>
                              <m:fPr>
                                <m:ctrlPr>
                                  <a:rPr lang="zh-CN" altLang="en-US" sz="2600" i="1">
                                    <a:latin typeface="Cambria Math" panose="02040503050406030204" pitchFamily="18" charset="0"/>
                                  </a:rPr>
                                </m:ctrlPr>
                              </m:fPr>
                              <m:num>
                                <m:r>
                                  <a:rPr lang="zh-CN" altLang="en-US" sz="2600" i="1">
                                    <a:latin typeface="Cambria Math" panose="02040503050406030204" pitchFamily="18" charset="0"/>
                                  </a:rPr>
                                  <m:t>𝑖</m:t>
                                </m:r>
                              </m:num>
                              <m:den>
                                <m:r>
                                  <a:rPr lang="zh-CN" altLang="en-US" sz="2600">
                                    <a:latin typeface="Cambria Math" panose="02040503050406030204" pitchFamily="18" charset="0"/>
                                  </a:rPr>
                                  <m:t>ℏ</m:t>
                                </m:r>
                              </m:den>
                            </m:f>
                            <m:r>
                              <a:rPr lang="en-US" altLang="zh-CN" sz="2600" b="1">
                                <a:latin typeface="Cambria Math" panose="02040503050406030204" pitchFamily="18" charset="0"/>
                              </a:rPr>
                              <m:t>𝐩</m:t>
                            </m:r>
                            <m:r>
                              <a:rPr lang="zh-CN" altLang="en-US" sz="2600" b="1">
                                <a:latin typeface="Cambria Math" panose="02040503050406030204" pitchFamily="18" charset="0"/>
                              </a:rPr>
                              <m:t>⋅</m:t>
                            </m:r>
                            <m:r>
                              <a:rPr lang="en-US" altLang="zh-CN" sz="2600" b="1">
                                <a:latin typeface="Cambria Math" panose="02040503050406030204" pitchFamily="18" charset="0"/>
                              </a:rPr>
                              <m:t>𝐫</m:t>
                            </m:r>
                          </m:sup>
                        </m:sSup>
                      </m:e>
                    </m:nary>
                    <m:r>
                      <m:rPr>
                        <m:sty m:val="p"/>
                      </m:rPr>
                      <a:rPr lang="en-US" altLang="zh-CN" sz="2600">
                        <a:latin typeface="Cambria Math" panose="02040503050406030204" pitchFamily="18" charset="0"/>
                      </a:rPr>
                      <m:t>d</m:t>
                    </m:r>
                    <m:r>
                      <a:rPr lang="en-US" altLang="zh-CN" sz="2600" b="1">
                        <a:latin typeface="Cambria Math" panose="02040503050406030204" pitchFamily="18" charset="0"/>
                      </a:rPr>
                      <m:t>𝐫</m:t>
                    </m:r>
                  </m:oMath>
                </a14:m>
                <a:endParaRPr lang="en-US" altLang="zh-CN" sz="2600" b="1" dirty="0">
                  <a:latin typeface="黑体" panose="02010609060101010101" pitchFamily="49" charset="-122"/>
                  <a:ea typeface="黑体" panose="02010609060101010101" pitchFamily="49" charset="-122"/>
                </a:endParaRPr>
              </a:p>
              <a:p>
                <a:pPr lvl="1"/>
                <a14:m>
                  <m:oMathPara xmlns:m="http://schemas.openxmlformats.org/officeDocument/2006/math">
                    <m:oMathParaPr>
                      <m:jc m:val="centerGroup"/>
                    </m:oMathParaPr>
                    <m:oMath xmlns:m="http://schemas.openxmlformats.org/officeDocument/2006/math">
                      <m:r>
                        <a:rPr lang="en-US" altLang="zh-CN" sz="2600">
                          <a:latin typeface="Cambria Math" panose="02040503050406030204" pitchFamily="18" charset="0"/>
                        </a:rPr>
                        <m:t> </m:t>
                      </m:r>
                    </m:oMath>
                  </m:oMathPara>
                </a14:m>
                <a:endParaRPr lang="zh-CN" altLang="en-US" sz="2600" dirty="0">
                  <a:latin typeface="黑体" panose="02010609060101010101" pitchFamily="49" charset="-122"/>
                  <a:ea typeface="黑体" panose="02010609060101010101" pitchFamily="49" charset="-122"/>
                </a:endParaRPr>
              </a:p>
            </p:txBody>
          </p:sp>
        </mc:Choice>
        <mc:Fallback xmlns="">
          <p:sp>
            <p:nvSpPr>
              <p:cNvPr id="2" name="Rectangle 1"/>
              <p:cNvSpPr>
                <a:spLocks noRot="1" noChangeAspect="1" noMove="1" noResize="1" noEditPoints="1" noAdjustHandles="1" noChangeArrowheads="1" noChangeShapeType="1" noTextEdit="1"/>
              </p:cNvSpPr>
              <p:nvPr/>
            </p:nvSpPr>
            <p:spPr>
              <a:xfrm>
                <a:off x="265817" y="628772"/>
                <a:ext cx="8751217" cy="6325514"/>
              </a:xfrm>
              <a:prstGeom prst="rect">
                <a:avLst/>
              </a:prstGeom>
              <a:blipFill rotWithShape="0">
                <a:blip r:embed="rId2"/>
                <a:stretch>
                  <a:fillRect l="-125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260548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9"/>
          <p:cNvSpPr txBox="1">
            <a:spLocks noChangeArrowheads="1"/>
          </p:cNvSpPr>
          <p:nvPr/>
        </p:nvSpPr>
        <p:spPr bwMode="auto">
          <a:xfrm>
            <a:off x="981075" y="963613"/>
            <a:ext cx="2847975" cy="466725"/>
          </a:xfrm>
          <a:prstGeom prst="rect">
            <a:avLst/>
          </a:prstGeom>
          <a:noFill/>
          <a:ln w="9525">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lang="zh-CN" altLang="en-US" sz="2400" b="1">
                <a:latin typeface="Times New Roman" panose="02020603050405020304" pitchFamily="18" charset="0"/>
                <a:ea typeface=""/>
                <a:cs typeface=""/>
              </a:rPr>
              <a:t>附录：</a:t>
            </a:r>
            <a:r>
              <a:rPr lang="zh-CN" altLang="en-US" sz="2400" b="1">
                <a:latin typeface="Times New Roman" panose="02020603050405020304" pitchFamily="18" charset="0"/>
                <a:ea typeface=""/>
                <a:cs typeface=""/>
                <a:sym typeface="Symbol" panose="05050102010706020507" pitchFamily="18" charset="2"/>
              </a:rPr>
              <a:t></a:t>
            </a:r>
            <a:r>
              <a:rPr lang="en-US" altLang="zh-CN" sz="2400" b="1">
                <a:latin typeface="Times New Roman" panose="02020603050405020304" pitchFamily="18" charset="0"/>
                <a:ea typeface=""/>
                <a:cs typeface=""/>
              </a:rPr>
              <a:t>—</a:t>
            </a:r>
            <a:r>
              <a:rPr lang="zh-CN" altLang="en-US" sz="2400" b="1">
                <a:latin typeface="Times New Roman" panose="02020603050405020304" pitchFamily="18" charset="0"/>
                <a:ea typeface=""/>
                <a:cs typeface=""/>
              </a:rPr>
              <a:t>函数</a:t>
            </a:r>
            <a:endParaRPr lang="zh-CN" altLang="en-US" sz="2400" b="1">
              <a:latin typeface="Times New Roman" panose="02020603050405020304" pitchFamily="18" charset="0"/>
              <a:ea typeface=""/>
              <a:cs typeface=""/>
              <a:sym typeface="Symbol" panose="05050102010706020507" pitchFamily="18" charset="2"/>
            </a:endParaRPr>
          </a:p>
        </p:txBody>
      </p:sp>
      <p:sp>
        <p:nvSpPr>
          <p:cNvPr id="7" name="Text Box 10"/>
          <p:cNvSpPr txBox="1">
            <a:spLocks noChangeArrowheads="1"/>
          </p:cNvSpPr>
          <p:nvPr/>
        </p:nvSpPr>
        <p:spPr bwMode="auto">
          <a:xfrm>
            <a:off x="4257675" y="495300"/>
            <a:ext cx="1363663" cy="4572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lang="en-US" altLang="zh-CN" sz="2400" b="1">
                <a:latin typeface="隶书" panose="02010509060101010101" pitchFamily="49" charset="-122"/>
                <a:ea typeface="隶书" panose="02010509060101010101" pitchFamily="49" charset="-122"/>
              </a:rPr>
              <a:t> </a:t>
            </a:r>
            <a:r>
              <a:rPr lang="zh-CN" altLang="en-US" sz="2400" b="1">
                <a:latin typeface="隶书" panose="02010509060101010101" pitchFamily="49" charset="-122"/>
                <a:ea typeface="隶书" panose="02010509060101010101" pitchFamily="49" charset="-122"/>
              </a:rPr>
              <a:t>定义：</a:t>
            </a:r>
            <a:endParaRPr lang="zh-CN" altLang="en-US" sz="2400">
              <a:latin typeface="Times New Roman" panose="02020603050405020304" pitchFamily="18" charset="0"/>
            </a:endParaRPr>
          </a:p>
        </p:txBody>
      </p:sp>
      <p:graphicFrame>
        <p:nvGraphicFramePr>
          <p:cNvPr id="8" name="Object 11"/>
          <p:cNvGraphicFramePr>
            <a:graphicFrameLocks noChangeAspect="1"/>
          </p:cNvGraphicFramePr>
          <p:nvPr/>
        </p:nvGraphicFramePr>
        <p:xfrm>
          <a:off x="5867400" y="533400"/>
          <a:ext cx="2543175" cy="777875"/>
        </p:xfrm>
        <a:graphic>
          <a:graphicData uri="http://schemas.openxmlformats.org/presentationml/2006/ole">
            <mc:AlternateContent xmlns:mc="http://schemas.openxmlformats.org/markup-compatibility/2006">
              <mc:Choice xmlns:v="urn:schemas-microsoft-com:vml" Requires="v">
                <p:oleObj spid="_x0000_s6166" r:id="rId3" imgW="3010122" imgH="828872" progId="Equation.3">
                  <p:embed/>
                </p:oleObj>
              </mc:Choice>
              <mc:Fallback>
                <p:oleObj r:id="rId3" imgW="3010122" imgH="828872"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7400" y="533400"/>
                        <a:ext cx="2543175"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9" name="Object 12"/>
          <p:cNvGraphicFramePr>
            <a:graphicFrameLocks noChangeAspect="1"/>
          </p:cNvGraphicFramePr>
          <p:nvPr/>
        </p:nvGraphicFramePr>
        <p:xfrm>
          <a:off x="4191000" y="1676400"/>
          <a:ext cx="4841875" cy="573088"/>
        </p:xfrm>
        <a:graphic>
          <a:graphicData uri="http://schemas.openxmlformats.org/presentationml/2006/ole">
            <mc:AlternateContent xmlns:mc="http://schemas.openxmlformats.org/markup-compatibility/2006">
              <mc:Choice xmlns:v="urn:schemas-microsoft-com:vml" Requires="v">
                <p:oleObj spid="_x0000_s6167" r:id="rId5" imgW="5762791" imgH="590616" progId="Equation.3">
                  <p:embed/>
                </p:oleObj>
              </mc:Choice>
              <mc:Fallback>
                <p:oleObj r:id="rId5" imgW="5762791" imgH="590616"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91000" y="1676400"/>
                        <a:ext cx="4841875" cy="57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0" name="Object 13"/>
          <p:cNvGraphicFramePr>
            <a:graphicFrameLocks noChangeAspect="1"/>
          </p:cNvGraphicFramePr>
          <p:nvPr/>
        </p:nvGraphicFramePr>
        <p:xfrm>
          <a:off x="990600" y="4953000"/>
          <a:ext cx="2825750" cy="531813"/>
        </p:xfrm>
        <a:graphic>
          <a:graphicData uri="http://schemas.openxmlformats.org/presentationml/2006/ole">
            <mc:AlternateContent xmlns:mc="http://schemas.openxmlformats.org/markup-compatibility/2006">
              <mc:Choice xmlns:v="urn:schemas-microsoft-com:vml" Requires="v">
                <p:oleObj spid="_x0000_s6168" r:id="rId7" imgW="3343330" imgH="552187" progId="Equation.3">
                  <p:embed/>
                </p:oleObj>
              </mc:Choice>
              <mc:Fallback>
                <p:oleObj r:id="rId7" imgW="3343330" imgH="552187"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90600" y="4953000"/>
                        <a:ext cx="2825750" cy="53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1" name="Object 14"/>
          <p:cNvGraphicFramePr>
            <a:graphicFrameLocks noChangeAspect="1"/>
          </p:cNvGraphicFramePr>
          <p:nvPr/>
        </p:nvGraphicFramePr>
        <p:xfrm>
          <a:off x="5076825" y="4076700"/>
          <a:ext cx="3408363" cy="715963"/>
        </p:xfrm>
        <a:graphic>
          <a:graphicData uri="http://schemas.openxmlformats.org/presentationml/2006/ole">
            <mc:AlternateContent xmlns:mc="http://schemas.openxmlformats.org/markup-compatibility/2006">
              <mc:Choice xmlns:v="urn:schemas-microsoft-com:vml" Requires="v">
                <p:oleObj spid="_x0000_s6169" r:id="rId9" imgW="3495435" imgH="752606" progId="Equation.3">
                  <p:embed/>
                </p:oleObj>
              </mc:Choice>
              <mc:Fallback>
                <p:oleObj r:id="rId9" imgW="3495435" imgH="752606"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076825" y="4076700"/>
                        <a:ext cx="3408363" cy="71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2" name="Object 15"/>
          <p:cNvGraphicFramePr>
            <a:graphicFrameLocks noChangeAspect="1"/>
          </p:cNvGraphicFramePr>
          <p:nvPr>
            <p:extLst>
              <p:ext uri="{D42A27DB-BD31-4B8C-83A1-F6EECF244321}">
                <p14:modId xmlns:p14="http://schemas.microsoft.com/office/powerpoint/2010/main" val="3574733647"/>
              </p:ext>
            </p:extLst>
          </p:nvPr>
        </p:nvGraphicFramePr>
        <p:xfrm>
          <a:off x="5264150" y="4826000"/>
          <a:ext cx="3040063" cy="638175"/>
        </p:xfrm>
        <a:graphic>
          <a:graphicData uri="http://schemas.openxmlformats.org/presentationml/2006/ole">
            <mc:AlternateContent xmlns:mc="http://schemas.openxmlformats.org/markup-compatibility/2006">
              <mc:Choice xmlns:v="urn:schemas-microsoft-com:vml" Requires="v">
                <p:oleObj spid="_x0000_s6170" name="Equation" r:id="rId11" imgW="1942920" imgH="419040" progId="Equation.3">
                  <p:embed/>
                </p:oleObj>
              </mc:Choice>
              <mc:Fallback>
                <p:oleObj name="Equation" r:id="rId11" imgW="1942920" imgH="419040" progId="Equation.3">
                  <p:embed/>
                  <p:pic>
                    <p:nvPicPr>
                      <p:cNvPr id="0" name=""/>
                      <p:cNvPicPr>
                        <a:picLocks noChangeAspect="1" noChangeArrowheads="1"/>
                      </p:cNvPicPr>
                      <p:nvPr/>
                    </p:nvPicPr>
                    <p:blipFill>
                      <a:blip r:embed="rId12"/>
                      <a:srcRect/>
                      <a:stretch>
                        <a:fillRect/>
                      </a:stretch>
                    </p:blipFill>
                    <p:spPr bwMode="auto">
                      <a:xfrm>
                        <a:off x="5264150" y="4826000"/>
                        <a:ext cx="3040063"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3" name="Text Box 16"/>
          <p:cNvSpPr txBox="1">
            <a:spLocks noChangeArrowheads="1"/>
          </p:cNvSpPr>
          <p:nvPr/>
        </p:nvSpPr>
        <p:spPr bwMode="auto">
          <a:xfrm>
            <a:off x="1219200" y="2057400"/>
            <a:ext cx="1363663" cy="45720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lang="en-US" altLang="zh-CN" sz="2400" b="1">
                <a:latin typeface="隶书" panose="02010509060101010101" pitchFamily="49" charset="-122"/>
                <a:ea typeface="隶书" panose="02010509060101010101" pitchFamily="49" charset="-122"/>
              </a:rPr>
              <a:t> </a:t>
            </a:r>
            <a:r>
              <a:rPr lang="zh-CN" altLang="en-US" sz="2400" b="1">
                <a:latin typeface="隶书" panose="02010509060101010101" pitchFamily="49" charset="-122"/>
                <a:ea typeface="隶书" panose="02010509060101010101" pitchFamily="49" charset="-122"/>
              </a:rPr>
              <a:t>性质：</a:t>
            </a:r>
            <a:endParaRPr lang="zh-CN" altLang="en-US" sz="2400">
              <a:latin typeface="Times New Roman" panose="02020603050405020304" pitchFamily="18" charset="0"/>
            </a:endParaRPr>
          </a:p>
        </p:txBody>
      </p:sp>
      <p:graphicFrame>
        <p:nvGraphicFramePr>
          <p:cNvPr id="14" name="Object 17"/>
          <p:cNvGraphicFramePr>
            <a:graphicFrameLocks noChangeAspect="1"/>
          </p:cNvGraphicFramePr>
          <p:nvPr/>
        </p:nvGraphicFramePr>
        <p:xfrm>
          <a:off x="762000" y="4191000"/>
          <a:ext cx="3560763" cy="366713"/>
        </p:xfrm>
        <a:graphic>
          <a:graphicData uri="http://schemas.openxmlformats.org/presentationml/2006/ole">
            <mc:AlternateContent xmlns:mc="http://schemas.openxmlformats.org/markup-compatibility/2006">
              <mc:Choice xmlns:v="urn:schemas-microsoft-com:vml" Requires="v">
                <p:oleObj spid="_x0000_s6171" r:id="rId13" imgW="3667070" imgH="371278" progId="Equation.3">
                  <p:embed/>
                </p:oleObj>
              </mc:Choice>
              <mc:Fallback>
                <p:oleObj r:id="rId13" imgW="3667070" imgH="371278"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62000" y="4191000"/>
                        <a:ext cx="35607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5" name="Object 18"/>
          <p:cNvGraphicFramePr>
            <a:graphicFrameLocks noChangeAspect="1"/>
          </p:cNvGraphicFramePr>
          <p:nvPr/>
        </p:nvGraphicFramePr>
        <p:xfrm>
          <a:off x="1219200" y="3124200"/>
          <a:ext cx="1866900" cy="692150"/>
        </p:xfrm>
        <a:graphic>
          <a:graphicData uri="http://schemas.openxmlformats.org/presentationml/2006/ole">
            <mc:AlternateContent xmlns:mc="http://schemas.openxmlformats.org/markup-compatibility/2006">
              <mc:Choice xmlns:v="urn:schemas-microsoft-com:vml" Requires="v">
                <p:oleObj spid="_x0000_s6172" r:id="rId15" imgW="1905148" imgH="723637" progId="Equation.3">
                  <p:embed/>
                </p:oleObj>
              </mc:Choice>
              <mc:Fallback>
                <p:oleObj r:id="rId15" imgW="1905148" imgH="723637"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219200" y="3124200"/>
                        <a:ext cx="186690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6" name="Object 19"/>
          <p:cNvGraphicFramePr>
            <a:graphicFrameLocks noChangeAspect="1"/>
          </p:cNvGraphicFramePr>
          <p:nvPr/>
        </p:nvGraphicFramePr>
        <p:xfrm>
          <a:off x="1295400" y="2667000"/>
          <a:ext cx="1519238" cy="325438"/>
        </p:xfrm>
        <a:graphic>
          <a:graphicData uri="http://schemas.openxmlformats.org/presentationml/2006/ole">
            <mc:AlternateContent xmlns:mc="http://schemas.openxmlformats.org/markup-compatibility/2006">
              <mc:Choice xmlns:v="urn:schemas-microsoft-com:vml" Requires="v">
                <p:oleObj spid="_x0000_s6173" r:id="rId17" imgW="1542939" imgH="323981" progId="Equation.3">
                  <p:embed/>
                </p:oleObj>
              </mc:Choice>
              <mc:Fallback>
                <p:oleObj r:id="rId17" imgW="1542939" imgH="323981"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295400" y="2667000"/>
                        <a:ext cx="1519238"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17" name="Group 20"/>
          <p:cNvGrpSpPr>
            <a:grpSpLocks/>
          </p:cNvGrpSpPr>
          <p:nvPr/>
        </p:nvGrpSpPr>
        <p:grpSpPr bwMode="auto">
          <a:xfrm>
            <a:off x="5581650" y="2347913"/>
            <a:ext cx="2995613" cy="1797050"/>
            <a:chOff x="3598" y="3013"/>
            <a:chExt cx="1887" cy="1283"/>
          </a:xfrm>
        </p:grpSpPr>
        <p:sp>
          <p:nvSpPr>
            <p:cNvPr id="18" name="Line 21"/>
            <p:cNvSpPr>
              <a:spLocks noChangeShapeType="1"/>
            </p:cNvSpPr>
            <p:nvPr/>
          </p:nvSpPr>
          <p:spPr bwMode="auto">
            <a:xfrm>
              <a:off x="3598" y="4013"/>
              <a:ext cx="1784" cy="0"/>
            </a:xfrm>
            <a:prstGeom prst="line">
              <a:avLst/>
            </a:prstGeom>
            <a:noFill/>
            <a:ln w="9525">
              <a:solidFill>
                <a:srgbClr val="003366"/>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 name="Line 22"/>
            <p:cNvSpPr>
              <a:spLocks noChangeShapeType="1"/>
            </p:cNvSpPr>
            <p:nvPr/>
          </p:nvSpPr>
          <p:spPr bwMode="auto">
            <a:xfrm flipV="1">
              <a:off x="3824" y="3013"/>
              <a:ext cx="0" cy="1142"/>
            </a:xfrm>
            <a:prstGeom prst="line">
              <a:avLst/>
            </a:prstGeom>
            <a:noFill/>
            <a:ln w="9525">
              <a:solidFill>
                <a:srgbClr val="003366"/>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 name="Freeform 23"/>
            <p:cNvSpPr>
              <a:spLocks noChangeArrowheads="1"/>
            </p:cNvSpPr>
            <p:nvPr/>
          </p:nvSpPr>
          <p:spPr bwMode="auto">
            <a:xfrm>
              <a:off x="4268" y="3225"/>
              <a:ext cx="397" cy="774"/>
            </a:xfrm>
            <a:custGeom>
              <a:avLst/>
              <a:gdLst>
                <a:gd name="T0" fmla="*/ 0 w 397"/>
                <a:gd name="T1" fmla="*/ 760 h 774"/>
                <a:gd name="T2" fmla="*/ 104 w 397"/>
                <a:gd name="T3" fmla="*/ 665 h 774"/>
                <a:gd name="T4" fmla="*/ 151 w 397"/>
                <a:gd name="T5" fmla="*/ 108 h 774"/>
                <a:gd name="T6" fmla="*/ 189 w 397"/>
                <a:gd name="T7" fmla="*/ 14 h 774"/>
                <a:gd name="T8" fmla="*/ 227 w 397"/>
                <a:gd name="T9" fmla="*/ 108 h 774"/>
                <a:gd name="T10" fmla="*/ 274 w 397"/>
                <a:gd name="T11" fmla="*/ 656 h 774"/>
                <a:gd name="T12" fmla="*/ 397 w 397"/>
                <a:gd name="T13" fmla="*/ 769 h 77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97" h="774">
                  <a:moveTo>
                    <a:pt x="0" y="760"/>
                  </a:moveTo>
                  <a:cubicBezTo>
                    <a:pt x="17" y="743"/>
                    <a:pt x="79" y="774"/>
                    <a:pt x="104" y="665"/>
                  </a:cubicBezTo>
                  <a:cubicBezTo>
                    <a:pt x="129" y="556"/>
                    <a:pt x="137" y="216"/>
                    <a:pt x="151" y="108"/>
                  </a:cubicBezTo>
                  <a:cubicBezTo>
                    <a:pt x="165" y="0"/>
                    <a:pt x="176" y="14"/>
                    <a:pt x="189" y="14"/>
                  </a:cubicBezTo>
                  <a:cubicBezTo>
                    <a:pt x="202" y="14"/>
                    <a:pt x="213" y="1"/>
                    <a:pt x="227" y="108"/>
                  </a:cubicBezTo>
                  <a:cubicBezTo>
                    <a:pt x="241" y="215"/>
                    <a:pt x="246" y="546"/>
                    <a:pt x="274" y="656"/>
                  </a:cubicBezTo>
                  <a:cubicBezTo>
                    <a:pt x="302" y="766"/>
                    <a:pt x="372" y="745"/>
                    <a:pt x="397" y="769"/>
                  </a:cubicBezTo>
                </a:path>
              </a:pathLst>
            </a:custGeom>
            <a:noFill/>
            <a:ln w="9525">
              <a:solidFill>
                <a:srgbClr val="003366"/>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 name="Text Box 24"/>
            <p:cNvSpPr txBox="1">
              <a:spLocks noChangeArrowheads="1"/>
            </p:cNvSpPr>
            <p:nvPr/>
          </p:nvSpPr>
          <p:spPr bwMode="auto">
            <a:xfrm>
              <a:off x="3635" y="3957"/>
              <a:ext cx="218"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lang="en-US" altLang="zh-CN" sz="2000" b="1">
                  <a:latin typeface="Times New Roman" panose="02020603050405020304" pitchFamily="18" charset="0"/>
                  <a:ea typeface=""/>
                  <a:cs typeface=""/>
                </a:rPr>
                <a:t>0</a:t>
              </a:r>
              <a:endParaRPr lang="en-US" altLang="zh-CN" sz="2400">
                <a:latin typeface="Times New Roman" panose="02020603050405020304" pitchFamily="18" charset="0"/>
              </a:endParaRPr>
            </a:p>
          </p:txBody>
        </p:sp>
        <p:sp>
          <p:nvSpPr>
            <p:cNvPr id="22" name="Line 25"/>
            <p:cNvSpPr>
              <a:spLocks noChangeShapeType="1"/>
            </p:cNvSpPr>
            <p:nvPr/>
          </p:nvSpPr>
          <p:spPr bwMode="auto">
            <a:xfrm>
              <a:off x="4457" y="3248"/>
              <a:ext cx="0" cy="765"/>
            </a:xfrm>
            <a:prstGeom prst="line">
              <a:avLst/>
            </a:prstGeom>
            <a:noFill/>
            <a:ln w="9525">
              <a:solidFill>
                <a:srgbClr val="003366"/>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 name="Text Box 26"/>
            <p:cNvSpPr txBox="1">
              <a:spLocks noChangeArrowheads="1"/>
            </p:cNvSpPr>
            <p:nvPr/>
          </p:nvSpPr>
          <p:spPr bwMode="auto">
            <a:xfrm>
              <a:off x="4372" y="4013"/>
              <a:ext cx="331"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lang="en-US" altLang="zh-CN" sz="2000" b="1">
                  <a:latin typeface="Times New Roman" panose="02020603050405020304" pitchFamily="18" charset="0"/>
                  <a:ea typeface=""/>
                  <a:cs typeface=""/>
                </a:rPr>
                <a:t>x</a:t>
              </a:r>
              <a:r>
                <a:rPr lang="en-US" altLang="zh-CN" sz="2000" b="1" baseline="-25000">
                  <a:latin typeface="Times New Roman" panose="02020603050405020304" pitchFamily="18" charset="0"/>
                  <a:ea typeface=""/>
                  <a:cs typeface=""/>
                </a:rPr>
                <a:t>0</a:t>
              </a:r>
              <a:endParaRPr lang="en-US" altLang="zh-CN" sz="2400">
                <a:latin typeface="Times New Roman" panose="02020603050405020304" pitchFamily="18" charset="0"/>
              </a:endParaRPr>
            </a:p>
          </p:txBody>
        </p:sp>
        <p:sp>
          <p:nvSpPr>
            <p:cNvPr id="24" name="Text Box 27"/>
            <p:cNvSpPr txBox="1">
              <a:spLocks noChangeArrowheads="1"/>
            </p:cNvSpPr>
            <p:nvPr/>
          </p:nvSpPr>
          <p:spPr bwMode="auto">
            <a:xfrm>
              <a:off x="5183" y="3948"/>
              <a:ext cx="302"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Verdana" panose="020B060403050404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Verdana" panose="020B060403050404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lang="en-US" altLang="zh-CN" sz="2000" b="1">
                  <a:latin typeface="Times New Roman" panose="02020603050405020304" pitchFamily="18" charset="0"/>
                  <a:ea typeface=""/>
                  <a:cs typeface=""/>
                </a:rPr>
                <a:t>x</a:t>
              </a:r>
              <a:endParaRPr lang="en-US" altLang="zh-CN" sz="2400">
                <a:latin typeface="Times New Roman" panose="02020603050405020304" pitchFamily="18" charset="0"/>
              </a:endParaRPr>
            </a:p>
          </p:txBody>
        </p:sp>
        <p:graphicFrame>
          <p:nvGraphicFramePr>
            <p:cNvPr id="25" name="Object 28"/>
            <p:cNvGraphicFramePr>
              <a:graphicFrameLocks noChangeAspect="1"/>
            </p:cNvGraphicFramePr>
            <p:nvPr/>
          </p:nvGraphicFramePr>
          <p:xfrm>
            <a:off x="4674" y="3110"/>
            <a:ext cx="684" cy="231"/>
          </p:xfrm>
          <a:graphic>
            <a:graphicData uri="http://schemas.openxmlformats.org/presentationml/2006/ole">
              <mc:AlternateContent xmlns:mc="http://schemas.openxmlformats.org/markup-compatibility/2006">
                <mc:Choice xmlns:v="urn:schemas-microsoft-com:vml" Requires="v">
                  <p:oleObj spid="_x0000_s6174" r:id="rId19" imgW="1095504" imgH="371278" progId="Equation.3">
                    <p:embed/>
                  </p:oleObj>
                </mc:Choice>
                <mc:Fallback>
                  <p:oleObj r:id="rId19" imgW="1095504" imgH="371278"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674" y="3110"/>
                          <a:ext cx="6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aphicFrame>
        <p:nvGraphicFramePr>
          <p:cNvPr id="26" name="Object 29"/>
          <p:cNvGraphicFramePr>
            <a:graphicFrameLocks noChangeAspect="1"/>
          </p:cNvGraphicFramePr>
          <p:nvPr/>
        </p:nvGraphicFramePr>
        <p:xfrm>
          <a:off x="4777580" y="5754291"/>
          <a:ext cx="3668713" cy="1063625"/>
        </p:xfrm>
        <a:graphic>
          <a:graphicData uri="http://schemas.openxmlformats.org/presentationml/2006/ole">
            <mc:AlternateContent xmlns:mc="http://schemas.openxmlformats.org/markup-compatibility/2006">
              <mc:Choice xmlns:v="urn:schemas-microsoft-com:vml" Requires="v">
                <p:oleObj spid="_x0000_s6175" r:id="rId21" imgW="3771826" imgH="1133344" progId="Equation.3">
                  <p:embed/>
                </p:oleObj>
              </mc:Choice>
              <mc:Fallback>
                <p:oleObj r:id="rId21" imgW="3771826" imgH="1133344"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777580" y="5754291"/>
                        <a:ext cx="3668713" cy="106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861191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blinds(horizontal)">
                                      <p:cBhvr>
                                        <p:cTn id="11" dur="500"/>
                                        <p:tgtEl>
                                          <p:spTgt spid="16"/>
                                        </p:tgtEl>
                                      </p:cBhvr>
                                    </p:animEffect>
                                  </p:childTnLst>
                                </p:cTn>
                              </p:par>
                            </p:childTnLst>
                          </p:cTn>
                        </p:par>
                        <p:par>
                          <p:cTn id="12" fill="hold">
                            <p:stCondLst>
                              <p:cond delay="1000"/>
                            </p:stCondLst>
                            <p:childTnLst>
                              <p:par>
                                <p:cTn id="13" presetID="3" presetClass="entr" presetSubtype="10" fill="hold"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blinds(horizontal)">
                                      <p:cBhvr>
                                        <p:cTn id="15" dur="500"/>
                                        <p:tgtEl>
                                          <p:spTgt spid="15"/>
                                        </p:tgtEl>
                                      </p:cBhvr>
                                    </p:animEffect>
                                  </p:childTnLst>
                                </p:cTn>
                              </p:par>
                            </p:childTnLst>
                          </p:cTn>
                        </p:par>
                        <p:par>
                          <p:cTn id="16" fill="hold">
                            <p:stCondLst>
                              <p:cond delay="1500"/>
                            </p:stCondLst>
                            <p:childTnLst>
                              <p:par>
                                <p:cTn id="17" presetID="3" presetClass="entr" presetSubtype="10" fill="hold"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blinds(horizontal)">
                                      <p:cBhvr>
                                        <p:cTn id="19" dur="500"/>
                                        <p:tgtEl>
                                          <p:spTgt spid="14"/>
                                        </p:tgtEl>
                                      </p:cBhvr>
                                    </p:animEffect>
                                  </p:childTnLst>
                                </p:cTn>
                              </p:par>
                            </p:childTnLst>
                          </p:cTn>
                        </p:par>
                        <p:par>
                          <p:cTn id="20" fill="hold">
                            <p:stCondLst>
                              <p:cond delay="2000"/>
                            </p:stCondLst>
                            <p:childTnLst>
                              <p:par>
                                <p:cTn id="21" presetID="3" presetClass="entr" presetSubtype="10" fill="hold"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blinds(horizontal)">
                                      <p:cBhvr>
                                        <p:cTn id="23" dur="500"/>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blinds(horizontal)">
                                      <p:cBhvr>
                                        <p:cTn id="28" dur="500"/>
                                        <p:tgtEl>
                                          <p:spTgt spid="11"/>
                                        </p:tgtEl>
                                      </p:cBhvr>
                                    </p:animEffect>
                                  </p:childTnLst>
                                </p:cTn>
                              </p:par>
                            </p:childTnLst>
                          </p:cTn>
                        </p:par>
                        <p:par>
                          <p:cTn id="29" fill="hold">
                            <p:stCondLst>
                              <p:cond delay="500"/>
                            </p:stCondLst>
                            <p:childTnLst>
                              <p:par>
                                <p:cTn id="30" presetID="3" presetClass="entr" presetSubtype="10" fill="hold" nodeType="after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blinds(horizontal)">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blinds(horizontal)">
                                      <p:cBhvr>
                                        <p:cTn id="3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12853" y="617052"/>
            <a:ext cx="8472929" cy="1823576"/>
          </a:xfrm>
          <a:prstGeom prst="rect">
            <a:avLst/>
          </a:prstGeom>
        </p:spPr>
        <p:txBody>
          <a:bodyPr wrap="square">
            <a:spAutoFit/>
          </a:bodyPr>
          <a:lstStyle/>
          <a:p>
            <a:pPr>
              <a:lnSpc>
                <a:spcPts val="4500"/>
              </a:lnSpc>
            </a:pPr>
            <a:r>
              <a:rPr lang="zh-CN" altLang="en-US" sz="2800" dirty="0">
                <a:latin typeface="黑体" panose="02010609060101010101" pitchFamily="49" charset="-122"/>
                <a:ea typeface="黑体" panose="02010609060101010101" pitchFamily="49" charset="-122"/>
              </a:rPr>
              <a:t>（</a:t>
            </a:r>
            <a:r>
              <a:rPr lang="en-US" altLang="zh-CN" sz="2800" dirty="0">
                <a:latin typeface="黑体" panose="02010609060101010101" pitchFamily="49" charset="-122"/>
                <a:ea typeface="黑体" panose="02010609060101010101" pitchFamily="49" charset="-122"/>
              </a:rPr>
              <a:t>1</a:t>
            </a:r>
            <a:r>
              <a:rPr lang="zh-CN" altLang="en-US" sz="2800" dirty="0">
                <a:latin typeface="黑体" panose="02010609060101010101" pitchFamily="49" charset="-122"/>
                <a:ea typeface="黑体" panose="02010609060101010101" pitchFamily="49" charset="-122"/>
              </a:rPr>
              <a:t>）声波和光波都遵从叠加原理。两个可能的波动过程</a:t>
            </a:r>
            <a:r>
              <a:rPr lang="el-GR" altLang="zh-CN" sz="2800" dirty="0">
                <a:latin typeface="黑体" panose="02010609060101010101" pitchFamily="49" charset="-122"/>
                <a:ea typeface="黑体" panose="02010609060101010101" pitchFamily="49" charset="-122"/>
              </a:rPr>
              <a:t>φ</a:t>
            </a:r>
            <a:r>
              <a:rPr lang="en-US" altLang="zh-CN" sz="2800" baseline="-25000" dirty="0">
                <a:latin typeface="黑体" panose="02010609060101010101" pitchFamily="49" charset="-122"/>
                <a:ea typeface="黑体" panose="02010609060101010101" pitchFamily="49" charset="-122"/>
              </a:rPr>
              <a:t>1</a:t>
            </a:r>
            <a:r>
              <a:rPr lang="zh-CN" altLang="en-US" sz="2800" dirty="0">
                <a:latin typeface="黑体" panose="02010609060101010101" pitchFamily="49" charset="-122"/>
                <a:ea typeface="黑体" panose="02010609060101010101" pitchFamily="49" charset="-122"/>
              </a:rPr>
              <a:t>和</a:t>
            </a:r>
            <a:r>
              <a:rPr lang="el-GR" altLang="zh-CN" sz="2800" dirty="0">
                <a:latin typeface="黑体" panose="02010609060101010101" pitchFamily="49" charset="-122"/>
                <a:ea typeface="黑体" panose="02010609060101010101" pitchFamily="49" charset="-122"/>
              </a:rPr>
              <a:t>φ</a:t>
            </a:r>
            <a:r>
              <a:rPr lang="en-US" altLang="zh-CN" sz="2800" baseline="-25000" dirty="0">
                <a:latin typeface="黑体" panose="02010609060101010101" pitchFamily="49" charset="-122"/>
                <a:ea typeface="黑体" panose="02010609060101010101" pitchFamily="49" charset="-122"/>
              </a:rPr>
              <a:t>2</a:t>
            </a:r>
            <a:r>
              <a:rPr lang="zh-CN" altLang="en-US" sz="2800" dirty="0">
                <a:latin typeface="黑体" panose="02010609060101010101" pitchFamily="49" charset="-122"/>
                <a:ea typeface="黑体" panose="02010609060101010101" pitchFamily="49" charset="-122"/>
              </a:rPr>
              <a:t>线性叠加的结果是</a:t>
            </a:r>
            <a:r>
              <a:rPr lang="en-US" altLang="zh-CN" sz="2800" dirty="0">
                <a:latin typeface="黑体" panose="02010609060101010101" pitchFamily="49" charset="-122"/>
                <a:ea typeface="黑体" panose="02010609060101010101" pitchFamily="49" charset="-122"/>
              </a:rPr>
              <a:t>a</a:t>
            </a:r>
            <a:r>
              <a:rPr lang="el-GR" altLang="zh-CN" sz="2800" dirty="0">
                <a:latin typeface="黑体" panose="02010609060101010101" pitchFamily="49" charset="-122"/>
                <a:ea typeface="黑体" panose="02010609060101010101" pitchFamily="49" charset="-122"/>
              </a:rPr>
              <a:t>φ</a:t>
            </a:r>
            <a:r>
              <a:rPr lang="en-US" altLang="zh-CN" sz="2800" baseline="-25000" dirty="0">
                <a:latin typeface="黑体" panose="02010609060101010101" pitchFamily="49" charset="-122"/>
                <a:ea typeface="黑体" panose="02010609060101010101" pitchFamily="49" charset="-122"/>
              </a:rPr>
              <a:t>1</a:t>
            </a:r>
            <a:r>
              <a:rPr lang="en-US" altLang="zh-CN" sz="2800" dirty="0">
                <a:latin typeface="黑体" panose="02010609060101010101" pitchFamily="49" charset="-122"/>
                <a:ea typeface="黑体" panose="02010609060101010101" pitchFamily="49" charset="-122"/>
              </a:rPr>
              <a:t>+b</a:t>
            </a:r>
            <a:r>
              <a:rPr lang="el-GR" altLang="zh-CN" sz="2800" dirty="0">
                <a:latin typeface="黑体" panose="02010609060101010101" pitchFamily="49" charset="-122"/>
                <a:ea typeface="黑体" panose="02010609060101010101" pitchFamily="49" charset="-122"/>
              </a:rPr>
              <a:t>φ</a:t>
            </a:r>
            <a:r>
              <a:rPr lang="en-US" altLang="zh-CN" sz="2800" baseline="-25000" dirty="0">
                <a:latin typeface="黑体" panose="02010609060101010101" pitchFamily="49" charset="-122"/>
                <a:ea typeface="黑体" panose="02010609060101010101" pitchFamily="49" charset="-122"/>
              </a:rPr>
              <a:t>2</a:t>
            </a:r>
            <a:r>
              <a:rPr lang="zh-CN" altLang="en-US" sz="2800" dirty="0">
                <a:latin typeface="黑体" panose="02010609060101010101" pitchFamily="49" charset="-122"/>
                <a:ea typeface="黑体" panose="02010609060101010101" pitchFamily="49" charset="-122"/>
              </a:rPr>
              <a:t>也是一个可能的波动过程。</a:t>
            </a:r>
            <a:endParaRPr lang="en-US" altLang="zh-CN" sz="2800" dirty="0">
              <a:latin typeface="黑体" panose="02010609060101010101" pitchFamily="49" charset="-122"/>
              <a:ea typeface="黑体" panose="02010609060101010101" pitchFamily="49" charset="-122"/>
            </a:endParaRPr>
          </a:p>
        </p:txBody>
      </p:sp>
      <p:sp>
        <p:nvSpPr>
          <p:cNvPr id="7" name="标题 1">
            <a:extLst>
              <a:ext uri="{FF2B5EF4-FFF2-40B4-BE49-F238E27FC236}">
                <a16:creationId xmlns="" xmlns:a16="http://schemas.microsoft.com/office/drawing/2014/main" id="{1087AE1B-2CF3-4784-B9E2-3E9F21303A48}"/>
              </a:ext>
            </a:extLst>
          </p:cNvPr>
          <p:cNvSpPr txBox="1">
            <a:spLocks/>
          </p:cNvSpPr>
          <p:nvPr/>
        </p:nvSpPr>
        <p:spPr>
          <a:xfrm>
            <a:off x="453544" y="0"/>
            <a:ext cx="4029785" cy="54817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b="1" dirty="0">
                <a:solidFill>
                  <a:srgbClr val="0000FF"/>
                </a:solidFill>
                <a:latin typeface="黑体" panose="02010609060101010101" pitchFamily="49" charset="-122"/>
                <a:ea typeface="黑体" panose="02010609060101010101" pitchFamily="49" charset="-122"/>
                <a:cs typeface="Times New Roman" panose="02020603050405020304" pitchFamily="18" charset="0"/>
              </a:rPr>
              <a:t>一、经典的叠加情况</a:t>
            </a:r>
          </a:p>
        </p:txBody>
      </p:sp>
      <p:sp>
        <p:nvSpPr>
          <p:cNvPr id="4" name="Rectangle 3"/>
          <p:cNvSpPr/>
          <p:nvPr/>
        </p:nvSpPr>
        <p:spPr>
          <a:xfrm>
            <a:off x="312853" y="2315114"/>
            <a:ext cx="8680319" cy="1823576"/>
          </a:xfrm>
          <a:prstGeom prst="rect">
            <a:avLst/>
          </a:prstGeom>
        </p:spPr>
        <p:txBody>
          <a:bodyPr wrap="square">
            <a:spAutoFit/>
          </a:bodyPr>
          <a:lstStyle/>
          <a:p>
            <a:pPr>
              <a:lnSpc>
                <a:spcPts val="4500"/>
              </a:lnSpc>
            </a:pPr>
            <a:r>
              <a:rPr lang="zh-CN" altLang="en-US" sz="2800" dirty="0">
                <a:solidFill>
                  <a:srgbClr val="0000FF"/>
                </a:solidFill>
                <a:latin typeface="黑体" panose="02010609060101010101" pitchFamily="49" charset="-122"/>
                <a:ea typeface="黑体" panose="02010609060101010101" pitchFamily="49" charset="-122"/>
              </a:rPr>
              <a:t>惠更斯原理</a:t>
            </a:r>
            <a:r>
              <a:rPr lang="zh-CN" altLang="en-US" sz="2800" dirty="0">
                <a:latin typeface="黑体" panose="02010609060101010101" pitchFamily="49" charset="-122"/>
                <a:ea typeface="黑体" panose="02010609060101010101" pitchFamily="49" charset="-122"/>
              </a:rPr>
              <a:t>：在空间任意一点</a:t>
            </a:r>
            <a:r>
              <a:rPr lang="en-US" altLang="zh-CN" sz="2800" dirty="0">
                <a:latin typeface="黑体" panose="02010609060101010101" pitchFamily="49" charset="-122"/>
                <a:ea typeface="黑体" panose="02010609060101010101" pitchFamily="49" charset="-122"/>
              </a:rPr>
              <a:t>P</a:t>
            </a:r>
            <a:r>
              <a:rPr lang="zh-CN" altLang="en-US" sz="2800" dirty="0">
                <a:latin typeface="黑体" panose="02010609060101010101" pitchFamily="49" charset="-122"/>
                <a:ea typeface="黑体" panose="02010609060101010101" pitchFamily="49" charset="-122"/>
              </a:rPr>
              <a:t>的光波强度可以由前一时刻波前上所有各点传播出来的光波在</a:t>
            </a:r>
            <a:r>
              <a:rPr lang="en-US" altLang="zh-CN" sz="2800" dirty="0">
                <a:latin typeface="黑体" panose="02010609060101010101" pitchFamily="49" charset="-122"/>
                <a:ea typeface="黑体" panose="02010609060101010101" pitchFamily="49" charset="-122"/>
              </a:rPr>
              <a:t>P</a:t>
            </a:r>
            <a:r>
              <a:rPr lang="zh-CN" altLang="en-US" sz="2800" dirty="0">
                <a:latin typeface="黑体" panose="02010609060101010101" pitchFamily="49" charset="-122"/>
                <a:ea typeface="黑体" panose="02010609060101010101" pitchFamily="49" charset="-122"/>
              </a:rPr>
              <a:t>点线性叠加得出。声学、光学中可解释声和光的干涉、衍射现象。</a:t>
            </a:r>
            <a:endParaRPr lang="en-US" altLang="zh-CN" sz="2800" dirty="0">
              <a:latin typeface="黑体" panose="02010609060101010101" pitchFamily="49" charset="-122"/>
              <a:ea typeface="黑体" panose="02010609060101010101" pitchFamily="49" charset="-122"/>
            </a:endParaRPr>
          </a:p>
        </p:txBody>
      </p:sp>
      <p:sp>
        <p:nvSpPr>
          <p:cNvPr id="5" name="Rectangle 4"/>
          <p:cNvSpPr/>
          <p:nvPr/>
        </p:nvSpPr>
        <p:spPr>
          <a:xfrm>
            <a:off x="246864" y="4129586"/>
            <a:ext cx="8604906" cy="2316981"/>
          </a:xfrm>
          <a:prstGeom prst="rect">
            <a:avLst/>
          </a:prstGeom>
        </p:spPr>
        <p:txBody>
          <a:bodyPr wrap="square">
            <a:spAutoFit/>
          </a:bodyPr>
          <a:lstStyle/>
          <a:p>
            <a:pPr>
              <a:lnSpc>
                <a:spcPts val="4500"/>
              </a:lnSpc>
            </a:pPr>
            <a:r>
              <a:rPr lang="zh-CN" altLang="en-US" sz="2800" dirty="0">
                <a:latin typeface="黑体" panose="02010609060101010101" pitchFamily="49" charset="-122"/>
                <a:ea typeface="黑体" panose="02010609060101010101" pitchFamily="49" charset="-122"/>
                <a:cs typeface="Times New Roman" panose="02020603050405020304" pitchFamily="18" charset="0"/>
              </a:rPr>
              <a:t>（</a:t>
            </a:r>
            <a:r>
              <a:rPr lang="en-US" altLang="zh-CN" sz="2800" dirty="0">
                <a:latin typeface="黑体" panose="02010609060101010101" pitchFamily="49" charset="-122"/>
                <a:ea typeface="黑体" panose="02010609060101010101" pitchFamily="49" charset="-122"/>
                <a:cs typeface="Times New Roman" panose="02020603050405020304" pitchFamily="18" charset="0"/>
              </a:rPr>
              <a:t>2</a:t>
            </a:r>
            <a:r>
              <a:rPr lang="zh-CN" altLang="en-US" sz="2800" dirty="0">
                <a:latin typeface="黑体" panose="02010609060101010101" pitchFamily="49" charset="-122"/>
                <a:ea typeface="黑体" panose="02010609060101010101" pitchFamily="49" charset="-122"/>
                <a:cs typeface="Times New Roman" panose="02020603050405020304" pitchFamily="18" charset="0"/>
              </a:rPr>
              <a:t>）量子力学中描述微观粒子量子状态的方式和经典力学中同时用坐标和动量的确定值来描述质点的状态完全不同。波函数的统计解释是波粒二象性的一个表现，</a:t>
            </a:r>
            <a:r>
              <a:rPr lang="zh-CN" altLang="en-US" sz="28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波粒二象性还可以通过</a:t>
            </a:r>
            <a:r>
              <a:rPr lang="zh-CN" altLang="en-US" sz="2800" dirty="0">
                <a:solidFill>
                  <a:srgbClr val="0000FF"/>
                </a:solidFill>
                <a:latin typeface="黑体" panose="02010609060101010101" pitchFamily="49" charset="-122"/>
                <a:ea typeface="黑体" panose="02010609060101010101" pitchFamily="49" charset="-122"/>
                <a:cs typeface="Times New Roman" panose="02020603050405020304" pitchFamily="18" charset="0"/>
              </a:rPr>
              <a:t>态叠加原理</a:t>
            </a:r>
            <a:r>
              <a:rPr lang="zh-CN" altLang="en-US" sz="28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表现出来。</a:t>
            </a:r>
            <a:endParaRPr lang="en-US" altLang="zh-CN" sz="2800" dirty="0">
              <a:solidFill>
                <a:srgbClr val="FF0000"/>
              </a:solidFill>
              <a:latin typeface="黑体" panose="02010609060101010101" pitchFamily="49" charset="-122"/>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2378716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40"/>
          <p:cNvSpPr/>
          <p:nvPr/>
        </p:nvSpPr>
        <p:spPr>
          <a:xfrm>
            <a:off x="354825" y="816933"/>
            <a:ext cx="3048252" cy="523220"/>
          </a:xfrm>
          <a:prstGeom prst="rect">
            <a:avLst/>
          </a:prstGeom>
        </p:spPr>
        <p:txBody>
          <a:bodyPr wrap="square">
            <a:spAutoFit/>
          </a:bodyPr>
          <a:lstStyle/>
          <a:p>
            <a:r>
              <a:rPr lang="zh-CN" altLang="en-US" sz="2800" dirty="0">
                <a:solidFill>
                  <a:srgbClr val="FF0000"/>
                </a:solidFill>
                <a:ea typeface="黑体" panose="02010609060101010101" pitchFamily="49" charset="-122"/>
              </a:rPr>
              <a:t>电子通过双缝实验</a:t>
            </a:r>
            <a:endParaRPr lang="zh-CN" altLang="en-US" sz="2800" dirty="0">
              <a:solidFill>
                <a:srgbClr val="FF0000"/>
              </a:solidFill>
            </a:endParaRPr>
          </a:p>
        </p:txBody>
      </p:sp>
      <mc:AlternateContent xmlns:mc="http://schemas.openxmlformats.org/markup-compatibility/2006" xmlns:a14="http://schemas.microsoft.com/office/drawing/2010/main">
        <mc:Choice Requires="a14">
          <p:sp>
            <p:nvSpPr>
              <p:cNvPr id="3" name="Rectangle 2"/>
              <p:cNvSpPr/>
              <p:nvPr/>
            </p:nvSpPr>
            <p:spPr>
              <a:xfrm>
                <a:off x="910758" y="5330703"/>
                <a:ext cx="6657924" cy="830997"/>
              </a:xfrm>
              <a:prstGeom prst="rect">
                <a:avLst/>
              </a:prstGeom>
            </p:spPr>
            <p:txBody>
              <a:bodyPr wrap="square">
                <a:spAutoFit/>
              </a:bodyPr>
              <a:lstStyle/>
              <a:p>
                <a:pPr>
                  <a:lnSpc>
                    <a:spcPct val="150000"/>
                  </a:lnSpc>
                  <a:spcBef>
                    <a:spcPct val="0"/>
                  </a:spcBef>
                </a:pPr>
                <a14:m>
                  <m:oMathPara xmlns:m="http://schemas.openxmlformats.org/officeDocument/2006/math">
                    <m:oMathParaPr>
                      <m:jc m:val="centerGroup"/>
                    </m:oMathParaPr>
                    <m:oMath xmlns:m="http://schemas.openxmlformats.org/officeDocument/2006/math">
                      <m:sSub>
                        <m:sSubPr>
                          <m:ctrlPr>
                            <a:rPr lang="zh-CN" altLang="en-US" sz="3200" i="1" smtClean="0">
                              <a:latin typeface="Cambria Math" panose="02040503050406030204" pitchFamily="18" charset="0"/>
                            </a:rPr>
                          </m:ctrlPr>
                        </m:sSubPr>
                        <m:e>
                          <m:r>
                            <a:rPr lang="en-US" altLang="zh-CN" sz="3200" i="1">
                              <a:latin typeface="Cambria Math" panose="02040503050406030204" pitchFamily="18" charset="0"/>
                            </a:rPr>
                            <m:t> </m:t>
                          </m:r>
                          <m:r>
                            <a:rPr lang="zh-CN" altLang="en-US" sz="3200" i="1">
                              <a:latin typeface="Cambria Math" panose="02040503050406030204" pitchFamily="18" charset="0"/>
                            </a:rPr>
                            <m:t>𝑃</m:t>
                          </m:r>
                        </m:e>
                        <m:sub>
                          <m:r>
                            <a:rPr lang="zh-CN" altLang="en-US" sz="3200" i="1">
                              <a:latin typeface="Cambria Math" panose="02040503050406030204" pitchFamily="18" charset="0"/>
                            </a:rPr>
                            <m:t>1</m:t>
                          </m:r>
                        </m:sub>
                      </m:sSub>
                      <m:r>
                        <a:rPr lang="zh-CN" altLang="en-US" sz="3200" i="1">
                          <a:latin typeface="Cambria Math" panose="02040503050406030204" pitchFamily="18" charset="0"/>
                        </a:rPr>
                        <m:t>=</m:t>
                      </m:r>
                      <m:sSup>
                        <m:sSupPr>
                          <m:ctrlPr>
                            <a:rPr lang="zh-CN" altLang="en-US" sz="3200" i="1">
                              <a:latin typeface="Cambria Math" panose="02040503050406030204" pitchFamily="18" charset="0"/>
                            </a:rPr>
                          </m:ctrlPr>
                        </m:sSupPr>
                        <m:e>
                          <m:r>
                            <a:rPr lang="zh-CN" altLang="en-US" sz="3200" i="1">
                              <a:latin typeface="Cambria Math" panose="02040503050406030204" pitchFamily="18" charset="0"/>
                            </a:rPr>
                            <m:t>|</m:t>
                          </m:r>
                          <m:sSub>
                            <m:sSubPr>
                              <m:ctrlPr>
                                <a:rPr lang="en-US" altLang="zh-CN" sz="3200" i="1">
                                  <a:latin typeface="Cambria Math" panose="02040503050406030204" pitchFamily="18" charset="0"/>
                                </a:rPr>
                              </m:ctrlPr>
                            </m:sSubPr>
                            <m:e>
                              <m:r>
                                <a:rPr lang="en-US" altLang="zh-CN" sz="3200" b="0" i="1" smtClean="0">
                                  <a:latin typeface="Cambria Math" panose="02040503050406030204" pitchFamily="18" charset="0"/>
                                </a:rPr>
                                <m:t>𝑐</m:t>
                              </m:r>
                            </m:e>
                            <m:sub>
                              <m:r>
                                <a:rPr lang="en-US" altLang="zh-CN" sz="3200" i="1">
                                  <a:latin typeface="Cambria Math" panose="02040503050406030204" pitchFamily="18" charset="0"/>
                                </a:rPr>
                                <m:t>1</m:t>
                              </m:r>
                            </m:sub>
                          </m:sSub>
                          <m:sSub>
                            <m:sSubPr>
                              <m:ctrlPr>
                                <a:rPr lang="zh-CN" altLang="en-US" sz="3200" i="1">
                                  <a:latin typeface="Cambria Math" panose="02040503050406030204" pitchFamily="18" charset="0"/>
                                </a:rPr>
                              </m:ctrlPr>
                            </m:sSubPr>
                            <m:e>
                              <m:r>
                                <a:rPr lang="el-GR" altLang="zh-CN" sz="3200" i="1" smtClean="0">
                                  <a:latin typeface="Cambria Math" panose="02040503050406030204" pitchFamily="18" charset="0"/>
                                  <a:ea typeface="Cambria Math" panose="02040503050406030204" pitchFamily="18" charset="0"/>
                                </a:rPr>
                                <m:t>𝛹</m:t>
                              </m:r>
                            </m:e>
                            <m:sub>
                              <m:r>
                                <a:rPr lang="zh-CN" altLang="en-US" sz="3200" i="1">
                                  <a:latin typeface="Cambria Math" panose="02040503050406030204" pitchFamily="18" charset="0"/>
                                </a:rPr>
                                <m:t>1</m:t>
                              </m:r>
                            </m:sub>
                          </m:sSub>
                          <m:r>
                            <a:rPr lang="en-US" altLang="zh-CN" sz="3200" i="1">
                              <a:latin typeface="Cambria Math" panose="02040503050406030204" pitchFamily="18" charset="0"/>
                            </a:rPr>
                            <m:t>(</m:t>
                          </m:r>
                          <m:r>
                            <a:rPr lang="en-US" altLang="zh-CN" sz="3200" b="1" i="1">
                              <a:latin typeface="Cambria Math" panose="02040503050406030204" pitchFamily="18" charset="0"/>
                            </a:rPr>
                            <m:t>𝒓</m:t>
                          </m:r>
                          <m:r>
                            <a:rPr lang="en-US" altLang="zh-CN" sz="3200" i="1">
                              <a:latin typeface="Cambria Math" panose="02040503050406030204" pitchFamily="18" charset="0"/>
                            </a:rPr>
                            <m:t>)</m:t>
                          </m:r>
                          <m:r>
                            <a:rPr lang="zh-CN" altLang="en-US" sz="3200" i="1">
                              <a:latin typeface="Cambria Math" panose="02040503050406030204" pitchFamily="18" charset="0"/>
                            </a:rPr>
                            <m:t>|</m:t>
                          </m:r>
                        </m:e>
                        <m:sup>
                          <m:r>
                            <a:rPr lang="zh-CN" altLang="en-US" sz="3200" i="1">
                              <a:latin typeface="Cambria Math" panose="02040503050406030204" pitchFamily="18" charset="0"/>
                            </a:rPr>
                            <m:t>2</m:t>
                          </m:r>
                        </m:sup>
                      </m:sSup>
                      <m:r>
                        <a:rPr lang="zh-CN" altLang="en-US" sz="3200" i="1">
                          <a:latin typeface="Cambria Math" panose="02040503050406030204" pitchFamily="18" charset="0"/>
                        </a:rPr>
                        <m:t>=</m:t>
                      </m:r>
                      <m:sSup>
                        <m:sSupPr>
                          <m:ctrlPr>
                            <a:rPr lang="en-US" altLang="zh-CN" sz="3200" i="1">
                              <a:latin typeface="Cambria Math" panose="02040503050406030204" pitchFamily="18" charset="0"/>
                            </a:rPr>
                          </m:ctrlPr>
                        </m:sSupPr>
                        <m:e>
                          <m:d>
                            <m:dPr>
                              <m:begChr m:val="|"/>
                              <m:endChr m:val="|"/>
                              <m:ctrlPr>
                                <a:rPr lang="en-US" altLang="zh-CN" sz="3200" i="1">
                                  <a:latin typeface="Cambria Math" panose="02040503050406030204" pitchFamily="18" charset="0"/>
                                </a:rPr>
                              </m:ctrlPr>
                            </m:dPr>
                            <m:e>
                              <m:sSub>
                                <m:sSubPr>
                                  <m:ctrlPr>
                                    <a:rPr lang="en-US" altLang="zh-CN" sz="3200" i="1">
                                      <a:latin typeface="Cambria Math" panose="02040503050406030204" pitchFamily="18" charset="0"/>
                                    </a:rPr>
                                  </m:ctrlPr>
                                </m:sSubPr>
                                <m:e>
                                  <m:r>
                                    <a:rPr lang="en-US" altLang="zh-CN" sz="3200" b="0" i="1" smtClean="0">
                                      <a:latin typeface="Cambria Math" panose="02040503050406030204" pitchFamily="18" charset="0"/>
                                    </a:rPr>
                                    <m:t>𝑐</m:t>
                                  </m:r>
                                </m:e>
                                <m:sub>
                                  <m:r>
                                    <a:rPr lang="en-US" altLang="zh-CN" sz="3200" i="1">
                                      <a:latin typeface="Cambria Math" panose="02040503050406030204" pitchFamily="18" charset="0"/>
                                    </a:rPr>
                                    <m:t>1</m:t>
                                  </m:r>
                                </m:sub>
                              </m:sSub>
                            </m:e>
                          </m:d>
                        </m:e>
                        <m:sup>
                          <m:r>
                            <a:rPr lang="en-US" altLang="zh-CN" sz="3200" i="1">
                              <a:latin typeface="Cambria Math" panose="02040503050406030204" pitchFamily="18" charset="0"/>
                            </a:rPr>
                            <m:t>2</m:t>
                          </m:r>
                        </m:sup>
                      </m:sSup>
                      <m:sSub>
                        <m:sSubPr>
                          <m:ctrlPr>
                            <a:rPr lang="zh-CN" altLang="en-US" sz="3200" i="1">
                              <a:latin typeface="Cambria Math" panose="02040503050406030204" pitchFamily="18" charset="0"/>
                            </a:rPr>
                          </m:ctrlPr>
                        </m:sSubPr>
                        <m:e>
                          <m:r>
                            <a:rPr lang="el-GR" altLang="zh-CN" sz="3200" i="1" smtClean="0">
                              <a:latin typeface="Cambria Math" panose="02040503050406030204" pitchFamily="18" charset="0"/>
                              <a:ea typeface="Cambria Math" panose="02040503050406030204" pitchFamily="18" charset="0"/>
                            </a:rPr>
                            <m:t>𝛹</m:t>
                          </m:r>
                        </m:e>
                        <m:sub>
                          <m:r>
                            <a:rPr lang="zh-CN" altLang="en-US" sz="3200" i="1">
                              <a:latin typeface="Cambria Math" panose="02040503050406030204" pitchFamily="18" charset="0"/>
                            </a:rPr>
                            <m:t>1</m:t>
                          </m:r>
                        </m:sub>
                      </m:sSub>
                      <m:r>
                        <a:rPr lang="en-US" altLang="zh-CN" sz="3200" i="1">
                          <a:latin typeface="Cambria Math" panose="02040503050406030204" pitchFamily="18" charset="0"/>
                        </a:rPr>
                        <m:t>(</m:t>
                      </m:r>
                      <m:r>
                        <a:rPr lang="en-US" altLang="zh-CN" sz="3200" b="1" i="1">
                          <a:latin typeface="Cambria Math" panose="02040503050406030204" pitchFamily="18" charset="0"/>
                        </a:rPr>
                        <m:t>𝒓</m:t>
                      </m:r>
                      <m:r>
                        <a:rPr lang="en-US" altLang="zh-CN" sz="3200" i="1">
                          <a:latin typeface="Cambria Math" panose="02040503050406030204" pitchFamily="18" charset="0"/>
                        </a:rPr>
                        <m:t>)</m:t>
                      </m:r>
                      <m:r>
                        <a:rPr lang="zh-CN" altLang="en-US" sz="3200" i="1">
                          <a:latin typeface="Cambria Math" panose="02040503050406030204" pitchFamily="18" charset="0"/>
                        </a:rPr>
                        <m:t>⋅</m:t>
                      </m:r>
                      <m:sSubSup>
                        <m:sSubSupPr>
                          <m:ctrlPr>
                            <a:rPr lang="en-US" altLang="zh-CN" sz="3200" i="1">
                              <a:latin typeface="Cambria Math" panose="02040503050406030204" pitchFamily="18" charset="0"/>
                            </a:rPr>
                          </m:ctrlPr>
                        </m:sSubSupPr>
                        <m:e>
                          <m:r>
                            <a:rPr lang="el-GR" altLang="zh-CN" sz="3200" i="1" smtClean="0">
                              <a:latin typeface="Cambria Math" panose="02040503050406030204" pitchFamily="18" charset="0"/>
                              <a:ea typeface="Cambria Math" panose="02040503050406030204" pitchFamily="18" charset="0"/>
                            </a:rPr>
                            <m:t>𝛹</m:t>
                          </m:r>
                        </m:e>
                        <m:sub>
                          <m:r>
                            <a:rPr lang="en-US" altLang="zh-CN" sz="3200" i="1">
                              <a:latin typeface="Cambria Math" panose="02040503050406030204" pitchFamily="18" charset="0"/>
                            </a:rPr>
                            <m:t>1</m:t>
                          </m:r>
                        </m:sub>
                        <m:sup>
                          <m:r>
                            <a:rPr lang="zh-CN" altLang="en-US" sz="3200" i="1">
                              <a:latin typeface="Cambria Math" panose="02040503050406030204" pitchFamily="18" charset="0"/>
                            </a:rPr>
                            <m:t>∗</m:t>
                          </m:r>
                        </m:sup>
                      </m:sSubSup>
                      <m:r>
                        <a:rPr lang="en-US" altLang="zh-CN" sz="3200" i="1">
                          <a:latin typeface="Cambria Math" panose="02040503050406030204" pitchFamily="18" charset="0"/>
                        </a:rPr>
                        <m:t>(</m:t>
                      </m:r>
                      <m:r>
                        <a:rPr lang="en-US" altLang="zh-CN" sz="3200" b="1" i="1">
                          <a:latin typeface="Cambria Math" panose="02040503050406030204" pitchFamily="18" charset="0"/>
                        </a:rPr>
                        <m:t>𝒓</m:t>
                      </m:r>
                      <m:r>
                        <a:rPr lang="en-US" altLang="zh-CN" sz="3200" i="1">
                          <a:latin typeface="Cambria Math" panose="02040503050406030204" pitchFamily="18" charset="0"/>
                        </a:rPr>
                        <m:t>)</m:t>
                      </m:r>
                    </m:oMath>
                  </m:oMathPara>
                </a14:m>
                <a:endParaRPr lang="zh-CN" altLang="en-US" sz="3200" i="1" dirty="0">
                  <a:latin typeface="黑体" panose="02010609060101010101" pitchFamily="49" charset="-122"/>
                  <a:ea typeface="黑体" panose="02010609060101010101" pitchFamily="49" charset="-122"/>
                </a:endParaRPr>
              </a:p>
            </p:txBody>
          </p:sp>
        </mc:Choice>
        <mc:Fallback xmlns="">
          <p:sp>
            <p:nvSpPr>
              <p:cNvPr id="3" name="Rectangle 2"/>
              <p:cNvSpPr>
                <a:spLocks noRot="1" noChangeAspect="1" noMove="1" noResize="1" noEditPoints="1" noAdjustHandles="1" noChangeArrowheads="1" noChangeShapeType="1" noTextEdit="1"/>
              </p:cNvSpPr>
              <p:nvPr/>
            </p:nvSpPr>
            <p:spPr>
              <a:xfrm>
                <a:off x="910758" y="5330703"/>
                <a:ext cx="6657924" cy="830997"/>
              </a:xfrm>
              <a:prstGeom prst="rect">
                <a:avLst/>
              </a:prstGeom>
              <a:blipFill rotWithShape="0">
                <a:blip r:embed="rId4"/>
                <a:stretch>
                  <a:fillRect/>
                </a:stretch>
              </a:blipFill>
            </p:spPr>
            <p:txBody>
              <a:bodyPr/>
              <a:lstStyle/>
              <a:p>
                <a:r>
                  <a:rPr lang="zh-CN" altLang="en-US">
                    <a:noFill/>
                  </a:rPr>
                  <a:t> </a:t>
                </a:r>
              </a:p>
            </p:txBody>
          </p:sp>
        </mc:Fallback>
      </mc:AlternateContent>
      <p:sp>
        <p:nvSpPr>
          <p:cNvPr id="42" name="标题 1">
            <a:extLst>
              <a:ext uri="{FF2B5EF4-FFF2-40B4-BE49-F238E27FC236}">
                <a16:creationId xmlns="" xmlns:a16="http://schemas.microsoft.com/office/drawing/2014/main" id="{1087AE1B-2CF3-4784-B9E2-3E9F21303A48}"/>
              </a:ext>
            </a:extLst>
          </p:cNvPr>
          <p:cNvSpPr txBox="1">
            <a:spLocks/>
          </p:cNvSpPr>
          <p:nvPr/>
        </p:nvSpPr>
        <p:spPr>
          <a:xfrm>
            <a:off x="432606" y="13926"/>
            <a:ext cx="4029785" cy="54817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b="1" dirty="0">
                <a:solidFill>
                  <a:srgbClr val="0000FF"/>
                </a:solidFill>
                <a:latin typeface="黑体" panose="02010609060101010101" pitchFamily="49" charset="-122"/>
                <a:ea typeface="黑体" panose="02010609060101010101" pitchFamily="49" charset="-122"/>
                <a:cs typeface="Times New Roman" panose="02020603050405020304" pitchFamily="18" charset="0"/>
              </a:rPr>
              <a:t>二、量子力学的情况</a:t>
            </a:r>
          </a:p>
        </p:txBody>
      </p:sp>
      <p:sp>
        <p:nvSpPr>
          <p:cNvPr id="43" name="Rectangle 42"/>
          <p:cNvSpPr/>
          <p:nvPr/>
        </p:nvSpPr>
        <p:spPr>
          <a:xfrm>
            <a:off x="364727" y="1376741"/>
            <a:ext cx="3620747" cy="637675"/>
          </a:xfrm>
          <a:prstGeom prst="rect">
            <a:avLst/>
          </a:prstGeom>
        </p:spPr>
        <p:txBody>
          <a:bodyPr wrap="square">
            <a:spAutoFit/>
          </a:bodyPr>
          <a:lstStyle/>
          <a:p>
            <a:pPr>
              <a:lnSpc>
                <a:spcPct val="150000"/>
              </a:lnSpc>
              <a:spcBef>
                <a:spcPct val="0"/>
              </a:spcBef>
            </a:pPr>
            <a:r>
              <a:rPr lang="zh-CN" altLang="en-US" sz="2800" dirty="0">
                <a:latin typeface="黑体" panose="02010609060101010101" pitchFamily="49" charset="-122"/>
                <a:ea typeface="黑体" panose="02010609060101010101" pitchFamily="49" charset="-122"/>
                <a:cs typeface="Times New Roman" panose="02020603050405020304" pitchFamily="18" charset="0"/>
              </a:rPr>
              <a:t>（</a:t>
            </a:r>
            <a:r>
              <a:rPr lang="en-US" altLang="zh-CN" sz="2800" dirty="0">
                <a:latin typeface="黑体" panose="02010609060101010101" pitchFamily="49" charset="-122"/>
                <a:ea typeface="黑体" panose="02010609060101010101" pitchFamily="49" charset="-122"/>
                <a:cs typeface="Times New Roman" panose="02020603050405020304" pitchFamily="18" charset="0"/>
              </a:rPr>
              <a:t>1</a:t>
            </a:r>
            <a:r>
              <a:rPr lang="zh-CN" altLang="en-US" sz="2800" dirty="0">
                <a:latin typeface="黑体" panose="02010609060101010101" pitchFamily="49" charset="-122"/>
                <a:ea typeface="黑体" panose="02010609060101010101" pitchFamily="49" charset="-122"/>
                <a:cs typeface="Times New Roman" panose="02020603050405020304" pitchFamily="18" charset="0"/>
              </a:rPr>
              <a:t>）</a:t>
            </a:r>
            <a:r>
              <a:rPr lang="en-US" altLang="zh-CN" sz="2800" dirty="0">
                <a:solidFill>
                  <a:srgbClr val="0000FF"/>
                </a:solidFill>
                <a:latin typeface="黑体" panose="02010609060101010101" pitchFamily="49" charset="-122"/>
                <a:ea typeface="黑体" panose="02010609060101010101" pitchFamily="49" charset="-122"/>
                <a:cs typeface="Times New Roman" panose="02020603050405020304" pitchFamily="18" charset="0"/>
              </a:rPr>
              <a:t>1</a:t>
            </a:r>
            <a:r>
              <a:rPr lang="zh-CN" altLang="en-US" sz="2800" dirty="0">
                <a:solidFill>
                  <a:srgbClr val="0000FF"/>
                </a:solidFill>
                <a:latin typeface="黑体" panose="02010609060101010101" pitchFamily="49" charset="-122"/>
                <a:ea typeface="黑体" panose="02010609060101010101" pitchFamily="49" charset="-122"/>
                <a:cs typeface="Times New Roman" panose="02020603050405020304" pitchFamily="18" charset="0"/>
              </a:rPr>
              <a:t>开</a:t>
            </a:r>
            <a:r>
              <a:rPr lang="zh-CN" altLang="en-US" sz="2800" dirty="0">
                <a:latin typeface="黑体" panose="02010609060101010101" pitchFamily="49" charset="-122"/>
                <a:ea typeface="黑体" panose="02010609060101010101" pitchFamily="49" charset="-122"/>
                <a:cs typeface="Times New Roman" panose="02020603050405020304" pitchFamily="18" charset="0"/>
              </a:rPr>
              <a:t>、</a:t>
            </a:r>
            <a:r>
              <a:rPr lang="en-US" altLang="zh-CN" sz="28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2</a:t>
            </a:r>
            <a:r>
              <a:rPr lang="zh-CN" altLang="en-US" sz="2800" dirty="0" smtClean="0">
                <a:solidFill>
                  <a:srgbClr val="FF0000"/>
                </a:solidFill>
                <a:latin typeface="黑体" panose="02010609060101010101" pitchFamily="49" charset="-122"/>
                <a:ea typeface="黑体" panose="02010609060101010101" pitchFamily="49" charset="-122"/>
                <a:cs typeface="Times New Roman" panose="02020603050405020304" pitchFamily="18" charset="0"/>
              </a:rPr>
              <a:t>关</a:t>
            </a:r>
            <a:endParaRPr lang="zh-CN" altLang="en-US" sz="2800" dirty="0">
              <a:solidFill>
                <a:srgbClr val="FF0000"/>
              </a:solidFill>
              <a:latin typeface="黑体" panose="02010609060101010101" pitchFamily="49" charset="-122"/>
              <a:ea typeface="黑体" panose="02010609060101010101" pitchFamily="49" charset="-122"/>
              <a:cs typeface="Times New Roman" panose="02020603050405020304" pitchFamily="18" charset="0"/>
            </a:endParaRPr>
          </a:p>
        </p:txBody>
      </p:sp>
      <p:grpSp>
        <p:nvGrpSpPr>
          <p:cNvPr id="46" name="Group 17">
            <a:extLst>
              <a:ext uri="{FF2B5EF4-FFF2-40B4-BE49-F238E27FC236}">
                <a16:creationId xmlns="" xmlns:a16="http://schemas.microsoft.com/office/drawing/2014/main" id="{B53B91E4-C4B6-4D2C-AFAC-681261866C4F}"/>
              </a:ext>
            </a:extLst>
          </p:cNvPr>
          <p:cNvGrpSpPr>
            <a:grpSpLocks/>
          </p:cNvGrpSpPr>
          <p:nvPr/>
        </p:nvGrpSpPr>
        <p:grpSpPr bwMode="auto">
          <a:xfrm>
            <a:off x="4133850" y="694930"/>
            <a:ext cx="4917164" cy="3934220"/>
            <a:chOff x="370" y="1248"/>
            <a:chExt cx="2245" cy="1554"/>
          </a:xfrm>
        </p:grpSpPr>
        <p:grpSp>
          <p:nvGrpSpPr>
            <p:cNvPr id="48" name="Group 19">
              <a:extLst>
                <a:ext uri="{FF2B5EF4-FFF2-40B4-BE49-F238E27FC236}">
                  <a16:creationId xmlns="" xmlns:a16="http://schemas.microsoft.com/office/drawing/2014/main" id="{0762E953-95FF-44C8-9E16-82FEFFB9228A}"/>
                </a:ext>
              </a:extLst>
            </p:cNvPr>
            <p:cNvGrpSpPr>
              <a:grpSpLocks/>
            </p:cNvGrpSpPr>
            <p:nvPr/>
          </p:nvGrpSpPr>
          <p:grpSpPr bwMode="auto">
            <a:xfrm>
              <a:off x="370" y="1248"/>
              <a:ext cx="2245" cy="1554"/>
              <a:chOff x="370" y="1227"/>
              <a:chExt cx="2245" cy="1554"/>
            </a:xfrm>
          </p:grpSpPr>
          <p:grpSp>
            <p:nvGrpSpPr>
              <p:cNvPr id="52" name="Group 20">
                <a:extLst>
                  <a:ext uri="{FF2B5EF4-FFF2-40B4-BE49-F238E27FC236}">
                    <a16:creationId xmlns="" xmlns:a16="http://schemas.microsoft.com/office/drawing/2014/main" id="{143A90FC-505F-41CE-A456-FBD6FF7C4AF8}"/>
                  </a:ext>
                </a:extLst>
              </p:cNvPr>
              <p:cNvGrpSpPr>
                <a:grpSpLocks/>
              </p:cNvGrpSpPr>
              <p:nvPr/>
            </p:nvGrpSpPr>
            <p:grpSpPr bwMode="auto">
              <a:xfrm>
                <a:off x="370" y="1442"/>
                <a:ext cx="1617" cy="993"/>
                <a:chOff x="418" y="1346"/>
                <a:chExt cx="1617" cy="993"/>
              </a:xfrm>
            </p:grpSpPr>
            <p:sp>
              <p:nvSpPr>
                <p:cNvPr id="67" name="Line 21">
                  <a:extLst>
                    <a:ext uri="{FF2B5EF4-FFF2-40B4-BE49-F238E27FC236}">
                      <a16:creationId xmlns="" xmlns:a16="http://schemas.microsoft.com/office/drawing/2014/main" id="{86B327CA-283C-4523-818A-89249AE70238}"/>
                    </a:ext>
                  </a:extLst>
                </p:cNvPr>
                <p:cNvSpPr>
                  <a:spLocks noChangeShapeType="1"/>
                </p:cNvSpPr>
                <p:nvPr/>
              </p:nvSpPr>
              <p:spPr bwMode="auto">
                <a:xfrm>
                  <a:off x="541" y="1856"/>
                  <a:ext cx="1494"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 name="Line 22">
                  <a:extLst>
                    <a:ext uri="{FF2B5EF4-FFF2-40B4-BE49-F238E27FC236}">
                      <a16:creationId xmlns="" xmlns:a16="http://schemas.microsoft.com/office/drawing/2014/main" id="{8537B6D2-6FDD-4B11-9631-B4A182C67A8A}"/>
                    </a:ext>
                  </a:extLst>
                </p:cNvPr>
                <p:cNvSpPr>
                  <a:spLocks noChangeShapeType="1"/>
                </p:cNvSpPr>
                <p:nvPr/>
              </p:nvSpPr>
              <p:spPr bwMode="auto">
                <a:xfrm flipV="1">
                  <a:off x="568" y="1657"/>
                  <a:ext cx="454" cy="189"/>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 name="Line 23">
                  <a:extLst>
                    <a:ext uri="{FF2B5EF4-FFF2-40B4-BE49-F238E27FC236}">
                      <a16:creationId xmlns="" xmlns:a16="http://schemas.microsoft.com/office/drawing/2014/main" id="{1E8371DB-98DC-4182-A62C-939EC55B2B9C}"/>
                    </a:ext>
                  </a:extLst>
                </p:cNvPr>
                <p:cNvSpPr>
                  <a:spLocks noChangeShapeType="1"/>
                </p:cNvSpPr>
                <p:nvPr/>
              </p:nvSpPr>
              <p:spPr bwMode="auto">
                <a:xfrm>
                  <a:off x="553" y="1857"/>
                  <a:ext cx="455" cy="189"/>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70" name="Object 24">
                  <a:extLst>
                    <a:ext uri="{FF2B5EF4-FFF2-40B4-BE49-F238E27FC236}">
                      <a16:creationId xmlns="" xmlns:a16="http://schemas.microsoft.com/office/drawing/2014/main" id="{CCA9C139-DF45-41C6-8BD5-C68ECBF77937}"/>
                    </a:ext>
                  </a:extLst>
                </p:cNvPr>
                <p:cNvGraphicFramePr>
                  <a:graphicFrameLocks/>
                </p:cNvGraphicFramePr>
                <p:nvPr>
                  <p:extLst>
                    <p:ext uri="{D42A27DB-BD31-4B8C-83A1-F6EECF244321}">
                      <p14:modId xmlns:p14="http://schemas.microsoft.com/office/powerpoint/2010/main" val="3156787091"/>
                    </p:ext>
                  </p:extLst>
                </p:nvPr>
              </p:nvGraphicFramePr>
              <p:xfrm>
                <a:off x="439" y="1551"/>
                <a:ext cx="165" cy="187"/>
              </p:xfrm>
              <a:graphic>
                <a:graphicData uri="http://schemas.openxmlformats.org/presentationml/2006/ole">
                  <mc:AlternateContent xmlns:mc="http://schemas.openxmlformats.org/markup-compatibility/2006">
                    <mc:Choice xmlns:v="urn:schemas-microsoft-com:vml" Requires="v">
                      <p:oleObj spid="_x0000_s1036" r:id="rId5" imgW="139458" imgH="177492" progId="Equation.3">
                        <p:embed/>
                      </p:oleObj>
                    </mc:Choice>
                    <mc:Fallback>
                      <p:oleObj r:id="rId5" imgW="139458" imgH="177492" progId="Equation.3">
                        <p:embed/>
                        <p:pic>
                          <p:nvPicPr>
                            <p:cNvPr id="0" name=""/>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9" y="1551"/>
                              <a:ext cx="165" cy="187"/>
                            </a:xfrm>
                            <a:prstGeom prst="rect">
                              <a:avLst/>
                            </a:prstGeom>
                            <a:noFill/>
                            <a:ln>
                              <a:noFill/>
                            </a:ln>
                          </p:spPr>
                        </p:pic>
                      </p:oleObj>
                    </mc:Fallback>
                  </mc:AlternateContent>
                </a:graphicData>
              </a:graphic>
            </p:graphicFrame>
            <p:sp>
              <p:nvSpPr>
                <p:cNvPr id="71" name="Text Box 25">
                  <a:extLst>
                    <a:ext uri="{FF2B5EF4-FFF2-40B4-BE49-F238E27FC236}">
                      <a16:creationId xmlns="" xmlns:a16="http://schemas.microsoft.com/office/drawing/2014/main" id="{C700CE86-B2AE-45EA-9B16-0DB6ED292639}"/>
                    </a:ext>
                  </a:extLst>
                </p:cNvPr>
                <p:cNvSpPr txBox="1">
                  <a:spLocks noChangeArrowheads="1"/>
                </p:cNvSpPr>
                <p:nvPr/>
              </p:nvSpPr>
              <p:spPr bwMode="auto">
                <a:xfrm>
                  <a:off x="418" y="1752"/>
                  <a:ext cx="20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ct val="100000"/>
                    </a:lnSpc>
                  </a:pPr>
                  <a:r>
                    <a:rPr lang="en-US" altLang="zh-CN" sz="2000" b="1" dirty="0">
                      <a:solidFill>
                        <a:schemeClr val="tx1"/>
                      </a:solidFill>
                      <a:latin typeface="楷体_GB2312" pitchFamily="49" charset="-122"/>
                      <a:ea typeface="楷体_GB2312" pitchFamily="49" charset="-122"/>
                      <a:sym typeface="Symbol" panose="05050102010706020507" pitchFamily="18" charset="2"/>
                    </a:rPr>
                    <a:t></a:t>
                  </a:r>
                </a:p>
              </p:txBody>
            </p:sp>
            <p:grpSp>
              <p:nvGrpSpPr>
                <p:cNvPr id="72" name="Group 26">
                  <a:extLst>
                    <a:ext uri="{FF2B5EF4-FFF2-40B4-BE49-F238E27FC236}">
                      <a16:creationId xmlns="" xmlns:a16="http://schemas.microsoft.com/office/drawing/2014/main" id="{58B6A762-E008-4090-AA29-3F301FCD2187}"/>
                    </a:ext>
                  </a:extLst>
                </p:cNvPr>
                <p:cNvGrpSpPr>
                  <a:grpSpLocks/>
                </p:cNvGrpSpPr>
                <p:nvPr/>
              </p:nvGrpSpPr>
              <p:grpSpPr bwMode="auto">
                <a:xfrm>
                  <a:off x="992" y="1346"/>
                  <a:ext cx="260" cy="993"/>
                  <a:chOff x="1191" y="1527"/>
                  <a:chExt cx="468" cy="1257"/>
                </a:xfrm>
              </p:grpSpPr>
              <p:sp>
                <p:nvSpPr>
                  <p:cNvPr id="73" name="Line 27">
                    <a:extLst>
                      <a:ext uri="{FF2B5EF4-FFF2-40B4-BE49-F238E27FC236}">
                        <a16:creationId xmlns="" xmlns:a16="http://schemas.microsoft.com/office/drawing/2014/main" id="{A4DB9E7E-DE9C-4582-8DF3-41102E27ED62}"/>
                      </a:ext>
                    </a:extLst>
                  </p:cNvPr>
                  <p:cNvSpPr>
                    <a:spLocks noChangeShapeType="1"/>
                  </p:cNvSpPr>
                  <p:nvPr/>
                </p:nvSpPr>
                <p:spPr bwMode="auto">
                  <a:xfrm>
                    <a:off x="1200" y="1527"/>
                    <a:ext cx="0" cy="336"/>
                  </a:xfrm>
                  <a:prstGeom prst="line">
                    <a:avLst/>
                  </a:prstGeom>
                  <a:noFill/>
                  <a:ln w="603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 name="Line 28">
                    <a:extLst>
                      <a:ext uri="{FF2B5EF4-FFF2-40B4-BE49-F238E27FC236}">
                        <a16:creationId xmlns="" xmlns:a16="http://schemas.microsoft.com/office/drawing/2014/main" id="{6B6F4623-67FE-47AF-9869-E5FBF8F125C2}"/>
                      </a:ext>
                    </a:extLst>
                  </p:cNvPr>
                  <p:cNvSpPr>
                    <a:spLocks noChangeShapeType="1"/>
                  </p:cNvSpPr>
                  <p:nvPr/>
                </p:nvSpPr>
                <p:spPr bwMode="auto">
                  <a:xfrm>
                    <a:off x="1200" y="2448"/>
                    <a:ext cx="0" cy="336"/>
                  </a:xfrm>
                  <a:prstGeom prst="line">
                    <a:avLst/>
                  </a:prstGeom>
                  <a:noFill/>
                  <a:ln w="603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 name="Line 29">
                    <a:extLst>
                      <a:ext uri="{FF2B5EF4-FFF2-40B4-BE49-F238E27FC236}">
                        <a16:creationId xmlns="" xmlns:a16="http://schemas.microsoft.com/office/drawing/2014/main" id="{DE3B39C1-F126-4574-B8C7-92581A1B3277}"/>
                      </a:ext>
                    </a:extLst>
                  </p:cNvPr>
                  <p:cNvSpPr>
                    <a:spLocks noChangeShapeType="1"/>
                  </p:cNvSpPr>
                  <p:nvPr/>
                </p:nvSpPr>
                <p:spPr bwMode="auto">
                  <a:xfrm>
                    <a:off x="1200" y="2007"/>
                    <a:ext cx="0" cy="313"/>
                  </a:xfrm>
                  <a:prstGeom prst="line">
                    <a:avLst/>
                  </a:prstGeom>
                  <a:noFill/>
                  <a:ln w="603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76" name="Object 30">
                    <a:extLst>
                      <a:ext uri="{FF2B5EF4-FFF2-40B4-BE49-F238E27FC236}">
                        <a16:creationId xmlns="" xmlns:a16="http://schemas.microsoft.com/office/drawing/2014/main" id="{A8480630-2C8A-4765-AE36-C0ED11B04E8C}"/>
                      </a:ext>
                    </a:extLst>
                  </p:cNvPr>
                  <p:cNvGraphicFramePr>
                    <a:graphicFrameLocks/>
                  </p:cNvGraphicFramePr>
                  <p:nvPr>
                    <p:extLst>
                      <p:ext uri="{D42A27DB-BD31-4B8C-83A1-F6EECF244321}">
                        <p14:modId xmlns:p14="http://schemas.microsoft.com/office/powerpoint/2010/main" val="4116702463"/>
                      </p:ext>
                    </p:extLst>
                  </p:nvPr>
                </p:nvGraphicFramePr>
                <p:xfrm>
                  <a:off x="1296" y="2055"/>
                  <a:ext cx="363" cy="220"/>
                </p:xfrm>
                <a:graphic>
                  <a:graphicData uri="http://schemas.openxmlformats.org/presentationml/2006/ole">
                    <mc:AlternateContent xmlns:mc="http://schemas.openxmlformats.org/markup-compatibility/2006">
                      <mc:Choice xmlns:v="urn:schemas-microsoft-com:vml" Requires="v">
                        <p:oleObj spid="_x0000_s1037" r:id="rId7" imgW="164885" imgH="164885" progId="Equation.3">
                          <p:embed/>
                        </p:oleObj>
                      </mc:Choice>
                      <mc:Fallback>
                        <p:oleObj r:id="rId7" imgW="164885" imgH="164885" progId="Equation.3">
                          <p:embed/>
                          <p:pic>
                            <p:nvPicPr>
                              <p:cNvPr id="0" name=""/>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96" y="2055"/>
                                <a:ext cx="363" cy="220"/>
                              </a:xfrm>
                              <a:prstGeom prst="rect">
                                <a:avLst/>
                              </a:prstGeom>
                              <a:noFill/>
                              <a:ln>
                                <a:noFill/>
                              </a:ln>
                            </p:spPr>
                          </p:pic>
                        </p:oleObj>
                      </mc:Fallback>
                    </mc:AlternateContent>
                  </a:graphicData>
                </a:graphic>
              </p:graphicFrame>
              <p:sp>
                <p:nvSpPr>
                  <p:cNvPr id="77" name="Text Box 31">
                    <a:extLst>
                      <a:ext uri="{FF2B5EF4-FFF2-40B4-BE49-F238E27FC236}">
                        <a16:creationId xmlns="" xmlns:a16="http://schemas.microsoft.com/office/drawing/2014/main" id="{89D257B3-BA4F-44FD-99F5-8261448B411D}"/>
                      </a:ext>
                    </a:extLst>
                  </p:cNvPr>
                  <p:cNvSpPr txBox="1">
                    <a:spLocks noChangeArrowheads="1"/>
                  </p:cNvSpPr>
                  <p:nvPr/>
                </p:nvSpPr>
                <p:spPr bwMode="auto">
                  <a:xfrm>
                    <a:off x="1191" y="1662"/>
                    <a:ext cx="31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ct val="100000"/>
                      </a:lnSpc>
                    </a:pPr>
                    <a:r>
                      <a:rPr lang="en-US" altLang="zh-CN" sz="2400" b="1" dirty="0">
                        <a:solidFill>
                          <a:schemeClr val="tx1"/>
                        </a:solidFill>
                        <a:latin typeface="楷体_GB2312" pitchFamily="49" charset="-122"/>
                        <a:ea typeface="楷体_GB2312" pitchFamily="49" charset="-122"/>
                        <a:sym typeface="Symbol" panose="05050102010706020507" pitchFamily="18" charset="2"/>
                      </a:rPr>
                      <a:t>1</a:t>
                    </a:r>
                  </a:p>
                </p:txBody>
              </p:sp>
              <p:sp>
                <p:nvSpPr>
                  <p:cNvPr id="78" name="Text Box 32">
                    <a:extLst>
                      <a:ext uri="{FF2B5EF4-FFF2-40B4-BE49-F238E27FC236}">
                        <a16:creationId xmlns="" xmlns:a16="http://schemas.microsoft.com/office/drawing/2014/main" id="{771FD260-9EC7-4B1D-A3A1-17E56B5A9931}"/>
                      </a:ext>
                    </a:extLst>
                  </p:cNvPr>
                  <p:cNvSpPr txBox="1">
                    <a:spLocks noChangeArrowheads="1"/>
                  </p:cNvSpPr>
                  <p:nvPr/>
                </p:nvSpPr>
                <p:spPr bwMode="auto">
                  <a:xfrm>
                    <a:off x="1250" y="2421"/>
                    <a:ext cx="31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ct val="100000"/>
                      </a:lnSpc>
                    </a:pPr>
                    <a:r>
                      <a:rPr lang="en-US" altLang="zh-CN" sz="2400" b="1" dirty="0">
                        <a:solidFill>
                          <a:schemeClr val="tx1"/>
                        </a:solidFill>
                        <a:latin typeface="楷体_GB2312" pitchFamily="49" charset="-122"/>
                        <a:ea typeface="楷体_GB2312" pitchFamily="49" charset="-122"/>
                        <a:sym typeface="Symbol" panose="05050102010706020507" pitchFamily="18" charset="2"/>
                      </a:rPr>
                      <a:t>2</a:t>
                    </a:r>
                  </a:p>
                </p:txBody>
              </p:sp>
            </p:grpSp>
          </p:grpSp>
          <p:grpSp>
            <p:nvGrpSpPr>
              <p:cNvPr id="53" name="Group 33">
                <a:extLst>
                  <a:ext uri="{FF2B5EF4-FFF2-40B4-BE49-F238E27FC236}">
                    <a16:creationId xmlns="" xmlns:a16="http://schemas.microsoft.com/office/drawing/2014/main" id="{5F5C6ABC-8519-411B-99A3-DEC3A5FC184A}"/>
                  </a:ext>
                </a:extLst>
              </p:cNvPr>
              <p:cNvGrpSpPr>
                <a:grpSpLocks/>
              </p:cNvGrpSpPr>
              <p:nvPr/>
            </p:nvGrpSpPr>
            <p:grpSpPr bwMode="auto">
              <a:xfrm>
                <a:off x="960" y="1227"/>
                <a:ext cx="1655" cy="1554"/>
                <a:chOff x="960" y="1227"/>
                <a:chExt cx="1655" cy="1554"/>
              </a:xfrm>
            </p:grpSpPr>
            <p:grpSp>
              <p:nvGrpSpPr>
                <p:cNvPr id="54" name="Group 34">
                  <a:extLst>
                    <a:ext uri="{FF2B5EF4-FFF2-40B4-BE49-F238E27FC236}">
                      <a16:creationId xmlns="" xmlns:a16="http://schemas.microsoft.com/office/drawing/2014/main" id="{402BA2AF-AD01-4D63-910E-C2BFDA1AB605}"/>
                    </a:ext>
                  </a:extLst>
                </p:cNvPr>
                <p:cNvGrpSpPr>
                  <a:grpSpLocks/>
                </p:cNvGrpSpPr>
                <p:nvPr/>
              </p:nvGrpSpPr>
              <p:grpSpPr bwMode="auto">
                <a:xfrm>
                  <a:off x="1728" y="1275"/>
                  <a:ext cx="555" cy="1387"/>
                  <a:chOff x="1767" y="1182"/>
                  <a:chExt cx="555" cy="1387"/>
                </a:xfrm>
              </p:grpSpPr>
              <p:sp>
                <p:nvSpPr>
                  <p:cNvPr id="61" name="Freeform 35">
                    <a:extLst>
                      <a:ext uri="{FF2B5EF4-FFF2-40B4-BE49-F238E27FC236}">
                        <a16:creationId xmlns="" xmlns:a16="http://schemas.microsoft.com/office/drawing/2014/main" id="{AA82DF02-3F77-41D1-ABA5-13431815B30A}"/>
                      </a:ext>
                    </a:extLst>
                  </p:cNvPr>
                  <p:cNvSpPr>
                    <a:spLocks noChangeArrowheads="1"/>
                  </p:cNvSpPr>
                  <p:nvPr/>
                </p:nvSpPr>
                <p:spPr bwMode="auto">
                  <a:xfrm>
                    <a:off x="2124" y="1182"/>
                    <a:ext cx="191" cy="998"/>
                  </a:xfrm>
                  <a:custGeom>
                    <a:avLst/>
                    <a:gdLst>
                      <a:gd name="T0" fmla="*/ 323 w 343"/>
                      <a:gd name="T1" fmla="*/ 0 h 1264"/>
                      <a:gd name="T2" fmla="*/ 2 w 343"/>
                      <a:gd name="T3" fmla="*/ 590 h 1264"/>
                      <a:gd name="T4" fmla="*/ 311 w 343"/>
                      <a:gd name="T5" fmla="*/ 1264 h 1264"/>
                    </a:gdLst>
                    <a:ahLst/>
                    <a:cxnLst>
                      <a:cxn ang="0">
                        <a:pos x="T0" y="T1"/>
                      </a:cxn>
                      <a:cxn ang="0">
                        <a:pos x="T2" y="T3"/>
                      </a:cxn>
                      <a:cxn ang="0">
                        <a:pos x="T4" y="T5"/>
                      </a:cxn>
                    </a:cxnLst>
                    <a:rect l="0" t="0" r="r" b="b"/>
                    <a:pathLst>
                      <a:path w="343" h="1264">
                        <a:moveTo>
                          <a:pt x="323" y="0"/>
                        </a:moveTo>
                        <a:cubicBezTo>
                          <a:pt x="310" y="374"/>
                          <a:pt x="4" y="379"/>
                          <a:pt x="2" y="590"/>
                        </a:cubicBezTo>
                        <a:cubicBezTo>
                          <a:pt x="0" y="801"/>
                          <a:pt x="343" y="1009"/>
                          <a:pt x="311" y="1264"/>
                        </a:cubicBezTo>
                      </a:path>
                    </a:pathLst>
                  </a:custGeom>
                  <a:noFill/>
                  <a:ln w="41275">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zh-CN" altLang="en-US"/>
                  </a:p>
                </p:txBody>
              </p:sp>
              <p:sp>
                <p:nvSpPr>
                  <p:cNvPr id="62" name="Freeform 36">
                    <a:extLst>
                      <a:ext uri="{FF2B5EF4-FFF2-40B4-BE49-F238E27FC236}">
                        <a16:creationId xmlns="" xmlns:a16="http://schemas.microsoft.com/office/drawing/2014/main" id="{26066BDC-2972-4C34-A35B-B8C6AE123059}"/>
                      </a:ext>
                    </a:extLst>
                  </p:cNvPr>
                  <p:cNvSpPr>
                    <a:spLocks noChangeArrowheads="1"/>
                  </p:cNvSpPr>
                  <p:nvPr/>
                </p:nvSpPr>
                <p:spPr bwMode="auto">
                  <a:xfrm>
                    <a:off x="2131" y="1583"/>
                    <a:ext cx="191" cy="986"/>
                  </a:xfrm>
                  <a:custGeom>
                    <a:avLst/>
                    <a:gdLst>
                      <a:gd name="T0" fmla="*/ 633 w 727"/>
                      <a:gd name="T1" fmla="*/ 0 h 1174"/>
                      <a:gd name="T2" fmla="*/ 5 w 727"/>
                      <a:gd name="T3" fmla="*/ 540 h 1174"/>
                      <a:gd name="T4" fmla="*/ 660 w 727"/>
                      <a:gd name="T5" fmla="*/ 1174 h 1174"/>
                    </a:gdLst>
                    <a:ahLst/>
                    <a:cxnLst>
                      <a:cxn ang="0">
                        <a:pos x="T0" y="T1"/>
                      </a:cxn>
                      <a:cxn ang="0">
                        <a:pos x="T2" y="T3"/>
                      </a:cxn>
                      <a:cxn ang="0">
                        <a:pos x="T4" y="T5"/>
                      </a:cxn>
                    </a:cxnLst>
                    <a:rect l="0" t="0" r="r" b="b"/>
                    <a:pathLst>
                      <a:path w="727" h="1174">
                        <a:moveTo>
                          <a:pt x="633" y="0"/>
                        </a:moveTo>
                        <a:cubicBezTo>
                          <a:pt x="647" y="347"/>
                          <a:pt x="0" y="344"/>
                          <a:pt x="5" y="540"/>
                        </a:cubicBezTo>
                        <a:cubicBezTo>
                          <a:pt x="10" y="736"/>
                          <a:pt x="727" y="934"/>
                          <a:pt x="660" y="1174"/>
                        </a:cubicBezTo>
                      </a:path>
                    </a:pathLst>
                  </a:custGeom>
                  <a:noFill/>
                  <a:ln w="41275">
                    <a:solidFill>
                      <a:srgbClr val="FF00FF"/>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zh-CN" altLang="en-US"/>
                  </a:p>
                </p:txBody>
              </p:sp>
              <p:grpSp>
                <p:nvGrpSpPr>
                  <p:cNvPr id="63" name="Group 37">
                    <a:extLst>
                      <a:ext uri="{FF2B5EF4-FFF2-40B4-BE49-F238E27FC236}">
                        <a16:creationId xmlns="" xmlns:a16="http://schemas.microsoft.com/office/drawing/2014/main" id="{8E48D6F7-B661-45A1-BC99-65FF46211AAD}"/>
                      </a:ext>
                    </a:extLst>
                  </p:cNvPr>
                  <p:cNvGrpSpPr>
                    <a:grpSpLocks/>
                  </p:cNvGrpSpPr>
                  <p:nvPr/>
                </p:nvGrpSpPr>
                <p:grpSpPr bwMode="auto">
                  <a:xfrm>
                    <a:off x="1767" y="1340"/>
                    <a:ext cx="552" cy="1020"/>
                    <a:chOff x="3456" y="2250"/>
                    <a:chExt cx="915" cy="1127"/>
                  </a:xfrm>
                </p:grpSpPr>
                <p:sp>
                  <p:nvSpPr>
                    <p:cNvPr id="64" name="Freeform 38">
                      <a:extLst>
                        <a:ext uri="{FF2B5EF4-FFF2-40B4-BE49-F238E27FC236}">
                          <a16:creationId xmlns="" xmlns:a16="http://schemas.microsoft.com/office/drawing/2014/main" id="{830946B4-14A1-4D85-9A96-F3211F221A73}"/>
                        </a:ext>
                      </a:extLst>
                    </p:cNvPr>
                    <p:cNvSpPr>
                      <a:spLocks noChangeArrowheads="1"/>
                    </p:cNvSpPr>
                    <p:nvPr/>
                  </p:nvSpPr>
                  <p:spPr bwMode="auto">
                    <a:xfrm>
                      <a:off x="3456" y="2544"/>
                      <a:ext cx="915" cy="549"/>
                    </a:xfrm>
                    <a:custGeom>
                      <a:avLst/>
                      <a:gdLst>
                        <a:gd name="T0" fmla="*/ 587 w 1111"/>
                        <a:gd name="T1" fmla="*/ 0 h 813"/>
                        <a:gd name="T2" fmla="*/ 1014 w 1111"/>
                        <a:gd name="T3" fmla="*/ 40 h 813"/>
                        <a:gd name="T4" fmla="*/ 267 w 1111"/>
                        <a:gd name="T5" fmla="*/ 186 h 813"/>
                        <a:gd name="T6" fmla="*/ 1067 w 1111"/>
                        <a:gd name="T7" fmla="*/ 293 h 813"/>
                        <a:gd name="T8" fmla="*/ 5 w 1111"/>
                        <a:gd name="T9" fmla="*/ 414 h 813"/>
                        <a:gd name="T10" fmla="*/ 1040 w 1111"/>
                        <a:gd name="T11" fmla="*/ 493 h 813"/>
                        <a:gd name="T12" fmla="*/ 267 w 1111"/>
                        <a:gd name="T13" fmla="*/ 626 h 813"/>
                        <a:gd name="T14" fmla="*/ 1067 w 1111"/>
                        <a:gd name="T15" fmla="*/ 733 h 813"/>
                        <a:gd name="T16" fmla="*/ 534 w 1111"/>
                        <a:gd name="T17" fmla="*/ 813 h 8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11" h="813">
                          <a:moveTo>
                            <a:pt x="587" y="0"/>
                          </a:moveTo>
                          <a:cubicBezTo>
                            <a:pt x="658" y="7"/>
                            <a:pt x="1067" y="9"/>
                            <a:pt x="1014" y="40"/>
                          </a:cubicBezTo>
                          <a:cubicBezTo>
                            <a:pt x="961" y="71"/>
                            <a:pt x="258" y="144"/>
                            <a:pt x="267" y="186"/>
                          </a:cubicBezTo>
                          <a:cubicBezTo>
                            <a:pt x="276" y="228"/>
                            <a:pt x="1111" y="255"/>
                            <a:pt x="1067" y="293"/>
                          </a:cubicBezTo>
                          <a:cubicBezTo>
                            <a:pt x="1023" y="331"/>
                            <a:pt x="10" y="381"/>
                            <a:pt x="5" y="414"/>
                          </a:cubicBezTo>
                          <a:cubicBezTo>
                            <a:pt x="0" y="447"/>
                            <a:pt x="996" y="458"/>
                            <a:pt x="1040" y="493"/>
                          </a:cubicBezTo>
                          <a:cubicBezTo>
                            <a:pt x="1084" y="528"/>
                            <a:pt x="263" y="586"/>
                            <a:pt x="267" y="626"/>
                          </a:cubicBezTo>
                          <a:cubicBezTo>
                            <a:pt x="271" y="666"/>
                            <a:pt x="1023" y="702"/>
                            <a:pt x="1067" y="733"/>
                          </a:cubicBezTo>
                          <a:cubicBezTo>
                            <a:pt x="1111" y="764"/>
                            <a:pt x="645" y="796"/>
                            <a:pt x="534" y="813"/>
                          </a:cubicBezTo>
                        </a:path>
                      </a:pathLst>
                    </a:custGeom>
                    <a:noFill/>
                    <a:ln w="412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zh-CN" altLang="en-US"/>
                    </a:p>
                  </p:txBody>
                </p:sp>
                <p:sp>
                  <p:nvSpPr>
                    <p:cNvPr id="65" name="Freeform 39">
                      <a:extLst>
                        <a:ext uri="{FF2B5EF4-FFF2-40B4-BE49-F238E27FC236}">
                          <a16:creationId xmlns="" xmlns:a16="http://schemas.microsoft.com/office/drawing/2014/main" id="{8E02BC9E-BD6D-4536-8E75-9FF8E9432CC8}"/>
                        </a:ext>
                      </a:extLst>
                    </p:cNvPr>
                    <p:cNvSpPr>
                      <a:spLocks noChangeArrowheads="1"/>
                    </p:cNvSpPr>
                    <p:nvPr/>
                  </p:nvSpPr>
                  <p:spPr bwMode="auto">
                    <a:xfrm>
                      <a:off x="3947" y="2250"/>
                      <a:ext cx="384" cy="270"/>
                    </a:xfrm>
                    <a:custGeom>
                      <a:avLst/>
                      <a:gdLst>
                        <a:gd name="T0" fmla="*/ 380 w 384"/>
                        <a:gd name="T1" fmla="*/ 0 h 270"/>
                        <a:gd name="T2" fmla="*/ 197 w 384"/>
                        <a:gd name="T3" fmla="*/ 44 h 270"/>
                        <a:gd name="T4" fmla="*/ 358 w 384"/>
                        <a:gd name="T5" fmla="*/ 98 h 270"/>
                        <a:gd name="T6" fmla="*/ 40 w 384"/>
                        <a:gd name="T7" fmla="*/ 151 h 270"/>
                        <a:gd name="T8" fmla="*/ 360 w 384"/>
                        <a:gd name="T9" fmla="*/ 217 h 270"/>
                        <a:gd name="T10" fmla="*/ 0 w 384"/>
                        <a:gd name="T11" fmla="*/ 270 h 270"/>
                      </a:gdLst>
                      <a:ahLst/>
                      <a:cxnLst>
                        <a:cxn ang="0">
                          <a:pos x="T0" y="T1"/>
                        </a:cxn>
                        <a:cxn ang="0">
                          <a:pos x="T2" y="T3"/>
                        </a:cxn>
                        <a:cxn ang="0">
                          <a:pos x="T4" y="T5"/>
                        </a:cxn>
                        <a:cxn ang="0">
                          <a:pos x="T6" y="T7"/>
                        </a:cxn>
                        <a:cxn ang="0">
                          <a:pos x="T8" y="T9"/>
                        </a:cxn>
                        <a:cxn ang="0">
                          <a:pos x="T10" y="T11"/>
                        </a:cxn>
                      </a:cxnLst>
                      <a:rect l="0" t="0" r="r" b="b"/>
                      <a:pathLst>
                        <a:path w="384" h="270">
                          <a:moveTo>
                            <a:pt x="380" y="0"/>
                          </a:moveTo>
                          <a:cubicBezTo>
                            <a:pt x="350" y="7"/>
                            <a:pt x="201" y="28"/>
                            <a:pt x="197" y="44"/>
                          </a:cubicBezTo>
                          <a:cubicBezTo>
                            <a:pt x="193" y="61"/>
                            <a:pt x="384" y="80"/>
                            <a:pt x="358" y="98"/>
                          </a:cubicBezTo>
                          <a:cubicBezTo>
                            <a:pt x="332" y="116"/>
                            <a:pt x="40" y="131"/>
                            <a:pt x="40" y="151"/>
                          </a:cubicBezTo>
                          <a:cubicBezTo>
                            <a:pt x="40" y="171"/>
                            <a:pt x="367" y="197"/>
                            <a:pt x="360" y="217"/>
                          </a:cubicBezTo>
                          <a:cubicBezTo>
                            <a:pt x="353" y="237"/>
                            <a:pt x="75" y="259"/>
                            <a:pt x="0" y="270"/>
                          </a:cubicBezTo>
                        </a:path>
                      </a:pathLst>
                    </a:custGeom>
                    <a:noFill/>
                    <a:ln w="412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zh-CN" altLang="en-US"/>
                    </a:p>
                  </p:txBody>
                </p:sp>
                <p:sp>
                  <p:nvSpPr>
                    <p:cNvPr id="66" name="Freeform 40">
                      <a:extLst>
                        <a:ext uri="{FF2B5EF4-FFF2-40B4-BE49-F238E27FC236}">
                          <a16:creationId xmlns="" xmlns:a16="http://schemas.microsoft.com/office/drawing/2014/main" id="{3240A951-BA79-49B6-B63A-4530E5C32D8A}"/>
                        </a:ext>
                      </a:extLst>
                    </p:cNvPr>
                    <p:cNvSpPr>
                      <a:spLocks noChangeArrowheads="1"/>
                    </p:cNvSpPr>
                    <p:nvPr/>
                  </p:nvSpPr>
                  <p:spPr bwMode="auto">
                    <a:xfrm flipV="1">
                      <a:off x="3953" y="3107"/>
                      <a:ext cx="384" cy="270"/>
                    </a:xfrm>
                    <a:custGeom>
                      <a:avLst/>
                      <a:gdLst>
                        <a:gd name="T0" fmla="*/ 380 w 384"/>
                        <a:gd name="T1" fmla="*/ 0 h 270"/>
                        <a:gd name="T2" fmla="*/ 197 w 384"/>
                        <a:gd name="T3" fmla="*/ 44 h 270"/>
                        <a:gd name="T4" fmla="*/ 358 w 384"/>
                        <a:gd name="T5" fmla="*/ 98 h 270"/>
                        <a:gd name="T6" fmla="*/ 40 w 384"/>
                        <a:gd name="T7" fmla="*/ 151 h 270"/>
                        <a:gd name="T8" fmla="*/ 360 w 384"/>
                        <a:gd name="T9" fmla="*/ 217 h 270"/>
                        <a:gd name="T10" fmla="*/ 0 w 384"/>
                        <a:gd name="T11" fmla="*/ 270 h 270"/>
                      </a:gdLst>
                      <a:ahLst/>
                      <a:cxnLst>
                        <a:cxn ang="0">
                          <a:pos x="T0" y="T1"/>
                        </a:cxn>
                        <a:cxn ang="0">
                          <a:pos x="T2" y="T3"/>
                        </a:cxn>
                        <a:cxn ang="0">
                          <a:pos x="T4" y="T5"/>
                        </a:cxn>
                        <a:cxn ang="0">
                          <a:pos x="T6" y="T7"/>
                        </a:cxn>
                        <a:cxn ang="0">
                          <a:pos x="T8" y="T9"/>
                        </a:cxn>
                        <a:cxn ang="0">
                          <a:pos x="T10" y="T11"/>
                        </a:cxn>
                      </a:cxnLst>
                      <a:rect l="0" t="0" r="r" b="b"/>
                      <a:pathLst>
                        <a:path w="384" h="270">
                          <a:moveTo>
                            <a:pt x="380" y="0"/>
                          </a:moveTo>
                          <a:cubicBezTo>
                            <a:pt x="350" y="7"/>
                            <a:pt x="201" y="28"/>
                            <a:pt x="197" y="44"/>
                          </a:cubicBezTo>
                          <a:cubicBezTo>
                            <a:pt x="193" y="61"/>
                            <a:pt x="384" y="80"/>
                            <a:pt x="358" y="98"/>
                          </a:cubicBezTo>
                          <a:cubicBezTo>
                            <a:pt x="332" y="116"/>
                            <a:pt x="40" y="131"/>
                            <a:pt x="40" y="151"/>
                          </a:cubicBezTo>
                          <a:cubicBezTo>
                            <a:pt x="40" y="171"/>
                            <a:pt x="367" y="197"/>
                            <a:pt x="360" y="217"/>
                          </a:cubicBezTo>
                          <a:cubicBezTo>
                            <a:pt x="353" y="237"/>
                            <a:pt x="75" y="259"/>
                            <a:pt x="0" y="270"/>
                          </a:cubicBezTo>
                        </a:path>
                      </a:pathLst>
                    </a:custGeom>
                    <a:noFill/>
                    <a:ln w="412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zh-CN" altLang="en-US"/>
                    </a:p>
                  </p:txBody>
                </p:sp>
              </p:grpSp>
            </p:grpSp>
            <p:sp>
              <p:nvSpPr>
                <p:cNvPr id="55" name="Line 41">
                  <a:extLst>
                    <a:ext uri="{FF2B5EF4-FFF2-40B4-BE49-F238E27FC236}">
                      <a16:creationId xmlns="" xmlns:a16="http://schemas.microsoft.com/office/drawing/2014/main" id="{0566866E-792A-466E-9254-C792A56D0B07}"/>
                    </a:ext>
                  </a:extLst>
                </p:cNvPr>
                <p:cNvSpPr>
                  <a:spLocks noChangeShapeType="1"/>
                </p:cNvSpPr>
                <p:nvPr/>
              </p:nvSpPr>
              <p:spPr bwMode="auto">
                <a:xfrm>
                  <a:off x="2323" y="1227"/>
                  <a:ext cx="1" cy="1554"/>
                </a:xfrm>
                <a:prstGeom prst="line">
                  <a:avLst/>
                </a:prstGeom>
                <a:noFill/>
                <a:ln w="10160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 name="Line 43">
                  <a:extLst>
                    <a:ext uri="{FF2B5EF4-FFF2-40B4-BE49-F238E27FC236}">
                      <a16:creationId xmlns="" xmlns:a16="http://schemas.microsoft.com/office/drawing/2014/main" id="{C82A5E91-695E-48D8-95EA-BDCF906E3DB5}"/>
                    </a:ext>
                  </a:extLst>
                </p:cNvPr>
                <p:cNvSpPr>
                  <a:spLocks noChangeShapeType="1"/>
                </p:cNvSpPr>
                <p:nvPr/>
              </p:nvSpPr>
              <p:spPr bwMode="auto">
                <a:xfrm flipV="1">
                  <a:off x="960" y="1618"/>
                  <a:ext cx="1344" cy="144"/>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 name="Line 44">
                  <a:extLst>
                    <a:ext uri="{FF2B5EF4-FFF2-40B4-BE49-F238E27FC236}">
                      <a16:creationId xmlns="" xmlns:a16="http://schemas.microsoft.com/office/drawing/2014/main" id="{DC162E97-1FF2-4FD4-A6FA-750A50C9A905}"/>
                    </a:ext>
                  </a:extLst>
                </p:cNvPr>
                <p:cNvSpPr>
                  <a:spLocks noChangeShapeType="1"/>
                </p:cNvSpPr>
                <p:nvPr/>
              </p:nvSpPr>
              <p:spPr bwMode="auto">
                <a:xfrm flipV="1">
                  <a:off x="975" y="1630"/>
                  <a:ext cx="1296" cy="528"/>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59" name="Object 45">
                  <a:extLst>
                    <a:ext uri="{FF2B5EF4-FFF2-40B4-BE49-F238E27FC236}">
                      <a16:creationId xmlns="" xmlns:a16="http://schemas.microsoft.com/office/drawing/2014/main" id="{91860AD3-F6CD-401B-B1EA-D2015FDFD3BC}"/>
                    </a:ext>
                  </a:extLst>
                </p:cNvPr>
                <p:cNvGraphicFramePr>
                  <a:graphicFrameLocks/>
                </p:cNvGraphicFramePr>
                <p:nvPr>
                  <p:extLst>
                    <p:ext uri="{D42A27DB-BD31-4B8C-83A1-F6EECF244321}">
                      <p14:modId xmlns:p14="http://schemas.microsoft.com/office/powerpoint/2010/main" val="2388468429"/>
                    </p:ext>
                  </p:extLst>
                </p:nvPr>
              </p:nvGraphicFramePr>
              <p:xfrm>
                <a:off x="1920" y="1289"/>
                <a:ext cx="192" cy="242"/>
              </p:xfrm>
              <a:graphic>
                <a:graphicData uri="http://schemas.openxmlformats.org/presentationml/2006/ole">
                  <mc:AlternateContent xmlns:mc="http://schemas.openxmlformats.org/markup-compatibility/2006">
                    <mc:Choice xmlns:v="urn:schemas-microsoft-com:vml" Requires="v">
                      <p:oleObj spid="_x0000_s1038" name="Equation" r:id="rId9" imgW="152280" imgH="228600" progId="Equation.DSMT4">
                        <p:embed/>
                      </p:oleObj>
                    </mc:Choice>
                    <mc:Fallback>
                      <p:oleObj name="Equation" r:id="rId9" imgW="152280" imgH="228600" progId="Equation.DSMT4">
                        <p:embed/>
                        <p:pic>
                          <p:nvPicPr>
                            <p:cNvPr id="0" name=""/>
                            <p:cNvPicPr>
                              <a:picLocks noChangeArrowheads="1"/>
                            </p:cNvPicPr>
                            <p:nvPr/>
                          </p:nvPicPr>
                          <p:blipFill>
                            <a:blip r:embed="rId10"/>
                            <a:srcRect/>
                            <a:stretch>
                              <a:fillRect/>
                            </a:stretch>
                          </p:blipFill>
                          <p:spPr bwMode="auto">
                            <a:xfrm>
                              <a:off x="1920" y="1289"/>
                              <a:ext cx="192"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0" name="Object 46">
                  <a:extLst>
                    <a:ext uri="{FF2B5EF4-FFF2-40B4-BE49-F238E27FC236}">
                      <a16:creationId xmlns="" xmlns:a16="http://schemas.microsoft.com/office/drawing/2014/main" id="{7A1F5E9B-8F58-4027-B8E1-35C2258C910C}"/>
                    </a:ext>
                  </a:extLst>
                </p:cNvPr>
                <p:cNvGraphicFramePr>
                  <a:graphicFrameLocks/>
                </p:cNvGraphicFramePr>
                <p:nvPr>
                  <p:extLst>
                    <p:ext uri="{D42A27DB-BD31-4B8C-83A1-F6EECF244321}">
                      <p14:modId xmlns:p14="http://schemas.microsoft.com/office/powerpoint/2010/main" val="263459856"/>
                    </p:ext>
                  </p:extLst>
                </p:nvPr>
              </p:nvGraphicFramePr>
              <p:xfrm>
                <a:off x="2416" y="1294"/>
                <a:ext cx="199" cy="221"/>
              </p:xfrm>
              <a:graphic>
                <a:graphicData uri="http://schemas.openxmlformats.org/presentationml/2006/ole">
                  <mc:AlternateContent xmlns:mc="http://schemas.openxmlformats.org/markup-compatibility/2006">
                    <mc:Choice xmlns:v="urn:schemas-microsoft-com:vml" Requires="v">
                      <p:oleObj spid="_x0000_s1039" r:id="rId11" imgW="152202" imgH="164885" progId="Equation.3">
                        <p:embed/>
                      </p:oleObj>
                    </mc:Choice>
                    <mc:Fallback>
                      <p:oleObj r:id="rId11" imgW="152202" imgH="164885" progId="Equation.3">
                        <p:embed/>
                        <p:pic>
                          <p:nvPicPr>
                            <p:cNvPr id="0" name=""/>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416" y="1294"/>
                              <a:ext cx="199" cy="221"/>
                            </a:xfrm>
                            <a:prstGeom prst="rect">
                              <a:avLst/>
                            </a:prstGeom>
                            <a:noFill/>
                            <a:ln>
                              <a:noFill/>
                            </a:ln>
                          </p:spPr>
                        </p:pic>
                      </p:oleObj>
                    </mc:Fallback>
                  </mc:AlternateContent>
                </a:graphicData>
              </a:graphic>
            </p:graphicFrame>
          </p:grpSp>
        </p:grpSp>
        <p:graphicFrame>
          <p:nvGraphicFramePr>
            <p:cNvPr id="50" name="Object 48">
              <a:extLst>
                <a:ext uri="{FF2B5EF4-FFF2-40B4-BE49-F238E27FC236}">
                  <a16:creationId xmlns="" xmlns:a16="http://schemas.microsoft.com/office/drawing/2014/main" id="{20C07CDC-FD61-45B7-B1BF-6CA6B6E687A1}"/>
                </a:ext>
              </a:extLst>
            </p:cNvPr>
            <p:cNvGraphicFramePr>
              <a:graphicFrameLocks/>
            </p:cNvGraphicFramePr>
            <p:nvPr>
              <p:extLst>
                <p:ext uri="{D42A27DB-BD31-4B8C-83A1-F6EECF244321}">
                  <p14:modId xmlns:p14="http://schemas.microsoft.com/office/powerpoint/2010/main" val="3488437628"/>
                </p:ext>
              </p:extLst>
            </p:nvPr>
          </p:nvGraphicFramePr>
          <p:xfrm>
            <a:off x="1211" y="1463"/>
            <a:ext cx="470" cy="288"/>
          </p:xfrm>
          <a:graphic>
            <a:graphicData uri="http://schemas.openxmlformats.org/presentationml/2006/ole">
              <mc:AlternateContent xmlns:mc="http://schemas.openxmlformats.org/markup-compatibility/2006">
                <mc:Choice xmlns:v="urn:schemas-microsoft-com:vml" Requires="v">
                  <p:oleObj spid="_x0000_s1040" name="Equation" r:id="rId13" imgW="279360" imgH="228600" progId="Equation.DSMT4">
                    <p:embed/>
                  </p:oleObj>
                </mc:Choice>
                <mc:Fallback>
                  <p:oleObj name="Equation" r:id="rId13" imgW="279360" imgH="228600" progId="Equation.DSMT4">
                    <p:embed/>
                    <p:pic>
                      <p:nvPicPr>
                        <p:cNvPr id="0" name=""/>
                        <p:cNvPicPr>
                          <a:picLocks noChangeArrowheads="1"/>
                        </p:cNvPicPr>
                        <p:nvPr/>
                      </p:nvPicPr>
                      <p:blipFill>
                        <a:blip r:embed="rId14"/>
                        <a:srcRect/>
                        <a:stretch>
                          <a:fillRect/>
                        </a:stretch>
                      </p:blipFill>
                      <p:spPr bwMode="auto">
                        <a:xfrm>
                          <a:off x="1211" y="1463"/>
                          <a:ext cx="47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mc:AlternateContent xmlns:mc="http://schemas.openxmlformats.org/markup-compatibility/2006" xmlns:a14="http://schemas.microsoft.com/office/drawing/2010/main">
        <mc:Choice Requires="a14">
          <p:sp>
            <p:nvSpPr>
              <p:cNvPr id="35" name="Rectangle 34"/>
              <p:cNvSpPr/>
              <p:nvPr/>
            </p:nvSpPr>
            <p:spPr>
              <a:xfrm>
                <a:off x="495655" y="1972542"/>
                <a:ext cx="3620747" cy="3238772"/>
              </a:xfrm>
              <a:prstGeom prst="rect">
                <a:avLst/>
              </a:prstGeom>
            </p:spPr>
            <p:txBody>
              <a:bodyPr wrap="square">
                <a:spAutoFit/>
              </a:bodyPr>
              <a:lstStyle/>
              <a:p>
                <a:pPr>
                  <a:lnSpc>
                    <a:spcPct val="150000"/>
                  </a:lnSpc>
                  <a:spcBef>
                    <a:spcPct val="0"/>
                  </a:spcBef>
                </a:pPr>
                <a:r>
                  <a:rPr lang="zh-CN" altLang="en-US" sz="2800" dirty="0" smtClean="0">
                    <a:latin typeface="黑体" panose="02010609060101010101" pitchFamily="49" charset="-122"/>
                    <a:ea typeface="黑体" panose="02010609060101010101" pitchFamily="49" charset="-122"/>
                  </a:rPr>
                  <a:t>此</a:t>
                </a:r>
                <a:r>
                  <a:rPr lang="zh-CN" altLang="en-US" sz="2800" dirty="0">
                    <a:latin typeface="黑体" panose="02010609060101010101" pitchFamily="49" charset="-122"/>
                    <a:ea typeface="黑体" panose="02010609060101010101" pitchFamily="49" charset="-122"/>
                  </a:rPr>
                  <a:t>时，得到的是单缝衍射图样</a:t>
                </a:r>
                <a:r>
                  <a:rPr lang="en-US" altLang="zh-CN" sz="2800" dirty="0">
                    <a:latin typeface="Times New Roman" panose="02020603050405020304" pitchFamily="18" charset="0"/>
                    <a:ea typeface="黑体" panose="02010609060101010101" pitchFamily="49" charset="-122"/>
                    <a:cs typeface="Times New Roman" panose="02020603050405020304" pitchFamily="18" charset="0"/>
                  </a:rPr>
                  <a:t>P</a:t>
                </a:r>
                <a:r>
                  <a:rPr lang="en-US" altLang="zh-CN" sz="2800" baseline="-25000" dirty="0">
                    <a:latin typeface="Times New Roman" panose="02020603050405020304" pitchFamily="18" charset="0"/>
                    <a:ea typeface="黑体" panose="02010609060101010101" pitchFamily="49" charset="-122"/>
                    <a:cs typeface="Times New Roman" panose="02020603050405020304" pitchFamily="18" charset="0"/>
                  </a:rPr>
                  <a:t>1</a:t>
                </a:r>
                <a:r>
                  <a:rPr lang="zh-CN" altLang="en-US" sz="2800" dirty="0">
                    <a:latin typeface="黑体" panose="02010609060101010101" pitchFamily="49" charset="-122"/>
                    <a:ea typeface="黑体" panose="02010609060101010101" pitchFamily="49" charset="-122"/>
                  </a:rPr>
                  <a:t>，在此种情况下电子</a:t>
                </a:r>
                <a:r>
                  <a:rPr lang="zh-CN" altLang="en-US" sz="2800" dirty="0">
                    <a:solidFill>
                      <a:srgbClr val="0000FF"/>
                    </a:solidFill>
                    <a:latin typeface="黑体" panose="02010609060101010101" pitchFamily="49" charset="-122"/>
                    <a:ea typeface="黑体" panose="02010609060101010101" pitchFamily="49" charset="-122"/>
                  </a:rPr>
                  <a:t>相对概率分布曲线</a:t>
                </a:r>
                <a:r>
                  <a:rPr lang="zh-CN" altLang="en-US" sz="2800" dirty="0">
                    <a:latin typeface="黑体" panose="02010609060101010101" pitchFamily="49" charset="-122"/>
                    <a:ea typeface="黑体" panose="02010609060101010101" pitchFamily="49" charset="-122"/>
                  </a:rPr>
                  <a:t>和电子波函数</a:t>
                </a:r>
                <a14:m>
                  <m:oMath xmlns:m="http://schemas.openxmlformats.org/officeDocument/2006/math">
                    <m:r>
                      <a:rPr lang="en-US" altLang="zh-CN" sz="2800">
                        <a:latin typeface="Cambria Math" panose="02040503050406030204" pitchFamily="18" charset="0"/>
                      </a:rPr>
                      <m:t> </m:t>
                    </m:r>
                    <m:sSub>
                      <m:sSubPr>
                        <m:ctrlPr>
                          <a:rPr lang="en-US" altLang="zh-CN" sz="2800" i="1">
                            <a:latin typeface="Cambria Math" panose="02040503050406030204" pitchFamily="18" charset="0"/>
                          </a:rPr>
                        </m:ctrlPr>
                      </m:sSubPr>
                      <m:e>
                        <m:r>
                          <a:rPr lang="el-GR" altLang="zh-CN" sz="2800" i="1" smtClean="0">
                            <a:latin typeface="Cambria Math" panose="02040503050406030204" pitchFamily="18" charset="0"/>
                            <a:ea typeface="Cambria Math" panose="02040503050406030204" pitchFamily="18" charset="0"/>
                          </a:rPr>
                          <m:t>𝛹</m:t>
                        </m:r>
                      </m:e>
                      <m:sub>
                        <m:r>
                          <a:rPr lang="en-US" altLang="zh-CN" sz="2800" i="1">
                            <a:latin typeface="Cambria Math" panose="02040503050406030204" pitchFamily="18" charset="0"/>
                          </a:rPr>
                          <m:t>1</m:t>
                        </m:r>
                      </m:sub>
                    </m:sSub>
                  </m:oMath>
                </a14:m>
                <a:r>
                  <a:rPr lang="zh-CN" altLang="en-US" sz="2800" dirty="0">
                    <a:latin typeface="黑体" panose="02010609060101010101" pitchFamily="49" charset="-122"/>
                    <a:ea typeface="黑体" panose="02010609060101010101" pitchFamily="49" charset="-122"/>
                    <a:cs typeface="Times New Roman" panose="02020603050405020304" pitchFamily="18" charset="0"/>
                  </a:rPr>
                  <a:t>的关系为</a:t>
                </a:r>
                <a:endParaRPr lang="zh-CN" altLang="en-US" sz="2800" dirty="0">
                  <a:latin typeface="黑体" panose="02010609060101010101" pitchFamily="49" charset="-122"/>
                  <a:ea typeface="黑体" panose="02010609060101010101" pitchFamily="49" charset="-122"/>
                </a:endParaRPr>
              </a:p>
            </p:txBody>
          </p:sp>
        </mc:Choice>
        <mc:Fallback xmlns="">
          <p:sp>
            <p:nvSpPr>
              <p:cNvPr id="35" name="Rectangle 34"/>
              <p:cNvSpPr>
                <a:spLocks noRot="1" noChangeAspect="1" noMove="1" noResize="1" noEditPoints="1" noAdjustHandles="1" noChangeArrowheads="1" noChangeShapeType="1" noTextEdit="1"/>
              </p:cNvSpPr>
              <p:nvPr/>
            </p:nvSpPr>
            <p:spPr>
              <a:xfrm>
                <a:off x="495655" y="1972542"/>
                <a:ext cx="3620747" cy="3238772"/>
              </a:xfrm>
              <a:prstGeom prst="rect">
                <a:avLst/>
              </a:prstGeom>
              <a:blipFill rotWithShape="0">
                <a:blip r:embed="rId15"/>
                <a:stretch>
                  <a:fillRect l="-3367" b="-395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0420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57087" y="929422"/>
            <a:ext cx="4010003" cy="637675"/>
          </a:xfrm>
          <a:prstGeom prst="rect">
            <a:avLst/>
          </a:prstGeom>
        </p:spPr>
        <p:txBody>
          <a:bodyPr wrap="square">
            <a:spAutoFit/>
          </a:bodyPr>
          <a:lstStyle/>
          <a:p>
            <a:pPr>
              <a:lnSpc>
                <a:spcPct val="150000"/>
              </a:lnSpc>
              <a:spcBef>
                <a:spcPct val="0"/>
              </a:spcBef>
            </a:pPr>
            <a:r>
              <a:rPr lang="zh-CN" altLang="en-US" sz="2800" dirty="0">
                <a:latin typeface="黑体" panose="02010609060101010101" pitchFamily="49" charset="-122"/>
                <a:ea typeface="黑体" panose="02010609060101010101" pitchFamily="49" charset="-122"/>
              </a:rPr>
              <a:t>（</a:t>
            </a:r>
            <a:r>
              <a:rPr lang="en-US" altLang="zh-CN" sz="2800" dirty="0">
                <a:latin typeface="黑体" panose="02010609060101010101" pitchFamily="49" charset="-122"/>
                <a:ea typeface="黑体" panose="02010609060101010101" pitchFamily="49" charset="-122"/>
              </a:rPr>
              <a:t>2</a:t>
            </a:r>
            <a:r>
              <a:rPr lang="zh-CN" altLang="en-US" sz="2800" dirty="0">
                <a:latin typeface="黑体" panose="02010609060101010101" pitchFamily="49" charset="-122"/>
                <a:ea typeface="黑体" panose="02010609060101010101" pitchFamily="49" charset="-122"/>
              </a:rPr>
              <a:t>）</a:t>
            </a:r>
            <a:r>
              <a:rPr lang="en-US" altLang="zh-CN" sz="2800" dirty="0">
                <a:solidFill>
                  <a:srgbClr val="FF0000"/>
                </a:solidFill>
                <a:latin typeface="黑体" panose="02010609060101010101" pitchFamily="49" charset="-122"/>
                <a:ea typeface="黑体" panose="02010609060101010101" pitchFamily="49" charset="-122"/>
              </a:rPr>
              <a:t>1</a:t>
            </a:r>
            <a:r>
              <a:rPr lang="zh-CN" altLang="en-US" sz="2800" dirty="0">
                <a:solidFill>
                  <a:srgbClr val="FF0000"/>
                </a:solidFill>
                <a:latin typeface="黑体" panose="02010609060101010101" pitchFamily="49" charset="-122"/>
                <a:ea typeface="黑体" panose="02010609060101010101" pitchFamily="49" charset="-122"/>
              </a:rPr>
              <a:t>关</a:t>
            </a:r>
            <a:r>
              <a:rPr lang="zh-CN" altLang="en-US" sz="2800" dirty="0">
                <a:latin typeface="黑体" panose="02010609060101010101" pitchFamily="49" charset="-122"/>
                <a:ea typeface="黑体" panose="02010609060101010101" pitchFamily="49" charset="-122"/>
              </a:rPr>
              <a:t>、</a:t>
            </a:r>
            <a:r>
              <a:rPr lang="en-US" altLang="zh-CN" sz="2800" dirty="0">
                <a:solidFill>
                  <a:srgbClr val="0000FF"/>
                </a:solidFill>
                <a:latin typeface="黑体" panose="02010609060101010101" pitchFamily="49" charset="-122"/>
                <a:ea typeface="黑体" panose="02010609060101010101" pitchFamily="49" charset="-122"/>
              </a:rPr>
              <a:t>2</a:t>
            </a:r>
            <a:r>
              <a:rPr lang="zh-CN" altLang="en-US" sz="2800" dirty="0" smtClean="0">
                <a:solidFill>
                  <a:srgbClr val="0000FF"/>
                </a:solidFill>
                <a:latin typeface="黑体" panose="02010609060101010101" pitchFamily="49" charset="-122"/>
                <a:ea typeface="黑体" panose="02010609060101010101" pitchFamily="49" charset="-122"/>
              </a:rPr>
              <a:t>开</a:t>
            </a:r>
            <a:endParaRPr lang="zh-CN" altLang="en-US" sz="2800" dirty="0">
              <a:solidFill>
                <a:srgbClr val="0000FF"/>
              </a:solidFill>
              <a:latin typeface="黑体" panose="02010609060101010101" pitchFamily="49" charset="-122"/>
              <a:ea typeface="黑体" panose="02010609060101010101" pitchFamily="49" charset="-122"/>
            </a:endParaRPr>
          </a:p>
        </p:txBody>
      </p:sp>
      <p:grpSp>
        <p:nvGrpSpPr>
          <p:cNvPr id="7" name="Group 17">
            <a:extLst>
              <a:ext uri="{FF2B5EF4-FFF2-40B4-BE49-F238E27FC236}">
                <a16:creationId xmlns="" xmlns:a16="http://schemas.microsoft.com/office/drawing/2014/main" id="{B53B91E4-C4B6-4D2C-AFAC-681261866C4F}"/>
              </a:ext>
            </a:extLst>
          </p:cNvPr>
          <p:cNvGrpSpPr>
            <a:grpSpLocks/>
          </p:cNvGrpSpPr>
          <p:nvPr/>
        </p:nvGrpSpPr>
        <p:grpSpPr bwMode="auto">
          <a:xfrm>
            <a:off x="4133850" y="694930"/>
            <a:ext cx="4917164" cy="4058045"/>
            <a:chOff x="370" y="1248"/>
            <a:chExt cx="2245" cy="1554"/>
          </a:xfrm>
        </p:grpSpPr>
        <p:grpSp>
          <p:nvGrpSpPr>
            <p:cNvPr id="9" name="Group 19">
              <a:extLst>
                <a:ext uri="{FF2B5EF4-FFF2-40B4-BE49-F238E27FC236}">
                  <a16:creationId xmlns="" xmlns:a16="http://schemas.microsoft.com/office/drawing/2014/main" id="{0762E953-95FF-44C8-9E16-82FEFFB9228A}"/>
                </a:ext>
              </a:extLst>
            </p:cNvPr>
            <p:cNvGrpSpPr>
              <a:grpSpLocks/>
            </p:cNvGrpSpPr>
            <p:nvPr/>
          </p:nvGrpSpPr>
          <p:grpSpPr bwMode="auto">
            <a:xfrm>
              <a:off x="370" y="1248"/>
              <a:ext cx="2245" cy="1554"/>
              <a:chOff x="370" y="1227"/>
              <a:chExt cx="2245" cy="1554"/>
            </a:xfrm>
          </p:grpSpPr>
          <p:grpSp>
            <p:nvGrpSpPr>
              <p:cNvPr id="13" name="Group 20">
                <a:extLst>
                  <a:ext uri="{FF2B5EF4-FFF2-40B4-BE49-F238E27FC236}">
                    <a16:creationId xmlns="" xmlns:a16="http://schemas.microsoft.com/office/drawing/2014/main" id="{143A90FC-505F-41CE-A456-FBD6FF7C4AF8}"/>
                  </a:ext>
                </a:extLst>
              </p:cNvPr>
              <p:cNvGrpSpPr>
                <a:grpSpLocks/>
              </p:cNvGrpSpPr>
              <p:nvPr/>
            </p:nvGrpSpPr>
            <p:grpSpPr bwMode="auto">
              <a:xfrm>
                <a:off x="370" y="1442"/>
                <a:ext cx="1617" cy="993"/>
                <a:chOff x="418" y="1346"/>
                <a:chExt cx="1617" cy="993"/>
              </a:xfrm>
            </p:grpSpPr>
            <p:sp>
              <p:nvSpPr>
                <p:cNvPr id="28" name="Line 21">
                  <a:extLst>
                    <a:ext uri="{FF2B5EF4-FFF2-40B4-BE49-F238E27FC236}">
                      <a16:creationId xmlns="" xmlns:a16="http://schemas.microsoft.com/office/drawing/2014/main" id="{86B327CA-283C-4523-818A-89249AE70238}"/>
                    </a:ext>
                  </a:extLst>
                </p:cNvPr>
                <p:cNvSpPr>
                  <a:spLocks noChangeShapeType="1"/>
                </p:cNvSpPr>
                <p:nvPr/>
              </p:nvSpPr>
              <p:spPr bwMode="auto">
                <a:xfrm>
                  <a:off x="541" y="1856"/>
                  <a:ext cx="1494"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 name="Line 22">
                  <a:extLst>
                    <a:ext uri="{FF2B5EF4-FFF2-40B4-BE49-F238E27FC236}">
                      <a16:creationId xmlns="" xmlns:a16="http://schemas.microsoft.com/office/drawing/2014/main" id="{8537B6D2-6FDD-4B11-9631-B4A182C67A8A}"/>
                    </a:ext>
                  </a:extLst>
                </p:cNvPr>
                <p:cNvSpPr>
                  <a:spLocks noChangeShapeType="1"/>
                </p:cNvSpPr>
                <p:nvPr/>
              </p:nvSpPr>
              <p:spPr bwMode="auto">
                <a:xfrm flipV="1">
                  <a:off x="568" y="1657"/>
                  <a:ext cx="454" cy="189"/>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 name="Line 23">
                  <a:extLst>
                    <a:ext uri="{FF2B5EF4-FFF2-40B4-BE49-F238E27FC236}">
                      <a16:creationId xmlns="" xmlns:a16="http://schemas.microsoft.com/office/drawing/2014/main" id="{1E8371DB-98DC-4182-A62C-939EC55B2B9C}"/>
                    </a:ext>
                  </a:extLst>
                </p:cNvPr>
                <p:cNvSpPr>
                  <a:spLocks noChangeShapeType="1"/>
                </p:cNvSpPr>
                <p:nvPr/>
              </p:nvSpPr>
              <p:spPr bwMode="auto">
                <a:xfrm>
                  <a:off x="553" y="1857"/>
                  <a:ext cx="455" cy="189"/>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31" name="Object 24">
                  <a:extLst>
                    <a:ext uri="{FF2B5EF4-FFF2-40B4-BE49-F238E27FC236}">
                      <a16:creationId xmlns="" xmlns:a16="http://schemas.microsoft.com/office/drawing/2014/main" id="{CCA9C139-DF45-41C6-8BD5-C68ECBF77937}"/>
                    </a:ext>
                  </a:extLst>
                </p:cNvPr>
                <p:cNvGraphicFramePr>
                  <a:graphicFrameLocks/>
                </p:cNvGraphicFramePr>
                <p:nvPr>
                  <p:extLst>
                    <p:ext uri="{D42A27DB-BD31-4B8C-83A1-F6EECF244321}">
                      <p14:modId xmlns:p14="http://schemas.microsoft.com/office/powerpoint/2010/main" val="582181282"/>
                    </p:ext>
                  </p:extLst>
                </p:nvPr>
              </p:nvGraphicFramePr>
              <p:xfrm>
                <a:off x="439" y="1551"/>
                <a:ext cx="165" cy="187"/>
              </p:xfrm>
              <a:graphic>
                <a:graphicData uri="http://schemas.openxmlformats.org/presentationml/2006/ole">
                  <mc:AlternateContent xmlns:mc="http://schemas.openxmlformats.org/markup-compatibility/2006">
                    <mc:Choice xmlns:v="urn:schemas-microsoft-com:vml" Requires="v">
                      <p:oleObj spid="_x0000_s2060" r:id="rId4" imgW="139458" imgH="177492" progId="Equation.3">
                        <p:embed/>
                      </p:oleObj>
                    </mc:Choice>
                    <mc:Fallback>
                      <p:oleObj r:id="rId4" imgW="139458" imgH="177492" progId="Equation.3">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9" y="1551"/>
                              <a:ext cx="165" cy="187"/>
                            </a:xfrm>
                            <a:prstGeom prst="rect">
                              <a:avLst/>
                            </a:prstGeom>
                            <a:noFill/>
                            <a:ln>
                              <a:noFill/>
                            </a:ln>
                          </p:spPr>
                        </p:pic>
                      </p:oleObj>
                    </mc:Fallback>
                  </mc:AlternateContent>
                </a:graphicData>
              </a:graphic>
            </p:graphicFrame>
            <p:sp>
              <p:nvSpPr>
                <p:cNvPr id="32" name="Text Box 25">
                  <a:extLst>
                    <a:ext uri="{FF2B5EF4-FFF2-40B4-BE49-F238E27FC236}">
                      <a16:creationId xmlns="" xmlns:a16="http://schemas.microsoft.com/office/drawing/2014/main" id="{C700CE86-B2AE-45EA-9B16-0DB6ED292639}"/>
                    </a:ext>
                  </a:extLst>
                </p:cNvPr>
                <p:cNvSpPr txBox="1">
                  <a:spLocks noChangeArrowheads="1"/>
                </p:cNvSpPr>
                <p:nvPr/>
              </p:nvSpPr>
              <p:spPr bwMode="auto">
                <a:xfrm>
                  <a:off x="418" y="1752"/>
                  <a:ext cx="20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ct val="100000"/>
                    </a:lnSpc>
                  </a:pPr>
                  <a:r>
                    <a:rPr lang="en-US" altLang="zh-CN" sz="2000" b="1" dirty="0">
                      <a:solidFill>
                        <a:schemeClr val="tx1"/>
                      </a:solidFill>
                      <a:latin typeface="楷体_GB2312" pitchFamily="49" charset="-122"/>
                      <a:ea typeface="楷体_GB2312" pitchFamily="49" charset="-122"/>
                      <a:sym typeface="Symbol" panose="05050102010706020507" pitchFamily="18" charset="2"/>
                    </a:rPr>
                    <a:t></a:t>
                  </a:r>
                </a:p>
              </p:txBody>
            </p:sp>
            <p:grpSp>
              <p:nvGrpSpPr>
                <p:cNvPr id="33" name="Group 26">
                  <a:extLst>
                    <a:ext uri="{FF2B5EF4-FFF2-40B4-BE49-F238E27FC236}">
                      <a16:creationId xmlns="" xmlns:a16="http://schemas.microsoft.com/office/drawing/2014/main" id="{58B6A762-E008-4090-AA29-3F301FCD2187}"/>
                    </a:ext>
                  </a:extLst>
                </p:cNvPr>
                <p:cNvGrpSpPr>
                  <a:grpSpLocks/>
                </p:cNvGrpSpPr>
                <p:nvPr/>
              </p:nvGrpSpPr>
              <p:grpSpPr bwMode="auto">
                <a:xfrm>
                  <a:off x="992" y="1346"/>
                  <a:ext cx="260" cy="993"/>
                  <a:chOff x="1191" y="1527"/>
                  <a:chExt cx="468" cy="1257"/>
                </a:xfrm>
              </p:grpSpPr>
              <p:sp>
                <p:nvSpPr>
                  <p:cNvPr id="34" name="Line 27">
                    <a:extLst>
                      <a:ext uri="{FF2B5EF4-FFF2-40B4-BE49-F238E27FC236}">
                        <a16:creationId xmlns="" xmlns:a16="http://schemas.microsoft.com/office/drawing/2014/main" id="{A4DB9E7E-DE9C-4582-8DF3-41102E27ED62}"/>
                      </a:ext>
                    </a:extLst>
                  </p:cNvPr>
                  <p:cNvSpPr>
                    <a:spLocks noChangeShapeType="1"/>
                  </p:cNvSpPr>
                  <p:nvPr/>
                </p:nvSpPr>
                <p:spPr bwMode="auto">
                  <a:xfrm>
                    <a:off x="1200" y="1527"/>
                    <a:ext cx="0" cy="336"/>
                  </a:xfrm>
                  <a:prstGeom prst="line">
                    <a:avLst/>
                  </a:prstGeom>
                  <a:noFill/>
                  <a:ln w="603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 name="Line 28">
                    <a:extLst>
                      <a:ext uri="{FF2B5EF4-FFF2-40B4-BE49-F238E27FC236}">
                        <a16:creationId xmlns="" xmlns:a16="http://schemas.microsoft.com/office/drawing/2014/main" id="{6B6F4623-67FE-47AF-9869-E5FBF8F125C2}"/>
                      </a:ext>
                    </a:extLst>
                  </p:cNvPr>
                  <p:cNvSpPr>
                    <a:spLocks noChangeShapeType="1"/>
                  </p:cNvSpPr>
                  <p:nvPr/>
                </p:nvSpPr>
                <p:spPr bwMode="auto">
                  <a:xfrm>
                    <a:off x="1200" y="2448"/>
                    <a:ext cx="0" cy="336"/>
                  </a:xfrm>
                  <a:prstGeom prst="line">
                    <a:avLst/>
                  </a:prstGeom>
                  <a:noFill/>
                  <a:ln w="603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 name="Line 29">
                    <a:extLst>
                      <a:ext uri="{FF2B5EF4-FFF2-40B4-BE49-F238E27FC236}">
                        <a16:creationId xmlns="" xmlns:a16="http://schemas.microsoft.com/office/drawing/2014/main" id="{DE3B39C1-F126-4574-B8C7-92581A1B3277}"/>
                      </a:ext>
                    </a:extLst>
                  </p:cNvPr>
                  <p:cNvSpPr>
                    <a:spLocks noChangeShapeType="1"/>
                  </p:cNvSpPr>
                  <p:nvPr/>
                </p:nvSpPr>
                <p:spPr bwMode="auto">
                  <a:xfrm>
                    <a:off x="1200" y="2007"/>
                    <a:ext cx="0" cy="313"/>
                  </a:xfrm>
                  <a:prstGeom prst="line">
                    <a:avLst/>
                  </a:prstGeom>
                  <a:noFill/>
                  <a:ln w="603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37" name="Object 30">
                    <a:extLst>
                      <a:ext uri="{FF2B5EF4-FFF2-40B4-BE49-F238E27FC236}">
                        <a16:creationId xmlns="" xmlns:a16="http://schemas.microsoft.com/office/drawing/2014/main" id="{A8480630-2C8A-4765-AE36-C0ED11B04E8C}"/>
                      </a:ext>
                    </a:extLst>
                  </p:cNvPr>
                  <p:cNvGraphicFramePr>
                    <a:graphicFrameLocks/>
                  </p:cNvGraphicFramePr>
                  <p:nvPr>
                    <p:extLst>
                      <p:ext uri="{D42A27DB-BD31-4B8C-83A1-F6EECF244321}">
                        <p14:modId xmlns:p14="http://schemas.microsoft.com/office/powerpoint/2010/main" val="199126022"/>
                      </p:ext>
                    </p:extLst>
                  </p:nvPr>
                </p:nvGraphicFramePr>
                <p:xfrm>
                  <a:off x="1296" y="2055"/>
                  <a:ext cx="363" cy="220"/>
                </p:xfrm>
                <a:graphic>
                  <a:graphicData uri="http://schemas.openxmlformats.org/presentationml/2006/ole">
                    <mc:AlternateContent xmlns:mc="http://schemas.openxmlformats.org/markup-compatibility/2006">
                      <mc:Choice xmlns:v="urn:schemas-microsoft-com:vml" Requires="v">
                        <p:oleObj spid="_x0000_s2061" r:id="rId6" imgW="164885" imgH="164885" progId="Equation.3">
                          <p:embed/>
                        </p:oleObj>
                      </mc:Choice>
                      <mc:Fallback>
                        <p:oleObj r:id="rId6" imgW="164885" imgH="164885" progId="Equation.3">
                          <p:embed/>
                          <p:pic>
                            <p:nvPicPr>
                              <p:cNvPr id="0" name=""/>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96" y="2055"/>
                                <a:ext cx="363" cy="220"/>
                              </a:xfrm>
                              <a:prstGeom prst="rect">
                                <a:avLst/>
                              </a:prstGeom>
                              <a:noFill/>
                              <a:ln>
                                <a:noFill/>
                              </a:ln>
                            </p:spPr>
                          </p:pic>
                        </p:oleObj>
                      </mc:Fallback>
                    </mc:AlternateContent>
                  </a:graphicData>
                </a:graphic>
              </p:graphicFrame>
              <p:sp>
                <p:nvSpPr>
                  <p:cNvPr id="38" name="Text Box 31">
                    <a:extLst>
                      <a:ext uri="{FF2B5EF4-FFF2-40B4-BE49-F238E27FC236}">
                        <a16:creationId xmlns="" xmlns:a16="http://schemas.microsoft.com/office/drawing/2014/main" id="{89D257B3-BA4F-44FD-99F5-8261448B411D}"/>
                      </a:ext>
                    </a:extLst>
                  </p:cNvPr>
                  <p:cNvSpPr txBox="1">
                    <a:spLocks noChangeArrowheads="1"/>
                  </p:cNvSpPr>
                  <p:nvPr/>
                </p:nvSpPr>
                <p:spPr bwMode="auto">
                  <a:xfrm>
                    <a:off x="1191" y="1662"/>
                    <a:ext cx="31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ct val="100000"/>
                      </a:lnSpc>
                    </a:pPr>
                    <a:r>
                      <a:rPr lang="en-US" altLang="zh-CN" sz="2400" b="1" dirty="0">
                        <a:solidFill>
                          <a:schemeClr val="tx1"/>
                        </a:solidFill>
                        <a:latin typeface="楷体_GB2312" pitchFamily="49" charset="-122"/>
                        <a:ea typeface="楷体_GB2312" pitchFamily="49" charset="-122"/>
                        <a:sym typeface="Symbol" panose="05050102010706020507" pitchFamily="18" charset="2"/>
                      </a:rPr>
                      <a:t>1</a:t>
                    </a:r>
                  </a:p>
                </p:txBody>
              </p:sp>
              <p:sp>
                <p:nvSpPr>
                  <p:cNvPr id="39" name="Text Box 32">
                    <a:extLst>
                      <a:ext uri="{FF2B5EF4-FFF2-40B4-BE49-F238E27FC236}">
                        <a16:creationId xmlns="" xmlns:a16="http://schemas.microsoft.com/office/drawing/2014/main" id="{771FD260-9EC7-4B1D-A3A1-17E56B5A9931}"/>
                      </a:ext>
                    </a:extLst>
                  </p:cNvPr>
                  <p:cNvSpPr txBox="1">
                    <a:spLocks noChangeArrowheads="1"/>
                  </p:cNvSpPr>
                  <p:nvPr/>
                </p:nvSpPr>
                <p:spPr bwMode="auto">
                  <a:xfrm>
                    <a:off x="1250" y="2421"/>
                    <a:ext cx="31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ct val="100000"/>
                      </a:lnSpc>
                    </a:pPr>
                    <a:r>
                      <a:rPr lang="en-US" altLang="zh-CN" sz="2400" b="1" dirty="0">
                        <a:solidFill>
                          <a:schemeClr val="tx1"/>
                        </a:solidFill>
                        <a:latin typeface="楷体_GB2312" pitchFamily="49" charset="-122"/>
                        <a:ea typeface="楷体_GB2312" pitchFamily="49" charset="-122"/>
                        <a:sym typeface="Symbol" panose="05050102010706020507" pitchFamily="18" charset="2"/>
                      </a:rPr>
                      <a:t>2</a:t>
                    </a:r>
                  </a:p>
                </p:txBody>
              </p:sp>
            </p:grpSp>
          </p:grpSp>
          <p:grpSp>
            <p:nvGrpSpPr>
              <p:cNvPr id="14" name="Group 33">
                <a:extLst>
                  <a:ext uri="{FF2B5EF4-FFF2-40B4-BE49-F238E27FC236}">
                    <a16:creationId xmlns="" xmlns:a16="http://schemas.microsoft.com/office/drawing/2014/main" id="{5F5C6ABC-8519-411B-99A3-DEC3A5FC184A}"/>
                  </a:ext>
                </a:extLst>
              </p:cNvPr>
              <p:cNvGrpSpPr>
                <a:grpSpLocks/>
              </p:cNvGrpSpPr>
              <p:nvPr/>
            </p:nvGrpSpPr>
            <p:grpSpPr bwMode="auto">
              <a:xfrm>
                <a:off x="960" y="1227"/>
                <a:ext cx="1655" cy="1554"/>
                <a:chOff x="960" y="1227"/>
                <a:chExt cx="1655" cy="1554"/>
              </a:xfrm>
            </p:grpSpPr>
            <p:grpSp>
              <p:nvGrpSpPr>
                <p:cNvPr id="15" name="Group 34">
                  <a:extLst>
                    <a:ext uri="{FF2B5EF4-FFF2-40B4-BE49-F238E27FC236}">
                      <a16:creationId xmlns="" xmlns:a16="http://schemas.microsoft.com/office/drawing/2014/main" id="{402BA2AF-AD01-4D63-910E-C2BFDA1AB605}"/>
                    </a:ext>
                  </a:extLst>
                </p:cNvPr>
                <p:cNvGrpSpPr>
                  <a:grpSpLocks/>
                </p:cNvGrpSpPr>
                <p:nvPr/>
              </p:nvGrpSpPr>
              <p:grpSpPr bwMode="auto">
                <a:xfrm>
                  <a:off x="1728" y="1275"/>
                  <a:ext cx="555" cy="1387"/>
                  <a:chOff x="1767" y="1182"/>
                  <a:chExt cx="555" cy="1387"/>
                </a:xfrm>
              </p:grpSpPr>
              <p:sp>
                <p:nvSpPr>
                  <p:cNvPr id="22" name="Freeform 35">
                    <a:extLst>
                      <a:ext uri="{FF2B5EF4-FFF2-40B4-BE49-F238E27FC236}">
                        <a16:creationId xmlns="" xmlns:a16="http://schemas.microsoft.com/office/drawing/2014/main" id="{AA82DF02-3F77-41D1-ABA5-13431815B30A}"/>
                      </a:ext>
                    </a:extLst>
                  </p:cNvPr>
                  <p:cNvSpPr>
                    <a:spLocks noChangeArrowheads="1"/>
                  </p:cNvSpPr>
                  <p:nvPr/>
                </p:nvSpPr>
                <p:spPr bwMode="auto">
                  <a:xfrm>
                    <a:off x="2124" y="1182"/>
                    <a:ext cx="191" cy="998"/>
                  </a:xfrm>
                  <a:custGeom>
                    <a:avLst/>
                    <a:gdLst>
                      <a:gd name="T0" fmla="*/ 323 w 343"/>
                      <a:gd name="T1" fmla="*/ 0 h 1264"/>
                      <a:gd name="T2" fmla="*/ 2 w 343"/>
                      <a:gd name="T3" fmla="*/ 590 h 1264"/>
                      <a:gd name="T4" fmla="*/ 311 w 343"/>
                      <a:gd name="T5" fmla="*/ 1264 h 1264"/>
                    </a:gdLst>
                    <a:ahLst/>
                    <a:cxnLst>
                      <a:cxn ang="0">
                        <a:pos x="T0" y="T1"/>
                      </a:cxn>
                      <a:cxn ang="0">
                        <a:pos x="T2" y="T3"/>
                      </a:cxn>
                      <a:cxn ang="0">
                        <a:pos x="T4" y="T5"/>
                      </a:cxn>
                    </a:cxnLst>
                    <a:rect l="0" t="0" r="r" b="b"/>
                    <a:pathLst>
                      <a:path w="343" h="1264">
                        <a:moveTo>
                          <a:pt x="323" y="0"/>
                        </a:moveTo>
                        <a:cubicBezTo>
                          <a:pt x="310" y="374"/>
                          <a:pt x="4" y="379"/>
                          <a:pt x="2" y="590"/>
                        </a:cubicBezTo>
                        <a:cubicBezTo>
                          <a:pt x="0" y="801"/>
                          <a:pt x="343" y="1009"/>
                          <a:pt x="311" y="1264"/>
                        </a:cubicBezTo>
                      </a:path>
                    </a:pathLst>
                  </a:custGeom>
                  <a:noFill/>
                  <a:ln w="41275">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zh-CN" altLang="en-US"/>
                  </a:p>
                </p:txBody>
              </p:sp>
              <p:sp>
                <p:nvSpPr>
                  <p:cNvPr id="23" name="Freeform 36">
                    <a:extLst>
                      <a:ext uri="{FF2B5EF4-FFF2-40B4-BE49-F238E27FC236}">
                        <a16:creationId xmlns="" xmlns:a16="http://schemas.microsoft.com/office/drawing/2014/main" id="{26066BDC-2972-4C34-A35B-B8C6AE123059}"/>
                      </a:ext>
                    </a:extLst>
                  </p:cNvPr>
                  <p:cNvSpPr>
                    <a:spLocks noChangeArrowheads="1"/>
                  </p:cNvSpPr>
                  <p:nvPr/>
                </p:nvSpPr>
                <p:spPr bwMode="auto">
                  <a:xfrm>
                    <a:off x="2131" y="1583"/>
                    <a:ext cx="191" cy="986"/>
                  </a:xfrm>
                  <a:custGeom>
                    <a:avLst/>
                    <a:gdLst>
                      <a:gd name="T0" fmla="*/ 633 w 727"/>
                      <a:gd name="T1" fmla="*/ 0 h 1174"/>
                      <a:gd name="T2" fmla="*/ 5 w 727"/>
                      <a:gd name="T3" fmla="*/ 540 h 1174"/>
                      <a:gd name="T4" fmla="*/ 660 w 727"/>
                      <a:gd name="T5" fmla="*/ 1174 h 1174"/>
                    </a:gdLst>
                    <a:ahLst/>
                    <a:cxnLst>
                      <a:cxn ang="0">
                        <a:pos x="T0" y="T1"/>
                      </a:cxn>
                      <a:cxn ang="0">
                        <a:pos x="T2" y="T3"/>
                      </a:cxn>
                      <a:cxn ang="0">
                        <a:pos x="T4" y="T5"/>
                      </a:cxn>
                    </a:cxnLst>
                    <a:rect l="0" t="0" r="r" b="b"/>
                    <a:pathLst>
                      <a:path w="727" h="1174">
                        <a:moveTo>
                          <a:pt x="633" y="0"/>
                        </a:moveTo>
                        <a:cubicBezTo>
                          <a:pt x="647" y="347"/>
                          <a:pt x="0" y="344"/>
                          <a:pt x="5" y="540"/>
                        </a:cubicBezTo>
                        <a:cubicBezTo>
                          <a:pt x="10" y="736"/>
                          <a:pt x="727" y="934"/>
                          <a:pt x="660" y="1174"/>
                        </a:cubicBezTo>
                      </a:path>
                    </a:pathLst>
                  </a:custGeom>
                  <a:noFill/>
                  <a:ln w="41275">
                    <a:solidFill>
                      <a:srgbClr val="FF00FF"/>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zh-CN" altLang="en-US"/>
                  </a:p>
                </p:txBody>
              </p:sp>
              <p:grpSp>
                <p:nvGrpSpPr>
                  <p:cNvPr id="24" name="Group 37">
                    <a:extLst>
                      <a:ext uri="{FF2B5EF4-FFF2-40B4-BE49-F238E27FC236}">
                        <a16:creationId xmlns="" xmlns:a16="http://schemas.microsoft.com/office/drawing/2014/main" id="{8E48D6F7-B661-45A1-BC99-65FF46211AAD}"/>
                      </a:ext>
                    </a:extLst>
                  </p:cNvPr>
                  <p:cNvGrpSpPr>
                    <a:grpSpLocks/>
                  </p:cNvGrpSpPr>
                  <p:nvPr/>
                </p:nvGrpSpPr>
                <p:grpSpPr bwMode="auto">
                  <a:xfrm>
                    <a:off x="1767" y="1340"/>
                    <a:ext cx="552" cy="1020"/>
                    <a:chOff x="3456" y="2250"/>
                    <a:chExt cx="915" cy="1127"/>
                  </a:xfrm>
                </p:grpSpPr>
                <p:sp>
                  <p:nvSpPr>
                    <p:cNvPr id="25" name="Freeform 38">
                      <a:extLst>
                        <a:ext uri="{FF2B5EF4-FFF2-40B4-BE49-F238E27FC236}">
                          <a16:creationId xmlns="" xmlns:a16="http://schemas.microsoft.com/office/drawing/2014/main" id="{830946B4-14A1-4D85-9A96-F3211F221A73}"/>
                        </a:ext>
                      </a:extLst>
                    </p:cNvPr>
                    <p:cNvSpPr>
                      <a:spLocks noChangeArrowheads="1"/>
                    </p:cNvSpPr>
                    <p:nvPr/>
                  </p:nvSpPr>
                  <p:spPr bwMode="auto">
                    <a:xfrm>
                      <a:off x="3456" y="2544"/>
                      <a:ext cx="915" cy="549"/>
                    </a:xfrm>
                    <a:custGeom>
                      <a:avLst/>
                      <a:gdLst>
                        <a:gd name="T0" fmla="*/ 587 w 1111"/>
                        <a:gd name="T1" fmla="*/ 0 h 813"/>
                        <a:gd name="T2" fmla="*/ 1014 w 1111"/>
                        <a:gd name="T3" fmla="*/ 40 h 813"/>
                        <a:gd name="T4" fmla="*/ 267 w 1111"/>
                        <a:gd name="T5" fmla="*/ 186 h 813"/>
                        <a:gd name="T6" fmla="*/ 1067 w 1111"/>
                        <a:gd name="T7" fmla="*/ 293 h 813"/>
                        <a:gd name="T8" fmla="*/ 5 w 1111"/>
                        <a:gd name="T9" fmla="*/ 414 h 813"/>
                        <a:gd name="T10" fmla="*/ 1040 w 1111"/>
                        <a:gd name="T11" fmla="*/ 493 h 813"/>
                        <a:gd name="T12" fmla="*/ 267 w 1111"/>
                        <a:gd name="T13" fmla="*/ 626 h 813"/>
                        <a:gd name="T14" fmla="*/ 1067 w 1111"/>
                        <a:gd name="T15" fmla="*/ 733 h 813"/>
                        <a:gd name="T16" fmla="*/ 534 w 1111"/>
                        <a:gd name="T17" fmla="*/ 813 h 8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11" h="813">
                          <a:moveTo>
                            <a:pt x="587" y="0"/>
                          </a:moveTo>
                          <a:cubicBezTo>
                            <a:pt x="658" y="7"/>
                            <a:pt x="1067" y="9"/>
                            <a:pt x="1014" y="40"/>
                          </a:cubicBezTo>
                          <a:cubicBezTo>
                            <a:pt x="961" y="71"/>
                            <a:pt x="258" y="144"/>
                            <a:pt x="267" y="186"/>
                          </a:cubicBezTo>
                          <a:cubicBezTo>
                            <a:pt x="276" y="228"/>
                            <a:pt x="1111" y="255"/>
                            <a:pt x="1067" y="293"/>
                          </a:cubicBezTo>
                          <a:cubicBezTo>
                            <a:pt x="1023" y="331"/>
                            <a:pt x="10" y="381"/>
                            <a:pt x="5" y="414"/>
                          </a:cubicBezTo>
                          <a:cubicBezTo>
                            <a:pt x="0" y="447"/>
                            <a:pt x="996" y="458"/>
                            <a:pt x="1040" y="493"/>
                          </a:cubicBezTo>
                          <a:cubicBezTo>
                            <a:pt x="1084" y="528"/>
                            <a:pt x="263" y="586"/>
                            <a:pt x="267" y="626"/>
                          </a:cubicBezTo>
                          <a:cubicBezTo>
                            <a:pt x="271" y="666"/>
                            <a:pt x="1023" y="702"/>
                            <a:pt x="1067" y="733"/>
                          </a:cubicBezTo>
                          <a:cubicBezTo>
                            <a:pt x="1111" y="764"/>
                            <a:pt x="645" y="796"/>
                            <a:pt x="534" y="813"/>
                          </a:cubicBezTo>
                        </a:path>
                      </a:pathLst>
                    </a:custGeom>
                    <a:noFill/>
                    <a:ln w="412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zh-CN" altLang="en-US"/>
                    </a:p>
                  </p:txBody>
                </p:sp>
                <p:sp>
                  <p:nvSpPr>
                    <p:cNvPr id="26" name="Freeform 39">
                      <a:extLst>
                        <a:ext uri="{FF2B5EF4-FFF2-40B4-BE49-F238E27FC236}">
                          <a16:creationId xmlns="" xmlns:a16="http://schemas.microsoft.com/office/drawing/2014/main" id="{8E02BC9E-BD6D-4536-8E75-9FF8E9432CC8}"/>
                        </a:ext>
                      </a:extLst>
                    </p:cNvPr>
                    <p:cNvSpPr>
                      <a:spLocks noChangeArrowheads="1"/>
                    </p:cNvSpPr>
                    <p:nvPr/>
                  </p:nvSpPr>
                  <p:spPr bwMode="auto">
                    <a:xfrm>
                      <a:off x="3947" y="2250"/>
                      <a:ext cx="384" cy="270"/>
                    </a:xfrm>
                    <a:custGeom>
                      <a:avLst/>
                      <a:gdLst>
                        <a:gd name="T0" fmla="*/ 380 w 384"/>
                        <a:gd name="T1" fmla="*/ 0 h 270"/>
                        <a:gd name="T2" fmla="*/ 197 w 384"/>
                        <a:gd name="T3" fmla="*/ 44 h 270"/>
                        <a:gd name="T4" fmla="*/ 358 w 384"/>
                        <a:gd name="T5" fmla="*/ 98 h 270"/>
                        <a:gd name="T6" fmla="*/ 40 w 384"/>
                        <a:gd name="T7" fmla="*/ 151 h 270"/>
                        <a:gd name="T8" fmla="*/ 360 w 384"/>
                        <a:gd name="T9" fmla="*/ 217 h 270"/>
                        <a:gd name="T10" fmla="*/ 0 w 384"/>
                        <a:gd name="T11" fmla="*/ 270 h 270"/>
                      </a:gdLst>
                      <a:ahLst/>
                      <a:cxnLst>
                        <a:cxn ang="0">
                          <a:pos x="T0" y="T1"/>
                        </a:cxn>
                        <a:cxn ang="0">
                          <a:pos x="T2" y="T3"/>
                        </a:cxn>
                        <a:cxn ang="0">
                          <a:pos x="T4" y="T5"/>
                        </a:cxn>
                        <a:cxn ang="0">
                          <a:pos x="T6" y="T7"/>
                        </a:cxn>
                        <a:cxn ang="0">
                          <a:pos x="T8" y="T9"/>
                        </a:cxn>
                        <a:cxn ang="0">
                          <a:pos x="T10" y="T11"/>
                        </a:cxn>
                      </a:cxnLst>
                      <a:rect l="0" t="0" r="r" b="b"/>
                      <a:pathLst>
                        <a:path w="384" h="270">
                          <a:moveTo>
                            <a:pt x="380" y="0"/>
                          </a:moveTo>
                          <a:cubicBezTo>
                            <a:pt x="350" y="7"/>
                            <a:pt x="201" y="28"/>
                            <a:pt x="197" y="44"/>
                          </a:cubicBezTo>
                          <a:cubicBezTo>
                            <a:pt x="193" y="61"/>
                            <a:pt x="384" y="80"/>
                            <a:pt x="358" y="98"/>
                          </a:cubicBezTo>
                          <a:cubicBezTo>
                            <a:pt x="332" y="116"/>
                            <a:pt x="40" y="131"/>
                            <a:pt x="40" y="151"/>
                          </a:cubicBezTo>
                          <a:cubicBezTo>
                            <a:pt x="40" y="171"/>
                            <a:pt x="367" y="197"/>
                            <a:pt x="360" y="217"/>
                          </a:cubicBezTo>
                          <a:cubicBezTo>
                            <a:pt x="353" y="237"/>
                            <a:pt x="75" y="259"/>
                            <a:pt x="0" y="270"/>
                          </a:cubicBezTo>
                        </a:path>
                      </a:pathLst>
                    </a:custGeom>
                    <a:noFill/>
                    <a:ln w="412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zh-CN" altLang="en-US"/>
                    </a:p>
                  </p:txBody>
                </p:sp>
                <p:sp>
                  <p:nvSpPr>
                    <p:cNvPr id="27" name="Freeform 40">
                      <a:extLst>
                        <a:ext uri="{FF2B5EF4-FFF2-40B4-BE49-F238E27FC236}">
                          <a16:creationId xmlns="" xmlns:a16="http://schemas.microsoft.com/office/drawing/2014/main" id="{3240A951-BA79-49B6-B63A-4530E5C32D8A}"/>
                        </a:ext>
                      </a:extLst>
                    </p:cNvPr>
                    <p:cNvSpPr>
                      <a:spLocks noChangeArrowheads="1"/>
                    </p:cNvSpPr>
                    <p:nvPr/>
                  </p:nvSpPr>
                  <p:spPr bwMode="auto">
                    <a:xfrm flipV="1">
                      <a:off x="3953" y="3107"/>
                      <a:ext cx="384" cy="270"/>
                    </a:xfrm>
                    <a:custGeom>
                      <a:avLst/>
                      <a:gdLst>
                        <a:gd name="T0" fmla="*/ 380 w 384"/>
                        <a:gd name="T1" fmla="*/ 0 h 270"/>
                        <a:gd name="T2" fmla="*/ 197 w 384"/>
                        <a:gd name="T3" fmla="*/ 44 h 270"/>
                        <a:gd name="T4" fmla="*/ 358 w 384"/>
                        <a:gd name="T5" fmla="*/ 98 h 270"/>
                        <a:gd name="T6" fmla="*/ 40 w 384"/>
                        <a:gd name="T7" fmla="*/ 151 h 270"/>
                        <a:gd name="T8" fmla="*/ 360 w 384"/>
                        <a:gd name="T9" fmla="*/ 217 h 270"/>
                        <a:gd name="T10" fmla="*/ 0 w 384"/>
                        <a:gd name="T11" fmla="*/ 270 h 270"/>
                      </a:gdLst>
                      <a:ahLst/>
                      <a:cxnLst>
                        <a:cxn ang="0">
                          <a:pos x="T0" y="T1"/>
                        </a:cxn>
                        <a:cxn ang="0">
                          <a:pos x="T2" y="T3"/>
                        </a:cxn>
                        <a:cxn ang="0">
                          <a:pos x="T4" y="T5"/>
                        </a:cxn>
                        <a:cxn ang="0">
                          <a:pos x="T6" y="T7"/>
                        </a:cxn>
                        <a:cxn ang="0">
                          <a:pos x="T8" y="T9"/>
                        </a:cxn>
                        <a:cxn ang="0">
                          <a:pos x="T10" y="T11"/>
                        </a:cxn>
                      </a:cxnLst>
                      <a:rect l="0" t="0" r="r" b="b"/>
                      <a:pathLst>
                        <a:path w="384" h="270">
                          <a:moveTo>
                            <a:pt x="380" y="0"/>
                          </a:moveTo>
                          <a:cubicBezTo>
                            <a:pt x="350" y="7"/>
                            <a:pt x="201" y="28"/>
                            <a:pt x="197" y="44"/>
                          </a:cubicBezTo>
                          <a:cubicBezTo>
                            <a:pt x="193" y="61"/>
                            <a:pt x="384" y="80"/>
                            <a:pt x="358" y="98"/>
                          </a:cubicBezTo>
                          <a:cubicBezTo>
                            <a:pt x="332" y="116"/>
                            <a:pt x="40" y="131"/>
                            <a:pt x="40" y="151"/>
                          </a:cubicBezTo>
                          <a:cubicBezTo>
                            <a:pt x="40" y="171"/>
                            <a:pt x="367" y="197"/>
                            <a:pt x="360" y="217"/>
                          </a:cubicBezTo>
                          <a:cubicBezTo>
                            <a:pt x="353" y="237"/>
                            <a:pt x="75" y="259"/>
                            <a:pt x="0" y="270"/>
                          </a:cubicBezTo>
                        </a:path>
                      </a:pathLst>
                    </a:custGeom>
                    <a:noFill/>
                    <a:ln w="412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zh-CN" altLang="en-US"/>
                    </a:p>
                  </p:txBody>
                </p:sp>
              </p:grpSp>
            </p:grpSp>
            <p:sp>
              <p:nvSpPr>
                <p:cNvPr id="16" name="Line 41">
                  <a:extLst>
                    <a:ext uri="{FF2B5EF4-FFF2-40B4-BE49-F238E27FC236}">
                      <a16:creationId xmlns="" xmlns:a16="http://schemas.microsoft.com/office/drawing/2014/main" id="{0566866E-792A-466E-9254-C792A56D0B07}"/>
                    </a:ext>
                  </a:extLst>
                </p:cNvPr>
                <p:cNvSpPr>
                  <a:spLocks noChangeShapeType="1"/>
                </p:cNvSpPr>
                <p:nvPr/>
              </p:nvSpPr>
              <p:spPr bwMode="auto">
                <a:xfrm>
                  <a:off x="2323" y="1227"/>
                  <a:ext cx="1" cy="1554"/>
                </a:xfrm>
                <a:prstGeom prst="line">
                  <a:avLst/>
                </a:prstGeom>
                <a:noFill/>
                <a:ln w="10160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7" name="Object 42">
                  <a:extLst>
                    <a:ext uri="{FF2B5EF4-FFF2-40B4-BE49-F238E27FC236}">
                      <a16:creationId xmlns="" xmlns:a16="http://schemas.microsoft.com/office/drawing/2014/main" id="{BEB17BE0-B5CC-40C2-9AF6-AF0B92F151CD}"/>
                    </a:ext>
                  </a:extLst>
                </p:cNvPr>
                <p:cNvGraphicFramePr>
                  <a:graphicFrameLocks/>
                </p:cNvGraphicFramePr>
                <p:nvPr>
                  <p:extLst>
                    <p:ext uri="{D42A27DB-BD31-4B8C-83A1-F6EECF244321}">
                      <p14:modId xmlns:p14="http://schemas.microsoft.com/office/powerpoint/2010/main" val="86522535"/>
                    </p:ext>
                  </p:extLst>
                </p:nvPr>
              </p:nvGraphicFramePr>
              <p:xfrm>
                <a:off x="1846" y="2314"/>
                <a:ext cx="158" cy="241"/>
              </p:xfrm>
              <a:graphic>
                <a:graphicData uri="http://schemas.openxmlformats.org/presentationml/2006/ole">
                  <mc:AlternateContent xmlns:mc="http://schemas.openxmlformats.org/markup-compatibility/2006">
                    <mc:Choice xmlns:v="urn:schemas-microsoft-com:vml" Requires="v">
                      <p:oleObj spid="_x0000_s2062" name="Equation" r:id="rId8" imgW="164880" imgH="228600" progId="Equation.DSMT4">
                        <p:embed/>
                      </p:oleObj>
                    </mc:Choice>
                    <mc:Fallback>
                      <p:oleObj name="Equation" r:id="rId8" imgW="164880" imgH="228600" progId="Equation.DSMT4">
                        <p:embed/>
                        <p:pic>
                          <p:nvPicPr>
                            <p:cNvPr id="0" name=""/>
                            <p:cNvPicPr>
                              <a:picLocks noChangeArrowheads="1"/>
                            </p:cNvPicPr>
                            <p:nvPr/>
                          </p:nvPicPr>
                          <p:blipFill>
                            <a:blip r:embed="rId9"/>
                            <a:srcRect/>
                            <a:stretch>
                              <a:fillRect/>
                            </a:stretch>
                          </p:blipFill>
                          <p:spPr bwMode="auto">
                            <a:xfrm>
                              <a:off x="1846" y="2314"/>
                              <a:ext cx="158" cy="241"/>
                            </a:xfrm>
                            <a:prstGeom prst="rect">
                              <a:avLst/>
                            </a:prstGeom>
                            <a:noFill/>
                            <a:ln>
                              <a:noFill/>
                            </a:ln>
                          </p:spPr>
                        </p:pic>
                      </p:oleObj>
                    </mc:Fallback>
                  </mc:AlternateContent>
                </a:graphicData>
              </a:graphic>
            </p:graphicFrame>
            <p:sp>
              <p:nvSpPr>
                <p:cNvPr id="18" name="Line 43">
                  <a:extLst>
                    <a:ext uri="{FF2B5EF4-FFF2-40B4-BE49-F238E27FC236}">
                      <a16:creationId xmlns="" xmlns:a16="http://schemas.microsoft.com/office/drawing/2014/main" id="{C82A5E91-695E-48D8-95EA-BDCF906E3DB5}"/>
                    </a:ext>
                  </a:extLst>
                </p:cNvPr>
                <p:cNvSpPr>
                  <a:spLocks noChangeShapeType="1"/>
                </p:cNvSpPr>
                <p:nvPr/>
              </p:nvSpPr>
              <p:spPr bwMode="auto">
                <a:xfrm flipV="1">
                  <a:off x="960" y="1618"/>
                  <a:ext cx="1344" cy="144"/>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 name="Line 44">
                  <a:extLst>
                    <a:ext uri="{FF2B5EF4-FFF2-40B4-BE49-F238E27FC236}">
                      <a16:creationId xmlns="" xmlns:a16="http://schemas.microsoft.com/office/drawing/2014/main" id="{DC162E97-1FF2-4FD4-A6FA-750A50C9A905}"/>
                    </a:ext>
                  </a:extLst>
                </p:cNvPr>
                <p:cNvSpPr>
                  <a:spLocks noChangeShapeType="1"/>
                </p:cNvSpPr>
                <p:nvPr/>
              </p:nvSpPr>
              <p:spPr bwMode="auto">
                <a:xfrm flipV="1">
                  <a:off x="975" y="1630"/>
                  <a:ext cx="1296" cy="528"/>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21" name="Object 46">
                  <a:extLst>
                    <a:ext uri="{FF2B5EF4-FFF2-40B4-BE49-F238E27FC236}">
                      <a16:creationId xmlns="" xmlns:a16="http://schemas.microsoft.com/office/drawing/2014/main" id="{7A1F5E9B-8F58-4027-B8E1-35C2258C910C}"/>
                    </a:ext>
                  </a:extLst>
                </p:cNvPr>
                <p:cNvGraphicFramePr>
                  <a:graphicFrameLocks/>
                </p:cNvGraphicFramePr>
                <p:nvPr>
                  <p:extLst>
                    <p:ext uri="{D42A27DB-BD31-4B8C-83A1-F6EECF244321}">
                      <p14:modId xmlns:p14="http://schemas.microsoft.com/office/powerpoint/2010/main" val="637474819"/>
                    </p:ext>
                  </p:extLst>
                </p:nvPr>
              </p:nvGraphicFramePr>
              <p:xfrm>
                <a:off x="2416" y="1294"/>
                <a:ext cx="199" cy="221"/>
              </p:xfrm>
              <a:graphic>
                <a:graphicData uri="http://schemas.openxmlformats.org/presentationml/2006/ole">
                  <mc:AlternateContent xmlns:mc="http://schemas.openxmlformats.org/markup-compatibility/2006">
                    <mc:Choice xmlns:v="urn:schemas-microsoft-com:vml" Requires="v">
                      <p:oleObj spid="_x0000_s2063" r:id="rId10" imgW="152202" imgH="164885" progId="Equation.3">
                        <p:embed/>
                      </p:oleObj>
                    </mc:Choice>
                    <mc:Fallback>
                      <p:oleObj r:id="rId10" imgW="152202" imgH="164885" progId="Equation.3">
                        <p:embed/>
                        <p:pic>
                          <p:nvPicPr>
                            <p:cNvPr id="0" name=""/>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416" y="1294"/>
                              <a:ext cx="199" cy="221"/>
                            </a:xfrm>
                            <a:prstGeom prst="rect">
                              <a:avLst/>
                            </a:prstGeom>
                            <a:noFill/>
                            <a:ln>
                              <a:noFill/>
                            </a:ln>
                          </p:spPr>
                        </p:pic>
                      </p:oleObj>
                    </mc:Fallback>
                  </mc:AlternateContent>
                </a:graphicData>
              </a:graphic>
            </p:graphicFrame>
          </p:grpSp>
        </p:grpSp>
        <p:graphicFrame>
          <p:nvGraphicFramePr>
            <p:cNvPr id="12" name="Object 49">
              <a:extLst>
                <a:ext uri="{FF2B5EF4-FFF2-40B4-BE49-F238E27FC236}">
                  <a16:creationId xmlns="" xmlns:a16="http://schemas.microsoft.com/office/drawing/2014/main" id="{A8DDDEFF-B959-48ED-849E-FEDF8A5BBFE4}"/>
                </a:ext>
              </a:extLst>
            </p:cNvPr>
            <p:cNvGraphicFramePr>
              <a:graphicFrameLocks/>
            </p:cNvGraphicFramePr>
            <p:nvPr>
              <p:extLst>
                <p:ext uri="{D42A27DB-BD31-4B8C-83A1-F6EECF244321}">
                  <p14:modId xmlns:p14="http://schemas.microsoft.com/office/powerpoint/2010/main" val="3463436531"/>
                </p:ext>
              </p:extLst>
            </p:nvPr>
          </p:nvGraphicFramePr>
          <p:xfrm>
            <a:off x="1190" y="1954"/>
            <a:ext cx="512" cy="288"/>
          </p:xfrm>
          <a:graphic>
            <a:graphicData uri="http://schemas.openxmlformats.org/presentationml/2006/ole">
              <mc:AlternateContent xmlns:mc="http://schemas.openxmlformats.org/markup-compatibility/2006">
                <mc:Choice xmlns:v="urn:schemas-microsoft-com:vml" Requires="v">
                  <p:oleObj spid="_x0000_s2064" name="Equation" r:id="rId12" imgW="304560" imgH="228600" progId="Equation.DSMT4">
                    <p:embed/>
                  </p:oleObj>
                </mc:Choice>
                <mc:Fallback>
                  <p:oleObj name="Equation" r:id="rId12" imgW="304560" imgH="228600" progId="Equation.DSMT4">
                    <p:embed/>
                    <p:pic>
                      <p:nvPicPr>
                        <p:cNvPr id="0" name=""/>
                        <p:cNvPicPr>
                          <a:picLocks noChangeArrowheads="1"/>
                        </p:cNvPicPr>
                        <p:nvPr/>
                      </p:nvPicPr>
                      <p:blipFill>
                        <a:blip r:embed="rId13"/>
                        <a:srcRect/>
                        <a:stretch>
                          <a:fillRect/>
                        </a:stretch>
                      </p:blipFill>
                      <p:spPr bwMode="auto">
                        <a:xfrm>
                          <a:off x="1190" y="1954"/>
                          <a:ext cx="5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sp>
        <p:nvSpPr>
          <p:cNvPr id="40" name="标题 1">
            <a:extLst>
              <a:ext uri="{FF2B5EF4-FFF2-40B4-BE49-F238E27FC236}">
                <a16:creationId xmlns="" xmlns:a16="http://schemas.microsoft.com/office/drawing/2014/main" id="{1087AE1B-2CF3-4784-B9E2-3E9F21303A48}"/>
              </a:ext>
            </a:extLst>
          </p:cNvPr>
          <p:cNvSpPr txBox="1">
            <a:spLocks/>
          </p:cNvSpPr>
          <p:nvPr/>
        </p:nvSpPr>
        <p:spPr>
          <a:xfrm>
            <a:off x="399752" y="0"/>
            <a:ext cx="4029785" cy="54817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b="1" dirty="0">
                <a:solidFill>
                  <a:srgbClr val="0000FF"/>
                </a:solidFill>
                <a:latin typeface="黑体" panose="02010609060101010101" pitchFamily="49" charset="-122"/>
                <a:ea typeface="黑体" panose="02010609060101010101" pitchFamily="49" charset="-122"/>
                <a:cs typeface="Times New Roman" panose="02020603050405020304" pitchFamily="18" charset="0"/>
              </a:rPr>
              <a:t>二、量子力学的情况</a:t>
            </a:r>
          </a:p>
        </p:txBody>
      </p:sp>
      <mc:AlternateContent xmlns:mc="http://schemas.openxmlformats.org/markup-compatibility/2006" xmlns:a14="http://schemas.microsoft.com/office/drawing/2010/main">
        <mc:Choice Requires="a14">
          <p:sp>
            <p:nvSpPr>
              <p:cNvPr id="41" name="Rectangle 40"/>
              <p:cNvSpPr/>
              <p:nvPr/>
            </p:nvSpPr>
            <p:spPr>
              <a:xfrm>
                <a:off x="870850" y="5194207"/>
                <a:ext cx="6657924" cy="830997"/>
              </a:xfrm>
              <a:prstGeom prst="rect">
                <a:avLst/>
              </a:prstGeom>
            </p:spPr>
            <p:txBody>
              <a:bodyPr wrap="square">
                <a:spAutoFit/>
              </a:bodyPr>
              <a:lstStyle/>
              <a:p>
                <a:pPr>
                  <a:lnSpc>
                    <a:spcPct val="150000"/>
                  </a:lnSpc>
                  <a:spcBef>
                    <a:spcPct val="0"/>
                  </a:spcBef>
                </a:pPr>
                <a14:m>
                  <m:oMathPara xmlns:m="http://schemas.openxmlformats.org/officeDocument/2006/math">
                    <m:oMathParaPr>
                      <m:jc m:val="centerGroup"/>
                    </m:oMathParaPr>
                    <m:oMath xmlns:m="http://schemas.openxmlformats.org/officeDocument/2006/math">
                      <m:sSub>
                        <m:sSubPr>
                          <m:ctrlPr>
                            <a:rPr lang="zh-CN" altLang="en-US" sz="3200" i="1" smtClean="0">
                              <a:latin typeface="Cambria Math" panose="02040503050406030204" pitchFamily="18" charset="0"/>
                            </a:rPr>
                          </m:ctrlPr>
                        </m:sSubPr>
                        <m:e>
                          <m:r>
                            <a:rPr lang="en-US" altLang="zh-CN" sz="3200" i="1">
                              <a:latin typeface="Cambria Math" panose="02040503050406030204" pitchFamily="18" charset="0"/>
                            </a:rPr>
                            <m:t> </m:t>
                          </m:r>
                          <m:r>
                            <a:rPr lang="zh-CN" altLang="en-US" sz="3200" i="1">
                              <a:latin typeface="Cambria Math" panose="02040503050406030204" pitchFamily="18" charset="0"/>
                            </a:rPr>
                            <m:t>𝑃</m:t>
                          </m:r>
                        </m:e>
                        <m:sub>
                          <m:r>
                            <a:rPr lang="en-US" altLang="zh-CN" sz="3200" b="0" i="1" smtClean="0">
                              <a:latin typeface="Cambria Math" panose="02040503050406030204" pitchFamily="18" charset="0"/>
                            </a:rPr>
                            <m:t>2</m:t>
                          </m:r>
                        </m:sub>
                      </m:sSub>
                      <m:r>
                        <a:rPr lang="zh-CN" altLang="en-US" sz="3200" i="1">
                          <a:latin typeface="Cambria Math" panose="02040503050406030204" pitchFamily="18" charset="0"/>
                        </a:rPr>
                        <m:t>=</m:t>
                      </m:r>
                      <m:sSup>
                        <m:sSupPr>
                          <m:ctrlPr>
                            <a:rPr lang="zh-CN" altLang="en-US" sz="3200" i="1">
                              <a:latin typeface="Cambria Math" panose="02040503050406030204" pitchFamily="18" charset="0"/>
                            </a:rPr>
                          </m:ctrlPr>
                        </m:sSupPr>
                        <m:e>
                          <m:r>
                            <a:rPr lang="zh-CN" altLang="en-US" sz="3200" i="1">
                              <a:latin typeface="Cambria Math" panose="02040503050406030204" pitchFamily="18" charset="0"/>
                            </a:rPr>
                            <m:t>|</m:t>
                          </m:r>
                          <m:sSub>
                            <m:sSubPr>
                              <m:ctrlPr>
                                <a:rPr lang="en-US" altLang="zh-CN" sz="3200" i="1">
                                  <a:latin typeface="Cambria Math" panose="02040503050406030204" pitchFamily="18" charset="0"/>
                                </a:rPr>
                              </m:ctrlPr>
                            </m:sSubPr>
                            <m:e>
                              <m:r>
                                <a:rPr lang="en-US" altLang="zh-CN" sz="3200" b="0" i="1" smtClean="0">
                                  <a:latin typeface="Cambria Math" panose="02040503050406030204" pitchFamily="18" charset="0"/>
                                </a:rPr>
                                <m:t>𝑐</m:t>
                              </m:r>
                            </m:e>
                            <m:sub>
                              <m:r>
                                <a:rPr lang="en-US" altLang="zh-CN" sz="3200" b="0" i="1" smtClean="0">
                                  <a:latin typeface="Cambria Math" panose="02040503050406030204" pitchFamily="18" charset="0"/>
                                </a:rPr>
                                <m:t>2</m:t>
                              </m:r>
                            </m:sub>
                          </m:sSub>
                          <m:sSub>
                            <m:sSubPr>
                              <m:ctrlPr>
                                <a:rPr lang="zh-CN" altLang="en-US" sz="3200" i="1">
                                  <a:latin typeface="Cambria Math" panose="02040503050406030204" pitchFamily="18" charset="0"/>
                                </a:rPr>
                              </m:ctrlPr>
                            </m:sSubPr>
                            <m:e>
                              <m:r>
                                <a:rPr lang="el-GR" altLang="zh-CN" sz="3200" i="1" smtClean="0">
                                  <a:latin typeface="Cambria Math" panose="02040503050406030204" pitchFamily="18" charset="0"/>
                                  <a:ea typeface="Cambria Math" panose="02040503050406030204" pitchFamily="18" charset="0"/>
                                </a:rPr>
                                <m:t>𝛹</m:t>
                              </m:r>
                            </m:e>
                            <m:sub>
                              <m:r>
                                <a:rPr lang="en-US" altLang="zh-CN" sz="3200" b="0" i="1" smtClean="0">
                                  <a:latin typeface="Cambria Math" panose="02040503050406030204" pitchFamily="18" charset="0"/>
                                </a:rPr>
                                <m:t>2</m:t>
                              </m:r>
                            </m:sub>
                          </m:sSub>
                          <m:r>
                            <a:rPr lang="en-US" altLang="zh-CN" sz="3200" i="1">
                              <a:latin typeface="Cambria Math" panose="02040503050406030204" pitchFamily="18" charset="0"/>
                            </a:rPr>
                            <m:t>(</m:t>
                          </m:r>
                          <m:r>
                            <a:rPr lang="en-US" altLang="zh-CN" sz="3200" b="1" i="1">
                              <a:latin typeface="Cambria Math" panose="02040503050406030204" pitchFamily="18" charset="0"/>
                            </a:rPr>
                            <m:t>𝒓</m:t>
                          </m:r>
                          <m:r>
                            <a:rPr lang="en-US" altLang="zh-CN" sz="3200" i="1">
                              <a:latin typeface="Cambria Math" panose="02040503050406030204" pitchFamily="18" charset="0"/>
                            </a:rPr>
                            <m:t>)</m:t>
                          </m:r>
                          <m:r>
                            <a:rPr lang="zh-CN" altLang="en-US" sz="3200" i="1">
                              <a:latin typeface="Cambria Math" panose="02040503050406030204" pitchFamily="18" charset="0"/>
                            </a:rPr>
                            <m:t>|</m:t>
                          </m:r>
                        </m:e>
                        <m:sup>
                          <m:r>
                            <a:rPr lang="zh-CN" altLang="en-US" sz="3200" i="1">
                              <a:latin typeface="Cambria Math" panose="02040503050406030204" pitchFamily="18" charset="0"/>
                            </a:rPr>
                            <m:t>2</m:t>
                          </m:r>
                        </m:sup>
                      </m:sSup>
                      <m:r>
                        <a:rPr lang="zh-CN" altLang="en-US" sz="3200" i="1">
                          <a:latin typeface="Cambria Math" panose="02040503050406030204" pitchFamily="18" charset="0"/>
                        </a:rPr>
                        <m:t>=</m:t>
                      </m:r>
                      <m:sSup>
                        <m:sSupPr>
                          <m:ctrlPr>
                            <a:rPr lang="en-US" altLang="zh-CN" sz="3200" i="1">
                              <a:latin typeface="Cambria Math" panose="02040503050406030204" pitchFamily="18" charset="0"/>
                            </a:rPr>
                          </m:ctrlPr>
                        </m:sSupPr>
                        <m:e>
                          <m:d>
                            <m:dPr>
                              <m:begChr m:val="|"/>
                              <m:endChr m:val="|"/>
                              <m:ctrlPr>
                                <a:rPr lang="en-US" altLang="zh-CN" sz="3200" i="1">
                                  <a:latin typeface="Cambria Math" panose="02040503050406030204" pitchFamily="18" charset="0"/>
                                </a:rPr>
                              </m:ctrlPr>
                            </m:dPr>
                            <m:e>
                              <m:sSub>
                                <m:sSubPr>
                                  <m:ctrlPr>
                                    <a:rPr lang="en-US" altLang="zh-CN" sz="3200" i="1">
                                      <a:latin typeface="Cambria Math" panose="02040503050406030204" pitchFamily="18" charset="0"/>
                                    </a:rPr>
                                  </m:ctrlPr>
                                </m:sSubPr>
                                <m:e>
                                  <m:r>
                                    <a:rPr lang="en-US" altLang="zh-CN" sz="3200" b="0" i="1" smtClean="0">
                                      <a:latin typeface="Cambria Math" panose="02040503050406030204" pitchFamily="18" charset="0"/>
                                    </a:rPr>
                                    <m:t>𝑐</m:t>
                                  </m:r>
                                </m:e>
                                <m:sub>
                                  <m:r>
                                    <a:rPr lang="en-US" altLang="zh-CN" sz="3200" b="0" i="1" smtClean="0">
                                      <a:latin typeface="Cambria Math" panose="02040503050406030204" pitchFamily="18" charset="0"/>
                                    </a:rPr>
                                    <m:t>2</m:t>
                                  </m:r>
                                </m:sub>
                              </m:sSub>
                            </m:e>
                          </m:d>
                        </m:e>
                        <m:sup>
                          <m:r>
                            <a:rPr lang="en-US" altLang="zh-CN" sz="3200" i="1">
                              <a:latin typeface="Cambria Math" panose="02040503050406030204" pitchFamily="18" charset="0"/>
                            </a:rPr>
                            <m:t>2</m:t>
                          </m:r>
                        </m:sup>
                      </m:sSup>
                      <m:sSub>
                        <m:sSubPr>
                          <m:ctrlPr>
                            <a:rPr lang="zh-CN" altLang="en-US" sz="3200" i="1">
                              <a:latin typeface="Cambria Math" panose="02040503050406030204" pitchFamily="18" charset="0"/>
                            </a:rPr>
                          </m:ctrlPr>
                        </m:sSubPr>
                        <m:e>
                          <m:r>
                            <a:rPr lang="el-GR" altLang="zh-CN" sz="3200" i="1" smtClean="0">
                              <a:latin typeface="Cambria Math" panose="02040503050406030204" pitchFamily="18" charset="0"/>
                              <a:ea typeface="Cambria Math" panose="02040503050406030204" pitchFamily="18" charset="0"/>
                            </a:rPr>
                            <m:t>𝛹</m:t>
                          </m:r>
                        </m:e>
                        <m:sub>
                          <m:r>
                            <a:rPr lang="en-US" altLang="zh-CN" sz="3200" b="0" i="1" smtClean="0">
                              <a:latin typeface="Cambria Math" panose="02040503050406030204" pitchFamily="18" charset="0"/>
                            </a:rPr>
                            <m:t>2</m:t>
                          </m:r>
                        </m:sub>
                      </m:sSub>
                      <m:r>
                        <a:rPr lang="en-US" altLang="zh-CN" sz="3200" i="1">
                          <a:latin typeface="Cambria Math" panose="02040503050406030204" pitchFamily="18" charset="0"/>
                        </a:rPr>
                        <m:t>(</m:t>
                      </m:r>
                      <m:r>
                        <a:rPr lang="en-US" altLang="zh-CN" sz="3200" b="1" i="1">
                          <a:latin typeface="Cambria Math" panose="02040503050406030204" pitchFamily="18" charset="0"/>
                        </a:rPr>
                        <m:t>𝒓</m:t>
                      </m:r>
                      <m:r>
                        <a:rPr lang="en-US" altLang="zh-CN" sz="3200" i="1">
                          <a:latin typeface="Cambria Math" panose="02040503050406030204" pitchFamily="18" charset="0"/>
                        </a:rPr>
                        <m:t>)</m:t>
                      </m:r>
                      <m:r>
                        <a:rPr lang="zh-CN" altLang="en-US" sz="3200" i="1">
                          <a:latin typeface="Cambria Math" panose="02040503050406030204" pitchFamily="18" charset="0"/>
                        </a:rPr>
                        <m:t>⋅</m:t>
                      </m:r>
                      <m:sSubSup>
                        <m:sSubSupPr>
                          <m:ctrlPr>
                            <a:rPr lang="en-US" altLang="zh-CN" sz="3200" i="1">
                              <a:latin typeface="Cambria Math" panose="02040503050406030204" pitchFamily="18" charset="0"/>
                            </a:rPr>
                          </m:ctrlPr>
                        </m:sSubSupPr>
                        <m:e>
                          <m:r>
                            <a:rPr lang="el-GR" altLang="zh-CN" sz="3200" i="1" smtClean="0">
                              <a:latin typeface="Cambria Math" panose="02040503050406030204" pitchFamily="18" charset="0"/>
                              <a:ea typeface="Cambria Math" panose="02040503050406030204" pitchFamily="18" charset="0"/>
                            </a:rPr>
                            <m:t>𝛹</m:t>
                          </m:r>
                        </m:e>
                        <m:sub>
                          <m:r>
                            <a:rPr lang="en-US" altLang="zh-CN" sz="3200" b="0" i="1" smtClean="0">
                              <a:latin typeface="Cambria Math" panose="02040503050406030204" pitchFamily="18" charset="0"/>
                            </a:rPr>
                            <m:t>2</m:t>
                          </m:r>
                        </m:sub>
                        <m:sup>
                          <m:r>
                            <a:rPr lang="zh-CN" altLang="en-US" sz="3200" i="1">
                              <a:latin typeface="Cambria Math" panose="02040503050406030204" pitchFamily="18" charset="0"/>
                            </a:rPr>
                            <m:t>∗</m:t>
                          </m:r>
                        </m:sup>
                      </m:sSubSup>
                      <m:r>
                        <a:rPr lang="en-US" altLang="zh-CN" sz="3200" i="1">
                          <a:latin typeface="Cambria Math" panose="02040503050406030204" pitchFamily="18" charset="0"/>
                        </a:rPr>
                        <m:t>(</m:t>
                      </m:r>
                      <m:r>
                        <a:rPr lang="en-US" altLang="zh-CN" sz="3200" b="1" i="1">
                          <a:latin typeface="Cambria Math" panose="02040503050406030204" pitchFamily="18" charset="0"/>
                        </a:rPr>
                        <m:t>𝒓</m:t>
                      </m:r>
                      <m:r>
                        <a:rPr lang="en-US" altLang="zh-CN" sz="3200" i="1">
                          <a:latin typeface="Cambria Math" panose="02040503050406030204" pitchFamily="18" charset="0"/>
                        </a:rPr>
                        <m:t>)</m:t>
                      </m:r>
                    </m:oMath>
                  </m:oMathPara>
                </a14:m>
                <a:endParaRPr lang="zh-CN" altLang="en-US" sz="3200" i="1" dirty="0">
                  <a:latin typeface="黑体" panose="02010609060101010101" pitchFamily="49" charset="-122"/>
                  <a:ea typeface="黑体" panose="02010609060101010101" pitchFamily="49" charset="-122"/>
                </a:endParaRPr>
              </a:p>
            </p:txBody>
          </p:sp>
        </mc:Choice>
        <mc:Fallback xmlns="">
          <p:sp>
            <p:nvSpPr>
              <p:cNvPr id="41" name="Rectangle 40"/>
              <p:cNvSpPr>
                <a:spLocks noRot="1" noChangeAspect="1" noMove="1" noResize="1" noEditPoints="1" noAdjustHandles="1" noChangeArrowheads="1" noChangeShapeType="1" noTextEdit="1"/>
              </p:cNvSpPr>
              <p:nvPr/>
            </p:nvSpPr>
            <p:spPr>
              <a:xfrm>
                <a:off x="870850" y="5194207"/>
                <a:ext cx="6657924" cy="830997"/>
              </a:xfrm>
              <a:prstGeom prst="rect">
                <a:avLst/>
              </a:prstGeom>
              <a:blipFill rotWithShape="0">
                <a:blip r:embed="rId1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2" name="Rectangle 41"/>
              <p:cNvSpPr/>
              <p:nvPr/>
            </p:nvSpPr>
            <p:spPr>
              <a:xfrm>
                <a:off x="357087" y="1671230"/>
                <a:ext cx="4010003" cy="3238772"/>
              </a:xfrm>
              <a:prstGeom prst="rect">
                <a:avLst/>
              </a:prstGeom>
            </p:spPr>
            <p:txBody>
              <a:bodyPr wrap="square">
                <a:spAutoFit/>
              </a:bodyPr>
              <a:lstStyle/>
              <a:p>
                <a:pPr>
                  <a:lnSpc>
                    <a:spcPct val="150000"/>
                  </a:lnSpc>
                  <a:spcBef>
                    <a:spcPct val="0"/>
                  </a:spcBef>
                </a:pPr>
                <a:r>
                  <a:rPr lang="zh-CN" altLang="en-US" sz="2800" dirty="0" smtClean="0">
                    <a:latin typeface="黑体" panose="02010609060101010101" pitchFamily="49" charset="-122"/>
                    <a:ea typeface="黑体" panose="02010609060101010101" pitchFamily="49" charset="-122"/>
                    <a:cs typeface="Times New Roman" panose="02020603050405020304" pitchFamily="18" charset="0"/>
                  </a:rPr>
                  <a:t>此</a:t>
                </a:r>
                <a:r>
                  <a:rPr lang="zh-CN" altLang="en-US" sz="2800" dirty="0">
                    <a:latin typeface="黑体" panose="02010609060101010101" pitchFamily="49" charset="-122"/>
                    <a:ea typeface="黑体" panose="02010609060101010101" pitchFamily="49" charset="-122"/>
                    <a:cs typeface="Times New Roman" panose="02020603050405020304" pitchFamily="18" charset="0"/>
                  </a:rPr>
                  <a:t>时，得到的是单缝衍射图样</a:t>
                </a:r>
                <a:r>
                  <a:rPr lang="en-US" altLang="zh-CN" sz="2800" dirty="0">
                    <a:latin typeface="黑体" panose="02010609060101010101" pitchFamily="49" charset="-122"/>
                    <a:ea typeface="黑体" panose="02010609060101010101" pitchFamily="49" charset="-122"/>
                    <a:cs typeface="Times New Roman" panose="02020603050405020304" pitchFamily="18" charset="0"/>
                  </a:rPr>
                  <a:t>P</a:t>
                </a:r>
                <a:r>
                  <a:rPr lang="en-US" altLang="zh-CN" sz="2800" baseline="-25000" dirty="0">
                    <a:latin typeface="黑体" panose="02010609060101010101" pitchFamily="49" charset="-122"/>
                    <a:ea typeface="黑体" panose="02010609060101010101" pitchFamily="49" charset="-122"/>
                    <a:cs typeface="Times New Roman" panose="02020603050405020304" pitchFamily="18" charset="0"/>
                  </a:rPr>
                  <a:t>2</a:t>
                </a:r>
                <a:r>
                  <a:rPr lang="zh-CN" altLang="en-US" sz="2800" dirty="0">
                    <a:latin typeface="黑体" panose="02010609060101010101" pitchFamily="49" charset="-122"/>
                    <a:ea typeface="黑体" panose="02010609060101010101" pitchFamily="49" charset="-122"/>
                    <a:cs typeface="Times New Roman" panose="02020603050405020304" pitchFamily="18" charset="0"/>
                  </a:rPr>
                  <a:t>，在此种情况</a:t>
                </a:r>
                <a:r>
                  <a:rPr lang="zh-CN" altLang="en-US" sz="2800" dirty="0">
                    <a:latin typeface="黑体" panose="02010609060101010101" pitchFamily="49" charset="-122"/>
                    <a:ea typeface="黑体" panose="02010609060101010101" pitchFamily="49" charset="-122"/>
                  </a:rPr>
                  <a:t>下电子</a:t>
                </a:r>
                <a:r>
                  <a:rPr lang="zh-CN" altLang="en-US" sz="2800" dirty="0">
                    <a:solidFill>
                      <a:srgbClr val="0000FF"/>
                    </a:solidFill>
                    <a:latin typeface="黑体" panose="02010609060101010101" pitchFamily="49" charset="-122"/>
                    <a:ea typeface="黑体" panose="02010609060101010101" pitchFamily="49" charset="-122"/>
                  </a:rPr>
                  <a:t>相对概率分布</a:t>
                </a:r>
                <a:r>
                  <a:rPr lang="zh-CN" altLang="en-US" sz="2800" dirty="0">
                    <a:latin typeface="黑体" panose="02010609060101010101" pitchFamily="49" charset="-122"/>
                    <a:ea typeface="黑体" panose="02010609060101010101" pitchFamily="49" charset="-122"/>
                  </a:rPr>
                  <a:t>曲线和在此情况下电子波函数</a:t>
                </a:r>
                <a14:m>
                  <m:oMath xmlns:m="http://schemas.openxmlformats.org/officeDocument/2006/math">
                    <m:sSub>
                      <m:sSubPr>
                        <m:ctrlPr>
                          <a:rPr lang="zh-CN" altLang="en-US" sz="2800" i="1">
                            <a:latin typeface="Cambria Math" panose="02040503050406030204" pitchFamily="18" charset="0"/>
                          </a:rPr>
                        </m:ctrlPr>
                      </m:sSubPr>
                      <m:e>
                        <m:r>
                          <a:rPr lang="en-US" altLang="zh-CN" sz="2800" i="1">
                            <a:latin typeface="Cambria Math" panose="02040503050406030204" pitchFamily="18" charset="0"/>
                          </a:rPr>
                          <m:t> </m:t>
                        </m:r>
                        <m:r>
                          <a:rPr lang="el-GR" altLang="zh-CN" sz="2800" i="1" smtClean="0">
                            <a:latin typeface="Cambria Math" panose="02040503050406030204" pitchFamily="18" charset="0"/>
                            <a:ea typeface="Cambria Math" panose="02040503050406030204" pitchFamily="18" charset="0"/>
                          </a:rPr>
                          <m:t>𝛹</m:t>
                        </m:r>
                      </m:e>
                      <m:sub>
                        <m:r>
                          <a:rPr lang="zh-CN" altLang="en-US" sz="2800">
                            <a:latin typeface="Cambria Math" panose="02040503050406030204" pitchFamily="18" charset="0"/>
                          </a:rPr>
                          <m:t>2</m:t>
                        </m:r>
                      </m:sub>
                    </m:sSub>
                  </m:oMath>
                </a14:m>
                <a:r>
                  <a:rPr lang="zh-CN" altLang="en-US" sz="2800" dirty="0">
                    <a:latin typeface="黑体" panose="02010609060101010101" pitchFamily="49" charset="-122"/>
                    <a:ea typeface="黑体" panose="02010609060101010101" pitchFamily="49" charset="-122"/>
                    <a:cs typeface="Times New Roman" panose="02020603050405020304" pitchFamily="18" charset="0"/>
                  </a:rPr>
                  <a:t>的关系为 </a:t>
                </a:r>
                <a:endParaRPr lang="en-US" altLang="zh-CN" sz="2800" dirty="0">
                  <a:latin typeface="黑体" panose="02010609060101010101" pitchFamily="49" charset="-122"/>
                  <a:ea typeface="黑体" panose="02010609060101010101" pitchFamily="49" charset="-122"/>
                  <a:cs typeface="Times New Roman" panose="02020603050405020304" pitchFamily="18" charset="0"/>
                </a:endParaRPr>
              </a:p>
            </p:txBody>
          </p:sp>
        </mc:Choice>
        <mc:Fallback xmlns="">
          <p:sp>
            <p:nvSpPr>
              <p:cNvPr id="42" name="Rectangle 41"/>
              <p:cNvSpPr>
                <a:spLocks noRot="1" noChangeAspect="1" noMove="1" noResize="1" noEditPoints="1" noAdjustHandles="1" noChangeArrowheads="1" noChangeShapeType="1" noTextEdit="1"/>
              </p:cNvSpPr>
              <p:nvPr/>
            </p:nvSpPr>
            <p:spPr>
              <a:xfrm>
                <a:off x="357087" y="1671230"/>
                <a:ext cx="4010003" cy="3238772"/>
              </a:xfrm>
              <a:prstGeom prst="rect">
                <a:avLst/>
              </a:prstGeom>
              <a:blipFill rotWithShape="0">
                <a:blip r:embed="rId16"/>
                <a:stretch>
                  <a:fillRect l="-3196" b="-395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42071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77593" y="671011"/>
            <a:ext cx="4175721" cy="637675"/>
          </a:xfrm>
          <a:prstGeom prst="rect">
            <a:avLst/>
          </a:prstGeom>
        </p:spPr>
        <p:txBody>
          <a:bodyPr wrap="square">
            <a:spAutoFit/>
          </a:bodyPr>
          <a:lstStyle/>
          <a:p>
            <a:pPr>
              <a:lnSpc>
                <a:spcPct val="150000"/>
              </a:lnSpc>
              <a:spcBef>
                <a:spcPct val="0"/>
              </a:spcBef>
              <a:buNone/>
            </a:pPr>
            <a:r>
              <a:rPr lang="zh-CN" altLang="en-US" sz="2800" dirty="0">
                <a:latin typeface="黑体" panose="02010609060101010101" pitchFamily="49" charset="-122"/>
                <a:ea typeface="黑体" panose="02010609060101010101" pitchFamily="49" charset="-122"/>
              </a:rPr>
              <a:t>（</a:t>
            </a:r>
            <a:r>
              <a:rPr lang="en-US" altLang="zh-CN" sz="2800" dirty="0">
                <a:latin typeface="黑体" panose="02010609060101010101" pitchFamily="49" charset="-122"/>
                <a:ea typeface="黑体" panose="02010609060101010101" pitchFamily="49" charset="-122"/>
              </a:rPr>
              <a:t>3</a:t>
            </a:r>
            <a:r>
              <a:rPr lang="zh-CN" altLang="en-US" sz="2800" dirty="0">
                <a:latin typeface="黑体" panose="02010609060101010101" pitchFamily="49" charset="-122"/>
                <a:ea typeface="黑体" panose="02010609060101010101" pitchFamily="49" charset="-122"/>
              </a:rPr>
              <a:t>）</a:t>
            </a:r>
            <a:r>
              <a:rPr lang="en-US" altLang="zh-CN" sz="2800" dirty="0">
                <a:solidFill>
                  <a:srgbClr val="0000FF"/>
                </a:solidFill>
                <a:latin typeface="黑体" panose="02010609060101010101" pitchFamily="49" charset="-122"/>
                <a:ea typeface="黑体" panose="02010609060101010101" pitchFamily="49" charset="-122"/>
              </a:rPr>
              <a:t>1</a:t>
            </a:r>
            <a:r>
              <a:rPr lang="zh-CN" altLang="en-US" sz="2800" dirty="0">
                <a:solidFill>
                  <a:srgbClr val="0000FF"/>
                </a:solidFill>
                <a:latin typeface="黑体" panose="02010609060101010101" pitchFamily="49" charset="-122"/>
                <a:ea typeface="黑体" panose="02010609060101010101" pitchFamily="49" charset="-122"/>
              </a:rPr>
              <a:t>开、</a:t>
            </a:r>
            <a:r>
              <a:rPr lang="en-US" altLang="zh-CN" sz="2800" dirty="0">
                <a:solidFill>
                  <a:srgbClr val="0000FF"/>
                </a:solidFill>
                <a:latin typeface="黑体" panose="02010609060101010101" pitchFamily="49" charset="-122"/>
                <a:ea typeface="黑体" panose="02010609060101010101" pitchFamily="49" charset="-122"/>
              </a:rPr>
              <a:t>2</a:t>
            </a:r>
            <a:r>
              <a:rPr lang="zh-CN" altLang="en-US" sz="2800" dirty="0">
                <a:solidFill>
                  <a:srgbClr val="0000FF"/>
                </a:solidFill>
                <a:latin typeface="黑体" panose="02010609060101010101" pitchFamily="49" charset="-122"/>
                <a:ea typeface="黑体" panose="02010609060101010101" pitchFamily="49" charset="-122"/>
              </a:rPr>
              <a:t>开</a:t>
            </a:r>
            <a:r>
              <a:rPr lang="zh-CN" altLang="en-US" sz="2800" dirty="0">
                <a:latin typeface="黑体" panose="02010609060101010101" pitchFamily="49" charset="-122"/>
                <a:ea typeface="黑体" panose="02010609060101010101" pitchFamily="49" charset="-122"/>
              </a:rPr>
              <a:t> </a:t>
            </a:r>
            <a:endParaRPr lang="en-US" altLang="zh-CN" sz="2800" i="1" dirty="0">
              <a:latin typeface="黑体" panose="02010609060101010101" pitchFamily="49" charset="-122"/>
              <a:ea typeface="黑体" panose="02010609060101010101" pitchFamily="49" charset="-122"/>
            </a:endParaRPr>
          </a:p>
        </p:txBody>
      </p:sp>
      <p:grpSp>
        <p:nvGrpSpPr>
          <p:cNvPr id="4" name="Group 3"/>
          <p:cNvGrpSpPr/>
          <p:nvPr/>
        </p:nvGrpSpPr>
        <p:grpSpPr>
          <a:xfrm>
            <a:off x="4542196" y="788894"/>
            <a:ext cx="4559096" cy="3877406"/>
            <a:chOff x="2551070" y="2514632"/>
            <a:chExt cx="4211207" cy="3220714"/>
          </a:xfrm>
        </p:grpSpPr>
        <p:grpSp>
          <p:nvGrpSpPr>
            <p:cNvPr id="7" name="Group 17">
              <a:extLst>
                <a:ext uri="{FF2B5EF4-FFF2-40B4-BE49-F238E27FC236}">
                  <a16:creationId xmlns="" xmlns:a16="http://schemas.microsoft.com/office/drawing/2014/main" id="{B53B91E4-C4B6-4D2C-AFAC-681261866C4F}"/>
                </a:ext>
              </a:extLst>
            </p:cNvPr>
            <p:cNvGrpSpPr>
              <a:grpSpLocks/>
            </p:cNvGrpSpPr>
            <p:nvPr/>
          </p:nvGrpSpPr>
          <p:grpSpPr bwMode="auto">
            <a:xfrm>
              <a:off x="2551070" y="2514632"/>
              <a:ext cx="4211207" cy="3220714"/>
              <a:chOff x="370" y="1248"/>
              <a:chExt cx="2180" cy="1554"/>
            </a:xfrm>
          </p:grpSpPr>
          <p:grpSp>
            <p:nvGrpSpPr>
              <p:cNvPr id="9" name="Group 19">
                <a:extLst>
                  <a:ext uri="{FF2B5EF4-FFF2-40B4-BE49-F238E27FC236}">
                    <a16:creationId xmlns="" xmlns:a16="http://schemas.microsoft.com/office/drawing/2014/main" id="{0762E953-95FF-44C8-9E16-82FEFFB9228A}"/>
                  </a:ext>
                </a:extLst>
              </p:cNvPr>
              <p:cNvGrpSpPr>
                <a:grpSpLocks/>
              </p:cNvGrpSpPr>
              <p:nvPr/>
            </p:nvGrpSpPr>
            <p:grpSpPr bwMode="auto">
              <a:xfrm>
                <a:off x="370" y="1248"/>
                <a:ext cx="2180" cy="1554"/>
                <a:chOff x="370" y="1227"/>
                <a:chExt cx="2180" cy="1554"/>
              </a:xfrm>
            </p:grpSpPr>
            <p:grpSp>
              <p:nvGrpSpPr>
                <p:cNvPr id="13" name="Group 20">
                  <a:extLst>
                    <a:ext uri="{FF2B5EF4-FFF2-40B4-BE49-F238E27FC236}">
                      <a16:creationId xmlns="" xmlns:a16="http://schemas.microsoft.com/office/drawing/2014/main" id="{143A90FC-505F-41CE-A456-FBD6FF7C4AF8}"/>
                    </a:ext>
                  </a:extLst>
                </p:cNvPr>
                <p:cNvGrpSpPr>
                  <a:grpSpLocks/>
                </p:cNvGrpSpPr>
                <p:nvPr/>
              </p:nvGrpSpPr>
              <p:grpSpPr bwMode="auto">
                <a:xfrm>
                  <a:off x="370" y="1442"/>
                  <a:ext cx="1617" cy="993"/>
                  <a:chOff x="418" y="1346"/>
                  <a:chExt cx="1617" cy="993"/>
                </a:xfrm>
              </p:grpSpPr>
              <p:sp>
                <p:nvSpPr>
                  <p:cNvPr id="28" name="Line 21">
                    <a:extLst>
                      <a:ext uri="{FF2B5EF4-FFF2-40B4-BE49-F238E27FC236}">
                        <a16:creationId xmlns="" xmlns:a16="http://schemas.microsoft.com/office/drawing/2014/main" id="{86B327CA-283C-4523-818A-89249AE70238}"/>
                      </a:ext>
                    </a:extLst>
                  </p:cNvPr>
                  <p:cNvSpPr>
                    <a:spLocks noChangeShapeType="1"/>
                  </p:cNvSpPr>
                  <p:nvPr/>
                </p:nvSpPr>
                <p:spPr bwMode="auto">
                  <a:xfrm>
                    <a:off x="541" y="1856"/>
                    <a:ext cx="1494"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 name="Line 22">
                    <a:extLst>
                      <a:ext uri="{FF2B5EF4-FFF2-40B4-BE49-F238E27FC236}">
                        <a16:creationId xmlns="" xmlns:a16="http://schemas.microsoft.com/office/drawing/2014/main" id="{8537B6D2-6FDD-4B11-9631-B4A182C67A8A}"/>
                      </a:ext>
                    </a:extLst>
                  </p:cNvPr>
                  <p:cNvSpPr>
                    <a:spLocks noChangeShapeType="1"/>
                  </p:cNvSpPr>
                  <p:nvPr/>
                </p:nvSpPr>
                <p:spPr bwMode="auto">
                  <a:xfrm flipV="1">
                    <a:off x="568" y="1657"/>
                    <a:ext cx="454" cy="189"/>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 name="Line 23">
                    <a:extLst>
                      <a:ext uri="{FF2B5EF4-FFF2-40B4-BE49-F238E27FC236}">
                        <a16:creationId xmlns="" xmlns:a16="http://schemas.microsoft.com/office/drawing/2014/main" id="{1E8371DB-98DC-4182-A62C-939EC55B2B9C}"/>
                      </a:ext>
                    </a:extLst>
                  </p:cNvPr>
                  <p:cNvSpPr>
                    <a:spLocks noChangeShapeType="1"/>
                  </p:cNvSpPr>
                  <p:nvPr/>
                </p:nvSpPr>
                <p:spPr bwMode="auto">
                  <a:xfrm>
                    <a:off x="553" y="1857"/>
                    <a:ext cx="455" cy="189"/>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31" name="Object 24">
                    <a:extLst>
                      <a:ext uri="{FF2B5EF4-FFF2-40B4-BE49-F238E27FC236}">
                        <a16:creationId xmlns="" xmlns:a16="http://schemas.microsoft.com/office/drawing/2014/main" id="{CCA9C139-DF45-41C6-8BD5-C68ECBF77937}"/>
                      </a:ext>
                    </a:extLst>
                  </p:cNvPr>
                  <p:cNvGraphicFramePr>
                    <a:graphicFrameLocks/>
                  </p:cNvGraphicFramePr>
                  <p:nvPr>
                    <p:extLst>
                      <p:ext uri="{D42A27DB-BD31-4B8C-83A1-F6EECF244321}">
                        <p14:modId xmlns:p14="http://schemas.microsoft.com/office/powerpoint/2010/main" val="1254264581"/>
                      </p:ext>
                    </p:extLst>
                  </p:nvPr>
                </p:nvGraphicFramePr>
                <p:xfrm>
                  <a:off x="439" y="1551"/>
                  <a:ext cx="165" cy="187"/>
                </p:xfrm>
                <a:graphic>
                  <a:graphicData uri="http://schemas.openxmlformats.org/presentationml/2006/ole">
                    <mc:AlternateContent xmlns:mc="http://schemas.openxmlformats.org/markup-compatibility/2006">
                      <mc:Choice xmlns:v="urn:schemas-microsoft-com:vml" Requires="v">
                        <p:oleObj spid="_x0000_s3090" r:id="rId4" imgW="139458" imgH="177492" progId="Equation.3">
                          <p:embed/>
                        </p:oleObj>
                      </mc:Choice>
                      <mc:Fallback>
                        <p:oleObj r:id="rId4" imgW="139458" imgH="177492" progId="Equation.3">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9" y="1551"/>
                                <a:ext cx="165" cy="187"/>
                              </a:xfrm>
                              <a:prstGeom prst="rect">
                                <a:avLst/>
                              </a:prstGeom>
                              <a:noFill/>
                              <a:ln>
                                <a:noFill/>
                              </a:ln>
                            </p:spPr>
                          </p:pic>
                        </p:oleObj>
                      </mc:Fallback>
                    </mc:AlternateContent>
                  </a:graphicData>
                </a:graphic>
              </p:graphicFrame>
              <p:sp>
                <p:nvSpPr>
                  <p:cNvPr id="32" name="Text Box 25">
                    <a:extLst>
                      <a:ext uri="{FF2B5EF4-FFF2-40B4-BE49-F238E27FC236}">
                        <a16:creationId xmlns="" xmlns:a16="http://schemas.microsoft.com/office/drawing/2014/main" id="{C700CE86-B2AE-45EA-9B16-0DB6ED292639}"/>
                      </a:ext>
                    </a:extLst>
                  </p:cNvPr>
                  <p:cNvSpPr txBox="1">
                    <a:spLocks noChangeArrowheads="1"/>
                  </p:cNvSpPr>
                  <p:nvPr/>
                </p:nvSpPr>
                <p:spPr bwMode="auto">
                  <a:xfrm>
                    <a:off x="418" y="1752"/>
                    <a:ext cx="20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ct val="100000"/>
                      </a:lnSpc>
                    </a:pPr>
                    <a:r>
                      <a:rPr lang="en-US" altLang="zh-CN" sz="2000" b="1" dirty="0">
                        <a:solidFill>
                          <a:schemeClr val="tx1"/>
                        </a:solidFill>
                        <a:latin typeface="楷体_GB2312" pitchFamily="49" charset="-122"/>
                        <a:ea typeface="楷体_GB2312" pitchFamily="49" charset="-122"/>
                        <a:sym typeface="Symbol" panose="05050102010706020507" pitchFamily="18" charset="2"/>
                      </a:rPr>
                      <a:t></a:t>
                    </a:r>
                  </a:p>
                </p:txBody>
              </p:sp>
              <p:grpSp>
                <p:nvGrpSpPr>
                  <p:cNvPr id="33" name="Group 26">
                    <a:extLst>
                      <a:ext uri="{FF2B5EF4-FFF2-40B4-BE49-F238E27FC236}">
                        <a16:creationId xmlns="" xmlns:a16="http://schemas.microsoft.com/office/drawing/2014/main" id="{58B6A762-E008-4090-AA29-3F301FCD2187}"/>
                      </a:ext>
                    </a:extLst>
                  </p:cNvPr>
                  <p:cNvGrpSpPr>
                    <a:grpSpLocks/>
                  </p:cNvGrpSpPr>
                  <p:nvPr/>
                </p:nvGrpSpPr>
                <p:grpSpPr bwMode="auto">
                  <a:xfrm>
                    <a:off x="992" y="1346"/>
                    <a:ext cx="260" cy="993"/>
                    <a:chOff x="1191" y="1527"/>
                    <a:chExt cx="468" cy="1257"/>
                  </a:xfrm>
                </p:grpSpPr>
                <p:sp>
                  <p:nvSpPr>
                    <p:cNvPr id="34" name="Line 27">
                      <a:extLst>
                        <a:ext uri="{FF2B5EF4-FFF2-40B4-BE49-F238E27FC236}">
                          <a16:creationId xmlns="" xmlns:a16="http://schemas.microsoft.com/office/drawing/2014/main" id="{A4DB9E7E-DE9C-4582-8DF3-41102E27ED62}"/>
                        </a:ext>
                      </a:extLst>
                    </p:cNvPr>
                    <p:cNvSpPr>
                      <a:spLocks noChangeShapeType="1"/>
                    </p:cNvSpPr>
                    <p:nvPr/>
                  </p:nvSpPr>
                  <p:spPr bwMode="auto">
                    <a:xfrm>
                      <a:off x="1200" y="1527"/>
                      <a:ext cx="0" cy="336"/>
                    </a:xfrm>
                    <a:prstGeom prst="line">
                      <a:avLst/>
                    </a:prstGeom>
                    <a:noFill/>
                    <a:ln w="603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 name="Line 28">
                      <a:extLst>
                        <a:ext uri="{FF2B5EF4-FFF2-40B4-BE49-F238E27FC236}">
                          <a16:creationId xmlns="" xmlns:a16="http://schemas.microsoft.com/office/drawing/2014/main" id="{6B6F4623-67FE-47AF-9869-E5FBF8F125C2}"/>
                        </a:ext>
                      </a:extLst>
                    </p:cNvPr>
                    <p:cNvSpPr>
                      <a:spLocks noChangeShapeType="1"/>
                    </p:cNvSpPr>
                    <p:nvPr/>
                  </p:nvSpPr>
                  <p:spPr bwMode="auto">
                    <a:xfrm>
                      <a:off x="1200" y="2448"/>
                      <a:ext cx="0" cy="336"/>
                    </a:xfrm>
                    <a:prstGeom prst="line">
                      <a:avLst/>
                    </a:prstGeom>
                    <a:noFill/>
                    <a:ln w="603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 name="Line 29">
                      <a:extLst>
                        <a:ext uri="{FF2B5EF4-FFF2-40B4-BE49-F238E27FC236}">
                          <a16:creationId xmlns="" xmlns:a16="http://schemas.microsoft.com/office/drawing/2014/main" id="{DE3B39C1-F126-4574-B8C7-92581A1B3277}"/>
                        </a:ext>
                      </a:extLst>
                    </p:cNvPr>
                    <p:cNvSpPr>
                      <a:spLocks noChangeShapeType="1"/>
                    </p:cNvSpPr>
                    <p:nvPr/>
                  </p:nvSpPr>
                  <p:spPr bwMode="auto">
                    <a:xfrm>
                      <a:off x="1200" y="2007"/>
                      <a:ext cx="0" cy="313"/>
                    </a:xfrm>
                    <a:prstGeom prst="line">
                      <a:avLst/>
                    </a:prstGeom>
                    <a:noFill/>
                    <a:ln w="603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37" name="Object 30">
                      <a:extLst>
                        <a:ext uri="{FF2B5EF4-FFF2-40B4-BE49-F238E27FC236}">
                          <a16:creationId xmlns="" xmlns:a16="http://schemas.microsoft.com/office/drawing/2014/main" id="{A8480630-2C8A-4765-AE36-C0ED11B04E8C}"/>
                        </a:ext>
                      </a:extLst>
                    </p:cNvPr>
                    <p:cNvGraphicFramePr>
                      <a:graphicFrameLocks/>
                    </p:cNvGraphicFramePr>
                    <p:nvPr>
                      <p:extLst>
                        <p:ext uri="{D42A27DB-BD31-4B8C-83A1-F6EECF244321}">
                          <p14:modId xmlns:p14="http://schemas.microsoft.com/office/powerpoint/2010/main" val="3108546362"/>
                        </p:ext>
                      </p:extLst>
                    </p:nvPr>
                  </p:nvGraphicFramePr>
                  <p:xfrm>
                    <a:off x="1296" y="2055"/>
                    <a:ext cx="363" cy="220"/>
                  </p:xfrm>
                  <a:graphic>
                    <a:graphicData uri="http://schemas.openxmlformats.org/presentationml/2006/ole">
                      <mc:AlternateContent xmlns:mc="http://schemas.openxmlformats.org/markup-compatibility/2006">
                        <mc:Choice xmlns:v="urn:schemas-microsoft-com:vml" Requires="v">
                          <p:oleObj spid="_x0000_s3091" r:id="rId6" imgW="164885" imgH="164885" progId="Equation.3">
                            <p:embed/>
                          </p:oleObj>
                        </mc:Choice>
                        <mc:Fallback>
                          <p:oleObj r:id="rId6" imgW="164885" imgH="164885" progId="Equation.3">
                            <p:embed/>
                            <p:pic>
                              <p:nvPicPr>
                                <p:cNvPr id="0" name=""/>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96" y="2055"/>
                                  <a:ext cx="363" cy="220"/>
                                </a:xfrm>
                                <a:prstGeom prst="rect">
                                  <a:avLst/>
                                </a:prstGeom>
                                <a:noFill/>
                                <a:ln>
                                  <a:noFill/>
                                </a:ln>
                              </p:spPr>
                            </p:pic>
                          </p:oleObj>
                        </mc:Fallback>
                      </mc:AlternateContent>
                    </a:graphicData>
                  </a:graphic>
                </p:graphicFrame>
                <p:sp>
                  <p:nvSpPr>
                    <p:cNvPr id="38" name="Text Box 31">
                      <a:extLst>
                        <a:ext uri="{FF2B5EF4-FFF2-40B4-BE49-F238E27FC236}">
                          <a16:creationId xmlns="" xmlns:a16="http://schemas.microsoft.com/office/drawing/2014/main" id="{89D257B3-BA4F-44FD-99F5-8261448B411D}"/>
                        </a:ext>
                      </a:extLst>
                    </p:cNvPr>
                    <p:cNvSpPr txBox="1">
                      <a:spLocks noChangeArrowheads="1"/>
                    </p:cNvSpPr>
                    <p:nvPr/>
                  </p:nvSpPr>
                  <p:spPr bwMode="auto">
                    <a:xfrm>
                      <a:off x="1191" y="1662"/>
                      <a:ext cx="31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ct val="100000"/>
                        </a:lnSpc>
                      </a:pPr>
                      <a:r>
                        <a:rPr lang="en-US" altLang="zh-CN" sz="2400" b="1" dirty="0">
                          <a:solidFill>
                            <a:schemeClr val="tx1"/>
                          </a:solidFill>
                          <a:latin typeface="楷体_GB2312" pitchFamily="49" charset="-122"/>
                          <a:ea typeface="楷体_GB2312" pitchFamily="49" charset="-122"/>
                          <a:sym typeface="Symbol" panose="05050102010706020507" pitchFamily="18" charset="2"/>
                        </a:rPr>
                        <a:t>1</a:t>
                      </a:r>
                    </a:p>
                  </p:txBody>
                </p:sp>
                <p:sp>
                  <p:nvSpPr>
                    <p:cNvPr id="39" name="Text Box 32">
                      <a:extLst>
                        <a:ext uri="{FF2B5EF4-FFF2-40B4-BE49-F238E27FC236}">
                          <a16:creationId xmlns="" xmlns:a16="http://schemas.microsoft.com/office/drawing/2014/main" id="{771FD260-9EC7-4B1D-A3A1-17E56B5A9931}"/>
                        </a:ext>
                      </a:extLst>
                    </p:cNvPr>
                    <p:cNvSpPr txBox="1">
                      <a:spLocks noChangeArrowheads="1"/>
                    </p:cNvSpPr>
                    <p:nvPr/>
                  </p:nvSpPr>
                  <p:spPr bwMode="auto">
                    <a:xfrm>
                      <a:off x="1250" y="2421"/>
                      <a:ext cx="31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ct val="100000"/>
                        </a:lnSpc>
                      </a:pPr>
                      <a:r>
                        <a:rPr lang="en-US" altLang="zh-CN" sz="2400" b="1" dirty="0">
                          <a:solidFill>
                            <a:schemeClr val="tx1"/>
                          </a:solidFill>
                          <a:latin typeface="楷体_GB2312" pitchFamily="49" charset="-122"/>
                          <a:ea typeface="楷体_GB2312" pitchFamily="49" charset="-122"/>
                          <a:sym typeface="Symbol" panose="05050102010706020507" pitchFamily="18" charset="2"/>
                        </a:rPr>
                        <a:t>2</a:t>
                      </a:r>
                    </a:p>
                  </p:txBody>
                </p:sp>
              </p:grpSp>
            </p:grpSp>
            <p:grpSp>
              <p:nvGrpSpPr>
                <p:cNvPr id="14" name="Group 33">
                  <a:extLst>
                    <a:ext uri="{FF2B5EF4-FFF2-40B4-BE49-F238E27FC236}">
                      <a16:creationId xmlns="" xmlns:a16="http://schemas.microsoft.com/office/drawing/2014/main" id="{5F5C6ABC-8519-411B-99A3-DEC3A5FC184A}"/>
                    </a:ext>
                  </a:extLst>
                </p:cNvPr>
                <p:cNvGrpSpPr>
                  <a:grpSpLocks/>
                </p:cNvGrpSpPr>
                <p:nvPr/>
              </p:nvGrpSpPr>
              <p:grpSpPr bwMode="auto">
                <a:xfrm>
                  <a:off x="960" y="1227"/>
                  <a:ext cx="1590" cy="1554"/>
                  <a:chOff x="960" y="1227"/>
                  <a:chExt cx="1590" cy="1554"/>
                </a:xfrm>
              </p:grpSpPr>
              <p:grpSp>
                <p:nvGrpSpPr>
                  <p:cNvPr id="15" name="Group 34">
                    <a:extLst>
                      <a:ext uri="{FF2B5EF4-FFF2-40B4-BE49-F238E27FC236}">
                        <a16:creationId xmlns="" xmlns:a16="http://schemas.microsoft.com/office/drawing/2014/main" id="{402BA2AF-AD01-4D63-910E-C2BFDA1AB605}"/>
                      </a:ext>
                    </a:extLst>
                  </p:cNvPr>
                  <p:cNvGrpSpPr>
                    <a:grpSpLocks/>
                  </p:cNvGrpSpPr>
                  <p:nvPr/>
                </p:nvGrpSpPr>
                <p:grpSpPr bwMode="auto">
                  <a:xfrm>
                    <a:off x="1728" y="1275"/>
                    <a:ext cx="555" cy="1387"/>
                    <a:chOff x="1767" y="1182"/>
                    <a:chExt cx="555" cy="1387"/>
                  </a:xfrm>
                </p:grpSpPr>
                <p:sp>
                  <p:nvSpPr>
                    <p:cNvPr id="22" name="Freeform 35">
                      <a:extLst>
                        <a:ext uri="{FF2B5EF4-FFF2-40B4-BE49-F238E27FC236}">
                          <a16:creationId xmlns="" xmlns:a16="http://schemas.microsoft.com/office/drawing/2014/main" id="{AA82DF02-3F77-41D1-ABA5-13431815B30A}"/>
                        </a:ext>
                      </a:extLst>
                    </p:cNvPr>
                    <p:cNvSpPr>
                      <a:spLocks noChangeArrowheads="1"/>
                    </p:cNvSpPr>
                    <p:nvPr/>
                  </p:nvSpPr>
                  <p:spPr bwMode="auto">
                    <a:xfrm>
                      <a:off x="2124" y="1182"/>
                      <a:ext cx="191" cy="998"/>
                    </a:xfrm>
                    <a:custGeom>
                      <a:avLst/>
                      <a:gdLst>
                        <a:gd name="T0" fmla="*/ 323 w 343"/>
                        <a:gd name="T1" fmla="*/ 0 h 1264"/>
                        <a:gd name="T2" fmla="*/ 2 w 343"/>
                        <a:gd name="T3" fmla="*/ 590 h 1264"/>
                        <a:gd name="T4" fmla="*/ 311 w 343"/>
                        <a:gd name="T5" fmla="*/ 1264 h 1264"/>
                      </a:gdLst>
                      <a:ahLst/>
                      <a:cxnLst>
                        <a:cxn ang="0">
                          <a:pos x="T0" y="T1"/>
                        </a:cxn>
                        <a:cxn ang="0">
                          <a:pos x="T2" y="T3"/>
                        </a:cxn>
                        <a:cxn ang="0">
                          <a:pos x="T4" y="T5"/>
                        </a:cxn>
                      </a:cxnLst>
                      <a:rect l="0" t="0" r="r" b="b"/>
                      <a:pathLst>
                        <a:path w="343" h="1264">
                          <a:moveTo>
                            <a:pt x="323" y="0"/>
                          </a:moveTo>
                          <a:cubicBezTo>
                            <a:pt x="310" y="374"/>
                            <a:pt x="4" y="379"/>
                            <a:pt x="2" y="590"/>
                          </a:cubicBezTo>
                          <a:cubicBezTo>
                            <a:pt x="0" y="801"/>
                            <a:pt x="343" y="1009"/>
                            <a:pt x="311" y="1264"/>
                          </a:cubicBezTo>
                        </a:path>
                      </a:pathLst>
                    </a:custGeom>
                    <a:noFill/>
                    <a:ln w="41275">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zh-CN" altLang="en-US"/>
                    </a:p>
                  </p:txBody>
                </p:sp>
                <p:sp>
                  <p:nvSpPr>
                    <p:cNvPr id="23" name="Freeform 36">
                      <a:extLst>
                        <a:ext uri="{FF2B5EF4-FFF2-40B4-BE49-F238E27FC236}">
                          <a16:creationId xmlns="" xmlns:a16="http://schemas.microsoft.com/office/drawing/2014/main" id="{26066BDC-2972-4C34-A35B-B8C6AE123059}"/>
                        </a:ext>
                      </a:extLst>
                    </p:cNvPr>
                    <p:cNvSpPr>
                      <a:spLocks noChangeArrowheads="1"/>
                    </p:cNvSpPr>
                    <p:nvPr/>
                  </p:nvSpPr>
                  <p:spPr bwMode="auto">
                    <a:xfrm>
                      <a:off x="2131" y="1583"/>
                      <a:ext cx="191" cy="986"/>
                    </a:xfrm>
                    <a:custGeom>
                      <a:avLst/>
                      <a:gdLst>
                        <a:gd name="T0" fmla="*/ 633 w 727"/>
                        <a:gd name="T1" fmla="*/ 0 h 1174"/>
                        <a:gd name="T2" fmla="*/ 5 w 727"/>
                        <a:gd name="T3" fmla="*/ 540 h 1174"/>
                        <a:gd name="T4" fmla="*/ 660 w 727"/>
                        <a:gd name="T5" fmla="*/ 1174 h 1174"/>
                      </a:gdLst>
                      <a:ahLst/>
                      <a:cxnLst>
                        <a:cxn ang="0">
                          <a:pos x="T0" y="T1"/>
                        </a:cxn>
                        <a:cxn ang="0">
                          <a:pos x="T2" y="T3"/>
                        </a:cxn>
                        <a:cxn ang="0">
                          <a:pos x="T4" y="T5"/>
                        </a:cxn>
                      </a:cxnLst>
                      <a:rect l="0" t="0" r="r" b="b"/>
                      <a:pathLst>
                        <a:path w="727" h="1174">
                          <a:moveTo>
                            <a:pt x="633" y="0"/>
                          </a:moveTo>
                          <a:cubicBezTo>
                            <a:pt x="647" y="347"/>
                            <a:pt x="0" y="344"/>
                            <a:pt x="5" y="540"/>
                          </a:cubicBezTo>
                          <a:cubicBezTo>
                            <a:pt x="10" y="736"/>
                            <a:pt x="727" y="934"/>
                            <a:pt x="660" y="1174"/>
                          </a:cubicBezTo>
                        </a:path>
                      </a:pathLst>
                    </a:custGeom>
                    <a:noFill/>
                    <a:ln w="41275">
                      <a:solidFill>
                        <a:srgbClr val="FF00FF"/>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zh-CN" altLang="en-US"/>
                    </a:p>
                  </p:txBody>
                </p:sp>
                <p:grpSp>
                  <p:nvGrpSpPr>
                    <p:cNvPr id="24" name="Group 37">
                      <a:extLst>
                        <a:ext uri="{FF2B5EF4-FFF2-40B4-BE49-F238E27FC236}">
                          <a16:creationId xmlns="" xmlns:a16="http://schemas.microsoft.com/office/drawing/2014/main" id="{8E48D6F7-B661-45A1-BC99-65FF46211AAD}"/>
                        </a:ext>
                      </a:extLst>
                    </p:cNvPr>
                    <p:cNvGrpSpPr>
                      <a:grpSpLocks/>
                    </p:cNvGrpSpPr>
                    <p:nvPr/>
                  </p:nvGrpSpPr>
                  <p:grpSpPr bwMode="auto">
                    <a:xfrm>
                      <a:off x="1767" y="1340"/>
                      <a:ext cx="552" cy="1020"/>
                      <a:chOff x="3456" y="2250"/>
                      <a:chExt cx="915" cy="1127"/>
                    </a:xfrm>
                  </p:grpSpPr>
                  <p:sp>
                    <p:nvSpPr>
                      <p:cNvPr id="25" name="Freeform 38">
                        <a:extLst>
                          <a:ext uri="{FF2B5EF4-FFF2-40B4-BE49-F238E27FC236}">
                            <a16:creationId xmlns="" xmlns:a16="http://schemas.microsoft.com/office/drawing/2014/main" id="{830946B4-14A1-4D85-9A96-F3211F221A73}"/>
                          </a:ext>
                        </a:extLst>
                      </p:cNvPr>
                      <p:cNvSpPr>
                        <a:spLocks noChangeArrowheads="1"/>
                      </p:cNvSpPr>
                      <p:nvPr/>
                    </p:nvSpPr>
                    <p:spPr bwMode="auto">
                      <a:xfrm>
                        <a:off x="3456" y="2544"/>
                        <a:ext cx="915" cy="549"/>
                      </a:xfrm>
                      <a:custGeom>
                        <a:avLst/>
                        <a:gdLst>
                          <a:gd name="T0" fmla="*/ 587 w 1111"/>
                          <a:gd name="T1" fmla="*/ 0 h 813"/>
                          <a:gd name="T2" fmla="*/ 1014 w 1111"/>
                          <a:gd name="T3" fmla="*/ 40 h 813"/>
                          <a:gd name="T4" fmla="*/ 267 w 1111"/>
                          <a:gd name="T5" fmla="*/ 186 h 813"/>
                          <a:gd name="T6" fmla="*/ 1067 w 1111"/>
                          <a:gd name="T7" fmla="*/ 293 h 813"/>
                          <a:gd name="T8" fmla="*/ 5 w 1111"/>
                          <a:gd name="T9" fmla="*/ 414 h 813"/>
                          <a:gd name="T10" fmla="*/ 1040 w 1111"/>
                          <a:gd name="T11" fmla="*/ 493 h 813"/>
                          <a:gd name="T12" fmla="*/ 267 w 1111"/>
                          <a:gd name="T13" fmla="*/ 626 h 813"/>
                          <a:gd name="T14" fmla="*/ 1067 w 1111"/>
                          <a:gd name="T15" fmla="*/ 733 h 813"/>
                          <a:gd name="T16" fmla="*/ 534 w 1111"/>
                          <a:gd name="T17" fmla="*/ 813 h 8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11" h="813">
                            <a:moveTo>
                              <a:pt x="587" y="0"/>
                            </a:moveTo>
                            <a:cubicBezTo>
                              <a:pt x="658" y="7"/>
                              <a:pt x="1067" y="9"/>
                              <a:pt x="1014" y="40"/>
                            </a:cubicBezTo>
                            <a:cubicBezTo>
                              <a:pt x="961" y="71"/>
                              <a:pt x="258" y="144"/>
                              <a:pt x="267" y="186"/>
                            </a:cubicBezTo>
                            <a:cubicBezTo>
                              <a:pt x="276" y="228"/>
                              <a:pt x="1111" y="255"/>
                              <a:pt x="1067" y="293"/>
                            </a:cubicBezTo>
                            <a:cubicBezTo>
                              <a:pt x="1023" y="331"/>
                              <a:pt x="10" y="381"/>
                              <a:pt x="5" y="414"/>
                            </a:cubicBezTo>
                            <a:cubicBezTo>
                              <a:pt x="0" y="447"/>
                              <a:pt x="996" y="458"/>
                              <a:pt x="1040" y="493"/>
                            </a:cubicBezTo>
                            <a:cubicBezTo>
                              <a:pt x="1084" y="528"/>
                              <a:pt x="263" y="586"/>
                              <a:pt x="267" y="626"/>
                            </a:cubicBezTo>
                            <a:cubicBezTo>
                              <a:pt x="271" y="666"/>
                              <a:pt x="1023" y="702"/>
                              <a:pt x="1067" y="733"/>
                            </a:cubicBezTo>
                            <a:cubicBezTo>
                              <a:pt x="1111" y="764"/>
                              <a:pt x="645" y="796"/>
                              <a:pt x="534" y="813"/>
                            </a:cubicBezTo>
                          </a:path>
                        </a:pathLst>
                      </a:custGeom>
                      <a:noFill/>
                      <a:ln w="412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zh-CN" altLang="en-US"/>
                      </a:p>
                    </p:txBody>
                  </p:sp>
                  <p:sp>
                    <p:nvSpPr>
                      <p:cNvPr id="26" name="Freeform 39">
                        <a:extLst>
                          <a:ext uri="{FF2B5EF4-FFF2-40B4-BE49-F238E27FC236}">
                            <a16:creationId xmlns="" xmlns:a16="http://schemas.microsoft.com/office/drawing/2014/main" id="{8E02BC9E-BD6D-4536-8E75-9FF8E9432CC8}"/>
                          </a:ext>
                        </a:extLst>
                      </p:cNvPr>
                      <p:cNvSpPr>
                        <a:spLocks noChangeArrowheads="1"/>
                      </p:cNvSpPr>
                      <p:nvPr/>
                    </p:nvSpPr>
                    <p:spPr bwMode="auto">
                      <a:xfrm>
                        <a:off x="3947" y="2250"/>
                        <a:ext cx="384" cy="270"/>
                      </a:xfrm>
                      <a:custGeom>
                        <a:avLst/>
                        <a:gdLst>
                          <a:gd name="T0" fmla="*/ 380 w 384"/>
                          <a:gd name="T1" fmla="*/ 0 h 270"/>
                          <a:gd name="T2" fmla="*/ 197 w 384"/>
                          <a:gd name="T3" fmla="*/ 44 h 270"/>
                          <a:gd name="T4" fmla="*/ 358 w 384"/>
                          <a:gd name="T5" fmla="*/ 98 h 270"/>
                          <a:gd name="T6" fmla="*/ 40 w 384"/>
                          <a:gd name="T7" fmla="*/ 151 h 270"/>
                          <a:gd name="T8" fmla="*/ 360 w 384"/>
                          <a:gd name="T9" fmla="*/ 217 h 270"/>
                          <a:gd name="T10" fmla="*/ 0 w 384"/>
                          <a:gd name="T11" fmla="*/ 270 h 270"/>
                        </a:gdLst>
                        <a:ahLst/>
                        <a:cxnLst>
                          <a:cxn ang="0">
                            <a:pos x="T0" y="T1"/>
                          </a:cxn>
                          <a:cxn ang="0">
                            <a:pos x="T2" y="T3"/>
                          </a:cxn>
                          <a:cxn ang="0">
                            <a:pos x="T4" y="T5"/>
                          </a:cxn>
                          <a:cxn ang="0">
                            <a:pos x="T6" y="T7"/>
                          </a:cxn>
                          <a:cxn ang="0">
                            <a:pos x="T8" y="T9"/>
                          </a:cxn>
                          <a:cxn ang="0">
                            <a:pos x="T10" y="T11"/>
                          </a:cxn>
                        </a:cxnLst>
                        <a:rect l="0" t="0" r="r" b="b"/>
                        <a:pathLst>
                          <a:path w="384" h="270">
                            <a:moveTo>
                              <a:pt x="380" y="0"/>
                            </a:moveTo>
                            <a:cubicBezTo>
                              <a:pt x="350" y="7"/>
                              <a:pt x="201" y="28"/>
                              <a:pt x="197" y="44"/>
                            </a:cubicBezTo>
                            <a:cubicBezTo>
                              <a:pt x="193" y="61"/>
                              <a:pt x="384" y="80"/>
                              <a:pt x="358" y="98"/>
                            </a:cubicBezTo>
                            <a:cubicBezTo>
                              <a:pt x="332" y="116"/>
                              <a:pt x="40" y="131"/>
                              <a:pt x="40" y="151"/>
                            </a:cubicBezTo>
                            <a:cubicBezTo>
                              <a:pt x="40" y="171"/>
                              <a:pt x="367" y="197"/>
                              <a:pt x="360" y="217"/>
                            </a:cubicBezTo>
                            <a:cubicBezTo>
                              <a:pt x="353" y="237"/>
                              <a:pt x="75" y="259"/>
                              <a:pt x="0" y="270"/>
                            </a:cubicBezTo>
                          </a:path>
                        </a:pathLst>
                      </a:custGeom>
                      <a:noFill/>
                      <a:ln w="412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zh-CN" altLang="en-US"/>
                      </a:p>
                    </p:txBody>
                  </p:sp>
                  <p:sp>
                    <p:nvSpPr>
                      <p:cNvPr id="27" name="Freeform 40">
                        <a:extLst>
                          <a:ext uri="{FF2B5EF4-FFF2-40B4-BE49-F238E27FC236}">
                            <a16:creationId xmlns="" xmlns:a16="http://schemas.microsoft.com/office/drawing/2014/main" id="{3240A951-BA79-49B6-B63A-4530E5C32D8A}"/>
                          </a:ext>
                        </a:extLst>
                      </p:cNvPr>
                      <p:cNvSpPr>
                        <a:spLocks noChangeArrowheads="1"/>
                      </p:cNvSpPr>
                      <p:nvPr/>
                    </p:nvSpPr>
                    <p:spPr bwMode="auto">
                      <a:xfrm flipV="1">
                        <a:off x="3953" y="3107"/>
                        <a:ext cx="384" cy="270"/>
                      </a:xfrm>
                      <a:custGeom>
                        <a:avLst/>
                        <a:gdLst>
                          <a:gd name="T0" fmla="*/ 380 w 384"/>
                          <a:gd name="T1" fmla="*/ 0 h 270"/>
                          <a:gd name="T2" fmla="*/ 197 w 384"/>
                          <a:gd name="T3" fmla="*/ 44 h 270"/>
                          <a:gd name="T4" fmla="*/ 358 w 384"/>
                          <a:gd name="T5" fmla="*/ 98 h 270"/>
                          <a:gd name="T6" fmla="*/ 40 w 384"/>
                          <a:gd name="T7" fmla="*/ 151 h 270"/>
                          <a:gd name="T8" fmla="*/ 360 w 384"/>
                          <a:gd name="T9" fmla="*/ 217 h 270"/>
                          <a:gd name="T10" fmla="*/ 0 w 384"/>
                          <a:gd name="T11" fmla="*/ 270 h 270"/>
                        </a:gdLst>
                        <a:ahLst/>
                        <a:cxnLst>
                          <a:cxn ang="0">
                            <a:pos x="T0" y="T1"/>
                          </a:cxn>
                          <a:cxn ang="0">
                            <a:pos x="T2" y="T3"/>
                          </a:cxn>
                          <a:cxn ang="0">
                            <a:pos x="T4" y="T5"/>
                          </a:cxn>
                          <a:cxn ang="0">
                            <a:pos x="T6" y="T7"/>
                          </a:cxn>
                          <a:cxn ang="0">
                            <a:pos x="T8" y="T9"/>
                          </a:cxn>
                          <a:cxn ang="0">
                            <a:pos x="T10" y="T11"/>
                          </a:cxn>
                        </a:cxnLst>
                        <a:rect l="0" t="0" r="r" b="b"/>
                        <a:pathLst>
                          <a:path w="384" h="270">
                            <a:moveTo>
                              <a:pt x="380" y="0"/>
                            </a:moveTo>
                            <a:cubicBezTo>
                              <a:pt x="350" y="7"/>
                              <a:pt x="201" y="28"/>
                              <a:pt x="197" y="44"/>
                            </a:cubicBezTo>
                            <a:cubicBezTo>
                              <a:pt x="193" y="61"/>
                              <a:pt x="384" y="80"/>
                              <a:pt x="358" y="98"/>
                            </a:cubicBezTo>
                            <a:cubicBezTo>
                              <a:pt x="332" y="116"/>
                              <a:pt x="40" y="131"/>
                              <a:pt x="40" y="151"/>
                            </a:cubicBezTo>
                            <a:cubicBezTo>
                              <a:pt x="40" y="171"/>
                              <a:pt x="367" y="197"/>
                              <a:pt x="360" y="217"/>
                            </a:cubicBezTo>
                            <a:cubicBezTo>
                              <a:pt x="353" y="237"/>
                              <a:pt x="75" y="259"/>
                              <a:pt x="0" y="270"/>
                            </a:cubicBezTo>
                          </a:path>
                        </a:pathLst>
                      </a:custGeom>
                      <a:noFill/>
                      <a:ln w="412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zh-CN" altLang="en-US"/>
                      </a:p>
                    </p:txBody>
                  </p:sp>
                </p:grpSp>
              </p:grpSp>
              <p:sp>
                <p:nvSpPr>
                  <p:cNvPr id="16" name="Line 41">
                    <a:extLst>
                      <a:ext uri="{FF2B5EF4-FFF2-40B4-BE49-F238E27FC236}">
                        <a16:creationId xmlns="" xmlns:a16="http://schemas.microsoft.com/office/drawing/2014/main" id="{0566866E-792A-466E-9254-C792A56D0B07}"/>
                      </a:ext>
                    </a:extLst>
                  </p:cNvPr>
                  <p:cNvSpPr>
                    <a:spLocks noChangeShapeType="1"/>
                  </p:cNvSpPr>
                  <p:nvPr/>
                </p:nvSpPr>
                <p:spPr bwMode="auto">
                  <a:xfrm>
                    <a:off x="2323" y="1227"/>
                    <a:ext cx="1" cy="1554"/>
                  </a:xfrm>
                  <a:prstGeom prst="line">
                    <a:avLst/>
                  </a:prstGeom>
                  <a:noFill/>
                  <a:ln w="10160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7" name="Object 42">
                    <a:extLst>
                      <a:ext uri="{FF2B5EF4-FFF2-40B4-BE49-F238E27FC236}">
                        <a16:creationId xmlns="" xmlns:a16="http://schemas.microsoft.com/office/drawing/2014/main" id="{BEB17BE0-B5CC-40C2-9AF6-AF0B92F151CD}"/>
                      </a:ext>
                    </a:extLst>
                  </p:cNvPr>
                  <p:cNvGraphicFramePr>
                    <a:graphicFrameLocks/>
                  </p:cNvGraphicFramePr>
                  <p:nvPr>
                    <p:extLst>
                      <p:ext uri="{D42A27DB-BD31-4B8C-83A1-F6EECF244321}">
                        <p14:modId xmlns:p14="http://schemas.microsoft.com/office/powerpoint/2010/main" val="3416573198"/>
                      </p:ext>
                    </p:extLst>
                  </p:nvPr>
                </p:nvGraphicFramePr>
                <p:xfrm>
                  <a:off x="1846" y="2314"/>
                  <a:ext cx="158" cy="241"/>
                </p:xfrm>
                <a:graphic>
                  <a:graphicData uri="http://schemas.openxmlformats.org/presentationml/2006/ole">
                    <mc:AlternateContent xmlns:mc="http://schemas.openxmlformats.org/markup-compatibility/2006">
                      <mc:Choice xmlns:v="urn:schemas-microsoft-com:vml" Requires="v">
                        <p:oleObj spid="_x0000_s3092" name="Equation" r:id="rId8" imgW="164880" imgH="228600" progId="Equation.DSMT4">
                          <p:embed/>
                        </p:oleObj>
                      </mc:Choice>
                      <mc:Fallback>
                        <p:oleObj name="Equation" r:id="rId8" imgW="164880" imgH="228600" progId="Equation.DSMT4">
                          <p:embed/>
                          <p:pic>
                            <p:nvPicPr>
                              <p:cNvPr id="0" name=""/>
                              <p:cNvPicPr>
                                <a:picLocks noChangeArrowheads="1"/>
                              </p:cNvPicPr>
                              <p:nvPr/>
                            </p:nvPicPr>
                            <p:blipFill>
                              <a:blip r:embed="rId9"/>
                              <a:srcRect/>
                              <a:stretch>
                                <a:fillRect/>
                              </a:stretch>
                            </p:blipFill>
                            <p:spPr bwMode="auto">
                              <a:xfrm>
                                <a:off x="1846" y="2314"/>
                                <a:ext cx="158" cy="241"/>
                              </a:xfrm>
                              <a:prstGeom prst="rect">
                                <a:avLst/>
                              </a:prstGeom>
                              <a:noFill/>
                              <a:ln>
                                <a:noFill/>
                              </a:ln>
                            </p:spPr>
                          </p:pic>
                        </p:oleObj>
                      </mc:Fallback>
                    </mc:AlternateContent>
                  </a:graphicData>
                </a:graphic>
              </p:graphicFrame>
              <p:sp>
                <p:nvSpPr>
                  <p:cNvPr id="18" name="Line 43">
                    <a:extLst>
                      <a:ext uri="{FF2B5EF4-FFF2-40B4-BE49-F238E27FC236}">
                        <a16:creationId xmlns="" xmlns:a16="http://schemas.microsoft.com/office/drawing/2014/main" id="{C82A5E91-695E-48D8-95EA-BDCF906E3DB5}"/>
                      </a:ext>
                    </a:extLst>
                  </p:cNvPr>
                  <p:cNvSpPr>
                    <a:spLocks noChangeShapeType="1"/>
                  </p:cNvSpPr>
                  <p:nvPr/>
                </p:nvSpPr>
                <p:spPr bwMode="auto">
                  <a:xfrm flipV="1">
                    <a:off x="960" y="1618"/>
                    <a:ext cx="1344" cy="144"/>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 name="Line 44">
                    <a:extLst>
                      <a:ext uri="{FF2B5EF4-FFF2-40B4-BE49-F238E27FC236}">
                        <a16:creationId xmlns="" xmlns:a16="http://schemas.microsoft.com/office/drawing/2014/main" id="{DC162E97-1FF2-4FD4-A6FA-750A50C9A905}"/>
                      </a:ext>
                    </a:extLst>
                  </p:cNvPr>
                  <p:cNvSpPr>
                    <a:spLocks noChangeShapeType="1"/>
                  </p:cNvSpPr>
                  <p:nvPr/>
                </p:nvSpPr>
                <p:spPr bwMode="auto">
                  <a:xfrm flipV="1">
                    <a:off x="975" y="1630"/>
                    <a:ext cx="1296" cy="528"/>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20" name="Object 45">
                    <a:extLst>
                      <a:ext uri="{FF2B5EF4-FFF2-40B4-BE49-F238E27FC236}">
                        <a16:creationId xmlns="" xmlns:a16="http://schemas.microsoft.com/office/drawing/2014/main" id="{91860AD3-F6CD-401B-B1EA-D2015FDFD3BC}"/>
                      </a:ext>
                    </a:extLst>
                  </p:cNvPr>
                  <p:cNvGraphicFramePr>
                    <a:graphicFrameLocks/>
                  </p:cNvGraphicFramePr>
                  <p:nvPr>
                    <p:extLst>
                      <p:ext uri="{D42A27DB-BD31-4B8C-83A1-F6EECF244321}">
                        <p14:modId xmlns:p14="http://schemas.microsoft.com/office/powerpoint/2010/main" val="516225467"/>
                      </p:ext>
                    </p:extLst>
                  </p:nvPr>
                </p:nvGraphicFramePr>
                <p:xfrm>
                  <a:off x="1920" y="1289"/>
                  <a:ext cx="192" cy="242"/>
                </p:xfrm>
                <a:graphic>
                  <a:graphicData uri="http://schemas.openxmlformats.org/presentationml/2006/ole">
                    <mc:AlternateContent xmlns:mc="http://schemas.openxmlformats.org/markup-compatibility/2006">
                      <mc:Choice xmlns:v="urn:schemas-microsoft-com:vml" Requires="v">
                        <p:oleObj spid="_x0000_s3093" name="Equation" r:id="rId10" imgW="152280" imgH="228600" progId="Equation.DSMT4">
                          <p:embed/>
                        </p:oleObj>
                      </mc:Choice>
                      <mc:Fallback>
                        <p:oleObj name="Equation" r:id="rId10" imgW="152280" imgH="228600" progId="Equation.DSMT4">
                          <p:embed/>
                          <p:pic>
                            <p:nvPicPr>
                              <p:cNvPr id="0" name=""/>
                              <p:cNvPicPr>
                                <a:picLocks noChangeArrowheads="1"/>
                              </p:cNvPicPr>
                              <p:nvPr/>
                            </p:nvPicPr>
                            <p:blipFill>
                              <a:blip r:embed="rId11"/>
                              <a:srcRect/>
                              <a:stretch>
                                <a:fillRect/>
                              </a:stretch>
                            </p:blipFill>
                            <p:spPr bwMode="auto">
                              <a:xfrm>
                                <a:off x="1920" y="1289"/>
                                <a:ext cx="192"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1" name="Object 46">
                    <a:extLst>
                      <a:ext uri="{FF2B5EF4-FFF2-40B4-BE49-F238E27FC236}">
                        <a16:creationId xmlns="" xmlns:a16="http://schemas.microsoft.com/office/drawing/2014/main" id="{7A1F5E9B-8F58-4027-B8E1-35C2258C910C}"/>
                      </a:ext>
                    </a:extLst>
                  </p:cNvPr>
                  <p:cNvGraphicFramePr>
                    <a:graphicFrameLocks/>
                  </p:cNvGraphicFramePr>
                  <p:nvPr>
                    <p:extLst>
                      <p:ext uri="{D42A27DB-BD31-4B8C-83A1-F6EECF244321}">
                        <p14:modId xmlns:p14="http://schemas.microsoft.com/office/powerpoint/2010/main" val="3893117284"/>
                      </p:ext>
                    </p:extLst>
                  </p:nvPr>
                </p:nvGraphicFramePr>
                <p:xfrm>
                  <a:off x="2351" y="1292"/>
                  <a:ext cx="199" cy="221"/>
                </p:xfrm>
                <a:graphic>
                  <a:graphicData uri="http://schemas.openxmlformats.org/presentationml/2006/ole">
                    <mc:AlternateContent xmlns:mc="http://schemas.openxmlformats.org/markup-compatibility/2006">
                      <mc:Choice xmlns:v="urn:schemas-microsoft-com:vml" Requires="v">
                        <p:oleObj spid="_x0000_s3094" r:id="rId12" imgW="152202" imgH="164885" progId="Equation.3">
                          <p:embed/>
                        </p:oleObj>
                      </mc:Choice>
                      <mc:Fallback>
                        <p:oleObj r:id="rId12" imgW="152202" imgH="164885" progId="Equation.3">
                          <p:embed/>
                          <p:pic>
                            <p:nvPicPr>
                              <p:cNvPr id="0" name=""/>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351" y="1292"/>
                                <a:ext cx="199" cy="221"/>
                              </a:xfrm>
                              <a:prstGeom prst="rect">
                                <a:avLst/>
                              </a:prstGeom>
                              <a:noFill/>
                              <a:ln>
                                <a:noFill/>
                              </a:ln>
                            </p:spPr>
                          </p:pic>
                        </p:oleObj>
                      </mc:Fallback>
                    </mc:AlternateContent>
                  </a:graphicData>
                </a:graphic>
              </p:graphicFrame>
            </p:grpSp>
          </p:grpSp>
          <p:grpSp>
            <p:nvGrpSpPr>
              <p:cNvPr id="10" name="Group 47">
                <a:extLst>
                  <a:ext uri="{FF2B5EF4-FFF2-40B4-BE49-F238E27FC236}">
                    <a16:creationId xmlns="" xmlns:a16="http://schemas.microsoft.com/office/drawing/2014/main" id="{0014639C-6D5E-49ED-91AD-20F97A8FFDB5}"/>
                  </a:ext>
                </a:extLst>
              </p:cNvPr>
              <p:cNvGrpSpPr>
                <a:grpSpLocks/>
              </p:cNvGrpSpPr>
              <p:nvPr/>
            </p:nvGrpSpPr>
            <p:grpSpPr bwMode="auto">
              <a:xfrm>
                <a:off x="1190" y="1463"/>
                <a:ext cx="512" cy="779"/>
                <a:chOff x="1190" y="1463"/>
                <a:chExt cx="512" cy="779"/>
              </a:xfrm>
            </p:grpSpPr>
            <p:graphicFrame>
              <p:nvGraphicFramePr>
                <p:cNvPr id="11" name="Object 48">
                  <a:extLst>
                    <a:ext uri="{FF2B5EF4-FFF2-40B4-BE49-F238E27FC236}">
                      <a16:creationId xmlns="" xmlns:a16="http://schemas.microsoft.com/office/drawing/2014/main" id="{20C07CDC-FD61-45B7-B1BF-6CA6B6E687A1}"/>
                    </a:ext>
                  </a:extLst>
                </p:cNvPr>
                <p:cNvGraphicFramePr>
                  <a:graphicFrameLocks/>
                </p:cNvGraphicFramePr>
                <p:nvPr>
                  <p:extLst>
                    <p:ext uri="{D42A27DB-BD31-4B8C-83A1-F6EECF244321}">
                      <p14:modId xmlns:p14="http://schemas.microsoft.com/office/powerpoint/2010/main" val="1904088912"/>
                    </p:ext>
                  </p:extLst>
                </p:nvPr>
              </p:nvGraphicFramePr>
              <p:xfrm>
                <a:off x="1211" y="1463"/>
                <a:ext cx="470" cy="288"/>
              </p:xfrm>
              <a:graphic>
                <a:graphicData uri="http://schemas.openxmlformats.org/presentationml/2006/ole">
                  <mc:AlternateContent xmlns:mc="http://schemas.openxmlformats.org/markup-compatibility/2006">
                    <mc:Choice xmlns:v="urn:schemas-microsoft-com:vml" Requires="v">
                      <p:oleObj spid="_x0000_s3095" name="Equation" r:id="rId14" imgW="279360" imgH="228600" progId="Equation.DSMT4">
                        <p:embed/>
                      </p:oleObj>
                    </mc:Choice>
                    <mc:Fallback>
                      <p:oleObj name="Equation" r:id="rId14" imgW="279360" imgH="228600" progId="Equation.DSMT4">
                        <p:embed/>
                        <p:pic>
                          <p:nvPicPr>
                            <p:cNvPr id="0" name=""/>
                            <p:cNvPicPr>
                              <a:picLocks noChangeArrowheads="1"/>
                            </p:cNvPicPr>
                            <p:nvPr/>
                          </p:nvPicPr>
                          <p:blipFill>
                            <a:blip r:embed="rId15"/>
                            <a:srcRect/>
                            <a:stretch>
                              <a:fillRect/>
                            </a:stretch>
                          </p:blipFill>
                          <p:spPr bwMode="auto">
                            <a:xfrm>
                              <a:off x="1211" y="1463"/>
                              <a:ext cx="47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2" name="Object 49">
                  <a:extLst>
                    <a:ext uri="{FF2B5EF4-FFF2-40B4-BE49-F238E27FC236}">
                      <a16:creationId xmlns="" xmlns:a16="http://schemas.microsoft.com/office/drawing/2014/main" id="{A8DDDEFF-B959-48ED-849E-FEDF8A5BBFE4}"/>
                    </a:ext>
                  </a:extLst>
                </p:cNvPr>
                <p:cNvGraphicFramePr>
                  <a:graphicFrameLocks/>
                </p:cNvGraphicFramePr>
                <p:nvPr>
                  <p:extLst>
                    <p:ext uri="{D42A27DB-BD31-4B8C-83A1-F6EECF244321}">
                      <p14:modId xmlns:p14="http://schemas.microsoft.com/office/powerpoint/2010/main" val="2373840562"/>
                    </p:ext>
                  </p:extLst>
                </p:nvPr>
              </p:nvGraphicFramePr>
              <p:xfrm>
                <a:off x="1190" y="1954"/>
                <a:ext cx="512" cy="288"/>
              </p:xfrm>
              <a:graphic>
                <a:graphicData uri="http://schemas.openxmlformats.org/presentationml/2006/ole">
                  <mc:AlternateContent xmlns:mc="http://schemas.openxmlformats.org/markup-compatibility/2006">
                    <mc:Choice xmlns:v="urn:schemas-microsoft-com:vml" Requires="v">
                      <p:oleObj spid="_x0000_s3096" name="Equation" r:id="rId16" imgW="304560" imgH="228600" progId="Equation.DSMT4">
                        <p:embed/>
                      </p:oleObj>
                    </mc:Choice>
                    <mc:Fallback>
                      <p:oleObj name="Equation" r:id="rId16" imgW="304560" imgH="228600" progId="Equation.DSMT4">
                        <p:embed/>
                        <p:pic>
                          <p:nvPicPr>
                            <p:cNvPr id="0" name=""/>
                            <p:cNvPicPr>
                              <a:picLocks noChangeArrowheads="1"/>
                            </p:cNvPicPr>
                            <p:nvPr/>
                          </p:nvPicPr>
                          <p:blipFill>
                            <a:blip r:embed="rId17"/>
                            <a:srcRect/>
                            <a:stretch>
                              <a:fillRect/>
                            </a:stretch>
                          </p:blipFill>
                          <p:spPr bwMode="auto">
                            <a:xfrm>
                              <a:off x="1190" y="1954"/>
                              <a:ext cx="5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pSp>
        <p:graphicFrame>
          <p:nvGraphicFramePr>
            <p:cNvPr id="8" name="Object 45">
              <a:extLst>
                <a:ext uri="{FF2B5EF4-FFF2-40B4-BE49-F238E27FC236}">
                  <a16:creationId xmlns="" xmlns:a16="http://schemas.microsoft.com/office/drawing/2014/main" id="{A14B3F59-A13B-4B48-8591-4D9C8F071387}"/>
                </a:ext>
              </a:extLst>
            </p:cNvPr>
            <p:cNvGraphicFramePr>
              <a:graphicFrameLocks/>
            </p:cNvGraphicFramePr>
            <p:nvPr>
              <p:extLst>
                <p:ext uri="{D42A27DB-BD31-4B8C-83A1-F6EECF244321}">
                  <p14:modId xmlns:p14="http://schemas.microsoft.com/office/powerpoint/2010/main" val="4018198532"/>
                </p:ext>
              </p:extLst>
            </p:nvPr>
          </p:nvGraphicFramePr>
          <p:xfrm>
            <a:off x="4924475" y="3480165"/>
            <a:ext cx="403225" cy="501650"/>
          </p:xfrm>
          <a:graphic>
            <a:graphicData uri="http://schemas.openxmlformats.org/presentationml/2006/ole">
              <mc:AlternateContent xmlns:mc="http://schemas.openxmlformats.org/markup-compatibility/2006">
                <mc:Choice xmlns:v="urn:schemas-microsoft-com:vml" Requires="v">
                  <p:oleObj spid="_x0000_s3097" name="Equation" r:id="rId18" imgW="164880" imgH="228600" progId="Equation.DSMT4">
                    <p:embed/>
                  </p:oleObj>
                </mc:Choice>
                <mc:Fallback>
                  <p:oleObj name="Equation" r:id="rId18" imgW="164880" imgH="228600" progId="Equation.DSMT4">
                    <p:embed/>
                    <p:pic>
                      <p:nvPicPr>
                        <p:cNvPr id="0" name=""/>
                        <p:cNvPicPr>
                          <a:picLocks noChangeArrowheads="1"/>
                        </p:cNvPicPr>
                        <p:nvPr/>
                      </p:nvPicPr>
                      <p:blipFill>
                        <a:blip r:embed="rId19"/>
                        <a:srcRect/>
                        <a:stretch>
                          <a:fillRect/>
                        </a:stretch>
                      </p:blipFill>
                      <p:spPr bwMode="auto">
                        <a:xfrm>
                          <a:off x="4924475" y="3480165"/>
                          <a:ext cx="403225"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sp>
        <p:nvSpPr>
          <p:cNvPr id="40" name="标题 1">
            <a:extLst>
              <a:ext uri="{FF2B5EF4-FFF2-40B4-BE49-F238E27FC236}">
                <a16:creationId xmlns="" xmlns:a16="http://schemas.microsoft.com/office/drawing/2014/main" id="{1087AE1B-2CF3-4784-B9E2-3E9F21303A48}"/>
              </a:ext>
            </a:extLst>
          </p:cNvPr>
          <p:cNvSpPr txBox="1">
            <a:spLocks/>
          </p:cNvSpPr>
          <p:nvPr/>
        </p:nvSpPr>
        <p:spPr>
          <a:xfrm>
            <a:off x="423529" y="32724"/>
            <a:ext cx="4029785" cy="54817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b="1" dirty="0">
                <a:solidFill>
                  <a:srgbClr val="0000FF"/>
                </a:solidFill>
                <a:latin typeface="黑体" panose="02010609060101010101" pitchFamily="49" charset="-122"/>
                <a:ea typeface="黑体" panose="02010609060101010101" pitchFamily="49" charset="-122"/>
                <a:cs typeface="Times New Roman" panose="02020603050405020304" pitchFamily="18" charset="0"/>
              </a:rPr>
              <a:t>二、量子力学的情况</a:t>
            </a:r>
          </a:p>
        </p:txBody>
      </p:sp>
      <mc:AlternateContent xmlns:mc="http://schemas.openxmlformats.org/markup-compatibility/2006" xmlns:a14="http://schemas.microsoft.com/office/drawing/2010/main">
        <mc:Choice Requires="a14">
          <p:sp>
            <p:nvSpPr>
              <p:cNvPr id="3" name="Rectangle 2"/>
              <p:cNvSpPr/>
              <p:nvPr/>
            </p:nvSpPr>
            <p:spPr>
              <a:xfrm>
                <a:off x="1841540" y="5835737"/>
                <a:ext cx="5460919"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sz="2800" i="1">
                              <a:latin typeface="Cambria Math" panose="02040503050406030204" pitchFamily="18" charset="0"/>
                            </a:rPr>
                          </m:ctrlPr>
                        </m:sSubPr>
                        <m:e>
                          <m:r>
                            <a:rPr lang="zh-CN" altLang="en-US" sz="2800" i="1">
                              <a:latin typeface="Cambria Math" panose="02040503050406030204" pitchFamily="18" charset="0"/>
                            </a:rPr>
                            <m:t>𝑃</m:t>
                          </m:r>
                        </m:e>
                        <m:sub>
                          <m:r>
                            <a:rPr lang="zh-CN" altLang="en-US" sz="2800">
                              <a:latin typeface="Cambria Math" panose="02040503050406030204" pitchFamily="18" charset="0"/>
                            </a:rPr>
                            <m:t>3</m:t>
                          </m:r>
                        </m:sub>
                      </m:sSub>
                      <m:r>
                        <a:rPr lang="zh-CN" altLang="en-US" sz="2800">
                          <a:latin typeface="Cambria Math" panose="02040503050406030204" pitchFamily="18" charset="0"/>
                        </a:rPr>
                        <m:t>=</m:t>
                      </m:r>
                      <m:sSub>
                        <m:sSubPr>
                          <m:ctrlPr>
                            <a:rPr lang="zh-CN" altLang="en-US" sz="2800" i="1">
                              <a:latin typeface="Cambria Math" panose="02040503050406030204" pitchFamily="18" charset="0"/>
                            </a:rPr>
                          </m:ctrlPr>
                        </m:sSubPr>
                        <m:e>
                          <m:r>
                            <a:rPr lang="zh-CN" altLang="en-US" sz="2800" i="1">
                              <a:latin typeface="Cambria Math" panose="02040503050406030204" pitchFamily="18" charset="0"/>
                            </a:rPr>
                            <m:t>𝑃</m:t>
                          </m:r>
                        </m:e>
                        <m:sub>
                          <m:r>
                            <a:rPr lang="zh-CN" altLang="en-US" sz="2800">
                              <a:latin typeface="Cambria Math" panose="02040503050406030204" pitchFamily="18" charset="0"/>
                            </a:rPr>
                            <m:t>1</m:t>
                          </m:r>
                        </m:sub>
                      </m:sSub>
                      <m:r>
                        <a:rPr lang="zh-CN" altLang="en-US" sz="2800">
                          <a:latin typeface="Cambria Math" panose="02040503050406030204" pitchFamily="18" charset="0"/>
                        </a:rPr>
                        <m:t>+</m:t>
                      </m:r>
                      <m:sSub>
                        <m:sSubPr>
                          <m:ctrlPr>
                            <a:rPr lang="zh-CN" altLang="en-US" sz="2800" i="1">
                              <a:latin typeface="Cambria Math" panose="02040503050406030204" pitchFamily="18" charset="0"/>
                            </a:rPr>
                          </m:ctrlPr>
                        </m:sSubPr>
                        <m:e>
                          <m:r>
                            <a:rPr lang="zh-CN" altLang="en-US" sz="2800" i="1">
                              <a:latin typeface="Cambria Math" panose="02040503050406030204" pitchFamily="18" charset="0"/>
                            </a:rPr>
                            <m:t>𝑃</m:t>
                          </m:r>
                        </m:e>
                        <m:sub>
                          <m:r>
                            <a:rPr lang="zh-CN" altLang="en-US" sz="2800">
                              <a:latin typeface="Cambria Math" panose="02040503050406030204" pitchFamily="18" charset="0"/>
                            </a:rPr>
                            <m:t>2</m:t>
                          </m:r>
                        </m:sub>
                      </m:sSub>
                      <m:r>
                        <a:rPr lang="zh-CN" altLang="en-US" sz="2800">
                          <a:latin typeface="Cambria Math" panose="02040503050406030204" pitchFamily="18" charset="0"/>
                        </a:rPr>
                        <m:t>=</m:t>
                      </m:r>
                      <m:sSup>
                        <m:sSupPr>
                          <m:ctrlPr>
                            <a:rPr lang="zh-CN" altLang="en-US" sz="2800" i="1">
                              <a:latin typeface="Cambria Math" panose="02040503050406030204" pitchFamily="18" charset="0"/>
                            </a:rPr>
                          </m:ctrlPr>
                        </m:sSupPr>
                        <m:e>
                          <m:r>
                            <a:rPr lang="zh-CN" altLang="en-US" sz="2800">
                              <a:latin typeface="Cambria Math" panose="02040503050406030204" pitchFamily="18" charset="0"/>
                            </a:rPr>
                            <m:t>|</m:t>
                          </m:r>
                          <m:sSub>
                            <m:sSubPr>
                              <m:ctrlPr>
                                <a:rPr lang="zh-CN" altLang="en-US" sz="2800" i="1">
                                  <a:latin typeface="Cambria Math" panose="02040503050406030204" pitchFamily="18" charset="0"/>
                                </a:rPr>
                              </m:ctrlPr>
                            </m:sSubPr>
                            <m:e>
                              <m:r>
                                <a:rPr lang="en-US" altLang="zh-CN" sz="2800" i="1">
                                  <a:latin typeface="Cambria Math" panose="02040503050406030204" pitchFamily="18" charset="0"/>
                                </a:rPr>
                                <m:t>𝑐</m:t>
                              </m:r>
                            </m:e>
                            <m:sub>
                              <m:r>
                                <a:rPr lang="zh-CN" altLang="en-US" sz="2800">
                                  <a:latin typeface="Cambria Math" panose="02040503050406030204" pitchFamily="18" charset="0"/>
                                </a:rPr>
                                <m:t>1</m:t>
                              </m:r>
                            </m:sub>
                          </m:sSub>
                          <m:sSub>
                            <m:sSubPr>
                              <m:ctrlPr>
                                <a:rPr lang="zh-CN" altLang="en-US" sz="2800" i="1">
                                  <a:latin typeface="Cambria Math" panose="02040503050406030204" pitchFamily="18" charset="0"/>
                                </a:rPr>
                              </m:ctrlPr>
                            </m:sSubPr>
                            <m:e>
                              <m:r>
                                <a:rPr lang="el-GR" altLang="zh-CN" sz="2800" i="1">
                                  <a:latin typeface="Cambria Math" panose="02040503050406030204" pitchFamily="18" charset="0"/>
                                  <a:ea typeface="Cambria Math" panose="02040503050406030204" pitchFamily="18" charset="0"/>
                                </a:rPr>
                                <m:t>𝛹</m:t>
                              </m:r>
                            </m:e>
                            <m:sub>
                              <m:r>
                                <a:rPr lang="zh-CN" altLang="en-US" sz="2800">
                                  <a:latin typeface="Cambria Math" panose="02040503050406030204" pitchFamily="18" charset="0"/>
                                </a:rPr>
                                <m:t>1</m:t>
                              </m:r>
                            </m:sub>
                          </m:sSub>
                          <m:r>
                            <a:rPr lang="zh-CN" altLang="en-US" sz="2800">
                              <a:latin typeface="Cambria Math" panose="02040503050406030204" pitchFamily="18" charset="0"/>
                            </a:rPr>
                            <m:t>|</m:t>
                          </m:r>
                        </m:e>
                        <m:sup>
                          <m:r>
                            <a:rPr lang="zh-CN" altLang="en-US" sz="2800">
                              <a:latin typeface="Cambria Math" panose="02040503050406030204" pitchFamily="18" charset="0"/>
                            </a:rPr>
                            <m:t>2</m:t>
                          </m:r>
                        </m:sup>
                      </m:sSup>
                      <m:r>
                        <a:rPr lang="zh-CN" altLang="en-US" sz="2800">
                          <a:latin typeface="Cambria Math" panose="02040503050406030204" pitchFamily="18" charset="0"/>
                        </a:rPr>
                        <m:t>+</m:t>
                      </m:r>
                      <m:sSup>
                        <m:sSupPr>
                          <m:ctrlPr>
                            <a:rPr lang="zh-CN" altLang="en-US" sz="2800" i="1">
                              <a:latin typeface="Cambria Math" panose="02040503050406030204" pitchFamily="18" charset="0"/>
                            </a:rPr>
                          </m:ctrlPr>
                        </m:sSupPr>
                        <m:e>
                          <m:r>
                            <a:rPr lang="zh-CN" altLang="en-US" sz="2800">
                              <a:latin typeface="Cambria Math" panose="02040503050406030204" pitchFamily="18" charset="0"/>
                            </a:rPr>
                            <m:t>|</m:t>
                          </m:r>
                          <m:sSub>
                            <m:sSubPr>
                              <m:ctrlPr>
                                <a:rPr lang="zh-CN" altLang="en-US" sz="2800" i="1">
                                  <a:latin typeface="Cambria Math" panose="02040503050406030204" pitchFamily="18" charset="0"/>
                                </a:rPr>
                              </m:ctrlPr>
                            </m:sSubPr>
                            <m:e>
                              <m:r>
                                <a:rPr lang="en-US" altLang="zh-CN" sz="2800" i="1">
                                  <a:latin typeface="Cambria Math" panose="02040503050406030204" pitchFamily="18" charset="0"/>
                                </a:rPr>
                                <m:t>𝑐</m:t>
                              </m:r>
                            </m:e>
                            <m:sub>
                              <m:r>
                                <a:rPr lang="zh-CN" altLang="en-US" sz="2800">
                                  <a:latin typeface="Cambria Math" panose="02040503050406030204" pitchFamily="18" charset="0"/>
                                </a:rPr>
                                <m:t>2</m:t>
                              </m:r>
                            </m:sub>
                          </m:sSub>
                          <m:sSub>
                            <m:sSubPr>
                              <m:ctrlPr>
                                <a:rPr lang="zh-CN" altLang="en-US" sz="2800" i="1">
                                  <a:latin typeface="Cambria Math" panose="02040503050406030204" pitchFamily="18" charset="0"/>
                                </a:rPr>
                              </m:ctrlPr>
                            </m:sSubPr>
                            <m:e>
                              <m:r>
                                <a:rPr lang="el-GR" altLang="zh-CN" sz="2800" i="1">
                                  <a:latin typeface="Cambria Math" panose="02040503050406030204" pitchFamily="18" charset="0"/>
                                  <a:ea typeface="Cambria Math" panose="02040503050406030204" pitchFamily="18" charset="0"/>
                                </a:rPr>
                                <m:t>𝛹</m:t>
                              </m:r>
                            </m:e>
                            <m:sub>
                              <m:r>
                                <a:rPr lang="zh-CN" altLang="en-US" sz="2800">
                                  <a:latin typeface="Cambria Math" panose="02040503050406030204" pitchFamily="18" charset="0"/>
                                </a:rPr>
                                <m:t>2</m:t>
                              </m:r>
                            </m:sub>
                          </m:sSub>
                          <m:r>
                            <a:rPr lang="zh-CN" altLang="en-US" sz="2800">
                              <a:latin typeface="Cambria Math" panose="02040503050406030204" pitchFamily="18" charset="0"/>
                            </a:rPr>
                            <m:t>|</m:t>
                          </m:r>
                        </m:e>
                        <m:sup>
                          <m:r>
                            <a:rPr lang="zh-CN" altLang="en-US" sz="2800">
                              <a:latin typeface="Cambria Math" panose="02040503050406030204" pitchFamily="18" charset="0"/>
                            </a:rPr>
                            <m:t>2</m:t>
                          </m:r>
                        </m:sup>
                      </m:sSup>
                    </m:oMath>
                  </m:oMathPara>
                </a14:m>
                <a:endParaRPr lang="zh-CN" altLang="en-US" sz="2800" dirty="0">
                  <a:latin typeface="黑体" panose="02010609060101010101" pitchFamily="49" charset="-122"/>
                  <a:ea typeface="黑体" panose="02010609060101010101" pitchFamily="49" charset="-122"/>
                </a:endParaRPr>
              </a:p>
            </p:txBody>
          </p:sp>
        </mc:Choice>
        <mc:Fallback xmlns="">
          <p:sp>
            <p:nvSpPr>
              <p:cNvPr id="3" name="Rectangle 2"/>
              <p:cNvSpPr>
                <a:spLocks noRot="1" noChangeAspect="1" noMove="1" noResize="1" noEditPoints="1" noAdjustHandles="1" noChangeArrowheads="1" noChangeShapeType="1" noTextEdit="1"/>
              </p:cNvSpPr>
              <p:nvPr/>
            </p:nvSpPr>
            <p:spPr>
              <a:xfrm>
                <a:off x="1841540" y="5835737"/>
                <a:ext cx="5460919" cy="523220"/>
              </a:xfrm>
              <a:prstGeom prst="rect">
                <a:avLst/>
              </a:prstGeom>
              <a:blipFill>
                <a:blip r:embed="rId20"/>
                <a:stretch>
                  <a:fillRect/>
                </a:stretch>
              </a:blipFill>
            </p:spPr>
            <p:txBody>
              <a:bodyPr/>
              <a:lstStyle/>
              <a:p>
                <a:r>
                  <a:rPr lang="zh-CN" altLang="en-US">
                    <a:noFill/>
                  </a:rPr>
                  <a:t> </a:t>
                </a:r>
              </a:p>
            </p:txBody>
          </p:sp>
        </mc:Fallback>
      </mc:AlternateContent>
      <p:sp>
        <p:nvSpPr>
          <p:cNvPr id="41" name="Rectangle 40"/>
          <p:cNvSpPr/>
          <p:nvPr/>
        </p:nvSpPr>
        <p:spPr>
          <a:xfrm>
            <a:off x="378102" y="1488912"/>
            <a:ext cx="4417377" cy="2399183"/>
          </a:xfrm>
          <a:prstGeom prst="rect">
            <a:avLst/>
          </a:prstGeom>
        </p:spPr>
        <p:txBody>
          <a:bodyPr wrap="square">
            <a:spAutoFit/>
          </a:bodyPr>
          <a:lstStyle/>
          <a:p>
            <a:pPr>
              <a:lnSpc>
                <a:spcPct val="150000"/>
              </a:lnSpc>
              <a:spcBef>
                <a:spcPct val="0"/>
              </a:spcBef>
            </a:pPr>
            <a:r>
              <a:rPr lang="zh-CN" altLang="en-US" sz="2600" dirty="0">
                <a:latin typeface="黑体" panose="02010609060101010101" pitchFamily="49" charset="-122"/>
                <a:ea typeface="黑体" panose="02010609060101010101" pitchFamily="49" charset="-122"/>
                <a:cs typeface="Times New Roman" panose="02020603050405020304" pitchFamily="18" charset="0"/>
              </a:rPr>
              <a:t>在屏上，电子处于第三种情况，而这种情况是由</a:t>
            </a:r>
            <a:r>
              <a:rPr lang="zh-CN" altLang="en-US" sz="2600" dirty="0">
                <a:latin typeface="黑体" panose="02010609060101010101" pitchFamily="49" charset="-122"/>
                <a:ea typeface="黑体" panose="02010609060101010101" pitchFamily="49" charset="-122"/>
              </a:rPr>
              <a:t>前两种情况组合而成的，此时电子的状态用下式</a:t>
            </a:r>
            <a:r>
              <a:rPr lang="zh-CN" altLang="en-US" sz="2600" dirty="0">
                <a:latin typeface="黑体" panose="02010609060101010101" pitchFamily="49" charset="-122"/>
                <a:ea typeface="黑体" panose="02010609060101010101" pitchFamily="49" charset="-122"/>
                <a:cs typeface="Times New Roman" panose="02020603050405020304" pitchFamily="18" charset="0"/>
              </a:rPr>
              <a:t>描述</a:t>
            </a:r>
            <a:endParaRPr lang="en-US" altLang="zh-CN" sz="2600" dirty="0">
              <a:latin typeface="黑体" panose="02010609060101010101" pitchFamily="49" charset="-122"/>
              <a:ea typeface="黑体" panose="02010609060101010101" pitchFamily="49" charset="-122"/>
            </a:endParaRPr>
          </a:p>
        </p:txBody>
      </p:sp>
      <p:sp>
        <p:nvSpPr>
          <p:cNvPr id="6" name="文本框 5">
            <a:extLst>
              <a:ext uri="{FF2B5EF4-FFF2-40B4-BE49-F238E27FC236}">
                <a16:creationId xmlns="" xmlns:a16="http://schemas.microsoft.com/office/drawing/2014/main" id="{1D6A1918-5E18-42C1-A11B-B06B4385546F}"/>
              </a:ext>
            </a:extLst>
          </p:cNvPr>
          <p:cNvSpPr txBox="1"/>
          <p:nvPr/>
        </p:nvSpPr>
        <p:spPr>
          <a:xfrm>
            <a:off x="322564" y="4679507"/>
            <a:ext cx="8020621" cy="1071512"/>
          </a:xfrm>
          <a:prstGeom prst="rect">
            <a:avLst/>
          </a:prstGeom>
          <a:noFill/>
        </p:spPr>
        <p:txBody>
          <a:bodyPr wrap="square">
            <a:spAutoFit/>
          </a:bodyPr>
          <a:lstStyle/>
          <a:p>
            <a:pPr indent="457200">
              <a:lnSpc>
                <a:spcPts val="4000"/>
              </a:lnSpc>
            </a:pPr>
            <a:r>
              <a:rPr lang="zh-CN" altLang="en-US" sz="26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如果电子像经典粒子一样</a:t>
            </a:r>
            <a:r>
              <a:rPr lang="zh-CN" altLang="en-US" sz="2600" dirty="0">
                <a:latin typeface="黑体" panose="02010609060101010101" pitchFamily="49" charset="-122"/>
                <a:ea typeface="黑体" panose="02010609060101010101" pitchFamily="49" charset="-122"/>
                <a:cs typeface="Times New Roman" panose="02020603050405020304" pitchFamily="18" charset="0"/>
              </a:rPr>
              <a:t>，只能通过一</a:t>
            </a:r>
            <a:r>
              <a:rPr lang="zh-CN" altLang="en-US" sz="2600" dirty="0">
                <a:latin typeface="黑体" panose="02010609060101010101" pitchFamily="49" charset="-122"/>
                <a:ea typeface="黑体" panose="02010609060101010101" pitchFamily="49" charset="-122"/>
              </a:rPr>
              <a:t>个狭缝，则相对概率分布是</a:t>
            </a:r>
            <a:endParaRPr lang="zh-CN" altLang="en-US" sz="2600" dirty="0"/>
          </a:p>
        </p:txBody>
      </p:sp>
      <mc:AlternateContent xmlns:mc="http://schemas.openxmlformats.org/markup-compatibility/2006" xmlns:a14="http://schemas.microsoft.com/office/drawing/2010/main">
        <mc:Choice Requires="a14">
          <p:sp>
            <p:nvSpPr>
              <p:cNvPr id="43" name="文本框 42">
                <a:extLst>
                  <a:ext uri="{FF2B5EF4-FFF2-40B4-BE49-F238E27FC236}">
                    <a16:creationId xmlns="" xmlns:a16="http://schemas.microsoft.com/office/drawing/2014/main" id="{4454DD72-38F6-A10E-EB92-5FC3B0DCF23F}"/>
                  </a:ext>
                </a:extLst>
              </p:cNvPr>
              <p:cNvSpPr txBox="1"/>
              <p:nvPr/>
            </p:nvSpPr>
            <p:spPr>
              <a:xfrm>
                <a:off x="1631061" y="4107771"/>
                <a:ext cx="3300122"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sz="2800" i="1" smtClean="0">
                              <a:latin typeface="Cambria Math" panose="02040503050406030204" pitchFamily="18" charset="0"/>
                            </a:rPr>
                          </m:ctrlPr>
                        </m:sSubPr>
                        <m:e>
                          <m:r>
                            <a:rPr lang="zh-CN" altLang="en-US" sz="2800" i="1">
                              <a:latin typeface="Cambria Math" panose="02040503050406030204" pitchFamily="18" charset="0"/>
                            </a:rPr>
                            <m:t>𝛹</m:t>
                          </m:r>
                        </m:e>
                        <m:sub>
                          <m:r>
                            <a:rPr lang="zh-CN" altLang="en-US" sz="2800">
                              <a:latin typeface="Cambria Math" panose="02040503050406030204" pitchFamily="18" charset="0"/>
                            </a:rPr>
                            <m:t>3</m:t>
                          </m:r>
                        </m:sub>
                      </m:sSub>
                      <m:r>
                        <a:rPr lang="zh-CN" altLang="en-US" sz="2800">
                          <a:latin typeface="Cambria Math" panose="02040503050406030204" pitchFamily="18" charset="0"/>
                        </a:rPr>
                        <m:t>=</m:t>
                      </m:r>
                      <m:sSub>
                        <m:sSubPr>
                          <m:ctrlPr>
                            <a:rPr lang="zh-CN" altLang="en-US" sz="2800" i="1">
                              <a:latin typeface="Cambria Math" panose="02040503050406030204" pitchFamily="18" charset="0"/>
                            </a:rPr>
                          </m:ctrlPr>
                        </m:sSubPr>
                        <m:e>
                          <m:r>
                            <a:rPr lang="en-US" altLang="zh-CN" sz="2800" i="1">
                              <a:latin typeface="Cambria Math" panose="02040503050406030204" pitchFamily="18" charset="0"/>
                            </a:rPr>
                            <m:t>𝑐</m:t>
                          </m:r>
                        </m:e>
                        <m:sub>
                          <m:r>
                            <a:rPr lang="zh-CN" altLang="en-US" sz="2800">
                              <a:latin typeface="Cambria Math" panose="02040503050406030204" pitchFamily="18" charset="0"/>
                            </a:rPr>
                            <m:t>1</m:t>
                          </m:r>
                        </m:sub>
                      </m:sSub>
                      <m:sSub>
                        <m:sSubPr>
                          <m:ctrlPr>
                            <a:rPr lang="zh-CN" altLang="en-US" sz="2800" i="1">
                              <a:latin typeface="Cambria Math" panose="02040503050406030204" pitchFamily="18" charset="0"/>
                            </a:rPr>
                          </m:ctrlPr>
                        </m:sSubPr>
                        <m:e>
                          <m:r>
                            <a:rPr lang="el-GR" altLang="zh-CN" sz="2800" i="1">
                              <a:latin typeface="Cambria Math" panose="02040503050406030204" pitchFamily="18" charset="0"/>
                              <a:ea typeface="Cambria Math" panose="02040503050406030204" pitchFamily="18" charset="0"/>
                            </a:rPr>
                            <m:t>𝛹</m:t>
                          </m:r>
                        </m:e>
                        <m:sub>
                          <m:r>
                            <a:rPr lang="zh-CN" altLang="en-US" sz="2800">
                              <a:latin typeface="Cambria Math" panose="02040503050406030204" pitchFamily="18" charset="0"/>
                            </a:rPr>
                            <m:t>1</m:t>
                          </m:r>
                        </m:sub>
                      </m:sSub>
                      <m:r>
                        <a:rPr lang="zh-CN" altLang="en-US" sz="2800">
                          <a:latin typeface="Cambria Math" panose="02040503050406030204" pitchFamily="18" charset="0"/>
                        </a:rPr>
                        <m:t>+</m:t>
                      </m:r>
                      <m:sSub>
                        <m:sSubPr>
                          <m:ctrlPr>
                            <a:rPr lang="zh-CN" altLang="en-US" sz="2800" i="1">
                              <a:latin typeface="Cambria Math" panose="02040503050406030204" pitchFamily="18" charset="0"/>
                            </a:rPr>
                          </m:ctrlPr>
                        </m:sSubPr>
                        <m:e>
                          <m:r>
                            <a:rPr lang="en-US" altLang="zh-CN" sz="2800" i="1">
                              <a:latin typeface="Cambria Math" panose="02040503050406030204" pitchFamily="18" charset="0"/>
                            </a:rPr>
                            <m:t>𝑐</m:t>
                          </m:r>
                        </m:e>
                        <m:sub>
                          <m:r>
                            <a:rPr lang="zh-CN" altLang="en-US" sz="2800">
                              <a:latin typeface="Cambria Math" panose="02040503050406030204" pitchFamily="18" charset="0"/>
                            </a:rPr>
                            <m:t>2</m:t>
                          </m:r>
                        </m:sub>
                      </m:sSub>
                      <m:sSub>
                        <m:sSubPr>
                          <m:ctrlPr>
                            <a:rPr lang="zh-CN" altLang="en-US" sz="2800" i="1">
                              <a:latin typeface="Cambria Math" panose="02040503050406030204" pitchFamily="18" charset="0"/>
                            </a:rPr>
                          </m:ctrlPr>
                        </m:sSubPr>
                        <m:e>
                          <m:r>
                            <a:rPr lang="el-GR" altLang="zh-CN" sz="2800" i="1">
                              <a:latin typeface="Cambria Math" panose="02040503050406030204" pitchFamily="18" charset="0"/>
                              <a:ea typeface="Cambria Math" panose="02040503050406030204" pitchFamily="18" charset="0"/>
                            </a:rPr>
                            <m:t>𝛹</m:t>
                          </m:r>
                        </m:e>
                        <m:sub>
                          <m:r>
                            <a:rPr lang="zh-CN" altLang="en-US" sz="2800">
                              <a:latin typeface="Cambria Math" panose="02040503050406030204" pitchFamily="18" charset="0"/>
                            </a:rPr>
                            <m:t>2</m:t>
                          </m:r>
                        </m:sub>
                      </m:sSub>
                    </m:oMath>
                  </m:oMathPara>
                </a14:m>
                <a:endParaRPr lang="zh-CN" altLang="en-US" sz="2800" dirty="0"/>
              </a:p>
            </p:txBody>
          </p:sp>
        </mc:Choice>
        <mc:Fallback xmlns="">
          <p:sp>
            <p:nvSpPr>
              <p:cNvPr id="43" name="文本框 42">
                <a:extLst>
                  <a:ext uri="{FF2B5EF4-FFF2-40B4-BE49-F238E27FC236}">
                    <a16:creationId xmlns:a16="http://schemas.microsoft.com/office/drawing/2014/main" id="{4454DD72-38F6-A10E-EB92-5FC3B0DCF23F}"/>
                  </a:ext>
                </a:extLst>
              </p:cNvPr>
              <p:cNvSpPr txBox="1">
                <a:spLocks noRot="1" noChangeAspect="1" noMove="1" noResize="1" noEditPoints="1" noAdjustHandles="1" noChangeArrowheads="1" noChangeShapeType="1" noTextEdit="1"/>
              </p:cNvSpPr>
              <p:nvPr/>
            </p:nvSpPr>
            <p:spPr>
              <a:xfrm>
                <a:off x="1631061" y="4107771"/>
                <a:ext cx="3300122" cy="523220"/>
              </a:xfrm>
              <a:prstGeom prst="rect">
                <a:avLst/>
              </a:prstGeom>
              <a:blipFill>
                <a:blip r:embed="rId21"/>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97105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1" grpId="0"/>
      <p:bldP spid="6" grpId="0"/>
      <p:bldP spid="4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Rectangle 4"/>
              <p:cNvSpPr/>
              <p:nvPr/>
            </p:nvSpPr>
            <p:spPr>
              <a:xfrm>
                <a:off x="493090" y="1124298"/>
                <a:ext cx="8157819" cy="2589491"/>
              </a:xfrm>
              <a:prstGeom prst="rect">
                <a:avLst/>
              </a:prstGeom>
            </p:spPr>
            <p:txBody>
              <a:bodyPr wrap="square">
                <a:spAutoFit/>
              </a:bodyPr>
              <a:lstStyle/>
              <a:p>
                <a:pPr indent="457200">
                  <a:lnSpc>
                    <a:spcPts val="4000"/>
                  </a:lnSpc>
                  <a:spcBef>
                    <a:spcPct val="0"/>
                  </a:spcBef>
                </a:pPr>
                <a:r>
                  <a:rPr lang="zh-CN" altLang="en-US" sz="2800" dirty="0">
                    <a:latin typeface="黑体" panose="02010609060101010101" pitchFamily="49" charset="-122"/>
                    <a:ea typeface="黑体" panose="02010609060101010101" pitchFamily="49" charset="-122"/>
                    <a:cs typeface="Times New Roman" panose="02020603050405020304" pitchFamily="18" charset="0"/>
                  </a:rPr>
                  <a:t>如果 </a:t>
                </a:r>
                <a14:m>
                  <m:oMath xmlns:m="http://schemas.openxmlformats.org/officeDocument/2006/math">
                    <m:sSub>
                      <m:sSubPr>
                        <m:ctrlPr>
                          <a:rPr lang="zh-CN" altLang="en-US" sz="2800" i="1">
                            <a:latin typeface="Cambria Math" panose="02040503050406030204" pitchFamily="18" charset="0"/>
                          </a:rPr>
                        </m:ctrlPr>
                      </m:sSubPr>
                      <m:e>
                        <m:r>
                          <a:rPr lang="zh-CN" altLang="en-US" sz="2800" i="1" smtClean="0">
                            <a:latin typeface="Cambria Math" panose="02040503050406030204" pitchFamily="18" charset="0"/>
                          </a:rPr>
                          <m:t>𝛹</m:t>
                        </m:r>
                      </m:e>
                      <m:sub>
                        <m:r>
                          <a:rPr lang="zh-CN" altLang="en-US" sz="2800">
                            <a:latin typeface="Cambria Math" panose="02040503050406030204" pitchFamily="18" charset="0"/>
                          </a:rPr>
                          <m:t>1</m:t>
                        </m:r>
                      </m:sub>
                    </m:sSub>
                  </m:oMath>
                </a14:m>
                <a:r>
                  <a:rPr lang="zh-CN" altLang="en-US" sz="2800" dirty="0">
                    <a:latin typeface="黑体" panose="02010609060101010101" pitchFamily="49" charset="-122"/>
                    <a:ea typeface="黑体" panose="02010609060101010101" pitchFamily="49" charset="-122"/>
                    <a:cs typeface="Times New Roman" panose="02020603050405020304" pitchFamily="18" charset="0"/>
                  </a:rPr>
                  <a:t>和 </a:t>
                </a:r>
                <a14:m>
                  <m:oMath xmlns:m="http://schemas.openxmlformats.org/officeDocument/2006/math">
                    <m:sSub>
                      <m:sSubPr>
                        <m:ctrlPr>
                          <a:rPr lang="zh-CN" altLang="en-US" sz="2800" i="1">
                            <a:latin typeface="Cambria Math" panose="02040503050406030204" pitchFamily="18" charset="0"/>
                          </a:rPr>
                        </m:ctrlPr>
                      </m:sSubPr>
                      <m:e>
                        <m:r>
                          <a:rPr lang="zh-CN" altLang="en-US" sz="2800" i="1" smtClean="0">
                            <a:latin typeface="Cambria Math" panose="02040503050406030204" pitchFamily="18" charset="0"/>
                          </a:rPr>
                          <m:t>𝛹</m:t>
                        </m:r>
                      </m:e>
                      <m:sub>
                        <m:r>
                          <a:rPr lang="zh-CN" altLang="en-US" sz="2800">
                            <a:latin typeface="Cambria Math" panose="02040503050406030204" pitchFamily="18" charset="0"/>
                          </a:rPr>
                          <m:t>2</m:t>
                        </m:r>
                      </m:sub>
                    </m:sSub>
                  </m:oMath>
                </a14:m>
                <a:r>
                  <a:rPr lang="zh-CN" altLang="en-US" sz="2800" dirty="0">
                    <a:latin typeface="黑体" panose="02010609060101010101" pitchFamily="49" charset="-122"/>
                    <a:ea typeface="黑体" panose="02010609060101010101" pitchFamily="49" charset="-122"/>
                    <a:cs typeface="Times New Roman" panose="02020603050405020304" pitchFamily="18" charset="0"/>
                  </a:rPr>
                  <a:t>是体系的可能状态，</a:t>
                </a:r>
                <a:r>
                  <a:rPr lang="zh-CN" altLang="en-US" sz="2800" dirty="0">
                    <a:latin typeface="黑体" panose="02010609060101010101" pitchFamily="49" charset="-122"/>
                    <a:ea typeface="黑体" panose="02010609060101010101" pitchFamily="49" charset="-122"/>
                  </a:rPr>
                  <a:t>那么，它们的线性</a:t>
                </a:r>
                <a:r>
                  <a:rPr lang="zh-CN" altLang="en-US" sz="2800" dirty="0">
                    <a:latin typeface="黑体" panose="02010609060101010101" pitchFamily="49" charset="-122"/>
                    <a:ea typeface="黑体" panose="02010609060101010101" pitchFamily="49" charset="-122"/>
                    <a:cs typeface="Times New Roman" panose="02020603050405020304" pitchFamily="18" charset="0"/>
                  </a:rPr>
                  <a:t>叠</a:t>
                </a:r>
                <a:r>
                  <a:rPr lang="zh-CN" altLang="en-US" sz="2800" dirty="0">
                    <a:latin typeface="黑体" panose="02010609060101010101" pitchFamily="49" charset="-122"/>
                    <a:ea typeface="黑体" panose="02010609060101010101" pitchFamily="49" charset="-122"/>
                  </a:rPr>
                  <a:t>加  </a:t>
                </a:r>
              </a:p>
              <a:p>
                <a:pPr algn="ctr">
                  <a:lnSpc>
                    <a:spcPts val="4000"/>
                  </a:lnSpc>
                  <a:spcBef>
                    <a:spcPct val="0"/>
                  </a:spcBef>
                  <a:buNone/>
                </a:pPr>
                <a:r>
                  <a:rPr lang="zh-CN" altLang="en-US" sz="2800" dirty="0"/>
                  <a:t>           </a:t>
                </a:r>
                <a14:m>
                  <m:oMath xmlns:m="http://schemas.openxmlformats.org/officeDocument/2006/math">
                    <m:r>
                      <a:rPr lang="zh-CN" altLang="en-US" sz="2800" i="1" smtClean="0">
                        <a:latin typeface="Cambria Math" panose="02040503050406030204" pitchFamily="18" charset="0"/>
                      </a:rPr>
                      <m:t>𝛹</m:t>
                    </m:r>
                    <m:r>
                      <a:rPr lang="zh-CN" altLang="en-US" sz="2800">
                        <a:latin typeface="Cambria Math" panose="02040503050406030204" pitchFamily="18" charset="0"/>
                      </a:rPr>
                      <m:t>=</m:t>
                    </m:r>
                    <m:sSub>
                      <m:sSubPr>
                        <m:ctrlPr>
                          <a:rPr lang="zh-CN" altLang="en-US" sz="2800" i="1">
                            <a:latin typeface="Cambria Math" panose="02040503050406030204" pitchFamily="18" charset="0"/>
                          </a:rPr>
                        </m:ctrlPr>
                      </m:sSubPr>
                      <m:e>
                        <m:r>
                          <a:rPr lang="zh-CN" altLang="en-US" sz="2800" i="1">
                            <a:latin typeface="Cambria Math" panose="02040503050406030204" pitchFamily="18" charset="0"/>
                          </a:rPr>
                          <m:t>𝑐</m:t>
                        </m:r>
                      </m:e>
                      <m:sub>
                        <m:r>
                          <a:rPr lang="zh-CN" altLang="en-US" sz="2800">
                            <a:latin typeface="Cambria Math" panose="02040503050406030204" pitchFamily="18" charset="0"/>
                          </a:rPr>
                          <m:t>1</m:t>
                        </m:r>
                      </m:sub>
                    </m:sSub>
                    <m:sSub>
                      <m:sSubPr>
                        <m:ctrlPr>
                          <a:rPr lang="zh-CN" altLang="en-US" sz="2800" i="1">
                            <a:latin typeface="Cambria Math" panose="02040503050406030204" pitchFamily="18" charset="0"/>
                          </a:rPr>
                        </m:ctrlPr>
                      </m:sSubPr>
                      <m:e>
                        <m:r>
                          <a:rPr lang="zh-CN" altLang="en-US" sz="2800" i="1" smtClean="0">
                            <a:latin typeface="Cambria Math" panose="02040503050406030204" pitchFamily="18" charset="0"/>
                          </a:rPr>
                          <m:t>𝛹</m:t>
                        </m:r>
                      </m:e>
                      <m:sub>
                        <m:r>
                          <a:rPr lang="zh-CN" altLang="en-US" sz="2800">
                            <a:latin typeface="Cambria Math" panose="02040503050406030204" pitchFamily="18" charset="0"/>
                          </a:rPr>
                          <m:t>1</m:t>
                        </m:r>
                      </m:sub>
                    </m:sSub>
                    <m:r>
                      <a:rPr lang="zh-CN" altLang="en-US" sz="2800">
                        <a:latin typeface="Cambria Math" panose="02040503050406030204" pitchFamily="18" charset="0"/>
                      </a:rPr>
                      <m:t>+</m:t>
                    </m:r>
                    <m:sSub>
                      <m:sSubPr>
                        <m:ctrlPr>
                          <a:rPr lang="zh-CN" altLang="en-US" sz="2800" i="1">
                            <a:latin typeface="Cambria Math" panose="02040503050406030204" pitchFamily="18" charset="0"/>
                          </a:rPr>
                        </m:ctrlPr>
                      </m:sSubPr>
                      <m:e>
                        <m:r>
                          <a:rPr lang="zh-CN" altLang="en-US" sz="2800" i="1">
                            <a:latin typeface="Cambria Math" panose="02040503050406030204" pitchFamily="18" charset="0"/>
                          </a:rPr>
                          <m:t>𝑐</m:t>
                        </m:r>
                      </m:e>
                      <m:sub>
                        <m:r>
                          <a:rPr lang="zh-CN" altLang="en-US" sz="2800">
                            <a:latin typeface="Cambria Math" panose="02040503050406030204" pitchFamily="18" charset="0"/>
                          </a:rPr>
                          <m:t>2</m:t>
                        </m:r>
                      </m:sub>
                    </m:sSub>
                    <m:sSub>
                      <m:sSubPr>
                        <m:ctrlPr>
                          <a:rPr lang="zh-CN" altLang="en-US" sz="2800" i="1">
                            <a:latin typeface="Cambria Math" panose="02040503050406030204" pitchFamily="18" charset="0"/>
                          </a:rPr>
                        </m:ctrlPr>
                      </m:sSubPr>
                      <m:e>
                        <m:r>
                          <a:rPr lang="zh-CN" altLang="en-US" sz="2800" i="1" smtClean="0">
                            <a:latin typeface="Cambria Math" panose="02040503050406030204" pitchFamily="18" charset="0"/>
                          </a:rPr>
                          <m:t>𝛹</m:t>
                        </m:r>
                      </m:e>
                      <m:sub>
                        <m:r>
                          <a:rPr lang="zh-CN" altLang="en-US" sz="2800">
                            <a:latin typeface="Cambria Math" panose="02040503050406030204" pitchFamily="18" charset="0"/>
                          </a:rPr>
                          <m:t>2</m:t>
                        </m:r>
                      </m:sub>
                    </m:sSub>
                    <m:r>
                      <m:rPr>
                        <m:nor/>
                      </m:rPr>
                      <a:rPr lang="zh-CN" altLang="en-US" sz="2800" i="1">
                        <a:latin typeface="黑体" panose="02010609060101010101" pitchFamily="49" charset="-122"/>
                        <a:ea typeface="黑体" panose="02010609060101010101" pitchFamily="49" charset="-122"/>
                      </a:rPr>
                      <m:t>  </m:t>
                    </m:r>
                    <m:r>
                      <a:rPr lang="zh-CN" altLang="en-US" sz="2800">
                        <a:latin typeface="Cambria Math" panose="02040503050406030204" pitchFamily="18" charset="0"/>
                      </a:rPr>
                      <m:t>(</m:t>
                    </m:r>
                    <m:sSub>
                      <m:sSubPr>
                        <m:ctrlPr>
                          <a:rPr lang="zh-CN" altLang="en-US" sz="2800" i="1">
                            <a:latin typeface="Cambria Math" panose="02040503050406030204" pitchFamily="18" charset="0"/>
                          </a:rPr>
                        </m:ctrlPr>
                      </m:sSubPr>
                      <m:e>
                        <m:r>
                          <a:rPr lang="zh-CN" altLang="en-US" sz="2800" i="1">
                            <a:latin typeface="Cambria Math" panose="02040503050406030204" pitchFamily="18" charset="0"/>
                          </a:rPr>
                          <m:t>𝑐</m:t>
                        </m:r>
                      </m:e>
                      <m:sub>
                        <m:r>
                          <a:rPr lang="zh-CN" altLang="en-US" sz="2800">
                            <a:latin typeface="Cambria Math" panose="02040503050406030204" pitchFamily="18" charset="0"/>
                          </a:rPr>
                          <m:t>1</m:t>
                        </m:r>
                      </m:sub>
                    </m:sSub>
                    <m:r>
                      <a:rPr lang="en-US" altLang="zh-CN" sz="2800" b="0" i="1" smtClean="0">
                        <a:latin typeface="Cambria Math" panose="02040503050406030204" pitchFamily="18" charset="0"/>
                      </a:rPr>
                      <m:t>, </m:t>
                    </m:r>
                    <m:sSub>
                      <m:sSubPr>
                        <m:ctrlPr>
                          <a:rPr lang="zh-CN" altLang="en-US" sz="2800" i="1">
                            <a:latin typeface="Cambria Math" panose="02040503050406030204" pitchFamily="18" charset="0"/>
                          </a:rPr>
                        </m:ctrlPr>
                      </m:sSubPr>
                      <m:e>
                        <m:r>
                          <a:rPr lang="zh-CN" altLang="en-US" sz="2800" i="1">
                            <a:latin typeface="Cambria Math" panose="02040503050406030204" pitchFamily="18" charset="0"/>
                          </a:rPr>
                          <m:t>𝑐</m:t>
                        </m:r>
                      </m:e>
                      <m:sub>
                        <m:r>
                          <a:rPr lang="zh-CN" altLang="en-US" sz="2800">
                            <a:latin typeface="Cambria Math" panose="02040503050406030204" pitchFamily="18" charset="0"/>
                          </a:rPr>
                          <m:t>2</m:t>
                        </m:r>
                      </m:sub>
                    </m:sSub>
                  </m:oMath>
                </a14:m>
                <a:r>
                  <a:rPr lang="zh-CN" altLang="en-US" sz="2800" dirty="0">
                    <a:latin typeface="黑体" panose="02010609060101010101" pitchFamily="49" charset="-122"/>
                    <a:ea typeface="黑体" panose="02010609060101010101" pitchFamily="49" charset="-122"/>
                  </a:rPr>
                  <a:t>是复数</a:t>
                </a:r>
                <a:r>
                  <a:rPr lang="zh-CN" altLang="en-US" sz="2800" dirty="0">
                    <a:latin typeface="黑体" panose="02010609060101010101" pitchFamily="49" charset="-122"/>
                  </a:rPr>
                  <a:t>）</a:t>
                </a:r>
                <a:endParaRPr lang="en-US" altLang="zh-CN" sz="2800" dirty="0">
                  <a:latin typeface="黑体" panose="02010609060101010101" pitchFamily="49" charset="-122"/>
                </a:endParaRPr>
              </a:p>
              <a:p>
                <a:pPr>
                  <a:lnSpc>
                    <a:spcPts val="4000"/>
                  </a:lnSpc>
                  <a:spcBef>
                    <a:spcPct val="0"/>
                  </a:spcBef>
                  <a:buNone/>
                </a:pPr>
                <a:r>
                  <a:rPr lang="zh-CN" altLang="en-US" sz="2800" dirty="0">
                    <a:latin typeface="黑体" panose="02010609060101010101" pitchFamily="49" charset="-122"/>
                    <a:ea typeface="黑体" panose="02010609060101010101" pitchFamily="49" charset="-122"/>
                    <a:cs typeface="Times New Roman" panose="02020603050405020304" pitchFamily="18" charset="0"/>
                  </a:rPr>
                  <a:t>也是这个体系的一个可能状态，这就是量子力学的态叠加原理。</a:t>
                </a:r>
                <a:endParaRPr lang="en-US" altLang="zh-CN" sz="2800" dirty="0">
                  <a:latin typeface="黑体" panose="02010609060101010101" pitchFamily="49" charset="-122"/>
                  <a:ea typeface="黑体" panose="02010609060101010101" pitchFamily="49" charset="-122"/>
                  <a:cs typeface="Times New Roman" panose="02020603050405020304" pitchFamily="18" charset="0"/>
                </a:endParaRPr>
              </a:p>
            </p:txBody>
          </p:sp>
        </mc:Choice>
        <mc:Fallback xmlns="">
          <p:sp>
            <p:nvSpPr>
              <p:cNvPr id="5" name="Rectangle 4"/>
              <p:cNvSpPr>
                <a:spLocks noRot="1" noChangeAspect="1" noMove="1" noResize="1" noEditPoints="1" noAdjustHandles="1" noChangeArrowheads="1" noChangeShapeType="1" noTextEdit="1"/>
              </p:cNvSpPr>
              <p:nvPr/>
            </p:nvSpPr>
            <p:spPr>
              <a:xfrm>
                <a:off x="493090" y="1124298"/>
                <a:ext cx="8157819" cy="2589491"/>
              </a:xfrm>
              <a:prstGeom prst="rect">
                <a:avLst/>
              </a:prstGeom>
              <a:blipFill>
                <a:blip r:embed="rId3"/>
                <a:stretch>
                  <a:fillRect l="-1570" t="-1647" b="-5647"/>
                </a:stretch>
              </a:blipFill>
            </p:spPr>
            <p:txBody>
              <a:bodyPr/>
              <a:lstStyle/>
              <a:p>
                <a:r>
                  <a:rPr lang="zh-CN" altLang="en-US">
                    <a:noFill/>
                  </a:rPr>
                  <a:t> </a:t>
                </a:r>
              </a:p>
            </p:txBody>
          </p:sp>
        </mc:Fallback>
      </mc:AlternateContent>
      <p:sp>
        <p:nvSpPr>
          <p:cNvPr id="2" name="Rectangle 1"/>
          <p:cNvSpPr/>
          <p:nvPr/>
        </p:nvSpPr>
        <p:spPr>
          <a:xfrm>
            <a:off x="395408" y="612612"/>
            <a:ext cx="1980029" cy="523220"/>
          </a:xfrm>
          <a:prstGeom prst="rect">
            <a:avLst/>
          </a:prstGeom>
        </p:spPr>
        <p:txBody>
          <a:bodyPr wrap="none">
            <a:spAutoFit/>
          </a:bodyPr>
          <a:lstStyle/>
          <a:p>
            <a:pPr>
              <a:spcBef>
                <a:spcPct val="0"/>
              </a:spcBef>
            </a:pPr>
            <a:r>
              <a:rPr lang="zh-CN" altLang="en-US" sz="28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态叠加原理</a:t>
            </a:r>
            <a:endParaRPr lang="en-US" altLang="zh-CN" sz="2800" dirty="0">
              <a:solidFill>
                <a:srgbClr val="FF0000"/>
              </a:solidFill>
              <a:latin typeface="黑体" panose="02010609060101010101" pitchFamily="49" charset="-122"/>
              <a:ea typeface="黑体" panose="02010609060101010101" pitchFamily="49" charset="-122"/>
              <a:cs typeface="Times New Roman" panose="02020603050405020304" pitchFamily="18" charset="0"/>
            </a:endParaRPr>
          </a:p>
        </p:txBody>
      </p:sp>
      <p:sp>
        <p:nvSpPr>
          <p:cNvPr id="7" name="标题 1">
            <a:extLst>
              <a:ext uri="{FF2B5EF4-FFF2-40B4-BE49-F238E27FC236}">
                <a16:creationId xmlns="" xmlns:a16="http://schemas.microsoft.com/office/drawing/2014/main" id="{1087AE1B-2CF3-4784-B9E2-3E9F21303A48}"/>
              </a:ext>
            </a:extLst>
          </p:cNvPr>
          <p:cNvSpPr txBox="1">
            <a:spLocks/>
          </p:cNvSpPr>
          <p:nvPr/>
        </p:nvSpPr>
        <p:spPr>
          <a:xfrm>
            <a:off x="305231" y="4915"/>
            <a:ext cx="4029785" cy="54817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b="1" dirty="0">
                <a:solidFill>
                  <a:srgbClr val="0000FF"/>
                </a:solidFill>
                <a:latin typeface="黑体" panose="02010609060101010101" pitchFamily="49" charset="-122"/>
                <a:ea typeface="黑体" panose="02010609060101010101" pitchFamily="49" charset="-122"/>
                <a:cs typeface="Times New Roman" panose="02020603050405020304" pitchFamily="18" charset="0"/>
              </a:rPr>
              <a:t>二、量子力学的情况</a:t>
            </a:r>
          </a:p>
        </p:txBody>
      </p:sp>
      <mc:AlternateContent xmlns:mc="http://schemas.openxmlformats.org/markup-compatibility/2006" xmlns:a14="http://schemas.microsoft.com/office/drawing/2010/main">
        <mc:Choice Requires="a14">
          <p:sp>
            <p:nvSpPr>
              <p:cNvPr id="9" name="Rectangle 8"/>
              <p:cNvSpPr/>
              <p:nvPr/>
            </p:nvSpPr>
            <p:spPr>
              <a:xfrm>
                <a:off x="148678" y="4896621"/>
                <a:ext cx="8372677" cy="165109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zh-CN" altLang="en-US" sz="2800" i="1" smtClean="0">
                              <a:latin typeface="Cambria Math" panose="02040503050406030204" pitchFamily="18" charset="0"/>
                            </a:rPr>
                          </m:ctrlPr>
                        </m:mPr>
                        <m:mr>
                          <m:e>
                            <m:sSub>
                              <m:sSubPr>
                                <m:ctrlPr>
                                  <a:rPr lang="zh-CN" altLang="en-US" sz="2800" i="1">
                                    <a:latin typeface="Cambria Math" panose="02040503050406030204" pitchFamily="18" charset="0"/>
                                  </a:rPr>
                                </m:ctrlPr>
                              </m:sSubPr>
                              <m:e>
                                <m:r>
                                  <a:rPr lang="zh-CN" altLang="en-US" sz="2800" i="1">
                                    <a:latin typeface="Cambria Math" panose="02040503050406030204" pitchFamily="18" charset="0"/>
                                  </a:rPr>
                                  <m:t>𝑃</m:t>
                                </m:r>
                              </m:e>
                              <m:sub>
                                <m:r>
                                  <a:rPr lang="zh-CN" altLang="en-US" sz="2800">
                                    <a:latin typeface="Cambria Math" panose="02040503050406030204" pitchFamily="18" charset="0"/>
                                  </a:rPr>
                                  <m:t>4</m:t>
                                </m:r>
                              </m:sub>
                            </m:sSub>
                            <m:r>
                              <a:rPr lang="zh-CN" altLang="en-US" sz="2800">
                                <a:latin typeface="Cambria Math" panose="02040503050406030204" pitchFamily="18" charset="0"/>
                              </a:rPr>
                              <m:t>=</m:t>
                            </m:r>
                            <m:sSup>
                              <m:sSupPr>
                                <m:ctrlPr>
                                  <a:rPr lang="zh-CN" altLang="en-US" sz="2800" i="1">
                                    <a:latin typeface="Cambria Math" panose="02040503050406030204" pitchFamily="18" charset="0"/>
                                  </a:rPr>
                                </m:ctrlPr>
                              </m:sSupPr>
                              <m:e>
                                <m:r>
                                  <a:rPr lang="zh-CN" altLang="en-US" sz="2800">
                                    <a:latin typeface="Cambria Math" panose="02040503050406030204" pitchFamily="18" charset="0"/>
                                  </a:rPr>
                                  <m:t>|</m:t>
                                </m:r>
                                <m:sSub>
                                  <m:sSubPr>
                                    <m:ctrlPr>
                                      <a:rPr lang="zh-CN" altLang="en-US" sz="2800" i="1">
                                        <a:latin typeface="Cambria Math" panose="02040503050406030204" pitchFamily="18" charset="0"/>
                                      </a:rPr>
                                    </m:ctrlPr>
                                  </m:sSubPr>
                                  <m:e>
                                    <m:r>
                                      <a:rPr lang="el-GR" altLang="zh-CN" sz="2800" i="1">
                                        <a:latin typeface="Cambria Math" panose="02040503050406030204" pitchFamily="18" charset="0"/>
                                        <a:ea typeface="Cambria Math" panose="02040503050406030204" pitchFamily="18" charset="0"/>
                                      </a:rPr>
                                      <m:t>𝛹</m:t>
                                    </m:r>
                                  </m:e>
                                  <m:sub>
                                    <m:r>
                                      <a:rPr lang="zh-CN" altLang="en-US" sz="2800">
                                        <a:latin typeface="Cambria Math" panose="02040503050406030204" pitchFamily="18" charset="0"/>
                                      </a:rPr>
                                      <m:t>3</m:t>
                                    </m:r>
                                  </m:sub>
                                </m:sSub>
                                <m:r>
                                  <a:rPr lang="zh-CN" altLang="en-US" sz="2800">
                                    <a:latin typeface="Cambria Math" panose="02040503050406030204" pitchFamily="18" charset="0"/>
                                  </a:rPr>
                                  <m:t>|</m:t>
                                </m:r>
                              </m:e>
                              <m:sup>
                                <m:r>
                                  <a:rPr lang="zh-CN" altLang="en-US" sz="2800">
                                    <a:latin typeface="Cambria Math" panose="02040503050406030204" pitchFamily="18" charset="0"/>
                                  </a:rPr>
                                  <m:t>2</m:t>
                                </m:r>
                              </m:sup>
                            </m:sSup>
                            <m:r>
                              <a:rPr lang="zh-CN" altLang="en-US" sz="2800">
                                <a:latin typeface="Cambria Math" panose="02040503050406030204" pitchFamily="18" charset="0"/>
                              </a:rPr>
                              <m:t>=(</m:t>
                            </m:r>
                            <m:sSub>
                              <m:sSubPr>
                                <m:ctrlPr>
                                  <a:rPr lang="zh-CN" altLang="en-US" sz="2800" i="1">
                                    <a:latin typeface="Cambria Math" panose="02040503050406030204" pitchFamily="18" charset="0"/>
                                  </a:rPr>
                                </m:ctrlPr>
                              </m:sSubPr>
                              <m:e>
                                <m:r>
                                  <a:rPr lang="en-US" altLang="zh-CN" sz="2800" b="0" i="1" smtClean="0">
                                    <a:latin typeface="Cambria Math" panose="02040503050406030204" pitchFamily="18" charset="0"/>
                                  </a:rPr>
                                  <m:t>𝑐</m:t>
                                </m:r>
                              </m:e>
                              <m:sub>
                                <m:r>
                                  <a:rPr lang="zh-CN" altLang="en-US" sz="2800">
                                    <a:latin typeface="Cambria Math" panose="02040503050406030204" pitchFamily="18" charset="0"/>
                                  </a:rPr>
                                  <m:t>1</m:t>
                                </m:r>
                              </m:sub>
                            </m:sSub>
                            <m:sSub>
                              <m:sSubPr>
                                <m:ctrlPr>
                                  <a:rPr lang="zh-CN" altLang="en-US" sz="2800" i="1">
                                    <a:latin typeface="Cambria Math" panose="02040503050406030204" pitchFamily="18" charset="0"/>
                                  </a:rPr>
                                </m:ctrlPr>
                              </m:sSubPr>
                              <m:e>
                                <m:r>
                                  <a:rPr lang="el-GR" altLang="zh-CN" sz="2800" i="1">
                                    <a:latin typeface="Cambria Math" panose="02040503050406030204" pitchFamily="18" charset="0"/>
                                    <a:ea typeface="Cambria Math" panose="02040503050406030204" pitchFamily="18" charset="0"/>
                                  </a:rPr>
                                  <m:t>𝛹</m:t>
                                </m:r>
                              </m:e>
                              <m:sub>
                                <m:r>
                                  <a:rPr lang="zh-CN" altLang="en-US" sz="2800">
                                    <a:latin typeface="Cambria Math" panose="02040503050406030204" pitchFamily="18" charset="0"/>
                                  </a:rPr>
                                  <m:t>1</m:t>
                                </m:r>
                              </m:sub>
                            </m:sSub>
                            <m:r>
                              <a:rPr lang="zh-CN" altLang="en-US" sz="2800">
                                <a:latin typeface="Cambria Math" panose="02040503050406030204" pitchFamily="18" charset="0"/>
                              </a:rPr>
                              <m:t>+</m:t>
                            </m:r>
                            <m:sSub>
                              <m:sSubPr>
                                <m:ctrlPr>
                                  <a:rPr lang="zh-CN" altLang="en-US" sz="2800" i="1">
                                    <a:latin typeface="Cambria Math" panose="02040503050406030204" pitchFamily="18" charset="0"/>
                                  </a:rPr>
                                </m:ctrlPr>
                              </m:sSubPr>
                              <m:e>
                                <m:r>
                                  <a:rPr lang="en-US" altLang="zh-CN" sz="2800" b="0" i="1" smtClean="0">
                                    <a:latin typeface="Cambria Math" panose="02040503050406030204" pitchFamily="18" charset="0"/>
                                  </a:rPr>
                                  <m:t>𝑐</m:t>
                                </m:r>
                              </m:e>
                              <m:sub>
                                <m:r>
                                  <a:rPr lang="zh-CN" altLang="en-US" sz="2800">
                                    <a:latin typeface="Cambria Math" panose="02040503050406030204" pitchFamily="18" charset="0"/>
                                  </a:rPr>
                                  <m:t>2</m:t>
                                </m:r>
                              </m:sub>
                            </m:sSub>
                            <m:sSub>
                              <m:sSubPr>
                                <m:ctrlPr>
                                  <a:rPr lang="zh-CN" altLang="en-US" sz="2800" i="1">
                                    <a:latin typeface="Cambria Math" panose="02040503050406030204" pitchFamily="18" charset="0"/>
                                  </a:rPr>
                                </m:ctrlPr>
                              </m:sSubPr>
                              <m:e>
                                <m:r>
                                  <a:rPr lang="el-GR" altLang="zh-CN" sz="2800" i="1">
                                    <a:latin typeface="Cambria Math" panose="02040503050406030204" pitchFamily="18" charset="0"/>
                                    <a:ea typeface="Cambria Math" panose="02040503050406030204" pitchFamily="18" charset="0"/>
                                  </a:rPr>
                                  <m:t>𝛹</m:t>
                                </m:r>
                              </m:e>
                              <m:sub>
                                <m:r>
                                  <a:rPr lang="zh-CN" altLang="en-US" sz="2800">
                                    <a:latin typeface="Cambria Math" panose="02040503050406030204" pitchFamily="18" charset="0"/>
                                  </a:rPr>
                                  <m:t>2</m:t>
                                </m:r>
                              </m:sub>
                            </m:sSub>
                            <m:r>
                              <a:rPr lang="zh-CN" altLang="en-US" sz="2800">
                                <a:latin typeface="Cambria Math" panose="02040503050406030204" pitchFamily="18" charset="0"/>
                              </a:rPr>
                              <m:t>)⋅</m:t>
                            </m:r>
                            <m:sSup>
                              <m:sSupPr>
                                <m:ctrlPr>
                                  <a:rPr lang="en-US" altLang="zh-CN" sz="2800" i="1">
                                    <a:latin typeface="Cambria Math" panose="02040503050406030204" pitchFamily="18" charset="0"/>
                                  </a:rPr>
                                </m:ctrlPr>
                              </m:sSupPr>
                              <m:e>
                                <m:d>
                                  <m:dPr>
                                    <m:ctrlPr>
                                      <a:rPr lang="en-US" altLang="zh-CN" sz="2800" i="1">
                                        <a:latin typeface="Cambria Math" panose="02040503050406030204" pitchFamily="18" charset="0"/>
                                      </a:rPr>
                                    </m:ctrlPr>
                                  </m:dPr>
                                  <m:e>
                                    <m:sSub>
                                      <m:sSubPr>
                                        <m:ctrlPr>
                                          <a:rPr lang="zh-CN" altLang="en-US" sz="2800" i="1">
                                            <a:latin typeface="Cambria Math" panose="02040503050406030204" pitchFamily="18" charset="0"/>
                                          </a:rPr>
                                        </m:ctrlPr>
                                      </m:sSubPr>
                                      <m:e>
                                        <m:r>
                                          <a:rPr lang="en-US" altLang="zh-CN" sz="2800" b="0" i="1" smtClean="0">
                                            <a:latin typeface="Cambria Math" panose="02040503050406030204" pitchFamily="18" charset="0"/>
                                          </a:rPr>
                                          <m:t>𝑐</m:t>
                                        </m:r>
                                      </m:e>
                                      <m:sub>
                                        <m:r>
                                          <a:rPr lang="zh-CN" altLang="en-US" sz="2800">
                                            <a:latin typeface="Cambria Math" panose="02040503050406030204" pitchFamily="18" charset="0"/>
                                          </a:rPr>
                                          <m:t>1</m:t>
                                        </m:r>
                                      </m:sub>
                                    </m:sSub>
                                    <m:sSub>
                                      <m:sSubPr>
                                        <m:ctrlPr>
                                          <a:rPr lang="zh-CN" altLang="en-US" sz="2800" i="1">
                                            <a:latin typeface="Cambria Math" panose="02040503050406030204" pitchFamily="18" charset="0"/>
                                          </a:rPr>
                                        </m:ctrlPr>
                                      </m:sSubPr>
                                      <m:e>
                                        <m:r>
                                          <a:rPr lang="el-GR" altLang="zh-CN" sz="2800" i="1">
                                            <a:latin typeface="Cambria Math" panose="02040503050406030204" pitchFamily="18" charset="0"/>
                                            <a:ea typeface="Cambria Math" panose="02040503050406030204" pitchFamily="18" charset="0"/>
                                          </a:rPr>
                                          <m:t>𝛹</m:t>
                                        </m:r>
                                      </m:e>
                                      <m:sub>
                                        <m:r>
                                          <a:rPr lang="zh-CN" altLang="en-US" sz="2800">
                                            <a:latin typeface="Cambria Math" panose="02040503050406030204" pitchFamily="18" charset="0"/>
                                          </a:rPr>
                                          <m:t>1</m:t>
                                        </m:r>
                                      </m:sub>
                                    </m:sSub>
                                    <m:r>
                                      <a:rPr lang="zh-CN" altLang="en-US" sz="2800">
                                        <a:latin typeface="Cambria Math" panose="02040503050406030204" pitchFamily="18" charset="0"/>
                                      </a:rPr>
                                      <m:t>+</m:t>
                                    </m:r>
                                    <m:sSub>
                                      <m:sSubPr>
                                        <m:ctrlPr>
                                          <a:rPr lang="zh-CN" altLang="en-US" sz="2800" i="1">
                                            <a:latin typeface="Cambria Math" panose="02040503050406030204" pitchFamily="18" charset="0"/>
                                          </a:rPr>
                                        </m:ctrlPr>
                                      </m:sSubPr>
                                      <m:e>
                                        <m:r>
                                          <a:rPr lang="en-US" altLang="zh-CN" sz="2800" b="0" i="1" smtClean="0">
                                            <a:latin typeface="Cambria Math" panose="02040503050406030204" pitchFamily="18" charset="0"/>
                                          </a:rPr>
                                          <m:t>𝑐</m:t>
                                        </m:r>
                                      </m:e>
                                      <m:sub>
                                        <m:r>
                                          <a:rPr lang="zh-CN" altLang="en-US" sz="2800">
                                            <a:latin typeface="Cambria Math" panose="02040503050406030204" pitchFamily="18" charset="0"/>
                                          </a:rPr>
                                          <m:t>2</m:t>
                                        </m:r>
                                      </m:sub>
                                    </m:sSub>
                                    <m:sSub>
                                      <m:sSubPr>
                                        <m:ctrlPr>
                                          <a:rPr lang="zh-CN" altLang="en-US" sz="2800" i="1">
                                            <a:latin typeface="Cambria Math" panose="02040503050406030204" pitchFamily="18" charset="0"/>
                                          </a:rPr>
                                        </m:ctrlPr>
                                      </m:sSubPr>
                                      <m:e>
                                        <m:r>
                                          <a:rPr lang="el-GR" altLang="zh-CN" sz="2800" i="1">
                                            <a:latin typeface="Cambria Math" panose="02040503050406030204" pitchFamily="18" charset="0"/>
                                            <a:ea typeface="Cambria Math" panose="02040503050406030204" pitchFamily="18" charset="0"/>
                                          </a:rPr>
                                          <m:t>𝛹</m:t>
                                        </m:r>
                                      </m:e>
                                      <m:sub>
                                        <m:r>
                                          <a:rPr lang="zh-CN" altLang="en-US" sz="2800">
                                            <a:latin typeface="Cambria Math" panose="02040503050406030204" pitchFamily="18" charset="0"/>
                                          </a:rPr>
                                          <m:t>2</m:t>
                                        </m:r>
                                      </m:sub>
                                    </m:sSub>
                                  </m:e>
                                </m:d>
                              </m:e>
                              <m:sup>
                                <m:r>
                                  <a:rPr lang="en-US" altLang="zh-CN" sz="2800" i="1">
                                    <a:latin typeface="Cambria Math" panose="02040503050406030204" pitchFamily="18" charset="0"/>
                                  </a:rPr>
                                  <m:t>∗</m:t>
                                </m:r>
                              </m:sup>
                            </m:sSup>
                          </m:e>
                        </m:mr>
                        <m:mr>
                          <m:e>
                            <m:r>
                              <m:rPr>
                                <m:nor/>
                              </m:rPr>
                              <a:rPr lang="zh-CN" altLang="en-US" sz="2800" i="1">
                                <a:latin typeface="黑体" panose="02010609060101010101" pitchFamily="49" charset="-122"/>
                                <a:ea typeface="黑体" panose="02010609060101010101" pitchFamily="49" charset="-122"/>
                              </a:rPr>
                              <m:t>  </m:t>
                            </m:r>
                            <m:r>
                              <a:rPr lang="en-US" altLang="zh-CN" sz="2800">
                                <a:latin typeface="Cambria Math" panose="02040503050406030204" pitchFamily="18" charset="0"/>
                              </a:rPr>
                              <m:t>      </m:t>
                            </m:r>
                            <m:r>
                              <a:rPr lang="zh-CN" altLang="en-US" sz="2800">
                                <a:latin typeface="Cambria Math" panose="02040503050406030204" pitchFamily="18" charset="0"/>
                              </a:rPr>
                              <m:t>=</m:t>
                            </m:r>
                            <m:sSup>
                              <m:sSupPr>
                                <m:ctrlPr>
                                  <a:rPr lang="zh-CN" altLang="en-US" sz="2800" i="1">
                                    <a:latin typeface="Cambria Math" panose="02040503050406030204" pitchFamily="18" charset="0"/>
                                  </a:rPr>
                                </m:ctrlPr>
                              </m:sSupPr>
                              <m:e>
                                <m:r>
                                  <a:rPr lang="zh-CN" altLang="en-US" sz="2800">
                                    <a:latin typeface="Cambria Math" panose="02040503050406030204" pitchFamily="18" charset="0"/>
                                  </a:rPr>
                                  <m:t>|</m:t>
                                </m:r>
                                <m:sSub>
                                  <m:sSubPr>
                                    <m:ctrlPr>
                                      <a:rPr lang="zh-CN" altLang="en-US" sz="2800" i="1">
                                        <a:latin typeface="Cambria Math" panose="02040503050406030204" pitchFamily="18" charset="0"/>
                                      </a:rPr>
                                    </m:ctrlPr>
                                  </m:sSubPr>
                                  <m:e>
                                    <m:r>
                                      <a:rPr lang="en-US" altLang="zh-CN" sz="2800" b="0" i="1" smtClean="0">
                                        <a:latin typeface="Cambria Math" panose="02040503050406030204" pitchFamily="18" charset="0"/>
                                      </a:rPr>
                                      <m:t>𝑐</m:t>
                                    </m:r>
                                  </m:e>
                                  <m:sub>
                                    <m:r>
                                      <a:rPr lang="zh-CN" altLang="en-US" sz="2800">
                                        <a:latin typeface="Cambria Math" panose="02040503050406030204" pitchFamily="18" charset="0"/>
                                      </a:rPr>
                                      <m:t>1</m:t>
                                    </m:r>
                                  </m:sub>
                                </m:sSub>
                                <m:sSub>
                                  <m:sSubPr>
                                    <m:ctrlPr>
                                      <a:rPr lang="zh-CN" altLang="en-US" sz="2800" i="1">
                                        <a:latin typeface="Cambria Math" panose="02040503050406030204" pitchFamily="18" charset="0"/>
                                      </a:rPr>
                                    </m:ctrlPr>
                                  </m:sSubPr>
                                  <m:e>
                                    <m:r>
                                      <a:rPr lang="el-GR" altLang="zh-CN" sz="2800" i="1">
                                        <a:latin typeface="Cambria Math" panose="02040503050406030204" pitchFamily="18" charset="0"/>
                                        <a:ea typeface="Cambria Math" panose="02040503050406030204" pitchFamily="18" charset="0"/>
                                      </a:rPr>
                                      <m:t>𝛹</m:t>
                                    </m:r>
                                  </m:e>
                                  <m:sub>
                                    <m:r>
                                      <a:rPr lang="zh-CN" altLang="en-US" sz="2800">
                                        <a:latin typeface="Cambria Math" panose="02040503050406030204" pitchFamily="18" charset="0"/>
                                      </a:rPr>
                                      <m:t>1</m:t>
                                    </m:r>
                                  </m:sub>
                                </m:sSub>
                                <m:r>
                                  <a:rPr lang="zh-CN" altLang="en-US" sz="2800">
                                    <a:latin typeface="Cambria Math" panose="02040503050406030204" pitchFamily="18" charset="0"/>
                                  </a:rPr>
                                  <m:t>|</m:t>
                                </m:r>
                              </m:e>
                              <m:sup>
                                <m:r>
                                  <a:rPr lang="zh-CN" altLang="en-US" sz="2800">
                                    <a:latin typeface="Cambria Math" panose="02040503050406030204" pitchFamily="18" charset="0"/>
                                  </a:rPr>
                                  <m:t>2</m:t>
                                </m:r>
                              </m:sup>
                            </m:sSup>
                            <m:r>
                              <a:rPr lang="zh-CN" altLang="en-US" sz="2800">
                                <a:latin typeface="Cambria Math" panose="02040503050406030204" pitchFamily="18" charset="0"/>
                              </a:rPr>
                              <m:t>+</m:t>
                            </m:r>
                            <m:sSup>
                              <m:sSupPr>
                                <m:ctrlPr>
                                  <a:rPr lang="zh-CN" altLang="en-US" sz="2800" i="1">
                                    <a:latin typeface="Cambria Math" panose="02040503050406030204" pitchFamily="18" charset="0"/>
                                  </a:rPr>
                                </m:ctrlPr>
                              </m:sSupPr>
                              <m:e>
                                <m:r>
                                  <a:rPr lang="zh-CN" altLang="en-US" sz="2800">
                                    <a:latin typeface="Cambria Math" panose="02040503050406030204" pitchFamily="18" charset="0"/>
                                  </a:rPr>
                                  <m:t>|</m:t>
                                </m:r>
                                <m:sSub>
                                  <m:sSubPr>
                                    <m:ctrlPr>
                                      <a:rPr lang="zh-CN" altLang="en-US" sz="2800" i="1">
                                        <a:latin typeface="Cambria Math" panose="02040503050406030204" pitchFamily="18" charset="0"/>
                                      </a:rPr>
                                    </m:ctrlPr>
                                  </m:sSubPr>
                                  <m:e>
                                    <m:r>
                                      <a:rPr lang="en-US" altLang="zh-CN" sz="2800" b="0" i="1" smtClean="0">
                                        <a:latin typeface="Cambria Math" panose="02040503050406030204" pitchFamily="18" charset="0"/>
                                      </a:rPr>
                                      <m:t>𝑐</m:t>
                                    </m:r>
                                  </m:e>
                                  <m:sub>
                                    <m:r>
                                      <a:rPr lang="zh-CN" altLang="en-US" sz="2800">
                                        <a:latin typeface="Cambria Math" panose="02040503050406030204" pitchFamily="18" charset="0"/>
                                      </a:rPr>
                                      <m:t>2</m:t>
                                    </m:r>
                                  </m:sub>
                                </m:sSub>
                                <m:sSub>
                                  <m:sSubPr>
                                    <m:ctrlPr>
                                      <a:rPr lang="zh-CN" altLang="en-US" sz="2800" i="1">
                                        <a:latin typeface="Cambria Math" panose="02040503050406030204" pitchFamily="18" charset="0"/>
                                      </a:rPr>
                                    </m:ctrlPr>
                                  </m:sSubPr>
                                  <m:e>
                                    <m:r>
                                      <a:rPr lang="zh-CN" altLang="en-US" sz="2800" i="1" smtClean="0">
                                        <a:latin typeface="Cambria Math" panose="02040503050406030204" pitchFamily="18" charset="0"/>
                                      </a:rPr>
                                      <m:t>𝛹</m:t>
                                    </m:r>
                                  </m:e>
                                  <m:sub>
                                    <m:r>
                                      <a:rPr lang="zh-CN" altLang="en-US" sz="2800">
                                        <a:latin typeface="Cambria Math" panose="02040503050406030204" pitchFamily="18" charset="0"/>
                                      </a:rPr>
                                      <m:t>2</m:t>
                                    </m:r>
                                  </m:sub>
                                </m:sSub>
                                <m:r>
                                  <a:rPr lang="zh-CN" altLang="en-US" sz="2800">
                                    <a:latin typeface="Cambria Math" panose="02040503050406030204" pitchFamily="18" charset="0"/>
                                  </a:rPr>
                                  <m:t>|</m:t>
                                </m:r>
                              </m:e>
                              <m:sup>
                                <m:r>
                                  <a:rPr lang="zh-CN" altLang="en-US" sz="2800">
                                    <a:latin typeface="Cambria Math" panose="02040503050406030204" pitchFamily="18" charset="0"/>
                                  </a:rPr>
                                  <m:t>2</m:t>
                                </m:r>
                              </m:sup>
                            </m:sSup>
                            <m:r>
                              <a:rPr lang="zh-CN" altLang="en-US" sz="2800">
                                <a:latin typeface="Cambria Math" panose="02040503050406030204" pitchFamily="18" charset="0"/>
                              </a:rPr>
                              <m:t>+</m:t>
                            </m:r>
                            <m:sSubSup>
                              <m:sSubSupPr>
                                <m:ctrlPr>
                                  <a:rPr lang="en-US" altLang="zh-CN" sz="2800" i="1">
                                    <a:latin typeface="Cambria Math" panose="02040503050406030204" pitchFamily="18" charset="0"/>
                                  </a:rPr>
                                </m:ctrlPr>
                              </m:sSubSupPr>
                              <m:e>
                                <m:r>
                                  <a:rPr lang="en-US" altLang="zh-CN" sz="2800" b="0" i="1" smtClean="0">
                                    <a:latin typeface="Cambria Math" panose="02040503050406030204" pitchFamily="18" charset="0"/>
                                  </a:rPr>
                                  <m:t>𝑐</m:t>
                                </m:r>
                              </m:e>
                              <m:sub>
                                <m:r>
                                  <a:rPr lang="zh-CN" altLang="en-US" sz="2800">
                                    <a:latin typeface="Cambria Math" panose="02040503050406030204" pitchFamily="18" charset="0"/>
                                  </a:rPr>
                                  <m:t>1</m:t>
                                </m:r>
                              </m:sub>
                              <m:sup>
                                <m:r>
                                  <a:rPr lang="en-US" altLang="zh-CN" sz="2800" i="1">
                                    <a:latin typeface="Cambria Math" panose="02040503050406030204" pitchFamily="18" charset="0"/>
                                  </a:rPr>
                                  <m:t>∗</m:t>
                                </m:r>
                              </m:sup>
                            </m:sSubSup>
                            <m:sSubSup>
                              <m:sSubSupPr>
                                <m:ctrlPr>
                                  <a:rPr lang="en-US" altLang="zh-CN" sz="2800" i="1">
                                    <a:latin typeface="Cambria Math" panose="02040503050406030204" pitchFamily="18" charset="0"/>
                                  </a:rPr>
                                </m:ctrlPr>
                              </m:sSubSupPr>
                              <m:e>
                                <m:r>
                                  <a:rPr lang="zh-CN" altLang="en-US" sz="2800" i="1" smtClean="0">
                                    <a:latin typeface="Cambria Math" panose="02040503050406030204" pitchFamily="18" charset="0"/>
                                  </a:rPr>
                                  <m:t>𝛹</m:t>
                                </m:r>
                              </m:e>
                              <m:sub>
                                <m:r>
                                  <a:rPr lang="zh-CN" altLang="en-US" sz="2800">
                                    <a:latin typeface="Cambria Math" panose="02040503050406030204" pitchFamily="18" charset="0"/>
                                  </a:rPr>
                                  <m:t>1</m:t>
                                </m:r>
                              </m:sub>
                              <m:sup>
                                <m:r>
                                  <a:rPr lang="en-US" altLang="zh-CN" sz="2800" i="1">
                                    <a:latin typeface="Cambria Math" panose="02040503050406030204" pitchFamily="18" charset="0"/>
                                  </a:rPr>
                                  <m:t>∗</m:t>
                                </m:r>
                              </m:sup>
                            </m:sSubSup>
                            <m:sSub>
                              <m:sSubPr>
                                <m:ctrlPr>
                                  <a:rPr lang="zh-CN" altLang="en-US" sz="2800" i="1">
                                    <a:latin typeface="Cambria Math" panose="02040503050406030204" pitchFamily="18" charset="0"/>
                                  </a:rPr>
                                </m:ctrlPr>
                              </m:sSubPr>
                              <m:e>
                                <m:r>
                                  <a:rPr lang="en-US" altLang="zh-CN" sz="2800" b="0" i="1" smtClean="0">
                                    <a:latin typeface="Cambria Math" panose="02040503050406030204" pitchFamily="18" charset="0"/>
                                  </a:rPr>
                                  <m:t>𝑐</m:t>
                                </m:r>
                              </m:e>
                              <m:sub>
                                <m:r>
                                  <a:rPr lang="zh-CN" altLang="en-US" sz="2800">
                                    <a:latin typeface="Cambria Math" panose="02040503050406030204" pitchFamily="18" charset="0"/>
                                  </a:rPr>
                                  <m:t>2</m:t>
                                </m:r>
                              </m:sub>
                            </m:sSub>
                            <m:sSub>
                              <m:sSubPr>
                                <m:ctrlPr>
                                  <a:rPr lang="zh-CN" altLang="en-US" sz="2800" i="1">
                                    <a:latin typeface="Cambria Math" panose="02040503050406030204" pitchFamily="18" charset="0"/>
                                  </a:rPr>
                                </m:ctrlPr>
                              </m:sSubPr>
                              <m:e>
                                <m:r>
                                  <a:rPr lang="zh-CN" altLang="en-US" sz="2800" i="1" smtClean="0">
                                    <a:latin typeface="Cambria Math" panose="02040503050406030204" pitchFamily="18" charset="0"/>
                                  </a:rPr>
                                  <m:t>𝛹</m:t>
                                </m:r>
                              </m:e>
                              <m:sub>
                                <m:r>
                                  <a:rPr lang="zh-CN" altLang="en-US" sz="2800">
                                    <a:latin typeface="Cambria Math" panose="02040503050406030204" pitchFamily="18" charset="0"/>
                                  </a:rPr>
                                  <m:t>2</m:t>
                                </m:r>
                              </m:sub>
                            </m:sSub>
                            <m:r>
                              <a:rPr lang="zh-CN" altLang="en-US" sz="2800">
                                <a:latin typeface="Cambria Math" panose="02040503050406030204" pitchFamily="18" charset="0"/>
                              </a:rPr>
                              <m:t>+</m:t>
                            </m:r>
                            <m:sSubSup>
                              <m:sSubSupPr>
                                <m:ctrlPr>
                                  <a:rPr lang="en-US" altLang="zh-CN" sz="2800" i="1" smtClean="0">
                                    <a:latin typeface="Cambria Math" panose="02040503050406030204" pitchFamily="18" charset="0"/>
                                  </a:rPr>
                                </m:ctrlPr>
                              </m:sSubSupPr>
                              <m:e>
                                <m:r>
                                  <a:rPr lang="en-US" altLang="zh-CN" sz="2800" b="0" i="1" smtClean="0">
                                    <a:latin typeface="Cambria Math" panose="02040503050406030204" pitchFamily="18" charset="0"/>
                                  </a:rPr>
                                  <m:t>𝑐</m:t>
                                </m:r>
                              </m:e>
                              <m:sub>
                                <m:r>
                                  <a:rPr lang="zh-CN" altLang="en-US" sz="2800">
                                    <a:latin typeface="Cambria Math" panose="02040503050406030204" pitchFamily="18" charset="0"/>
                                  </a:rPr>
                                  <m:t>2</m:t>
                                </m:r>
                              </m:sub>
                              <m:sup>
                                <m:r>
                                  <a:rPr lang="en-US" altLang="zh-CN" sz="2800" i="1">
                                    <a:latin typeface="Cambria Math" panose="02040503050406030204" pitchFamily="18" charset="0"/>
                                  </a:rPr>
                                  <m:t>∗</m:t>
                                </m:r>
                              </m:sup>
                            </m:sSubSup>
                            <m:sSubSup>
                              <m:sSubSupPr>
                                <m:ctrlPr>
                                  <a:rPr lang="en-US" altLang="zh-CN" sz="2800" i="1">
                                    <a:latin typeface="Cambria Math" panose="02040503050406030204" pitchFamily="18" charset="0"/>
                                  </a:rPr>
                                </m:ctrlPr>
                              </m:sSubSupPr>
                              <m:e>
                                <m:r>
                                  <a:rPr lang="zh-CN" altLang="en-US" sz="2800" i="1" smtClean="0">
                                    <a:latin typeface="Cambria Math" panose="02040503050406030204" pitchFamily="18" charset="0"/>
                                  </a:rPr>
                                  <m:t>𝛹</m:t>
                                </m:r>
                              </m:e>
                              <m:sub>
                                <m:r>
                                  <a:rPr lang="zh-CN" altLang="en-US" sz="2800">
                                    <a:latin typeface="Cambria Math" panose="02040503050406030204" pitchFamily="18" charset="0"/>
                                  </a:rPr>
                                  <m:t>2</m:t>
                                </m:r>
                              </m:sub>
                              <m:sup>
                                <m:r>
                                  <a:rPr lang="en-US" altLang="zh-CN" sz="2800" i="1">
                                    <a:latin typeface="Cambria Math" panose="02040503050406030204" pitchFamily="18" charset="0"/>
                                  </a:rPr>
                                  <m:t>∗</m:t>
                                </m:r>
                              </m:sup>
                            </m:sSubSup>
                            <m:sSub>
                              <m:sSubPr>
                                <m:ctrlPr>
                                  <a:rPr lang="zh-CN" altLang="en-US" sz="2800" i="1">
                                    <a:latin typeface="Cambria Math" panose="02040503050406030204" pitchFamily="18" charset="0"/>
                                  </a:rPr>
                                </m:ctrlPr>
                              </m:sSubPr>
                              <m:e>
                                <m:r>
                                  <a:rPr lang="en-US" altLang="zh-CN" sz="2800" b="0" i="1" smtClean="0">
                                    <a:latin typeface="Cambria Math" panose="02040503050406030204" pitchFamily="18" charset="0"/>
                                  </a:rPr>
                                  <m:t>𝑐</m:t>
                                </m:r>
                              </m:e>
                              <m:sub>
                                <m:r>
                                  <a:rPr lang="zh-CN" altLang="en-US" sz="2800">
                                    <a:latin typeface="Cambria Math" panose="02040503050406030204" pitchFamily="18" charset="0"/>
                                  </a:rPr>
                                  <m:t>1</m:t>
                                </m:r>
                              </m:sub>
                            </m:sSub>
                            <m:sSub>
                              <m:sSubPr>
                                <m:ctrlPr>
                                  <a:rPr lang="zh-CN" altLang="en-US" sz="2800" i="1">
                                    <a:latin typeface="Cambria Math" panose="02040503050406030204" pitchFamily="18" charset="0"/>
                                  </a:rPr>
                                </m:ctrlPr>
                              </m:sSubPr>
                              <m:e>
                                <m:r>
                                  <a:rPr lang="zh-CN" altLang="en-US" sz="2800" i="1" smtClean="0">
                                    <a:latin typeface="Cambria Math" panose="02040503050406030204" pitchFamily="18" charset="0"/>
                                  </a:rPr>
                                  <m:t>𝛹</m:t>
                                </m:r>
                              </m:e>
                              <m:sub>
                                <m:r>
                                  <a:rPr lang="zh-CN" altLang="en-US" sz="2800">
                                    <a:latin typeface="Cambria Math" panose="02040503050406030204" pitchFamily="18" charset="0"/>
                                  </a:rPr>
                                  <m:t>1</m:t>
                                </m:r>
                              </m:sub>
                            </m:sSub>
                          </m:e>
                        </m:mr>
                        <m:mr>
                          <m:e>
                            <m:r>
                              <m:rPr>
                                <m:nor/>
                              </m:rPr>
                              <a:rPr lang="zh-CN" altLang="en-US" sz="2800" i="1">
                                <a:latin typeface="黑体" panose="02010609060101010101" pitchFamily="49" charset="-122"/>
                                <a:ea typeface="黑体" panose="02010609060101010101" pitchFamily="49" charset="-122"/>
                              </a:rPr>
                              <m:t>  </m:t>
                            </m:r>
                            <m:r>
                              <a:rPr lang="zh-CN" altLang="en-US" sz="2800">
                                <a:latin typeface="Cambria Math" panose="02040503050406030204" pitchFamily="18" charset="0"/>
                              </a:rPr>
                              <m:t>=</m:t>
                            </m:r>
                            <m:sSub>
                              <m:sSubPr>
                                <m:ctrlPr>
                                  <a:rPr lang="en-US" altLang="zh-CN" sz="2800" i="1">
                                    <a:latin typeface="Cambria Math" panose="02040503050406030204" pitchFamily="18" charset="0"/>
                                  </a:rPr>
                                </m:ctrlPr>
                              </m:sSubPr>
                              <m:e>
                                <m:r>
                                  <a:rPr lang="zh-CN" altLang="en-US" sz="2800" i="1">
                                    <a:latin typeface="Cambria Math" panose="02040503050406030204" pitchFamily="18" charset="0"/>
                                  </a:rPr>
                                  <m:t>𝑃</m:t>
                                </m:r>
                              </m:e>
                              <m:sub>
                                <m:r>
                                  <a:rPr lang="zh-CN" altLang="en-US" sz="2800">
                                    <a:latin typeface="Cambria Math" panose="02040503050406030204" pitchFamily="18" charset="0"/>
                                  </a:rPr>
                                  <m:t>1</m:t>
                                </m:r>
                              </m:sub>
                            </m:sSub>
                            <m:r>
                              <a:rPr lang="zh-CN" altLang="en-US" sz="2800">
                                <a:latin typeface="Cambria Math" panose="02040503050406030204" pitchFamily="18" charset="0"/>
                              </a:rPr>
                              <m:t>+</m:t>
                            </m:r>
                            <m:sSub>
                              <m:sSubPr>
                                <m:ctrlPr>
                                  <a:rPr lang="en-US" altLang="zh-CN" sz="2800" i="1">
                                    <a:latin typeface="Cambria Math" panose="02040503050406030204" pitchFamily="18" charset="0"/>
                                  </a:rPr>
                                </m:ctrlPr>
                              </m:sSubPr>
                              <m:e>
                                <m:r>
                                  <a:rPr lang="zh-CN" altLang="en-US" sz="2800" i="1">
                                    <a:latin typeface="Cambria Math" panose="02040503050406030204" pitchFamily="18" charset="0"/>
                                  </a:rPr>
                                  <m:t>𝑃</m:t>
                                </m:r>
                              </m:e>
                              <m:sub>
                                <m:r>
                                  <a:rPr lang="en-US" altLang="zh-CN" sz="2800" i="1">
                                    <a:latin typeface="Cambria Math" panose="02040503050406030204" pitchFamily="18" charset="0"/>
                                  </a:rPr>
                                  <m:t>2</m:t>
                                </m:r>
                              </m:sub>
                            </m:sSub>
                            <m:r>
                              <a:rPr lang="zh-CN" altLang="en-US" sz="2800">
                                <a:latin typeface="Cambria Math" panose="02040503050406030204" pitchFamily="18" charset="0"/>
                              </a:rPr>
                              <m:t>+</m:t>
                            </m:r>
                            <m:sSubSup>
                              <m:sSubSupPr>
                                <m:ctrlPr>
                                  <a:rPr lang="en-US" altLang="zh-CN" sz="2800" i="1">
                                    <a:latin typeface="Cambria Math" panose="02040503050406030204" pitchFamily="18" charset="0"/>
                                  </a:rPr>
                                </m:ctrlPr>
                              </m:sSubSupPr>
                              <m:e>
                                <m:r>
                                  <a:rPr lang="en-US" altLang="zh-CN" sz="2800" b="0" i="1" smtClean="0">
                                    <a:latin typeface="Cambria Math" panose="02040503050406030204" pitchFamily="18" charset="0"/>
                                  </a:rPr>
                                  <m:t>𝑐</m:t>
                                </m:r>
                              </m:e>
                              <m:sub>
                                <m:r>
                                  <a:rPr lang="zh-CN" altLang="en-US" sz="2800">
                                    <a:latin typeface="Cambria Math" panose="02040503050406030204" pitchFamily="18" charset="0"/>
                                  </a:rPr>
                                  <m:t>1</m:t>
                                </m:r>
                              </m:sub>
                              <m:sup>
                                <m:r>
                                  <a:rPr lang="en-US" altLang="zh-CN" sz="2800" i="1">
                                    <a:latin typeface="Cambria Math" panose="02040503050406030204" pitchFamily="18" charset="0"/>
                                  </a:rPr>
                                  <m:t>∗</m:t>
                                </m:r>
                              </m:sup>
                            </m:sSubSup>
                            <m:sSubSup>
                              <m:sSubSupPr>
                                <m:ctrlPr>
                                  <a:rPr lang="en-US" altLang="zh-CN" sz="2800" i="1">
                                    <a:latin typeface="Cambria Math" panose="02040503050406030204" pitchFamily="18" charset="0"/>
                                  </a:rPr>
                                </m:ctrlPr>
                              </m:sSubSupPr>
                              <m:e>
                                <m:r>
                                  <a:rPr lang="zh-CN" altLang="en-US" sz="2800" i="1" smtClean="0">
                                    <a:latin typeface="Cambria Math" panose="02040503050406030204" pitchFamily="18" charset="0"/>
                                  </a:rPr>
                                  <m:t>𝛹</m:t>
                                </m:r>
                              </m:e>
                              <m:sub>
                                <m:r>
                                  <a:rPr lang="zh-CN" altLang="en-US" sz="2800">
                                    <a:latin typeface="Cambria Math" panose="02040503050406030204" pitchFamily="18" charset="0"/>
                                  </a:rPr>
                                  <m:t>1</m:t>
                                </m:r>
                              </m:sub>
                              <m:sup>
                                <m:r>
                                  <a:rPr lang="en-US" altLang="zh-CN" sz="2800" i="1">
                                    <a:latin typeface="Cambria Math" panose="02040503050406030204" pitchFamily="18" charset="0"/>
                                  </a:rPr>
                                  <m:t>∗</m:t>
                                </m:r>
                              </m:sup>
                            </m:sSubSup>
                            <m:sSub>
                              <m:sSubPr>
                                <m:ctrlPr>
                                  <a:rPr lang="zh-CN" altLang="en-US" sz="2800" i="1">
                                    <a:latin typeface="Cambria Math" panose="02040503050406030204" pitchFamily="18" charset="0"/>
                                  </a:rPr>
                                </m:ctrlPr>
                              </m:sSubPr>
                              <m:e>
                                <m:r>
                                  <a:rPr lang="en-US" altLang="zh-CN" sz="2800" b="0" i="1" smtClean="0">
                                    <a:latin typeface="Cambria Math" panose="02040503050406030204" pitchFamily="18" charset="0"/>
                                  </a:rPr>
                                  <m:t>𝑐</m:t>
                                </m:r>
                              </m:e>
                              <m:sub>
                                <m:r>
                                  <a:rPr lang="zh-CN" altLang="en-US" sz="2800">
                                    <a:latin typeface="Cambria Math" panose="02040503050406030204" pitchFamily="18" charset="0"/>
                                  </a:rPr>
                                  <m:t>2</m:t>
                                </m:r>
                              </m:sub>
                            </m:sSub>
                            <m:sSub>
                              <m:sSubPr>
                                <m:ctrlPr>
                                  <a:rPr lang="zh-CN" altLang="en-US" sz="2800" i="1">
                                    <a:latin typeface="Cambria Math" panose="02040503050406030204" pitchFamily="18" charset="0"/>
                                  </a:rPr>
                                </m:ctrlPr>
                              </m:sSubPr>
                              <m:e>
                                <m:r>
                                  <a:rPr lang="zh-CN" altLang="en-US" sz="2800" i="1" smtClean="0">
                                    <a:latin typeface="Cambria Math" panose="02040503050406030204" pitchFamily="18" charset="0"/>
                                  </a:rPr>
                                  <m:t>𝛹</m:t>
                                </m:r>
                              </m:e>
                              <m:sub>
                                <m:r>
                                  <a:rPr lang="zh-CN" altLang="en-US" sz="2800">
                                    <a:latin typeface="Cambria Math" panose="02040503050406030204" pitchFamily="18" charset="0"/>
                                  </a:rPr>
                                  <m:t>2</m:t>
                                </m:r>
                              </m:sub>
                            </m:sSub>
                            <m:r>
                              <a:rPr lang="zh-CN" altLang="en-US" sz="2800">
                                <a:latin typeface="Cambria Math" panose="02040503050406030204" pitchFamily="18" charset="0"/>
                              </a:rPr>
                              <m:t>+</m:t>
                            </m:r>
                            <m:sSubSup>
                              <m:sSubSupPr>
                                <m:ctrlPr>
                                  <a:rPr lang="en-US" altLang="zh-CN" sz="2800" i="1">
                                    <a:latin typeface="Cambria Math" panose="02040503050406030204" pitchFamily="18" charset="0"/>
                                  </a:rPr>
                                </m:ctrlPr>
                              </m:sSubSupPr>
                              <m:e>
                                <m:r>
                                  <a:rPr lang="en-US" altLang="zh-CN" sz="2800" b="0" i="1" smtClean="0">
                                    <a:latin typeface="Cambria Math" panose="02040503050406030204" pitchFamily="18" charset="0"/>
                                  </a:rPr>
                                  <m:t>𝑐</m:t>
                                </m:r>
                              </m:e>
                              <m:sub>
                                <m:r>
                                  <a:rPr lang="zh-CN" altLang="en-US" sz="2800">
                                    <a:latin typeface="Cambria Math" panose="02040503050406030204" pitchFamily="18" charset="0"/>
                                  </a:rPr>
                                  <m:t>2</m:t>
                                </m:r>
                              </m:sub>
                              <m:sup>
                                <m:r>
                                  <a:rPr lang="en-US" altLang="zh-CN" sz="2800" i="1">
                                    <a:latin typeface="Cambria Math" panose="02040503050406030204" pitchFamily="18" charset="0"/>
                                  </a:rPr>
                                  <m:t>∗</m:t>
                                </m:r>
                              </m:sup>
                            </m:sSubSup>
                            <m:sSubSup>
                              <m:sSubSupPr>
                                <m:ctrlPr>
                                  <a:rPr lang="en-US" altLang="zh-CN" sz="2800" i="1">
                                    <a:latin typeface="Cambria Math" panose="02040503050406030204" pitchFamily="18" charset="0"/>
                                  </a:rPr>
                                </m:ctrlPr>
                              </m:sSubSupPr>
                              <m:e>
                                <m:r>
                                  <a:rPr lang="zh-CN" altLang="en-US" sz="2800" i="1" smtClean="0">
                                    <a:latin typeface="Cambria Math" panose="02040503050406030204" pitchFamily="18" charset="0"/>
                                  </a:rPr>
                                  <m:t>𝛹</m:t>
                                </m:r>
                              </m:e>
                              <m:sub>
                                <m:r>
                                  <a:rPr lang="zh-CN" altLang="en-US" sz="2800">
                                    <a:latin typeface="Cambria Math" panose="02040503050406030204" pitchFamily="18" charset="0"/>
                                  </a:rPr>
                                  <m:t>2</m:t>
                                </m:r>
                              </m:sub>
                              <m:sup>
                                <m:r>
                                  <a:rPr lang="en-US" altLang="zh-CN" sz="2800" i="1">
                                    <a:latin typeface="Cambria Math" panose="02040503050406030204" pitchFamily="18" charset="0"/>
                                  </a:rPr>
                                  <m:t>∗</m:t>
                                </m:r>
                              </m:sup>
                            </m:sSubSup>
                            <m:sSub>
                              <m:sSubPr>
                                <m:ctrlPr>
                                  <a:rPr lang="zh-CN" altLang="en-US" sz="2800" i="1">
                                    <a:latin typeface="Cambria Math" panose="02040503050406030204" pitchFamily="18" charset="0"/>
                                  </a:rPr>
                                </m:ctrlPr>
                              </m:sSubPr>
                              <m:e>
                                <m:r>
                                  <a:rPr lang="en-US" altLang="zh-CN" sz="2800" b="0" i="1" smtClean="0">
                                    <a:latin typeface="Cambria Math" panose="02040503050406030204" pitchFamily="18" charset="0"/>
                                  </a:rPr>
                                  <m:t>𝑐</m:t>
                                </m:r>
                              </m:e>
                              <m:sub>
                                <m:r>
                                  <a:rPr lang="zh-CN" altLang="en-US" sz="2800">
                                    <a:latin typeface="Cambria Math" panose="02040503050406030204" pitchFamily="18" charset="0"/>
                                  </a:rPr>
                                  <m:t>1</m:t>
                                </m:r>
                              </m:sub>
                            </m:sSub>
                            <m:sSub>
                              <m:sSubPr>
                                <m:ctrlPr>
                                  <a:rPr lang="zh-CN" altLang="en-US" sz="2800" i="1">
                                    <a:latin typeface="Cambria Math" panose="02040503050406030204" pitchFamily="18" charset="0"/>
                                  </a:rPr>
                                </m:ctrlPr>
                              </m:sSubPr>
                              <m:e>
                                <m:r>
                                  <a:rPr lang="zh-CN" altLang="en-US" sz="2800" i="1" smtClean="0">
                                    <a:latin typeface="Cambria Math" panose="02040503050406030204" pitchFamily="18" charset="0"/>
                                  </a:rPr>
                                  <m:t>𝛹</m:t>
                                </m:r>
                              </m:e>
                              <m:sub>
                                <m:r>
                                  <a:rPr lang="zh-CN" altLang="en-US" sz="2800">
                                    <a:latin typeface="Cambria Math" panose="02040503050406030204" pitchFamily="18" charset="0"/>
                                  </a:rPr>
                                  <m:t>1</m:t>
                                </m:r>
                              </m:sub>
                            </m:sSub>
                          </m:e>
                        </m:mr>
                      </m:m>
                    </m:oMath>
                  </m:oMathPara>
                </a14:m>
                <a:endParaRPr lang="zh-CN" altLang="en-US" sz="2800" dirty="0">
                  <a:latin typeface="黑体" panose="02010609060101010101" pitchFamily="49" charset="-122"/>
                  <a:ea typeface="黑体" panose="02010609060101010101" pitchFamily="49" charset="-122"/>
                </a:endParaRPr>
              </a:p>
            </p:txBody>
          </p:sp>
        </mc:Choice>
        <mc:Fallback xmlns="">
          <p:sp>
            <p:nvSpPr>
              <p:cNvPr id="9" name="Rectangle 8"/>
              <p:cNvSpPr>
                <a:spLocks noRot="1" noChangeAspect="1" noMove="1" noResize="1" noEditPoints="1" noAdjustHandles="1" noChangeArrowheads="1" noChangeShapeType="1" noTextEdit="1"/>
              </p:cNvSpPr>
              <p:nvPr/>
            </p:nvSpPr>
            <p:spPr>
              <a:xfrm>
                <a:off x="148678" y="4896621"/>
                <a:ext cx="8372677" cy="1651093"/>
              </a:xfrm>
              <a:prstGeom prst="rect">
                <a:avLst/>
              </a:prstGeom>
              <a:blipFill>
                <a:blip r:embed="rId4"/>
                <a:stretch>
                  <a:fillRect/>
                </a:stretch>
              </a:blipFill>
            </p:spPr>
            <p:txBody>
              <a:bodyPr/>
              <a:lstStyle/>
              <a:p>
                <a:r>
                  <a:rPr lang="zh-CN" altLang="en-US">
                    <a:noFill/>
                  </a:rPr>
                  <a:t> </a:t>
                </a:r>
              </a:p>
            </p:txBody>
          </p:sp>
        </mc:Fallback>
      </mc:AlternateContent>
      <p:sp>
        <p:nvSpPr>
          <p:cNvPr id="4" name="文本框 3">
            <a:extLst>
              <a:ext uri="{FF2B5EF4-FFF2-40B4-BE49-F238E27FC236}">
                <a16:creationId xmlns="" xmlns:a16="http://schemas.microsoft.com/office/drawing/2014/main" id="{ACA7F02E-5C99-84D4-858B-92CC725E15E1}"/>
              </a:ext>
            </a:extLst>
          </p:cNvPr>
          <p:cNvSpPr txBox="1"/>
          <p:nvPr/>
        </p:nvSpPr>
        <p:spPr>
          <a:xfrm>
            <a:off x="493090" y="3726966"/>
            <a:ext cx="7844086" cy="1050609"/>
          </a:xfrm>
          <a:prstGeom prst="rect">
            <a:avLst/>
          </a:prstGeom>
          <a:noFill/>
        </p:spPr>
        <p:txBody>
          <a:bodyPr wrap="square">
            <a:spAutoFit/>
          </a:bodyPr>
          <a:lstStyle/>
          <a:p>
            <a:pPr indent="457200">
              <a:lnSpc>
                <a:spcPts val="4000"/>
              </a:lnSpc>
              <a:spcBef>
                <a:spcPct val="0"/>
              </a:spcBef>
              <a:buNone/>
            </a:pPr>
            <a:r>
              <a:rPr lang="zh-CN" altLang="en-US" sz="2800" dirty="0">
                <a:latin typeface="黑体" panose="02010609060101010101" pitchFamily="49" charset="-122"/>
                <a:ea typeface="黑体" panose="02010609060101010101" pitchFamily="49" charset="-122"/>
                <a:cs typeface="Times New Roman" panose="02020603050405020304" pitchFamily="18" charset="0"/>
              </a:rPr>
              <a:t>根据量子力学态叠加原理，当</a:t>
            </a:r>
            <a:r>
              <a:rPr lang="en-US" altLang="zh-CN" sz="2800" dirty="0">
                <a:latin typeface="黑体" panose="02010609060101010101" pitchFamily="49" charset="-122"/>
                <a:ea typeface="黑体" panose="02010609060101010101" pitchFamily="49" charset="-122"/>
                <a:cs typeface="Times New Roman" panose="02020603050405020304" pitchFamily="18" charset="0"/>
              </a:rPr>
              <a:t>1</a:t>
            </a:r>
            <a:r>
              <a:rPr lang="zh-CN" altLang="en-US" sz="2800" dirty="0">
                <a:latin typeface="黑体" panose="02010609060101010101" pitchFamily="49" charset="-122"/>
                <a:ea typeface="黑体" panose="02010609060101010101" pitchFamily="49" charset="-122"/>
                <a:cs typeface="Times New Roman" panose="02020603050405020304" pitchFamily="18" charset="0"/>
              </a:rPr>
              <a:t>、</a:t>
            </a:r>
            <a:r>
              <a:rPr lang="en-US" altLang="zh-CN" sz="2800" dirty="0">
                <a:latin typeface="黑体" panose="02010609060101010101" pitchFamily="49" charset="-122"/>
                <a:ea typeface="黑体" panose="02010609060101010101" pitchFamily="49" charset="-122"/>
                <a:cs typeface="Times New Roman" panose="02020603050405020304" pitchFamily="18" charset="0"/>
              </a:rPr>
              <a:t>2</a:t>
            </a:r>
            <a:r>
              <a:rPr lang="zh-CN" altLang="en-US" sz="2800" dirty="0">
                <a:latin typeface="黑体" panose="02010609060101010101" pitchFamily="49" charset="-122"/>
                <a:ea typeface="黑体" panose="02010609060101010101" pitchFamily="49" charset="-122"/>
                <a:cs typeface="Times New Roman" panose="02020603050405020304" pitchFamily="18" charset="0"/>
              </a:rPr>
              <a:t>同时打开，则</a:t>
            </a:r>
            <a:r>
              <a:rPr lang="en-US" altLang="zh-CN" sz="2800" dirty="0">
                <a:latin typeface="黑体" panose="02010609060101010101" pitchFamily="49" charset="-122"/>
                <a:ea typeface="黑体" panose="02010609060101010101" pitchFamily="49" charset="-122"/>
                <a:cs typeface="Times New Roman" panose="02020603050405020304" pitchFamily="18" charset="0"/>
              </a:rPr>
              <a:t>x</a:t>
            </a:r>
            <a:r>
              <a:rPr lang="zh-CN" altLang="en-US" sz="2800" dirty="0">
                <a:latin typeface="黑体" panose="02010609060101010101" pitchFamily="49" charset="-122"/>
                <a:ea typeface="黑体" panose="02010609060101010101" pitchFamily="49" charset="-122"/>
                <a:cs typeface="Times New Roman" panose="02020603050405020304" pitchFamily="18" charset="0"/>
              </a:rPr>
              <a:t>相对概率分布</a:t>
            </a:r>
          </a:p>
        </p:txBody>
      </p:sp>
    </p:spTree>
    <p:extLst>
      <p:ext uri="{BB962C8B-B14F-4D97-AF65-F5344CB8AC3E}">
        <p14:creationId xmlns:p14="http://schemas.microsoft.com/office/powerpoint/2010/main" val="2752140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Rectangle 3"/>
              <p:cNvSpPr/>
              <p:nvPr/>
            </p:nvSpPr>
            <p:spPr>
              <a:xfrm>
                <a:off x="570180" y="728983"/>
                <a:ext cx="8272581" cy="2576667"/>
              </a:xfrm>
              <a:prstGeom prst="rect">
                <a:avLst/>
              </a:prstGeom>
            </p:spPr>
            <p:txBody>
              <a:bodyPr wrap="square">
                <a:spAutoFit/>
              </a:bodyPr>
              <a:lstStyle/>
              <a:p>
                <a:pPr>
                  <a:lnSpc>
                    <a:spcPct val="150000"/>
                  </a:lnSpc>
                  <a:spcBef>
                    <a:spcPct val="0"/>
                  </a:spcBef>
                </a:pPr>
                <a:r>
                  <a:rPr lang="zh-CN" altLang="en-US" sz="28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态叠加原理推广到一般情况</a:t>
                </a:r>
                <a:endParaRPr lang="en-US" altLang="zh-CN" sz="2800" dirty="0">
                  <a:solidFill>
                    <a:srgbClr val="FF0000"/>
                  </a:solidFill>
                  <a:latin typeface="黑体" panose="02010609060101010101" pitchFamily="49" charset="-122"/>
                  <a:ea typeface="黑体" panose="02010609060101010101" pitchFamily="49" charset="-122"/>
                  <a:cs typeface="Times New Roman" panose="02020603050405020304" pitchFamily="18" charset="0"/>
                </a:endParaRPr>
              </a:p>
              <a:p>
                <a:pPr>
                  <a:lnSpc>
                    <a:spcPct val="150000"/>
                  </a:lnSpc>
                  <a:spcBef>
                    <a:spcPct val="0"/>
                  </a:spcBef>
                </a:pPr>
                <a14:m>
                  <m:oMath xmlns:m="http://schemas.openxmlformats.org/officeDocument/2006/math">
                    <m:r>
                      <a:rPr lang="zh-CN" altLang="en-US" sz="2800" i="1" smtClean="0">
                        <a:latin typeface="Cambria Math" panose="02040503050406030204" pitchFamily="18" charset="0"/>
                      </a:rPr>
                      <m:t>𝛹</m:t>
                    </m:r>
                  </m:oMath>
                </a14:m>
                <a:r>
                  <a:rPr lang="zh-CN" altLang="en-US" sz="2800" dirty="0">
                    <a:latin typeface="黑体" panose="02010609060101010101" pitchFamily="49" charset="-122"/>
                    <a:ea typeface="黑体" panose="02010609060101010101" pitchFamily="49" charset="-122"/>
                    <a:cs typeface="Times New Roman" panose="02020603050405020304" pitchFamily="18" charset="0"/>
                  </a:rPr>
                  <a:t>可以是许多态的叠加：</a:t>
                </a:r>
                <a:endParaRPr lang="en-US" altLang="zh-CN" sz="2800" dirty="0">
                  <a:latin typeface="黑体" panose="02010609060101010101" pitchFamily="49" charset="-122"/>
                  <a:ea typeface="黑体" panose="02010609060101010101" pitchFamily="49" charset="-122"/>
                  <a:cs typeface="Times New Roman" panose="02020603050405020304" pitchFamily="18" charset="0"/>
                </a:endParaRPr>
              </a:p>
              <a:p>
                <a:pPr>
                  <a:lnSpc>
                    <a:spcPct val="150000"/>
                  </a:lnSpc>
                  <a:spcBef>
                    <a:spcPct val="0"/>
                  </a:spcBef>
                </a:pPr>
                <a:r>
                  <a:rPr lang="zh-CN" altLang="en-US" sz="2800" dirty="0">
                    <a:latin typeface="黑体" panose="02010609060101010101" pitchFamily="49" charset="-122"/>
                    <a:ea typeface="黑体" panose="02010609060101010101" pitchFamily="49" charset="-122"/>
                    <a:cs typeface="Times New Roman" panose="02020603050405020304" pitchFamily="18" charset="0"/>
                  </a:rPr>
                  <a:t>设</a:t>
                </a:r>
                <a14:m>
                  <m:oMath xmlns:m="http://schemas.openxmlformats.org/officeDocument/2006/math">
                    <m:sSub>
                      <m:sSubPr>
                        <m:ctrlPr>
                          <a:rPr lang="en-US" altLang="zh-CN" sz="2800" i="1">
                            <a:latin typeface="Cambria Math" panose="02040503050406030204" pitchFamily="18" charset="0"/>
                            <a:cs typeface="Times New Roman" panose="02020603050405020304" pitchFamily="18" charset="0"/>
                          </a:rPr>
                        </m:ctrlPr>
                      </m:sSubPr>
                      <m:e>
                        <m:r>
                          <a:rPr lang="en-US" altLang="zh-CN" sz="2800" i="1">
                            <a:latin typeface="Cambria Math" panose="02040503050406030204" pitchFamily="18" charset="0"/>
                            <a:cs typeface="Times New Roman" panose="02020603050405020304" pitchFamily="18" charset="0"/>
                          </a:rPr>
                          <m:t> </m:t>
                        </m:r>
                        <m:r>
                          <a:rPr lang="zh-CN" altLang="en-US" sz="2800" i="1" smtClean="0">
                            <a:latin typeface="Cambria Math" panose="02040503050406030204" pitchFamily="18" charset="0"/>
                            <a:cs typeface="Times New Roman" panose="02020603050405020304" pitchFamily="18" charset="0"/>
                          </a:rPr>
                          <m:t>𝛹</m:t>
                        </m:r>
                      </m:e>
                      <m:sub>
                        <m:r>
                          <a:rPr lang="en-US" altLang="zh-CN" sz="2800" i="1">
                            <a:latin typeface="Cambria Math" panose="02040503050406030204" pitchFamily="18" charset="0"/>
                            <a:cs typeface="Times New Roman" panose="02020603050405020304" pitchFamily="18" charset="0"/>
                          </a:rPr>
                          <m:t>1</m:t>
                        </m:r>
                      </m:sub>
                    </m:sSub>
                    <m:r>
                      <a:rPr lang="zh-CN" altLang="en-US" sz="2800" i="1">
                        <a:latin typeface="Cambria Math" panose="02040503050406030204" pitchFamily="18" charset="0"/>
                        <a:cs typeface="Times New Roman" panose="02020603050405020304" pitchFamily="18" charset="0"/>
                      </a:rPr>
                      <m:t>、</m:t>
                    </m:r>
                    <m:sSub>
                      <m:sSubPr>
                        <m:ctrlPr>
                          <a:rPr lang="en-US" altLang="zh-CN" sz="2800" i="1">
                            <a:latin typeface="Cambria Math" panose="02040503050406030204" pitchFamily="18" charset="0"/>
                            <a:cs typeface="Times New Roman" panose="02020603050405020304" pitchFamily="18" charset="0"/>
                          </a:rPr>
                        </m:ctrlPr>
                      </m:sSubPr>
                      <m:e>
                        <m:r>
                          <a:rPr lang="zh-CN" altLang="en-US" sz="2800" i="1" smtClean="0">
                            <a:latin typeface="Cambria Math" panose="02040503050406030204" pitchFamily="18" charset="0"/>
                            <a:cs typeface="Times New Roman" panose="02020603050405020304" pitchFamily="18" charset="0"/>
                          </a:rPr>
                          <m:t>𝛹</m:t>
                        </m:r>
                      </m:e>
                      <m:sub>
                        <m:r>
                          <a:rPr lang="en-US" altLang="zh-CN" sz="2800" i="1">
                            <a:latin typeface="Cambria Math" panose="02040503050406030204" pitchFamily="18" charset="0"/>
                            <a:cs typeface="Times New Roman" panose="02020603050405020304" pitchFamily="18" charset="0"/>
                          </a:rPr>
                          <m:t>2</m:t>
                        </m:r>
                      </m:sub>
                    </m:sSub>
                    <m:r>
                      <a:rPr lang="zh-CN" altLang="en-US" sz="2800" i="1">
                        <a:latin typeface="Cambria Math" panose="02040503050406030204" pitchFamily="18" charset="0"/>
                        <a:cs typeface="Times New Roman" panose="02020603050405020304" pitchFamily="18" charset="0"/>
                      </a:rPr>
                      <m:t>、</m:t>
                    </m:r>
                    <m:sSub>
                      <m:sSubPr>
                        <m:ctrlPr>
                          <a:rPr lang="en-US" altLang="zh-CN" sz="2800" i="1">
                            <a:latin typeface="Cambria Math" panose="02040503050406030204" pitchFamily="18" charset="0"/>
                            <a:cs typeface="Times New Roman" panose="02020603050405020304" pitchFamily="18" charset="0"/>
                          </a:rPr>
                        </m:ctrlPr>
                      </m:sSubPr>
                      <m:e>
                        <m:r>
                          <a:rPr lang="zh-CN" altLang="en-US" sz="2800" i="1" smtClean="0">
                            <a:latin typeface="Cambria Math" panose="02040503050406030204" pitchFamily="18" charset="0"/>
                            <a:cs typeface="Times New Roman" panose="02020603050405020304" pitchFamily="18" charset="0"/>
                          </a:rPr>
                          <m:t>𝛹</m:t>
                        </m:r>
                      </m:e>
                      <m:sub>
                        <m:r>
                          <a:rPr lang="en-US" altLang="zh-CN" sz="2800" i="1">
                            <a:latin typeface="Cambria Math" panose="02040503050406030204" pitchFamily="18" charset="0"/>
                            <a:cs typeface="Times New Roman" panose="02020603050405020304" pitchFamily="18" charset="0"/>
                          </a:rPr>
                          <m:t>3</m:t>
                        </m:r>
                      </m:sub>
                    </m:sSub>
                  </m:oMath>
                </a14:m>
                <a:r>
                  <a:rPr lang="zh-CN" altLang="en-US" sz="2800" dirty="0">
                    <a:latin typeface="黑体" panose="02010609060101010101" pitchFamily="49" charset="-122"/>
                    <a:ea typeface="黑体" panose="02010609060101010101" pitchFamily="49" charset="-122"/>
                    <a:cs typeface="Times New Roman" panose="02020603050405020304" pitchFamily="18" charset="0"/>
                  </a:rPr>
                  <a:t> </a:t>
                </a:r>
                <a14:m>
                  <m:oMath xmlns:m="http://schemas.openxmlformats.org/officeDocument/2006/math">
                    <m:r>
                      <a:rPr lang="zh-CN" altLang="en-US" sz="2800" i="1">
                        <a:latin typeface="Cambria Math" panose="02040503050406030204" pitchFamily="18" charset="0"/>
                        <a:cs typeface="Times New Roman" panose="02020603050405020304" pitchFamily="18" charset="0"/>
                      </a:rPr>
                      <m:t>、</m:t>
                    </m:r>
                    <m:r>
                      <m:rPr>
                        <m:nor/>
                      </m:rPr>
                      <a:rPr lang="en-US" altLang="zh-CN" sz="2800" dirty="0">
                        <a:latin typeface="黑体" panose="02010609060101010101" pitchFamily="49" charset="-122"/>
                        <a:ea typeface="黑体" panose="02010609060101010101" pitchFamily="49" charset="-122"/>
                        <a:cs typeface="Times New Roman" panose="02020603050405020304" pitchFamily="18" charset="0"/>
                      </a:rPr>
                      <m:t>…</m:t>
                    </m:r>
                    <m:r>
                      <a:rPr lang="zh-CN" altLang="en-US" sz="2800" i="1">
                        <a:latin typeface="Cambria Math" panose="02040503050406030204" pitchFamily="18" charset="0"/>
                        <a:cs typeface="Times New Roman" panose="02020603050405020304" pitchFamily="18" charset="0"/>
                      </a:rPr>
                      <m:t>、</m:t>
                    </m:r>
                    <m:sSub>
                      <m:sSubPr>
                        <m:ctrlPr>
                          <a:rPr lang="en-US" altLang="zh-CN" sz="2800" i="1">
                            <a:latin typeface="Cambria Math" panose="02040503050406030204" pitchFamily="18" charset="0"/>
                            <a:cs typeface="Times New Roman" panose="02020603050405020304" pitchFamily="18" charset="0"/>
                          </a:rPr>
                        </m:ctrlPr>
                      </m:sSubPr>
                      <m:e>
                        <m:r>
                          <a:rPr lang="zh-CN" altLang="en-US" sz="2800" i="1" smtClean="0">
                            <a:latin typeface="Cambria Math" panose="02040503050406030204" pitchFamily="18" charset="0"/>
                            <a:cs typeface="Times New Roman" panose="02020603050405020304" pitchFamily="18" charset="0"/>
                          </a:rPr>
                          <m:t>𝛹</m:t>
                        </m:r>
                      </m:e>
                      <m:sub>
                        <m:r>
                          <a:rPr lang="en-US" altLang="zh-CN" sz="2800" i="1">
                            <a:latin typeface="Cambria Math" panose="02040503050406030204" pitchFamily="18" charset="0"/>
                            <a:cs typeface="Times New Roman" panose="02020603050405020304" pitchFamily="18" charset="0"/>
                          </a:rPr>
                          <m:t>𝑛</m:t>
                        </m:r>
                      </m:sub>
                    </m:sSub>
                  </m:oMath>
                </a14:m>
                <a:r>
                  <a:rPr lang="en-US" altLang="zh-CN" sz="2800" dirty="0">
                    <a:latin typeface="黑体" panose="02010609060101010101" pitchFamily="49" charset="-122"/>
                    <a:ea typeface="黑体" panose="02010609060101010101" pitchFamily="49" charset="-122"/>
                    <a:cs typeface="Times New Roman" panose="02020603050405020304" pitchFamily="18" charset="0"/>
                  </a:rPr>
                  <a:t>… </a:t>
                </a:r>
                <a:r>
                  <a:rPr lang="zh-CN" altLang="en-US" sz="2800" dirty="0">
                    <a:latin typeface="黑体" panose="02010609060101010101" pitchFamily="49" charset="-122"/>
                    <a:ea typeface="黑体" panose="02010609060101010101" pitchFamily="49" charset="-122"/>
                    <a:cs typeface="Times New Roman" panose="02020603050405020304" pitchFamily="18" charset="0"/>
                  </a:rPr>
                  <a:t>是体系的各种可能状态，那么，这些状态的线性叠加</a:t>
                </a:r>
                <a:endParaRPr lang="en-US" altLang="zh-CN" sz="2800" dirty="0">
                  <a:latin typeface="黑体" panose="02010609060101010101" pitchFamily="49" charset="-122"/>
                  <a:ea typeface="黑体" panose="02010609060101010101" pitchFamily="49" charset="-122"/>
                  <a:cs typeface="Times New Roman" panose="02020603050405020304" pitchFamily="18" charset="0"/>
                </a:endParaRPr>
              </a:p>
            </p:txBody>
          </p:sp>
        </mc:Choice>
        <mc:Fallback xmlns="">
          <p:sp>
            <p:nvSpPr>
              <p:cNvPr id="4" name="Rectangle 3"/>
              <p:cNvSpPr>
                <a:spLocks noRot="1" noChangeAspect="1" noMove="1" noResize="1" noEditPoints="1" noAdjustHandles="1" noChangeArrowheads="1" noChangeShapeType="1" noTextEdit="1"/>
              </p:cNvSpPr>
              <p:nvPr/>
            </p:nvSpPr>
            <p:spPr>
              <a:xfrm>
                <a:off x="570180" y="728983"/>
                <a:ext cx="8272581" cy="2576667"/>
              </a:xfrm>
              <a:prstGeom prst="rect">
                <a:avLst/>
              </a:prstGeom>
              <a:blipFill>
                <a:blip r:embed="rId2"/>
                <a:stretch>
                  <a:fillRect l="-1548" b="-5924"/>
                </a:stretch>
              </a:blipFill>
            </p:spPr>
            <p:txBody>
              <a:bodyPr/>
              <a:lstStyle/>
              <a:p>
                <a:r>
                  <a:rPr lang="zh-CN" altLang="en-US">
                    <a:noFill/>
                  </a:rPr>
                  <a:t> </a:t>
                </a:r>
              </a:p>
            </p:txBody>
          </p:sp>
        </mc:Fallback>
      </mc:AlternateContent>
      <p:sp>
        <p:nvSpPr>
          <p:cNvPr id="5" name="标题 1">
            <a:extLst>
              <a:ext uri="{FF2B5EF4-FFF2-40B4-BE49-F238E27FC236}">
                <a16:creationId xmlns="" xmlns:a16="http://schemas.microsoft.com/office/drawing/2014/main" id="{1087AE1B-2CF3-4784-B9E2-3E9F21303A48}"/>
              </a:ext>
            </a:extLst>
          </p:cNvPr>
          <p:cNvSpPr txBox="1">
            <a:spLocks/>
          </p:cNvSpPr>
          <p:nvPr/>
        </p:nvSpPr>
        <p:spPr>
          <a:xfrm>
            <a:off x="355077" y="0"/>
            <a:ext cx="4029785" cy="54817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b="1" dirty="0">
                <a:solidFill>
                  <a:srgbClr val="0000FF"/>
                </a:solidFill>
                <a:latin typeface="黑体" panose="02010609060101010101" pitchFamily="49" charset="-122"/>
                <a:ea typeface="黑体" panose="02010609060101010101" pitchFamily="49" charset="-122"/>
                <a:cs typeface="Times New Roman" panose="02020603050405020304" pitchFamily="18" charset="0"/>
              </a:rPr>
              <a:t>二、量子力学的情况</a:t>
            </a:r>
          </a:p>
        </p:txBody>
      </p:sp>
      <mc:AlternateContent xmlns:mc="http://schemas.openxmlformats.org/markup-compatibility/2006" xmlns:a14="http://schemas.microsoft.com/office/drawing/2010/main">
        <mc:Choice Requires="a14">
          <p:sp>
            <p:nvSpPr>
              <p:cNvPr id="3" name="文本框 2">
                <a:extLst>
                  <a:ext uri="{FF2B5EF4-FFF2-40B4-BE49-F238E27FC236}">
                    <a16:creationId xmlns="" xmlns:a16="http://schemas.microsoft.com/office/drawing/2014/main" id="{67C92C52-1553-D2A1-A695-4629B16DEA80}"/>
                  </a:ext>
                </a:extLst>
              </p:cNvPr>
              <p:cNvSpPr txBox="1"/>
              <p:nvPr/>
            </p:nvSpPr>
            <p:spPr>
              <a:xfrm>
                <a:off x="426942" y="5158696"/>
                <a:ext cx="9092454" cy="1213537"/>
              </a:xfrm>
              <a:prstGeom prst="rect">
                <a:avLst/>
              </a:prstGeom>
            </p:spPr>
            <p:txBody>
              <a:bodyPr wrap="square">
                <a:spAutoFit/>
              </a:bodyPr>
              <a:lstStyle>
                <a:defPPr>
                  <a:defRPr lang="zh-CN"/>
                </a:defPPr>
                <a:lvl1pPr>
                  <a:lnSpc>
                    <a:spcPct val="150000"/>
                  </a:lnSpc>
                  <a:spcBef>
                    <a:spcPct val="0"/>
                  </a:spcBef>
                  <a:defRPr sz="2800">
                    <a:solidFill>
                      <a:srgbClr val="FF0000"/>
                    </a:solidFill>
                    <a:latin typeface="黑体" panose="02010609060101010101" pitchFamily="49" charset="-122"/>
                    <a:ea typeface="黑体" panose="02010609060101010101" pitchFamily="49" charset="-122"/>
                    <a:cs typeface="Times New Roman" panose="02020603050405020304" pitchFamily="18" charset="0"/>
                  </a:defRPr>
                </a:lvl1pPr>
              </a:lstStyle>
              <a:p>
                <a:r>
                  <a:rPr lang="zh-CN" altLang="en-US" sz="2600" dirty="0">
                    <a:solidFill>
                      <a:schemeClr val="tx1"/>
                    </a:solidFill>
                  </a:rPr>
                  <a:t>当体系处于态</a:t>
                </a:r>
                <a14:m>
                  <m:oMath xmlns:m="http://schemas.openxmlformats.org/officeDocument/2006/math">
                    <m:r>
                      <a:rPr lang="zh-CN" altLang="en-US" sz="2600">
                        <a:solidFill>
                          <a:schemeClr val="tx1"/>
                        </a:solidFill>
                        <a:latin typeface="Cambria Math" panose="02040503050406030204" pitchFamily="18" charset="0"/>
                      </a:rPr>
                      <m:t>𝛹</m:t>
                    </m:r>
                  </m:oMath>
                </a14:m>
                <a:r>
                  <a:rPr lang="zh-CN" altLang="en-US" sz="2600" dirty="0">
                    <a:solidFill>
                      <a:schemeClr val="tx1"/>
                    </a:solidFill>
                  </a:rPr>
                  <a:t>时，体系部分地处于</a:t>
                </a:r>
                <a14:m>
                  <m:oMath xmlns:m="http://schemas.openxmlformats.org/officeDocument/2006/math">
                    <m:sSub>
                      <m:sSubPr>
                        <m:ctrlPr>
                          <a:rPr lang="en-US" altLang="zh-CN" sz="2600" i="1">
                            <a:solidFill>
                              <a:schemeClr val="tx1"/>
                            </a:solidFill>
                            <a:latin typeface="Cambria Math" panose="02040503050406030204" pitchFamily="18" charset="0"/>
                          </a:rPr>
                        </m:ctrlPr>
                      </m:sSubPr>
                      <m:e>
                        <m:r>
                          <a:rPr lang="en-US" altLang="zh-CN" sz="2600">
                            <a:solidFill>
                              <a:schemeClr val="tx1"/>
                            </a:solidFill>
                            <a:latin typeface="Cambria Math" panose="02040503050406030204" pitchFamily="18" charset="0"/>
                          </a:rPr>
                          <m:t> </m:t>
                        </m:r>
                        <m:r>
                          <a:rPr lang="zh-CN" altLang="en-US" sz="2600">
                            <a:solidFill>
                              <a:schemeClr val="tx1"/>
                            </a:solidFill>
                            <a:latin typeface="Cambria Math" panose="02040503050406030204" pitchFamily="18" charset="0"/>
                          </a:rPr>
                          <m:t>𝛹</m:t>
                        </m:r>
                      </m:e>
                      <m:sub>
                        <m:r>
                          <a:rPr lang="en-US" altLang="zh-CN" sz="2600">
                            <a:solidFill>
                              <a:schemeClr val="tx1"/>
                            </a:solidFill>
                            <a:latin typeface="Cambria Math" panose="02040503050406030204" pitchFamily="18" charset="0"/>
                          </a:rPr>
                          <m:t>1</m:t>
                        </m:r>
                      </m:sub>
                    </m:sSub>
                    <m:r>
                      <a:rPr lang="zh-CN" altLang="en-US" sz="2600">
                        <a:solidFill>
                          <a:schemeClr val="tx1"/>
                        </a:solidFill>
                        <a:latin typeface="Cambria Math" panose="02040503050406030204" pitchFamily="18" charset="0"/>
                      </a:rPr>
                      <m:t>、</m:t>
                    </m:r>
                    <m:sSub>
                      <m:sSubPr>
                        <m:ctrlPr>
                          <a:rPr lang="en-US" altLang="zh-CN" sz="2600" i="1">
                            <a:solidFill>
                              <a:schemeClr val="tx1"/>
                            </a:solidFill>
                            <a:latin typeface="Cambria Math" panose="02040503050406030204" pitchFamily="18" charset="0"/>
                          </a:rPr>
                        </m:ctrlPr>
                      </m:sSubPr>
                      <m:e>
                        <m:r>
                          <a:rPr lang="zh-CN" altLang="en-US" sz="2600">
                            <a:solidFill>
                              <a:schemeClr val="tx1"/>
                            </a:solidFill>
                            <a:latin typeface="Cambria Math" panose="02040503050406030204" pitchFamily="18" charset="0"/>
                          </a:rPr>
                          <m:t>𝛹</m:t>
                        </m:r>
                      </m:e>
                      <m:sub>
                        <m:r>
                          <a:rPr lang="en-US" altLang="zh-CN" sz="2600">
                            <a:solidFill>
                              <a:schemeClr val="tx1"/>
                            </a:solidFill>
                            <a:latin typeface="Cambria Math" panose="02040503050406030204" pitchFamily="18" charset="0"/>
                          </a:rPr>
                          <m:t>2</m:t>
                        </m:r>
                      </m:sub>
                    </m:sSub>
                    <m:r>
                      <a:rPr lang="zh-CN" altLang="en-US" sz="2600">
                        <a:solidFill>
                          <a:schemeClr val="tx1"/>
                        </a:solidFill>
                        <a:latin typeface="Cambria Math" panose="02040503050406030204" pitchFamily="18" charset="0"/>
                      </a:rPr>
                      <m:t>、</m:t>
                    </m:r>
                    <m:sSub>
                      <m:sSubPr>
                        <m:ctrlPr>
                          <a:rPr lang="en-US" altLang="zh-CN" sz="2600" i="1">
                            <a:solidFill>
                              <a:schemeClr val="tx1"/>
                            </a:solidFill>
                            <a:latin typeface="Cambria Math" panose="02040503050406030204" pitchFamily="18" charset="0"/>
                          </a:rPr>
                        </m:ctrlPr>
                      </m:sSubPr>
                      <m:e>
                        <m:r>
                          <a:rPr lang="zh-CN" altLang="en-US" sz="2600">
                            <a:solidFill>
                              <a:schemeClr val="tx1"/>
                            </a:solidFill>
                            <a:latin typeface="Cambria Math" panose="02040503050406030204" pitchFamily="18" charset="0"/>
                          </a:rPr>
                          <m:t>𝛹</m:t>
                        </m:r>
                      </m:e>
                      <m:sub>
                        <m:r>
                          <a:rPr lang="en-US" altLang="zh-CN" sz="2600">
                            <a:solidFill>
                              <a:schemeClr val="tx1"/>
                            </a:solidFill>
                            <a:latin typeface="Cambria Math" panose="02040503050406030204" pitchFamily="18" charset="0"/>
                          </a:rPr>
                          <m:t>3</m:t>
                        </m:r>
                      </m:sub>
                    </m:sSub>
                  </m:oMath>
                </a14:m>
                <a:r>
                  <a:rPr lang="zh-CN" altLang="en-US" sz="2600" dirty="0">
                    <a:solidFill>
                      <a:schemeClr val="tx1"/>
                    </a:solidFill>
                  </a:rPr>
                  <a:t> </a:t>
                </a:r>
                <a14:m>
                  <m:oMath xmlns:m="http://schemas.openxmlformats.org/officeDocument/2006/math">
                    <m:r>
                      <a:rPr lang="zh-CN" altLang="en-US" sz="2600">
                        <a:solidFill>
                          <a:schemeClr val="tx1"/>
                        </a:solidFill>
                        <a:latin typeface="Cambria Math" panose="02040503050406030204" pitchFamily="18" charset="0"/>
                      </a:rPr>
                      <m:t>、</m:t>
                    </m:r>
                    <m:r>
                      <m:rPr>
                        <m:nor/>
                      </m:rPr>
                      <a:rPr lang="en-US" altLang="zh-CN" sz="2600" dirty="0">
                        <a:solidFill>
                          <a:schemeClr val="tx1"/>
                        </a:solidFill>
                      </a:rPr>
                      <m:t>…</m:t>
                    </m:r>
                    <m:r>
                      <a:rPr lang="zh-CN" altLang="en-US" sz="2600">
                        <a:solidFill>
                          <a:schemeClr val="tx1"/>
                        </a:solidFill>
                        <a:latin typeface="Cambria Math" panose="02040503050406030204" pitchFamily="18" charset="0"/>
                      </a:rPr>
                      <m:t>、</m:t>
                    </m:r>
                    <m:sSub>
                      <m:sSubPr>
                        <m:ctrlPr>
                          <a:rPr lang="en-US" altLang="zh-CN" sz="2600" i="1">
                            <a:solidFill>
                              <a:schemeClr val="tx1"/>
                            </a:solidFill>
                            <a:latin typeface="Cambria Math" panose="02040503050406030204" pitchFamily="18" charset="0"/>
                          </a:rPr>
                        </m:ctrlPr>
                      </m:sSubPr>
                      <m:e>
                        <m:r>
                          <a:rPr lang="zh-CN" altLang="en-US" sz="2600">
                            <a:solidFill>
                              <a:schemeClr val="tx1"/>
                            </a:solidFill>
                            <a:latin typeface="Cambria Math" panose="02040503050406030204" pitchFamily="18" charset="0"/>
                          </a:rPr>
                          <m:t>𝛹</m:t>
                        </m:r>
                      </m:e>
                      <m:sub>
                        <m:r>
                          <a:rPr lang="en-US" altLang="zh-CN" sz="2600">
                            <a:solidFill>
                              <a:schemeClr val="tx1"/>
                            </a:solidFill>
                            <a:latin typeface="Cambria Math" panose="02040503050406030204" pitchFamily="18" charset="0"/>
                          </a:rPr>
                          <m:t>𝑛</m:t>
                        </m:r>
                      </m:sub>
                    </m:sSub>
                  </m:oMath>
                </a14:m>
                <a:r>
                  <a:rPr lang="en-US" altLang="zh-CN" sz="2600" dirty="0">
                    <a:solidFill>
                      <a:schemeClr val="tx1"/>
                    </a:solidFill>
                  </a:rPr>
                  <a:t>… </a:t>
                </a:r>
                <a:r>
                  <a:rPr lang="zh-CN" altLang="en-US" sz="2600" dirty="0">
                    <a:solidFill>
                      <a:schemeClr val="tx1"/>
                    </a:solidFill>
                  </a:rPr>
                  <a:t>中。</a:t>
                </a:r>
              </a:p>
            </p:txBody>
          </p:sp>
        </mc:Choice>
        <mc:Fallback xmlns="">
          <p:sp>
            <p:nvSpPr>
              <p:cNvPr id="3" name="文本框 2">
                <a:extLst>
                  <a:ext uri="{FF2B5EF4-FFF2-40B4-BE49-F238E27FC236}">
                    <a16:creationId xmlns:a16="http://schemas.microsoft.com/office/drawing/2014/main" id="{67C92C52-1553-D2A1-A695-4629B16DEA80}"/>
                  </a:ext>
                </a:extLst>
              </p:cNvPr>
              <p:cNvSpPr txBox="1">
                <a:spLocks noRot="1" noChangeAspect="1" noMove="1" noResize="1" noEditPoints="1" noAdjustHandles="1" noChangeArrowheads="1" noChangeShapeType="1" noTextEdit="1"/>
              </p:cNvSpPr>
              <p:nvPr/>
            </p:nvSpPr>
            <p:spPr>
              <a:xfrm>
                <a:off x="426942" y="5158696"/>
                <a:ext cx="9092454" cy="1213537"/>
              </a:xfrm>
              <a:prstGeom prst="rect">
                <a:avLst/>
              </a:prstGeom>
              <a:blipFill>
                <a:blip r:embed="rId3"/>
                <a:stretch>
                  <a:fillRect l="-1206" b="-1155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a:extLst>
                  <a:ext uri="{FF2B5EF4-FFF2-40B4-BE49-F238E27FC236}">
                    <a16:creationId xmlns="" xmlns:a16="http://schemas.microsoft.com/office/drawing/2014/main" id="{6ECBF6C6-3B7D-8BB0-2608-4A2887DCEFF4}"/>
                  </a:ext>
                </a:extLst>
              </p:cNvPr>
              <p:cNvSpPr txBox="1"/>
              <p:nvPr/>
            </p:nvSpPr>
            <p:spPr>
              <a:xfrm>
                <a:off x="426942" y="3500466"/>
                <a:ext cx="8155841" cy="146341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2600" smtClean="0">
                          <a:latin typeface="Cambria Math" panose="02040503050406030204" pitchFamily="18" charset="0"/>
                        </a:rPr>
                        <m:t>𝛹</m:t>
                      </m:r>
                      <m:r>
                        <a:rPr lang="zh-CN" altLang="en-US" sz="2600" smtClean="0">
                          <a:latin typeface="Cambria Math" panose="02040503050406030204" pitchFamily="18" charset="0"/>
                        </a:rPr>
                        <m:t>=</m:t>
                      </m:r>
                      <m:sSub>
                        <m:sSubPr>
                          <m:ctrlPr>
                            <a:rPr lang="zh-CN" altLang="en-US" sz="2600" i="1">
                              <a:latin typeface="Cambria Math" panose="02040503050406030204" pitchFamily="18" charset="0"/>
                            </a:rPr>
                          </m:ctrlPr>
                        </m:sSubPr>
                        <m:e>
                          <m:r>
                            <a:rPr lang="zh-CN" altLang="en-US" sz="2600">
                              <a:latin typeface="Cambria Math" panose="02040503050406030204" pitchFamily="18" charset="0"/>
                            </a:rPr>
                            <m:t>𝑐</m:t>
                          </m:r>
                        </m:e>
                        <m:sub>
                          <m:r>
                            <a:rPr lang="zh-CN" altLang="en-US" sz="2600">
                              <a:latin typeface="Cambria Math" panose="02040503050406030204" pitchFamily="18" charset="0"/>
                            </a:rPr>
                            <m:t>1</m:t>
                          </m:r>
                        </m:sub>
                      </m:sSub>
                      <m:sSub>
                        <m:sSubPr>
                          <m:ctrlPr>
                            <a:rPr lang="zh-CN" altLang="en-US" sz="2600" i="1">
                              <a:latin typeface="Cambria Math" panose="02040503050406030204" pitchFamily="18" charset="0"/>
                            </a:rPr>
                          </m:ctrlPr>
                        </m:sSubPr>
                        <m:e>
                          <m:r>
                            <a:rPr lang="zh-CN" altLang="en-US" sz="2600">
                              <a:latin typeface="Cambria Math" panose="02040503050406030204" pitchFamily="18" charset="0"/>
                            </a:rPr>
                            <m:t>𝛹</m:t>
                          </m:r>
                        </m:e>
                        <m:sub>
                          <m:r>
                            <a:rPr lang="zh-CN" altLang="en-US" sz="2600">
                              <a:latin typeface="Cambria Math" panose="02040503050406030204" pitchFamily="18" charset="0"/>
                            </a:rPr>
                            <m:t>1</m:t>
                          </m:r>
                        </m:sub>
                      </m:sSub>
                      <m:r>
                        <a:rPr lang="zh-CN" altLang="en-US" sz="2600">
                          <a:latin typeface="Cambria Math" panose="02040503050406030204" pitchFamily="18" charset="0"/>
                        </a:rPr>
                        <m:t>+</m:t>
                      </m:r>
                      <m:sSub>
                        <m:sSubPr>
                          <m:ctrlPr>
                            <a:rPr lang="zh-CN" altLang="en-US" sz="2600" i="1">
                              <a:latin typeface="Cambria Math" panose="02040503050406030204" pitchFamily="18" charset="0"/>
                            </a:rPr>
                          </m:ctrlPr>
                        </m:sSubPr>
                        <m:e>
                          <m:r>
                            <a:rPr lang="zh-CN" altLang="en-US" sz="2600">
                              <a:latin typeface="Cambria Math" panose="02040503050406030204" pitchFamily="18" charset="0"/>
                            </a:rPr>
                            <m:t>𝑐</m:t>
                          </m:r>
                        </m:e>
                        <m:sub>
                          <m:r>
                            <a:rPr lang="zh-CN" altLang="en-US" sz="2600">
                              <a:latin typeface="Cambria Math" panose="02040503050406030204" pitchFamily="18" charset="0"/>
                            </a:rPr>
                            <m:t>2</m:t>
                          </m:r>
                        </m:sub>
                      </m:sSub>
                      <m:sSub>
                        <m:sSubPr>
                          <m:ctrlPr>
                            <a:rPr lang="zh-CN" altLang="en-US" sz="2600" i="1">
                              <a:latin typeface="Cambria Math" panose="02040503050406030204" pitchFamily="18" charset="0"/>
                            </a:rPr>
                          </m:ctrlPr>
                        </m:sSubPr>
                        <m:e>
                          <m:r>
                            <a:rPr lang="zh-CN" altLang="en-US" sz="2600">
                              <a:latin typeface="Cambria Math" panose="02040503050406030204" pitchFamily="18" charset="0"/>
                            </a:rPr>
                            <m:t>𝛹</m:t>
                          </m:r>
                        </m:e>
                        <m:sub>
                          <m:r>
                            <a:rPr lang="zh-CN" altLang="en-US" sz="2600">
                              <a:latin typeface="Cambria Math" panose="02040503050406030204" pitchFamily="18" charset="0"/>
                            </a:rPr>
                            <m:t>2</m:t>
                          </m:r>
                        </m:sub>
                      </m:sSub>
                      <m:r>
                        <a:rPr lang="zh-CN" altLang="en-US" sz="2600">
                          <a:latin typeface="Cambria Math" panose="02040503050406030204" pitchFamily="18" charset="0"/>
                        </a:rPr>
                        <m:t>+</m:t>
                      </m:r>
                      <m:sSub>
                        <m:sSubPr>
                          <m:ctrlPr>
                            <a:rPr lang="zh-CN" altLang="en-US" sz="2600" i="1">
                              <a:latin typeface="Cambria Math" panose="02040503050406030204" pitchFamily="18" charset="0"/>
                            </a:rPr>
                          </m:ctrlPr>
                        </m:sSubPr>
                        <m:e>
                          <m:r>
                            <a:rPr lang="zh-CN" altLang="en-US" sz="2600">
                              <a:latin typeface="Cambria Math" panose="02040503050406030204" pitchFamily="18" charset="0"/>
                            </a:rPr>
                            <m:t>𝑐</m:t>
                          </m:r>
                        </m:e>
                        <m:sub>
                          <m:r>
                            <a:rPr lang="zh-CN" altLang="en-US" sz="2600">
                              <a:latin typeface="Cambria Math" panose="02040503050406030204" pitchFamily="18" charset="0"/>
                            </a:rPr>
                            <m:t>3</m:t>
                          </m:r>
                        </m:sub>
                      </m:sSub>
                      <m:sSub>
                        <m:sSubPr>
                          <m:ctrlPr>
                            <a:rPr lang="zh-CN" altLang="en-US" sz="2600" i="1">
                              <a:latin typeface="Cambria Math" panose="02040503050406030204" pitchFamily="18" charset="0"/>
                            </a:rPr>
                          </m:ctrlPr>
                        </m:sSubPr>
                        <m:e>
                          <m:r>
                            <a:rPr lang="zh-CN" altLang="en-US" sz="2600">
                              <a:latin typeface="Cambria Math" panose="02040503050406030204" pitchFamily="18" charset="0"/>
                            </a:rPr>
                            <m:t>𝛹</m:t>
                          </m:r>
                        </m:e>
                        <m:sub>
                          <m:r>
                            <a:rPr lang="zh-CN" altLang="en-US" sz="2600">
                              <a:latin typeface="Cambria Math" panose="02040503050406030204" pitchFamily="18" charset="0"/>
                            </a:rPr>
                            <m:t>3</m:t>
                          </m:r>
                        </m:sub>
                      </m:sSub>
                      <m:r>
                        <a:rPr lang="zh-CN" altLang="en-US" sz="2600">
                          <a:latin typeface="Cambria Math" panose="02040503050406030204" pitchFamily="18" charset="0"/>
                        </a:rPr>
                        <m:t>+⋯+</m:t>
                      </m:r>
                      <m:sSub>
                        <m:sSubPr>
                          <m:ctrlPr>
                            <a:rPr lang="zh-CN" altLang="en-US" sz="2600" i="1">
                              <a:latin typeface="Cambria Math" panose="02040503050406030204" pitchFamily="18" charset="0"/>
                            </a:rPr>
                          </m:ctrlPr>
                        </m:sSubPr>
                        <m:e>
                          <m:r>
                            <a:rPr lang="zh-CN" altLang="en-US" sz="2600">
                              <a:latin typeface="Cambria Math" panose="02040503050406030204" pitchFamily="18" charset="0"/>
                            </a:rPr>
                            <m:t>𝑐</m:t>
                          </m:r>
                        </m:e>
                        <m:sub>
                          <m:r>
                            <a:rPr lang="zh-CN" altLang="en-US" sz="2600">
                              <a:latin typeface="Cambria Math" panose="02040503050406030204" pitchFamily="18" charset="0"/>
                            </a:rPr>
                            <m:t>𝑛</m:t>
                          </m:r>
                        </m:sub>
                      </m:sSub>
                      <m:sSub>
                        <m:sSubPr>
                          <m:ctrlPr>
                            <a:rPr lang="zh-CN" altLang="en-US" sz="2600" i="1">
                              <a:latin typeface="Cambria Math" panose="02040503050406030204" pitchFamily="18" charset="0"/>
                            </a:rPr>
                          </m:ctrlPr>
                        </m:sSubPr>
                        <m:e>
                          <m:r>
                            <a:rPr lang="zh-CN" altLang="en-US" sz="2600">
                              <a:latin typeface="Cambria Math" panose="02040503050406030204" pitchFamily="18" charset="0"/>
                            </a:rPr>
                            <m:t>𝛹</m:t>
                          </m:r>
                        </m:e>
                        <m:sub>
                          <m:r>
                            <a:rPr lang="zh-CN" altLang="en-US" sz="2600">
                              <a:latin typeface="Cambria Math" panose="02040503050406030204" pitchFamily="18" charset="0"/>
                            </a:rPr>
                            <m:t>𝑛</m:t>
                          </m:r>
                        </m:sub>
                      </m:sSub>
                      <m:r>
                        <a:rPr lang="zh-CN" altLang="en-US" sz="2600">
                          <a:latin typeface="Cambria Math" panose="02040503050406030204" pitchFamily="18" charset="0"/>
                        </a:rPr>
                        <m:t>+⋯=</m:t>
                      </m:r>
                      <m:nary>
                        <m:naryPr>
                          <m:chr m:val="∑"/>
                          <m:limLoc m:val="undOvr"/>
                          <m:grow m:val="on"/>
                          <m:supHide m:val="on"/>
                          <m:ctrlPr>
                            <a:rPr lang="zh-CN" altLang="en-US" sz="2600" i="1">
                              <a:latin typeface="Cambria Math" panose="02040503050406030204" pitchFamily="18" charset="0"/>
                            </a:rPr>
                          </m:ctrlPr>
                        </m:naryPr>
                        <m:sub>
                          <m:r>
                            <a:rPr lang="zh-CN" altLang="en-US" sz="2600">
                              <a:latin typeface="Cambria Math" panose="02040503050406030204" pitchFamily="18" charset="0"/>
                            </a:rPr>
                            <m:t>𝑛</m:t>
                          </m:r>
                        </m:sub>
                        <m:sup/>
                        <m:e>
                          <m:sSub>
                            <m:sSubPr>
                              <m:ctrlPr>
                                <a:rPr lang="zh-CN" altLang="en-US" sz="2600" i="1">
                                  <a:latin typeface="Cambria Math" panose="02040503050406030204" pitchFamily="18" charset="0"/>
                                </a:rPr>
                              </m:ctrlPr>
                            </m:sSubPr>
                            <m:e>
                              <m:r>
                                <a:rPr lang="zh-CN" altLang="en-US" sz="2600">
                                  <a:latin typeface="Cambria Math" panose="02040503050406030204" pitchFamily="18" charset="0"/>
                                </a:rPr>
                                <m:t>𝑐</m:t>
                              </m:r>
                            </m:e>
                            <m:sub>
                              <m:r>
                                <a:rPr lang="zh-CN" altLang="en-US" sz="2600">
                                  <a:latin typeface="Cambria Math" panose="02040503050406030204" pitchFamily="18" charset="0"/>
                                </a:rPr>
                                <m:t>𝑛</m:t>
                              </m:r>
                            </m:sub>
                          </m:sSub>
                          <m:sSub>
                            <m:sSubPr>
                              <m:ctrlPr>
                                <a:rPr lang="zh-CN" altLang="en-US" sz="2600" i="1">
                                  <a:latin typeface="Cambria Math" panose="02040503050406030204" pitchFamily="18" charset="0"/>
                                </a:rPr>
                              </m:ctrlPr>
                            </m:sSubPr>
                            <m:e>
                              <m:r>
                                <a:rPr lang="zh-CN" altLang="en-US" sz="2600">
                                  <a:latin typeface="Cambria Math" panose="02040503050406030204" pitchFamily="18" charset="0"/>
                                </a:rPr>
                                <m:t>𝛹</m:t>
                              </m:r>
                            </m:e>
                            <m:sub>
                              <m:r>
                                <a:rPr lang="zh-CN" altLang="en-US" sz="2600">
                                  <a:latin typeface="Cambria Math" panose="02040503050406030204" pitchFamily="18" charset="0"/>
                                </a:rPr>
                                <m:t>𝑛</m:t>
                              </m:r>
                            </m:sub>
                          </m:sSub>
                        </m:e>
                      </m:nary>
                    </m:oMath>
                  </m:oMathPara>
                </a14:m>
                <a:endParaRPr lang="zh-CN" altLang="en-US" sz="2600" dirty="0">
                  <a:latin typeface="黑体" panose="02010609060101010101" pitchFamily="49" charset="-122"/>
                  <a:ea typeface="黑体" panose="02010609060101010101" pitchFamily="49" charset="-122"/>
                </a:endParaRPr>
              </a:p>
              <a:p>
                <a:r>
                  <a:rPr lang="zh-CN" altLang="en-US" sz="2600" dirty="0">
                    <a:latin typeface="黑体" panose="02010609060101010101" pitchFamily="49" charset="-122"/>
                    <a:ea typeface="黑体" panose="02010609060101010101" pitchFamily="49" charset="-122"/>
                  </a:rPr>
                  <a:t>也是体系的可能状态。</a:t>
                </a:r>
                <a:endParaRPr lang="en-US" altLang="zh-CN" sz="2600" dirty="0">
                  <a:latin typeface="黑体" panose="02010609060101010101" pitchFamily="49" charset="-122"/>
                  <a:ea typeface="黑体" panose="02010609060101010101" pitchFamily="49" charset="-122"/>
                </a:endParaRPr>
              </a:p>
            </p:txBody>
          </p:sp>
        </mc:Choice>
        <mc:Fallback xmlns="">
          <p:sp>
            <p:nvSpPr>
              <p:cNvPr id="7" name="文本框 6">
                <a:extLst>
                  <a:ext uri="{FF2B5EF4-FFF2-40B4-BE49-F238E27FC236}">
                    <a16:creationId xmlns:a16="http://schemas.microsoft.com/office/drawing/2014/main" id="{6ECBF6C6-3B7D-8BB0-2608-4A2887DCEFF4}"/>
                  </a:ext>
                </a:extLst>
              </p:cNvPr>
              <p:cNvSpPr txBox="1">
                <a:spLocks noRot="1" noChangeAspect="1" noMove="1" noResize="1" noEditPoints="1" noAdjustHandles="1" noChangeArrowheads="1" noChangeShapeType="1" noTextEdit="1"/>
              </p:cNvSpPr>
              <p:nvPr/>
            </p:nvSpPr>
            <p:spPr>
              <a:xfrm>
                <a:off x="426942" y="3500466"/>
                <a:ext cx="8155841" cy="1463414"/>
              </a:xfrm>
              <a:prstGeom prst="rect">
                <a:avLst/>
              </a:prstGeom>
              <a:blipFill>
                <a:blip r:embed="rId4"/>
                <a:stretch>
                  <a:fillRect l="-1345" b="-1041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83418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Rectangle 5"/>
              <p:cNvSpPr/>
              <p:nvPr/>
            </p:nvSpPr>
            <p:spPr>
              <a:xfrm>
                <a:off x="351848" y="808176"/>
                <a:ext cx="8520236" cy="2657138"/>
              </a:xfrm>
              <a:prstGeom prst="rect">
                <a:avLst/>
              </a:prstGeom>
            </p:spPr>
            <p:txBody>
              <a:bodyPr wrap="square">
                <a:spAutoFit/>
              </a:bodyPr>
              <a:lstStyle/>
              <a:p>
                <a:pPr>
                  <a:lnSpc>
                    <a:spcPts val="5000"/>
                  </a:lnSpc>
                  <a:buFont typeface="Wingdings" panose="05000000000000000000" pitchFamily="2" charset="2"/>
                  <a:buNone/>
                </a:pPr>
                <a:r>
                  <a:rPr lang="zh-CN" altLang="en-US" sz="2800" dirty="0">
                    <a:latin typeface="黑体" panose="02010609060101010101" pitchFamily="49" charset="-122"/>
                    <a:ea typeface="黑体" panose="02010609060101010101" pitchFamily="49" charset="-122"/>
                  </a:rPr>
                  <a:t>    电子沿垂直方向射到单晶表面，出射后将以各种不同的动量运动，出射后的电子为</a:t>
                </a:r>
                <a:r>
                  <a:rPr lang="zh-CN" altLang="en-US" sz="2800" dirty="0">
                    <a:solidFill>
                      <a:srgbClr val="0000FF"/>
                    </a:solidFill>
                    <a:latin typeface="黑体" panose="02010609060101010101" pitchFamily="49" charset="-122"/>
                    <a:ea typeface="黑体" panose="02010609060101010101" pitchFamily="49" charset="-122"/>
                  </a:rPr>
                  <a:t>自由电子</a:t>
                </a:r>
                <a:r>
                  <a:rPr lang="zh-CN" altLang="en-US" sz="2800" dirty="0">
                    <a:latin typeface="黑体" panose="02010609060101010101" pitchFamily="49" charset="-122"/>
                    <a:ea typeface="黑体" panose="02010609060101010101" pitchFamily="49" charset="-122"/>
                  </a:rPr>
                  <a:t>，其状态</a:t>
                </a:r>
                <a:r>
                  <a:rPr lang="zh-CN" altLang="en-US" sz="2800" dirty="0">
                    <a:solidFill>
                      <a:srgbClr val="0000FF"/>
                    </a:solidFill>
                    <a:latin typeface="黑体" panose="02010609060101010101" pitchFamily="49" charset="-122"/>
                    <a:ea typeface="黑体" panose="02010609060101010101" pitchFamily="49" charset="-122"/>
                  </a:rPr>
                  <a:t>波函数为平面波</a:t>
                </a:r>
                <a:r>
                  <a:rPr lang="zh-CN" altLang="en-US" sz="2800" dirty="0">
                    <a:latin typeface="黑体" panose="02010609060101010101" pitchFamily="49" charset="-122"/>
                    <a:ea typeface="黑体" panose="02010609060101010101" pitchFamily="49" charset="-122"/>
                  </a:rPr>
                  <a:t>。以一个确定的动量</a:t>
                </a:r>
                <a14:m>
                  <m:oMath xmlns:m="http://schemas.openxmlformats.org/officeDocument/2006/math">
                    <m:r>
                      <a:rPr lang="en-US" altLang="zh-CN" sz="2800" b="1" dirty="0">
                        <a:latin typeface="Cambria Math" panose="02040503050406030204" pitchFamily="18" charset="0"/>
                      </a:rPr>
                      <m:t>𝐩</m:t>
                    </m:r>
                  </m:oMath>
                </a14:m>
                <a:r>
                  <a:rPr lang="zh-CN" altLang="en-US" sz="2800" dirty="0">
                    <a:latin typeface="黑体" panose="02010609060101010101" pitchFamily="49" charset="-122"/>
                    <a:ea typeface="黑体" panose="02010609060101010101" pitchFamily="49" charset="-122"/>
                  </a:rPr>
                  <a:t>运动的状态用下面波函数描写：</a:t>
                </a:r>
              </a:p>
            </p:txBody>
          </p:sp>
        </mc:Choice>
        <mc:Fallback xmlns="">
          <p:sp>
            <p:nvSpPr>
              <p:cNvPr id="6" name="Rectangle 5"/>
              <p:cNvSpPr>
                <a:spLocks noRot="1" noChangeAspect="1" noMove="1" noResize="1" noEditPoints="1" noAdjustHandles="1" noChangeArrowheads="1" noChangeShapeType="1" noTextEdit="1"/>
              </p:cNvSpPr>
              <p:nvPr/>
            </p:nvSpPr>
            <p:spPr>
              <a:xfrm>
                <a:off x="351848" y="808176"/>
                <a:ext cx="8520236" cy="2657138"/>
              </a:xfrm>
              <a:prstGeom prst="rect">
                <a:avLst/>
              </a:prstGeom>
              <a:blipFill>
                <a:blip r:embed="rId4"/>
                <a:stretch>
                  <a:fillRect l="-1503" b="-20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矩形 67">
                <a:extLst>
                  <a:ext uri="{FF2B5EF4-FFF2-40B4-BE49-F238E27FC236}">
                    <a16:creationId xmlns="" xmlns:a16="http://schemas.microsoft.com/office/drawing/2014/main" id="{2988AC41-724F-463E-BEC8-51DAD9FF85F9}"/>
                  </a:ext>
                </a:extLst>
              </p:cNvPr>
              <p:cNvSpPr/>
              <p:nvPr/>
            </p:nvSpPr>
            <p:spPr>
              <a:xfrm>
                <a:off x="407215" y="3669579"/>
                <a:ext cx="4635681" cy="1962781"/>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sz="3600" i="1" smtClean="0">
                              <a:solidFill>
                                <a:schemeClr val="tx1"/>
                              </a:solidFill>
                              <a:latin typeface="Cambria Math" panose="02040503050406030204" pitchFamily="18" charset="0"/>
                            </a:rPr>
                          </m:ctrlPr>
                        </m:sSubPr>
                        <m:e>
                          <m:r>
                            <a:rPr lang="en-US" altLang="zh-CN" sz="3600" b="0" i="1" smtClean="0">
                              <a:solidFill>
                                <a:schemeClr val="tx1"/>
                              </a:solidFill>
                              <a:latin typeface="Cambria Math" panose="02040503050406030204" pitchFamily="18" charset="0"/>
                            </a:rPr>
                            <m:t>𝛹</m:t>
                          </m:r>
                        </m:e>
                        <m:sub>
                          <m:r>
                            <a:rPr lang="zh-CN" altLang="en-US" sz="3600" b="1" i="0">
                              <a:solidFill>
                                <a:schemeClr val="tx1"/>
                              </a:solidFill>
                              <a:latin typeface="Cambria Math" panose="02040503050406030204" pitchFamily="18" charset="0"/>
                            </a:rPr>
                            <m:t>𝐩</m:t>
                          </m:r>
                        </m:sub>
                      </m:sSub>
                      <m:r>
                        <a:rPr lang="zh-CN" altLang="en-US" sz="3600" i="0">
                          <a:solidFill>
                            <a:schemeClr val="tx1"/>
                          </a:solidFill>
                          <a:latin typeface="Cambria Math" panose="02040503050406030204" pitchFamily="18" charset="0"/>
                        </a:rPr>
                        <m:t>(</m:t>
                      </m:r>
                      <m:r>
                        <a:rPr lang="en-US" altLang="zh-CN" sz="3600" b="1" i="0" smtClean="0">
                          <a:solidFill>
                            <a:schemeClr val="tx1"/>
                          </a:solidFill>
                          <a:latin typeface="Cambria Math" panose="02040503050406030204" pitchFamily="18" charset="0"/>
                        </a:rPr>
                        <m:t>𝐫</m:t>
                      </m:r>
                      <m:r>
                        <a:rPr lang="zh-CN" altLang="en-US" sz="3600" i="0">
                          <a:solidFill>
                            <a:schemeClr val="tx1"/>
                          </a:solidFill>
                          <a:latin typeface="Cambria Math" panose="02040503050406030204" pitchFamily="18" charset="0"/>
                        </a:rPr>
                        <m:t>,</m:t>
                      </m:r>
                      <m:r>
                        <a:rPr lang="zh-CN" altLang="en-US" sz="3600" i="1">
                          <a:solidFill>
                            <a:schemeClr val="tx1"/>
                          </a:solidFill>
                          <a:latin typeface="Cambria Math" panose="02040503050406030204" pitchFamily="18" charset="0"/>
                        </a:rPr>
                        <m:t>𝑡</m:t>
                      </m:r>
                      <m:r>
                        <a:rPr lang="zh-CN" altLang="en-US" sz="3600" i="0">
                          <a:solidFill>
                            <a:schemeClr val="tx1"/>
                          </a:solidFill>
                          <a:latin typeface="Cambria Math" panose="02040503050406030204" pitchFamily="18" charset="0"/>
                        </a:rPr>
                        <m:t>)=</m:t>
                      </m:r>
                      <m:r>
                        <a:rPr lang="en-US" altLang="zh-CN" sz="3600" b="0" i="1" smtClean="0">
                          <a:solidFill>
                            <a:schemeClr val="tx1"/>
                          </a:solidFill>
                          <a:latin typeface="Cambria Math" panose="02040503050406030204" pitchFamily="18" charset="0"/>
                        </a:rPr>
                        <m:t>𝐴</m:t>
                      </m:r>
                      <m:sSup>
                        <m:sSupPr>
                          <m:ctrlPr>
                            <a:rPr lang="en-US" altLang="zh-CN" sz="3600" b="0" i="1" smtClean="0">
                              <a:solidFill>
                                <a:schemeClr val="tx1"/>
                              </a:solidFill>
                              <a:latin typeface="Cambria Math" panose="02040503050406030204" pitchFamily="18" charset="0"/>
                            </a:rPr>
                          </m:ctrlPr>
                        </m:sSupPr>
                        <m:e>
                          <m:r>
                            <a:rPr lang="en-US" altLang="zh-CN" sz="3600" b="0" i="1" smtClean="0">
                              <a:solidFill>
                                <a:schemeClr val="tx1"/>
                              </a:solidFill>
                              <a:latin typeface="Cambria Math" panose="02040503050406030204" pitchFamily="18" charset="0"/>
                            </a:rPr>
                            <m:t>𝑒</m:t>
                          </m:r>
                        </m:e>
                        <m:sup>
                          <m:f>
                            <m:fPr>
                              <m:ctrlPr>
                                <a:rPr lang="zh-CN" altLang="en-US" sz="3600" i="1">
                                  <a:solidFill>
                                    <a:schemeClr val="tx1"/>
                                  </a:solidFill>
                                  <a:latin typeface="Cambria Math" panose="02040503050406030204" pitchFamily="18" charset="0"/>
                                </a:rPr>
                              </m:ctrlPr>
                            </m:fPr>
                            <m:num>
                              <m:r>
                                <a:rPr lang="zh-CN" altLang="en-US" sz="3600" i="1">
                                  <a:solidFill>
                                    <a:schemeClr val="tx1"/>
                                  </a:solidFill>
                                  <a:latin typeface="Cambria Math" panose="02040503050406030204" pitchFamily="18" charset="0"/>
                                </a:rPr>
                                <m:t>𝑖</m:t>
                              </m:r>
                            </m:num>
                            <m:den>
                              <m:r>
                                <a:rPr lang="zh-CN" altLang="en-US" sz="3600">
                                  <a:solidFill>
                                    <a:schemeClr val="tx1"/>
                                  </a:solidFill>
                                  <a:latin typeface="Cambria Math" panose="02040503050406030204" pitchFamily="18" charset="0"/>
                                </a:rPr>
                                <m:t>ℏ</m:t>
                              </m:r>
                            </m:den>
                          </m:f>
                          <m:r>
                            <a:rPr lang="en-US" altLang="zh-CN" sz="3600" b="0" i="1" smtClean="0">
                              <a:solidFill>
                                <a:schemeClr val="tx1"/>
                              </a:solidFill>
                              <a:latin typeface="Cambria Math" panose="02040503050406030204" pitchFamily="18" charset="0"/>
                            </a:rPr>
                            <m:t>(</m:t>
                          </m:r>
                          <m:r>
                            <a:rPr lang="en-US" altLang="zh-CN" sz="3600" b="1">
                              <a:solidFill>
                                <a:schemeClr val="tx1"/>
                              </a:solidFill>
                              <a:latin typeface="Cambria Math" panose="02040503050406030204" pitchFamily="18" charset="0"/>
                            </a:rPr>
                            <m:t>𝐩</m:t>
                          </m:r>
                          <m:r>
                            <a:rPr lang="zh-CN" altLang="en-US" sz="3600">
                              <a:solidFill>
                                <a:schemeClr val="tx1"/>
                              </a:solidFill>
                              <a:latin typeface="Cambria Math" panose="02040503050406030204" pitchFamily="18" charset="0"/>
                            </a:rPr>
                            <m:t>⋅</m:t>
                          </m:r>
                          <m:r>
                            <a:rPr lang="en-US" altLang="zh-CN" sz="3600" b="1" i="0">
                              <a:solidFill>
                                <a:schemeClr val="tx1"/>
                              </a:solidFill>
                              <a:latin typeface="Cambria Math" panose="02040503050406030204" pitchFamily="18" charset="0"/>
                            </a:rPr>
                            <m:t>𝐫</m:t>
                          </m:r>
                          <m:r>
                            <a:rPr lang="zh-CN" altLang="en-US" sz="3600">
                              <a:solidFill>
                                <a:schemeClr val="tx1"/>
                              </a:solidFill>
                              <a:latin typeface="Cambria Math" panose="02040503050406030204" pitchFamily="18" charset="0"/>
                            </a:rPr>
                            <m:t>−</m:t>
                          </m:r>
                          <m:r>
                            <a:rPr lang="zh-CN" altLang="en-US" sz="3600" i="1">
                              <a:solidFill>
                                <a:schemeClr val="tx1"/>
                              </a:solidFill>
                              <a:latin typeface="Cambria Math" panose="02040503050406030204" pitchFamily="18" charset="0"/>
                            </a:rPr>
                            <m:t>𝐸𝑡</m:t>
                          </m:r>
                          <m:r>
                            <a:rPr lang="en-US" altLang="zh-CN" sz="3600" b="0" i="1" smtClean="0">
                              <a:solidFill>
                                <a:schemeClr val="tx1"/>
                              </a:solidFill>
                              <a:latin typeface="Cambria Math" panose="02040503050406030204" pitchFamily="18" charset="0"/>
                            </a:rPr>
                            <m:t>)</m:t>
                          </m:r>
                        </m:sup>
                      </m:sSup>
                    </m:oMath>
                  </m:oMathPara>
                </a14:m>
                <a:endParaRPr lang="en-US" altLang="zh-CN" sz="3600" dirty="0">
                  <a:solidFill>
                    <a:schemeClr val="tx1"/>
                  </a:solidFill>
                </a:endParaRPr>
              </a:p>
              <a:p>
                <a:r>
                  <a:rPr lang="en-US" altLang="zh-CN" sz="3600" dirty="0"/>
                  <a:t>=</a:t>
                </a:r>
                <a14:m>
                  <m:oMath xmlns:m="http://schemas.openxmlformats.org/officeDocument/2006/math">
                    <m:f>
                      <m:fPr>
                        <m:ctrlPr>
                          <a:rPr lang="zh-CN" altLang="en-US" sz="3600" i="1">
                            <a:latin typeface="Cambria Math" panose="02040503050406030204" pitchFamily="18" charset="0"/>
                          </a:rPr>
                        </m:ctrlPr>
                      </m:fPr>
                      <m:num>
                        <m:r>
                          <a:rPr lang="zh-CN" altLang="en-US" sz="3600">
                            <a:latin typeface="Cambria Math" panose="02040503050406030204" pitchFamily="18" charset="0"/>
                          </a:rPr>
                          <m:t>1</m:t>
                        </m:r>
                      </m:num>
                      <m:den>
                        <m:sSup>
                          <m:sSupPr>
                            <m:ctrlPr>
                              <a:rPr lang="zh-CN" altLang="en-US" sz="3600" i="1">
                                <a:latin typeface="Cambria Math" panose="02040503050406030204" pitchFamily="18" charset="0"/>
                              </a:rPr>
                            </m:ctrlPr>
                          </m:sSupPr>
                          <m:e>
                            <m:d>
                              <m:dPr>
                                <m:ctrlPr>
                                  <a:rPr lang="zh-CN" altLang="en-US" sz="3600" i="1">
                                    <a:latin typeface="Cambria Math" panose="02040503050406030204" pitchFamily="18" charset="0"/>
                                  </a:rPr>
                                </m:ctrlPr>
                              </m:dPr>
                              <m:e>
                                <m:r>
                                  <a:rPr lang="zh-CN" altLang="en-US" sz="3600">
                                    <a:latin typeface="Cambria Math" panose="02040503050406030204" pitchFamily="18" charset="0"/>
                                  </a:rPr>
                                  <m:t>2</m:t>
                                </m:r>
                                <m:r>
                                  <a:rPr lang="zh-CN" altLang="en-US" sz="3600" i="1">
                                    <a:latin typeface="Cambria Math" panose="02040503050406030204" pitchFamily="18" charset="0"/>
                                  </a:rPr>
                                  <m:t>𝜋</m:t>
                                </m:r>
                                <m:r>
                                  <a:rPr lang="zh-CN" altLang="en-US" sz="3600">
                                    <a:latin typeface="Cambria Math" panose="02040503050406030204" pitchFamily="18" charset="0"/>
                                  </a:rPr>
                                  <m:t>ℏ</m:t>
                                </m:r>
                              </m:e>
                            </m:d>
                          </m:e>
                          <m:sup>
                            <m:f>
                              <m:fPr>
                                <m:type m:val="lin"/>
                                <m:ctrlPr>
                                  <a:rPr lang="zh-CN" altLang="en-US" sz="3600" i="1">
                                    <a:latin typeface="Cambria Math" panose="02040503050406030204" pitchFamily="18" charset="0"/>
                                  </a:rPr>
                                </m:ctrlPr>
                              </m:fPr>
                              <m:num>
                                <m:r>
                                  <a:rPr lang="zh-CN" altLang="en-US" sz="3600">
                                    <a:latin typeface="Cambria Math" panose="02040503050406030204" pitchFamily="18" charset="0"/>
                                  </a:rPr>
                                  <m:t>3</m:t>
                                </m:r>
                              </m:num>
                              <m:den>
                                <m:r>
                                  <a:rPr lang="zh-CN" altLang="en-US" sz="3600">
                                    <a:latin typeface="Cambria Math" panose="02040503050406030204" pitchFamily="18" charset="0"/>
                                  </a:rPr>
                                  <m:t>2</m:t>
                                </m:r>
                              </m:den>
                            </m:f>
                          </m:sup>
                        </m:sSup>
                      </m:den>
                    </m:f>
                    <m:sSup>
                      <m:sSupPr>
                        <m:ctrlPr>
                          <a:rPr lang="en-US" altLang="zh-CN" sz="3600" i="1">
                            <a:latin typeface="Cambria Math" panose="02040503050406030204" pitchFamily="18" charset="0"/>
                          </a:rPr>
                        </m:ctrlPr>
                      </m:sSupPr>
                      <m:e>
                        <m:r>
                          <a:rPr lang="en-US" altLang="zh-CN" sz="3600" i="1">
                            <a:latin typeface="Cambria Math" panose="02040503050406030204" pitchFamily="18" charset="0"/>
                          </a:rPr>
                          <m:t>𝑒</m:t>
                        </m:r>
                      </m:e>
                      <m:sup>
                        <m:f>
                          <m:fPr>
                            <m:ctrlPr>
                              <a:rPr lang="zh-CN" altLang="en-US" sz="3600" i="1">
                                <a:latin typeface="Cambria Math" panose="02040503050406030204" pitchFamily="18" charset="0"/>
                              </a:rPr>
                            </m:ctrlPr>
                          </m:fPr>
                          <m:num>
                            <m:r>
                              <a:rPr lang="zh-CN" altLang="en-US" sz="3600" i="1">
                                <a:latin typeface="Cambria Math" panose="02040503050406030204" pitchFamily="18" charset="0"/>
                              </a:rPr>
                              <m:t>𝑖</m:t>
                            </m:r>
                          </m:num>
                          <m:den>
                            <m:r>
                              <a:rPr lang="zh-CN" altLang="en-US" sz="3600">
                                <a:latin typeface="Cambria Math" panose="02040503050406030204" pitchFamily="18" charset="0"/>
                              </a:rPr>
                              <m:t>ℏ</m:t>
                            </m:r>
                          </m:den>
                        </m:f>
                        <m:r>
                          <a:rPr lang="en-US" altLang="zh-CN" sz="3600" i="1">
                            <a:latin typeface="Cambria Math" panose="02040503050406030204" pitchFamily="18" charset="0"/>
                          </a:rPr>
                          <m:t>(</m:t>
                        </m:r>
                        <m:r>
                          <a:rPr lang="en-US" altLang="zh-CN" sz="3600" b="1">
                            <a:latin typeface="Cambria Math" panose="02040503050406030204" pitchFamily="18" charset="0"/>
                          </a:rPr>
                          <m:t>𝐩</m:t>
                        </m:r>
                        <m:r>
                          <a:rPr lang="zh-CN" altLang="en-US" sz="3600">
                            <a:latin typeface="Cambria Math" panose="02040503050406030204" pitchFamily="18" charset="0"/>
                          </a:rPr>
                          <m:t>⋅</m:t>
                        </m:r>
                        <m:r>
                          <a:rPr lang="en-US" altLang="zh-CN" sz="3600" b="1">
                            <a:latin typeface="Cambria Math" panose="02040503050406030204" pitchFamily="18" charset="0"/>
                          </a:rPr>
                          <m:t>𝐫</m:t>
                        </m:r>
                        <m:r>
                          <a:rPr lang="zh-CN" altLang="en-US" sz="3600">
                            <a:latin typeface="Cambria Math" panose="02040503050406030204" pitchFamily="18" charset="0"/>
                          </a:rPr>
                          <m:t>−</m:t>
                        </m:r>
                        <m:r>
                          <a:rPr lang="zh-CN" altLang="en-US" sz="3600" i="1">
                            <a:latin typeface="Cambria Math" panose="02040503050406030204" pitchFamily="18" charset="0"/>
                          </a:rPr>
                          <m:t>𝐸𝑡</m:t>
                        </m:r>
                        <m:r>
                          <a:rPr lang="en-US" altLang="zh-CN" sz="3600" i="1">
                            <a:latin typeface="Cambria Math" panose="02040503050406030204" pitchFamily="18" charset="0"/>
                          </a:rPr>
                          <m:t>)</m:t>
                        </m:r>
                      </m:sup>
                    </m:sSup>
                  </m:oMath>
                </a14:m>
                <a:r>
                  <a:rPr lang="en-US" altLang="zh-CN" sz="3600" dirty="0">
                    <a:solidFill>
                      <a:schemeClr val="tx1"/>
                    </a:solidFill>
                  </a:rPr>
                  <a:t>  </a:t>
                </a:r>
                <a:endParaRPr lang="zh-CN" altLang="en-US" sz="3600" dirty="0">
                  <a:solidFill>
                    <a:schemeClr val="tx1"/>
                  </a:solidFill>
                </a:endParaRPr>
              </a:p>
            </p:txBody>
          </p:sp>
        </mc:Choice>
        <mc:Fallback xmlns="">
          <p:sp>
            <p:nvSpPr>
              <p:cNvPr id="30" name="矩形 67">
                <a:extLst>
                  <a:ext uri="{FF2B5EF4-FFF2-40B4-BE49-F238E27FC236}">
                    <a16:creationId xmlns:a16="http://schemas.microsoft.com/office/drawing/2014/main" xmlns:a14="http://schemas.microsoft.com/office/drawing/2010/main" xmlns="" id="{2988AC41-724F-463E-BEC8-51DAD9FF85F9}"/>
                  </a:ext>
                </a:extLst>
              </p:cNvPr>
              <p:cNvSpPr>
                <a:spLocks noRot="1" noChangeAspect="1" noMove="1" noResize="1" noEditPoints="1" noAdjustHandles="1" noChangeArrowheads="1" noChangeShapeType="1" noTextEdit="1"/>
              </p:cNvSpPr>
              <p:nvPr/>
            </p:nvSpPr>
            <p:spPr>
              <a:xfrm>
                <a:off x="407215" y="3669579"/>
                <a:ext cx="4635681" cy="1962781"/>
              </a:xfrm>
              <a:prstGeom prst="rect">
                <a:avLst/>
              </a:prstGeom>
              <a:blipFill rotWithShape="0">
                <a:blip r:embed="rId5"/>
                <a:stretch>
                  <a:fillRect l="-4079" b="-2174"/>
                </a:stretch>
              </a:blipFill>
            </p:spPr>
            <p:txBody>
              <a:bodyPr/>
              <a:lstStyle/>
              <a:p>
                <a:r>
                  <a:rPr lang="zh-CN" altLang="en-US">
                    <a:noFill/>
                  </a:rPr>
                  <a:t> </a:t>
                </a:r>
              </a:p>
            </p:txBody>
          </p:sp>
        </mc:Fallback>
      </mc:AlternateContent>
      <p:sp>
        <p:nvSpPr>
          <p:cNvPr id="29" name="标题 1">
            <a:extLst>
              <a:ext uri="{FF2B5EF4-FFF2-40B4-BE49-F238E27FC236}">
                <a16:creationId xmlns="" xmlns:a16="http://schemas.microsoft.com/office/drawing/2014/main" id="{1087AE1B-2CF3-4784-B9E2-3E9F21303A48}"/>
              </a:ext>
            </a:extLst>
          </p:cNvPr>
          <p:cNvSpPr txBox="1">
            <a:spLocks/>
          </p:cNvSpPr>
          <p:nvPr/>
        </p:nvSpPr>
        <p:spPr>
          <a:xfrm>
            <a:off x="423566" y="40801"/>
            <a:ext cx="4433468" cy="54817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b="1" dirty="0">
                <a:solidFill>
                  <a:srgbClr val="0000FF"/>
                </a:solidFill>
                <a:latin typeface="黑体" panose="02010609060101010101" pitchFamily="49" charset="-122"/>
                <a:ea typeface="黑体" panose="02010609060101010101" pitchFamily="49" charset="-122"/>
                <a:cs typeface="Times New Roman" panose="02020603050405020304" pitchFamily="18" charset="0"/>
              </a:rPr>
              <a:t>三、动量空间的波函数</a:t>
            </a:r>
          </a:p>
        </p:txBody>
      </p:sp>
      <p:grpSp>
        <p:nvGrpSpPr>
          <p:cNvPr id="27" name="Group 26"/>
          <p:cNvGrpSpPr/>
          <p:nvPr/>
        </p:nvGrpSpPr>
        <p:grpSpPr>
          <a:xfrm>
            <a:off x="5151995" y="3295631"/>
            <a:ext cx="3720089" cy="2769457"/>
            <a:chOff x="4832807" y="1037523"/>
            <a:chExt cx="3962400" cy="2438400"/>
          </a:xfrm>
        </p:grpSpPr>
        <p:grpSp>
          <p:nvGrpSpPr>
            <p:cNvPr id="7" name="Group 4">
              <a:extLst>
                <a:ext uri="{FF2B5EF4-FFF2-40B4-BE49-F238E27FC236}">
                  <a16:creationId xmlns="" xmlns:a16="http://schemas.microsoft.com/office/drawing/2014/main" id="{6936ACAC-C29A-47AD-B16E-DABCD662AE85}"/>
                </a:ext>
              </a:extLst>
            </p:cNvPr>
            <p:cNvGrpSpPr>
              <a:grpSpLocks/>
            </p:cNvGrpSpPr>
            <p:nvPr/>
          </p:nvGrpSpPr>
          <p:grpSpPr bwMode="auto">
            <a:xfrm>
              <a:off x="4832807" y="1037523"/>
              <a:ext cx="3962400" cy="2438400"/>
              <a:chOff x="3072" y="912"/>
              <a:chExt cx="2496" cy="1536"/>
            </a:xfrm>
          </p:grpSpPr>
          <p:sp>
            <p:nvSpPr>
              <p:cNvPr id="8" name="Rectangle 5">
                <a:extLst>
                  <a:ext uri="{FF2B5EF4-FFF2-40B4-BE49-F238E27FC236}">
                    <a16:creationId xmlns="" xmlns:a16="http://schemas.microsoft.com/office/drawing/2014/main" id="{8617262A-0657-4E2F-94A0-B2D91E4D339A}"/>
                  </a:ext>
                </a:extLst>
              </p:cNvPr>
              <p:cNvSpPr>
                <a:spLocks noChangeArrowheads="1"/>
              </p:cNvSpPr>
              <p:nvPr/>
            </p:nvSpPr>
            <p:spPr bwMode="auto">
              <a:xfrm>
                <a:off x="3072" y="912"/>
                <a:ext cx="2496" cy="1536"/>
              </a:xfrm>
              <a:prstGeom prst="rect">
                <a:avLst/>
              </a:prstGeom>
              <a:solidFill>
                <a:schemeClr val="bg1"/>
              </a:solidFill>
              <a:ln w="9525">
                <a:solidFill>
                  <a:srgbClr val="003366"/>
                </a:solidFill>
                <a:miter lim="800000"/>
                <a:headEnd/>
                <a:tailEnd/>
              </a:ln>
            </p:spPr>
            <p:txBody>
              <a:bodyPr wrap="none" anchor="ctr"/>
              <a:lstStyle/>
              <a:p>
                <a:pPr algn="ctr"/>
                <a:endParaRPr lang="zh-CN" altLang="en-US"/>
              </a:p>
            </p:txBody>
          </p:sp>
          <p:grpSp>
            <p:nvGrpSpPr>
              <p:cNvPr id="9" name="Group 6">
                <a:extLst>
                  <a:ext uri="{FF2B5EF4-FFF2-40B4-BE49-F238E27FC236}">
                    <a16:creationId xmlns="" xmlns:a16="http://schemas.microsoft.com/office/drawing/2014/main" id="{54F646C4-B813-49A8-864B-EFC823359FD7}"/>
                  </a:ext>
                </a:extLst>
              </p:cNvPr>
              <p:cNvGrpSpPr>
                <a:grpSpLocks/>
              </p:cNvGrpSpPr>
              <p:nvPr/>
            </p:nvGrpSpPr>
            <p:grpSpPr bwMode="auto">
              <a:xfrm>
                <a:off x="3216" y="1295"/>
                <a:ext cx="2101" cy="1057"/>
                <a:chOff x="3216" y="1247"/>
                <a:chExt cx="2101" cy="1057"/>
              </a:xfrm>
            </p:grpSpPr>
            <p:sp>
              <p:nvSpPr>
                <p:cNvPr id="10" name="Text Box 7">
                  <a:extLst>
                    <a:ext uri="{FF2B5EF4-FFF2-40B4-BE49-F238E27FC236}">
                      <a16:creationId xmlns="" xmlns:a16="http://schemas.microsoft.com/office/drawing/2014/main" id="{0F817215-01E1-4975-A9D1-639C575F2E16}"/>
                    </a:ext>
                  </a:extLst>
                </p:cNvPr>
                <p:cNvSpPr txBox="1">
                  <a:spLocks noChangeArrowheads="1"/>
                </p:cNvSpPr>
                <p:nvPr/>
              </p:nvSpPr>
              <p:spPr bwMode="auto">
                <a:xfrm>
                  <a:off x="3461" y="1545"/>
                  <a:ext cx="21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00000"/>
                    </a:lnSpc>
                    <a:spcBef>
                      <a:spcPct val="50000"/>
                    </a:spcBef>
                  </a:pPr>
                  <a:r>
                    <a:rPr lang="en-US" altLang="zh-CN" sz="2000" b="1">
                      <a:latin typeface="Times New Roman" panose="02020603050405020304" pitchFamily="18" charset="0"/>
                      <a:ea typeface=""/>
                      <a:cs typeface=""/>
                      <a:sym typeface="Symbol" panose="05050102010706020507" pitchFamily="18" charset="2"/>
                    </a:rPr>
                    <a:t></a:t>
                  </a:r>
                </a:p>
              </p:txBody>
            </p:sp>
            <p:sp>
              <p:nvSpPr>
                <p:cNvPr id="11" name="Text Box 8">
                  <a:extLst>
                    <a:ext uri="{FF2B5EF4-FFF2-40B4-BE49-F238E27FC236}">
                      <a16:creationId xmlns="" xmlns:a16="http://schemas.microsoft.com/office/drawing/2014/main" id="{6D93D99D-1F16-4434-8704-E1B36CC2A5F5}"/>
                    </a:ext>
                  </a:extLst>
                </p:cNvPr>
                <p:cNvSpPr txBox="1">
                  <a:spLocks noChangeArrowheads="1"/>
                </p:cNvSpPr>
                <p:nvPr/>
              </p:nvSpPr>
              <p:spPr bwMode="auto">
                <a:xfrm>
                  <a:off x="3454" y="2016"/>
                  <a:ext cx="27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00000"/>
                    </a:lnSpc>
                    <a:spcBef>
                      <a:spcPct val="50000"/>
                    </a:spcBef>
                  </a:pPr>
                  <a:r>
                    <a:rPr lang="en-US" altLang="zh-CN" sz="2400" b="1">
                      <a:latin typeface="Times New Roman" panose="02020603050405020304" pitchFamily="18" charset="0"/>
                      <a:ea typeface=""/>
                      <a:cs typeface=""/>
                    </a:rPr>
                    <a:t>d</a:t>
                  </a:r>
                  <a:endParaRPr lang="en-US" altLang="zh-CN" sz="2400">
                    <a:latin typeface="Times New Roman" panose="02020603050405020304" pitchFamily="18" charset="0"/>
                  </a:endParaRPr>
                </a:p>
              </p:txBody>
            </p:sp>
            <p:sp>
              <p:nvSpPr>
                <p:cNvPr id="12" name="Line 9">
                  <a:extLst>
                    <a:ext uri="{FF2B5EF4-FFF2-40B4-BE49-F238E27FC236}">
                      <a16:creationId xmlns="" xmlns:a16="http://schemas.microsoft.com/office/drawing/2014/main" id="{607C146E-D69A-4D70-83B9-24403357C161}"/>
                    </a:ext>
                  </a:extLst>
                </p:cNvPr>
                <p:cNvSpPr>
                  <a:spLocks noChangeShapeType="1"/>
                </p:cNvSpPr>
                <p:nvPr/>
              </p:nvSpPr>
              <p:spPr bwMode="auto">
                <a:xfrm>
                  <a:off x="3414" y="1257"/>
                  <a:ext cx="0" cy="745"/>
                </a:xfrm>
                <a:prstGeom prst="line">
                  <a:avLst/>
                </a:prstGeom>
                <a:noFill/>
                <a:ln w="9525">
                  <a:solidFill>
                    <a:srgbClr val="003366"/>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 name="Line 10">
                  <a:extLst>
                    <a:ext uri="{FF2B5EF4-FFF2-40B4-BE49-F238E27FC236}">
                      <a16:creationId xmlns="" xmlns:a16="http://schemas.microsoft.com/office/drawing/2014/main" id="{ECE7B4C5-8394-4923-BA90-C5DEA5EAE631}"/>
                    </a:ext>
                  </a:extLst>
                </p:cNvPr>
                <p:cNvSpPr>
                  <a:spLocks noChangeShapeType="1"/>
                </p:cNvSpPr>
                <p:nvPr/>
              </p:nvSpPr>
              <p:spPr bwMode="auto">
                <a:xfrm>
                  <a:off x="3731" y="1257"/>
                  <a:ext cx="0" cy="745"/>
                </a:xfrm>
                <a:prstGeom prst="line">
                  <a:avLst/>
                </a:prstGeom>
                <a:noFill/>
                <a:ln w="9525">
                  <a:solidFill>
                    <a:srgbClr val="003366"/>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 name="Line 11">
                  <a:extLst>
                    <a:ext uri="{FF2B5EF4-FFF2-40B4-BE49-F238E27FC236}">
                      <a16:creationId xmlns="" xmlns:a16="http://schemas.microsoft.com/office/drawing/2014/main" id="{8B4B2F14-6837-4319-872E-9F798730CF55}"/>
                    </a:ext>
                  </a:extLst>
                </p:cNvPr>
                <p:cNvSpPr>
                  <a:spLocks noChangeShapeType="1"/>
                </p:cNvSpPr>
                <p:nvPr/>
              </p:nvSpPr>
              <p:spPr bwMode="auto">
                <a:xfrm>
                  <a:off x="4385" y="1257"/>
                  <a:ext cx="0" cy="745"/>
                </a:xfrm>
                <a:prstGeom prst="line">
                  <a:avLst/>
                </a:prstGeom>
                <a:noFill/>
                <a:ln w="9525">
                  <a:solidFill>
                    <a:srgbClr val="003366"/>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 name="Line 12">
                  <a:extLst>
                    <a:ext uri="{FF2B5EF4-FFF2-40B4-BE49-F238E27FC236}">
                      <a16:creationId xmlns="" xmlns:a16="http://schemas.microsoft.com/office/drawing/2014/main" id="{5B054DFC-E020-41C4-A8F2-65C73F25F89A}"/>
                    </a:ext>
                  </a:extLst>
                </p:cNvPr>
                <p:cNvSpPr>
                  <a:spLocks noChangeShapeType="1"/>
                </p:cNvSpPr>
                <p:nvPr/>
              </p:nvSpPr>
              <p:spPr bwMode="auto">
                <a:xfrm>
                  <a:off x="4061" y="1257"/>
                  <a:ext cx="0" cy="745"/>
                </a:xfrm>
                <a:prstGeom prst="line">
                  <a:avLst/>
                </a:prstGeom>
                <a:noFill/>
                <a:ln w="9525">
                  <a:solidFill>
                    <a:srgbClr val="003366"/>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 name="Line 13">
                  <a:extLst>
                    <a:ext uri="{FF2B5EF4-FFF2-40B4-BE49-F238E27FC236}">
                      <a16:creationId xmlns="" xmlns:a16="http://schemas.microsoft.com/office/drawing/2014/main" id="{4BE62B02-C0EE-4F24-AD4E-AD6CA92365EF}"/>
                    </a:ext>
                  </a:extLst>
                </p:cNvPr>
                <p:cNvSpPr>
                  <a:spLocks noChangeShapeType="1"/>
                </p:cNvSpPr>
                <p:nvPr/>
              </p:nvSpPr>
              <p:spPr bwMode="auto">
                <a:xfrm>
                  <a:off x="3552" y="1906"/>
                  <a:ext cx="179" cy="96"/>
                </a:xfrm>
                <a:prstGeom prst="line">
                  <a:avLst/>
                </a:prstGeom>
                <a:noFill/>
                <a:ln w="9525">
                  <a:solidFill>
                    <a:srgbClr val="0033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 name="Freeform 14">
                  <a:extLst>
                    <a:ext uri="{FF2B5EF4-FFF2-40B4-BE49-F238E27FC236}">
                      <a16:creationId xmlns="" xmlns:a16="http://schemas.microsoft.com/office/drawing/2014/main" id="{016D92BB-C9A3-4D58-A8ED-5645C1CDF8B8}"/>
                    </a:ext>
                  </a:extLst>
                </p:cNvPr>
                <p:cNvSpPr>
                  <a:spLocks noChangeArrowheads="1"/>
                </p:cNvSpPr>
                <p:nvPr/>
              </p:nvSpPr>
              <p:spPr bwMode="auto">
                <a:xfrm>
                  <a:off x="3408" y="1776"/>
                  <a:ext cx="192" cy="100"/>
                </a:xfrm>
                <a:custGeom>
                  <a:avLst/>
                  <a:gdLst>
                    <a:gd name="T0" fmla="*/ 0 w 104"/>
                    <a:gd name="T1" fmla="*/ 0 h 130"/>
                    <a:gd name="T2" fmla="*/ 52 w 104"/>
                    <a:gd name="T3" fmla="*/ 26 h 130"/>
                    <a:gd name="T4" fmla="*/ 91 w 104"/>
                    <a:gd name="T5" fmla="*/ 78 h 130"/>
                    <a:gd name="T6" fmla="*/ 104 w 104"/>
                    <a:gd name="T7" fmla="*/ 130 h 130"/>
                  </a:gdLst>
                  <a:ahLst/>
                  <a:cxnLst>
                    <a:cxn ang="0">
                      <a:pos x="T0" y="T1"/>
                    </a:cxn>
                    <a:cxn ang="0">
                      <a:pos x="T2" y="T3"/>
                    </a:cxn>
                    <a:cxn ang="0">
                      <a:pos x="T4" y="T5"/>
                    </a:cxn>
                    <a:cxn ang="0">
                      <a:pos x="T6" y="T7"/>
                    </a:cxn>
                  </a:cxnLst>
                  <a:rect l="0" t="0" r="r" b="b"/>
                  <a:pathLst>
                    <a:path w="104" h="130">
                      <a:moveTo>
                        <a:pt x="0" y="0"/>
                      </a:moveTo>
                      <a:cubicBezTo>
                        <a:pt x="16" y="1"/>
                        <a:pt x="37" y="13"/>
                        <a:pt x="52" y="26"/>
                      </a:cubicBezTo>
                      <a:cubicBezTo>
                        <a:pt x="67" y="39"/>
                        <a:pt x="82" y="61"/>
                        <a:pt x="91" y="78"/>
                      </a:cubicBezTo>
                      <a:cubicBezTo>
                        <a:pt x="100" y="95"/>
                        <a:pt x="101" y="119"/>
                        <a:pt x="104" y="130"/>
                      </a:cubicBezTo>
                    </a:path>
                  </a:pathLst>
                </a:custGeom>
                <a:noFill/>
                <a:ln w="9525">
                  <a:solidFill>
                    <a:srgbClr val="003366"/>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zh-CN" altLang="en-US"/>
                </a:p>
              </p:txBody>
            </p:sp>
            <p:sp>
              <p:nvSpPr>
                <p:cNvPr id="18" name="Rectangle 15">
                  <a:extLst>
                    <a:ext uri="{FF2B5EF4-FFF2-40B4-BE49-F238E27FC236}">
                      <a16:creationId xmlns="" xmlns:a16="http://schemas.microsoft.com/office/drawing/2014/main" id="{78BF2620-D06F-440B-903F-7BABF46872D5}"/>
                    </a:ext>
                  </a:extLst>
                </p:cNvPr>
                <p:cNvSpPr>
                  <a:spLocks noChangeArrowheads="1"/>
                </p:cNvSpPr>
                <p:nvPr/>
              </p:nvSpPr>
              <p:spPr bwMode="auto">
                <a:xfrm>
                  <a:off x="3216" y="2016"/>
                  <a:ext cx="2064" cy="48"/>
                </a:xfrm>
                <a:prstGeom prst="rect">
                  <a:avLst/>
                </a:prstGeom>
                <a:noFill/>
                <a:ln w="12700">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zh-CN" altLang="en-US"/>
                </a:p>
              </p:txBody>
            </p:sp>
            <p:sp>
              <p:nvSpPr>
                <p:cNvPr id="19" name="Line 16">
                  <a:extLst>
                    <a:ext uri="{FF2B5EF4-FFF2-40B4-BE49-F238E27FC236}">
                      <a16:creationId xmlns="" xmlns:a16="http://schemas.microsoft.com/office/drawing/2014/main" id="{3CB5DBCB-D82E-4C04-B53B-799F930CB500}"/>
                    </a:ext>
                  </a:extLst>
                </p:cNvPr>
                <p:cNvSpPr>
                  <a:spLocks noChangeShapeType="1"/>
                </p:cNvSpPr>
                <p:nvPr/>
              </p:nvSpPr>
              <p:spPr bwMode="auto">
                <a:xfrm flipV="1">
                  <a:off x="3408" y="1618"/>
                  <a:ext cx="576" cy="384"/>
                </a:xfrm>
                <a:prstGeom prst="line">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 name="Line 17">
                  <a:extLst>
                    <a:ext uri="{FF2B5EF4-FFF2-40B4-BE49-F238E27FC236}">
                      <a16:creationId xmlns="" xmlns:a16="http://schemas.microsoft.com/office/drawing/2014/main" id="{8A32DD7A-90D3-493C-B0F0-35CAC4A6B3D6}"/>
                    </a:ext>
                  </a:extLst>
                </p:cNvPr>
                <p:cNvSpPr>
                  <a:spLocks noChangeShapeType="1"/>
                </p:cNvSpPr>
                <p:nvPr/>
              </p:nvSpPr>
              <p:spPr bwMode="auto">
                <a:xfrm flipV="1">
                  <a:off x="3723" y="1618"/>
                  <a:ext cx="576" cy="384"/>
                </a:xfrm>
                <a:prstGeom prst="line">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1" name="Line 18">
                  <a:extLst>
                    <a:ext uri="{FF2B5EF4-FFF2-40B4-BE49-F238E27FC236}">
                      <a16:creationId xmlns="" xmlns:a16="http://schemas.microsoft.com/office/drawing/2014/main" id="{D818E192-EB04-401B-8BCD-C42637065A03}"/>
                    </a:ext>
                  </a:extLst>
                </p:cNvPr>
                <p:cNvSpPr>
                  <a:spLocks noChangeShapeType="1"/>
                </p:cNvSpPr>
                <p:nvPr/>
              </p:nvSpPr>
              <p:spPr bwMode="auto">
                <a:xfrm flipV="1">
                  <a:off x="4060" y="1618"/>
                  <a:ext cx="576" cy="384"/>
                </a:xfrm>
                <a:prstGeom prst="line">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2" name="Line 19">
                  <a:extLst>
                    <a:ext uri="{FF2B5EF4-FFF2-40B4-BE49-F238E27FC236}">
                      <a16:creationId xmlns="" xmlns:a16="http://schemas.microsoft.com/office/drawing/2014/main" id="{0E8B190E-F7DF-4FF1-9CC9-E246977EA3AB}"/>
                    </a:ext>
                  </a:extLst>
                </p:cNvPr>
                <p:cNvSpPr>
                  <a:spLocks noChangeShapeType="1"/>
                </p:cNvSpPr>
                <p:nvPr/>
              </p:nvSpPr>
              <p:spPr bwMode="auto">
                <a:xfrm flipV="1">
                  <a:off x="4382" y="1618"/>
                  <a:ext cx="576" cy="384"/>
                </a:xfrm>
                <a:prstGeom prst="line">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 name="Line 20">
                  <a:extLst>
                    <a:ext uri="{FF2B5EF4-FFF2-40B4-BE49-F238E27FC236}">
                      <a16:creationId xmlns="" xmlns:a16="http://schemas.microsoft.com/office/drawing/2014/main" id="{DD3B76C0-4AA2-4071-BF49-816D4CC7A0CC}"/>
                    </a:ext>
                  </a:extLst>
                </p:cNvPr>
                <p:cNvSpPr>
                  <a:spLocks noChangeShapeType="1"/>
                </p:cNvSpPr>
                <p:nvPr/>
              </p:nvSpPr>
              <p:spPr bwMode="auto">
                <a:xfrm flipV="1">
                  <a:off x="4704" y="1618"/>
                  <a:ext cx="576" cy="384"/>
                </a:xfrm>
                <a:prstGeom prst="line">
                  <a:avLst/>
                </a:prstGeom>
                <a:noFill/>
                <a:ln w="9525">
                  <a:solidFill>
                    <a:srgbClr val="000066"/>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 name="Line 21">
                  <a:extLst>
                    <a:ext uri="{FF2B5EF4-FFF2-40B4-BE49-F238E27FC236}">
                      <a16:creationId xmlns="" xmlns:a16="http://schemas.microsoft.com/office/drawing/2014/main" id="{11AAC534-F9BB-457E-AF8A-226B73D4D1A6}"/>
                    </a:ext>
                  </a:extLst>
                </p:cNvPr>
                <p:cNvSpPr>
                  <a:spLocks noChangeShapeType="1"/>
                </p:cNvSpPr>
                <p:nvPr/>
              </p:nvSpPr>
              <p:spPr bwMode="auto">
                <a:xfrm>
                  <a:off x="4697" y="1247"/>
                  <a:ext cx="0" cy="745"/>
                </a:xfrm>
                <a:prstGeom prst="line">
                  <a:avLst/>
                </a:prstGeom>
                <a:noFill/>
                <a:ln w="9525">
                  <a:solidFill>
                    <a:srgbClr val="003366"/>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mc:AlternateContent xmlns:mc="http://schemas.openxmlformats.org/markup-compatibility/2006" xmlns:a14="http://schemas.microsoft.com/office/drawing/2010/main">
              <mc:Choice Requires="a14">
                <p:graphicFrame>
                  <p:nvGraphicFramePr>
                    <p:cNvPr id="26" name="Object 23">
                      <a:extLst>
                        <a:ext uri="{FF2B5EF4-FFF2-40B4-BE49-F238E27FC236}">
                          <a16:creationId xmlns="" xmlns:a16="http://schemas.microsoft.com/office/drawing/2014/main" id="{BA2333F2-7B52-49C8-9593-E241BF81EB8B}"/>
                        </a:ext>
                      </a:extLst>
                    </p:cNvPr>
                    <p:cNvGraphicFramePr>
                      <a:graphicFrameLocks/>
                    </p:cNvGraphicFramePr>
                    <p:nvPr/>
                  </p:nvGraphicFramePr>
                  <p:xfrm>
                    <a:off x="5088" y="1248"/>
                    <a:ext cx="229" cy="248"/>
                  </p:xfrm>
                  <a:graphic>
                    <a:graphicData uri="http://schemas.openxmlformats.org/presentationml/2006/ole">
                      <mc:AlternateContent>
                        <mc:Choice xmlns:v="urn:schemas-microsoft-com:vml" Requires="v">
                          <p:oleObj spid="_x0000_s4100" r:id="rId6" imgW="152202" imgH="164885" progId="Equation.DSMT4">
                            <p:embed/>
                          </p:oleObj>
                        </mc:Choice>
                        <mc:Fallback>
                          <p:oleObj r:id="rId6" imgW="152202" imgH="164885" progId="Equation.DSMT4">
                            <p:embed/>
                            <p:pic>
                              <p:nvPicPr>
                                <p:cNvPr id="0" name=""/>
                                <p:cNvPicPr>
                                  <a:picLocks noChangeArrowheads="1"/>
                                </p:cNvPicPr>
                                <p:nvPr/>
                              </p:nvPicPr>
                              <p:blipFill>
                                <a:blip r:embed="rId7">
                                  <a:extLst>
                                    <a:ext uri="{28A0092B-C50C-407E-A947-70E740481C1C}">
                                      <a14:useLocalDpi val="0"/>
                                    </a:ext>
                                  </a:extLst>
                                </a:blip>
                                <a:srcRect/>
                                <a:stretch>
                                  <a:fillRect/>
                                </a:stretch>
                              </p:blipFill>
                              <p:spPr bwMode="auto">
                                <a:xfrm>
                                  <a:off x="5088" y="1248"/>
                                  <a:ext cx="229" cy="248"/>
                                </a:xfrm>
                                <a:prstGeom prst="rect">
                                  <a:avLst/>
                                </a:prstGeom>
                                <a:noFill/>
                                <a:ln>
                                  <a:noFill/>
                                </a:ln>
                                <a:extLst>
                                  <a:ext uri="{909E8E84-426E-40DD-AFC4-6F175D3DCCD1}">
                                    <a14:hiddenFill>
                                      <a:solidFill>
                                        <a:srgbClr val="FFFFFF"/>
                                      </a:solidFill>
                                    </a14:hiddenFill>
                                  </a:ext>
                                  <a:ext uri="{91240B29-F687-4F45-9708-019B960494DF}">
                                    <a14:hiddenLine w="38100">
                                      <a:solidFill>
                                        <a:srgbClr val="000000"/>
                                      </a:solidFill>
                                      <a:miter lim="800000"/>
                                      <a:headEnd/>
                                      <a:tailEnd/>
                                    </a14:hiddenLine>
                                  </a:ext>
                                </a:extLst>
                              </p:spPr>
                            </p:pic>
                          </p:oleObj>
                        </mc:Fallback>
                      </mc:AlternateContent>
                    </a:graphicData>
                  </a:graphic>
                </p:graphicFrame>
              </mc:Choice>
              <mc:Fallback xmlns="">
                <p:graphicFrame>
                  <p:nvGraphicFramePr>
                    <p:cNvPr id="26" name="Object 23">
                      <a:extLst>
                        <a:ext uri="{FF2B5EF4-FFF2-40B4-BE49-F238E27FC236}">
                          <a16:creationId xmlns="" xmlns:a16="http://schemas.microsoft.com/office/drawing/2014/main" id="{BA2333F2-7B52-49C8-9593-E241BF81EB8B}"/>
                        </a:ext>
                      </a:extLst>
                    </p:cNvPr>
                    <p:cNvGraphicFramePr>
                      <a:graphicFrameLocks/>
                    </p:cNvGraphicFramePr>
                    <p:nvPr/>
                  </p:nvGraphicFramePr>
                  <p:xfrm>
                    <a:off x="5088" y="1248"/>
                    <a:ext cx="229" cy="248"/>
                  </p:xfrm>
                  <a:graphic>
                    <a:graphicData uri="http://schemas.openxmlformats.org/presentationml/2006/ole">
                      <mc:AlternateContent>
                        <mc:Choice xmlns:v="urn:schemas-microsoft-com:vml" Requires="v">
                          <p:oleObj spid="_x0000_s3972" r:id="rId8" imgW="152202" imgH="164885" progId="Equation.DSMT4">
                            <p:embed/>
                          </p:oleObj>
                        </mc:Choice>
                        <mc:Fallback>
                          <p:oleObj r:id="rId8" imgW="152202" imgH="164885" progId="Equation.DSMT4">
                            <p:embed/>
                            <p:pic>
                              <p:nvPicPr>
                                <p:cNvPr id="0" name=""/>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088" y="1248"/>
                                  <a:ext cx="229"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mc:Fallback>
            </mc:AlternateContent>
          </p:grpSp>
        </p:grpSp>
        <mc:AlternateContent xmlns:mc="http://schemas.openxmlformats.org/markup-compatibility/2006" xmlns:a14="http://schemas.microsoft.com/office/drawing/2010/main">
          <mc:Choice Requires="a14">
            <p:sp>
              <p:nvSpPr>
                <p:cNvPr id="4" name="Rectangle 3"/>
                <p:cNvSpPr/>
                <p:nvPr/>
              </p:nvSpPr>
              <p:spPr>
                <a:xfrm>
                  <a:off x="5627014" y="1205829"/>
                  <a:ext cx="414943" cy="49475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sz="2400" i="1">
                                <a:latin typeface="Cambria Math" panose="02040503050406030204" pitchFamily="18" charset="0"/>
                              </a:rPr>
                            </m:ctrlPr>
                          </m:sSubPr>
                          <m:e>
                            <m:r>
                              <a:rPr lang="en-US" altLang="zh-CN" sz="2400" i="1">
                                <a:latin typeface="Cambria Math" panose="02040503050406030204" pitchFamily="18" charset="0"/>
                              </a:rPr>
                              <m:t>𝛹</m:t>
                            </m:r>
                          </m:e>
                          <m:sub>
                            <m:r>
                              <a:rPr lang="zh-CN" altLang="en-US" sz="2400" b="1">
                                <a:latin typeface="Cambria Math" panose="02040503050406030204" pitchFamily="18" charset="0"/>
                              </a:rPr>
                              <m:t>𝐩</m:t>
                            </m:r>
                          </m:sub>
                        </m:sSub>
                      </m:oMath>
                    </m:oMathPara>
                  </a14:m>
                  <a:endParaRPr lang="zh-CN" altLang="en-US" sz="2400" dirty="0"/>
                </a:p>
              </p:txBody>
            </p:sp>
          </mc:Choice>
          <mc:Fallback xmlns="">
            <p:sp>
              <p:nvSpPr>
                <p:cNvPr id="4" name="Rectangle 3"/>
                <p:cNvSpPr>
                  <a:spLocks noRot="1" noChangeAspect="1" noMove="1" noResize="1" noEditPoints="1" noAdjustHandles="1" noChangeArrowheads="1" noChangeShapeType="1" noTextEdit="1"/>
                </p:cNvSpPr>
                <p:nvPr/>
              </p:nvSpPr>
              <p:spPr>
                <a:xfrm>
                  <a:off x="5627014" y="1205829"/>
                  <a:ext cx="414943" cy="494751"/>
                </a:xfrm>
                <a:prstGeom prst="rect">
                  <a:avLst/>
                </a:prstGeom>
                <a:blipFill rotWithShape="0">
                  <a:blip r:embed="rId10"/>
                  <a:stretch>
                    <a:fillRect l="-2857" r="-17143"/>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3387591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Rectangle 3"/>
              <p:cNvSpPr/>
              <p:nvPr/>
            </p:nvSpPr>
            <p:spPr>
              <a:xfrm>
                <a:off x="267185" y="747950"/>
                <a:ext cx="8609629" cy="3298339"/>
              </a:xfrm>
              <a:prstGeom prst="rect">
                <a:avLst/>
              </a:prstGeom>
            </p:spPr>
            <p:txBody>
              <a:bodyPr wrap="square">
                <a:spAutoFit/>
              </a:bodyPr>
              <a:lstStyle/>
              <a:p>
                <a:pPr indent="720000">
                  <a:lnSpc>
                    <a:spcPts val="5000"/>
                  </a:lnSpc>
                </a:pPr>
                <a:r>
                  <a:rPr lang="zh-CN" altLang="en-US" sz="2800" dirty="0">
                    <a:latin typeface="黑体" panose="02010609060101010101" pitchFamily="49" charset="-122"/>
                    <a:ea typeface="黑体" panose="02010609060101010101" pitchFamily="49" charset="-122"/>
                  </a:rPr>
                  <a:t>电子从晶体表面出射后，</a:t>
                </a:r>
                <a:r>
                  <a:rPr lang="zh-CN" altLang="en-US" sz="2800" dirty="0">
                    <a:solidFill>
                      <a:srgbClr val="FF0000"/>
                    </a:solidFill>
                    <a:latin typeface="黑体" panose="02010609060101010101" pitchFamily="49" charset="-122"/>
                    <a:ea typeface="黑体" panose="02010609060101010101" pitchFamily="49" charset="-122"/>
                  </a:rPr>
                  <a:t>可能以各种不同的动量运动</a:t>
                </a:r>
                <a:r>
                  <a:rPr lang="zh-CN" altLang="en-US" sz="2800" dirty="0">
                    <a:latin typeface="黑体" panose="02010609060101010101" pitchFamily="49" charset="-122"/>
                    <a:ea typeface="黑体" panose="02010609060101010101" pitchFamily="49" charset="-122"/>
                  </a:rPr>
                  <a:t>，既可能处在</a:t>
                </a:r>
                <a14:m>
                  <m:oMath xmlns:m="http://schemas.openxmlformats.org/officeDocument/2006/math">
                    <m:sSub>
                      <m:sSubPr>
                        <m:ctrlPr>
                          <a:rPr lang="zh-CN" altLang="en-US" sz="2800" i="1">
                            <a:latin typeface="Cambria Math" panose="02040503050406030204" pitchFamily="18" charset="0"/>
                          </a:rPr>
                        </m:ctrlPr>
                      </m:sSubPr>
                      <m:e>
                        <m:r>
                          <a:rPr lang="en-US" altLang="zh-CN" sz="2800" i="1">
                            <a:latin typeface="Cambria Math" panose="02040503050406030204" pitchFamily="18" charset="0"/>
                          </a:rPr>
                          <m:t>𝛹</m:t>
                        </m:r>
                      </m:e>
                      <m:sub>
                        <m:r>
                          <a:rPr lang="zh-CN" altLang="en-US" sz="2800" b="1">
                            <a:latin typeface="Cambria Math" panose="02040503050406030204" pitchFamily="18" charset="0"/>
                          </a:rPr>
                          <m:t>𝐩</m:t>
                        </m:r>
                        <m:r>
                          <a:rPr lang="en-US" altLang="zh-CN" sz="2800" i="1">
                            <a:latin typeface="Cambria Math" panose="02040503050406030204" pitchFamily="18" charset="0"/>
                          </a:rPr>
                          <m:t>′</m:t>
                        </m:r>
                      </m:sub>
                    </m:sSub>
                    <m:r>
                      <a:rPr lang="zh-CN" altLang="en-US" sz="2800">
                        <a:latin typeface="Cambria Math" panose="02040503050406030204" pitchFamily="18" charset="0"/>
                      </a:rPr>
                      <m:t>(</m:t>
                    </m:r>
                    <m:r>
                      <a:rPr lang="en-US" altLang="zh-CN" sz="2800" b="1">
                        <a:latin typeface="Cambria Math" panose="02040503050406030204" pitchFamily="18" charset="0"/>
                      </a:rPr>
                      <m:t>𝐫</m:t>
                    </m:r>
                    <m:r>
                      <a:rPr lang="zh-CN" altLang="en-US" sz="2800">
                        <a:latin typeface="Cambria Math" panose="02040503050406030204" pitchFamily="18" charset="0"/>
                      </a:rPr>
                      <m:t>,</m:t>
                    </m:r>
                    <m:r>
                      <a:rPr lang="zh-CN" altLang="en-US" sz="2800" i="1">
                        <a:latin typeface="Cambria Math" panose="02040503050406030204" pitchFamily="18" charset="0"/>
                      </a:rPr>
                      <m:t>𝑡</m:t>
                    </m:r>
                    <m:r>
                      <a:rPr lang="zh-CN" altLang="en-US" sz="2800">
                        <a:latin typeface="Cambria Math" panose="02040503050406030204" pitchFamily="18" charset="0"/>
                      </a:rPr>
                      <m:t>)</m:t>
                    </m:r>
                    <m:r>
                      <a:rPr lang="zh-CN" altLang="en-US" sz="2800" i="1">
                        <a:latin typeface="Cambria Math" panose="02040503050406030204" pitchFamily="18" charset="0"/>
                      </a:rPr>
                      <m:t> </m:t>
                    </m:r>
                  </m:oMath>
                </a14:m>
                <a:r>
                  <a:rPr lang="zh-CN" altLang="en-US" sz="2800" dirty="0">
                    <a:latin typeface="黑体" panose="02010609060101010101" pitchFamily="49" charset="-122"/>
                    <a:ea typeface="黑体" panose="02010609060101010101" pitchFamily="49" charset="-122"/>
                  </a:rPr>
                  <a:t>态，也可能处在</a:t>
                </a:r>
                <a14:m>
                  <m:oMath xmlns:m="http://schemas.openxmlformats.org/officeDocument/2006/math">
                    <m:r>
                      <a:rPr lang="en-US" altLang="zh-CN" sz="2800">
                        <a:latin typeface="Cambria Math" panose="02040503050406030204" pitchFamily="18" charset="0"/>
                      </a:rPr>
                      <m:t> </m:t>
                    </m:r>
                    <m:sSub>
                      <m:sSubPr>
                        <m:ctrlPr>
                          <a:rPr lang="zh-CN" altLang="en-US" sz="2800" i="1">
                            <a:latin typeface="Cambria Math" panose="02040503050406030204" pitchFamily="18" charset="0"/>
                          </a:rPr>
                        </m:ctrlPr>
                      </m:sSubPr>
                      <m:e>
                        <m:r>
                          <a:rPr lang="en-US" altLang="zh-CN" sz="2800" i="1">
                            <a:latin typeface="Cambria Math" panose="02040503050406030204" pitchFamily="18" charset="0"/>
                          </a:rPr>
                          <m:t>𝛹</m:t>
                        </m:r>
                      </m:e>
                      <m:sub>
                        <m:r>
                          <a:rPr lang="zh-CN" altLang="en-US" sz="2800" b="1">
                            <a:latin typeface="Cambria Math" panose="02040503050406030204" pitchFamily="18" charset="0"/>
                          </a:rPr>
                          <m:t>𝐩</m:t>
                        </m:r>
                        <m:r>
                          <a:rPr lang="en-US" altLang="zh-CN" sz="2800" b="1" i="1" smtClean="0">
                            <a:latin typeface="Cambria Math" panose="02040503050406030204" pitchFamily="18" charset="0"/>
                          </a:rPr>
                          <m:t>′′</m:t>
                        </m:r>
                      </m:sub>
                    </m:sSub>
                    <m:r>
                      <a:rPr lang="zh-CN" altLang="en-US" sz="2800">
                        <a:latin typeface="Cambria Math" panose="02040503050406030204" pitchFamily="18" charset="0"/>
                      </a:rPr>
                      <m:t>(</m:t>
                    </m:r>
                    <m:r>
                      <a:rPr lang="en-US" altLang="zh-CN" sz="2800" b="1">
                        <a:latin typeface="Cambria Math" panose="02040503050406030204" pitchFamily="18" charset="0"/>
                      </a:rPr>
                      <m:t>𝐫</m:t>
                    </m:r>
                    <m:r>
                      <a:rPr lang="zh-CN" altLang="en-US" sz="2800">
                        <a:latin typeface="Cambria Math" panose="02040503050406030204" pitchFamily="18" charset="0"/>
                      </a:rPr>
                      <m:t>,</m:t>
                    </m:r>
                    <m:r>
                      <a:rPr lang="zh-CN" altLang="en-US" sz="2800" i="1">
                        <a:latin typeface="Cambria Math" panose="02040503050406030204" pitchFamily="18" charset="0"/>
                      </a:rPr>
                      <m:t>𝑡</m:t>
                    </m:r>
                    <m:r>
                      <a:rPr lang="en-US" altLang="zh-CN" sz="2800" i="1">
                        <a:latin typeface="Cambria Math" panose="02040503050406030204" pitchFamily="18" charset="0"/>
                      </a:rPr>
                      <m:t>)</m:t>
                    </m:r>
                  </m:oMath>
                </a14:m>
                <a:r>
                  <a:rPr lang="zh-CN" altLang="en-US" sz="2800" dirty="0">
                    <a:latin typeface="黑体" panose="02010609060101010101" pitchFamily="49" charset="-122"/>
                    <a:ea typeface="黑体" panose="02010609060101010101" pitchFamily="49" charset="-122"/>
                  </a:rPr>
                  <a:t>、</a:t>
                </a:r>
                <a14:m>
                  <m:oMath xmlns:m="http://schemas.openxmlformats.org/officeDocument/2006/math">
                    <m:sSub>
                      <m:sSubPr>
                        <m:ctrlPr>
                          <a:rPr lang="zh-CN" altLang="en-US" sz="2800" i="1">
                            <a:latin typeface="Cambria Math" panose="02040503050406030204" pitchFamily="18" charset="0"/>
                          </a:rPr>
                        </m:ctrlPr>
                      </m:sSubPr>
                      <m:e>
                        <m:r>
                          <a:rPr lang="en-US" altLang="zh-CN" sz="2800" i="1">
                            <a:latin typeface="Cambria Math" panose="02040503050406030204" pitchFamily="18" charset="0"/>
                          </a:rPr>
                          <m:t>𝛹</m:t>
                        </m:r>
                      </m:e>
                      <m:sub>
                        <m:sSup>
                          <m:sSupPr>
                            <m:ctrlPr>
                              <a:rPr lang="en-US" altLang="zh-CN" sz="2800" i="1">
                                <a:latin typeface="Cambria Math" panose="02040503050406030204" pitchFamily="18" charset="0"/>
                              </a:rPr>
                            </m:ctrlPr>
                          </m:sSupPr>
                          <m:e>
                            <m:r>
                              <a:rPr lang="en-US" altLang="zh-CN" sz="2800" b="1">
                                <a:latin typeface="Cambria Math" panose="02040503050406030204" pitchFamily="18" charset="0"/>
                              </a:rPr>
                              <m:t>𝐩</m:t>
                            </m:r>
                          </m:e>
                          <m:sup>
                            <m:r>
                              <a:rPr lang="en-US" altLang="zh-CN" sz="2800" i="1">
                                <a:latin typeface="Cambria Math" panose="02040503050406030204" pitchFamily="18" charset="0"/>
                              </a:rPr>
                              <m:t>′′′</m:t>
                            </m:r>
                          </m:sup>
                        </m:sSup>
                      </m:sub>
                    </m:sSub>
                    <m:d>
                      <m:dPr>
                        <m:ctrlPr>
                          <a:rPr lang="zh-CN" altLang="en-US" sz="2800" i="1">
                            <a:latin typeface="Cambria Math" panose="02040503050406030204" pitchFamily="18" charset="0"/>
                          </a:rPr>
                        </m:ctrlPr>
                      </m:dPr>
                      <m:e>
                        <m:r>
                          <a:rPr lang="en-US" altLang="zh-CN" sz="2800" b="1">
                            <a:latin typeface="Cambria Math" panose="02040503050406030204" pitchFamily="18" charset="0"/>
                          </a:rPr>
                          <m:t>𝐫</m:t>
                        </m:r>
                        <m:r>
                          <a:rPr lang="zh-CN" altLang="en-US" sz="2800">
                            <a:latin typeface="Cambria Math" panose="02040503050406030204" pitchFamily="18" charset="0"/>
                          </a:rPr>
                          <m:t>,</m:t>
                        </m:r>
                        <m:r>
                          <a:rPr lang="zh-CN" altLang="en-US" sz="2800" i="1">
                            <a:latin typeface="Cambria Math" panose="02040503050406030204" pitchFamily="18" charset="0"/>
                          </a:rPr>
                          <m:t>𝑡</m:t>
                        </m:r>
                      </m:e>
                    </m:d>
                  </m:oMath>
                </a14:m>
                <a:r>
                  <a:rPr lang="zh-CN" altLang="en-US" sz="2800" dirty="0">
                    <a:latin typeface="黑体" panose="02010609060101010101" pitchFamily="49" charset="-122"/>
                    <a:ea typeface="黑体" panose="02010609060101010101" pitchFamily="49" charset="-122"/>
                  </a:rPr>
                  <a:t>等状态，按</a:t>
                </a:r>
                <a:r>
                  <a:rPr lang="zh-CN" altLang="en-US" sz="2800" dirty="0">
                    <a:solidFill>
                      <a:srgbClr val="0000FF"/>
                    </a:solidFill>
                    <a:latin typeface="黑体" panose="02010609060101010101" pitchFamily="49" charset="-122"/>
                    <a:ea typeface="黑体" panose="02010609060101010101" pitchFamily="49" charset="-122"/>
                  </a:rPr>
                  <a:t>态叠加原理</a:t>
                </a:r>
                <a:r>
                  <a:rPr lang="zh-CN" altLang="en-US" sz="2800" dirty="0">
                    <a:latin typeface="黑体" panose="02010609060101010101" pitchFamily="49" charset="-122"/>
                    <a:ea typeface="黑体" panose="02010609060101010101" pitchFamily="49" charset="-122"/>
                  </a:rPr>
                  <a:t>，在晶体表面反射后，电子的状态</a:t>
                </a:r>
                <a14:m>
                  <m:oMath xmlns:m="http://schemas.openxmlformats.org/officeDocument/2006/math">
                    <m:r>
                      <a:rPr lang="en-US" altLang="zh-CN" sz="2800" i="1">
                        <a:latin typeface="Cambria Math" panose="02040503050406030204" pitchFamily="18" charset="0"/>
                      </a:rPr>
                      <m:t>𝛹</m:t>
                    </m:r>
                    <m:r>
                      <a:rPr lang="zh-CN" altLang="en-US" sz="2800">
                        <a:latin typeface="Cambria Math" panose="02040503050406030204" pitchFamily="18" charset="0"/>
                      </a:rPr>
                      <m:t>(</m:t>
                    </m:r>
                    <m:r>
                      <a:rPr lang="en-US" altLang="zh-CN" sz="2800" b="1">
                        <a:latin typeface="Cambria Math" panose="02040503050406030204" pitchFamily="18" charset="0"/>
                      </a:rPr>
                      <m:t>𝐫</m:t>
                    </m:r>
                    <m:r>
                      <a:rPr lang="zh-CN" altLang="en-US" sz="2800">
                        <a:latin typeface="Cambria Math" panose="02040503050406030204" pitchFamily="18" charset="0"/>
                      </a:rPr>
                      <m:t>,</m:t>
                    </m:r>
                    <m:r>
                      <a:rPr lang="zh-CN" altLang="en-US" sz="2800" i="1">
                        <a:latin typeface="Cambria Math" panose="02040503050406030204" pitchFamily="18" charset="0"/>
                      </a:rPr>
                      <m:t>𝑡</m:t>
                    </m:r>
                    <m:r>
                      <a:rPr lang="zh-CN" altLang="en-US" sz="2800">
                        <a:latin typeface="Cambria Math" panose="02040503050406030204" pitchFamily="18" charset="0"/>
                      </a:rPr>
                      <m:t>)</m:t>
                    </m:r>
                    <m:r>
                      <a:rPr lang="zh-CN" altLang="en-US" sz="2800" i="1">
                        <a:latin typeface="Cambria Math" panose="02040503050406030204" pitchFamily="18" charset="0"/>
                      </a:rPr>
                      <m:t> </m:t>
                    </m:r>
                  </m:oMath>
                </a14:m>
                <a:r>
                  <a:rPr lang="zh-CN" altLang="en-US" sz="2800" dirty="0">
                    <a:latin typeface="黑体" panose="02010609060101010101" pitchFamily="49" charset="-122"/>
                    <a:ea typeface="黑体" panose="02010609060101010101" pitchFamily="49" charset="-122"/>
                  </a:rPr>
                  <a:t>可表示成</a:t>
                </a:r>
                <a14:m>
                  <m:oMath xmlns:m="http://schemas.openxmlformats.org/officeDocument/2006/math">
                    <m:r>
                      <a:rPr lang="en-US" altLang="zh-CN" sz="2800" dirty="0">
                        <a:latin typeface="Cambria Math" panose="02040503050406030204" pitchFamily="18" charset="0"/>
                      </a:rPr>
                      <m:t> </m:t>
                    </m:r>
                    <m:r>
                      <a:rPr lang="en-US" altLang="zh-CN" sz="2800" b="1" dirty="0">
                        <a:latin typeface="Cambria Math" panose="02040503050406030204" pitchFamily="18" charset="0"/>
                      </a:rPr>
                      <m:t>𝐩</m:t>
                    </m:r>
                  </m:oMath>
                </a14:m>
                <a:r>
                  <a:rPr lang="zh-CN" altLang="en-US" sz="2800" dirty="0">
                    <a:latin typeface="黑体" panose="02010609060101010101" pitchFamily="49" charset="-122"/>
                    <a:ea typeface="黑体" panose="02010609060101010101" pitchFamily="49" charset="-122"/>
                  </a:rPr>
                  <a:t>取各种可能值的平面波的线性叠加，即</a:t>
                </a:r>
              </a:p>
            </p:txBody>
          </p:sp>
        </mc:Choice>
        <mc:Fallback xmlns="">
          <p:sp>
            <p:nvSpPr>
              <p:cNvPr id="4" name="Rectangle 3"/>
              <p:cNvSpPr>
                <a:spLocks noRot="1" noChangeAspect="1" noMove="1" noResize="1" noEditPoints="1" noAdjustHandles="1" noChangeArrowheads="1" noChangeShapeType="1" noTextEdit="1"/>
              </p:cNvSpPr>
              <p:nvPr/>
            </p:nvSpPr>
            <p:spPr>
              <a:xfrm>
                <a:off x="267185" y="747950"/>
                <a:ext cx="8609629" cy="3298339"/>
              </a:xfrm>
              <a:prstGeom prst="rect">
                <a:avLst/>
              </a:prstGeom>
              <a:blipFill>
                <a:blip r:embed="rId3"/>
                <a:stretch>
                  <a:fillRect l="-1487" r="-5595" b="-129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1922090" y="3721160"/>
                <a:ext cx="4817409" cy="134754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3200" i="1" dirty="0">
                          <a:latin typeface="Cambria Math" panose="02040503050406030204" pitchFamily="18" charset="0"/>
                        </a:rPr>
                        <m:t>𝛹</m:t>
                      </m:r>
                      <m:d>
                        <m:dPr>
                          <m:ctrlPr>
                            <a:rPr lang="en-US" altLang="zh-CN" sz="3200" i="1" dirty="0">
                              <a:latin typeface="Cambria Math" panose="02040503050406030204" pitchFamily="18" charset="0"/>
                            </a:rPr>
                          </m:ctrlPr>
                        </m:dPr>
                        <m:e>
                          <m:r>
                            <a:rPr lang="en-US" altLang="zh-CN" sz="3200" b="1" dirty="0" err="1">
                              <a:latin typeface="Cambria Math" panose="02040503050406030204" pitchFamily="18" charset="0"/>
                            </a:rPr>
                            <m:t>𝐫</m:t>
                          </m:r>
                          <m:r>
                            <a:rPr lang="en-US" altLang="zh-CN" sz="3200" i="1" dirty="0" err="1">
                              <a:latin typeface="Cambria Math" panose="02040503050406030204" pitchFamily="18" charset="0"/>
                            </a:rPr>
                            <m:t>,</m:t>
                          </m:r>
                          <m:r>
                            <a:rPr lang="en-US" altLang="zh-CN" sz="3200" i="1" dirty="0" err="1">
                              <a:latin typeface="Cambria Math" panose="02040503050406030204" pitchFamily="18" charset="0"/>
                            </a:rPr>
                            <m:t>𝑡</m:t>
                          </m:r>
                        </m:e>
                      </m:d>
                      <m:r>
                        <a:rPr lang="en-US" altLang="zh-CN" sz="3200" i="1" dirty="0">
                          <a:latin typeface="Cambria Math" panose="02040503050406030204" pitchFamily="18" charset="0"/>
                        </a:rPr>
                        <m:t>=</m:t>
                      </m:r>
                      <m:nary>
                        <m:naryPr>
                          <m:chr m:val="∑"/>
                          <m:supHide m:val="on"/>
                          <m:ctrlPr>
                            <a:rPr lang="en-US" altLang="zh-CN" sz="3200" i="1" dirty="0">
                              <a:latin typeface="Cambria Math" panose="02040503050406030204" pitchFamily="18" charset="0"/>
                            </a:rPr>
                          </m:ctrlPr>
                        </m:naryPr>
                        <m:sub>
                          <m:r>
                            <a:rPr lang="en-US" altLang="zh-CN" sz="3200" b="1" dirty="0">
                              <a:latin typeface="Cambria Math" panose="02040503050406030204" pitchFamily="18" charset="0"/>
                            </a:rPr>
                            <m:t>𝐩</m:t>
                          </m:r>
                        </m:sub>
                        <m:sup/>
                        <m:e>
                          <m:r>
                            <a:rPr lang="en-US" altLang="zh-CN" sz="3200" i="1" dirty="0">
                              <a:latin typeface="Cambria Math" panose="02040503050406030204" pitchFamily="18" charset="0"/>
                            </a:rPr>
                            <m:t>𝑐</m:t>
                          </m:r>
                          <m:r>
                            <a:rPr lang="en-US" altLang="zh-CN" sz="3200" i="1" dirty="0">
                              <a:latin typeface="Cambria Math" panose="02040503050406030204" pitchFamily="18" charset="0"/>
                            </a:rPr>
                            <m:t>(</m:t>
                          </m:r>
                          <m:r>
                            <a:rPr lang="en-US" altLang="zh-CN" sz="3200" b="1" dirty="0">
                              <a:latin typeface="Cambria Math" panose="02040503050406030204" pitchFamily="18" charset="0"/>
                            </a:rPr>
                            <m:t>𝐩</m:t>
                          </m:r>
                          <m:r>
                            <a:rPr lang="en-US" altLang="zh-CN" sz="3200" i="1" dirty="0">
                              <a:latin typeface="Cambria Math" panose="02040503050406030204" pitchFamily="18" charset="0"/>
                            </a:rPr>
                            <m:t>)</m:t>
                          </m:r>
                        </m:e>
                      </m:nary>
                      <m:sSub>
                        <m:sSubPr>
                          <m:ctrlPr>
                            <a:rPr lang="en-US" altLang="zh-CN" sz="3200" i="1" dirty="0">
                              <a:latin typeface="Cambria Math" panose="02040503050406030204" pitchFamily="18" charset="0"/>
                            </a:rPr>
                          </m:ctrlPr>
                        </m:sSubPr>
                        <m:e>
                          <m:r>
                            <a:rPr lang="en-US" altLang="zh-CN" sz="3200" i="1" dirty="0">
                              <a:latin typeface="Cambria Math" panose="02040503050406030204" pitchFamily="18" charset="0"/>
                            </a:rPr>
                            <m:t>𝛹</m:t>
                          </m:r>
                        </m:e>
                        <m:sub>
                          <m:r>
                            <a:rPr lang="en-US" altLang="zh-CN" sz="3200" b="1" dirty="0">
                              <a:latin typeface="Cambria Math" panose="02040503050406030204" pitchFamily="18" charset="0"/>
                            </a:rPr>
                            <m:t>𝐩</m:t>
                          </m:r>
                        </m:sub>
                      </m:sSub>
                      <m:d>
                        <m:dPr>
                          <m:ctrlPr>
                            <a:rPr lang="en-US" altLang="zh-CN" sz="3200" i="1" dirty="0">
                              <a:latin typeface="Cambria Math" panose="02040503050406030204" pitchFamily="18" charset="0"/>
                            </a:rPr>
                          </m:ctrlPr>
                        </m:dPr>
                        <m:e>
                          <m:r>
                            <a:rPr lang="en-US" altLang="zh-CN" sz="3200" b="1" dirty="0" err="1">
                              <a:latin typeface="Cambria Math" panose="02040503050406030204" pitchFamily="18" charset="0"/>
                            </a:rPr>
                            <m:t>𝐫</m:t>
                          </m:r>
                          <m:r>
                            <a:rPr lang="en-US" altLang="zh-CN" sz="3200" i="1" dirty="0" err="1">
                              <a:latin typeface="Cambria Math" panose="02040503050406030204" pitchFamily="18" charset="0"/>
                            </a:rPr>
                            <m:t>,</m:t>
                          </m:r>
                          <m:r>
                            <a:rPr lang="en-US" altLang="zh-CN" sz="3200" i="1" dirty="0" err="1">
                              <a:latin typeface="Cambria Math" panose="02040503050406030204" pitchFamily="18" charset="0"/>
                            </a:rPr>
                            <m:t>𝑡</m:t>
                          </m:r>
                        </m:e>
                      </m:d>
                    </m:oMath>
                  </m:oMathPara>
                </a14:m>
                <a:endParaRPr lang="zh-CN" altLang="en-US" sz="3200" dirty="0"/>
              </a:p>
            </p:txBody>
          </p:sp>
        </mc:Choice>
        <mc:Fallback xmlns="">
          <p:sp>
            <p:nvSpPr>
              <p:cNvPr id="5" name="Rectangle 4"/>
              <p:cNvSpPr>
                <a:spLocks noRot="1" noChangeAspect="1" noMove="1" noResize="1" noEditPoints="1" noAdjustHandles="1" noChangeArrowheads="1" noChangeShapeType="1" noTextEdit="1"/>
              </p:cNvSpPr>
              <p:nvPr/>
            </p:nvSpPr>
            <p:spPr>
              <a:xfrm>
                <a:off x="1922090" y="3721160"/>
                <a:ext cx="4817409" cy="1347548"/>
              </a:xfrm>
              <a:prstGeom prst="rect">
                <a:avLst/>
              </a:prstGeom>
              <a:blipFill rotWithShape="0">
                <a:blip r:embed="rId4"/>
                <a:stretch>
                  <a:fillRect/>
                </a:stretch>
              </a:blipFill>
            </p:spPr>
            <p:txBody>
              <a:bodyPr/>
              <a:lstStyle/>
              <a:p>
                <a:r>
                  <a:rPr lang="zh-CN" altLang="en-US">
                    <a:noFill/>
                  </a:rPr>
                  <a:t> </a:t>
                </a:r>
              </a:p>
            </p:txBody>
          </p:sp>
        </mc:Fallback>
      </mc:AlternateContent>
      <p:sp>
        <p:nvSpPr>
          <p:cNvPr id="6" name="标题 1">
            <a:extLst>
              <a:ext uri="{FF2B5EF4-FFF2-40B4-BE49-F238E27FC236}">
                <a16:creationId xmlns="" xmlns:a16="http://schemas.microsoft.com/office/drawing/2014/main" id="{1087AE1B-2CF3-4784-B9E2-3E9F21303A48}"/>
              </a:ext>
            </a:extLst>
          </p:cNvPr>
          <p:cNvSpPr txBox="1">
            <a:spLocks/>
          </p:cNvSpPr>
          <p:nvPr/>
        </p:nvSpPr>
        <p:spPr>
          <a:xfrm>
            <a:off x="459209" y="0"/>
            <a:ext cx="4433468" cy="54817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b="1" dirty="0">
                <a:solidFill>
                  <a:srgbClr val="0000FF"/>
                </a:solidFill>
                <a:latin typeface="黑体" panose="02010609060101010101" pitchFamily="49" charset="-122"/>
                <a:ea typeface="黑体" panose="02010609060101010101" pitchFamily="49" charset="-122"/>
                <a:cs typeface="Times New Roman" panose="02020603050405020304" pitchFamily="18" charset="0"/>
              </a:rPr>
              <a:t>三、动量空间的波函数</a:t>
            </a:r>
          </a:p>
        </p:txBody>
      </p:sp>
      <mc:AlternateContent xmlns:mc="http://schemas.openxmlformats.org/markup-compatibility/2006" xmlns:a14="http://schemas.microsoft.com/office/drawing/2010/main">
        <mc:Choice Requires="a14">
          <p:sp>
            <p:nvSpPr>
              <p:cNvPr id="7" name="Rectangle 6"/>
              <p:cNvSpPr/>
              <p:nvPr/>
            </p:nvSpPr>
            <p:spPr>
              <a:xfrm>
                <a:off x="261986" y="5268484"/>
                <a:ext cx="8758189" cy="1219629"/>
              </a:xfrm>
              <a:prstGeom prst="rect">
                <a:avLst/>
              </a:prstGeom>
            </p:spPr>
            <p:txBody>
              <a:bodyPr wrap="square">
                <a:spAutoFit/>
              </a:bodyPr>
              <a:lstStyle/>
              <a:p>
                <a:pPr indent="720000">
                  <a:lnSpc>
                    <a:spcPts val="4500"/>
                  </a:lnSpc>
                </a:pPr>
                <a:r>
                  <a:rPr lang="zh-CN" altLang="en-US" sz="2800" dirty="0">
                    <a:solidFill>
                      <a:schemeClr val="tx1"/>
                    </a:solidFill>
                    <a:latin typeface="黑体" panose="02010609060101010101" pitchFamily="49" charset="-122"/>
                    <a:ea typeface="黑体" panose="02010609060101010101" pitchFamily="49" charset="-122"/>
                  </a:rPr>
                  <a:t>电子经过晶体上反射后所产生的衍射现象，就是许多平面波</a:t>
                </a:r>
                <a14:m>
                  <m:oMath xmlns:m="http://schemas.openxmlformats.org/officeDocument/2006/math">
                    <m:sSub>
                      <m:sSubPr>
                        <m:ctrlPr>
                          <a:rPr lang="en-US" altLang="zh-CN" sz="2800" i="1" dirty="0">
                            <a:solidFill>
                              <a:schemeClr val="tx1"/>
                            </a:solidFill>
                            <a:latin typeface="Cambria Math" panose="02040503050406030204" pitchFamily="18" charset="0"/>
                          </a:rPr>
                        </m:ctrlPr>
                      </m:sSubPr>
                      <m:e>
                        <m:r>
                          <a:rPr lang="en-US" altLang="zh-CN" sz="2800" i="1" dirty="0">
                            <a:solidFill>
                              <a:schemeClr val="tx1"/>
                            </a:solidFill>
                            <a:latin typeface="Cambria Math" panose="02040503050406030204" pitchFamily="18" charset="0"/>
                          </a:rPr>
                          <m:t>𝛹</m:t>
                        </m:r>
                      </m:e>
                      <m:sub>
                        <m:r>
                          <a:rPr lang="en-US" altLang="zh-CN" sz="2800" b="1" dirty="0">
                            <a:solidFill>
                              <a:schemeClr val="tx1"/>
                            </a:solidFill>
                            <a:latin typeface="Cambria Math" panose="02040503050406030204" pitchFamily="18" charset="0"/>
                          </a:rPr>
                          <m:t>𝐩</m:t>
                        </m:r>
                      </m:sub>
                    </m:sSub>
                    <m:d>
                      <m:dPr>
                        <m:ctrlPr>
                          <a:rPr lang="en-US" altLang="zh-CN" sz="2800" i="1" dirty="0">
                            <a:solidFill>
                              <a:schemeClr val="tx1"/>
                            </a:solidFill>
                            <a:latin typeface="Cambria Math" panose="02040503050406030204" pitchFamily="18" charset="0"/>
                          </a:rPr>
                        </m:ctrlPr>
                      </m:dPr>
                      <m:e>
                        <m:r>
                          <a:rPr lang="en-US" altLang="zh-CN" sz="2800" b="1" dirty="0" err="1">
                            <a:solidFill>
                              <a:schemeClr val="tx1"/>
                            </a:solidFill>
                            <a:latin typeface="Cambria Math" panose="02040503050406030204" pitchFamily="18" charset="0"/>
                          </a:rPr>
                          <m:t>𝐫</m:t>
                        </m:r>
                        <m:r>
                          <a:rPr lang="en-US" altLang="zh-CN" sz="2800" i="1" dirty="0" err="1">
                            <a:solidFill>
                              <a:schemeClr val="tx1"/>
                            </a:solidFill>
                            <a:latin typeface="Cambria Math" panose="02040503050406030204" pitchFamily="18" charset="0"/>
                          </a:rPr>
                          <m:t>,</m:t>
                        </m:r>
                        <m:r>
                          <a:rPr lang="en-US" altLang="zh-CN" sz="2800" i="1" dirty="0" err="1">
                            <a:solidFill>
                              <a:schemeClr val="tx1"/>
                            </a:solidFill>
                            <a:latin typeface="Cambria Math" panose="02040503050406030204" pitchFamily="18" charset="0"/>
                          </a:rPr>
                          <m:t>𝑡</m:t>
                        </m:r>
                      </m:e>
                    </m:d>
                  </m:oMath>
                </a14:m>
                <a:r>
                  <a:rPr lang="zh-CN" altLang="en-US" sz="2800" dirty="0">
                    <a:solidFill>
                      <a:schemeClr val="tx1"/>
                    </a:solidFill>
                    <a:latin typeface="黑体" panose="02010609060101010101" pitchFamily="49" charset="-122"/>
                    <a:ea typeface="黑体" panose="02010609060101010101" pitchFamily="49" charset="-122"/>
                  </a:rPr>
                  <a:t>相互干涉的结果。</a:t>
                </a:r>
                <a:endParaRPr lang="zh-CN" altLang="en-US" sz="2800" dirty="0">
                  <a:solidFill>
                    <a:schemeClr val="tx1"/>
                  </a:solidFill>
                </a:endParaRPr>
              </a:p>
            </p:txBody>
          </p:sp>
        </mc:Choice>
        <mc:Fallback xmlns="">
          <p:sp>
            <p:nvSpPr>
              <p:cNvPr id="7" name="Rectangle 6"/>
              <p:cNvSpPr>
                <a:spLocks noRot="1" noChangeAspect="1" noMove="1" noResize="1" noEditPoints="1" noAdjustHandles="1" noChangeArrowheads="1" noChangeShapeType="1" noTextEdit="1"/>
              </p:cNvSpPr>
              <p:nvPr/>
            </p:nvSpPr>
            <p:spPr>
              <a:xfrm>
                <a:off x="261986" y="5268484"/>
                <a:ext cx="8758189" cy="1219629"/>
              </a:xfrm>
              <a:prstGeom prst="rect">
                <a:avLst/>
              </a:prstGeom>
              <a:blipFill>
                <a:blip r:embed="rId5"/>
                <a:stretch>
                  <a:fillRect l="-1461" r="-1044" b="-85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97758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3620</TotalTime>
  <Words>1314</Words>
  <Application>Microsoft Office PowerPoint</Application>
  <PresentationFormat>On-screen Show (4:3)</PresentationFormat>
  <Paragraphs>143</Paragraphs>
  <Slides>16</Slides>
  <Notes>11</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3</vt:i4>
      </vt:variant>
      <vt:variant>
        <vt:lpstr>Slide Titles</vt:lpstr>
      </vt:variant>
      <vt:variant>
        <vt:i4>16</vt:i4>
      </vt:variant>
    </vt:vector>
  </HeadingPairs>
  <TitlesOfParts>
    <vt:vector size="31" baseType="lpstr">
      <vt:lpstr>黑体</vt:lpstr>
      <vt:lpstr>楷体_GB2312</vt:lpstr>
      <vt:lpstr>隶书</vt:lpstr>
      <vt:lpstr>宋体</vt:lpstr>
      <vt:lpstr>Arial</vt:lpstr>
      <vt:lpstr>Calibri</vt:lpstr>
      <vt:lpstr>Calibri Light</vt:lpstr>
      <vt:lpstr>Cambria Math</vt:lpstr>
      <vt:lpstr>Symbol</vt:lpstr>
      <vt:lpstr>Times New Roman</vt:lpstr>
      <vt:lpstr>Wingdings</vt:lpstr>
      <vt:lpstr>Office Theme</vt:lpstr>
      <vt:lpstr>Microsoft Equation 3.0</vt:lpstr>
      <vt:lpstr>Equation</vt:lpstr>
      <vt:lpstr>Equation.DSMT4</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小结</vt:lpstr>
      <vt:lpstr>PowerPoint Presentation</vt:lpstr>
    </vt:vector>
  </TitlesOfParts>
  <Company>Local</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780</cp:revision>
  <cp:lastPrinted>2023-09-27T02:57:00Z</cp:lastPrinted>
  <dcterms:created xsi:type="dcterms:W3CDTF">2023-05-07T08:38:35Z</dcterms:created>
  <dcterms:modified xsi:type="dcterms:W3CDTF">2025-02-26T04:39:32Z</dcterms:modified>
</cp:coreProperties>
</file>